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4"/>
  </p:notesMasterIdLst>
  <p:sldIdLst>
    <p:sldId id="258" r:id="rId2"/>
    <p:sldId id="301" r:id="rId3"/>
    <p:sldId id="300" r:id="rId4"/>
    <p:sldId id="302" r:id="rId5"/>
    <p:sldId id="303" r:id="rId6"/>
    <p:sldId id="306" r:id="rId7"/>
    <p:sldId id="307" r:id="rId8"/>
    <p:sldId id="312" r:id="rId9"/>
    <p:sldId id="313" r:id="rId10"/>
    <p:sldId id="321" r:id="rId11"/>
    <p:sldId id="322" r:id="rId12"/>
    <p:sldId id="323" r:id="rId13"/>
    <p:sldId id="324" r:id="rId14"/>
    <p:sldId id="325" r:id="rId15"/>
    <p:sldId id="326" r:id="rId16"/>
    <p:sldId id="327" r:id="rId17"/>
    <p:sldId id="330" r:id="rId18"/>
    <p:sldId id="328" r:id="rId19"/>
    <p:sldId id="329" r:id="rId20"/>
    <p:sldId id="334" r:id="rId21"/>
    <p:sldId id="333" r:id="rId22"/>
    <p:sldId id="345" r:id="rId2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D9A00"/>
    <a:srgbClr val="336600"/>
    <a:srgbClr val="548235"/>
    <a:srgbClr val="005825"/>
    <a:srgbClr val="5C8C3C"/>
    <a:srgbClr val="008000"/>
    <a:srgbClr val="009900"/>
    <a:srgbClr val="5B9BD5"/>
    <a:srgbClr val="FFFFFF"/>
    <a:srgbClr val="5285B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6019" autoAdjust="0"/>
    <p:restoredTop sz="94660"/>
  </p:normalViewPr>
  <p:slideViewPr>
    <p:cSldViewPr snapToGrid="0" showGuides="1">
      <p:cViewPr varScale="1">
        <p:scale>
          <a:sx n="84" d="100"/>
          <a:sy n="84" d="100"/>
        </p:scale>
        <p:origin x="137" y="2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1F2FF1-F0C6-4951-A4B0-5726A58F995E}" type="datetimeFigureOut">
              <a:rPr lang="zh-CN" altLang="en-US" smtClean="0"/>
              <a:t>2024/4/7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0B26731-635E-4CD3-B759-79E91D818673}" type="slidenum">
              <a:rPr lang="zh-CN" altLang="en-US" smtClean="0"/>
              <a:t>‹#›</a:t>
            </a:fld>
            <a:endParaRPr lang="zh-CN" altLang="en-US"/>
          </a:p>
        </p:txBody>
      </p:sp>
    </p:spTree>
    <p:extLst>
      <p:ext uri="{BB962C8B-B14F-4D97-AF65-F5344CB8AC3E}">
        <p14:creationId xmlns:p14="http://schemas.microsoft.com/office/powerpoint/2010/main" val="35905136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zh-CN" altLang="en-US" dirty="0"/>
              <a:t>中大</a:t>
            </a:r>
            <a:endParaRPr lang="en-US" altLang="zh-CN" dirty="0"/>
          </a:p>
        </p:txBody>
      </p:sp>
      <p:sp>
        <p:nvSpPr>
          <p:cNvPr id="4" name="灯片编号占位符 3"/>
          <p:cNvSpPr>
            <a:spLocks noGrp="1"/>
          </p:cNvSpPr>
          <p:nvPr>
            <p:ph type="sldNum" sz="quarter" idx="10"/>
          </p:nvPr>
        </p:nvSpPr>
        <p:spPr/>
        <p:txBody>
          <a:bodyPr/>
          <a:lstStyle/>
          <a:p>
            <a:fld id="{50B26731-635E-4CD3-B759-79E91D818673}" type="slidenum">
              <a:rPr lang="zh-CN" altLang="en-US" smtClean="0"/>
              <a:t>1</a:t>
            </a:fld>
            <a:endParaRPr lang="zh-CN" altLang="en-US"/>
          </a:p>
        </p:txBody>
      </p:sp>
    </p:spTree>
    <p:extLst>
      <p:ext uri="{BB962C8B-B14F-4D97-AF65-F5344CB8AC3E}">
        <p14:creationId xmlns:p14="http://schemas.microsoft.com/office/powerpoint/2010/main" val="26718329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0B26731-635E-4CD3-B759-79E91D818673}" type="slidenum">
              <a:rPr lang="zh-CN" altLang="en-US" smtClean="0"/>
              <a:t>14</a:t>
            </a:fld>
            <a:endParaRPr lang="zh-CN" altLang="en-US"/>
          </a:p>
        </p:txBody>
      </p:sp>
    </p:spTree>
    <p:extLst>
      <p:ext uri="{BB962C8B-B14F-4D97-AF65-F5344CB8AC3E}">
        <p14:creationId xmlns:p14="http://schemas.microsoft.com/office/powerpoint/2010/main" val="13636991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0B26731-635E-4CD3-B759-79E91D818673}" type="slidenum">
              <a:rPr lang="zh-CN" altLang="en-US" smtClean="0"/>
              <a:t>15</a:t>
            </a:fld>
            <a:endParaRPr lang="zh-CN" altLang="en-US"/>
          </a:p>
        </p:txBody>
      </p:sp>
    </p:spTree>
    <p:extLst>
      <p:ext uri="{BB962C8B-B14F-4D97-AF65-F5344CB8AC3E}">
        <p14:creationId xmlns:p14="http://schemas.microsoft.com/office/powerpoint/2010/main" val="35494254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0B26731-635E-4CD3-B759-79E91D818673}" type="slidenum">
              <a:rPr lang="zh-CN" altLang="en-US" smtClean="0"/>
              <a:t>16</a:t>
            </a:fld>
            <a:endParaRPr lang="zh-CN" altLang="en-US"/>
          </a:p>
        </p:txBody>
      </p:sp>
    </p:spTree>
    <p:extLst>
      <p:ext uri="{BB962C8B-B14F-4D97-AF65-F5344CB8AC3E}">
        <p14:creationId xmlns:p14="http://schemas.microsoft.com/office/powerpoint/2010/main" val="11363473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0B26731-635E-4CD3-B759-79E91D818673}" type="slidenum">
              <a:rPr lang="zh-CN" altLang="en-US" smtClean="0"/>
              <a:t>17</a:t>
            </a:fld>
            <a:endParaRPr lang="zh-CN" altLang="en-US"/>
          </a:p>
        </p:txBody>
      </p:sp>
    </p:spTree>
    <p:extLst>
      <p:ext uri="{BB962C8B-B14F-4D97-AF65-F5344CB8AC3E}">
        <p14:creationId xmlns:p14="http://schemas.microsoft.com/office/powerpoint/2010/main" val="42793017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0B26731-635E-4CD3-B759-79E91D818673}" type="slidenum">
              <a:rPr lang="zh-CN" altLang="en-US" smtClean="0"/>
              <a:t>18</a:t>
            </a:fld>
            <a:endParaRPr lang="zh-CN" altLang="en-US"/>
          </a:p>
        </p:txBody>
      </p:sp>
    </p:spTree>
    <p:extLst>
      <p:ext uri="{BB962C8B-B14F-4D97-AF65-F5344CB8AC3E}">
        <p14:creationId xmlns:p14="http://schemas.microsoft.com/office/powerpoint/2010/main" val="22217330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0B26731-635E-4CD3-B759-79E91D818673}" type="slidenum">
              <a:rPr lang="zh-CN" altLang="en-US" smtClean="0"/>
              <a:t>19</a:t>
            </a:fld>
            <a:endParaRPr lang="zh-CN" altLang="en-US"/>
          </a:p>
        </p:txBody>
      </p:sp>
    </p:spTree>
    <p:extLst>
      <p:ext uri="{BB962C8B-B14F-4D97-AF65-F5344CB8AC3E}">
        <p14:creationId xmlns:p14="http://schemas.microsoft.com/office/powerpoint/2010/main" val="20232263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0B26731-635E-4CD3-B759-79E91D818673}" type="slidenum">
              <a:rPr lang="zh-CN" altLang="en-US" smtClean="0"/>
              <a:t>20</a:t>
            </a:fld>
            <a:endParaRPr lang="zh-CN" altLang="en-US"/>
          </a:p>
        </p:txBody>
      </p:sp>
    </p:spTree>
    <p:extLst>
      <p:ext uri="{BB962C8B-B14F-4D97-AF65-F5344CB8AC3E}">
        <p14:creationId xmlns:p14="http://schemas.microsoft.com/office/powerpoint/2010/main" val="16463258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0B26731-635E-4CD3-B759-79E91D818673}" type="slidenum">
              <a:rPr lang="zh-CN" altLang="en-US" smtClean="0"/>
              <a:t>21</a:t>
            </a:fld>
            <a:endParaRPr lang="zh-CN" altLang="en-US"/>
          </a:p>
        </p:txBody>
      </p:sp>
    </p:spTree>
    <p:extLst>
      <p:ext uri="{BB962C8B-B14F-4D97-AF65-F5344CB8AC3E}">
        <p14:creationId xmlns:p14="http://schemas.microsoft.com/office/powerpoint/2010/main" val="404857214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0B26731-635E-4CD3-B759-79E91D818673}" type="slidenum">
              <a:rPr lang="zh-CN" altLang="en-US" smtClean="0"/>
              <a:t>22</a:t>
            </a:fld>
            <a:endParaRPr lang="zh-CN" altLang="en-US"/>
          </a:p>
        </p:txBody>
      </p:sp>
    </p:spTree>
    <p:extLst>
      <p:ext uri="{BB962C8B-B14F-4D97-AF65-F5344CB8AC3E}">
        <p14:creationId xmlns:p14="http://schemas.microsoft.com/office/powerpoint/2010/main" val="24474135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0B26731-635E-4CD3-B759-79E91D818673}" type="slidenum">
              <a:rPr lang="zh-CN" altLang="en-US" smtClean="0"/>
              <a:t>6</a:t>
            </a:fld>
            <a:endParaRPr lang="zh-CN" altLang="en-US"/>
          </a:p>
        </p:txBody>
      </p:sp>
    </p:spTree>
    <p:extLst>
      <p:ext uri="{BB962C8B-B14F-4D97-AF65-F5344CB8AC3E}">
        <p14:creationId xmlns:p14="http://schemas.microsoft.com/office/powerpoint/2010/main" val="17895624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0B26731-635E-4CD3-B759-79E91D818673}" type="slidenum">
              <a:rPr lang="zh-CN" altLang="en-US" smtClean="0"/>
              <a:t>7</a:t>
            </a:fld>
            <a:endParaRPr lang="zh-CN" altLang="en-US"/>
          </a:p>
        </p:txBody>
      </p:sp>
    </p:spTree>
    <p:extLst>
      <p:ext uri="{BB962C8B-B14F-4D97-AF65-F5344CB8AC3E}">
        <p14:creationId xmlns:p14="http://schemas.microsoft.com/office/powerpoint/2010/main" val="38443899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0B26731-635E-4CD3-B759-79E91D818673}" type="slidenum">
              <a:rPr lang="zh-CN" altLang="en-US" smtClean="0"/>
              <a:t>8</a:t>
            </a:fld>
            <a:endParaRPr lang="zh-CN" altLang="en-US"/>
          </a:p>
        </p:txBody>
      </p:sp>
    </p:spTree>
    <p:extLst>
      <p:ext uri="{BB962C8B-B14F-4D97-AF65-F5344CB8AC3E}">
        <p14:creationId xmlns:p14="http://schemas.microsoft.com/office/powerpoint/2010/main" val="20920038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0B26731-635E-4CD3-B759-79E91D818673}" type="slidenum">
              <a:rPr lang="zh-CN" altLang="en-US" smtClean="0"/>
              <a:t>9</a:t>
            </a:fld>
            <a:endParaRPr lang="zh-CN" altLang="en-US"/>
          </a:p>
        </p:txBody>
      </p:sp>
    </p:spTree>
    <p:extLst>
      <p:ext uri="{BB962C8B-B14F-4D97-AF65-F5344CB8AC3E}">
        <p14:creationId xmlns:p14="http://schemas.microsoft.com/office/powerpoint/2010/main" val="5910215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0B26731-635E-4CD3-B759-79E91D818673}" type="slidenum">
              <a:rPr lang="zh-CN" altLang="en-US" smtClean="0"/>
              <a:t>10</a:t>
            </a:fld>
            <a:endParaRPr lang="zh-CN" altLang="en-US"/>
          </a:p>
        </p:txBody>
      </p:sp>
    </p:spTree>
    <p:extLst>
      <p:ext uri="{BB962C8B-B14F-4D97-AF65-F5344CB8AC3E}">
        <p14:creationId xmlns:p14="http://schemas.microsoft.com/office/powerpoint/2010/main" val="994164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0B26731-635E-4CD3-B759-79E91D818673}" type="slidenum">
              <a:rPr lang="zh-CN" altLang="en-US" smtClean="0"/>
              <a:t>11</a:t>
            </a:fld>
            <a:endParaRPr lang="zh-CN" altLang="en-US"/>
          </a:p>
        </p:txBody>
      </p:sp>
    </p:spTree>
    <p:extLst>
      <p:ext uri="{BB962C8B-B14F-4D97-AF65-F5344CB8AC3E}">
        <p14:creationId xmlns:p14="http://schemas.microsoft.com/office/powerpoint/2010/main" val="2365805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0B26731-635E-4CD3-B759-79E91D818673}" type="slidenum">
              <a:rPr lang="zh-CN" altLang="en-US" smtClean="0"/>
              <a:t>12</a:t>
            </a:fld>
            <a:endParaRPr lang="zh-CN" altLang="en-US"/>
          </a:p>
        </p:txBody>
      </p:sp>
    </p:spTree>
    <p:extLst>
      <p:ext uri="{BB962C8B-B14F-4D97-AF65-F5344CB8AC3E}">
        <p14:creationId xmlns:p14="http://schemas.microsoft.com/office/powerpoint/2010/main" val="11625450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0B26731-635E-4CD3-B759-79E91D818673}" type="slidenum">
              <a:rPr lang="zh-CN" altLang="en-US" smtClean="0"/>
              <a:t>13</a:t>
            </a:fld>
            <a:endParaRPr lang="zh-CN" altLang="en-US"/>
          </a:p>
        </p:txBody>
      </p:sp>
    </p:spTree>
    <p:extLst>
      <p:ext uri="{BB962C8B-B14F-4D97-AF65-F5344CB8AC3E}">
        <p14:creationId xmlns:p14="http://schemas.microsoft.com/office/powerpoint/2010/main" val="19466642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6DBC6474-6744-4657-9C3C-F50457957C27}" type="datetimeFigureOut">
              <a:rPr lang="zh-CN" altLang="en-US" smtClean="0"/>
              <a:t>2024/4/7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0DB14F0-47FE-4937-9DB0-2B15A813C1B0}" type="slidenum">
              <a:rPr lang="zh-CN" altLang="en-US" smtClean="0"/>
              <a:t>‹#›</a:t>
            </a:fld>
            <a:endParaRPr lang="zh-CN" altLang="en-US"/>
          </a:p>
        </p:txBody>
      </p:sp>
    </p:spTree>
    <p:extLst>
      <p:ext uri="{BB962C8B-B14F-4D97-AF65-F5344CB8AC3E}">
        <p14:creationId xmlns:p14="http://schemas.microsoft.com/office/powerpoint/2010/main" val="2298066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6DBC6474-6744-4657-9C3C-F50457957C27}" type="datetimeFigureOut">
              <a:rPr lang="zh-CN" altLang="en-US" smtClean="0"/>
              <a:t>2024/4/7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0DB14F0-47FE-4937-9DB0-2B15A813C1B0}" type="slidenum">
              <a:rPr lang="zh-CN" altLang="en-US" smtClean="0"/>
              <a:t>‹#›</a:t>
            </a:fld>
            <a:endParaRPr lang="zh-CN" altLang="en-US"/>
          </a:p>
        </p:txBody>
      </p:sp>
    </p:spTree>
    <p:extLst>
      <p:ext uri="{BB962C8B-B14F-4D97-AF65-F5344CB8AC3E}">
        <p14:creationId xmlns:p14="http://schemas.microsoft.com/office/powerpoint/2010/main" val="5116088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6DBC6474-6744-4657-9C3C-F50457957C27}" type="datetimeFigureOut">
              <a:rPr lang="zh-CN" altLang="en-US" smtClean="0"/>
              <a:t>2024/4/7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0DB14F0-47FE-4937-9DB0-2B15A813C1B0}" type="slidenum">
              <a:rPr lang="zh-CN" altLang="en-US" smtClean="0"/>
              <a:t>‹#›</a:t>
            </a:fld>
            <a:endParaRPr lang="zh-CN" altLang="en-US"/>
          </a:p>
        </p:txBody>
      </p:sp>
    </p:spTree>
    <p:extLst>
      <p:ext uri="{BB962C8B-B14F-4D97-AF65-F5344CB8AC3E}">
        <p14:creationId xmlns:p14="http://schemas.microsoft.com/office/powerpoint/2010/main" val="1744784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6DBC6474-6744-4657-9C3C-F50457957C27}" type="datetimeFigureOut">
              <a:rPr lang="zh-CN" altLang="en-US" smtClean="0"/>
              <a:t>2024/4/7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0DB14F0-47FE-4937-9DB0-2B15A813C1B0}" type="slidenum">
              <a:rPr lang="zh-CN" altLang="en-US" smtClean="0"/>
              <a:t>‹#›</a:t>
            </a:fld>
            <a:endParaRPr lang="zh-CN" altLang="en-US"/>
          </a:p>
        </p:txBody>
      </p:sp>
    </p:spTree>
    <p:extLst>
      <p:ext uri="{BB962C8B-B14F-4D97-AF65-F5344CB8AC3E}">
        <p14:creationId xmlns:p14="http://schemas.microsoft.com/office/powerpoint/2010/main" val="22529112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6DBC6474-6744-4657-9C3C-F50457957C27}" type="datetimeFigureOut">
              <a:rPr lang="zh-CN" altLang="en-US" smtClean="0"/>
              <a:t>2024/4/7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0DB14F0-47FE-4937-9DB0-2B15A813C1B0}" type="slidenum">
              <a:rPr lang="zh-CN" altLang="en-US" smtClean="0"/>
              <a:t>‹#›</a:t>
            </a:fld>
            <a:endParaRPr lang="zh-CN" altLang="en-US"/>
          </a:p>
        </p:txBody>
      </p:sp>
    </p:spTree>
    <p:extLst>
      <p:ext uri="{BB962C8B-B14F-4D97-AF65-F5344CB8AC3E}">
        <p14:creationId xmlns:p14="http://schemas.microsoft.com/office/powerpoint/2010/main" val="27986307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6DBC6474-6744-4657-9C3C-F50457957C27}" type="datetimeFigureOut">
              <a:rPr lang="zh-CN" altLang="en-US" smtClean="0"/>
              <a:t>2024/4/7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0DB14F0-47FE-4937-9DB0-2B15A813C1B0}" type="slidenum">
              <a:rPr lang="zh-CN" altLang="en-US" smtClean="0"/>
              <a:t>‹#›</a:t>
            </a:fld>
            <a:endParaRPr lang="zh-CN" altLang="en-US"/>
          </a:p>
        </p:txBody>
      </p:sp>
    </p:spTree>
    <p:extLst>
      <p:ext uri="{BB962C8B-B14F-4D97-AF65-F5344CB8AC3E}">
        <p14:creationId xmlns:p14="http://schemas.microsoft.com/office/powerpoint/2010/main" val="30235914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6DBC6474-6744-4657-9C3C-F50457957C27}" type="datetimeFigureOut">
              <a:rPr lang="zh-CN" altLang="en-US" smtClean="0"/>
              <a:t>2024/4/7</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90DB14F0-47FE-4937-9DB0-2B15A813C1B0}" type="slidenum">
              <a:rPr lang="zh-CN" altLang="en-US" smtClean="0"/>
              <a:t>‹#›</a:t>
            </a:fld>
            <a:endParaRPr lang="zh-CN" altLang="en-US"/>
          </a:p>
        </p:txBody>
      </p:sp>
    </p:spTree>
    <p:extLst>
      <p:ext uri="{BB962C8B-B14F-4D97-AF65-F5344CB8AC3E}">
        <p14:creationId xmlns:p14="http://schemas.microsoft.com/office/powerpoint/2010/main" val="74741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6DBC6474-6744-4657-9C3C-F50457957C27}" type="datetimeFigureOut">
              <a:rPr lang="zh-CN" altLang="en-US" smtClean="0"/>
              <a:t>2024/4/7</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90DB14F0-47FE-4937-9DB0-2B15A813C1B0}" type="slidenum">
              <a:rPr lang="zh-CN" altLang="en-US" smtClean="0"/>
              <a:t>‹#›</a:t>
            </a:fld>
            <a:endParaRPr lang="zh-CN" altLang="en-US"/>
          </a:p>
        </p:txBody>
      </p:sp>
    </p:spTree>
    <p:extLst>
      <p:ext uri="{BB962C8B-B14F-4D97-AF65-F5344CB8AC3E}">
        <p14:creationId xmlns:p14="http://schemas.microsoft.com/office/powerpoint/2010/main" val="14637382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BC6474-6744-4657-9C3C-F50457957C27}" type="datetimeFigureOut">
              <a:rPr lang="zh-CN" altLang="en-US" smtClean="0"/>
              <a:t>2024/4/7</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90DB14F0-47FE-4937-9DB0-2B15A813C1B0}" type="slidenum">
              <a:rPr lang="zh-CN" altLang="en-US" smtClean="0"/>
              <a:t>‹#›</a:t>
            </a:fld>
            <a:endParaRPr lang="zh-CN" altLang="en-US"/>
          </a:p>
        </p:txBody>
      </p:sp>
    </p:spTree>
    <p:extLst>
      <p:ext uri="{BB962C8B-B14F-4D97-AF65-F5344CB8AC3E}">
        <p14:creationId xmlns:p14="http://schemas.microsoft.com/office/powerpoint/2010/main" val="2624947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6DBC6474-6744-4657-9C3C-F50457957C27}" type="datetimeFigureOut">
              <a:rPr lang="zh-CN" altLang="en-US" smtClean="0"/>
              <a:t>2024/4/7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0DB14F0-47FE-4937-9DB0-2B15A813C1B0}" type="slidenum">
              <a:rPr lang="zh-CN" altLang="en-US" smtClean="0"/>
              <a:t>‹#›</a:t>
            </a:fld>
            <a:endParaRPr lang="zh-CN" altLang="en-US"/>
          </a:p>
        </p:txBody>
      </p:sp>
    </p:spTree>
    <p:extLst>
      <p:ext uri="{BB962C8B-B14F-4D97-AF65-F5344CB8AC3E}">
        <p14:creationId xmlns:p14="http://schemas.microsoft.com/office/powerpoint/2010/main" val="10131489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6DBC6474-6744-4657-9C3C-F50457957C27}" type="datetimeFigureOut">
              <a:rPr lang="zh-CN" altLang="en-US" smtClean="0"/>
              <a:t>2024/4/7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0DB14F0-47FE-4937-9DB0-2B15A813C1B0}" type="slidenum">
              <a:rPr lang="zh-CN" altLang="en-US" smtClean="0"/>
              <a:t>‹#›</a:t>
            </a:fld>
            <a:endParaRPr lang="zh-CN" altLang="en-US"/>
          </a:p>
        </p:txBody>
      </p:sp>
    </p:spTree>
    <p:extLst>
      <p:ext uri="{BB962C8B-B14F-4D97-AF65-F5344CB8AC3E}">
        <p14:creationId xmlns:p14="http://schemas.microsoft.com/office/powerpoint/2010/main" val="7178777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BC6474-6744-4657-9C3C-F50457957C27}" type="datetimeFigureOut">
              <a:rPr lang="zh-CN" altLang="en-US" smtClean="0"/>
              <a:t>2024/4/7</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0DB14F0-47FE-4937-9DB0-2B15A813C1B0}" type="slidenum">
              <a:rPr lang="zh-CN" altLang="en-US" smtClean="0"/>
              <a:t>‹#›</a:t>
            </a:fld>
            <a:endParaRPr lang="zh-CN" altLang="en-US"/>
          </a:p>
        </p:txBody>
      </p:sp>
    </p:spTree>
    <p:extLst>
      <p:ext uri="{BB962C8B-B14F-4D97-AF65-F5344CB8AC3E}">
        <p14:creationId xmlns:p14="http://schemas.microsoft.com/office/powerpoint/2010/main" val="384456143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29.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30.png"/><Relationship Id="rId5" Type="http://schemas.openxmlformats.org/officeDocument/2006/relationships/image" Target="../media/image28.png"/><Relationship Id="rId4" Type="http://schemas.openxmlformats.org/officeDocument/2006/relationships/image" Target="../media/image27.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31.jp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27.png"/><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3.png"/><Relationship Id="rId7" Type="http://schemas.openxmlformats.org/officeDocument/2006/relationships/image" Target="../media/image32.png"/><Relationship Id="rId2" Type="http://schemas.openxmlformats.org/officeDocument/2006/relationships/notesSlide" Target="../notesSlides/notesSlide14.xml"/><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27.png"/><Relationship Id="rId10" Type="http://schemas.openxmlformats.org/officeDocument/2006/relationships/image" Target="../media/image34.png"/><Relationship Id="rId4" Type="http://schemas.openxmlformats.org/officeDocument/2006/relationships/image" Target="../media/image7.png"/><Relationship Id="rId9" Type="http://schemas.openxmlformats.org/officeDocument/2006/relationships/image" Target="../media/image2.png"/></Relationships>
</file>

<file path=ppt/slides/_rels/slide19.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png"/><Relationship Id="rId7"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7.xml"/><Relationship Id="rId6" Type="http://schemas.openxmlformats.org/officeDocument/2006/relationships/image" Target="../media/image27.png"/><Relationship Id="rId5" Type="http://schemas.openxmlformats.org/officeDocument/2006/relationships/image" Target="../media/image8.png"/><Relationship Id="rId10" Type="http://schemas.openxmlformats.org/officeDocument/2006/relationships/image" Target="../media/image36.png"/><Relationship Id="rId4" Type="http://schemas.openxmlformats.org/officeDocument/2006/relationships/image" Target="../media/image7.png"/><Relationship Id="rId9"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8" Type="http://schemas.openxmlformats.org/officeDocument/2006/relationships/image" Target="../media/image37.png"/><Relationship Id="rId13" Type="http://schemas.openxmlformats.org/officeDocument/2006/relationships/image" Target="../media/image30.png"/><Relationship Id="rId3" Type="http://schemas.openxmlformats.org/officeDocument/2006/relationships/image" Target="../media/image3.png"/><Relationship Id="rId7" Type="http://schemas.openxmlformats.org/officeDocument/2006/relationships/image" Target="../media/image2.png"/><Relationship Id="rId12" Type="http://schemas.openxmlformats.org/officeDocument/2006/relationships/image" Target="../media/image40.png"/><Relationship Id="rId2" Type="http://schemas.openxmlformats.org/officeDocument/2006/relationships/notesSlide" Target="../notesSlides/notesSlide16.xml"/><Relationship Id="rId1" Type="http://schemas.openxmlformats.org/officeDocument/2006/relationships/slideLayout" Target="../slideLayouts/slideLayout7.xml"/><Relationship Id="rId6" Type="http://schemas.openxmlformats.org/officeDocument/2006/relationships/image" Target="../media/image27.png"/><Relationship Id="rId11" Type="http://schemas.openxmlformats.org/officeDocument/2006/relationships/image" Target="../media/image39.png"/><Relationship Id="rId5" Type="http://schemas.openxmlformats.org/officeDocument/2006/relationships/image" Target="../media/image8.png"/><Relationship Id="rId10" Type="http://schemas.openxmlformats.org/officeDocument/2006/relationships/image" Target="../media/image38.png"/><Relationship Id="rId4" Type="http://schemas.openxmlformats.org/officeDocument/2006/relationships/image" Target="../media/image7.png"/><Relationship Id="rId9" Type="http://schemas.openxmlformats.org/officeDocument/2006/relationships/image" Target="../media/image14.png"/></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7.xml"/><Relationship Id="rId6" Type="http://schemas.openxmlformats.org/officeDocument/2006/relationships/image" Target="../media/image27.png"/><Relationship Id="rId5" Type="http://schemas.openxmlformats.org/officeDocument/2006/relationships/image" Target="../media/image8.png"/><Relationship Id="rId4" Type="http://schemas.openxmlformats.org/officeDocument/2006/relationships/image" Target="../media/image7.png"/></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png"/><Relationship Id="rId18" Type="http://schemas.openxmlformats.org/officeDocument/2006/relationships/image" Target="../media/image20.png"/><Relationship Id="rId26" Type="http://schemas.openxmlformats.org/officeDocument/2006/relationships/image" Target="../media/image26.png"/><Relationship Id="rId3" Type="http://schemas.openxmlformats.org/officeDocument/2006/relationships/image" Target="../media/image5.png"/><Relationship Id="rId21" Type="http://schemas.openxmlformats.org/officeDocument/2006/relationships/image" Target="../media/image22.png"/><Relationship Id="rId7" Type="http://schemas.openxmlformats.org/officeDocument/2006/relationships/image" Target="../media/image9.png"/><Relationship Id="rId12" Type="http://schemas.openxmlformats.org/officeDocument/2006/relationships/image" Target="../media/image14.png"/><Relationship Id="rId17" Type="http://schemas.openxmlformats.org/officeDocument/2006/relationships/image" Target="../media/image19.png"/><Relationship Id="rId25" Type="http://schemas.microsoft.com/office/2007/relationships/hdphoto" Target="../media/hdphoto2.wdp"/><Relationship Id="rId2" Type="http://schemas.openxmlformats.org/officeDocument/2006/relationships/image" Target="../media/image3.png"/><Relationship Id="rId16" Type="http://schemas.openxmlformats.org/officeDocument/2006/relationships/image" Target="../media/image18.png"/><Relationship Id="rId20"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8.png"/><Relationship Id="rId11" Type="http://schemas.openxmlformats.org/officeDocument/2006/relationships/image" Target="../media/image13.png"/><Relationship Id="rId24" Type="http://schemas.openxmlformats.org/officeDocument/2006/relationships/image" Target="../media/image25.png"/><Relationship Id="rId5" Type="http://schemas.openxmlformats.org/officeDocument/2006/relationships/image" Target="../media/image7.png"/><Relationship Id="rId15" Type="http://schemas.openxmlformats.org/officeDocument/2006/relationships/image" Target="../media/image17.png"/><Relationship Id="rId23" Type="http://schemas.openxmlformats.org/officeDocument/2006/relationships/image" Target="../media/image24.png"/><Relationship Id="rId10" Type="http://schemas.openxmlformats.org/officeDocument/2006/relationships/image" Target="../media/image12.png"/><Relationship Id="rId19" Type="http://schemas.microsoft.com/office/2007/relationships/hdphoto" Target="../media/hdphoto1.wdp"/><Relationship Id="rId4" Type="http://schemas.openxmlformats.org/officeDocument/2006/relationships/image" Target="../media/image6.png"/><Relationship Id="rId9" Type="http://schemas.openxmlformats.org/officeDocument/2006/relationships/image" Target="../media/image11.png"/><Relationship Id="rId14" Type="http://schemas.openxmlformats.org/officeDocument/2006/relationships/image" Target="../media/image16.png"/><Relationship Id="rId22" Type="http://schemas.openxmlformats.org/officeDocument/2006/relationships/image" Target="../media/image23.png"/></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3.png"/><Relationship Id="rId7"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27.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矩形 88"/>
          <p:cNvSpPr/>
          <p:nvPr/>
        </p:nvSpPr>
        <p:spPr>
          <a:xfrm>
            <a:off x="11050259" y="1967388"/>
            <a:ext cx="334449" cy="172981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矩形 87"/>
          <p:cNvSpPr/>
          <p:nvPr/>
        </p:nvSpPr>
        <p:spPr>
          <a:xfrm>
            <a:off x="767568" y="1967202"/>
            <a:ext cx="334449" cy="172981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Group 433"/>
          <p:cNvGrpSpPr>
            <a:grpSpLocks/>
          </p:cNvGrpSpPr>
          <p:nvPr/>
        </p:nvGrpSpPr>
        <p:grpSpPr bwMode="auto">
          <a:xfrm>
            <a:off x="1616476" y="1503400"/>
            <a:ext cx="8422105" cy="4181275"/>
            <a:chOff x="2359" y="2311"/>
            <a:chExt cx="3394" cy="1685"/>
          </a:xfrm>
          <a:solidFill>
            <a:schemeClr val="bg1">
              <a:lumMod val="95000"/>
            </a:schemeClr>
          </a:solidFill>
        </p:grpSpPr>
        <p:sp>
          <p:nvSpPr>
            <p:cNvPr id="3" name="Freeform 434"/>
            <p:cNvSpPr>
              <a:spLocks/>
            </p:cNvSpPr>
            <p:nvPr/>
          </p:nvSpPr>
          <p:spPr bwMode="auto">
            <a:xfrm>
              <a:off x="3401" y="2311"/>
              <a:ext cx="446" cy="239"/>
            </a:xfrm>
            <a:custGeom>
              <a:avLst/>
              <a:gdLst>
                <a:gd name="T0" fmla="*/ 369 w 446"/>
                <a:gd name="T1" fmla="*/ 3 h 239"/>
                <a:gd name="T2" fmla="*/ 360 w 446"/>
                <a:gd name="T3" fmla="*/ 7 h 239"/>
                <a:gd name="T4" fmla="*/ 387 w 446"/>
                <a:gd name="T5" fmla="*/ 10 h 239"/>
                <a:gd name="T6" fmla="*/ 386 w 446"/>
                <a:gd name="T7" fmla="*/ 13 h 239"/>
                <a:gd name="T8" fmla="*/ 360 w 446"/>
                <a:gd name="T9" fmla="*/ 16 h 239"/>
                <a:gd name="T10" fmla="*/ 364 w 446"/>
                <a:gd name="T11" fmla="*/ 20 h 239"/>
                <a:gd name="T12" fmla="*/ 406 w 446"/>
                <a:gd name="T13" fmla="*/ 13 h 239"/>
                <a:gd name="T14" fmla="*/ 444 w 446"/>
                <a:gd name="T15" fmla="*/ 14 h 239"/>
                <a:gd name="T16" fmla="*/ 442 w 446"/>
                <a:gd name="T17" fmla="*/ 22 h 239"/>
                <a:gd name="T18" fmla="*/ 412 w 446"/>
                <a:gd name="T19" fmla="*/ 24 h 239"/>
                <a:gd name="T20" fmla="*/ 387 w 446"/>
                <a:gd name="T21" fmla="*/ 34 h 239"/>
                <a:gd name="T22" fmla="*/ 376 w 446"/>
                <a:gd name="T23" fmla="*/ 46 h 239"/>
                <a:gd name="T24" fmla="*/ 389 w 446"/>
                <a:gd name="T25" fmla="*/ 54 h 239"/>
                <a:gd name="T26" fmla="*/ 376 w 446"/>
                <a:gd name="T27" fmla="*/ 57 h 239"/>
                <a:gd name="T28" fmla="*/ 364 w 446"/>
                <a:gd name="T29" fmla="*/ 63 h 239"/>
                <a:gd name="T30" fmla="*/ 376 w 446"/>
                <a:gd name="T31" fmla="*/ 67 h 239"/>
                <a:gd name="T32" fmla="*/ 376 w 446"/>
                <a:gd name="T33" fmla="*/ 73 h 239"/>
                <a:gd name="T34" fmla="*/ 386 w 446"/>
                <a:gd name="T35" fmla="*/ 76 h 239"/>
                <a:gd name="T36" fmla="*/ 367 w 446"/>
                <a:gd name="T37" fmla="*/ 79 h 239"/>
                <a:gd name="T38" fmla="*/ 359 w 446"/>
                <a:gd name="T39" fmla="*/ 89 h 239"/>
                <a:gd name="T40" fmla="*/ 340 w 446"/>
                <a:gd name="T41" fmla="*/ 96 h 239"/>
                <a:gd name="T42" fmla="*/ 337 w 446"/>
                <a:gd name="T43" fmla="*/ 107 h 239"/>
                <a:gd name="T44" fmla="*/ 337 w 446"/>
                <a:gd name="T45" fmla="*/ 110 h 239"/>
                <a:gd name="T46" fmla="*/ 339 w 446"/>
                <a:gd name="T47" fmla="*/ 120 h 239"/>
                <a:gd name="T48" fmla="*/ 307 w 446"/>
                <a:gd name="T49" fmla="*/ 113 h 239"/>
                <a:gd name="T50" fmla="*/ 303 w 446"/>
                <a:gd name="T51" fmla="*/ 119 h 239"/>
                <a:gd name="T52" fmla="*/ 297 w 446"/>
                <a:gd name="T53" fmla="*/ 124 h 239"/>
                <a:gd name="T54" fmla="*/ 329 w 446"/>
                <a:gd name="T55" fmla="*/ 127 h 239"/>
                <a:gd name="T56" fmla="*/ 306 w 446"/>
                <a:gd name="T57" fmla="*/ 140 h 239"/>
                <a:gd name="T58" fmla="*/ 263 w 446"/>
                <a:gd name="T59" fmla="*/ 149 h 239"/>
                <a:gd name="T60" fmla="*/ 219 w 446"/>
                <a:gd name="T61" fmla="*/ 171 h 239"/>
                <a:gd name="T62" fmla="*/ 176 w 446"/>
                <a:gd name="T63" fmla="*/ 179 h 239"/>
                <a:gd name="T64" fmla="*/ 160 w 446"/>
                <a:gd name="T65" fmla="*/ 197 h 239"/>
                <a:gd name="T66" fmla="*/ 137 w 446"/>
                <a:gd name="T67" fmla="*/ 216 h 239"/>
                <a:gd name="T68" fmla="*/ 112 w 446"/>
                <a:gd name="T69" fmla="*/ 239 h 239"/>
                <a:gd name="T70" fmla="*/ 87 w 446"/>
                <a:gd name="T71" fmla="*/ 230 h 239"/>
                <a:gd name="T72" fmla="*/ 67 w 446"/>
                <a:gd name="T73" fmla="*/ 196 h 239"/>
                <a:gd name="T74" fmla="*/ 73 w 446"/>
                <a:gd name="T75" fmla="*/ 187 h 239"/>
                <a:gd name="T76" fmla="*/ 66 w 446"/>
                <a:gd name="T77" fmla="*/ 190 h 239"/>
                <a:gd name="T78" fmla="*/ 76 w 446"/>
                <a:gd name="T79" fmla="*/ 149 h 239"/>
                <a:gd name="T80" fmla="*/ 86 w 446"/>
                <a:gd name="T81" fmla="*/ 151 h 239"/>
                <a:gd name="T82" fmla="*/ 90 w 446"/>
                <a:gd name="T83" fmla="*/ 147 h 239"/>
                <a:gd name="T84" fmla="*/ 107 w 446"/>
                <a:gd name="T85" fmla="*/ 133 h 239"/>
                <a:gd name="T86" fmla="*/ 96 w 446"/>
                <a:gd name="T87" fmla="*/ 110 h 239"/>
                <a:gd name="T88" fmla="*/ 83 w 446"/>
                <a:gd name="T89" fmla="*/ 103 h 239"/>
                <a:gd name="T90" fmla="*/ 90 w 446"/>
                <a:gd name="T91" fmla="*/ 89 h 239"/>
                <a:gd name="T92" fmla="*/ 77 w 446"/>
                <a:gd name="T93" fmla="*/ 67 h 239"/>
                <a:gd name="T94" fmla="*/ 29 w 446"/>
                <a:gd name="T95" fmla="*/ 64 h 239"/>
                <a:gd name="T96" fmla="*/ 12 w 446"/>
                <a:gd name="T97" fmla="*/ 59 h 239"/>
                <a:gd name="T98" fmla="*/ 28 w 446"/>
                <a:gd name="T99" fmla="*/ 56 h 239"/>
                <a:gd name="T100" fmla="*/ 39 w 446"/>
                <a:gd name="T101" fmla="*/ 56 h 239"/>
                <a:gd name="T102" fmla="*/ 25 w 446"/>
                <a:gd name="T103" fmla="*/ 52 h 239"/>
                <a:gd name="T104" fmla="*/ 6 w 446"/>
                <a:gd name="T105" fmla="*/ 50 h 239"/>
                <a:gd name="T106" fmla="*/ 2 w 446"/>
                <a:gd name="T107" fmla="*/ 44 h 239"/>
                <a:gd name="T108" fmla="*/ 23 w 446"/>
                <a:gd name="T109" fmla="*/ 37 h 239"/>
                <a:gd name="T110" fmla="*/ 59 w 446"/>
                <a:gd name="T111" fmla="*/ 36 h 239"/>
                <a:gd name="T112" fmla="*/ 67 w 446"/>
                <a:gd name="T113" fmla="*/ 24 h 239"/>
                <a:gd name="T114" fmla="*/ 123 w 446"/>
                <a:gd name="T115" fmla="*/ 17 h 239"/>
                <a:gd name="T116" fmla="*/ 166 w 446"/>
                <a:gd name="T117" fmla="*/ 14 h 239"/>
                <a:gd name="T118" fmla="*/ 220 w 446"/>
                <a:gd name="T119" fmla="*/ 10 h 239"/>
                <a:gd name="T120" fmla="*/ 293 w 446"/>
                <a:gd name="T121" fmla="*/ 4 h 239"/>
                <a:gd name="T122" fmla="*/ 326 w 446"/>
                <a:gd name="T123" fmla="*/ 2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46" h="239">
                  <a:moveTo>
                    <a:pt x="332" y="0"/>
                  </a:moveTo>
                  <a:lnTo>
                    <a:pt x="350" y="2"/>
                  </a:lnTo>
                  <a:lnTo>
                    <a:pt x="369" y="3"/>
                  </a:lnTo>
                  <a:lnTo>
                    <a:pt x="370" y="4"/>
                  </a:lnTo>
                  <a:lnTo>
                    <a:pt x="370" y="6"/>
                  </a:lnTo>
                  <a:lnTo>
                    <a:pt x="360" y="7"/>
                  </a:lnTo>
                  <a:lnTo>
                    <a:pt x="352" y="9"/>
                  </a:lnTo>
                  <a:lnTo>
                    <a:pt x="370" y="9"/>
                  </a:lnTo>
                  <a:lnTo>
                    <a:pt x="387" y="10"/>
                  </a:lnTo>
                  <a:lnTo>
                    <a:pt x="387" y="10"/>
                  </a:lnTo>
                  <a:lnTo>
                    <a:pt x="387" y="12"/>
                  </a:lnTo>
                  <a:lnTo>
                    <a:pt x="386" y="13"/>
                  </a:lnTo>
                  <a:lnTo>
                    <a:pt x="383" y="14"/>
                  </a:lnTo>
                  <a:lnTo>
                    <a:pt x="372" y="14"/>
                  </a:lnTo>
                  <a:lnTo>
                    <a:pt x="360" y="16"/>
                  </a:lnTo>
                  <a:lnTo>
                    <a:pt x="360" y="17"/>
                  </a:lnTo>
                  <a:lnTo>
                    <a:pt x="360" y="20"/>
                  </a:lnTo>
                  <a:lnTo>
                    <a:pt x="364" y="20"/>
                  </a:lnTo>
                  <a:lnTo>
                    <a:pt x="367" y="20"/>
                  </a:lnTo>
                  <a:lnTo>
                    <a:pt x="386" y="16"/>
                  </a:lnTo>
                  <a:lnTo>
                    <a:pt x="406" y="13"/>
                  </a:lnTo>
                  <a:lnTo>
                    <a:pt x="426" y="12"/>
                  </a:lnTo>
                  <a:lnTo>
                    <a:pt x="444" y="13"/>
                  </a:lnTo>
                  <a:lnTo>
                    <a:pt x="444" y="14"/>
                  </a:lnTo>
                  <a:lnTo>
                    <a:pt x="446" y="16"/>
                  </a:lnTo>
                  <a:lnTo>
                    <a:pt x="444" y="19"/>
                  </a:lnTo>
                  <a:lnTo>
                    <a:pt x="442" y="22"/>
                  </a:lnTo>
                  <a:lnTo>
                    <a:pt x="432" y="22"/>
                  </a:lnTo>
                  <a:lnTo>
                    <a:pt x="422" y="23"/>
                  </a:lnTo>
                  <a:lnTo>
                    <a:pt x="412" y="24"/>
                  </a:lnTo>
                  <a:lnTo>
                    <a:pt x="403" y="27"/>
                  </a:lnTo>
                  <a:lnTo>
                    <a:pt x="394" y="30"/>
                  </a:lnTo>
                  <a:lnTo>
                    <a:pt x="387" y="34"/>
                  </a:lnTo>
                  <a:lnTo>
                    <a:pt x="380" y="37"/>
                  </a:lnTo>
                  <a:lnTo>
                    <a:pt x="374" y="42"/>
                  </a:lnTo>
                  <a:lnTo>
                    <a:pt x="376" y="46"/>
                  </a:lnTo>
                  <a:lnTo>
                    <a:pt x="376" y="50"/>
                  </a:lnTo>
                  <a:lnTo>
                    <a:pt x="383" y="53"/>
                  </a:lnTo>
                  <a:lnTo>
                    <a:pt x="389" y="54"/>
                  </a:lnTo>
                  <a:lnTo>
                    <a:pt x="389" y="56"/>
                  </a:lnTo>
                  <a:lnTo>
                    <a:pt x="387" y="57"/>
                  </a:lnTo>
                  <a:lnTo>
                    <a:pt x="376" y="57"/>
                  </a:lnTo>
                  <a:lnTo>
                    <a:pt x="364" y="59"/>
                  </a:lnTo>
                  <a:lnTo>
                    <a:pt x="364" y="60"/>
                  </a:lnTo>
                  <a:lnTo>
                    <a:pt x="364" y="63"/>
                  </a:lnTo>
                  <a:lnTo>
                    <a:pt x="370" y="63"/>
                  </a:lnTo>
                  <a:lnTo>
                    <a:pt x="374" y="64"/>
                  </a:lnTo>
                  <a:lnTo>
                    <a:pt x="376" y="67"/>
                  </a:lnTo>
                  <a:lnTo>
                    <a:pt x="376" y="72"/>
                  </a:lnTo>
                  <a:lnTo>
                    <a:pt x="376" y="72"/>
                  </a:lnTo>
                  <a:lnTo>
                    <a:pt x="376" y="73"/>
                  </a:lnTo>
                  <a:lnTo>
                    <a:pt x="382" y="73"/>
                  </a:lnTo>
                  <a:lnTo>
                    <a:pt x="386" y="73"/>
                  </a:lnTo>
                  <a:lnTo>
                    <a:pt x="386" y="76"/>
                  </a:lnTo>
                  <a:lnTo>
                    <a:pt x="384" y="79"/>
                  </a:lnTo>
                  <a:lnTo>
                    <a:pt x="376" y="79"/>
                  </a:lnTo>
                  <a:lnTo>
                    <a:pt x="367" y="79"/>
                  </a:lnTo>
                  <a:lnTo>
                    <a:pt x="367" y="83"/>
                  </a:lnTo>
                  <a:lnTo>
                    <a:pt x="367" y="87"/>
                  </a:lnTo>
                  <a:lnTo>
                    <a:pt x="359" y="89"/>
                  </a:lnTo>
                  <a:lnTo>
                    <a:pt x="353" y="90"/>
                  </a:lnTo>
                  <a:lnTo>
                    <a:pt x="347" y="93"/>
                  </a:lnTo>
                  <a:lnTo>
                    <a:pt x="340" y="96"/>
                  </a:lnTo>
                  <a:lnTo>
                    <a:pt x="342" y="102"/>
                  </a:lnTo>
                  <a:lnTo>
                    <a:pt x="343" y="107"/>
                  </a:lnTo>
                  <a:lnTo>
                    <a:pt x="337" y="107"/>
                  </a:lnTo>
                  <a:lnTo>
                    <a:pt x="332" y="107"/>
                  </a:lnTo>
                  <a:lnTo>
                    <a:pt x="336" y="109"/>
                  </a:lnTo>
                  <a:lnTo>
                    <a:pt x="337" y="110"/>
                  </a:lnTo>
                  <a:lnTo>
                    <a:pt x="339" y="113"/>
                  </a:lnTo>
                  <a:lnTo>
                    <a:pt x="340" y="119"/>
                  </a:lnTo>
                  <a:lnTo>
                    <a:pt x="339" y="120"/>
                  </a:lnTo>
                  <a:lnTo>
                    <a:pt x="339" y="121"/>
                  </a:lnTo>
                  <a:lnTo>
                    <a:pt x="322" y="117"/>
                  </a:lnTo>
                  <a:lnTo>
                    <a:pt x="307" y="113"/>
                  </a:lnTo>
                  <a:lnTo>
                    <a:pt x="309" y="116"/>
                  </a:lnTo>
                  <a:lnTo>
                    <a:pt x="310" y="119"/>
                  </a:lnTo>
                  <a:lnTo>
                    <a:pt x="303" y="119"/>
                  </a:lnTo>
                  <a:lnTo>
                    <a:pt x="297" y="119"/>
                  </a:lnTo>
                  <a:lnTo>
                    <a:pt x="297" y="121"/>
                  </a:lnTo>
                  <a:lnTo>
                    <a:pt x="297" y="124"/>
                  </a:lnTo>
                  <a:lnTo>
                    <a:pt x="313" y="124"/>
                  </a:lnTo>
                  <a:lnTo>
                    <a:pt x="327" y="124"/>
                  </a:lnTo>
                  <a:lnTo>
                    <a:pt x="329" y="127"/>
                  </a:lnTo>
                  <a:lnTo>
                    <a:pt x="329" y="131"/>
                  </a:lnTo>
                  <a:lnTo>
                    <a:pt x="317" y="136"/>
                  </a:lnTo>
                  <a:lnTo>
                    <a:pt x="306" y="140"/>
                  </a:lnTo>
                  <a:lnTo>
                    <a:pt x="294" y="143"/>
                  </a:lnTo>
                  <a:lnTo>
                    <a:pt x="285" y="147"/>
                  </a:lnTo>
                  <a:lnTo>
                    <a:pt x="263" y="149"/>
                  </a:lnTo>
                  <a:lnTo>
                    <a:pt x="243" y="150"/>
                  </a:lnTo>
                  <a:lnTo>
                    <a:pt x="232" y="161"/>
                  </a:lnTo>
                  <a:lnTo>
                    <a:pt x="219" y="171"/>
                  </a:lnTo>
                  <a:lnTo>
                    <a:pt x="207" y="174"/>
                  </a:lnTo>
                  <a:lnTo>
                    <a:pt x="192" y="177"/>
                  </a:lnTo>
                  <a:lnTo>
                    <a:pt x="176" y="179"/>
                  </a:lnTo>
                  <a:lnTo>
                    <a:pt x="163" y="181"/>
                  </a:lnTo>
                  <a:lnTo>
                    <a:pt x="162" y="190"/>
                  </a:lnTo>
                  <a:lnTo>
                    <a:pt x="160" y="197"/>
                  </a:lnTo>
                  <a:lnTo>
                    <a:pt x="149" y="204"/>
                  </a:lnTo>
                  <a:lnTo>
                    <a:pt x="139" y="210"/>
                  </a:lnTo>
                  <a:lnTo>
                    <a:pt x="137" y="216"/>
                  </a:lnTo>
                  <a:lnTo>
                    <a:pt x="136" y="221"/>
                  </a:lnTo>
                  <a:lnTo>
                    <a:pt x="125" y="230"/>
                  </a:lnTo>
                  <a:lnTo>
                    <a:pt x="112" y="239"/>
                  </a:lnTo>
                  <a:lnTo>
                    <a:pt x="105" y="233"/>
                  </a:lnTo>
                  <a:lnTo>
                    <a:pt x="95" y="229"/>
                  </a:lnTo>
                  <a:lnTo>
                    <a:pt x="87" y="230"/>
                  </a:lnTo>
                  <a:lnTo>
                    <a:pt x="80" y="230"/>
                  </a:lnTo>
                  <a:lnTo>
                    <a:pt x="75" y="213"/>
                  </a:lnTo>
                  <a:lnTo>
                    <a:pt x="67" y="196"/>
                  </a:lnTo>
                  <a:lnTo>
                    <a:pt x="72" y="191"/>
                  </a:lnTo>
                  <a:lnTo>
                    <a:pt x="76" y="187"/>
                  </a:lnTo>
                  <a:lnTo>
                    <a:pt x="73" y="187"/>
                  </a:lnTo>
                  <a:lnTo>
                    <a:pt x="70" y="187"/>
                  </a:lnTo>
                  <a:lnTo>
                    <a:pt x="69" y="189"/>
                  </a:lnTo>
                  <a:lnTo>
                    <a:pt x="66" y="190"/>
                  </a:lnTo>
                  <a:lnTo>
                    <a:pt x="70" y="170"/>
                  </a:lnTo>
                  <a:lnTo>
                    <a:pt x="76" y="149"/>
                  </a:lnTo>
                  <a:lnTo>
                    <a:pt x="76" y="149"/>
                  </a:lnTo>
                  <a:lnTo>
                    <a:pt x="77" y="149"/>
                  </a:lnTo>
                  <a:lnTo>
                    <a:pt x="82" y="150"/>
                  </a:lnTo>
                  <a:lnTo>
                    <a:pt x="86" y="151"/>
                  </a:lnTo>
                  <a:lnTo>
                    <a:pt x="89" y="151"/>
                  </a:lnTo>
                  <a:lnTo>
                    <a:pt x="93" y="150"/>
                  </a:lnTo>
                  <a:lnTo>
                    <a:pt x="90" y="147"/>
                  </a:lnTo>
                  <a:lnTo>
                    <a:pt x="89" y="144"/>
                  </a:lnTo>
                  <a:lnTo>
                    <a:pt x="99" y="139"/>
                  </a:lnTo>
                  <a:lnTo>
                    <a:pt x="107" y="133"/>
                  </a:lnTo>
                  <a:lnTo>
                    <a:pt x="106" y="121"/>
                  </a:lnTo>
                  <a:lnTo>
                    <a:pt x="103" y="110"/>
                  </a:lnTo>
                  <a:lnTo>
                    <a:pt x="96" y="110"/>
                  </a:lnTo>
                  <a:lnTo>
                    <a:pt x="90" y="109"/>
                  </a:lnTo>
                  <a:lnTo>
                    <a:pt x="86" y="107"/>
                  </a:lnTo>
                  <a:lnTo>
                    <a:pt x="83" y="103"/>
                  </a:lnTo>
                  <a:lnTo>
                    <a:pt x="86" y="99"/>
                  </a:lnTo>
                  <a:lnTo>
                    <a:pt x="89" y="94"/>
                  </a:lnTo>
                  <a:lnTo>
                    <a:pt x="90" y="89"/>
                  </a:lnTo>
                  <a:lnTo>
                    <a:pt x="92" y="82"/>
                  </a:lnTo>
                  <a:lnTo>
                    <a:pt x="83" y="76"/>
                  </a:lnTo>
                  <a:lnTo>
                    <a:pt x="77" y="67"/>
                  </a:lnTo>
                  <a:lnTo>
                    <a:pt x="60" y="66"/>
                  </a:lnTo>
                  <a:lnTo>
                    <a:pt x="45" y="66"/>
                  </a:lnTo>
                  <a:lnTo>
                    <a:pt x="29" y="64"/>
                  </a:lnTo>
                  <a:lnTo>
                    <a:pt x="12" y="64"/>
                  </a:lnTo>
                  <a:lnTo>
                    <a:pt x="12" y="62"/>
                  </a:lnTo>
                  <a:lnTo>
                    <a:pt x="12" y="59"/>
                  </a:lnTo>
                  <a:lnTo>
                    <a:pt x="13" y="57"/>
                  </a:lnTo>
                  <a:lnTo>
                    <a:pt x="15" y="56"/>
                  </a:lnTo>
                  <a:lnTo>
                    <a:pt x="28" y="56"/>
                  </a:lnTo>
                  <a:lnTo>
                    <a:pt x="39" y="57"/>
                  </a:lnTo>
                  <a:lnTo>
                    <a:pt x="39" y="56"/>
                  </a:lnTo>
                  <a:lnTo>
                    <a:pt x="39" y="56"/>
                  </a:lnTo>
                  <a:lnTo>
                    <a:pt x="38" y="53"/>
                  </a:lnTo>
                  <a:lnTo>
                    <a:pt x="36" y="50"/>
                  </a:lnTo>
                  <a:lnTo>
                    <a:pt x="25" y="52"/>
                  </a:lnTo>
                  <a:lnTo>
                    <a:pt x="15" y="52"/>
                  </a:lnTo>
                  <a:lnTo>
                    <a:pt x="10" y="52"/>
                  </a:lnTo>
                  <a:lnTo>
                    <a:pt x="6" y="50"/>
                  </a:lnTo>
                  <a:lnTo>
                    <a:pt x="3" y="49"/>
                  </a:lnTo>
                  <a:lnTo>
                    <a:pt x="0" y="46"/>
                  </a:lnTo>
                  <a:lnTo>
                    <a:pt x="2" y="44"/>
                  </a:lnTo>
                  <a:lnTo>
                    <a:pt x="5" y="42"/>
                  </a:lnTo>
                  <a:lnTo>
                    <a:pt x="15" y="39"/>
                  </a:lnTo>
                  <a:lnTo>
                    <a:pt x="23" y="37"/>
                  </a:lnTo>
                  <a:lnTo>
                    <a:pt x="32" y="36"/>
                  </a:lnTo>
                  <a:lnTo>
                    <a:pt x="42" y="36"/>
                  </a:lnTo>
                  <a:lnTo>
                    <a:pt x="59" y="36"/>
                  </a:lnTo>
                  <a:lnTo>
                    <a:pt x="76" y="36"/>
                  </a:lnTo>
                  <a:lnTo>
                    <a:pt x="72" y="30"/>
                  </a:lnTo>
                  <a:lnTo>
                    <a:pt x="67" y="24"/>
                  </a:lnTo>
                  <a:lnTo>
                    <a:pt x="87" y="23"/>
                  </a:lnTo>
                  <a:lnTo>
                    <a:pt x="106" y="22"/>
                  </a:lnTo>
                  <a:lnTo>
                    <a:pt x="123" y="17"/>
                  </a:lnTo>
                  <a:lnTo>
                    <a:pt x="140" y="12"/>
                  </a:lnTo>
                  <a:lnTo>
                    <a:pt x="153" y="13"/>
                  </a:lnTo>
                  <a:lnTo>
                    <a:pt x="166" y="14"/>
                  </a:lnTo>
                  <a:lnTo>
                    <a:pt x="180" y="14"/>
                  </a:lnTo>
                  <a:lnTo>
                    <a:pt x="193" y="13"/>
                  </a:lnTo>
                  <a:lnTo>
                    <a:pt x="220" y="10"/>
                  </a:lnTo>
                  <a:lnTo>
                    <a:pt x="249" y="6"/>
                  </a:lnTo>
                  <a:lnTo>
                    <a:pt x="267" y="4"/>
                  </a:lnTo>
                  <a:lnTo>
                    <a:pt x="293" y="4"/>
                  </a:lnTo>
                  <a:lnTo>
                    <a:pt x="306" y="3"/>
                  </a:lnTo>
                  <a:lnTo>
                    <a:pt x="317" y="3"/>
                  </a:lnTo>
                  <a:lnTo>
                    <a:pt x="326" y="2"/>
                  </a:lnTo>
                  <a:lnTo>
                    <a:pt x="33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4" name="Freeform 435"/>
            <p:cNvSpPr>
              <a:spLocks/>
            </p:cNvSpPr>
            <p:nvPr/>
          </p:nvSpPr>
          <p:spPr bwMode="auto">
            <a:xfrm>
              <a:off x="3276" y="2315"/>
              <a:ext cx="234" cy="63"/>
            </a:xfrm>
            <a:custGeom>
              <a:avLst/>
              <a:gdLst>
                <a:gd name="T0" fmla="*/ 175 w 234"/>
                <a:gd name="T1" fmla="*/ 2 h 63"/>
                <a:gd name="T2" fmla="*/ 214 w 234"/>
                <a:gd name="T3" fmla="*/ 5 h 63"/>
                <a:gd name="T4" fmla="*/ 234 w 234"/>
                <a:gd name="T5" fmla="*/ 8 h 63"/>
                <a:gd name="T6" fmla="*/ 211 w 234"/>
                <a:gd name="T7" fmla="*/ 12 h 63"/>
                <a:gd name="T8" fmla="*/ 180 w 234"/>
                <a:gd name="T9" fmla="*/ 20 h 63"/>
                <a:gd name="T10" fmla="*/ 145 w 234"/>
                <a:gd name="T11" fmla="*/ 28 h 63"/>
                <a:gd name="T12" fmla="*/ 114 w 234"/>
                <a:gd name="T13" fmla="*/ 30 h 63"/>
                <a:gd name="T14" fmla="*/ 100 w 234"/>
                <a:gd name="T15" fmla="*/ 33 h 63"/>
                <a:gd name="T16" fmla="*/ 104 w 234"/>
                <a:gd name="T17" fmla="*/ 35 h 63"/>
                <a:gd name="T18" fmla="*/ 108 w 234"/>
                <a:gd name="T19" fmla="*/ 39 h 63"/>
                <a:gd name="T20" fmla="*/ 107 w 234"/>
                <a:gd name="T21" fmla="*/ 42 h 63"/>
                <a:gd name="T22" fmla="*/ 93 w 234"/>
                <a:gd name="T23" fmla="*/ 45 h 63"/>
                <a:gd name="T24" fmla="*/ 71 w 234"/>
                <a:gd name="T25" fmla="*/ 56 h 63"/>
                <a:gd name="T26" fmla="*/ 53 w 234"/>
                <a:gd name="T27" fmla="*/ 63 h 63"/>
                <a:gd name="T28" fmla="*/ 13 w 234"/>
                <a:gd name="T29" fmla="*/ 59 h 63"/>
                <a:gd name="T30" fmla="*/ 0 w 234"/>
                <a:gd name="T31" fmla="*/ 56 h 63"/>
                <a:gd name="T32" fmla="*/ 0 w 234"/>
                <a:gd name="T33" fmla="*/ 53 h 63"/>
                <a:gd name="T34" fmla="*/ 11 w 234"/>
                <a:gd name="T35" fmla="*/ 53 h 63"/>
                <a:gd name="T36" fmla="*/ 30 w 234"/>
                <a:gd name="T37" fmla="*/ 50 h 63"/>
                <a:gd name="T38" fmla="*/ 38 w 234"/>
                <a:gd name="T39" fmla="*/ 46 h 63"/>
                <a:gd name="T40" fmla="*/ 40 w 234"/>
                <a:gd name="T41" fmla="*/ 43 h 63"/>
                <a:gd name="T42" fmla="*/ 47 w 234"/>
                <a:gd name="T43" fmla="*/ 40 h 63"/>
                <a:gd name="T44" fmla="*/ 51 w 234"/>
                <a:gd name="T45" fmla="*/ 38 h 63"/>
                <a:gd name="T46" fmla="*/ 53 w 234"/>
                <a:gd name="T47" fmla="*/ 38 h 63"/>
                <a:gd name="T48" fmla="*/ 61 w 234"/>
                <a:gd name="T49" fmla="*/ 38 h 63"/>
                <a:gd name="T50" fmla="*/ 60 w 234"/>
                <a:gd name="T51" fmla="*/ 33 h 63"/>
                <a:gd name="T52" fmla="*/ 57 w 234"/>
                <a:gd name="T53" fmla="*/ 26 h 63"/>
                <a:gd name="T54" fmla="*/ 73 w 234"/>
                <a:gd name="T55" fmla="*/ 26 h 63"/>
                <a:gd name="T56" fmla="*/ 88 w 234"/>
                <a:gd name="T57" fmla="*/ 26 h 63"/>
                <a:gd name="T58" fmla="*/ 98 w 234"/>
                <a:gd name="T59" fmla="*/ 22 h 63"/>
                <a:gd name="T60" fmla="*/ 110 w 234"/>
                <a:gd name="T61" fmla="*/ 20 h 63"/>
                <a:gd name="T62" fmla="*/ 120 w 234"/>
                <a:gd name="T63" fmla="*/ 18 h 63"/>
                <a:gd name="T64" fmla="*/ 107 w 234"/>
                <a:gd name="T65" fmla="*/ 18 h 63"/>
                <a:gd name="T66" fmla="*/ 80 w 234"/>
                <a:gd name="T67" fmla="*/ 16 h 63"/>
                <a:gd name="T68" fmla="*/ 64 w 234"/>
                <a:gd name="T69" fmla="*/ 13 h 63"/>
                <a:gd name="T70" fmla="*/ 57 w 234"/>
                <a:gd name="T71" fmla="*/ 9 h 63"/>
                <a:gd name="T72" fmla="*/ 83 w 234"/>
                <a:gd name="T73" fmla="*/ 6 h 63"/>
                <a:gd name="T74" fmla="*/ 123 w 234"/>
                <a:gd name="T75" fmla="*/ 6 h 63"/>
                <a:gd name="T76" fmla="*/ 145 w 234"/>
                <a:gd name="T77" fmla="*/ 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34" h="63">
                  <a:moveTo>
                    <a:pt x="155" y="0"/>
                  </a:moveTo>
                  <a:lnTo>
                    <a:pt x="175" y="2"/>
                  </a:lnTo>
                  <a:lnTo>
                    <a:pt x="194" y="3"/>
                  </a:lnTo>
                  <a:lnTo>
                    <a:pt x="214" y="5"/>
                  </a:lnTo>
                  <a:lnTo>
                    <a:pt x="234" y="6"/>
                  </a:lnTo>
                  <a:lnTo>
                    <a:pt x="234" y="8"/>
                  </a:lnTo>
                  <a:lnTo>
                    <a:pt x="232" y="9"/>
                  </a:lnTo>
                  <a:lnTo>
                    <a:pt x="211" y="12"/>
                  </a:lnTo>
                  <a:lnTo>
                    <a:pt x="194" y="16"/>
                  </a:lnTo>
                  <a:lnTo>
                    <a:pt x="180" y="20"/>
                  </a:lnTo>
                  <a:lnTo>
                    <a:pt x="161" y="26"/>
                  </a:lnTo>
                  <a:lnTo>
                    <a:pt x="145" y="28"/>
                  </a:lnTo>
                  <a:lnTo>
                    <a:pt x="130" y="29"/>
                  </a:lnTo>
                  <a:lnTo>
                    <a:pt x="114" y="30"/>
                  </a:lnTo>
                  <a:lnTo>
                    <a:pt x="100" y="32"/>
                  </a:lnTo>
                  <a:lnTo>
                    <a:pt x="100" y="33"/>
                  </a:lnTo>
                  <a:lnTo>
                    <a:pt x="100" y="33"/>
                  </a:lnTo>
                  <a:lnTo>
                    <a:pt x="104" y="35"/>
                  </a:lnTo>
                  <a:lnTo>
                    <a:pt x="108" y="35"/>
                  </a:lnTo>
                  <a:lnTo>
                    <a:pt x="108" y="39"/>
                  </a:lnTo>
                  <a:lnTo>
                    <a:pt x="108" y="42"/>
                  </a:lnTo>
                  <a:lnTo>
                    <a:pt x="107" y="42"/>
                  </a:lnTo>
                  <a:lnTo>
                    <a:pt x="105" y="42"/>
                  </a:lnTo>
                  <a:lnTo>
                    <a:pt x="93" y="45"/>
                  </a:lnTo>
                  <a:lnTo>
                    <a:pt x="78" y="48"/>
                  </a:lnTo>
                  <a:lnTo>
                    <a:pt x="71" y="56"/>
                  </a:lnTo>
                  <a:lnTo>
                    <a:pt x="63" y="63"/>
                  </a:lnTo>
                  <a:lnTo>
                    <a:pt x="53" y="63"/>
                  </a:lnTo>
                  <a:lnTo>
                    <a:pt x="33" y="60"/>
                  </a:lnTo>
                  <a:lnTo>
                    <a:pt x="13" y="59"/>
                  </a:lnTo>
                  <a:lnTo>
                    <a:pt x="1" y="58"/>
                  </a:lnTo>
                  <a:lnTo>
                    <a:pt x="0" y="56"/>
                  </a:lnTo>
                  <a:lnTo>
                    <a:pt x="0" y="55"/>
                  </a:lnTo>
                  <a:lnTo>
                    <a:pt x="0" y="53"/>
                  </a:lnTo>
                  <a:lnTo>
                    <a:pt x="0" y="53"/>
                  </a:lnTo>
                  <a:lnTo>
                    <a:pt x="11" y="53"/>
                  </a:lnTo>
                  <a:lnTo>
                    <a:pt x="24" y="52"/>
                  </a:lnTo>
                  <a:lnTo>
                    <a:pt x="30" y="50"/>
                  </a:lnTo>
                  <a:lnTo>
                    <a:pt x="35" y="49"/>
                  </a:lnTo>
                  <a:lnTo>
                    <a:pt x="38" y="46"/>
                  </a:lnTo>
                  <a:lnTo>
                    <a:pt x="40" y="43"/>
                  </a:lnTo>
                  <a:lnTo>
                    <a:pt x="40" y="43"/>
                  </a:lnTo>
                  <a:lnTo>
                    <a:pt x="40" y="42"/>
                  </a:lnTo>
                  <a:lnTo>
                    <a:pt x="47" y="40"/>
                  </a:lnTo>
                  <a:lnTo>
                    <a:pt x="55" y="39"/>
                  </a:lnTo>
                  <a:lnTo>
                    <a:pt x="51" y="38"/>
                  </a:lnTo>
                  <a:lnTo>
                    <a:pt x="47" y="36"/>
                  </a:lnTo>
                  <a:lnTo>
                    <a:pt x="53" y="38"/>
                  </a:lnTo>
                  <a:lnTo>
                    <a:pt x="57" y="38"/>
                  </a:lnTo>
                  <a:lnTo>
                    <a:pt x="61" y="38"/>
                  </a:lnTo>
                  <a:lnTo>
                    <a:pt x="64" y="36"/>
                  </a:lnTo>
                  <a:lnTo>
                    <a:pt x="60" y="33"/>
                  </a:lnTo>
                  <a:lnTo>
                    <a:pt x="57" y="29"/>
                  </a:lnTo>
                  <a:lnTo>
                    <a:pt x="57" y="26"/>
                  </a:lnTo>
                  <a:lnTo>
                    <a:pt x="58" y="23"/>
                  </a:lnTo>
                  <a:lnTo>
                    <a:pt x="73" y="26"/>
                  </a:lnTo>
                  <a:lnTo>
                    <a:pt x="85" y="30"/>
                  </a:lnTo>
                  <a:lnTo>
                    <a:pt x="88" y="26"/>
                  </a:lnTo>
                  <a:lnTo>
                    <a:pt x="93" y="25"/>
                  </a:lnTo>
                  <a:lnTo>
                    <a:pt x="98" y="22"/>
                  </a:lnTo>
                  <a:lnTo>
                    <a:pt x="104" y="22"/>
                  </a:lnTo>
                  <a:lnTo>
                    <a:pt x="110" y="20"/>
                  </a:lnTo>
                  <a:lnTo>
                    <a:pt x="115" y="19"/>
                  </a:lnTo>
                  <a:lnTo>
                    <a:pt x="120" y="18"/>
                  </a:lnTo>
                  <a:lnTo>
                    <a:pt x="124" y="15"/>
                  </a:lnTo>
                  <a:lnTo>
                    <a:pt x="107" y="18"/>
                  </a:lnTo>
                  <a:lnTo>
                    <a:pt x="90" y="18"/>
                  </a:lnTo>
                  <a:lnTo>
                    <a:pt x="80" y="16"/>
                  </a:lnTo>
                  <a:lnTo>
                    <a:pt x="73" y="15"/>
                  </a:lnTo>
                  <a:lnTo>
                    <a:pt x="64" y="13"/>
                  </a:lnTo>
                  <a:lnTo>
                    <a:pt x="57" y="10"/>
                  </a:lnTo>
                  <a:lnTo>
                    <a:pt x="57" y="9"/>
                  </a:lnTo>
                  <a:lnTo>
                    <a:pt x="58" y="8"/>
                  </a:lnTo>
                  <a:lnTo>
                    <a:pt x="83" y="6"/>
                  </a:lnTo>
                  <a:lnTo>
                    <a:pt x="110" y="6"/>
                  </a:lnTo>
                  <a:lnTo>
                    <a:pt x="123" y="6"/>
                  </a:lnTo>
                  <a:lnTo>
                    <a:pt x="134" y="6"/>
                  </a:lnTo>
                  <a:lnTo>
                    <a:pt x="145" y="3"/>
                  </a:lnTo>
                  <a:lnTo>
                    <a:pt x="15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5" name="Freeform 436"/>
            <p:cNvSpPr>
              <a:spLocks/>
            </p:cNvSpPr>
            <p:nvPr/>
          </p:nvSpPr>
          <p:spPr bwMode="auto">
            <a:xfrm>
              <a:off x="4565" y="2328"/>
              <a:ext cx="64" cy="23"/>
            </a:xfrm>
            <a:custGeom>
              <a:avLst/>
              <a:gdLst>
                <a:gd name="T0" fmla="*/ 0 w 64"/>
                <a:gd name="T1" fmla="*/ 12 h 23"/>
                <a:gd name="T2" fmla="*/ 0 w 64"/>
                <a:gd name="T3" fmla="*/ 6 h 23"/>
                <a:gd name="T4" fmla="*/ 0 w 64"/>
                <a:gd name="T5" fmla="*/ 0 h 23"/>
                <a:gd name="T6" fmla="*/ 16 w 64"/>
                <a:gd name="T7" fmla="*/ 0 h 23"/>
                <a:gd name="T8" fmla="*/ 34 w 64"/>
                <a:gd name="T9" fmla="*/ 2 h 23"/>
                <a:gd name="T10" fmla="*/ 49 w 64"/>
                <a:gd name="T11" fmla="*/ 10 h 23"/>
                <a:gd name="T12" fmla="*/ 64 w 64"/>
                <a:gd name="T13" fmla="*/ 17 h 23"/>
                <a:gd name="T14" fmla="*/ 64 w 64"/>
                <a:gd name="T15" fmla="*/ 20 h 23"/>
                <a:gd name="T16" fmla="*/ 64 w 64"/>
                <a:gd name="T17" fmla="*/ 23 h 23"/>
                <a:gd name="T18" fmla="*/ 61 w 64"/>
                <a:gd name="T19" fmla="*/ 23 h 23"/>
                <a:gd name="T20" fmla="*/ 57 w 64"/>
                <a:gd name="T21" fmla="*/ 23 h 23"/>
                <a:gd name="T22" fmla="*/ 44 w 64"/>
                <a:gd name="T23" fmla="*/ 20 h 23"/>
                <a:gd name="T24" fmla="*/ 29 w 64"/>
                <a:gd name="T25" fmla="*/ 16 h 23"/>
                <a:gd name="T26" fmla="*/ 11 w 64"/>
                <a:gd name="T27" fmla="*/ 13 h 23"/>
                <a:gd name="T28" fmla="*/ 0 w 64"/>
                <a:gd name="T29" fmla="*/ 12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4" h="23">
                  <a:moveTo>
                    <a:pt x="0" y="12"/>
                  </a:moveTo>
                  <a:lnTo>
                    <a:pt x="0" y="6"/>
                  </a:lnTo>
                  <a:lnTo>
                    <a:pt x="0" y="0"/>
                  </a:lnTo>
                  <a:lnTo>
                    <a:pt x="16" y="0"/>
                  </a:lnTo>
                  <a:lnTo>
                    <a:pt x="34" y="2"/>
                  </a:lnTo>
                  <a:lnTo>
                    <a:pt x="49" y="10"/>
                  </a:lnTo>
                  <a:lnTo>
                    <a:pt x="64" y="17"/>
                  </a:lnTo>
                  <a:lnTo>
                    <a:pt x="64" y="20"/>
                  </a:lnTo>
                  <a:lnTo>
                    <a:pt x="64" y="23"/>
                  </a:lnTo>
                  <a:lnTo>
                    <a:pt x="61" y="23"/>
                  </a:lnTo>
                  <a:lnTo>
                    <a:pt x="57" y="23"/>
                  </a:lnTo>
                  <a:lnTo>
                    <a:pt x="44" y="20"/>
                  </a:lnTo>
                  <a:lnTo>
                    <a:pt x="29" y="16"/>
                  </a:lnTo>
                  <a:lnTo>
                    <a:pt x="11" y="13"/>
                  </a:lnTo>
                  <a:lnTo>
                    <a:pt x="0"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6" name="Freeform 437"/>
            <p:cNvSpPr>
              <a:spLocks/>
            </p:cNvSpPr>
            <p:nvPr/>
          </p:nvSpPr>
          <p:spPr bwMode="auto">
            <a:xfrm>
              <a:off x="3250" y="2330"/>
              <a:ext cx="70" cy="27"/>
            </a:xfrm>
            <a:custGeom>
              <a:avLst/>
              <a:gdLst>
                <a:gd name="T0" fmla="*/ 33 w 70"/>
                <a:gd name="T1" fmla="*/ 0 h 27"/>
                <a:gd name="T2" fmla="*/ 39 w 70"/>
                <a:gd name="T3" fmla="*/ 0 h 27"/>
                <a:gd name="T4" fmla="*/ 46 w 70"/>
                <a:gd name="T5" fmla="*/ 1 h 27"/>
                <a:gd name="T6" fmla="*/ 51 w 70"/>
                <a:gd name="T7" fmla="*/ 3 h 27"/>
                <a:gd name="T8" fmla="*/ 56 w 70"/>
                <a:gd name="T9" fmla="*/ 5 h 27"/>
                <a:gd name="T10" fmla="*/ 61 w 70"/>
                <a:gd name="T11" fmla="*/ 8 h 27"/>
                <a:gd name="T12" fmla="*/ 64 w 70"/>
                <a:gd name="T13" fmla="*/ 11 h 27"/>
                <a:gd name="T14" fmla="*/ 67 w 70"/>
                <a:gd name="T15" fmla="*/ 15 h 27"/>
                <a:gd name="T16" fmla="*/ 70 w 70"/>
                <a:gd name="T17" fmla="*/ 20 h 27"/>
                <a:gd name="T18" fmla="*/ 69 w 70"/>
                <a:gd name="T19" fmla="*/ 20 h 27"/>
                <a:gd name="T20" fmla="*/ 67 w 70"/>
                <a:gd name="T21" fmla="*/ 20 h 27"/>
                <a:gd name="T22" fmla="*/ 56 w 70"/>
                <a:gd name="T23" fmla="*/ 24 h 27"/>
                <a:gd name="T24" fmla="*/ 43 w 70"/>
                <a:gd name="T25" fmla="*/ 25 h 27"/>
                <a:gd name="T26" fmla="*/ 31 w 70"/>
                <a:gd name="T27" fmla="*/ 27 h 27"/>
                <a:gd name="T28" fmla="*/ 24 w 70"/>
                <a:gd name="T29" fmla="*/ 27 h 27"/>
                <a:gd name="T30" fmla="*/ 17 w 70"/>
                <a:gd name="T31" fmla="*/ 25 h 27"/>
                <a:gd name="T32" fmla="*/ 10 w 70"/>
                <a:gd name="T33" fmla="*/ 21 h 27"/>
                <a:gd name="T34" fmla="*/ 4 w 70"/>
                <a:gd name="T35" fmla="*/ 17 h 27"/>
                <a:gd name="T36" fmla="*/ 0 w 70"/>
                <a:gd name="T37" fmla="*/ 11 h 27"/>
                <a:gd name="T38" fmla="*/ 9 w 70"/>
                <a:gd name="T39" fmla="*/ 11 h 27"/>
                <a:gd name="T40" fmla="*/ 17 w 70"/>
                <a:gd name="T41" fmla="*/ 8 h 27"/>
                <a:gd name="T42" fmla="*/ 26 w 70"/>
                <a:gd name="T43" fmla="*/ 4 h 27"/>
                <a:gd name="T44" fmla="*/ 33 w 70"/>
                <a:gd name="T45"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0" h="27">
                  <a:moveTo>
                    <a:pt x="33" y="0"/>
                  </a:moveTo>
                  <a:lnTo>
                    <a:pt x="39" y="0"/>
                  </a:lnTo>
                  <a:lnTo>
                    <a:pt x="46" y="1"/>
                  </a:lnTo>
                  <a:lnTo>
                    <a:pt x="51" y="3"/>
                  </a:lnTo>
                  <a:lnTo>
                    <a:pt x="56" y="5"/>
                  </a:lnTo>
                  <a:lnTo>
                    <a:pt x="61" y="8"/>
                  </a:lnTo>
                  <a:lnTo>
                    <a:pt x="64" y="11"/>
                  </a:lnTo>
                  <a:lnTo>
                    <a:pt x="67" y="15"/>
                  </a:lnTo>
                  <a:lnTo>
                    <a:pt x="70" y="20"/>
                  </a:lnTo>
                  <a:lnTo>
                    <a:pt x="69" y="20"/>
                  </a:lnTo>
                  <a:lnTo>
                    <a:pt x="67" y="20"/>
                  </a:lnTo>
                  <a:lnTo>
                    <a:pt x="56" y="24"/>
                  </a:lnTo>
                  <a:lnTo>
                    <a:pt x="43" y="25"/>
                  </a:lnTo>
                  <a:lnTo>
                    <a:pt x="31" y="27"/>
                  </a:lnTo>
                  <a:lnTo>
                    <a:pt x="24" y="27"/>
                  </a:lnTo>
                  <a:lnTo>
                    <a:pt x="17" y="25"/>
                  </a:lnTo>
                  <a:lnTo>
                    <a:pt x="10" y="21"/>
                  </a:lnTo>
                  <a:lnTo>
                    <a:pt x="4" y="17"/>
                  </a:lnTo>
                  <a:lnTo>
                    <a:pt x="0" y="11"/>
                  </a:lnTo>
                  <a:lnTo>
                    <a:pt x="9" y="11"/>
                  </a:lnTo>
                  <a:lnTo>
                    <a:pt x="17" y="8"/>
                  </a:lnTo>
                  <a:lnTo>
                    <a:pt x="26" y="4"/>
                  </a:lnTo>
                  <a:lnTo>
                    <a:pt x="3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7" name="Freeform 438"/>
            <p:cNvSpPr>
              <a:spLocks/>
            </p:cNvSpPr>
            <p:nvPr/>
          </p:nvSpPr>
          <p:spPr bwMode="auto">
            <a:xfrm>
              <a:off x="4062" y="2338"/>
              <a:ext cx="3" cy="1"/>
            </a:xfrm>
            <a:custGeom>
              <a:avLst/>
              <a:gdLst>
                <a:gd name="T0" fmla="*/ 0 w 3"/>
                <a:gd name="T1" fmla="*/ 2 w 3"/>
                <a:gd name="T2" fmla="*/ 3 w 3"/>
                <a:gd name="T3" fmla="*/ 2 w 3"/>
                <a:gd name="T4" fmla="*/ 0 w 3"/>
              </a:gdLst>
              <a:ahLst/>
              <a:cxnLst>
                <a:cxn ang="0">
                  <a:pos x="T0" y="0"/>
                </a:cxn>
                <a:cxn ang="0">
                  <a:pos x="T1" y="0"/>
                </a:cxn>
                <a:cxn ang="0">
                  <a:pos x="T2" y="0"/>
                </a:cxn>
                <a:cxn ang="0">
                  <a:pos x="T3" y="0"/>
                </a:cxn>
                <a:cxn ang="0">
                  <a:pos x="T4" y="0"/>
                </a:cxn>
              </a:cxnLst>
              <a:rect l="0" t="0" r="r" b="b"/>
              <a:pathLst>
                <a:path w="3">
                  <a:moveTo>
                    <a:pt x="0" y="0"/>
                  </a:moveTo>
                  <a:lnTo>
                    <a:pt x="2" y="0"/>
                  </a:lnTo>
                  <a:lnTo>
                    <a:pt x="3" y="0"/>
                  </a:lnTo>
                  <a:lnTo>
                    <a:pt x="2"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8" name="Freeform 439"/>
            <p:cNvSpPr>
              <a:spLocks/>
            </p:cNvSpPr>
            <p:nvPr/>
          </p:nvSpPr>
          <p:spPr bwMode="auto">
            <a:xfrm>
              <a:off x="4070" y="2338"/>
              <a:ext cx="48" cy="12"/>
            </a:xfrm>
            <a:custGeom>
              <a:avLst/>
              <a:gdLst>
                <a:gd name="T0" fmla="*/ 0 w 48"/>
                <a:gd name="T1" fmla="*/ 0 h 12"/>
                <a:gd name="T2" fmla="*/ 11 w 48"/>
                <a:gd name="T3" fmla="*/ 0 h 12"/>
                <a:gd name="T4" fmla="*/ 24 w 48"/>
                <a:gd name="T5" fmla="*/ 2 h 12"/>
                <a:gd name="T6" fmla="*/ 35 w 48"/>
                <a:gd name="T7" fmla="*/ 2 h 12"/>
                <a:gd name="T8" fmla="*/ 48 w 48"/>
                <a:gd name="T9" fmla="*/ 2 h 12"/>
                <a:gd name="T10" fmla="*/ 48 w 48"/>
                <a:gd name="T11" fmla="*/ 3 h 12"/>
                <a:gd name="T12" fmla="*/ 48 w 48"/>
                <a:gd name="T13" fmla="*/ 3 h 12"/>
                <a:gd name="T14" fmla="*/ 48 w 48"/>
                <a:gd name="T15" fmla="*/ 5 h 12"/>
                <a:gd name="T16" fmla="*/ 48 w 48"/>
                <a:gd name="T17" fmla="*/ 6 h 12"/>
                <a:gd name="T18" fmla="*/ 40 w 48"/>
                <a:gd name="T19" fmla="*/ 9 h 12"/>
                <a:gd name="T20" fmla="*/ 30 w 48"/>
                <a:gd name="T21" fmla="*/ 12 h 12"/>
                <a:gd name="T22" fmla="*/ 20 w 48"/>
                <a:gd name="T23" fmla="*/ 12 h 12"/>
                <a:gd name="T24" fmla="*/ 8 w 48"/>
                <a:gd name="T25" fmla="*/ 10 h 12"/>
                <a:gd name="T26" fmla="*/ 4 w 48"/>
                <a:gd name="T27" fmla="*/ 6 h 12"/>
                <a:gd name="T28" fmla="*/ 0 w 48"/>
                <a:gd name="T29"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8" h="12">
                  <a:moveTo>
                    <a:pt x="0" y="0"/>
                  </a:moveTo>
                  <a:lnTo>
                    <a:pt x="11" y="0"/>
                  </a:lnTo>
                  <a:lnTo>
                    <a:pt x="24" y="2"/>
                  </a:lnTo>
                  <a:lnTo>
                    <a:pt x="35" y="2"/>
                  </a:lnTo>
                  <a:lnTo>
                    <a:pt x="48" y="2"/>
                  </a:lnTo>
                  <a:lnTo>
                    <a:pt x="48" y="3"/>
                  </a:lnTo>
                  <a:lnTo>
                    <a:pt x="48" y="3"/>
                  </a:lnTo>
                  <a:lnTo>
                    <a:pt x="48" y="5"/>
                  </a:lnTo>
                  <a:lnTo>
                    <a:pt x="48" y="6"/>
                  </a:lnTo>
                  <a:lnTo>
                    <a:pt x="40" y="9"/>
                  </a:lnTo>
                  <a:lnTo>
                    <a:pt x="30" y="12"/>
                  </a:lnTo>
                  <a:lnTo>
                    <a:pt x="20" y="12"/>
                  </a:lnTo>
                  <a:lnTo>
                    <a:pt x="8" y="10"/>
                  </a:lnTo>
                  <a:lnTo>
                    <a:pt x="4" y="6"/>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9" name="Freeform 440"/>
            <p:cNvSpPr>
              <a:spLocks/>
            </p:cNvSpPr>
            <p:nvPr/>
          </p:nvSpPr>
          <p:spPr bwMode="auto">
            <a:xfrm>
              <a:off x="3177" y="2344"/>
              <a:ext cx="36" cy="14"/>
            </a:xfrm>
            <a:custGeom>
              <a:avLst/>
              <a:gdLst>
                <a:gd name="T0" fmla="*/ 19 w 36"/>
                <a:gd name="T1" fmla="*/ 0 h 14"/>
                <a:gd name="T2" fmla="*/ 27 w 36"/>
                <a:gd name="T3" fmla="*/ 3 h 14"/>
                <a:gd name="T4" fmla="*/ 36 w 36"/>
                <a:gd name="T5" fmla="*/ 4 h 14"/>
                <a:gd name="T6" fmla="*/ 36 w 36"/>
                <a:gd name="T7" fmla="*/ 6 h 14"/>
                <a:gd name="T8" fmla="*/ 36 w 36"/>
                <a:gd name="T9" fmla="*/ 6 h 14"/>
                <a:gd name="T10" fmla="*/ 34 w 36"/>
                <a:gd name="T11" fmla="*/ 9 h 14"/>
                <a:gd name="T12" fmla="*/ 34 w 36"/>
                <a:gd name="T13" fmla="*/ 11 h 14"/>
                <a:gd name="T14" fmla="*/ 30 w 36"/>
                <a:gd name="T15" fmla="*/ 13 h 14"/>
                <a:gd name="T16" fmla="*/ 26 w 36"/>
                <a:gd name="T17" fmla="*/ 14 h 14"/>
                <a:gd name="T18" fmla="*/ 13 w 36"/>
                <a:gd name="T19" fmla="*/ 11 h 14"/>
                <a:gd name="T20" fmla="*/ 0 w 36"/>
                <a:gd name="T21" fmla="*/ 9 h 14"/>
                <a:gd name="T22" fmla="*/ 9 w 36"/>
                <a:gd name="T23" fmla="*/ 4 h 14"/>
                <a:gd name="T24" fmla="*/ 19 w 36"/>
                <a:gd name="T25"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6" h="14">
                  <a:moveTo>
                    <a:pt x="19" y="0"/>
                  </a:moveTo>
                  <a:lnTo>
                    <a:pt x="27" y="3"/>
                  </a:lnTo>
                  <a:lnTo>
                    <a:pt x="36" y="4"/>
                  </a:lnTo>
                  <a:lnTo>
                    <a:pt x="36" y="6"/>
                  </a:lnTo>
                  <a:lnTo>
                    <a:pt x="36" y="6"/>
                  </a:lnTo>
                  <a:lnTo>
                    <a:pt x="34" y="9"/>
                  </a:lnTo>
                  <a:lnTo>
                    <a:pt x="34" y="11"/>
                  </a:lnTo>
                  <a:lnTo>
                    <a:pt x="30" y="13"/>
                  </a:lnTo>
                  <a:lnTo>
                    <a:pt x="26" y="14"/>
                  </a:lnTo>
                  <a:lnTo>
                    <a:pt x="13" y="11"/>
                  </a:lnTo>
                  <a:lnTo>
                    <a:pt x="0" y="9"/>
                  </a:lnTo>
                  <a:lnTo>
                    <a:pt x="9" y="4"/>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10" name="Freeform 441"/>
            <p:cNvSpPr>
              <a:spLocks/>
            </p:cNvSpPr>
            <p:nvPr/>
          </p:nvSpPr>
          <p:spPr bwMode="auto">
            <a:xfrm>
              <a:off x="4005" y="2344"/>
              <a:ext cx="63" cy="31"/>
            </a:xfrm>
            <a:custGeom>
              <a:avLst/>
              <a:gdLst>
                <a:gd name="T0" fmla="*/ 0 w 63"/>
                <a:gd name="T1" fmla="*/ 0 h 31"/>
                <a:gd name="T2" fmla="*/ 13 w 63"/>
                <a:gd name="T3" fmla="*/ 1 h 31"/>
                <a:gd name="T4" fmla="*/ 30 w 63"/>
                <a:gd name="T5" fmla="*/ 1 h 31"/>
                <a:gd name="T6" fmla="*/ 47 w 63"/>
                <a:gd name="T7" fmla="*/ 3 h 31"/>
                <a:gd name="T8" fmla="*/ 59 w 63"/>
                <a:gd name="T9" fmla="*/ 4 h 31"/>
                <a:gd name="T10" fmla="*/ 60 w 63"/>
                <a:gd name="T11" fmla="*/ 6 h 31"/>
                <a:gd name="T12" fmla="*/ 63 w 63"/>
                <a:gd name="T13" fmla="*/ 7 h 31"/>
                <a:gd name="T14" fmla="*/ 63 w 63"/>
                <a:gd name="T15" fmla="*/ 9 h 31"/>
                <a:gd name="T16" fmla="*/ 63 w 63"/>
                <a:gd name="T17" fmla="*/ 10 h 31"/>
                <a:gd name="T18" fmla="*/ 52 w 63"/>
                <a:gd name="T19" fmla="*/ 21 h 31"/>
                <a:gd name="T20" fmla="*/ 40 w 63"/>
                <a:gd name="T21" fmla="*/ 31 h 31"/>
                <a:gd name="T22" fmla="*/ 36 w 63"/>
                <a:gd name="T23" fmla="*/ 30 h 31"/>
                <a:gd name="T24" fmla="*/ 32 w 63"/>
                <a:gd name="T25" fmla="*/ 30 h 31"/>
                <a:gd name="T26" fmla="*/ 25 w 63"/>
                <a:gd name="T27" fmla="*/ 24 h 31"/>
                <a:gd name="T28" fmla="*/ 15 w 63"/>
                <a:gd name="T29" fmla="*/ 17 h 31"/>
                <a:gd name="T30" fmla="*/ 5 w 63"/>
                <a:gd name="T31" fmla="*/ 7 h 31"/>
                <a:gd name="T32" fmla="*/ 0 w 63"/>
                <a:gd name="T33"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3" h="31">
                  <a:moveTo>
                    <a:pt x="0" y="0"/>
                  </a:moveTo>
                  <a:lnTo>
                    <a:pt x="13" y="1"/>
                  </a:lnTo>
                  <a:lnTo>
                    <a:pt x="30" y="1"/>
                  </a:lnTo>
                  <a:lnTo>
                    <a:pt x="47" y="3"/>
                  </a:lnTo>
                  <a:lnTo>
                    <a:pt x="59" y="4"/>
                  </a:lnTo>
                  <a:lnTo>
                    <a:pt x="60" y="6"/>
                  </a:lnTo>
                  <a:lnTo>
                    <a:pt x="63" y="7"/>
                  </a:lnTo>
                  <a:lnTo>
                    <a:pt x="63" y="9"/>
                  </a:lnTo>
                  <a:lnTo>
                    <a:pt x="63" y="10"/>
                  </a:lnTo>
                  <a:lnTo>
                    <a:pt x="52" y="21"/>
                  </a:lnTo>
                  <a:lnTo>
                    <a:pt x="40" y="31"/>
                  </a:lnTo>
                  <a:lnTo>
                    <a:pt x="36" y="30"/>
                  </a:lnTo>
                  <a:lnTo>
                    <a:pt x="32" y="30"/>
                  </a:lnTo>
                  <a:lnTo>
                    <a:pt x="25" y="24"/>
                  </a:lnTo>
                  <a:lnTo>
                    <a:pt x="15" y="17"/>
                  </a:lnTo>
                  <a:lnTo>
                    <a:pt x="5" y="7"/>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11" name="Freeform 442"/>
            <p:cNvSpPr>
              <a:spLocks/>
            </p:cNvSpPr>
            <p:nvPr/>
          </p:nvSpPr>
          <p:spPr bwMode="auto">
            <a:xfrm>
              <a:off x="3224" y="2347"/>
              <a:ext cx="20" cy="16"/>
            </a:xfrm>
            <a:custGeom>
              <a:avLst/>
              <a:gdLst>
                <a:gd name="T0" fmla="*/ 6 w 20"/>
                <a:gd name="T1" fmla="*/ 0 h 16"/>
                <a:gd name="T2" fmla="*/ 7 w 20"/>
                <a:gd name="T3" fmla="*/ 0 h 16"/>
                <a:gd name="T4" fmla="*/ 10 w 20"/>
                <a:gd name="T5" fmla="*/ 0 h 16"/>
                <a:gd name="T6" fmla="*/ 16 w 20"/>
                <a:gd name="T7" fmla="*/ 7 h 16"/>
                <a:gd name="T8" fmla="*/ 20 w 20"/>
                <a:gd name="T9" fmla="*/ 13 h 16"/>
                <a:gd name="T10" fmla="*/ 20 w 20"/>
                <a:gd name="T11" fmla="*/ 14 h 16"/>
                <a:gd name="T12" fmla="*/ 19 w 20"/>
                <a:gd name="T13" fmla="*/ 16 h 16"/>
                <a:gd name="T14" fmla="*/ 12 w 20"/>
                <a:gd name="T15" fmla="*/ 16 h 16"/>
                <a:gd name="T16" fmla="*/ 6 w 20"/>
                <a:gd name="T17" fmla="*/ 14 h 16"/>
                <a:gd name="T18" fmla="*/ 2 w 20"/>
                <a:gd name="T19" fmla="*/ 11 h 16"/>
                <a:gd name="T20" fmla="*/ 0 w 20"/>
                <a:gd name="T21" fmla="*/ 4 h 16"/>
                <a:gd name="T22" fmla="*/ 3 w 20"/>
                <a:gd name="T23" fmla="*/ 3 h 16"/>
                <a:gd name="T24" fmla="*/ 6 w 20"/>
                <a:gd name="T25"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 h="16">
                  <a:moveTo>
                    <a:pt x="6" y="0"/>
                  </a:moveTo>
                  <a:lnTo>
                    <a:pt x="7" y="0"/>
                  </a:lnTo>
                  <a:lnTo>
                    <a:pt x="10" y="0"/>
                  </a:lnTo>
                  <a:lnTo>
                    <a:pt x="16" y="7"/>
                  </a:lnTo>
                  <a:lnTo>
                    <a:pt x="20" y="13"/>
                  </a:lnTo>
                  <a:lnTo>
                    <a:pt x="20" y="14"/>
                  </a:lnTo>
                  <a:lnTo>
                    <a:pt x="19" y="16"/>
                  </a:lnTo>
                  <a:lnTo>
                    <a:pt x="12" y="16"/>
                  </a:lnTo>
                  <a:lnTo>
                    <a:pt x="6" y="14"/>
                  </a:lnTo>
                  <a:lnTo>
                    <a:pt x="2" y="11"/>
                  </a:lnTo>
                  <a:lnTo>
                    <a:pt x="0" y="4"/>
                  </a:lnTo>
                  <a:lnTo>
                    <a:pt x="3" y="3"/>
                  </a:lnTo>
                  <a:lnTo>
                    <a:pt x="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12" name="Freeform 443"/>
            <p:cNvSpPr>
              <a:spLocks/>
            </p:cNvSpPr>
            <p:nvPr/>
          </p:nvSpPr>
          <p:spPr bwMode="auto">
            <a:xfrm>
              <a:off x="3104" y="2350"/>
              <a:ext cx="36" cy="17"/>
            </a:xfrm>
            <a:custGeom>
              <a:avLst/>
              <a:gdLst>
                <a:gd name="T0" fmla="*/ 19 w 36"/>
                <a:gd name="T1" fmla="*/ 0 h 17"/>
                <a:gd name="T2" fmla="*/ 28 w 36"/>
                <a:gd name="T3" fmla="*/ 1 h 17"/>
                <a:gd name="T4" fmla="*/ 36 w 36"/>
                <a:gd name="T5" fmla="*/ 1 h 17"/>
                <a:gd name="T6" fmla="*/ 36 w 36"/>
                <a:gd name="T7" fmla="*/ 3 h 17"/>
                <a:gd name="T8" fmla="*/ 36 w 36"/>
                <a:gd name="T9" fmla="*/ 3 h 17"/>
                <a:gd name="T10" fmla="*/ 36 w 36"/>
                <a:gd name="T11" fmla="*/ 4 h 17"/>
                <a:gd name="T12" fmla="*/ 36 w 36"/>
                <a:gd name="T13" fmla="*/ 4 h 17"/>
                <a:gd name="T14" fmla="*/ 29 w 36"/>
                <a:gd name="T15" fmla="*/ 10 h 17"/>
                <a:gd name="T16" fmla="*/ 19 w 36"/>
                <a:gd name="T17" fmla="*/ 14 h 17"/>
                <a:gd name="T18" fmla="*/ 15 w 36"/>
                <a:gd name="T19" fmla="*/ 17 h 17"/>
                <a:gd name="T20" fmla="*/ 9 w 36"/>
                <a:gd name="T21" fmla="*/ 17 h 17"/>
                <a:gd name="T22" fmla="*/ 5 w 36"/>
                <a:gd name="T23" fmla="*/ 15 h 17"/>
                <a:gd name="T24" fmla="*/ 0 w 36"/>
                <a:gd name="T25" fmla="*/ 11 h 17"/>
                <a:gd name="T26" fmla="*/ 9 w 36"/>
                <a:gd name="T27" fmla="*/ 5 h 17"/>
                <a:gd name="T28" fmla="*/ 19 w 36"/>
                <a:gd name="T29"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 h="17">
                  <a:moveTo>
                    <a:pt x="19" y="0"/>
                  </a:moveTo>
                  <a:lnTo>
                    <a:pt x="28" y="1"/>
                  </a:lnTo>
                  <a:lnTo>
                    <a:pt x="36" y="1"/>
                  </a:lnTo>
                  <a:lnTo>
                    <a:pt x="36" y="3"/>
                  </a:lnTo>
                  <a:lnTo>
                    <a:pt x="36" y="3"/>
                  </a:lnTo>
                  <a:lnTo>
                    <a:pt x="36" y="4"/>
                  </a:lnTo>
                  <a:lnTo>
                    <a:pt x="36" y="4"/>
                  </a:lnTo>
                  <a:lnTo>
                    <a:pt x="29" y="10"/>
                  </a:lnTo>
                  <a:lnTo>
                    <a:pt x="19" y="14"/>
                  </a:lnTo>
                  <a:lnTo>
                    <a:pt x="15" y="17"/>
                  </a:lnTo>
                  <a:lnTo>
                    <a:pt x="9" y="17"/>
                  </a:lnTo>
                  <a:lnTo>
                    <a:pt x="5" y="15"/>
                  </a:lnTo>
                  <a:lnTo>
                    <a:pt x="0" y="11"/>
                  </a:lnTo>
                  <a:lnTo>
                    <a:pt x="9" y="5"/>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13" name="Freeform 444"/>
            <p:cNvSpPr>
              <a:spLocks/>
            </p:cNvSpPr>
            <p:nvPr/>
          </p:nvSpPr>
          <p:spPr bwMode="auto">
            <a:xfrm>
              <a:off x="4638" y="2350"/>
              <a:ext cx="34" cy="10"/>
            </a:xfrm>
            <a:custGeom>
              <a:avLst/>
              <a:gdLst>
                <a:gd name="T0" fmla="*/ 34 w 34"/>
                <a:gd name="T1" fmla="*/ 8 h 10"/>
                <a:gd name="T2" fmla="*/ 23 w 34"/>
                <a:gd name="T3" fmla="*/ 10 h 10"/>
                <a:gd name="T4" fmla="*/ 14 w 34"/>
                <a:gd name="T5" fmla="*/ 8 h 10"/>
                <a:gd name="T6" fmla="*/ 7 w 34"/>
                <a:gd name="T7" fmla="*/ 7 h 10"/>
                <a:gd name="T8" fmla="*/ 0 w 34"/>
                <a:gd name="T9" fmla="*/ 1 h 10"/>
                <a:gd name="T10" fmla="*/ 0 w 34"/>
                <a:gd name="T11" fmla="*/ 1 h 10"/>
                <a:gd name="T12" fmla="*/ 0 w 34"/>
                <a:gd name="T13" fmla="*/ 0 h 10"/>
                <a:gd name="T14" fmla="*/ 17 w 34"/>
                <a:gd name="T15" fmla="*/ 1 h 10"/>
                <a:gd name="T16" fmla="*/ 34 w 34"/>
                <a:gd name="T17" fmla="*/ 1 h 10"/>
                <a:gd name="T18" fmla="*/ 34 w 34"/>
                <a:gd name="T19" fmla="*/ 5 h 10"/>
                <a:gd name="T20" fmla="*/ 34 w 34"/>
                <a:gd name="T21" fmla="*/ 8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 h="10">
                  <a:moveTo>
                    <a:pt x="34" y="8"/>
                  </a:moveTo>
                  <a:lnTo>
                    <a:pt x="23" y="10"/>
                  </a:lnTo>
                  <a:lnTo>
                    <a:pt x="14" y="8"/>
                  </a:lnTo>
                  <a:lnTo>
                    <a:pt x="7" y="7"/>
                  </a:lnTo>
                  <a:lnTo>
                    <a:pt x="0" y="1"/>
                  </a:lnTo>
                  <a:lnTo>
                    <a:pt x="0" y="1"/>
                  </a:lnTo>
                  <a:lnTo>
                    <a:pt x="0" y="0"/>
                  </a:lnTo>
                  <a:lnTo>
                    <a:pt x="17" y="1"/>
                  </a:lnTo>
                  <a:lnTo>
                    <a:pt x="34" y="1"/>
                  </a:lnTo>
                  <a:lnTo>
                    <a:pt x="34" y="5"/>
                  </a:lnTo>
                  <a:lnTo>
                    <a:pt x="34"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14" name="Freeform 445"/>
            <p:cNvSpPr>
              <a:spLocks/>
            </p:cNvSpPr>
            <p:nvPr/>
          </p:nvSpPr>
          <p:spPr bwMode="auto">
            <a:xfrm>
              <a:off x="3010" y="2358"/>
              <a:ext cx="130" cy="30"/>
            </a:xfrm>
            <a:custGeom>
              <a:avLst/>
              <a:gdLst>
                <a:gd name="T0" fmla="*/ 64 w 130"/>
                <a:gd name="T1" fmla="*/ 0 h 30"/>
                <a:gd name="T2" fmla="*/ 70 w 130"/>
                <a:gd name="T3" fmla="*/ 2 h 30"/>
                <a:gd name="T4" fmla="*/ 74 w 130"/>
                <a:gd name="T5" fmla="*/ 3 h 30"/>
                <a:gd name="T6" fmla="*/ 76 w 130"/>
                <a:gd name="T7" fmla="*/ 12 h 30"/>
                <a:gd name="T8" fmla="*/ 77 w 130"/>
                <a:gd name="T9" fmla="*/ 20 h 30"/>
                <a:gd name="T10" fmla="*/ 79 w 130"/>
                <a:gd name="T11" fmla="*/ 20 h 30"/>
                <a:gd name="T12" fmla="*/ 80 w 130"/>
                <a:gd name="T13" fmla="*/ 22 h 30"/>
                <a:gd name="T14" fmla="*/ 94 w 130"/>
                <a:gd name="T15" fmla="*/ 19 h 30"/>
                <a:gd name="T16" fmla="*/ 104 w 130"/>
                <a:gd name="T17" fmla="*/ 15 h 30"/>
                <a:gd name="T18" fmla="*/ 112 w 130"/>
                <a:gd name="T19" fmla="*/ 15 h 30"/>
                <a:gd name="T20" fmla="*/ 119 w 130"/>
                <a:gd name="T21" fmla="*/ 17 h 30"/>
                <a:gd name="T22" fmla="*/ 124 w 130"/>
                <a:gd name="T23" fmla="*/ 20 h 30"/>
                <a:gd name="T24" fmla="*/ 130 w 130"/>
                <a:gd name="T25" fmla="*/ 23 h 30"/>
                <a:gd name="T26" fmla="*/ 130 w 130"/>
                <a:gd name="T27" fmla="*/ 26 h 30"/>
                <a:gd name="T28" fmla="*/ 129 w 130"/>
                <a:gd name="T29" fmla="*/ 29 h 30"/>
                <a:gd name="T30" fmla="*/ 113 w 130"/>
                <a:gd name="T31" fmla="*/ 29 h 30"/>
                <a:gd name="T32" fmla="*/ 96 w 130"/>
                <a:gd name="T33" fmla="*/ 30 h 30"/>
                <a:gd name="T34" fmla="*/ 94 w 130"/>
                <a:gd name="T35" fmla="*/ 27 h 30"/>
                <a:gd name="T36" fmla="*/ 94 w 130"/>
                <a:gd name="T37" fmla="*/ 26 h 30"/>
                <a:gd name="T38" fmla="*/ 93 w 130"/>
                <a:gd name="T39" fmla="*/ 26 h 30"/>
                <a:gd name="T40" fmla="*/ 90 w 130"/>
                <a:gd name="T41" fmla="*/ 25 h 30"/>
                <a:gd name="T42" fmla="*/ 84 w 130"/>
                <a:gd name="T43" fmla="*/ 27 h 30"/>
                <a:gd name="T44" fmla="*/ 77 w 130"/>
                <a:gd name="T45" fmla="*/ 29 h 30"/>
                <a:gd name="T46" fmla="*/ 70 w 130"/>
                <a:gd name="T47" fmla="*/ 27 h 30"/>
                <a:gd name="T48" fmla="*/ 64 w 130"/>
                <a:gd name="T49" fmla="*/ 26 h 30"/>
                <a:gd name="T50" fmla="*/ 59 w 130"/>
                <a:gd name="T51" fmla="*/ 23 h 30"/>
                <a:gd name="T52" fmla="*/ 53 w 130"/>
                <a:gd name="T53" fmla="*/ 20 h 30"/>
                <a:gd name="T54" fmla="*/ 47 w 130"/>
                <a:gd name="T55" fmla="*/ 19 h 30"/>
                <a:gd name="T56" fmla="*/ 43 w 130"/>
                <a:gd name="T57" fmla="*/ 19 h 30"/>
                <a:gd name="T58" fmla="*/ 42 w 130"/>
                <a:gd name="T59" fmla="*/ 22 h 30"/>
                <a:gd name="T60" fmla="*/ 39 w 130"/>
                <a:gd name="T61" fmla="*/ 25 h 30"/>
                <a:gd name="T62" fmla="*/ 37 w 130"/>
                <a:gd name="T63" fmla="*/ 25 h 30"/>
                <a:gd name="T64" fmla="*/ 32 w 130"/>
                <a:gd name="T65" fmla="*/ 26 h 30"/>
                <a:gd name="T66" fmla="*/ 16 w 130"/>
                <a:gd name="T67" fmla="*/ 22 h 30"/>
                <a:gd name="T68" fmla="*/ 0 w 130"/>
                <a:gd name="T69" fmla="*/ 16 h 30"/>
                <a:gd name="T70" fmla="*/ 12 w 130"/>
                <a:gd name="T71" fmla="*/ 15 h 30"/>
                <a:gd name="T72" fmla="*/ 30 w 130"/>
                <a:gd name="T73" fmla="*/ 10 h 30"/>
                <a:gd name="T74" fmla="*/ 52 w 130"/>
                <a:gd name="T75" fmla="*/ 6 h 30"/>
                <a:gd name="T76" fmla="*/ 64 w 130"/>
                <a:gd name="T7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30" h="30">
                  <a:moveTo>
                    <a:pt x="64" y="0"/>
                  </a:moveTo>
                  <a:lnTo>
                    <a:pt x="70" y="2"/>
                  </a:lnTo>
                  <a:lnTo>
                    <a:pt x="74" y="3"/>
                  </a:lnTo>
                  <a:lnTo>
                    <a:pt x="76" y="12"/>
                  </a:lnTo>
                  <a:lnTo>
                    <a:pt x="77" y="20"/>
                  </a:lnTo>
                  <a:lnTo>
                    <a:pt x="79" y="20"/>
                  </a:lnTo>
                  <a:lnTo>
                    <a:pt x="80" y="22"/>
                  </a:lnTo>
                  <a:lnTo>
                    <a:pt x="94" y="19"/>
                  </a:lnTo>
                  <a:lnTo>
                    <a:pt x="104" y="15"/>
                  </a:lnTo>
                  <a:lnTo>
                    <a:pt x="112" y="15"/>
                  </a:lnTo>
                  <a:lnTo>
                    <a:pt x="119" y="17"/>
                  </a:lnTo>
                  <a:lnTo>
                    <a:pt x="124" y="20"/>
                  </a:lnTo>
                  <a:lnTo>
                    <a:pt x="130" y="23"/>
                  </a:lnTo>
                  <a:lnTo>
                    <a:pt x="130" y="26"/>
                  </a:lnTo>
                  <a:lnTo>
                    <a:pt x="129" y="29"/>
                  </a:lnTo>
                  <a:lnTo>
                    <a:pt x="113" y="29"/>
                  </a:lnTo>
                  <a:lnTo>
                    <a:pt x="96" y="30"/>
                  </a:lnTo>
                  <a:lnTo>
                    <a:pt x="94" y="27"/>
                  </a:lnTo>
                  <a:lnTo>
                    <a:pt x="94" y="26"/>
                  </a:lnTo>
                  <a:lnTo>
                    <a:pt x="93" y="26"/>
                  </a:lnTo>
                  <a:lnTo>
                    <a:pt x="90" y="25"/>
                  </a:lnTo>
                  <a:lnTo>
                    <a:pt x="84" y="27"/>
                  </a:lnTo>
                  <a:lnTo>
                    <a:pt x="77" y="29"/>
                  </a:lnTo>
                  <a:lnTo>
                    <a:pt x="70" y="27"/>
                  </a:lnTo>
                  <a:lnTo>
                    <a:pt x="64" y="26"/>
                  </a:lnTo>
                  <a:lnTo>
                    <a:pt x="59" y="23"/>
                  </a:lnTo>
                  <a:lnTo>
                    <a:pt x="53" y="20"/>
                  </a:lnTo>
                  <a:lnTo>
                    <a:pt x="47" y="19"/>
                  </a:lnTo>
                  <a:lnTo>
                    <a:pt x="43" y="19"/>
                  </a:lnTo>
                  <a:lnTo>
                    <a:pt x="42" y="22"/>
                  </a:lnTo>
                  <a:lnTo>
                    <a:pt x="39" y="25"/>
                  </a:lnTo>
                  <a:lnTo>
                    <a:pt x="37" y="25"/>
                  </a:lnTo>
                  <a:lnTo>
                    <a:pt x="32" y="26"/>
                  </a:lnTo>
                  <a:lnTo>
                    <a:pt x="16" y="22"/>
                  </a:lnTo>
                  <a:lnTo>
                    <a:pt x="0" y="16"/>
                  </a:lnTo>
                  <a:lnTo>
                    <a:pt x="12" y="15"/>
                  </a:lnTo>
                  <a:lnTo>
                    <a:pt x="30" y="10"/>
                  </a:lnTo>
                  <a:lnTo>
                    <a:pt x="52" y="6"/>
                  </a:lnTo>
                  <a:lnTo>
                    <a:pt x="6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15" name="Freeform 446"/>
            <p:cNvSpPr>
              <a:spLocks/>
            </p:cNvSpPr>
            <p:nvPr/>
          </p:nvSpPr>
          <p:spPr bwMode="auto">
            <a:xfrm>
              <a:off x="3693" y="2365"/>
              <a:ext cx="1819" cy="1375"/>
            </a:xfrm>
            <a:custGeom>
              <a:avLst/>
              <a:gdLst>
                <a:gd name="T0" fmla="*/ 1369 w 1819"/>
                <a:gd name="T1" fmla="*/ 59 h 1375"/>
                <a:gd name="T2" fmla="*/ 1617 w 1819"/>
                <a:gd name="T3" fmla="*/ 89 h 1375"/>
                <a:gd name="T4" fmla="*/ 1819 w 1819"/>
                <a:gd name="T5" fmla="*/ 136 h 1375"/>
                <a:gd name="T6" fmla="*/ 1784 w 1819"/>
                <a:gd name="T7" fmla="*/ 156 h 1375"/>
                <a:gd name="T8" fmla="*/ 1689 w 1819"/>
                <a:gd name="T9" fmla="*/ 205 h 1375"/>
                <a:gd name="T10" fmla="*/ 1664 w 1819"/>
                <a:gd name="T11" fmla="*/ 247 h 1375"/>
                <a:gd name="T12" fmla="*/ 1624 w 1819"/>
                <a:gd name="T13" fmla="*/ 166 h 1375"/>
                <a:gd name="T14" fmla="*/ 1494 w 1819"/>
                <a:gd name="T15" fmla="*/ 213 h 1375"/>
                <a:gd name="T16" fmla="*/ 1606 w 1819"/>
                <a:gd name="T17" fmla="*/ 316 h 1375"/>
                <a:gd name="T18" fmla="*/ 1573 w 1819"/>
                <a:gd name="T19" fmla="*/ 306 h 1375"/>
                <a:gd name="T20" fmla="*/ 1530 w 1819"/>
                <a:gd name="T21" fmla="*/ 427 h 1375"/>
                <a:gd name="T22" fmla="*/ 1530 w 1819"/>
                <a:gd name="T23" fmla="*/ 473 h 1375"/>
                <a:gd name="T24" fmla="*/ 1436 w 1819"/>
                <a:gd name="T25" fmla="*/ 434 h 1375"/>
                <a:gd name="T26" fmla="*/ 1474 w 1819"/>
                <a:gd name="T27" fmla="*/ 472 h 1375"/>
                <a:gd name="T28" fmla="*/ 1492 w 1819"/>
                <a:gd name="T29" fmla="*/ 556 h 1375"/>
                <a:gd name="T30" fmla="*/ 1433 w 1819"/>
                <a:gd name="T31" fmla="*/ 654 h 1375"/>
                <a:gd name="T32" fmla="*/ 1383 w 1819"/>
                <a:gd name="T33" fmla="*/ 730 h 1375"/>
                <a:gd name="T34" fmla="*/ 1323 w 1819"/>
                <a:gd name="T35" fmla="*/ 774 h 1375"/>
                <a:gd name="T36" fmla="*/ 1333 w 1819"/>
                <a:gd name="T37" fmla="*/ 856 h 1375"/>
                <a:gd name="T38" fmla="*/ 1297 w 1819"/>
                <a:gd name="T39" fmla="*/ 844 h 1375"/>
                <a:gd name="T40" fmla="*/ 1273 w 1819"/>
                <a:gd name="T41" fmla="*/ 737 h 1375"/>
                <a:gd name="T42" fmla="*/ 1198 w 1819"/>
                <a:gd name="T43" fmla="*/ 650 h 1375"/>
                <a:gd name="T44" fmla="*/ 1090 w 1819"/>
                <a:gd name="T45" fmla="*/ 734 h 1375"/>
                <a:gd name="T46" fmla="*/ 993 w 1819"/>
                <a:gd name="T47" fmla="*/ 674 h 1375"/>
                <a:gd name="T48" fmla="*/ 968 w 1819"/>
                <a:gd name="T49" fmla="*/ 646 h 1375"/>
                <a:gd name="T50" fmla="*/ 765 w 1819"/>
                <a:gd name="T51" fmla="*/ 593 h 1375"/>
                <a:gd name="T52" fmla="*/ 791 w 1819"/>
                <a:gd name="T53" fmla="*/ 629 h 1375"/>
                <a:gd name="T54" fmla="*/ 748 w 1819"/>
                <a:gd name="T55" fmla="*/ 751 h 1375"/>
                <a:gd name="T56" fmla="*/ 624 w 1819"/>
                <a:gd name="T57" fmla="*/ 669 h 1375"/>
                <a:gd name="T58" fmla="*/ 551 w 1819"/>
                <a:gd name="T59" fmla="*/ 567 h 1375"/>
                <a:gd name="T60" fmla="*/ 641 w 1819"/>
                <a:gd name="T61" fmla="*/ 744 h 1375"/>
                <a:gd name="T62" fmla="*/ 719 w 1819"/>
                <a:gd name="T63" fmla="*/ 891 h 1375"/>
                <a:gd name="T64" fmla="*/ 641 w 1819"/>
                <a:gd name="T65" fmla="*/ 1095 h 1375"/>
                <a:gd name="T66" fmla="*/ 576 w 1819"/>
                <a:gd name="T67" fmla="*/ 1227 h 1375"/>
                <a:gd name="T68" fmla="*/ 491 w 1819"/>
                <a:gd name="T69" fmla="*/ 1355 h 1375"/>
                <a:gd name="T70" fmla="*/ 332 w 1819"/>
                <a:gd name="T71" fmla="*/ 1183 h 1375"/>
                <a:gd name="T72" fmla="*/ 289 w 1819"/>
                <a:gd name="T73" fmla="*/ 937 h 1375"/>
                <a:gd name="T74" fmla="*/ 162 w 1819"/>
                <a:gd name="T75" fmla="*/ 876 h 1375"/>
                <a:gd name="T76" fmla="*/ 10 w 1819"/>
                <a:gd name="T77" fmla="*/ 763 h 1375"/>
                <a:gd name="T78" fmla="*/ 42 w 1819"/>
                <a:gd name="T79" fmla="*/ 597 h 1375"/>
                <a:gd name="T80" fmla="*/ 135 w 1819"/>
                <a:gd name="T81" fmla="*/ 483 h 1375"/>
                <a:gd name="T82" fmla="*/ 181 w 1819"/>
                <a:gd name="T83" fmla="*/ 382 h 1375"/>
                <a:gd name="T84" fmla="*/ 184 w 1819"/>
                <a:gd name="T85" fmla="*/ 310 h 1375"/>
                <a:gd name="T86" fmla="*/ 311 w 1819"/>
                <a:gd name="T87" fmla="*/ 226 h 1375"/>
                <a:gd name="T88" fmla="*/ 399 w 1819"/>
                <a:gd name="T89" fmla="*/ 245 h 1375"/>
                <a:gd name="T90" fmla="*/ 471 w 1819"/>
                <a:gd name="T91" fmla="*/ 182 h 1375"/>
                <a:gd name="T92" fmla="*/ 428 w 1819"/>
                <a:gd name="T93" fmla="*/ 119 h 1375"/>
                <a:gd name="T94" fmla="*/ 361 w 1819"/>
                <a:gd name="T95" fmla="*/ 223 h 1375"/>
                <a:gd name="T96" fmla="*/ 285 w 1819"/>
                <a:gd name="T97" fmla="*/ 205 h 1375"/>
                <a:gd name="T98" fmla="*/ 374 w 1819"/>
                <a:gd name="T99" fmla="*/ 79 h 1375"/>
                <a:gd name="T100" fmla="*/ 562 w 1819"/>
                <a:gd name="T101" fmla="*/ 116 h 1375"/>
                <a:gd name="T102" fmla="*/ 549 w 1819"/>
                <a:gd name="T103" fmla="*/ 132 h 1375"/>
                <a:gd name="T104" fmla="*/ 599 w 1819"/>
                <a:gd name="T105" fmla="*/ 110 h 1375"/>
                <a:gd name="T106" fmla="*/ 696 w 1819"/>
                <a:gd name="T107" fmla="*/ 70 h 1375"/>
                <a:gd name="T108" fmla="*/ 799 w 1819"/>
                <a:gd name="T109" fmla="*/ 63 h 1375"/>
                <a:gd name="T110" fmla="*/ 846 w 1819"/>
                <a:gd name="T111" fmla="*/ 90 h 1375"/>
                <a:gd name="T112" fmla="*/ 836 w 1819"/>
                <a:gd name="T113" fmla="*/ 65 h 1375"/>
                <a:gd name="T114" fmla="*/ 849 w 1819"/>
                <a:gd name="T115" fmla="*/ 36 h 1375"/>
                <a:gd name="T116" fmla="*/ 978 w 1819"/>
                <a:gd name="T117" fmla="*/ 0 h 1375"/>
                <a:gd name="T118" fmla="*/ 1052 w 1819"/>
                <a:gd name="T119" fmla="*/ 43 h 1375"/>
                <a:gd name="T120" fmla="*/ 1242 w 1819"/>
                <a:gd name="T121" fmla="*/ 56 h 1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819" h="1375">
                  <a:moveTo>
                    <a:pt x="1272" y="66"/>
                  </a:moveTo>
                  <a:lnTo>
                    <a:pt x="1272" y="62"/>
                  </a:lnTo>
                  <a:lnTo>
                    <a:pt x="1272" y="59"/>
                  </a:lnTo>
                  <a:lnTo>
                    <a:pt x="1286" y="60"/>
                  </a:lnTo>
                  <a:lnTo>
                    <a:pt x="1302" y="62"/>
                  </a:lnTo>
                  <a:lnTo>
                    <a:pt x="1317" y="63"/>
                  </a:lnTo>
                  <a:lnTo>
                    <a:pt x="1333" y="65"/>
                  </a:lnTo>
                  <a:lnTo>
                    <a:pt x="1333" y="63"/>
                  </a:lnTo>
                  <a:lnTo>
                    <a:pt x="1335" y="62"/>
                  </a:lnTo>
                  <a:lnTo>
                    <a:pt x="1330" y="59"/>
                  </a:lnTo>
                  <a:lnTo>
                    <a:pt x="1327" y="56"/>
                  </a:lnTo>
                  <a:lnTo>
                    <a:pt x="1325" y="53"/>
                  </a:lnTo>
                  <a:lnTo>
                    <a:pt x="1323" y="48"/>
                  </a:lnTo>
                  <a:lnTo>
                    <a:pt x="1337" y="48"/>
                  </a:lnTo>
                  <a:lnTo>
                    <a:pt x="1350" y="49"/>
                  </a:lnTo>
                  <a:lnTo>
                    <a:pt x="1356" y="50"/>
                  </a:lnTo>
                  <a:lnTo>
                    <a:pt x="1362" y="52"/>
                  </a:lnTo>
                  <a:lnTo>
                    <a:pt x="1366" y="55"/>
                  </a:lnTo>
                  <a:lnTo>
                    <a:pt x="1369" y="59"/>
                  </a:lnTo>
                  <a:lnTo>
                    <a:pt x="1377" y="55"/>
                  </a:lnTo>
                  <a:lnTo>
                    <a:pt x="1385" y="53"/>
                  </a:lnTo>
                  <a:lnTo>
                    <a:pt x="1390" y="53"/>
                  </a:lnTo>
                  <a:lnTo>
                    <a:pt x="1396" y="53"/>
                  </a:lnTo>
                  <a:lnTo>
                    <a:pt x="1406" y="58"/>
                  </a:lnTo>
                  <a:lnTo>
                    <a:pt x="1417" y="65"/>
                  </a:lnTo>
                  <a:lnTo>
                    <a:pt x="1435" y="65"/>
                  </a:lnTo>
                  <a:lnTo>
                    <a:pt x="1452" y="65"/>
                  </a:lnTo>
                  <a:lnTo>
                    <a:pt x="1467" y="66"/>
                  </a:lnTo>
                  <a:lnTo>
                    <a:pt x="1484" y="66"/>
                  </a:lnTo>
                  <a:lnTo>
                    <a:pt x="1504" y="72"/>
                  </a:lnTo>
                  <a:lnTo>
                    <a:pt x="1524" y="79"/>
                  </a:lnTo>
                  <a:lnTo>
                    <a:pt x="1542" y="79"/>
                  </a:lnTo>
                  <a:lnTo>
                    <a:pt x="1557" y="80"/>
                  </a:lnTo>
                  <a:lnTo>
                    <a:pt x="1573" y="80"/>
                  </a:lnTo>
                  <a:lnTo>
                    <a:pt x="1590" y="80"/>
                  </a:lnTo>
                  <a:lnTo>
                    <a:pt x="1602" y="86"/>
                  </a:lnTo>
                  <a:lnTo>
                    <a:pt x="1617" y="89"/>
                  </a:lnTo>
                  <a:lnTo>
                    <a:pt x="1617" y="89"/>
                  </a:lnTo>
                  <a:lnTo>
                    <a:pt x="1617" y="87"/>
                  </a:lnTo>
                  <a:lnTo>
                    <a:pt x="1616" y="85"/>
                  </a:lnTo>
                  <a:lnTo>
                    <a:pt x="1613" y="82"/>
                  </a:lnTo>
                  <a:lnTo>
                    <a:pt x="1606" y="80"/>
                  </a:lnTo>
                  <a:lnTo>
                    <a:pt x="1600" y="77"/>
                  </a:lnTo>
                  <a:lnTo>
                    <a:pt x="1600" y="76"/>
                  </a:lnTo>
                  <a:lnTo>
                    <a:pt x="1600" y="75"/>
                  </a:lnTo>
                  <a:lnTo>
                    <a:pt x="1600" y="73"/>
                  </a:lnTo>
                  <a:lnTo>
                    <a:pt x="1602" y="72"/>
                  </a:lnTo>
                  <a:lnTo>
                    <a:pt x="1623" y="72"/>
                  </a:lnTo>
                  <a:lnTo>
                    <a:pt x="1646" y="76"/>
                  </a:lnTo>
                  <a:lnTo>
                    <a:pt x="1667" y="80"/>
                  </a:lnTo>
                  <a:lnTo>
                    <a:pt x="1687" y="86"/>
                  </a:lnTo>
                  <a:lnTo>
                    <a:pt x="1727" y="99"/>
                  </a:lnTo>
                  <a:lnTo>
                    <a:pt x="1764" y="112"/>
                  </a:lnTo>
                  <a:lnTo>
                    <a:pt x="1787" y="113"/>
                  </a:lnTo>
                  <a:lnTo>
                    <a:pt x="1807" y="117"/>
                  </a:lnTo>
                  <a:lnTo>
                    <a:pt x="1813" y="126"/>
                  </a:lnTo>
                  <a:lnTo>
                    <a:pt x="1819" y="136"/>
                  </a:lnTo>
                  <a:lnTo>
                    <a:pt x="1800" y="133"/>
                  </a:lnTo>
                  <a:lnTo>
                    <a:pt x="1776" y="127"/>
                  </a:lnTo>
                  <a:lnTo>
                    <a:pt x="1763" y="125"/>
                  </a:lnTo>
                  <a:lnTo>
                    <a:pt x="1753" y="123"/>
                  </a:lnTo>
                  <a:lnTo>
                    <a:pt x="1744" y="122"/>
                  </a:lnTo>
                  <a:lnTo>
                    <a:pt x="1740" y="123"/>
                  </a:lnTo>
                  <a:lnTo>
                    <a:pt x="1743" y="126"/>
                  </a:lnTo>
                  <a:lnTo>
                    <a:pt x="1746" y="130"/>
                  </a:lnTo>
                  <a:lnTo>
                    <a:pt x="1737" y="130"/>
                  </a:lnTo>
                  <a:lnTo>
                    <a:pt x="1729" y="132"/>
                  </a:lnTo>
                  <a:lnTo>
                    <a:pt x="1729" y="133"/>
                  </a:lnTo>
                  <a:lnTo>
                    <a:pt x="1729" y="133"/>
                  </a:lnTo>
                  <a:lnTo>
                    <a:pt x="1737" y="133"/>
                  </a:lnTo>
                  <a:lnTo>
                    <a:pt x="1744" y="136"/>
                  </a:lnTo>
                  <a:lnTo>
                    <a:pt x="1750" y="137"/>
                  </a:lnTo>
                  <a:lnTo>
                    <a:pt x="1757" y="140"/>
                  </a:lnTo>
                  <a:lnTo>
                    <a:pt x="1770" y="146"/>
                  </a:lnTo>
                  <a:lnTo>
                    <a:pt x="1784" y="152"/>
                  </a:lnTo>
                  <a:lnTo>
                    <a:pt x="1784" y="156"/>
                  </a:lnTo>
                  <a:lnTo>
                    <a:pt x="1784" y="160"/>
                  </a:lnTo>
                  <a:lnTo>
                    <a:pt x="1783" y="162"/>
                  </a:lnTo>
                  <a:lnTo>
                    <a:pt x="1781" y="163"/>
                  </a:lnTo>
                  <a:lnTo>
                    <a:pt x="1767" y="162"/>
                  </a:lnTo>
                  <a:lnTo>
                    <a:pt x="1753" y="165"/>
                  </a:lnTo>
                  <a:lnTo>
                    <a:pt x="1749" y="166"/>
                  </a:lnTo>
                  <a:lnTo>
                    <a:pt x="1744" y="170"/>
                  </a:lnTo>
                  <a:lnTo>
                    <a:pt x="1740" y="176"/>
                  </a:lnTo>
                  <a:lnTo>
                    <a:pt x="1739" y="185"/>
                  </a:lnTo>
                  <a:lnTo>
                    <a:pt x="1731" y="186"/>
                  </a:lnTo>
                  <a:lnTo>
                    <a:pt x="1724" y="186"/>
                  </a:lnTo>
                  <a:lnTo>
                    <a:pt x="1723" y="182"/>
                  </a:lnTo>
                  <a:lnTo>
                    <a:pt x="1720" y="179"/>
                  </a:lnTo>
                  <a:lnTo>
                    <a:pt x="1710" y="180"/>
                  </a:lnTo>
                  <a:lnTo>
                    <a:pt x="1700" y="183"/>
                  </a:lnTo>
                  <a:lnTo>
                    <a:pt x="1690" y="187"/>
                  </a:lnTo>
                  <a:lnTo>
                    <a:pt x="1683" y="193"/>
                  </a:lnTo>
                  <a:lnTo>
                    <a:pt x="1686" y="200"/>
                  </a:lnTo>
                  <a:lnTo>
                    <a:pt x="1689" y="205"/>
                  </a:lnTo>
                  <a:lnTo>
                    <a:pt x="1692" y="207"/>
                  </a:lnTo>
                  <a:lnTo>
                    <a:pt x="1694" y="210"/>
                  </a:lnTo>
                  <a:lnTo>
                    <a:pt x="1702" y="213"/>
                  </a:lnTo>
                  <a:lnTo>
                    <a:pt x="1713" y="219"/>
                  </a:lnTo>
                  <a:lnTo>
                    <a:pt x="1714" y="226"/>
                  </a:lnTo>
                  <a:lnTo>
                    <a:pt x="1716" y="235"/>
                  </a:lnTo>
                  <a:lnTo>
                    <a:pt x="1720" y="235"/>
                  </a:lnTo>
                  <a:lnTo>
                    <a:pt x="1723" y="237"/>
                  </a:lnTo>
                  <a:lnTo>
                    <a:pt x="1726" y="245"/>
                  </a:lnTo>
                  <a:lnTo>
                    <a:pt x="1727" y="252"/>
                  </a:lnTo>
                  <a:lnTo>
                    <a:pt x="1727" y="259"/>
                  </a:lnTo>
                  <a:lnTo>
                    <a:pt x="1727" y="266"/>
                  </a:lnTo>
                  <a:lnTo>
                    <a:pt x="1727" y="277"/>
                  </a:lnTo>
                  <a:lnTo>
                    <a:pt x="1727" y="290"/>
                  </a:lnTo>
                  <a:lnTo>
                    <a:pt x="1723" y="290"/>
                  </a:lnTo>
                  <a:lnTo>
                    <a:pt x="1717" y="290"/>
                  </a:lnTo>
                  <a:lnTo>
                    <a:pt x="1700" y="277"/>
                  </a:lnTo>
                  <a:lnTo>
                    <a:pt x="1682" y="263"/>
                  </a:lnTo>
                  <a:lnTo>
                    <a:pt x="1664" y="247"/>
                  </a:lnTo>
                  <a:lnTo>
                    <a:pt x="1650" y="232"/>
                  </a:lnTo>
                  <a:lnTo>
                    <a:pt x="1652" y="222"/>
                  </a:lnTo>
                  <a:lnTo>
                    <a:pt x="1653" y="212"/>
                  </a:lnTo>
                  <a:lnTo>
                    <a:pt x="1657" y="202"/>
                  </a:lnTo>
                  <a:lnTo>
                    <a:pt x="1660" y="193"/>
                  </a:lnTo>
                  <a:lnTo>
                    <a:pt x="1663" y="185"/>
                  </a:lnTo>
                  <a:lnTo>
                    <a:pt x="1664" y="176"/>
                  </a:lnTo>
                  <a:lnTo>
                    <a:pt x="1664" y="167"/>
                  </a:lnTo>
                  <a:lnTo>
                    <a:pt x="1662" y="160"/>
                  </a:lnTo>
                  <a:lnTo>
                    <a:pt x="1656" y="160"/>
                  </a:lnTo>
                  <a:lnTo>
                    <a:pt x="1650" y="160"/>
                  </a:lnTo>
                  <a:lnTo>
                    <a:pt x="1649" y="166"/>
                  </a:lnTo>
                  <a:lnTo>
                    <a:pt x="1649" y="173"/>
                  </a:lnTo>
                  <a:lnTo>
                    <a:pt x="1646" y="173"/>
                  </a:lnTo>
                  <a:lnTo>
                    <a:pt x="1644" y="175"/>
                  </a:lnTo>
                  <a:lnTo>
                    <a:pt x="1639" y="175"/>
                  </a:lnTo>
                  <a:lnTo>
                    <a:pt x="1633" y="176"/>
                  </a:lnTo>
                  <a:lnTo>
                    <a:pt x="1629" y="170"/>
                  </a:lnTo>
                  <a:lnTo>
                    <a:pt x="1624" y="166"/>
                  </a:lnTo>
                  <a:lnTo>
                    <a:pt x="1619" y="166"/>
                  </a:lnTo>
                  <a:lnTo>
                    <a:pt x="1614" y="166"/>
                  </a:lnTo>
                  <a:lnTo>
                    <a:pt x="1609" y="166"/>
                  </a:lnTo>
                  <a:lnTo>
                    <a:pt x="1606" y="169"/>
                  </a:lnTo>
                  <a:lnTo>
                    <a:pt x="1603" y="170"/>
                  </a:lnTo>
                  <a:lnTo>
                    <a:pt x="1600" y="173"/>
                  </a:lnTo>
                  <a:lnTo>
                    <a:pt x="1600" y="180"/>
                  </a:lnTo>
                  <a:lnTo>
                    <a:pt x="1600" y="187"/>
                  </a:lnTo>
                  <a:lnTo>
                    <a:pt x="1603" y="190"/>
                  </a:lnTo>
                  <a:lnTo>
                    <a:pt x="1607" y="192"/>
                  </a:lnTo>
                  <a:lnTo>
                    <a:pt x="1606" y="193"/>
                  </a:lnTo>
                  <a:lnTo>
                    <a:pt x="1606" y="195"/>
                  </a:lnTo>
                  <a:lnTo>
                    <a:pt x="1582" y="196"/>
                  </a:lnTo>
                  <a:lnTo>
                    <a:pt x="1553" y="196"/>
                  </a:lnTo>
                  <a:lnTo>
                    <a:pt x="1539" y="195"/>
                  </a:lnTo>
                  <a:lnTo>
                    <a:pt x="1524" y="196"/>
                  </a:lnTo>
                  <a:lnTo>
                    <a:pt x="1512" y="197"/>
                  </a:lnTo>
                  <a:lnTo>
                    <a:pt x="1499" y="200"/>
                  </a:lnTo>
                  <a:lnTo>
                    <a:pt x="1494" y="213"/>
                  </a:lnTo>
                  <a:lnTo>
                    <a:pt x="1490" y="227"/>
                  </a:lnTo>
                  <a:lnTo>
                    <a:pt x="1484" y="239"/>
                  </a:lnTo>
                  <a:lnTo>
                    <a:pt x="1480" y="250"/>
                  </a:lnTo>
                  <a:lnTo>
                    <a:pt x="1496" y="257"/>
                  </a:lnTo>
                  <a:lnTo>
                    <a:pt x="1510" y="262"/>
                  </a:lnTo>
                  <a:lnTo>
                    <a:pt x="1520" y="259"/>
                  </a:lnTo>
                  <a:lnTo>
                    <a:pt x="1534" y="256"/>
                  </a:lnTo>
                  <a:lnTo>
                    <a:pt x="1539" y="263"/>
                  </a:lnTo>
                  <a:lnTo>
                    <a:pt x="1544" y="267"/>
                  </a:lnTo>
                  <a:lnTo>
                    <a:pt x="1552" y="273"/>
                  </a:lnTo>
                  <a:lnTo>
                    <a:pt x="1559" y="277"/>
                  </a:lnTo>
                  <a:lnTo>
                    <a:pt x="1557" y="266"/>
                  </a:lnTo>
                  <a:lnTo>
                    <a:pt x="1556" y="256"/>
                  </a:lnTo>
                  <a:lnTo>
                    <a:pt x="1569" y="267"/>
                  </a:lnTo>
                  <a:lnTo>
                    <a:pt x="1590" y="287"/>
                  </a:lnTo>
                  <a:lnTo>
                    <a:pt x="1612" y="307"/>
                  </a:lnTo>
                  <a:lnTo>
                    <a:pt x="1623" y="322"/>
                  </a:lnTo>
                  <a:lnTo>
                    <a:pt x="1614" y="319"/>
                  </a:lnTo>
                  <a:lnTo>
                    <a:pt x="1606" y="316"/>
                  </a:lnTo>
                  <a:lnTo>
                    <a:pt x="1606" y="317"/>
                  </a:lnTo>
                  <a:lnTo>
                    <a:pt x="1606" y="319"/>
                  </a:lnTo>
                  <a:lnTo>
                    <a:pt x="1620" y="334"/>
                  </a:lnTo>
                  <a:lnTo>
                    <a:pt x="1632" y="352"/>
                  </a:lnTo>
                  <a:lnTo>
                    <a:pt x="1632" y="353"/>
                  </a:lnTo>
                  <a:lnTo>
                    <a:pt x="1630" y="353"/>
                  </a:lnTo>
                  <a:lnTo>
                    <a:pt x="1623" y="353"/>
                  </a:lnTo>
                  <a:lnTo>
                    <a:pt x="1616" y="352"/>
                  </a:lnTo>
                  <a:lnTo>
                    <a:pt x="1613" y="343"/>
                  </a:lnTo>
                  <a:lnTo>
                    <a:pt x="1607" y="333"/>
                  </a:lnTo>
                  <a:lnTo>
                    <a:pt x="1602" y="323"/>
                  </a:lnTo>
                  <a:lnTo>
                    <a:pt x="1593" y="312"/>
                  </a:lnTo>
                  <a:lnTo>
                    <a:pt x="1586" y="300"/>
                  </a:lnTo>
                  <a:lnTo>
                    <a:pt x="1577" y="290"/>
                  </a:lnTo>
                  <a:lnTo>
                    <a:pt x="1570" y="283"/>
                  </a:lnTo>
                  <a:lnTo>
                    <a:pt x="1563" y="279"/>
                  </a:lnTo>
                  <a:lnTo>
                    <a:pt x="1563" y="280"/>
                  </a:lnTo>
                  <a:lnTo>
                    <a:pt x="1563" y="283"/>
                  </a:lnTo>
                  <a:lnTo>
                    <a:pt x="1573" y="306"/>
                  </a:lnTo>
                  <a:lnTo>
                    <a:pt x="1579" y="326"/>
                  </a:lnTo>
                  <a:lnTo>
                    <a:pt x="1580" y="334"/>
                  </a:lnTo>
                  <a:lnTo>
                    <a:pt x="1579" y="346"/>
                  </a:lnTo>
                  <a:lnTo>
                    <a:pt x="1576" y="359"/>
                  </a:lnTo>
                  <a:lnTo>
                    <a:pt x="1572" y="374"/>
                  </a:lnTo>
                  <a:lnTo>
                    <a:pt x="1570" y="380"/>
                  </a:lnTo>
                  <a:lnTo>
                    <a:pt x="1570" y="386"/>
                  </a:lnTo>
                  <a:lnTo>
                    <a:pt x="1570" y="389"/>
                  </a:lnTo>
                  <a:lnTo>
                    <a:pt x="1566" y="393"/>
                  </a:lnTo>
                  <a:lnTo>
                    <a:pt x="1559" y="396"/>
                  </a:lnTo>
                  <a:lnTo>
                    <a:pt x="1552" y="396"/>
                  </a:lnTo>
                  <a:lnTo>
                    <a:pt x="1544" y="396"/>
                  </a:lnTo>
                  <a:lnTo>
                    <a:pt x="1536" y="394"/>
                  </a:lnTo>
                  <a:lnTo>
                    <a:pt x="1532" y="399"/>
                  </a:lnTo>
                  <a:lnTo>
                    <a:pt x="1527" y="403"/>
                  </a:lnTo>
                  <a:lnTo>
                    <a:pt x="1532" y="412"/>
                  </a:lnTo>
                  <a:lnTo>
                    <a:pt x="1536" y="420"/>
                  </a:lnTo>
                  <a:lnTo>
                    <a:pt x="1533" y="424"/>
                  </a:lnTo>
                  <a:lnTo>
                    <a:pt x="1530" y="427"/>
                  </a:lnTo>
                  <a:lnTo>
                    <a:pt x="1527" y="429"/>
                  </a:lnTo>
                  <a:lnTo>
                    <a:pt x="1523" y="432"/>
                  </a:lnTo>
                  <a:lnTo>
                    <a:pt x="1523" y="437"/>
                  </a:lnTo>
                  <a:lnTo>
                    <a:pt x="1523" y="443"/>
                  </a:lnTo>
                  <a:lnTo>
                    <a:pt x="1529" y="444"/>
                  </a:lnTo>
                  <a:lnTo>
                    <a:pt x="1536" y="449"/>
                  </a:lnTo>
                  <a:lnTo>
                    <a:pt x="1542" y="453"/>
                  </a:lnTo>
                  <a:lnTo>
                    <a:pt x="1547" y="459"/>
                  </a:lnTo>
                  <a:lnTo>
                    <a:pt x="1552" y="464"/>
                  </a:lnTo>
                  <a:lnTo>
                    <a:pt x="1556" y="472"/>
                  </a:lnTo>
                  <a:lnTo>
                    <a:pt x="1559" y="477"/>
                  </a:lnTo>
                  <a:lnTo>
                    <a:pt x="1560" y="484"/>
                  </a:lnTo>
                  <a:lnTo>
                    <a:pt x="1552" y="494"/>
                  </a:lnTo>
                  <a:lnTo>
                    <a:pt x="1543" y="503"/>
                  </a:lnTo>
                  <a:lnTo>
                    <a:pt x="1537" y="503"/>
                  </a:lnTo>
                  <a:lnTo>
                    <a:pt x="1533" y="500"/>
                  </a:lnTo>
                  <a:lnTo>
                    <a:pt x="1533" y="487"/>
                  </a:lnTo>
                  <a:lnTo>
                    <a:pt x="1532" y="477"/>
                  </a:lnTo>
                  <a:lnTo>
                    <a:pt x="1530" y="473"/>
                  </a:lnTo>
                  <a:lnTo>
                    <a:pt x="1527" y="469"/>
                  </a:lnTo>
                  <a:lnTo>
                    <a:pt x="1526" y="464"/>
                  </a:lnTo>
                  <a:lnTo>
                    <a:pt x="1522" y="462"/>
                  </a:lnTo>
                  <a:lnTo>
                    <a:pt x="1510" y="459"/>
                  </a:lnTo>
                  <a:lnTo>
                    <a:pt x="1500" y="456"/>
                  </a:lnTo>
                  <a:lnTo>
                    <a:pt x="1500" y="447"/>
                  </a:lnTo>
                  <a:lnTo>
                    <a:pt x="1500" y="443"/>
                  </a:lnTo>
                  <a:lnTo>
                    <a:pt x="1499" y="439"/>
                  </a:lnTo>
                  <a:lnTo>
                    <a:pt x="1496" y="434"/>
                  </a:lnTo>
                  <a:lnTo>
                    <a:pt x="1484" y="434"/>
                  </a:lnTo>
                  <a:lnTo>
                    <a:pt x="1476" y="437"/>
                  </a:lnTo>
                  <a:lnTo>
                    <a:pt x="1469" y="440"/>
                  </a:lnTo>
                  <a:lnTo>
                    <a:pt x="1460" y="444"/>
                  </a:lnTo>
                  <a:lnTo>
                    <a:pt x="1460" y="433"/>
                  </a:lnTo>
                  <a:lnTo>
                    <a:pt x="1457" y="424"/>
                  </a:lnTo>
                  <a:lnTo>
                    <a:pt x="1452" y="423"/>
                  </a:lnTo>
                  <a:lnTo>
                    <a:pt x="1445" y="422"/>
                  </a:lnTo>
                  <a:lnTo>
                    <a:pt x="1442" y="429"/>
                  </a:lnTo>
                  <a:lnTo>
                    <a:pt x="1436" y="434"/>
                  </a:lnTo>
                  <a:lnTo>
                    <a:pt x="1430" y="439"/>
                  </a:lnTo>
                  <a:lnTo>
                    <a:pt x="1423" y="442"/>
                  </a:lnTo>
                  <a:lnTo>
                    <a:pt x="1425" y="447"/>
                  </a:lnTo>
                  <a:lnTo>
                    <a:pt x="1426" y="454"/>
                  </a:lnTo>
                  <a:lnTo>
                    <a:pt x="1432" y="456"/>
                  </a:lnTo>
                  <a:lnTo>
                    <a:pt x="1436" y="456"/>
                  </a:lnTo>
                  <a:lnTo>
                    <a:pt x="1439" y="459"/>
                  </a:lnTo>
                  <a:lnTo>
                    <a:pt x="1442" y="460"/>
                  </a:lnTo>
                  <a:lnTo>
                    <a:pt x="1445" y="462"/>
                  </a:lnTo>
                  <a:lnTo>
                    <a:pt x="1447" y="464"/>
                  </a:lnTo>
                  <a:lnTo>
                    <a:pt x="1450" y="466"/>
                  </a:lnTo>
                  <a:lnTo>
                    <a:pt x="1456" y="466"/>
                  </a:lnTo>
                  <a:lnTo>
                    <a:pt x="1459" y="463"/>
                  </a:lnTo>
                  <a:lnTo>
                    <a:pt x="1460" y="462"/>
                  </a:lnTo>
                  <a:lnTo>
                    <a:pt x="1464" y="460"/>
                  </a:lnTo>
                  <a:lnTo>
                    <a:pt x="1467" y="460"/>
                  </a:lnTo>
                  <a:lnTo>
                    <a:pt x="1476" y="463"/>
                  </a:lnTo>
                  <a:lnTo>
                    <a:pt x="1482" y="466"/>
                  </a:lnTo>
                  <a:lnTo>
                    <a:pt x="1474" y="472"/>
                  </a:lnTo>
                  <a:lnTo>
                    <a:pt x="1469" y="477"/>
                  </a:lnTo>
                  <a:lnTo>
                    <a:pt x="1466" y="480"/>
                  </a:lnTo>
                  <a:lnTo>
                    <a:pt x="1463" y="483"/>
                  </a:lnTo>
                  <a:lnTo>
                    <a:pt x="1462" y="487"/>
                  </a:lnTo>
                  <a:lnTo>
                    <a:pt x="1460" y="493"/>
                  </a:lnTo>
                  <a:lnTo>
                    <a:pt x="1464" y="500"/>
                  </a:lnTo>
                  <a:lnTo>
                    <a:pt x="1469" y="506"/>
                  </a:lnTo>
                  <a:lnTo>
                    <a:pt x="1473" y="510"/>
                  </a:lnTo>
                  <a:lnTo>
                    <a:pt x="1479" y="516"/>
                  </a:lnTo>
                  <a:lnTo>
                    <a:pt x="1489" y="524"/>
                  </a:lnTo>
                  <a:lnTo>
                    <a:pt x="1499" y="534"/>
                  </a:lnTo>
                  <a:lnTo>
                    <a:pt x="1496" y="536"/>
                  </a:lnTo>
                  <a:lnTo>
                    <a:pt x="1494" y="536"/>
                  </a:lnTo>
                  <a:lnTo>
                    <a:pt x="1494" y="537"/>
                  </a:lnTo>
                  <a:lnTo>
                    <a:pt x="1494" y="540"/>
                  </a:lnTo>
                  <a:lnTo>
                    <a:pt x="1499" y="542"/>
                  </a:lnTo>
                  <a:lnTo>
                    <a:pt x="1503" y="544"/>
                  </a:lnTo>
                  <a:lnTo>
                    <a:pt x="1497" y="550"/>
                  </a:lnTo>
                  <a:lnTo>
                    <a:pt x="1492" y="556"/>
                  </a:lnTo>
                  <a:lnTo>
                    <a:pt x="1493" y="556"/>
                  </a:lnTo>
                  <a:lnTo>
                    <a:pt x="1494" y="556"/>
                  </a:lnTo>
                  <a:lnTo>
                    <a:pt x="1503" y="557"/>
                  </a:lnTo>
                  <a:lnTo>
                    <a:pt x="1509" y="561"/>
                  </a:lnTo>
                  <a:lnTo>
                    <a:pt x="1510" y="566"/>
                  </a:lnTo>
                  <a:lnTo>
                    <a:pt x="1509" y="569"/>
                  </a:lnTo>
                  <a:lnTo>
                    <a:pt x="1509" y="571"/>
                  </a:lnTo>
                  <a:lnTo>
                    <a:pt x="1507" y="574"/>
                  </a:lnTo>
                  <a:lnTo>
                    <a:pt x="1503" y="580"/>
                  </a:lnTo>
                  <a:lnTo>
                    <a:pt x="1500" y="586"/>
                  </a:lnTo>
                  <a:lnTo>
                    <a:pt x="1492" y="607"/>
                  </a:lnTo>
                  <a:lnTo>
                    <a:pt x="1484" y="626"/>
                  </a:lnTo>
                  <a:lnTo>
                    <a:pt x="1480" y="634"/>
                  </a:lnTo>
                  <a:lnTo>
                    <a:pt x="1473" y="641"/>
                  </a:lnTo>
                  <a:lnTo>
                    <a:pt x="1466" y="647"/>
                  </a:lnTo>
                  <a:lnTo>
                    <a:pt x="1455" y="653"/>
                  </a:lnTo>
                  <a:lnTo>
                    <a:pt x="1442" y="653"/>
                  </a:lnTo>
                  <a:lnTo>
                    <a:pt x="1433" y="651"/>
                  </a:lnTo>
                  <a:lnTo>
                    <a:pt x="1433" y="654"/>
                  </a:lnTo>
                  <a:lnTo>
                    <a:pt x="1433" y="659"/>
                  </a:lnTo>
                  <a:lnTo>
                    <a:pt x="1423" y="661"/>
                  </a:lnTo>
                  <a:lnTo>
                    <a:pt x="1415" y="666"/>
                  </a:lnTo>
                  <a:lnTo>
                    <a:pt x="1409" y="671"/>
                  </a:lnTo>
                  <a:lnTo>
                    <a:pt x="1403" y="677"/>
                  </a:lnTo>
                  <a:lnTo>
                    <a:pt x="1400" y="673"/>
                  </a:lnTo>
                  <a:lnTo>
                    <a:pt x="1396" y="667"/>
                  </a:lnTo>
                  <a:lnTo>
                    <a:pt x="1395" y="666"/>
                  </a:lnTo>
                  <a:lnTo>
                    <a:pt x="1390" y="664"/>
                  </a:lnTo>
                  <a:lnTo>
                    <a:pt x="1386" y="663"/>
                  </a:lnTo>
                  <a:lnTo>
                    <a:pt x="1380" y="661"/>
                  </a:lnTo>
                  <a:lnTo>
                    <a:pt x="1370" y="670"/>
                  </a:lnTo>
                  <a:lnTo>
                    <a:pt x="1363" y="679"/>
                  </a:lnTo>
                  <a:lnTo>
                    <a:pt x="1360" y="684"/>
                  </a:lnTo>
                  <a:lnTo>
                    <a:pt x="1359" y="691"/>
                  </a:lnTo>
                  <a:lnTo>
                    <a:pt x="1357" y="699"/>
                  </a:lnTo>
                  <a:lnTo>
                    <a:pt x="1357" y="709"/>
                  </a:lnTo>
                  <a:lnTo>
                    <a:pt x="1370" y="719"/>
                  </a:lnTo>
                  <a:lnTo>
                    <a:pt x="1383" y="730"/>
                  </a:lnTo>
                  <a:lnTo>
                    <a:pt x="1390" y="736"/>
                  </a:lnTo>
                  <a:lnTo>
                    <a:pt x="1396" y="741"/>
                  </a:lnTo>
                  <a:lnTo>
                    <a:pt x="1400" y="749"/>
                  </a:lnTo>
                  <a:lnTo>
                    <a:pt x="1405" y="756"/>
                  </a:lnTo>
                  <a:lnTo>
                    <a:pt x="1407" y="774"/>
                  </a:lnTo>
                  <a:lnTo>
                    <a:pt x="1409" y="791"/>
                  </a:lnTo>
                  <a:lnTo>
                    <a:pt x="1392" y="810"/>
                  </a:lnTo>
                  <a:lnTo>
                    <a:pt x="1373" y="828"/>
                  </a:lnTo>
                  <a:lnTo>
                    <a:pt x="1366" y="828"/>
                  </a:lnTo>
                  <a:lnTo>
                    <a:pt x="1360" y="826"/>
                  </a:lnTo>
                  <a:lnTo>
                    <a:pt x="1362" y="818"/>
                  </a:lnTo>
                  <a:lnTo>
                    <a:pt x="1365" y="814"/>
                  </a:lnTo>
                  <a:lnTo>
                    <a:pt x="1363" y="813"/>
                  </a:lnTo>
                  <a:lnTo>
                    <a:pt x="1362" y="813"/>
                  </a:lnTo>
                  <a:lnTo>
                    <a:pt x="1352" y="807"/>
                  </a:lnTo>
                  <a:lnTo>
                    <a:pt x="1340" y="803"/>
                  </a:lnTo>
                  <a:lnTo>
                    <a:pt x="1337" y="793"/>
                  </a:lnTo>
                  <a:lnTo>
                    <a:pt x="1336" y="784"/>
                  </a:lnTo>
                  <a:lnTo>
                    <a:pt x="1323" y="774"/>
                  </a:lnTo>
                  <a:lnTo>
                    <a:pt x="1309" y="767"/>
                  </a:lnTo>
                  <a:lnTo>
                    <a:pt x="1307" y="767"/>
                  </a:lnTo>
                  <a:lnTo>
                    <a:pt x="1305" y="769"/>
                  </a:lnTo>
                  <a:lnTo>
                    <a:pt x="1303" y="771"/>
                  </a:lnTo>
                  <a:lnTo>
                    <a:pt x="1302" y="774"/>
                  </a:lnTo>
                  <a:lnTo>
                    <a:pt x="1303" y="780"/>
                  </a:lnTo>
                  <a:lnTo>
                    <a:pt x="1303" y="786"/>
                  </a:lnTo>
                  <a:lnTo>
                    <a:pt x="1302" y="791"/>
                  </a:lnTo>
                  <a:lnTo>
                    <a:pt x="1300" y="797"/>
                  </a:lnTo>
                  <a:lnTo>
                    <a:pt x="1299" y="808"/>
                  </a:lnTo>
                  <a:lnTo>
                    <a:pt x="1299" y="820"/>
                  </a:lnTo>
                  <a:lnTo>
                    <a:pt x="1305" y="824"/>
                  </a:lnTo>
                  <a:lnTo>
                    <a:pt x="1309" y="827"/>
                  </a:lnTo>
                  <a:lnTo>
                    <a:pt x="1310" y="836"/>
                  </a:lnTo>
                  <a:lnTo>
                    <a:pt x="1312" y="844"/>
                  </a:lnTo>
                  <a:lnTo>
                    <a:pt x="1316" y="846"/>
                  </a:lnTo>
                  <a:lnTo>
                    <a:pt x="1322" y="846"/>
                  </a:lnTo>
                  <a:lnTo>
                    <a:pt x="1327" y="851"/>
                  </a:lnTo>
                  <a:lnTo>
                    <a:pt x="1333" y="856"/>
                  </a:lnTo>
                  <a:lnTo>
                    <a:pt x="1337" y="861"/>
                  </a:lnTo>
                  <a:lnTo>
                    <a:pt x="1342" y="867"/>
                  </a:lnTo>
                  <a:lnTo>
                    <a:pt x="1345" y="874"/>
                  </a:lnTo>
                  <a:lnTo>
                    <a:pt x="1346" y="881"/>
                  </a:lnTo>
                  <a:lnTo>
                    <a:pt x="1347" y="891"/>
                  </a:lnTo>
                  <a:lnTo>
                    <a:pt x="1347" y="900"/>
                  </a:lnTo>
                  <a:lnTo>
                    <a:pt x="1352" y="898"/>
                  </a:lnTo>
                  <a:lnTo>
                    <a:pt x="1356" y="897"/>
                  </a:lnTo>
                  <a:lnTo>
                    <a:pt x="1356" y="901"/>
                  </a:lnTo>
                  <a:lnTo>
                    <a:pt x="1356" y="906"/>
                  </a:lnTo>
                  <a:lnTo>
                    <a:pt x="1353" y="913"/>
                  </a:lnTo>
                  <a:lnTo>
                    <a:pt x="1350" y="921"/>
                  </a:lnTo>
                  <a:lnTo>
                    <a:pt x="1340" y="913"/>
                  </a:lnTo>
                  <a:lnTo>
                    <a:pt x="1332" y="903"/>
                  </a:lnTo>
                  <a:lnTo>
                    <a:pt x="1325" y="891"/>
                  </a:lnTo>
                  <a:lnTo>
                    <a:pt x="1317" y="880"/>
                  </a:lnTo>
                  <a:lnTo>
                    <a:pt x="1310" y="867"/>
                  </a:lnTo>
                  <a:lnTo>
                    <a:pt x="1305" y="856"/>
                  </a:lnTo>
                  <a:lnTo>
                    <a:pt x="1297" y="844"/>
                  </a:lnTo>
                  <a:lnTo>
                    <a:pt x="1289" y="833"/>
                  </a:lnTo>
                  <a:lnTo>
                    <a:pt x="1290" y="807"/>
                  </a:lnTo>
                  <a:lnTo>
                    <a:pt x="1290" y="784"/>
                  </a:lnTo>
                  <a:lnTo>
                    <a:pt x="1289" y="774"/>
                  </a:lnTo>
                  <a:lnTo>
                    <a:pt x="1286" y="764"/>
                  </a:lnTo>
                  <a:lnTo>
                    <a:pt x="1280" y="756"/>
                  </a:lnTo>
                  <a:lnTo>
                    <a:pt x="1273" y="749"/>
                  </a:lnTo>
                  <a:lnTo>
                    <a:pt x="1269" y="750"/>
                  </a:lnTo>
                  <a:lnTo>
                    <a:pt x="1266" y="750"/>
                  </a:lnTo>
                  <a:lnTo>
                    <a:pt x="1263" y="750"/>
                  </a:lnTo>
                  <a:lnTo>
                    <a:pt x="1259" y="749"/>
                  </a:lnTo>
                  <a:lnTo>
                    <a:pt x="1259" y="747"/>
                  </a:lnTo>
                  <a:lnTo>
                    <a:pt x="1259" y="747"/>
                  </a:lnTo>
                  <a:lnTo>
                    <a:pt x="1260" y="744"/>
                  </a:lnTo>
                  <a:lnTo>
                    <a:pt x="1260" y="740"/>
                  </a:lnTo>
                  <a:lnTo>
                    <a:pt x="1266" y="741"/>
                  </a:lnTo>
                  <a:lnTo>
                    <a:pt x="1269" y="741"/>
                  </a:lnTo>
                  <a:lnTo>
                    <a:pt x="1270" y="741"/>
                  </a:lnTo>
                  <a:lnTo>
                    <a:pt x="1273" y="737"/>
                  </a:lnTo>
                  <a:lnTo>
                    <a:pt x="1273" y="736"/>
                  </a:lnTo>
                  <a:lnTo>
                    <a:pt x="1275" y="733"/>
                  </a:lnTo>
                  <a:lnTo>
                    <a:pt x="1270" y="726"/>
                  </a:lnTo>
                  <a:lnTo>
                    <a:pt x="1266" y="719"/>
                  </a:lnTo>
                  <a:lnTo>
                    <a:pt x="1257" y="729"/>
                  </a:lnTo>
                  <a:lnTo>
                    <a:pt x="1247" y="737"/>
                  </a:lnTo>
                  <a:lnTo>
                    <a:pt x="1242" y="734"/>
                  </a:lnTo>
                  <a:lnTo>
                    <a:pt x="1235" y="731"/>
                  </a:lnTo>
                  <a:lnTo>
                    <a:pt x="1236" y="721"/>
                  </a:lnTo>
                  <a:lnTo>
                    <a:pt x="1236" y="713"/>
                  </a:lnTo>
                  <a:lnTo>
                    <a:pt x="1233" y="707"/>
                  </a:lnTo>
                  <a:lnTo>
                    <a:pt x="1230" y="701"/>
                  </a:lnTo>
                  <a:lnTo>
                    <a:pt x="1220" y="690"/>
                  </a:lnTo>
                  <a:lnTo>
                    <a:pt x="1209" y="677"/>
                  </a:lnTo>
                  <a:lnTo>
                    <a:pt x="1206" y="669"/>
                  </a:lnTo>
                  <a:lnTo>
                    <a:pt x="1203" y="660"/>
                  </a:lnTo>
                  <a:lnTo>
                    <a:pt x="1202" y="657"/>
                  </a:lnTo>
                  <a:lnTo>
                    <a:pt x="1200" y="653"/>
                  </a:lnTo>
                  <a:lnTo>
                    <a:pt x="1198" y="650"/>
                  </a:lnTo>
                  <a:lnTo>
                    <a:pt x="1193" y="647"/>
                  </a:lnTo>
                  <a:lnTo>
                    <a:pt x="1190" y="650"/>
                  </a:lnTo>
                  <a:lnTo>
                    <a:pt x="1186" y="653"/>
                  </a:lnTo>
                  <a:lnTo>
                    <a:pt x="1185" y="649"/>
                  </a:lnTo>
                  <a:lnTo>
                    <a:pt x="1183" y="644"/>
                  </a:lnTo>
                  <a:lnTo>
                    <a:pt x="1182" y="641"/>
                  </a:lnTo>
                  <a:lnTo>
                    <a:pt x="1179" y="640"/>
                  </a:lnTo>
                  <a:lnTo>
                    <a:pt x="1178" y="650"/>
                  </a:lnTo>
                  <a:lnTo>
                    <a:pt x="1176" y="657"/>
                  </a:lnTo>
                  <a:lnTo>
                    <a:pt x="1168" y="659"/>
                  </a:lnTo>
                  <a:lnTo>
                    <a:pt x="1160" y="660"/>
                  </a:lnTo>
                  <a:lnTo>
                    <a:pt x="1155" y="663"/>
                  </a:lnTo>
                  <a:lnTo>
                    <a:pt x="1149" y="666"/>
                  </a:lnTo>
                  <a:lnTo>
                    <a:pt x="1145" y="677"/>
                  </a:lnTo>
                  <a:lnTo>
                    <a:pt x="1140" y="687"/>
                  </a:lnTo>
                  <a:lnTo>
                    <a:pt x="1126" y="700"/>
                  </a:lnTo>
                  <a:lnTo>
                    <a:pt x="1108" y="717"/>
                  </a:lnTo>
                  <a:lnTo>
                    <a:pt x="1099" y="726"/>
                  </a:lnTo>
                  <a:lnTo>
                    <a:pt x="1090" y="734"/>
                  </a:lnTo>
                  <a:lnTo>
                    <a:pt x="1085" y="743"/>
                  </a:lnTo>
                  <a:lnTo>
                    <a:pt x="1082" y="750"/>
                  </a:lnTo>
                  <a:lnTo>
                    <a:pt x="1085" y="761"/>
                  </a:lnTo>
                  <a:lnTo>
                    <a:pt x="1086" y="774"/>
                  </a:lnTo>
                  <a:lnTo>
                    <a:pt x="1085" y="787"/>
                  </a:lnTo>
                  <a:lnTo>
                    <a:pt x="1082" y="798"/>
                  </a:lnTo>
                  <a:lnTo>
                    <a:pt x="1073" y="820"/>
                  </a:lnTo>
                  <a:lnTo>
                    <a:pt x="1068" y="837"/>
                  </a:lnTo>
                  <a:lnTo>
                    <a:pt x="1062" y="836"/>
                  </a:lnTo>
                  <a:lnTo>
                    <a:pt x="1058" y="833"/>
                  </a:lnTo>
                  <a:lnTo>
                    <a:pt x="1052" y="827"/>
                  </a:lnTo>
                  <a:lnTo>
                    <a:pt x="1046" y="820"/>
                  </a:lnTo>
                  <a:lnTo>
                    <a:pt x="1036" y="803"/>
                  </a:lnTo>
                  <a:lnTo>
                    <a:pt x="1025" y="781"/>
                  </a:lnTo>
                  <a:lnTo>
                    <a:pt x="1006" y="739"/>
                  </a:lnTo>
                  <a:lnTo>
                    <a:pt x="995" y="707"/>
                  </a:lnTo>
                  <a:lnTo>
                    <a:pt x="993" y="694"/>
                  </a:lnTo>
                  <a:lnTo>
                    <a:pt x="993" y="681"/>
                  </a:lnTo>
                  <a:lnTo>
                    <a:pt x="993" y="674"/>
                  </a:lnTo>
                  <a:lnTo>
                    <a:pt x="993" y="669"/>
                  </a:lnTo>
                  <a:lnTo>
                    <a:pt x="992" y="663"/>
                  </a:lnTo>
                  <a:lnTo>
                    <a:pt x="989" y="659"/>
                  </a:lnTo>
                  <a:lnTo>
                    <a:pt x="986" y="660"/>
                  </a:lnTo>
                  <a:lnTo>
                    <a:pt x="983" y="663"/>
                  </a:lnTo>
                  <a:lnTo>
                    <a:pt x="983" y="670"/>
                  </a:lnTo>
                  <a:lnTo>
                    <a:pt x="982" y="674"/>
                  </a:lnTo>
                  <a:lnTo>
                    <a:pt x="980" y="676"/>
                  </a:lnTo>
                  <a:lnTo>
                    <a:pt x="979" y="676"/>
                  </a:lnTo>
                  <a:lnTo>
                    <a:pt x="975" y="676"/>
                  </a:lnTo>
                  <a:lnTo>
                    <a:pt x="969" y="674"/>
                  </a:lnTo>
                  <a:lnTo>
                    <a:pt x="963" y="671"/>
                  </a:lnTo>
                  <a:lnTo>
                    <a:pt x="959" y="667"/>
                  </a:lnTo>
                  <a:lnTo>
                    <a:pt x="955" y="663"/>
                  </a:lnTo>
                  <a:lnTo>
                    <a:pt x="952" y="657"/>
                  </a:lnTo>
                  <a:lnTo>
                    <a:pt x="961" y="653"/>
                  </a:lnTo>
                  <a:lnTo>
                    <a:pt x="968" y="647"/>
                  </a:lnTo>
                  <a:lnTo>
                    <a:pt x="968" y="646"/>
                  </a:lnTo>
                  <a:lnTo>
                    <a:pt x="968" y="646"/>
                  </a:lnTo>
                  <a:lnTo>
                    <a:pt x="956" y="647"/>
                  </a:lnTo>
                  <a:lnTo>
                    <a:pt x="945" y="647"/>
                  </a:lnTo>
                  <a:lnTo>
                    <a:pt x="941" y="639"/>
                  </a:lnTo>
                  <a:lnTo>
                    <a:pt x="932" y="630"/>
                  </a:lnTo>
                  <a:lnTo>
                    <a:pt x="923" y="621"/>
                  </a:lnTo>
                  <a:lnTo>
                    <a:pt x="916" y="616"/>
                  </a:lnTo>
                  <a:lnTo>
                    <a:pt x="883" y="619"/>
                  </a:lnTo>
                  <a:lnTo>
                    <a:pt x="853" y="621"/>
                  </a:lnTo>
                  <a:lnTo>
                    <a:pt x="846" y="621"/>
                  </a:lnTo>
                  <a:lnTo>
                    <a:pt x="839" y="620"/>
                  </a:lnTo>
                  <a:lnTo>
                    <a:pt x="833" y="619"/>
                  </a:lnTo>
                  <a:lnTo>
                    <a:pt x="828" y="616"/>
                  </a:lnTo>
                  <a:lnTo>
                    <a:pt x="823" y="613"/>
                  </a:lnTo>
                  <a:lnTo>
                    <a:pt x="819" y="609"/>
                  </a:lnTo>
                  <a:lnTo>
                    <a:pt x="815" y="603"/>
                  </a:lnTo>
                  <a:lnTo>
                    <a:pt x="812" y="596"/>
                  </a:lnTo>
                  <a:lnTo>
                    <a:pt x="792" y="596"/>
                  </a:lnTo>
                  <a:lnTo>
                    <a:pt x="773" y="596"/>
                  </a:lnTo>
                  <a:lnTo>
                    <a:pt x="765" y="593"/>
                  </a:lnTo>
                  <a:lnTo>
                    <a:pt x="758" y="590"/>
                  </a:lnTo>
                  <a:lnTo>
                    <a:pt x="751" y="584"/>
                  </a:lnTo>
                  <a:lnTo>
                    <a:pt x="745" y="576"/>
                  </a:lnTo>
                  <a:lnTo>
                    <a:pt x="741" y="569"/>
                  </a:lnTo>
                  <a:lnTo>
                    <a:pt x="738" y="563"/>
                  </a:lnTo>
                  <a:lnTo>
                    <a:pt x="735" y="559"/>
                  </a:lnTo>
                  <a:lnTo>
                    <a:pt x="729" y="553"/>
                  </a:lnTo>
                  <a:lnTo>
                    <a:pt x="722" y="553"/>
                  </a:lnTo>
                  <a:lnTo>
                    <a:pt x="715" y="554"/>
                  </a:lnTo>
                  <a:lnTo>
                    <a:pt x="716" y="564"/>
                  </a:lnTo>
                  <a:lnTo>
                    <a:pt x="721" y="576"/>
                  </a:lnTo>
                  <a:lnTo>
                    <a:pt x="728" y="587"/>
                  </a:lnTo>
                  <a:lnTo>
                    <a:pt x="735" y="599"/>
                  </a:lnTo>
                  <a:lnTo>
                    <a:pt x="751" y="620"/>
                  </a:lnTo>
                  <a:lnTo>
                    <a:pt x="765" y="634"/>
                  </a:lnTo>
                  <a:lnTo>
                    <a:pt x="773" y="634"/>
                  </a:lnTo>
                  <a:lnTo>
                    <a:pt x="779" y="634"/>
                  </a:lnTo>
                  <a:lnTo>
                    <a:pt x="785" y="631"/>
                  </a:lnTo>
                  <a:lnTo>
                    <a:pt x="791" y="629"/>
                  </a:lnTo>
                  <a:lnTo>
                    <a:pt x="792" y="621"/>
                  </a:lnTo>
                  <a:lnTo>
                    <a:pt x="793" y="613"/>
                  </a:lnTo>
                  <a:lnTo>
                    <a:pt x="798" y="607"/>
                  </a:lnTo>
                  <a:lnTo>
                    <a:pt x="803" y="603"/>
                  </a:lnTo>
                  <a:lnTo>
                    <a:pt x="805" y="611"/>
                  </a:lnTo>
                  <a:lnTo>
                    <a:pt x="809" y="619"/>
                  </a:lnTo>
                  <a:lnTo>
                    <a:pt x="815" y="626"/>
                  </a:lnTo>
                  <a:lnTo>
                    <a:pt x="821" y="631"/>
                  </a:lnTo>
                  <a:lnTo>
                    <a:pt x="835" y="641"/>
                  </a:lnTo>
                  <a:lnTo>
                    <a:pt x="848" y="651"/>
                  </a:lnTo>
                  <a:lnTo>
                    <a:pt x="846" y="659"/>
                  </a:lnTo>
                  <a:lnTo>
                    <a:pt x="842" y="669"/>
                  </a:lnTo>
                  <a:lnTo>
                    <a:pt x="836" y="679"/>
                  </a:lnTo>
                  <a:lnTo>
                    <a:pt x="829" y="690"/>
                  </a:lnTo>
                  <a:lnTo>
                    <a:pt x="816" y="710"/>
                  </a:lnTo>
                  <a:lnTo>
                    <a:pt x="806" y="721"/>
                  </a:lnTo>
                  <a:lnTo>
                    <a:pt x="785" y="731"/>
                  </a:lnTo>
                  <a:lnTo>
                    <a:pt x="765" y="741"/>
                  </a:lnTo>
                  <a:lnTo>
                    <a:pt x="748" y="751"/>
                  </a:lnTo>
                  <a:lnTo>
                    <a:pt x="728" y="763"/>
                  </a:lnTo>
                  <a:lnTo>
                    <a:pt x="721" y="767"/>
                  </a:lnTo>
                  <a:lnTo>
                    <a:pt x="715" y="767"/>
                  </a:lnTo>
                  <a:lnTo>
                    <a:pt x="711" y="767"/>
                  </a:lnTo>
                  <a:lnTo>
                    <a:pt x="706" y="767"/>
                  </a:lnTo>
                  <a:lnTo>
                    <a:pt x="704" y="767"/>
                  </a:lnTo>
                  <a:lnTo>
                    <a:pt x="699" y="770"/>
                  </a:lnTo>
                  <a:lnTo>
                    <a:pt x="695" y="774"/>
                  </a:lnTo>
                  <a:lnTo>
                    <a:pt x="688" y="783"/>
                  </a:lnTo>
                  <a:lnTo>
                    <a:pt x="682" y="781"/>
                  </a:lnTo>
                  <a:lnTo>
                    <a:pt x="676" y="780"/>
                  </a:lnTo>
                  <a:lnTo>
                    <a:pt x="675" y="780"/>
                  </a:lnTo>
                  <a:lnTo>
                    <a:pt x="674" y="780"/>
                  </a:lnTo>
                  <a:lnTo>
                    <a:pt x="674" y="760"/>
                  </a:lnTo>
                  <a:lnTo>
                    <a:pt x="669" y="743"/>
                  </a:lnTo>
                  <a:lnTo>
                    <a:pt x="665" y="729"/>
                  </a:lnTo>
                  <a:lnTo>
                    <a:pt x="658" y="716"/>
                  </a:lnTo>
                  <a:lnTo>
                    <a:pt x="641" y="691"/>
                  </a:lnTo>
                  <a:lnTo>
                    <a:pt x="624" y="669"/>
                  </a:lnTo>
                  <a:lnTo>
                    <a:pt x="618" y="653"/>
                  </a:lnTo>
                  <a:lnTo>
                    <a:pt x="615" y="639"/>
                  </a:lnTo>
                  <a:lnTo>
                    <a:pt x="612" y="631"/>
                  </a:lnTo>
                  <a:lnTo>
                    <a:pt x="608" y="626"/>
                  </a:lnTo>
                  <a:lnTo>
                    <a:pt x="602" y="621"/>
                  </a:lnTo>
                  <a:lnTo>
                    <a:pt x="594" y="619"/>
                  </a:lnTo>
                  <a:lnTo>
                    <a:pt x="594" y="611"/>
                  </a:lnTo>
                  <a:lnTo>
                    <a:pt x="592" y="604"/>
                  </a:lnTo>
                  <a:lnTo>
                    <a:pt x="589" y="599"/>
                  </a:lnTo>
                  <a:lnTo>
                    <a:pt x="586" y="593"/>
                  </a:lnTo>
                  <a:lnTo>
                    <a:pt x="579" y="584"/>
                  </a:lnTo>
                  <a:lnTo>
                    <a:pt x="571" y="576"/>
                  </a:lnTo>
                  <a:lnTo>
                    <a:pt x="568" y="577"/>
                  </a:lnTo>
                  <a:lnTo>
                    <a:pt x="564" y="579"/>
                  </a:lnTo>
                  <a:lnTo>
                    <a:pt x="559" y="579"/>
                  </a:lnTo>
                  <a:lnTo>
                    <a:pt x="555" y="577"/>
                  </a:lnTo>
                  <a:lnTo>
                    <a:pt x="555" y="571"/>
                  </a:lnTo>
                  <a:lnTo>
                    <a:pt x="554" y="569"/>
                  </a:lnTo>
                  <a:lnTo>
                    <a:pt x="551" y="567"/>
                  </a:lnTo>
                  <a:lnTo>
                    <a:pt x="545" y="566"/>
                  </a:lnTo>
                  <a:lnTo>
                    <a:pt x="548" y="574"/>
                  </a:lnTo>
                  <a:lnTo>
                    <a:pt x="551" y="581"/>
                  </a:lnTo>
                  <a:lnTo>
                    <a:pt x="555" y="587"/>
                  </a:lnTo>
                  <a:lnTo>
                    <a:pt x="559" y="593"/>
                  </a:lnTo>
                  <a:lnTo>
                    <a:pt x="569" y="604"/>
                  </a:lnTo>
                  <a:lnTo>
                    <a:pt x="578" y="616"/>
                  </a:lnTo>
                  <a:lnTo>
                    <a:pt x="579" y="630"/>
                  </a:lnTo>
                  <a:lnTo>
                    <a:pt x="582" y="644"/>
                  </a:lnTo>
                  <a:lnTo>
                    <a:pt x="589" y="649"/>
                  </a:lnTo>
                  <a:lnTo>
                    <a:pt x="596" y="653"/>
                  </a:lnTo>
                  <a:lnTo>
                    <a:pt x="602" y="673"/>
                  </a:lnTo>
                  <a:lnTo>
                    <a:pt x="608" y="693"/>
                  </a:lnTo>
                  <a:lnTo>
                    <a:pt x="615" y="703"/>
                  </a:lnTo>
                  <a:lnTo>
                    <a:pt x="622" y="714"/>
                  </a:lnTo>
                  <a:lnTo>
                    <a:pt x="622" y="721"/>
                  </a:lnTo>
                  <a:lnTo>
                    <a:pt x="622" y="729"/>
                  </a:lnTo>
                  <a:lnTo>
                    <a:pt x="632" y="736"/>
                  </a:lnTo>
                  <a:lnTo>
                    <a:pt x="641" y="744"/>
                  </a:lnTo>
                  <a:lnTo>
                    <a:pt x="651" y="757"/>
                  </a:lnTo>
                  <a:lnTo>
                    <a:pt x="661" y="771"/>
                  </a:lnTo>
                  <a:lnTo>
                    <a:pt x="671" y="786"/>
                  </a:lnTo>
                  <a:lnTo>
                    <a:pt x="682" y="800"/>
                  </a:lnTo>
                  <a:lnTo>
                    <a:pt x="682" y="801"/>
                  </a:lnTo>
                  <a:lnTo>
                    <a:pt x="682" y="804"/>
                  </a:lnTo>
                  <a:lnTo>
                    <a:pt x="689" y="804"/>
                  </a:lnTo>
                  <a:lnTo>
                    <a:pt x="696" y="804"/>
                  </a:lnTo>
                  <a:lnTo>
                    <a:pt x="711" y="800"/>
                  </a:lnTo>
                  <a:lnTo>
                    <a:pt x="728" y="797"/>
                  </a:lnTo>
                  <a:lnTo>
                    <a:pt x="743" y="794"/>
                  </a:lnTo>
                  <a:lnTo>
                    <a:pt x="759" y="790"/>
                  </a:lnTo>
                  <a:lnTo>
                    <a:pt x="758" y="808"/>
                  </a:lnTo>
                  <a:lnTo>
                    <a:pt x="755" y="824"/>
                  </a:lnTo>
                  <a:lnTo>
                    <a:pt x="751" y="840"/>
                  </a:lnTo>
                  <a:lnTo>
                    <a:pt x="745" y="854"/>
                  </a:lnTo>
                  <a:lnTo>
                    <a:pt x="738" y="867"/>
                  </a:lnTo>
                  <a:lnTo>
                    <a:pt x="729" y="880"/>
                  </a:lnTo>
                  <a:lnTo>
                    <a:pt x="719" y="891"/>
                  </a:lnTo>
                  <a:lnTo>
                    <a:pt x="709" y="901"/>
                  </a:lnTo>
                  <a:lnTo>
                    <a:pt x="688" y="923"/>
                  </a:lnTo>
                  <a:lnTo>
                    <a:pt x="666" y="943"/>
                  </a:lnTo>
                  <a:lnTo>
                    <a:pt x="655" y="953"/>
                  </a:lnTo>
                  <a:lnTo>
                    <a:pt x="646" y="963"/>
                  </a:lnTo>
                  <a:lnTo>
                    <a:pt x="636" y="973"/>
                  </a:lnTo>
                  <a:lnTo>
                    <a:pt x="629" y="984"/>
                  </a:lnTo>
                  <a:lnTo>
                    <a:pt x="625" y="991"/>
                  </a:lnTo>
                  <a:lnTo>
                    <a:pt x="624" y="998"/>
                  </a:lnTo>
                  <a:lnTo>
                    <a:pt x="624" y="1004"/>
                  </a:lnTo>
                  <a:lnTo>
                    <a:pt x="625" y="1010"/>
                  </a:lnTo>
                  <a:lnTo>
                    <a:pt x="629" y="1021"/>
                  </a:lnTo>
                  <a:lnTo>
                    <a:pt x="634" y="1033"/>
                  </a:lnTo>
                  <a:lnTo>
                    <a:pt x="629" y="1045"/>
                  </a:lnTo>
                  <a:lnTo>
                    <a:pt x="625" y="1057"/>
                  </a:lnTo>
                  <a:lnTo>
                    <a:pt x="632" y="1064"/>
                  </a:lnTo>
                  <a:lnTo>
                    <a:pt x="636" y="1073"/>
                  </a:lnTo>
                  <a:lnTo>
                    <a:pt x="639" y="1083"/>
                  </a:lnTo>
                  <a:lnTo>
                    <a:pt x="641" y="1095"/>
                  </a:lnTo>
                  <a:lnTo>
                    <a:pt x="639" y="1108"/>
                  </a:lnTo>
                  <a:lnTo>
                    <a:pt x="638" y="1120"/>
                  </a:lnTo>
                  <a:lnTo>
                    <a:pt x="635" y="1128"/>
                  </a:lnTo>
                  <a:lnTo>
                    <a:pt x="632" y="1135"/>
                  </a:lnTo>
                  <a:lnTo>
                    <a:pt x="628" y="1141"/>
                  </a:lnTo>
                  <a:lnTo>
                    <a:pt x="624" y="1147"/>
                  </a:lnTo>
                  <a:lnTo>
                    <a:pt x="619" y="1151"/>
                  </a:lnTo>
                  <a:lnTo>
                    <a:pt x="614" y="1154"/>
                  </a:lnTo>
                  <a:lnTo>
                    <a:pt x="602" y="1161"/>
                  </a:lnTo>
                  <a:lnTo>
                    <a:pt x="591" y="1168"/>
                  </a:lnTo>
                  <a:lnTo>
                    <a:pt x="586" y="1173"/>
                  </a:lnTo>
                  <a:lnTo>
                    <a:pt x="582" y="1178"/>
                  </a:lnTo>
                  <a:lnTo>
                    <a:pt x="578" y="1184"/>
                  </a:lnTo>
                  <a:lnTo>
                    <a:pt x="574" y="1193"/>
                  </a:lnTo>
                  <a:lnTo>
                    <a:pt x="572" y="1200"/>
                  </a:lnTo>
                  <a:lnTo>
                    <a:pt x="572" y="1207"/>
                  </a:lnTo>
                  <a:lnTo>
                    <a:pt x="574" y="1214"/>
                  </a:lnTo>
                  <a:lnTo>
                    <a:pt x="575" y="1221"/>
                  </a:lnTo>
                  <a:lnTo>
                    <a:pt x="576" y="1227"/>
                  </a:lnTo>
                  <a:lnTo>
                    <a:pt x="576" y="1234"/>
                  </a:lnTo>
                  <a:lnTo>
                    <a:pt x="576" y="1241"/>
                  </a:lnTo>
                  <a:lnTo>
                    <a:pt x="576" y="1248"/>
                  </a:lnTo>
                  <a:lnTo>
                    <a:pt x="568" y="1250"/>
                  </a:lnTo>
                  <a:lnTo>
                    <a:pt x="561" y="1254"/>
                  </a:lnTo>
                  <a:lnTo>
                    <a:pt x="555" y="1258"/>
                  </a:lnTo>
                  <a:lnTo>
                    <a:pt x="549" y="1263"/>
                  </a:lnTo>
                  <a:lnTo>
                    <a:pt x="554" y="1271"/>
                  </a:lnTo>
                  <a:lnTo>
                    <a:pt x="555" y="1282"/>
                  </a:lnTo>
                  <a:lnTo>
                    <a:pt x="551" y="1287"/>
                  </a:lnTo>
                  <a:lnTo>
                    <a:pt x="546" y="1290"/>
                  </a:lnTo>
                  <a:lnTo>
                    <a:pt x="544" y="1294"/>
                  </a:lnTo>
                  <a:lnTo>
                    <a:pt x="542" y="1298"/>
                  </a:lnTo>
                  <a:lnTo>
                    <a:pt x="539" y="1307"/>
                  </a:lnTo>
                  <a:lnTo>
                    <a:pt x="534" y="1318"/>
                  </a:lnTo>
                  <a:lnTo>
                    <a:pt x="525" y="1331"/>
                  </a:lnTo>
                  <a:lnTo>
                    <a:pt x="515" y="1341"/>
                  </a:lnTo>
                  <a:lnTo>
                    <a:pt x="504" y="1350"/>
                  </a:lnTo>
                  <a:lnTo>
                    <a:pt x="491" y="1355"/>
                  </a:lnTo>
                  <a:lnTo>
                    <a:pt x="461" y="1362"/>
                  </a:lnTo>
                  <a:lnTo>
                    <a:pt x="427" y="1370"/>
                  </a:lnTo>
                  <a:lnTo>
                    <a:pt x="417" y="1372"/>
                  </a:lnTo>
                  <a:lnTo>
                    <a:pt x="408" y="1374"/>
                  </a:lnTo>
                  <a:lnTo>
                    <a:pt x="404" y="1375"/>
                  </a:lnTo>
                  <a:lnTo>
                    <a:pt x="399" y="1375"/>
                  </a:lnTo>
                  <a:lnTo>
                    <a:pt x="394" y="1374"/>
                  </a:lnTo>
                  <a:lnTo>
                    <a:pt x="389" y="1371"/>
                  </a:lnTo>
                  <a:lnTo>
                    <a:pt x="388" y="1351"/>
                  </a:lnTo>
                  <a:lnTo>
                    <a:pt x="384" y="1330"/>
                  </a:lnTo>
                  <a:lnTo>
                    <a:pt x="371" y="1310"/>
                  </a:lnTo>
                  <a:lnTo>
                    <a:pt x="358" y="1291"/>
                  </a:lnTo>
                  <a:lnTo>
                    <a:pt x="354" y="1267"/>
                  </a:lnTo>
                  <a:lnTo>
                    <a:pt x="351" y="1241"/>
                  </a:lnTo>
                  <a:lnTo>
                    <a:pt x="351" y="1228"/>
                  </a:lnTo>
                  <a:lnTo>
                    <a:pt x="348" y="1217"/>
                  </a:lnTo>
                  <a:lnTo>
                    <a:pt x="347" y="1204"/>
                  </a:lnTo>
                  <a:lnTo>
                    <a:pt x="342" y="1194"/>
                  </a:lnTo>
                  <a:lnTo>
                    <a:pt x="332" y="1183"/>
                  </a:lnTo>
                  <a:lnTo>
                    <a:pt x="322" y="1173"/>
                  </a:lnTo>
                  <a:lnTo>
                    <a:pt x="319" y="1158"/>
                  </a:lnTo>
                  <a:lnTo>
                    <a:pt x="319" y="1147"/>
                  </a:lnTo>
                  <a:lnTo>
                    <a:pt x="322" y="1135"/>
                  </a:lnTo>
                  <a:lnTo>
                    <a:pt x="325" y="1124"/>
                  </a:lnTo>
                  <a:lnTo>
                    <a:pt x="335" y="1105"/>
                  </a:lnTo>
                  <a:lnTo>
                    <a:pt x="342" y="1088"/>
                  </a:lnTo>
                  <a:lnTo>
                    <a:pt x="344" y="1078"/>
                  </a:lnTo>
                  <a:lnTo>
                    <a:pt x="344" y="1065"/>
                  </a:lnTo>
                  <a:lnTo>
                    <a:pt x="341" y="1051"/>
                  </a:lnTo>
                  <a:lnTo>
                    <a:pt x="337" y="1037"/>
                  </a:lnTo>
                  <a:lnTo>
                    <a:pt x="328" y="1011"/>
                  </a:lnTo>
                  <a:lnTo>
                    <a:pt x="321" y="994"/>
                  </a:lnTo>
                  <a:lnTo>
                    <a:pt x="307" y="980"/>
                  </a:lnTo>
                  <a:lnTo>
                    <a:pt x="294" y="967"/>
                  </a:lnTo>
                  <a:lnTo>
                    <a:pt x="291" y="960"/>
                  </a:lnTo>
                  <a:lnTo>
                    <a:pt x="289" y="953"/>
                  </a:lnTo>
                  <a:lnTo>
                    <a:pt x="289" y="944"/>
                  </a:lnTo>
                  <a:lnTo>
                    <a:pt x="289" y="937"/>
                  </a:lnTo>
                  <a:lnTo>
                    <a:pt x="292" y="921"/>
                  </a:lnTo>
                  <a:lnTo>
                    <a:pt x="295" y="907"/>
                  </a:lnTo>
                  <a:lnTo>
                    <a:pt x="297" y="901"/>
                  </a:lnTo>
                  <a:lnTo>
                    <a:pt x="295" y="896"/>
                  </a:lnTo>
                  <a:lnTo>
                    <a:pt x="294" y="890"/>
                  </a:lnTo>
                  <a:lnTo>
                    <a:pt x="291" y="886"/>
                  </a:lnTo>
                  <a:lnTo>
                    <a:pt x="285" y="881"/>
                  </a:lnTo>
                  <a:lnTo>
                    <a:pt x="278" y="880"/>
                  </a:lnTo>
                  <a:lnTo>
                    <a:pt x="268" y="877"/>
                  </a:lnTo>
                  <a:lnTo>
                    <a:pt x="254" y="877"/>
                  </a:lnTo>
                  <a:lnTo>
                    <a:pt x="254" y="871"/>
                  </a:lnTo>
                  <a:lnTo>
                    <a:pt x="252" y="866"/>
                  </a:lnTo>
                  <a:lnTo>
                    <a:pt x="241" y="863"/>
                  </a:lnTo>
                  <a:lnTo>
                    <a:pt x="231" y="861"/>
                  </a:lnTo>
                  <a:lnTo>
                    <a:pt x="221" y="861"/>
                  </a:lnTo>
                  <a:lnTo>
                    <a:pt x="214" y="863"/>
                  </a:lnTo>
                  <a:lnTo>
                    <a:pt x="195" y="868"/>
                  </a:lnTo>
                  <a:lnTo>
                    <a:pt x="175" y="876"/>
                  </a:lnTo>
                  <a:lnTo>
                    <a:pt x="162" y="876"/>
                  </a:lnTo>
                  <a:lnTo>
                    <a:pt x="150" y="874"/>
                  </a:lnTo>
                  <a:lnTo>
                    <a:pt x="138" y="873"/>
                  </a:lnTo>
                  <a:lnTo>
                    <a:pt x="125" y="873"/>
                  </a:lnTo>
                  <a:lnTo>
                    <a:pt x="121" y="876"/>
                  </a:lnTo>
                  <a:lnTo>
                    <a:pt x="117" y="878"/>
                  </a:lnTo>
                  <a:lnTo>
                    <a:pt x="111" y="880"/>
                  </a:lnTo>
                  <a:lnTo>
                    <a:pt x="102" y="881"/>
                  </a:lnTo>
                  <a:lnTo>
                    <a:pt x="90" y="870"/>
                  </a:lnTo>
                  <a:lnTo>
                    <a:pt x="77" y="860"/>
                  </a:lnTo>
                  <a:lnTo>
                    <a:pt x="64" y="848"/>
                  </a:lnTo>
                  <a:lnTo>
                    <a:pt x="51" y="837"/>
                  </a:lnTo>
                  <a:lnTo>
                    <a:pt x="48" y="827"/>
                  </a:lnTo>
                  <a:lnTo>
                    <a:pt x="44" y="817"/>
                  </a:lnTo>
                  <a:lnTo>
                    <a:pt x="37" y="810"/>
                  </a:lnTo>
                  <a:lnTo>
                    <a:pt x="25" y="801"/>
                  </a:lnTo>
                  <a:lnTo>
                    <a:pt x="14" y="793"/>
                  </a:lnTo>
                  <a:lnTo>
                    <a:pt x="8" y="784"/>
                  </a:lnTo>
                  <a:lnTo>
                    <a:pt x="8" y="774"/>
                  </a:lnTo>
                  <a:lnTo>
                    <a:pt x="10" y="763"/>
                  </a:lnTo>
                  <a:lnTo>
                    <a:pt x="5" y="759"/>
                  </a:lnTo>
                  <a:lnTo>
                    <a:pt x="1" y="756"/>
                  </a:lnTo>
                  <a:lnTo>
                    <a:pt x="0" y="750"/>
                  </a:lnTo>
                  <a:lnTo>
                    <a:pt x="1" y="744"/>
                  </a:lnTo>
                  <a:lnTo>
                    <a:pt x="2" y="740"/>
                  </a:lnTo>
                  <a:lnTo>
                    <a:pt x="5" y="734"/>
                  </a:lnTo>
                  <a:lnTo>
                    <a:pt x="11" y="726"/>
                  </a:lnTo>
                  <a:lnTo>
                    <a:pt x="15" y="717"/>
                  </a:lnTo>
                  <a:lnTo>
                    <a:pt x="17" y="709"/>
                  </a:lnTo>
                  <a:lnTo>
                    <a:pt x="17" y="700"/>
                  </a:lnTo>
                  <a:lnTo>
                    <a:pt x="15" y="693"/>
                  </a:lnTo>
                  <a:lnTo>
                    <a:pt x="14" y="687"/>
                  </a:lnTo>
                  <a:lnTo>
                    <a:pt x="8" y="676"/>
                  </a:lnTo>
                  <a:lnTo>
                    <a:pt x="5" y="663"/>
                  </a:lnTo>
                  <a:lnTo>
                    <a:pt x="14" y="644"/>
                  </a:lnTo>
                  <a:lnTo>
                    <a:pt x="24" y="624"/>
                  </a:lnTo>
                  <a:lnTo>
                    <a:pt x="30" y="614"/>
                  </a:lnTo>
                  <a:lnTo>
                    <a:pt x="35" y="606"/>
                  </a:lnTo>
                  <a:lnTo>
                    <a:pt x="42" y="597"/>
                  </a:lnTo>
                  <a:lnTo>
                    <a:pt x="51" y="591"/>
                  </a:lnTo>
                  <a:lnTo>
                    <a:pt x="60" y="584"/>
                  </a:lnTo>
                  <a:lnTo>
                    <a:pt x="70" y="579"/>
                  </a:lnTo>
                  <a:lnTo>
                    <a:pt x="80" y="573"/>
                  </a:lnTo>
                  <a:lnTo>
                    <a:pt x="87" y="564"/>
                  </a:lnTo>
                  <a:lnTo>
                    <a:pt x="88" y="549"/>
                  </a:lnTo>
                  <a:lnTo>
                    <a:pt x="90" y="534"/>
                  </a:lnTo>
                  <a:lnTo>
                    <a:pt x="92" y="529"/>
                  </a:lnTo>
                  <a:lnTo>
                    <a:pt x="97" y="524"/>
                  </a:lnTo>
                  <a:lnTo>
                    <a:pt x="100" y="520"/>
                  </a:lnTo>
                  <a:lnTo>
                    <a:pt x="104" y="517"/>
                  </a:lnTo>
                  <a:lnTo>
                    <a:pt x="112" y="513"/>
                  </a:lnTo>
                  <a:lnTo>
                    <a:pt x="121" y="509"/>
                  </a:lnTo>
                  <a:lnTo>
                    <a:pt x="124" y="506"/>
                  </a:lnTo>
                  <a:lnTo>
                    <a:pt x="128" y="503"/>
                  </a:lnTo>
                  <a:lnTo>
                    <a:pt x="131" y="499"/>
                  </a:lnTo>
                  <a:lnTo>
                    <a:pt x="132" y="494"/>
                  </a:lnTo>
                  <a:lnTo>
                    <a:pt x="134" y="489"/>
                  </a:lnTo>
                  <a:lnTo>
                    <a:pt x="135" y="483"/>
                  </a:lnTo>
                  <a:lnTo>
                    <a:pt x="134" y="474"/>
                  </a:lnTo>
                  <a:lnTo>
                    <a:pt x="132" y="464"/>
                  </a:lnTo>
                  <a:lnTo>
                    <a:pt x="118" y="466"/>
                  </a:lnTo>
                  <a:lnTo>
                    <a:pt x="104" y="466"/>
                  </a:lnTo>
                  <a:lnTo>
                    <a:pt x="102" y="449"/>
                  </a:lnTo>
                  <a:lnTo>
                    <a:pt x="105" y="432"/>
                  </a:lnTo>
                  <a:lnTo>
                    <a:pt x="107" y="423"/>
                  </a:lnTo>
                  <a:lnTo>
                    <a:pt x="110" y="416"/>
                  </a:lnTo>
                  <a:lnTo>
                    <a:pt x="114" y="410"/>
                  </a:lnTo>
                  <a:lnTo>
                    <a:pt x="118" y="404"/>
                  </a:lnTo>
                  <a:lnTo>
                    <a:pt x="115" y="402"/>
                  </a:lnTo>
                  <a:lnTo>
                    <a:pt x="112" y="399"/>
                  </a:lnTo>
                  <a:lnTo>
                    <a:pt x="111" y="394"/>
                  </a:lnTo>
                  <a:lnTo>
                    <a:pt x="110" y="389"/>
                  </a:lnTo>
                  <a:lnTo>
                    <a:pt x="128" y="386"/>
                  </a:lnTo>
                  <a:lnTo>
                    <a:pt x="151" y="384"/>
                  </a:lnTo>
                  <a:lnTo>
                    <a:pt x="161" y="384"/>
                  </a:lnTo>
                  <a:lnTo>
                    <a:pt x="172" y="383"/>
                  </a:lnTo>
                  <a:lnTo>
                    <a:pt x="181" y="382"/>
                  </a:lnTo>
                  <a:lnTo>
                    <a:pt x="190" y="379"/>
                  </a:lnTo>
                  <a:lnTo>
                    <a:pt x="191" y="369"/>
                  </a:lnTo>
                  <a:lnTo>
                    <a:pt x="190" y="359"/>
                  </a:lnTo>
                  <a:lnTo>
                    <a:pt x="188" y="352"/>
                  </a:lnTo>
                  <a:lnTo>
                    <a:pt x="184" y="344"/>
                  </a:lnTo>
                  <a:lnTo>
                    <a:pt x="180" y="339"/>
                  </a:lnTo>
                  <a:lnTo>
                    <a:pt x="172" y="334"/>
                  </a:lnTo>
                  <a:lnTo>
                    <a:pt x="165" y="330"/>
                  </a:lnTo>
                  <a:lnTo>
                    <a:pt x="158" y="329"/>
                  </a:lnTo>
                  <a:lnTo>
                    <a:pt x="158" y="324"/>
                  </a:lnTo>
                  <a:lnTo>
                    <a:pt x="158" y="322"/>
                  </a:lnTo>
                  <a:lnTo>
                    <a:pt x="160" y="322"/>
                  </a:lnTo>
                  <a:lnTo>
                    <a:pt x="161" y="322"/>
                  </a:lnTo>
                  <a:lnTo>
                    <a:pt x="167" y="320"/>
                  </a:lnTo>
                  <a:lnTo>
                    <a:pt x="172" y="320"/>
                  </a:lnTo>
                  <a:lnTo>
                    <a:pt x="178" y="322"/>
                  </a:lnTo>
                  <a:lnTo>
                    <a:pt x="184" y="323"/>
                  </a:lnTo>
                  <a:lnTo>
                    <a:pt x="184" y="316"/>
                  </a:lnTo>
                  <a:lnTo>
                    <a:pt x="184" y="310"/>
                  </a:lnTo>
                  <a:lnTo>
                    <a:pt x="197" y="312"/>
                  </a:lnTo>
                  <a:lnTo>
                    <a:pt x="204" y="310"/>
                  </a:lnTo>
                  <a:lnTo>
                    <a:pt x="210" y="309"/>
                  </a:lnTo>
                  <a:lnTo>
                    <a:pt x="214" y="306"/>
                  </a:lnTo>
                  <a:lnTo>
                    <a:pt x="221" y="297"/>
                  </a:lnTo>
                  <a:lnTo>
                    <a:pt x="232" y="287"/>
                  </a:lnTo>
                  <a:lnTo>
                    <a:pt x="244" y="285"/>
                  </a:lnTo>
                  <a:lnTo>
                    <a:pt x="255" y="280"/>
                  </a:lnTo>
                  <a:lnTo>
                    <a:pt x="264" y="269"/>
                  </a:lnTo>
                  <a:lnTo>
                    <a:pt x="272" y="257"/>
                  </a:lnTo>
                  <a:lnTo>
                    <a:pt x="282" y="256"/>
                  </a:lnTo>
                  <a:lnTo>
                    <a:pt x="292" y="255"/>
                  </a:lnTo>
                  <a:lnTo>
                    <a:pt x="289" y="247"/>
                  </a:lnTo>
                  <a:lnTo>
                    <a:pt x="287" y="240"/>
                  </a:lnTo>
                  <a:lnTo>
                    <a:pt x="285" y="232"/>
                  </a:lnTo>
                  <a:lnTo>
                    <a:pt x="287" y="223"/>
                  </a:lnTo>
                  <a:lnTo>
                    <a:pt x="298" y="223"/>
                  </a:lnTo>
                  <a:lnTo>
                    <a:pt x="308" y="225"/>
                  </a:lnTo>
                  <a:lnTo>
                    <a:pt x="311" y="226"/>
                  </a:lnTo>
                  <a:lnTo>
                    <a:pt x="312" y="227"/>
                  </a:lnTo>
                  <a:lnTo>
                    <a:pt x="312" y="229"/>
                  </a:lnTo>
                  <a:lnTo>
                    <a:pt x="312" y="230"/>
                  </a:lnTo>
                  <a:lnTo>
                    <a:pt x="307" y="233"/>
                  </a:lnTo>
                  <a:lnTo>
                    <a:pt x="301" y="237"/>
                  </a:lnTo>
                  <a:lnTo>
                    <a:pt x="302" y="243"/>
                  </a:lnTo>
                  <a:lnTo>
                    <a:pt x="302" y="249"/>
                  </a:lnTo>
                  <a:lnTo>
                    <a:pt x="305" y="253"/>
                  </a:lnTo>
                  <a:lnTo>
                    <a:pt x="307" y="256"/>
                  </a:lnTo>
                  <a:lnTo>
                    <a:pt x="308" y="256"/>
                  </a:lnTo>
                  <a:lnTo>
                    <a:pt x="308" y="256"/>
                  </a:lnTo>
                  <a:lnTo>
                    <a:pt x="318" y="253"/>
                  </a:lnTo>
                  <a:lnTo>
                    <a:pt x="328" y="250"/>
                  </a:lnTo>
                  <a:lnTo>
                    <a:pt x="334" y="256"/>
                  </a:lnTo>
                  <a:lnTo>
                    <a:pt x="339" y="260"/>
                  </a:lnTo>
                  <a:lnTo>
                    <a:pt x="354" y="253"/>
                  </a:lnTo>
                  <a:lnTo>
                    <a:pt x="367" y="247"/>
                  </a:lnTo>
                  <a:lnTo>
                    <a:pt x="382" y="247"/>
                  </a:lnTo>
                  <a:lnTo>
                    <a:pt x="399" y="245"/>
                  </a:lnTo>
                  <a:lnTo>
                    <a:pt x="405" y="230"/>
                  </a:lnTo>
                  <a:lnTo>
                    <a:pt x="412" y="216"/>
                  </a:lnTo>
                  <a:lnTo>
                    <a:pt x="419" y="215"/>
                  </a:lnTo>
                  <a:lnTo>
                    <a:pt x="425" y="216"/>
                  </a:lnTo>
                  <a:lnTo>
                    <a:pt x="431" y="219"/>
                  </a:lnTo>
                  <a:lnTo>
                    <a:pt x="435" y="220"/>
                  </a:lnTo>
                  <a:lnTo>
                    <a:pt x="437" y="217"/>
                  </a:lnTo>
                  <a:lnTo>
                    <a:pt x="439" y="215"/>
                  </a:lnTo>
                  <a:lnTo>
                    <a:pt x="434" y="207"/>
                  </a:lnTo>
                  <a:lnTo>
                    <a:pt x="429" y="202"/>
                  </a:lnTo>
                  <a:lnTo>
                    <a:pt x="429" y="197"/>
                  </a:lnTo>
                  <a:lnTo>
                    <a:pt x="429" y="192"/>
                  </a:lnTo>
                  <a:lnTo>
                    <a:pt x="444" y="195"/>
                  </a:lnTo>
                  <a:lnTo>
                    <a:pt x="458" y="195"/>
                  </a:lnTo>
                  <a:lnTo>
                    <a:pt x="465" y="195"/>
                  </a:lnTo>
                  <a:lnTo>
                    <a:pt x="471" y="192"/>
                  </a:lnTo>
                  <a:lnTo>
                    <a:pt x="475" y="189"/>
                  </a:lnTo>
                  <a:lnTo>
                    <a:pt x="479" y="183"/>
                  </a:lnTo>
                  <a:lnTo>
                    <a:pt x="471" y="182"/>
                  </a:lnTo>
                  <a:lnTo>
                    <a:pt x="462" y="180"/>
                  </a:lnTo>
                  <a:lnTo>
                    <a:pt x="452" y="182"/>
                  </a:lnTo>
                  <a:lnTo>
                    <a:pt x="444" y="182"/>
                  </a:lnTo>
                  <a:lnTo>
                    <a:pt x="434" y="182"/>
                  </a:lnTo>
                  <a:lnTo>
                    <a:pt x="424" y="182"/>
                  </a:lnTo>
                  <a:lnTo>
                    <a:pt x="415" y="180"/>
                  </a:lnTo>
                  <a:lnTo>
                    <a:pt x="407" y="176"/>
                  </a:lnTo>
                  <a:lnTo>
                    <a:pt x="407" y="175"/>
                  </a:lnTo>
                  <a:lnTo>
                    <a:pt x="407" y="173"/>
                  </a:lnTo>
                  <a:lnTo>
                    <a:pt x="407" y="165"/>
                  </a:lnTo>
                  <a:lnTo>
                    <a:pt x="405" y="155"/>
                  </a:lnTo>
                  <a:lnTo>
                    <a:pt x="421" y="145"/>
                  </a:lnTo>
                  <a:lnTo>
                    <a:pt x="435" y="133"/>
                  </a:lnTo>
                  <a:lnTo>
                    <a:pt x="434" y="127"/>
                  </a:lnTo>
                  <a:lnTo>
                    <a:pt x="434" y="125"/>
                  </a:lnTo>
                  <a:lnTo>
                    <a:pt x="431" y="122"/>
                  </a:lnTo>
                  <a:lnTo>
                    <a:pt x="429" y="119"/>
                  </a:lnTo>
                  <a:lnTo>
                    <a:pt x="428" y="119"/>
                  </a:lnTo>
                  <a:lnTo>
                    <a:pt x="428" y="119"/>
                  </a:lnTo>
                  <a:lnTo>
                    <a:pt x="419" y="120"/>
                  </a:lnTo>
                  <a:lnTo>
                    <a:pt x="411" y="123"/>
                  </a:lnTo>
                  <a:lnTo>
                    <a:pt x="402" y="127"/>
                  </a:lnTo>
                  <a:lnTo>
                    <a:pt x="395" y="133"/>
                  </a:lnTo>
                  <a:lnTo>
                    <a:pt x="381" y="146"/>
                  </a:lnTo>
                  <a:lnTo>
                    <a:pt x="369" y="156"/>
                  </a:lnTo>
                  <a:lnTo>
                    <a:pt x="369" y="166"/>
                  </a:lnTo>
                  <a:lnTo>
                    <a:pt x="371" y="175"/>
                  </a:lnTo>
                  <a:lnTo>
                    <a:pt x="372" y="179"/>
                  </a:lnTo>
                  <a:lnTo>
                    <a:pt x="377" y="182"/>
                  </a:lnTo>
                  <a:lnTo>
                    <a:pt x="381" y="185"/>
                  </a:lnTo>
                  <a:lnTo>
                    <a:pt x="385" y="186"/>
                  </a:lnTo>
                  <a:lnTo>
                    <a:pt x="384" y="189"/>
                  </a:lnTo>
                  <a:lnTo>
                    <a:pt x="384" y="192"/>
                  </a:lnTo>
                  <a:lnTo>
                    <a:pt x="372" y="196"/>
                  </a:lnTo>
                  <a:lnTo>
                    <a:pt x="362" y="202"/>
                  </a:lnTo>
                  <a:lnTo>
                    <a:pt x="365" y="209"/>
                  </a:lnTo>
                  <a:lnTo>
                    <a:pt x="364" y="216"/>
                  </a:lnTo>
                  <a:lnTo>
                    <a:pt x="361" y="223"/>
                  </a:lnTo>
                  <a:lnTo>
                    <a:pt x="357" y="229"/>
                  </a:lnTo>
                  <a:lnTo>
                    <a:pt x="349" y="230"/>
                  </a:lnTo>
                  <a:lnTo>
                    <a:pt x="342" y="232"/>
                  </a:lnTo>
                  <a:lnTo>
                    <a:pt x="342" y="236"/>
                  </a:lnTo>
                  <a:lnTo>
                    <a:pt x="341" y="237"/>
                  </a:lnTo>
                  <a:lnTo>
                    <a:pt x="341" y="240"/>
                  </a:lnTo>
                  <a:lnTo>
                    <a:pt x="338" y="242"/>
                  </a:lnTo>
                  <a:lnTo>
                    <a:pt x="334" y="237"/>
                  </a:lnTo>
                  <a:lnTo>
                    <a:pt x="331" y="233"/>
                  </a:lnTo>
                  <a:lnTo>
                    <a:pt x="327" y="227"/>
                  </a:lnTo>
                  <a:lnTo>
                    <a:pt x="324" y="220"/>
                  </a:lnTo>
                  <a:lnTo>
                    <a:pt x="321" y="206"/>
                  </a:lnTo>
                  <a:lnTo>
                    <a:pt x="319" y="192"/>
                  </a:lnTo>
                  <a:lnTo>
                    <a:pt x="311" y="193"/>
                  </a:lnTo>
                  <a:lnTo>
                    <a:pt x="304" y="195"/>
                  </a:lnTo>
                  <a:lnTo>
                    <a:pt x="299" y="197"/>
                  </a:lnTo>
                  <a:lnTo>
                    <a:pt x="294" y="200"/>
                  </a:lnTo>
                  <a:lnTo>
                    <a:pt x="289" y="203"/>
                  </a:lnTo>
                  <a:lnTo>
                    <a:pt x="285" y="205"/>
                  </a:lnTo>
                  <a:lnTo>
                    <a:pt x="278" y="207"/>
                  </a:lnTo>
                  <a:lnTo>
                    <a:pt x="271" y="207"/>
                  </a:lnTo>
                  <a:lnTo>
                    <a:pt x="271" y="206"/>
                  </a:lnTo>
                  <a:lnTo>
                    <a:pt x="271" y="205"/>
                  </a:lnTo>
                  <a:lnTo>
                    <a:pt x="267" y="197"/>
                  </a:lnTo>
                  <a:lnTo>
                    <a:pt x="262" y="186"/>
                  </a:lnTo>
                  <a:lnTo>
                    <a:pt x="259" y="175"/>
                  </a:lnTo>
                  <a:lnTo>
                    <a:pt x="258" y="166"/>
                  </a:lnTo>
                  <a:lnTo>
                    <a:pt x="271" y="160"/>
                  </a:lnTo>
                  <a:lnTo>
                    <a:pt x="287" y="153"/>
                  </a:lnTo>
                  <a:lnTo>
                    <a:pt x="301" y="147"/>
                  </a:lnTo>
                  <a:lnTo>
                    <a:pt x="314" y="139"/>
                  </a:lnTo>
                  <a:lnTo>
                    <a:pt x="325" y="123"/>
                  </a:lnTo>
                  <a:lnTo>
                    <a:pt x="344" y="97"/>
                  </a:lnTo>
                  <a:lnTo>
                    <a:pt x="354" y="87"/>
                  </a:lnTo>
                  <a:lnTo>
                    <a:pt x="364" y="79"/>
                  </a:lnTo>
                  <a:lnTo>
                    <a:pt x="368" y="77"/>
                  </a:lnTo>
                  <a:lnTo>
                    <a:pt x="371" y="77"/>
                  </a:lnTo>
                  <a:lnTo>
                    <a:pt x="374" y="79"/>
                  </a:lnTo>
                  <a:lnTo>
                    <a:pt x="377" y="83"/>
                  </a:lnTo>
                  <a:lnTo>
                    <a:pt x="387" y="76"/>
                  </a:lnTo>
                  <a:lnTo>
                    <a:pt x="398" y="72"/>
                  </a:lnTo>
                  <a:lnTo>
                    <a:pt x="409" y="69"/>
                  </a:lnTo>
                  <a:lnTo>
                    <a:pt x="419" y="67"/>
                  </a:lnTo>
                  <a:lnTo>
                    <a:pt x="442" y="67"/>
                  </a:lnTo>
                  <a:lnTo>
                    <a:pt x="467" y="70"/>
                  </a:lnTo>
                  <a:lnTo>
                    <a:pt x="467" y="75"/>
                  </a:lnTo>
                  <a:lnTo>
                    <a:pt x="465" y="79"/>
                  </a:lnTo>
                  <a:lnTo>
                    <a:pt x="481" y="79"/>
                  </a:lnTo>
                  <a:lnTo>
                    <a:pt x="495" y="80"/>
                  </a:lnTo>
                  <a:lnTo>
                    <a:pt x="509" y="82"/>
                  </a:lnTo>
                  <a:lnTo>
                    <a:pt x="524" y="86"/>
                  </a:lnTo>
                  <a:lnTo>
                    <a:pt x="536" y="90"/>
                  </a:lnTo>
                  <a:lnTo>
                    <a:pt x="549" y="96"/>
                  </a:lnTo>
                  <a:lnTo>
                    <a:pt x="559" y="103"/>
                  </a:lnTo>
                  <a:lnTo>
                    <a:pt x="566" y="113"/>
                  </a:lnTo>
                  <a:lnTo>
                    <a:pt x="565" y="115"/>
                  </a:lnTo>
                  <a:lnTo>
                    <a:pt x="562" y="116"/>
                  </a:lnTo>
                  <a:lnTo>
                    <a:pt x="554" y="117"/>
                  </a:lnTo>
                  <a:lnTo>
                    <a:pt x="545" y="117"/>
                  </a:lnTo>
                  <a:lnTo>
                    <a:pt x="536" y="117"/>
                  </a:lnTo>
                  <a:lnTo>
                    <a:pt x="528" y="115"/>
                  </a:lnTo>
                  <a:lnTo>
                    <a:pt x="509" y="109"/>
                  </a:lnTo>
                  <a:lnTo>
                    <a:pt x="494" y="106"/>
                  </a:lnTo>
                  <a:lnTo>
                    <a:pt x="494" y="106"/>
                  </a:lnTo>
                  <a:lnTo>
                    <a:pt x="494" y="107"/>
                  </a:lnTo>
                  <a:lnTo>
                    <a:pt x="504" y="119"/>
                  </a:lnTo>
                  <a:lnTo>
                    <a:pt x="514" y="130"/>
                  </a:lnTo>
                  <a:lnTo>
                    <a:pt x="519" y="135"/>
                  </a:lnTo>
                  <a:lnTo>
                    <a:pt x="525" y="139"/>
                  </a:lnTo>
                  <a:lnTo>
                    <a:pt x="534" y="143"/>
                  </a:lnTo>
                  <a:lnTo>
                    <a:pt x="542" y="145"/>
                  </a:lnTo>
                  <a:lnTo>
                    <a:pt x="538" y="137"/>
                  </a:lnTo>
                  <a:lnTo>
                    <a:pt x="535" y="129"/>
                  </a:lnTo>
                  <a:lnTo>
                    <a:pt x="536" y="127"/>
                  </a:lnTo>
                  <a:lnTo>
                    <a:pt x="538" y="126"/>
                  </a:lnTo>
                  <a:lnTo>
                    <a:pt x="549" y="132"/>
                  </a:lnTo>
                  <a:lnTo>
                    <a:pt x="562" y="135"/>
                  </a:lnTo>
                  <a:lnTo>
                    <a:pt x="562" y="133"/>
                  </a:lnTo>
                  <a:lnTo>
                    <a:pt x="562" y="130"/>
                  </a:lnTo>
                  <a:lnTo>
                    <a:pt x="559" y="129"/>
                  </a:lnTo>
                  <a:lnTo>
                    <a:pt x="558" y="125"/>
                  </a:lnTo>
                  <a:lnTo>
                    <a:pt x="571" y="117"/>
                  </a:lnTo>
                  <a:lnTo>
                    <a:pt x="586" y="112"/>
                  </a:lnTo>
                  <a:lnTo>
                    <a:pt x="585" y="99"/>
                  </a:lnTo>
                  <a:lnTo>
                    <a:pt x="584" y="87"/>
                  </a:lnTo>
                  <a:lnTo>
                    <a:pt x="596" y="90"/>
                  </a:lnTo>
                  <a:lnTo>
                    <a:pt x="606" y="93"/>
                  </a:lnTo>
                  <a:lnTo>
                    <a:pt x="608" y="95"/>
                  </a:lnTo>
                  <a:lnTo>
                    <a:pt x="608" y="96"/>
                  </a:lnTo>
                  <a:lnTo>
                    <a:pt x="608" y="97"/>
                  </a:lnTo>
                  <a:lnTo>
                    <a:pt x="606" y="99"/>
                  </a:lnTo>
                  <a:lnTo>
                    <a:pt x="604" y="100"/>
                  </a:lnTo>
                  <a:lnTo>
                    <a:pt x="599" y="100"/>
                  </a:lnTo>
                  <a:lnTo>
                    <a:pt x="599" y="106"/>
                  </a:lnTo>
                  <a:lnTo>
                    <a:pt x="599" y="110"/>
                  </a:lnTo>
                  <a:lnTo>
                    <a:pt x="608" y="109"/>
                  </a:lnTo>
                  <a:lnTo>
                    <a:pt x="616" y="106"/>
                  </a:lnTo>
                  <a:lnTo>
                    <a:pt x="624" y="103"/>
                  </a:lnTo>
                  <a:lnTo>
                    <a:pt x="629" y="99"/>
                  </a:lnTo>
                  <a:lnTo>
                    <a:pt x="636" y="95"/>
                  </a:lnTo>
                  <a:lnTo>
                    <a:pt x="645" y="92"/>
                  </a:lnTo>
                  <a:lnTo>
                    <a:pt x="654" y="89"/>
                  </a:lnTo>
                  <a:lnTo>
                    <a:pt x="665" y="87"/>
                  </a:lnTo>
                  <a:lnTo>
                    <a:pt x="665" y="92"/>
                  </a:lnTo>
                  <a:lnTo>
                    <a:pt x="665" y="95"/>
                  </a:lnTo>
                  <a:lnTo>
                    <a:pt x="679" y="95"/>
                  </a:lnTo>
                  <a:lnTo>
                    <a:pt x="694" y="92"/>
                  </a:lnTo>
                  <a:lnTo>
                    <a:pt x="708" y="89"/>
                  </a:lnTo>
                  <a:lnTo>
                    <a:pt x="719" y="85"/>
                  </a:lnTo>
                  <a:lnTo>
                    <a:pt x="718" y="83"/>
                  </a:lnTo>
                  <a:lnTo>
                    <a:pt x="716" y="80"/>
                  </a:lnTo>
                  <a:lnTo>
                    <a:pt x="706" y="79"/>
                  </a:lnTo>
                  <a:lnTo>
                    <a:pt x="698" y="76"/>
                  </a:lnTo>
                  <a:lnTo>
                    <a:pt x="696" y="70"/>
                  </a:lnTo>
                  <a:lnTo>
                    <a:pt x="696" y="66"/>
                  </a:lnTo>
                  <a:lnTo>
                    <a:pt x="718" y="72"/>
                  </a:lnTo>
                  <a:lnTo>
                    <a:pt x="741" y="79"/>
                  </a:lnTo>
                  <a:lnTo>
                    <a:pt x="763" y="87"/>
                  </a:lnTo>
                  <a:lnTo>
                    <a:pt x="786" y="93"/>
                  </a:lnTo>
                  <a:lnTo>
                    <a:pt x="789" y="92"/>
                  </a:lnTo>
                  <a:lnTo>
                    <a:pt x="791" y="89"/>
                  </a:lnTo>
                  <a:lnTo>
                    <a:pt x="773" y="79"/>
                  </a:lnTo>
                  <a:lnTo>
                    <a:pt x="759" y="70"/>
                  </a:lnTo>
                  <a:lnTo>
                    <a:pt x="759" y="62"/>
                  </a:lnTo>
                  <a:lnTo>
                    <a:pt x="761" y="55"/>
                  </a:lnTo>
                  <a:lnTo>
                    <a:pt x="763" y="49"/>
                  </a:lnTo>
                  <a:lnTo>
                    <a:pt x="765" y="45"/>
                  </a:lnTo>
                  <a:lnTo>
                    <a:pt x="768" y="43"/>
                  </a:lnTo>
                  <a:lnTo>
                    <a:pt x="771" y="40"/>
                  </a:lnTo>
                  <a:lnTo>
                    <a:pt x="782" y="45"/>
                  </a:lnTo>
                  <a:lnTo>
                    <a:pt x="795" y="48"/>
                  </a:lnTo>
                  <a:lnTo>
                    <a:pt x="796" y="56"/>
                  </a:lnTo>
                  <a:lnTo>
                    <a:pt x="799" y="63"/>
                  </a:lnTo>
                  <a:lnTo>
                    <a:pt x="803" y="69"/>
                  </a:lnTo>
                  <a:lnTo>
                    <a:pt x="809" y="75"/>
                  </a:lnTo>
                  <a:lnTo>
                    <a:pt x="815" y="80"/>
                  </a:lnTo>
                  <a:lnTo>
                    <a:pt x="819" y="86"/>
                  </a:lnTo>
                  <a:lnTo>
                    <a:pt x="823" y="92"/>
                  </a:lnTo>
                  <a:lnTo>
                    <a:pt x="826" y="97"/>
                  </a:lnTo>
                  <a:lnTo>
                    <a:pt x="821" y="103"/>
                  </a:lnTo>
                  <a:lnTo>
                    <a:pt x="815" y="110"/>
                  </a:lnTo>
                  <a:lnTo>
                    <a:pt x="818" y="113"/>
                  </a:lnTo>
                  <a:lnTo>
                    <a:pt x="821" y="117"/>
                  </a:lnTo>
                  <a:lnTo>
                    <a:pt x="825" y="117"/>
                  </a:lnTo>
                  <a:lnTo>
                    <a:pt x="829" y="117"/>
                  </a:lnTo>
                  <a:lnTo>
                    <a:pt x="835" y="112"/>
                  </a:lnTo>
                  <a:lnTo>
                    <a:pt x="839" y="107"/>
                  </a:lnTo>
                  <a:lnTo>
                    <a:pt x="839" y="97"/>
                  </a:lnTo>
                  <a:lnTo>
                    <a:pt x="835" y="90"/>
                  </a:lnTo>
                  <a:lnTo>
                    <a:pt x="835" y="90"/>
                  </a:lnTo>
                  <a:lnTo>
                    <a:pt x="835" y="89"/>
                  </a:lnTo>
                  <a:lnTo>
                    <a:pt x="846" y="90"/>
                  </a:lnTo>
                  <a:lnTo>
                    <a:pt x="855" y="92"/>
                  </a:lnTo>
                  <a:lnTo>
                    <a:pt x="856" y="96"/>
                  </a:lnTo>
                  <a:lnTo>
                    <a:pt x="856" y="97"/>
                  </a:lnTo>
                  <a:lnTo>
                    <a:pt x="859" y="97"/>
                  </a:lnTo>
                  <a:lnTo>
                    <a:pt x="863" y="97"/>
                  </a:lnTo>
                  <a:lnTo>
                    <a:pt x="862" y="96"/>
                  </a:lnTo>
                  <a:lnTo>
                    <a:pt x="861" y="95"/>
                  </a:lnTo>
                  <a:lnTo>
                    <a:pt x="858" y="90"/>
                  </a:lnTo>
                  <a:lnTo>
                    <a:pt x="855" y="86"/>
                  </a:lnTo>
                  <a:lnTo>
                    <a:pt x="842" y="86"/>
                  </a:lnTo>
                  <a:lnTo>
                    <a:pt x="829" y="86"/>
                  </a:lnTo>
                  <a:lnTo>
                    <a:pt x="819" y="72"/>
                  </a:lnTo>
                  <a:lnTo>
                    <a:pt x="809" y="59"/>
                  </a:lnTo>
                  <a:lnTo>
                    <a:pt x="811" y="53"/>
                  </a:lnTo>
                  <a:lnTo>
                    <a:pt x="812" y="50"/>
                  </a:lnTo>
                  <a:lnTo>
                    <a:pt x="819" y="56"/>
                  </a:lnTo>
                  <a:lnTo>
                    <a:pt x="826" y="62"/>
                  </a:lnTo>
                  <a:lnTo>
                    <a:pt x="831" y="63"/>
                  </a:lnTo>
                  <a:lnTo>
                    <a:pt x="836" y="65"/>
                  </a:lnTo>
                  <a:lnTo>
                    <a:pt x="842" y="65"/>
                  </a:lnTo>
                  <a:lnTo>
                    <a:pt x="848" y="63"/>
                  </a:lnTo>
                  <a:lnTo>
                    <a:pt x="839" y="60"/>
                  </a:lnTo>
                  <a:lnTo>
                    <a:pt x="832" y="58"/>
                  </a:lnTo>
                  <a:lnTo>
                    <a:pt x="832" y="52"/>
                  </a:lnTo>
                  <a:lnTo>
                    <a:pt x="832" y="46"/>
                  </a:lnTo>
                  <a:lnTo>
                    <a:pt x="845" y="50"/>
                  </a:lnTo>
                  <a:lnTo>
                    <a:pt x="856" y="56"/>
                  </a:lnTo>
                  <a:lnTo>
                    <a:pt x="861" y="58"/>
                  </a:lnTo>
                  <a:lnTo>
                    <a:pt x="866" y="59"/>
                  </a:lnTo>
                  <a:lnTo>
                    <a:pt x="872" y="60"/>
                  </a:lnTo>
                  <a:lnTo>
                    <a:pt x="878" y="60"/>
                  </a:lnTo>
                  <a:lnTo>
                    <a:pt x="876" y="58"/>
                  </a:lnTo>
                  <a:lnTo>
                    <a:pt x="875" y="56"/>
                  </a:lnTo>
                  <a:lnTo>
                    <a:pt x="861" y="49"/>
                  </a:lnTo>
                  <a:lnTo>
                    <a:pt x="848" y="43"/>
                  </a:lnTo>
                  <a:lnTo>
                    <a:pt x="848" y="40"/>
                  </a:lnTo>
                  <a:lnTo>
                    <a:pt x="848" y="38"/>
                  </a:lnTo>
                  <a:lnTo>
                    <a:pt x="849" y="36"/>
                  </a:lnTo>
                  <a:lnTo>
                    <a:pt x="851" y="35"/>
                  </a:lnTo>
                  <a:lnTo>
                    <a:pt x="863" y="35"/>
                  </a:lnTo>
                  <a:lnTo>
                    <a:pt x="875" y="36"/>
                  </a:lnTo>
                  <a:lnTo>
                    <a:pt x="885" y="38"/>
                  </a:lnTo>
                  <a:lnTo>
                    <a:pt x="896" y="39"/>
                  </a:lnTo>
                  <a:lnTo>
                    <a:pt x="896" y="39"/>
                  </a:lnTo>
                  <a:lnTo>
                    <a:pt x="896" y="38"/>
                  </a:lnTo>
                  <a:lnTo>
                    <a:pt x="892" y="35"/>
                  </a:lnTo>
                  <a:lnTo>
                    <a:pt x="889" y="32"/>
                  </a:lnTo>
                  <a:lnTo>
                    <a:pt x="888" y="28"/>
                  </a:lnTo>
                  <a:lnTo>
                    <a:pt x="888" y="22"/>
                  </a:lnTo>
                  <a:lnTo>
                    <a:pt x="901" y="22"/>
                  </a:lnTo>
                  <a:lnTo>
                    <a:pt x="915" y="22"/>
                  </a:lnTo>
                  <a:lnTo>
                    <a:pt x="928" y="20"/>
                  </a:lnTo>
                  <a:lnTo>
                    <a:pt x="939" y="18"/>
                  </a:lnTo>
                  <a:lnTo>
                    <a:pt x="952" y="15"/>
                  </a:lnTo>
                  <a:lnTo>
                    <a:pt x="962" y="10"/>
                  </a:lnTo>
                  <a:lnTo>
                    <a:pt x="971" y="6"/>
                  </a:lnTo>
                  <a:lnTo>
                    <a:pt x="978" y="0"/>
                  </a:lnTo>
                  <a:lnTo>
                    <a:pt x="992" y="0"/>
                  </a:lnTo>
                  <a:lnTo>
                    <a:pt x="1002" y="2"/>
                  </a:lnTo>
                  <a:lnTo>
                    <a:pt x="1010" y="6"/>
                  </a:lnTo>
                  <a:lnTo>
                    <a:pt x="1019" y="10"/>
                  </a:lnTo>
                  <a:lnTo>
                    <a:pt x="1040" y="10"/>
                  </a:lnTo>
                  <a:lnTo>
                    <a:pt x="1062" y="10"/>
                  </a:lnTo>
                  <a:lnTo>
                    <a:pt x="1066" y="16"/>
                  </a:lnTo>
                  <a:lnTo>
                    <a:pt x="1072" y="22"/>
                  </a:lnTo>
                  <a:lnTo>
                    <a:pt x="1073" y="25"/>
                  </a:lnTo>
                  <a:lnTo>
                    <a:pt x="1075" y="29"/>
                  </a:lnTo>
                  <a:lnTo>
                    <a:pt x="1073" y="29"/>
                  </a:lnTo>
                  <a:lnTo>
                    <a:pt x="1072" y="29"/>
                  </a:lnTo>
                  <a:lnTo>
                    <a:pt x="1065" y="32"/>
                  </a:lnTo>
                  <a:lnTo>
                    <a:pt x="1059" y="33"/>
                  </a:lnTo>
                  <a:lnTo>
                    <a:pt x="1055" y="36"/>
                  </a:lnTo>
                  <a:lnTo>
                    <a:pt x="1050" y="42"/>
                  </a:lnTo>
                  <a:lnTo>
                    <a:pt x="1050" y="43"/>
                  </a:lnTo>
                  <a:lnTo>
                    <a:pt x="1050" y="43"/>
                  </a:lnTo>
                  <a:lnTo>
                    <a:pt x="1052" y="43"/>
                  </a:lnTo>
                  <a:lnTo>
                    <a:pt x="1055" y="43"/>
                  </a:lnTo>
                  <a:lnTo>
                    <a:pt x="1059" y="43"/>
                  </a:lnTo>
                  <a:lnTo>
                    <a:pt x="1063" y="42"/>
                  </a:lnTo>
                  <a:lnTo>
                    <a:pt x="1068" y="39"/>
                  </a:lnTo>
                  <a:lnTo>
                    <a:pt x="1073" y="36"/>
                  </a:lnTo>
                  <a:lnTo>
                    <a:pt x="1080" y="33"/>
                  </a:lnTo>
                  <a:lnTo>
                    <a:pt x="1086" y="32"/>
                  </a:lnTo>
                  <a:lnTo>
                    <a:pt x="1093" y="32"/>
                  </a:lnTo>
                  <a:lnTo>
                    <a:pt x="1099" y="33"/>
                  </a:lnTo>
                  <a:lnTo>
                    <a:pt x="1118" y="39"/>
                  </a:lnTo>
                  <a:lnTo>
                    <a:pt x="1139" y="43"/>
                  </a:lnTo>
                  <a:lnTo>
                    <a:pt x="1160" y="46"/>
                  </a:lnTo>
                  <a:lnTo>
                    <a:pt x="1182" y="46"/>
                  </a:lnTo>
                  <a:lnTo>
                    <a:pt x="1183" y="43"/>
                  </a:lnTo>
                  <a:lnTo>
                    <a:pt x="1186" y="39"/>
                  </a:lnTo>
                  <a:lnTo>
                    <a:pt x="1202" y="40"/>
                  </a:lnTo>
                  <a:lnTo>
                    <a:pt x="1220" y="42"/>
                  </a:lnTo>
                  <a:lnTo>
                    <a:pt x="1232" y="49"/>
                  </a:lnTo>
                  <a:lnTo>
                    <a:pt x="1242" y="56"/>
                  </a:lnTo>
                  <a:lnTo>
                    <a:pt x="1247" y="60"/>
                  </a:lnTo>
                  <a:lnTo>
                    <a:pt x="1255" y="63"/>
                  </a:lnTo>
                  <a:lnTo>
                    <a:pt x="1262" y="65"/>
                  </a:lnTo>
                  <a:lnTo>
                    <a:pt x="1272" y="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16" name="Freeform 447"/>
            <p:cNvSpPr>
              <a:spLocks/>
            </p:cNvSpPr>
            <p:nvPr/>
          </p:nvSpPr>
          <p:spPr bwMode="auto">
            <a:xfrm>
              <a:off x="4328" y="2368"/>
              <a:ext cx="101" cy="64"/>
            </a:xfrm>
            <a:custGeom>
              <a:avLst/>
              <a:gdLst>
                <a:gd name="T0" fmla="*/ 101 w 101"/>
                <a:gd name="T1" fmla="*/ 13 h 64"/>
                <a:gd name="T2" fmla="*/ 89 w 101"/>
                <a:gd name="T3" fmla="*/ 13 h 64"/>
                <a:gd name="T4" fmla="*/ 77 w 101"/>
                <a:gd name="T5" fmla="*/ 13 h 64"/>
                <a:gd name="T6" fmla="*/ 67 w 101"/>
                <a:gd name="T7" fmla="*/ 15 h 64"/>
                <a:gd name="T8" fmla="*/ 57 w 101"/>
                <a:gd name="T9" fmla="*/ 17 h 64"/>
                <a:gd name="T10" fmla="*/ 47 w 101"/>
                <a:gd name="T11" fmla="*/ 20 h 64"/>
                <a:gd name="T12" fmla="*/ 40 w 101"/>
                <a:gd name="T13" fmla="*/ 25 h 64"/>
                <a:gd name="T14" fmla="*/ 33 w 101"/>
                <a:gd name="T15" fmla="*/ 30 h 64"/>
                <a:gd name="T16" fmla="*/ 29 w 101"/>
                <a:gd name="T17" fmla="*/ 37 h 64"/>
                <a:gd name="T18" fmla="*/ 29 w 101"/>
                <a:gd name="T19" fmla="*/ 45 h 64"/>
                <a:gd name="T20" fmla="*/ 27 w 101"/>
                <a:gd name="T21" fmla="*/ 53 h 64"/>
                <a:gd name="T22" fmla="*/ 33 w 101"/>
                <a:gd name="T23" fmla="*/ 55 h 64"/>
                <a:gd name="T24" fmla="*/ 40 w 101"/>
                <a:gd name="T25" fmla="*/ 57 h 64"/>
                <a:gd name="T26" fmla="*/ 47 w 101"/>
                <a:gd name="T27" fmla="*/ 60 h 64"/>
                <a:gd name="T28" fmla="*/ 51 w 101"/>
                <a:gd name="T29" fmla="*/ 64 h 64"/>
                <a:gd name="T30" fmla="*/ 33 w 101"/>
                <a:gd name="T31" fmla="*/ 64 h 64"/>
                <a:gd name="T32" fmla="*/ 16 w 101"/>
                <a:gd name="T33" fmla="*/ 64 h 64"/>
                <a:gd name="T34" fmla="*/ 13 w 101"/>
                <a:gd name="T35" fmla="*/ 60 h 64"/>
                <a:gd name="T36" fmla="*/ 10 w 101"/>
                <a:gd name="T37" fmla="*/ 57 h 64"/>
                <a:gd name="T38" fmla="*/ 6 w 101"/>
                <a:gd name="T39" fmla="*/ 56 h 64"/>
                <a:gd name="T40" fmla="*/ 0 w 101"/>
                <a:gd name="T41" fmla="*/ 56 h 64"/>
                <a:gd name="T42" fmla="*/ 0 w 101"/>
                <a:gd name="T43" fmla="*/ 46 h 64"/>
                <a:gd name="T44" fmla="*/ 3 w 101"/>
                <a:gd name="T45" fmla="*/ 39 h 64"/>
                <a:gd name="T46" fmla="*/ 11 w 101"/>
                <a:gd name="T47" fmla="*/ 36 h 64"/>
                <a:gd name="T48" fmla="*/ 20 w 101"/>
                <a:gd name="T49" fmla="*/ 33 h 64"/>
                <a:gd name="T50" fmla="*/ 17 w 101"/>
                <a:gd name="T51" fmla="*/ 30 h 64"/>
                <a:gd name="T52" fmla="*/ 14 w 101"/>
                <a:gd name="T53" fmla="*/ 27 h 64"/>
                <a:gd name="T54" fmla="*/ 33 w 101"/>
                <a:gd name="T55" fmla="*/ 19 h 64"/>
                <a:gd name="T56" fmla="*/ 54 w 101"/>
                <a:gd name="T57" fmla="*/ 9 h 64"/>
                <a:gd name="T58" fmla="*/ 66 w 101"/>
                <a:gd name="T59" fmla="*/ 5 h 64"/>
                <a:gd name="T60" fmla="*/ 77 w 101"/>
                <a:gd name="T61" fmla="*/ 2 h 64"/>
                <a:gd name="T62" fmla="*/ 90 w 101"/>
                <a:gd name="T63" fmla="*/ 0 h 64"/>
                <a:gd name="T64" fmla="*/ 101 w 101"/>
                <a:gd name="T65" fmla="*/ 2 h 64"/>
                <a:gd name="T66" fmla="*/ 101 w 101"/>
                <a:gd name="T67" fmla="*/ 7 h 64"/>
                <a:gd name="T68" fmla="*/ 101 w 101"/>
                <a:gd name="T69" fmla="*/ 13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01" h="64">
                  <a:moveTo>
                    <a:pt x="101" y="13"/>
                  </a:moveTo>
                  <a:lnTo>
                    <a:pt x="89" y="13"/>
                  </a:lnTo>
                  <a:lnTo>
                    <a:pt x="77" y="13"/>
                  </a:lnTo>
                  <a:lnTo>
                    <a:pt x="67" y="15"/>
                  </a:lnTo>
                  <a:lnTo>
                    <a:pt x="57" y="17"/>
                  </a:lnTo>
                  <a:lnTo>
                    <a:pt x="47" y="20"/>
                  </a:lnTo>
                  <a:lnTo>
                    <a:pt x="40" y="25"/>
                  </a:lnTo>
                  <a:lnTo>
                    <a:pt x="33" y="30"/>
                  </a:lnTo>
                  <a:lnTo>
                    <a:pt x="29" y="37"/>
                  </a:lnTo>
                  <a:lnTo>
                    <a:pt x="29" y="45"/>
                  </a:lnTo>
                  <a:lnTo>
                    <a:pt x="27" y="53"/>
                  </a:lnTo>
                  <a:lnTo>
                    <a:pt x="33" y="55"/>
                  </a:lnTo>
                  <a:lnTo>
                    <a:pt x="40" y="57"/>
                  </a:lnTo>
                  <a:lnTo>
                    <a:pt x="47" y="60"/>
                  </a:lnTo>
                  <a:lnTo>
                    <a:pt x="51" y="64"/>
                  </a:lnTo>
                  <a:lnTo>
                    <a:pt x="33" y="64"/>
                  </a:lnTo>
                  <a:lnTo>
                    <a:pt x="16" y="64"/>
                  </a:lnTo>
                  <a:lnTo>
                    <a:pt x="13" y="60"/>
                  </a:lnTo>
                  <a:lnTo>
                    <a:pt x="10" y="57"/>
                  </a:lnTo>
                  <a:lnTo>
                    <a:pt x="6" y="56"/>
                  </a:lnTo>
                  <a:lnTo>
                    <a:pt x="0" y="56"/>
                  </a:lnTo>
                  <a:lnTo>
                    <a:pt x="0" y="46"/>
                  </a:lnTo>
                  <a:lnTo>
                    <a:pt x="3" y="39"/>
                  </a:lnTo>
                  <a:lnTo>
                    <a:pt x="11" y="36"/>
                  </a:lnTo>
                  <a:lnTo>
                    <a:pt x="20" y="33"/>
                  </a:lnTo>
                  <a:lnTo>
                    <a:pt x="17" y="30"/>
                  </a:lnTo>
                  <a:lnTo>
                    <a:pt x="14" y="27"/>
                  </a:lnTo>
                  <a:lnTo>
                    <a:pt x="33" y="19"/>
                  </a:lnTo>
                  <a:lnTo>
                    <a:pt x="54" y="9"/>
                  </a:lnTo>
                  <a:lnTo>
                    <a:pt x="66" y="5"/>
                  </a:lnTo>
                  <a:lnTo>
                    <a:pt x="77" y="2"/>
                  </a:lnTo>
                  <a:lnTo>
                    <a:pt x="90" y="0"/>
                  </a:lnTo>
                  <a:lnTo>
                    <a:pt x="101" y="2"/>
                  </a:lnTo>
                  <a:lnTo>
                    <a:pt x="101" y="7"/>
                  </a:lnTo>
                  <a:lnTo>
                    <a:pt x="101"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17" name="Freeform 448"/>
            <p:cNvSpPr>
              <a:spLocks/>
            </p:cNvSpPr>
            <p:nvPr/>
          </p:nvSpPr>
          <p:spPr bwMode="auto">
            <a:xfrm>
              <a:off x="3150" y="2371"/>
              <a:ext cx="66" cy="16"/>
            </a:xfrm>
            <a:custGeom>
              <a:avLst/>
              <a:gdLst>
                <a:gd name="T0" fmla="*/ 32 w 66"/>
                <a:gd name="T1" fmla="*/ 0 h 16"/>
                <a:gd name="T2" fmla="*/ 37 w 66"/>
                <a:gd name="T3" fmla="*/ 0 h 16"/>
                <a:gd name="T4" fmla="*/ 42 w 66"/>
                <a:gd name="T5" fmla="*/ 0 h 16"/>
                <a:gd name="T6" fmla="*/ 44 w 66"/>
                <a:gd name="T7" fmla="*/ 0 h 16"/>
                <a:gd name="T8" fmla="*/ 47 w 66"/>
                <a:gd name="T9" fmla="*/ 3 h 16"/>
                <a:gd name="T10" fmla="*/ 46 w 66"/>
                <a:gd name="T11" fmla="*/ 6 h 16"/>
                <a:gd name="T12" fmla="*/ 44 w 66"/>
                <a:gd name="T13" fmla="*/ 9 h 16"/>
                <a:gd name="T14" fmla="*/ 54 w 66"/>
                <a:gd name="T15" fmla="*/ 10 h 16"/>
                <a:gd name="T16" fmla="*/ 66 w 66"/>
                <a:gd name="T17" fmla="*/ 12 h 16"/>
                <a:gd name="T18" fmla="*/ 64 w 66"/>
                <a:gd name="T19" fmla="*/ 13 h 16"/>
                <a:gd name="T20" fmla="*/ 63 w 66"/>
                <a:gd name="T21" fmla="*/ 16 h 16"/>
                <a:gd name="T22" fmla="*/ 46 w 66"/>
                <a:gd name="T23" fmla="*/ 16 h 16"/>
                <a:gd name="T24" fmla="*/ 30 w 66"/>
                <a:gd name="T25" fmla="*/ 14 h 16"/>
                <a:gd name="T26" fmla="*/ 14 w 66"/>
                <a:gd name="T27" fmla="*/ 12 h 16"/>
                <a:gd name="T28" fmla="*/ 0 w 66"/>
                <a:gd name="T29" fmla="*/ 9 h 16"/>
                <a:gd name="T30" fmla="*/ 0 w 66"/>
                <a:gd name="T31" fmla="*/ 7 h 16"/>
                <a:gd name="T32" fmla="*/ 0 w 66"/>
                <a:gd name="T33" fmla="*/ 6 h 16"/>
                <a:gd name="T34" fmla="*/ 2 w 66"/>
                <a:gd name="T35" fmla="*/ 4 h 16"/>
                <a:gd name="T36" fmla="*/ 2 w 66"/>
                <a:gd name="T37" fmla="*/ 3 h 16"/>
                <a:gd name="T38" fmla="*/ 12 w 66"/>
                <a:gd name="T39" fmla="*/ 3 h 16"/>
                <a:gd name="T40" fmla="*/ 19 w 66"/>
                <a:gd name="T41" fmla="*/ 4 h 16"/>
                <a:gd name="T42" fmla="*/ 23 w 66"/>
                <a:gd name="T43" fmla="*/ 4 h 16"/>
                <a:gd name="T44" fmla="*/ 26 w 66"/>
                <a:gd name="T45" fmla="*/ 4 h 16"/>
                <a:gd name="T46" fmla="*/ 29 w 66"/>
                <a:gd name="T47" fmla="*/ 3 h 16"/>
                <a:gd name="T48" fmla="*/ 32 w 66"/>
                <a:gd name="T49"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6" h="16">
                  <a:moveTo>
                    <a:pt x="32" y="0"/>
                  </a:moveTo>
                  <a:lnTo>
                    <a:pt x="37" y="0"/>
                  </a:lnTo>
                  <a:lnTo>
                    <a:pt x="42" y="0"/>
                  </a:lnTo>
                  <a:lnTo>
                    <a:pt x="44" y="0"/>
                  </a:lnTo>
                  <a:lnTo>
                    <a:pt x="47" y="3"/>
                  </a:lnTo>
                  <a:lnTo>
                    <a:pt x="46" y="6"/>
                  </a:lnTo>
                  <a:lnTo>
                    <a:pt x="44" y="9"/>
                  </a:lnTo>
                  <a:lnTo>
                    <a:pt x="54" y="10"/>
                  </a:lnTo>
                  <a:lnTo>
                    <a:pt x="66" y="12"/>
                  </a:lnTo>
                  <a:lnTo>
                    <a:pt x="64" y="13"/>
                  </a:lnTo>
                  <a:lnTo>
                    <a:pt x="63" y="16"/>
                  </a:lnTo>
                  <a:lnTo>
                    <a:pt x="46" y="16"/>
                  </a:lnTo>
                  <a:lnTo>
                    <a:pt x="30" y="14"/>
                  </a:lnTo>
                  <a:lnTo>
                    <a:pt x="14" y="12"/>
                  </a:lnTo>
                  <a:lnTo>
                    <a:pt x="0" y="9"/>
                  </a:lnTo>
                  <a:lnTo>
                    <a:pt x="0" y="7"/>
                  </a:lnTo>
                  <a:lnTo>
                    <a:pt x="0" y="6"/>
                  </a:lnTo>
                  <a:lnTo>
                    <a:pt x="2" y="4"/>
                  </a:lnTo>
                  <a:lnTo>
                    <a:pt x="2" y="3"/>
                  </a:lnTo>
                  <a:lnTo>
                    <a:pt x="12" y="3"/>
                  </a:lnTo>
                  <a:lnTo>
                    <a:pt x="19" y="4"/>
                  </a:lnTo>
                  <a:lnTo>
                    <a:pt x="23" y="4"/>
                  </a:lnTo>
                  <a:lnTo>
                    <a:pt x="26" y="4"/>
                  </a:lnTo>
                  <a:lnTo>
                    <a:pt x="29" y="3"/>
                  </a:lnTo>
                  <a:lnTo>
                    <a:pt x="3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18" name="Freeform 449"/>
            <p:cNvSpPr>
              <a:spLocks/>
            </p:cNvSpPr>
            <p:nvPr/>
          </p:nvSpPr>
          <p:spPr bwMode="auto">
            <a:xfrm>
              <a:off x="3229" y="2373"/>
              <a:ext cx="90" cy="18"/>
            </a:xfrm>
            <a:custGeom>
              <a:avLst/>
              <a:gdLst>
                <a:gd name="T0" fmla="*/ 7 w 90"/>
                <a:gd name="T1" fmla="*/ 0 h 18"/>
                <a:gd name="T2" fmla="*/ 11 w 90"/>
                <a:gd name="T3" fmla="*/ 0 h 18"/>
                <a:gd name="T4" fmla="*/ 14 w 90"/>
                <a:gd name="T5" fmla="*/ 0 h 18"/>
                <a:gd name="T6" fmla="*/ 18 w 90"/>
                <a:gd name="T7" fmla="*/ 0 h 18"/>
                <a:gd name="T8" fmla="*/ 21 w 90"/>
                <a:gd name="T9" fmla="*/ 1 h 18"/>
                <a:gd name="T10" fmla="*/ 37 w 90"/>
                <a:gd name="T11" fmla="*/ 5 h 18"/>
                <a:gd name="T12" fmla="*/ 58 w 90"/>
                <a:gd name="T13" fmla="*/ 8 h 18"/>
                <a:gd name="T14" fmla="*/ 80 w 90"/>
                <a:gd name="T15" fmla="*/ 11 h 18"/>
                <a:gd name="T16" fmla="*/ 90 w 90"/>
                <a:gd name="T17" fmla="*/ 14 h 18"/>
                <a:gd name="T18" fmla="*/ 88 w 90"/>
                <a:gd name="T19" fmla="*/ 15 h 18"/>
                <a:gd name="T20" fmla="*/ 88 w 90"/>
                <a:gd name="T21" fmla="*/ 17 h 18"/>
                <a:gd name="T22" fmla="*/ 64 w 90"/>
                <a:gd name="T23" fmla="*/ 18 h 18"/>
                <a:gd name="T24" fmla="*/ 42 w 90"/>
                <a:gd name="T25" fmla="*/ 18 h 18"/>
                <a:gd name="T26" fmla="*/ 21 w 90"/>
                <a:gd name="T27" fmla="*/ 17 h 18"/>
                <a:gd name="T28" fmla="*/ 0 w 90"/>
                <a:gd name="T29" fmla="*/ 14 h 18"/>
                <a:gd name="T30" fmla="*/ 2 w 90"/>
                <a:gd name="T31" fmla="*/ 5 h 18"/>
                <a:gd name="T32" fmla="*/ 7 w 90"/>
                <a:gd name="T33"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0" h="18">
                  <a:moveTo>
                    <a:pt x="7" y="0"/>
                  </a:moveTo>
                  <a:lnTo>
                    <a:pt x="11" y="0"/>
                  </a:lnTo>
                  <a:lnTo>
                    <a:pt x="14" y="0"/>
                  </a:lnTo>
                  <a:lnTo>
                    <a:pt x="18" y="0"/>
                  </a:lnTo>
                  <a:lnTo>
                    <a:pt x="21" y="1"/>
                  </a:lnTo>
                  <a:lnTo>
                    <a:pt x="37" y="5"/>
                  </a:lnTo>
                  <a:lnTo>
                    <a:pt x="58" y="8"/>
                  </a:lnTo>
                  <a:lnTo>
                    <a:pt x="80" y="11"/>
                  </a:lnTo>
                  <a:lnTo>
                    <a:pt x="90" y="14"/>
                  </a:lnTo>
                  <a:lnTo>
                    <a:pt x="88" y="15"/>
                  </a:lnTo>
                  <a:lnTo>
                    <a:pt x="88" y="17"/>
                  </a:lnTo>
                  <a:lnTo>
                    <a:pt x="64" y="18"/>
                  </a:lnTo>
                  <a:lnTo>
                    <a:pt x="42" y="18"/>
                  </a:lnTo>
                  <a:lnTo>
                    <a:pt x="21" y="17"/>
                  </a:lnTo>
                  <a:lnTo>
                    <a:pt x="0" y="14"/>
                  </a:lnTo>
                  <a:lnTo>
                    <a:pt x="2" y="5"/>
                  </a:lnTo>
                  <a:lnTo>
                    <a:pt x="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19" name="Freeform 450"/>
            <p:cNvSpPr>
              <a:spLocks/>
            </p:cNvSpPr>
            <p:nvPr/>
          </p:nvSpPr>
          <p:spPr bwMode="auto">
            <a:xfrm>
              <a:off x="4669" y="2375"/>
              <a:ext cx="2" cy="3"/>
            </a:xfrm>
            <a:custGeom>
              <a:avLst/>
              <a:gdLst>
                <a:gd name="T0" fmla="*/ 0 w 2"/>
                <a:gd name="T1" fmla="*/ 0 h 3"/>
                <a:gd name="T2" fmla="*/ 2 w 2"/>
                <a:gd name="T3" fmla="*/ 2 h 3"/>
                <a:gd name="T4" fmla="*/ 2 w 2"/>
                <a:gd name="T5" fmla="*/ 3 h 3"/>
                <a:gd name="T6" fmla="*/ 2 w 2"/>
                <a:gd name="T7" fmla="*/ 2 h 3"/>
                <a:gd name="T8" fmla="*/ 0 w 2"/>
                <a:gd name="T9" fmla="*/ 0 h 3"/>
              </a:gdLst>
              <a:ahLst/>
              <a:cxnLst>
                <a:cxn ang="0">
                  <a:pos x="T0" y="T1"/>
                </a:cxn>
                <a:cxn ang="0">
                  <a:pos x="T2" y="T3"/>
                </a:cxn>
                <a:cxn ang="0">
                  <a:pos x="T4" y="T5"/>
                </a:cxn>
                <a:cxn ang="0">
                  <a:pos x="T6" y="T7"/>
                </a:cxn>
                <a:cxn ang="0">
                  <a:pos x="T8" y="T9"/>
                </a:cxn>
              </a:cxnLst>
              <a:rect l="0" t="0" r="r" b="b"/>
              <a:pathLst>
                <a:path w="2" h="3">
                  <a:moveTo>
                    <a:pt x="0" y="0"/>
                  </a:moveTo>
                  <a:lnTo>
                    <a:pt x="2" y="2"/>
                  </a:lnTo>
                  <a:lnTo>
                    <a:pt x="2" y="3"/>
                  </a:lnTo>
                  <a:lnTo>
                    <a:pt x="2" y="2"/>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20" name="Freeform 451"/>
            <p:cNvSpPr>
              <a:spLocks/>
            </p:cNvSpPr>
            <p:nvPr/>
          </p:nvSpPr>
          <p:spPr bwMode="auto">
            <a:xfrm>
              <a:off x="4946" y="2380"/>
              <a:ext cx="63" cy="14"/>
            </a:xfrm>
            <a:custGeom>
              <a:avLst/>
              <a:gdLst>
                <a:gd name="T0" fmla="*/ 0 w 63"/>
                <a:gd name="T1" fmla="*/ 0 h 14"/>
                <a:gd name="T2" fmla="*/ 16 w 63"/>
                <a:gd name="T3" fmla="*/ 1 h 14"/>
                <a:gd name="T4" fmla="*/ 32 w 63"/>
                <a:gd name="T5" fmla="*/ 1 h 14"/>
                <a:gd name="T6" fmla="*/ 47 w 63"/>
                <a:gd name="T7" fmla="*/ 3 h 14"/>
                <a:gd name="T8" fmla="*/ 63 w 63"/>
                <a:gd name="T9" fmla="*/ 4 h 14"/>
                <a:gd name="T10" fmla="*/ 63 w 63"/>
                <a:gd name="T11" fmla="*/ 7 h 14"/>
                <a:gd name="T12" fmla="*/ 63 w 63"/>
                <a:gd name="T13" fmla="*/ 10 h 14"/>
                <a:gd name="T14" fmla="*/ 56 w 63"/>
                <a:gd name="T15" fmla="*/ 13 h 14"/>
                <a:gd name="T16" fmla="*/ 47 w 63"/>
                <a:gd name="T17" fmla="*/ 13 h 14"/>
                <a:gd name="T18" fmla="*/ 39 w 63"/>
                <a:gd name="T19" fmla="*/ 14 h 14"/>
                <a:gd name="T20" fmla="*/ 30 w 63"/>
                <a:gd name="T21" fmla="*/ 13 h 14"/>
                <a:gd name="T22" fmla="*/ 14 w 63"/>
                <a:gd name="T23" fmla="*/ 10 h 14"/>
                <a:gd name="T24" fmla="*/ 0 w 63"/>
                <a:gd name="T25" fmla="*/ 4 h 14"/>
                <a:gd name="T26" fmla="*/ 0 w 63"/>
                <a:gd name="T27" fmla="*/ 1 h 14"/>
                <a:gd name="T28" fmla="*/ 0 w 63"/>
                <a:gd name="T29"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3" h="14">
                  <a:moveTo>
                    <a:pt x="0" y="0"/>
                  </a:moveTo>
                  <a:lnTo>
                    <a:pt x="16" y="1"/>
                  </a:lnTo>
                  <a:lnTo>
                    <a:pt x="32" y="1"/>
                  </a:lnTo>
                  <a:lnTo>
                    <a:pt x="47" y="3"/>
                  </a:lnTo>
                  <a:lnTo>
                    <a:pt x="63" y="4"/>
                  </a:lnTo>
                  <a:lnTo>
                    <a:pt x="63" y="7"/>
                  </a:lnTo>
                  <a:lnTo>
                    <a:pt x="63" y="10"/>
                  </a:lnTo>
                  <a:lnTo>
                    <a:pt x="56" y="13"/>
                  </a:lnTo>
                  <a:lnTo>
                    <a:pt x="47" y="13"/>
                  </a:lnTo>
                  <a:lnTo>
                    <a:pt x="39" y="14"/>
                  </a:lnTo>
                  <a:lnTo>
                    <a:pt x="30" y="13"/>
                  </a:lnTo>
                  <a:lnTo>
                    <a:pt x="14" y="10"/>
                  </a:lnTo>
                  <a:lnTo>
                    <a:pt x="0" y="4"/>
                  </a:lnTo>
                  <a:lnTo>
                    <a:pt x="0" y="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21" name="Freeform 452"/>
            <p:cNvSpPr>
              <a:spLocks/>
            </p:cNvSpPr>
            <p:nvPr/>
          </p:nvSpPr>
          <p:spPr bwMode="auto">
            <a:xfrm>
              <a:off x="2936" y="2390"/>
              <a:ext cx="168" cy="60"/>
            </a:xfrm>
            <a:custGeom>
              <a:avLst/>
              <a:gdLst>
                <a:gd name="T0" fmla="*/ 58 w 168"/>
                <a:gd name="T1" fmla="*/ 1 h 60"/>
                <a:gd name="T2" fmla="*/ 84 w 168"/>
                <a:gd name="T3" fmla="*/ 5 h 60"/>
                <a:gd name="T4" fmla="*/ 91 w 168"/>
                <a:gd name="T5" fmla="*/ 10 h 60"/>
                <a:gd name="T6" fmla="*/ 94 w 168"/>
                <a:gd name="T7" fmla="*/ 14 h 60"/>
                <a:gd name="T8" fmla="*/ 98 w 168"/>
                <a:gd name="T9" fmla="*/ 15 h 60"/>
                <a:gd name="T10" fmla="*/ 104 w 168"/>
                <a:gd name="T11" fmla="*/ 15 h 60"/>
                <a:gd name="T12" fmla="*/ 110 w 168"/>
                <a:gd name="T13" fmla="*/ 14 h 60"/>
                <a:gd name="T14" fmla="*/ 116 w 168"/>
                <a:gd name="T15" fmla="*/ 18 h 60"/>
                <a:gd name="T16" fmla="*/ 120 w 168"/>
                <a:gd name="T17" fmla="*/ 23 h 60"/>
                <a:gd name="T18" fmla="*/ 124 w 168"/>
                <a:gd name="T19" fmla="*/ 20 h 60"/>
                <a:gd name="T20" fmla="*/ 128 w 168"/>
                <a:gd name="T21" fmla="*/ 17 h 60"/>
                <a:gd name="T22" fmla="*/ 133 w 168"/>
                <a:gd name="T23" fmla="*/ 21 h 60"/>
                <a:gd name="T24" fmla="*/ 146 w 168"/>
                <a:gd name="T25" fmla="*/ 20 h 60"/>
                <a:gd name="T26" fmla="*/ 160 w 168"/>
                <a:gd name="T27" fmla="*/ 14 h 60"/>
                <a:gd name="T28" fmla="*/ 164 w 168"/>
                <a:gd name="T29" fmla="*/ 20 h 60"/>
                <a:gd name="T30" fmla="*/ 158 w 168"/>
                <a:gd name="T31" fmla="*/ 31 h 60"/>
                <a:gd name="T32" fmla="*/ 153 w 168"/>
                <a:gd name="T33" fmla="*/ 40 h 60"/>
                <a:gd name="T34" fmla="*/ 160 w 168"/>
                <a:gd name="T35" fmla="*/ 41 h 60"/>
                <a:gd name="T36" fmla="*/ 164 w 168"/>
                <a:gd name="T37" fmla="*/ 48 h 60"/>
                <a:gd name="T38" fmla="*/ 151 w 168"/>
                <a:gd name="T39" fmla="*/ 57 h 60"/>
                <a:gd name="T40" fmla="*/ 128 w 168"/>
                <a:gd name="T41" fmla="*/ 55 h 60"/>
                <a:gd name="T42" fmla="*/ 91 w 168"/>
                <a:gd name="T43" fmla="*/ 58 h 60"/>
                <a:gd name="T44" fmla="*/ 57 w 168"/>
                <a:gd name="T45" fmla="*/ 58 h 60"/>
                <a:gd name="T46" fmla="*/ 37 w 168"/>
                <a:gd name="T47" fmla="*/ 50 h 60"/>
                <a:gd name="T48" fmla="*/ 51 w 168"/>
                <a:gd name="T49" fmla="*/ 44 h 60"/>
                <a:gd name="T50" fmla="*/ 53 w 168"/>
                <a:gd name="T51" fmla="*/ 41 h 60"/>
                <a:gd name="T52" fmla="*/ 40 w 168"/>
                <a:gd name="T53" fmla="*/ 38 h 60"/>
                <a:gd name="T54" fmla="*/ 43 w 168"/>
                <a:gd name="T55" fmla="*/ 34 h 60"/>
                <a:gd name="T56" fmla="*/ 51 w 168"/>
                <a:gd name="T57" fmla="*/ 35 h 60"/>
                <a:gd name="T58" fmla="*/ 61 w 168"/>
                <a:gd name="T59" fmla="*/ 37 h 60"/>
                <a:gd name="T60" fmla="*/ 57 w 168"/>
                <a:gd name="T61" fmla="*/ 33 h 60"/>
                <a:gd name="T62" fmla="*/ 48 w 168"/>
                <a:gd name="T63" fmla="*/ 28 h 60"/>
                <a:gd name="T64" fmla="*/ 53 w 168"/>
                <a:gd name="T65" fmla="*/ 23 h 60"/>
                <a:gd name="T66" fmla="*/ 57 w 168"/>
                <a:gd name="T67" fmla="*/ 20 h 60"/>
                <a:gd name="T68" fmla="*/ 43 w 168"/>
                <a:gd name="T69" fmla="*/ 23 h 60"/>
                <a:gd name="T70" fmla="*/ 24 w 168"/>
                <a:gd name="T71" fmla="*/ 31 h 60"/>
                <a:gd name="T72" fmla="*/ 10 w 168"/>
                <a:gd name="T73" fmla="*/ 34 h 60"/>
                <a:gd name="T74" fmla="*/ 1 w 168"/>
                <a:gd name="T75" fmla="*/ 27 h 60"/>
                <a:gd name="T76" fmla="*/ 14 w 168"/>
                <a:gd name="T77" fmla="*/ 18 h 60"/>
                <a:gd name="T78" fmla="*/ 36 w 168"/>
                <a:gd name="T79" fmla="*/ 7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68" h="60">
                  <a:moveTo>
                    <a:pt x="43" y="0"/>
                  </a:moveTo>
                  <a:lnTo>
                    <a:pt x="58" y="1"/>
                  </a:lnTo>
                  <a:lnTo>
                    <a:pt x="73" y="4"/>
                  </a:lnTo>
                  <a:lnTo>
                    <a:pt x="84" y="5"/>
                  </a:lnTo>
                  <a:lnTo>
                    <a:pt x="93" y="4"/>
                  </a:lnTo>
                  <a:lnTo>
                    <a:pt x="91" y="10"/>
                  </a:lnTo>
                  <a:lnTo>
                    <a:pt x="90" y="14"/>
                  </a:lnTo>
                  <a:lnTo>
                    <a:pt x="94" y="14"/>
                  </a:lnTo>
                  <a:lnTo>
                    <a:pt x="97" y="14"/>
                  </a:lnTo>
                  <a:lnTo>
                    <a:pt x="98" y="15"/>
                  </a:lnTo>
                  <a:lnTo>
                    <a:pt x="100" y="18"/>
                  </a:lnTo>
                  <a:lnTo>
                    <a:pt x="104" y="15"/>
                  </a:lnTo>
                  <a:lnTo>
                    <a:pt x="106" y="14"/>
                  </a:lnTo>
                  <a:lnTo>
                    <a:pt x="110" y="14"/>
                  </a:lnTo>
                  <a:lnTo>
                    <a:pt x="116" y="14"/>
                  </a:lnTo>
                  <a:lnTo>
                    <a:pt x="116" y="18"/>
                  </a:lnTo>
                  <a:lnTo>
                    <a:pt x="117" y="23"/>
                  </a:lnTo>
                  <a:lnTo>
                    <a:pt x="120" y="23"/>
                  </a:lnTo>
                  <a:lnTo>
                    <a:pt x="123" y="23"/>
                  </a:lnTo>
                  <a:lnTo>
                    <a:pt x="124" y="20"/>
                  </a:lnTo>
                  <a:lnTo>
                    <a:pt x="126" y="17"/>
                  </a:lnTo>
                  <a:lnTo>
                    <a:pt x="128" y="17"/>
                  </a:lnTo>
                  <a:lnTo>
                    <a:pt x="134" y="15"/>
                  </a:lnTo>
                  <a:lnTo>
                    <a:pt x="133" y="21"/>
                  </a:lnTo>
                  <a:lnTo>
                    <a:pt x="133" y="25"/>
                  </a:lnTo>
                  <a:lnTo>
                    <a:pt x="146" y="20"/>
                  </a:lnTo>
                  <a:lnTo>
                    <a:pt x="156" y="11"/>
                  </a:lnTo>
                  <a:lnTo>
                    <a:pt x="160" y="14"/>
                  </a:lnTo>
                  <a:lnTo>
                    <a:pt x="164" y="15"/>
                  </a:lnTo>
                  <a:lnTo>
                    <a:pt x="164" y="20"/>
                  </a:lnTo>
                  <a:lnTo>
                    <a:pt x="164" y="23"/>
                  </a:lnTo>
                  <a:lnTo>
                    <a:pt x="158" y="31"/>
                  </a:lnTo>
                  <a:lnTo>
                    <a:pt x="153" y="40"/>
                  </a:lnTo>
                  <a:lnTo>
                    <a:pt x="153" y="40"/>
                  </a:lnTo>
                  <a:lnTo>
                    <a:pt x="153" y="41"/>
                  </a:lnTo>
                  <a:lnTo>
                    <a:pt x="160" y="41"/>
                  </a:lnTo>
                  <a:lnTo>
                    <a:pt x="168" y="42"/>
                  </a:lnTo>
                  <a:lnTo>
                    <a:pt x="164" y="48"/>
                  </a:lnTo>
                  <a:lnTo>
                    <a:pt x="158" y="52"/>
                  </a:lnTo>
                  <a:lnTo>
                    <a:pt x="151" y="57"/>
                  </a:lnTo>
                  <a:lnTo>
                    <a:pt x="147" y="60"/>
                  </a:lnTo>
                  <a:lnTo>
                    <a:pt x="128" y="55"/>
                  </a:lnTo>
                  <a:lnTo>
                    <a:pt x="113" y="54"/>
                  </a:lnTo>
                  <a:lnTo>
                    <a:pt x="91" y="58"/>
                  </a:lnTo>
                  <a:lnTo>
                    <a:pt x="74" y="60"/>
                  </a:lnTo>
                  <a:lnTo>
                    <a:pt x="57" y="58"/>
                  </a:lnTo>
                  <a:lnTo>
                    <a:pt x="36" y="54"/>
                  </a:lnTo>
                  <a:lnTo>
                    <a:pt x="37" y="50"/>
                  </a:lnTo>
                  <a:lnTo>
                    <a:pt x="37" y="47"/>
                  </a:lnTo>
                  <a:lnTo>
                    <a:pt x="51" y="44"/>
                  </a:lnTo>
                  <a:lnTo>
                    <a:pt x="66" y="41"/>
                  </a:lnTo>
                  <a:lnTo>
                    <a:pt x="53" y="41"/>
                  </a:lnTo>
                  <a:lnTo>
                    <a:pt x="40" y="41"/>
                  </a:lnTo>
                  <a:lnTo>
                    <a:pt x="40" y="38"/>
                  </a:lnTo>
                  <a:lnTo>
                    <a:pt x="40" y="35"/>
                  </a:lnTo>
                  <a:lnTo>
                    <a:pt x="43" y="34"/>
                  </a:lnTo>
                  <a:lnTo>
                    <a:pt x="46" y="34"/>
                  </a:lnTo>
                  <a:lnTo>
                    <a:pt x="51" y="35"/>
                  </a:lnTo>
                  <a:lnTo>
                    <a:pt x="56" y="35"/>
                  </a:lnTo>
                  <a:lnTo>
                    <a:pt x="61" y="37"/>
                  </a:lnTo>
                  <a:lnTo>
                    <a:pt x="67" y="35"/>
                  </a:lnTo>
                  <a:lnTo>
                    <a:pt x="57" y="33"/>
                  </a:lnTo>
                  <a:lnTo>
                    <a:pt x="47" y="31"/>
                  </a:lnTo>
                  <a:lnTo>
                    <a:pt x="48" y="28"/>
                  </a:lnTo>
                  <a:lnTo>
                    <a:pt x="48" y="25"/>
                  </a:lnTo>
                  <a:lnTo>
                    <a:pt x="53" y="23"/>
                  </a:lnTo>
                  <a:lnTo>
                    <a:pt x="57" y="20"/>
                  </a:lnTo>
                  <a:lnTo>
                    <a:pt x="57" y="20"/>
                  </a:lnTo>
                  <a:lnTo>
                    <a:pt x="57" y="18"/>
                  </a:lnTo>
                  <a:lnTo>
                    <a:pt x="43" y="23"/>
                  </a:lnTo>
                  <a:lnTo>
                    <a:pt x="30" y="28"/>
                  </a:lnTo>
                  <a:lnTo>
                    <a:pt x="24" y="31"/>
                  </a:lnTo>
                  <a:lnTo>
                    <a:pt x="17" y="33"/>
                  </a:lnTo>
                  <a:lnTo>
                    <a:pt x="10" y="34"/>
                  </a:lnTo>
                  <a:lnTo>
                    <a:pt x="0" y="33"/>
                  </a:lnTo>
                  <a:lnTo>
                    <a:pt x="1" y="27"/>
                  </a:lnTo>
                  <a:lnTo>
                    <a:pt x="1" y="21"/>
                  </a:lnTo>
                  <a:lnTo>
                    <a:pt x="14" y="18"/>
                  </a:lnTo>
                  <a:lnTo>
                    <a:pt x="26" y="14"/>
                  </a:lnTo>
                  <a:lnTo>
                    <a:pt x="36" y="7"/>
                  </a:lnTo>
                  <a:lnTo>
                    <a:pt x="4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22" name="Freeform 453"/>
            <p:cNvSpPr>
              <a:spLocks/>
            </p:cNvSpPr>
            <p:nvPr/>
          </p:nvSpPr>
          <p:spPr bwMode="auto">
            <a:xfrm>
              <a:off x="3123" y="2397"/>
              <a:ext cx="51" cy="30"/>
            </a:xfrm>
            <a:custGeom>
              <a:avLst/>
              <a:gdLst>
                <a:gd name="T0" fmla="*/ 23 w 51"/>
                <a:gd name="T1" fmla="*/ 0 h 30"/>
                <a:gd name="T2" fmla="*/ 37 w 51"/>
                <a:gd name="T3" fmla="*/ 0 h 30"/>
                <a:gd name="T4" fmla="*/ 51 w 51"/>
                <a:gd name="T5" fmla="*/ 0 h 30"/>
                <a:gd name="T6" fmla="*/ 44 w 51"/>
                <a:gd name="T7" fmla="*/ 8 h 30"/>
                <a:gd name="T8" fmla="*/ 37 w 51"/>
                <a:gd name="T9" fmla="*/ 14 h 30"/>
                <a:gd name="T10" fmla="*/ 40 w 51"/>
                <a:gd name="T11" fmla="*/ 17 h 30"/>
                <a:gd name="T12" fmla="*/ 40 w 51"/>
                <a:gd name="T13" fmla="*/ 20 h 30"/>
                <a:gd name="T14" fmla="*/ 37 w 51"/>
                <a:gd name="T15" fmla="*/ 23 h 30"/>
                <a:gd name="T16" fmla="*/ 34 w 51"/>
                <a:gd name="T17" fmla="*/ 26 h 30"/>
                <a:gd name="T18" fmla="*/ 26 w 51"/>
                <a:gd name="T19" fmla="*/ 24 h 30"/>
                <a:gd name="T20" fmla="*/ 20 w 51"/>
                <a:gd name="T21" fmla="*/ 26 h 30"/>
                <a:gd name="T22" fmla="*/ 13 w 51"/>
                <a:gd name="T23" fmla="*/ 27 h 30"/>
                <a:gd name="T24" fmla="*/ 7 w 51"/>
                <a:gd name="T25" fmla="*/ 30 h 30"/>
                <a:gd name="T26" fmla="*/ 7 w 51"/>
                <a:gd name="T27" fmla="*/ 23 h 30"/>
                <a:gd name="T28" fmla="*/ 6 w 51"/>
                <a:gd name="T29" fmla="*/ 18 h 30"/>
                <a:gd name="T30" fmla="*/ 3 w 51"/>
                <a:gd name="T31" fmla="*/ 16 h 30"/>
                <a:gd name="T32" fmla="*/ 0 w 51"/>
                <a:gd name="T33" fmla="*/ 10 h 30"/>
                <a:gd name="T34" fmla="*/ 7 w 51"/>
                <a:gd name="T35" fmla="*/ 13 h 30"/>
                <a:gd name="T36" fmla="*/ 14 w 51"/>
                <a:gd name="T37" fmla="*/ 14 h 30"/>
                <a:gd name="T38" fmla="*/ 19 w 51"/>
                <a:gd name="T39" fmla="*/ 7 h 30"/>
                <a:gd name="T40" fmla="*/ 23 w 51"/>
                <a:gd name="T41"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1" h="30">
                  <a:moveTo>
                    <a:pt x="23" y="0"/>
                  </a:moveTo>
                  <a:lnTo>
                    <a:pt x="37" y="0"/>
                  </a:lnTo>
                  <a:lnTo>
                    <a:pt x="51" y="0"/>
                  </a:lnTo>
                  <a:lnTo>
                    <a:pt x="44" y="8"/>
                  </a:lnTo>
                  <a:lnTo>
                    <a:pt x="37" y="14"/>
                  </a:lnTo>
                  <a:lnTo>
                    <a:pt x="40" y="17"/>
                  </a:lnTo>
                  <a:lnTo>
                    <a:pt x="40" y="20"/>
                  </a:lnTo>
                  <a:lnTo>
                    <a:pt x="37" y="23"/>
                  </a:lnTo>
                  <a:lnTo>
                    <a:pt x="34" y="26"/>
                  </a:lnTo>
                  <a:lnTo>
                    <a:pt x="26" y="24"/>
                  </a:lnTo>
                  <a:lnTo>
                    <a:pt x="20" y="26"/>
                  </a:lnTo>
                  <a:lnTo>
                    <a:pt x="13" y="27"/>
                  </a:lnTo>
                  <a:lnTo>
                    <a:pt x="7" y="30"/>
                  </a:lnTo>
                  <a:lnTo>
                    <a:pt x="7" y="23"/>
                  </a:lnTo>
                  <a:lnTo>
                    <a:pt x="6" y="18"/>
                  </a:lnTo>
                  <a:lnTo>
                    <a:pt x="3" y="16"/>
                  </a:lnTo>
                  <a:lnTo>
                    <a:pt x="0" y="10"/>
                  </a:lnTo>
                  <a:lnTo>
                    <a:pt x="7" y="13"/>
                  </a:lnTo>
                  <a:lnTo>
                    <a:pt x="14" y="14"/>
                  </a:lnTo>
                  <a:lnTo>
                    <a:pt x="19" y="7"/>
                  </a:lnTo>
                  <a:lnTo>
                    <a:pt x="2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23" name="Freeform 454"/>
            <p:cNvSpPr>
              <a:spLocks/>
            </p:cNvSpPr>
            <p:nvPr/>
          </p:nvSpPr>
          <p:spPr bwMode="auto">
            <a:xfrm>
              <a:off x="3177" y="2397"/>
              <a:ext cx="37" cy="23"/>
            </a:xfrm>
            <a:custGeom>
              <a:avLst/>
              <a:gdLst>
                <a:gd name="T0" fmla="*/ 13 w 37"/>
                <a:gd name="T1" fmla="*/ 0 h 23"/>
                <a:gd name="T2" fmla="*/ 25 w 37"/>
                <a:gd name="T3" fmla="*/ 0 h 23"/>
                <a:gd name="T4" fmla="*/ 36 w 37"/>
                <a:gd name="T5" fmla="*/ 0 h 23"/>
                <a:gd name="T6" fmla="*/ 36 w 37"/>
                <a:gd name="T7" fmla="*/ 1 h 23"/>
                <a:gd name="T8" fmla="*/ 36 w 37"/>
                <a:gd name="T9" fmla="*/ 3 h 23"/>
                <a:gd name="T10" fmla="*/ 36 w 37"/>
                <a:gd name="T11" fmla="*/ 6 h 23"/>
                <a:gd name="T12" fmla="*/ 37 w 37"/>
                <a:gd name="T13" fmla="*/ 8 h 23"/>
                <a:gd name="T14" fmla="*/ 36 w 37"/>
                <a:gd name="T15" fmla="*/ 10 h 23"/>
                <a:gd name="T16" fmla="*/ 36 w 37"/>
                <a:gd name="T17" fmla="*/ 10 h 23"/>
                <a:gd name="T18" fmla="*/ 25 w 37"/>
                <a:gd name="T19" fmla="*/ 11 h 23"/>
                <a:gd name="T20" fmla="*/ 16 w 37"/>
                <a:gd name="T21" fmla="*/ 13 h 23"/>
                <a:gd name="T22" fmla="*/ 9 w 37"/>
                <a:gd name="T23" fmla="*/ 17 h 23"/>
                <a:gd name="T24" fmla="*/ 3 w 37"/>
                <a:gd name="T25" fmla="*/ 23 h 23"/>
                <a:gd name="T26" fmla="*/ 2 w 37"/>
                <a:gd name="T27" fmla="*/ 21 h 23"/>
                <a:gd name="T28" fmla="*/ 0 w 37"/>
                <a:gd name="T29" fmla="*/ 21 h 23"/>
                <a:gd name="T30" fmla="*/ 0 w 37"/>
                <a:gd name="T31" fmla="*/ 20 h 23"/>
                <a:gd name="T32" fmla="*/ 0 w 37"/>
                <a:gd name="T33" fmla="*/ 18 h 23"/>
                <a:gd name="T34" fmla="*/ 2 w 37"/>
                <a:gd name="T35" fmla="*/ 13 h 23"/>
                <a:gd name="T36" fmla="*/ 5 w 37"/>
                <a:gd name="T37" fmla="*/ 7 h 23"/>
                <a:gd name="T38" fmla="*/ 9 w 37"/>
                <a:gd name="T39" fmla="*/ 4 h 23"/>
                <a:gd name="T40" fmla="*/ 13 w 37"/>
                <a:gd name="T4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7" h="23">
                  <a:moveTo>
                    <a:pt x="13" y="0"/>
                  </a:moveTo>
                  <a:lnTo>
                    <a:pt x="25" y="0"/>
                  </a:lnTo>
                  <a:lnTo>
                    <a:pt x="36" y="0"/>
                  </a:lnTo>
                  <a:lnTo>
                    <a:pt x="36" y="1"/>
                  </a:lnTo>
                  <a:lnTo>
                    <a:pt x="36" y="3"/>
                  </a:lnTo>
                  <a:lnTo>
                    <a:pt x="36" y="6"/>
                  </a:lnTo>
                  <a:lnTo>
                    <a:pt x="37" y="8"/>
                  </a:lnTo>
                  <a:lnTo>
                    <a:pt x="36" y="10"/>
                  </a:lnTo>
                  <a:lnTo>
                    <a:pt x="36" y="10"/>
                  </a:lnTo>
                  <a:lnTo>
                    <a:pt x="25" y="11"/>
                  </a:lnTo>
                  <a:lnTo>
                    <a:pt x="16" y="13"/>
                  </a:lnTo>
                  <a:lnTo>
                    <a:pt x="9" y="17"/>
                  </a:lnTo>
                  <a:lnTo>
                    <a:pt x="3" y="23"/>
                  </a:lnTo>
                  <a:lnTo>
                    <a:pt x="2" y="21"/>
                  </a:lnTo>
                  <a:lnTo>
                    <a:pt x="0" y="21"/>
                  </a:lnTo>
                  <a:lnTo>
                    <a:pt x="0" y="20"/>
                  </a:lnTo>
                  <a:lnTo>
                    <a:pt x="0" y="18"/>
                  </a:lnTo>
                  <a:lnTo>
                    <a:pt x="2" y="13"/>
                  </a:lnTo>
                  <a:lnTo>
                    <a:pt x="5" y="7"/>
                  </a:lnTo>
                  <a:lnTo>
                    <a:pt x="9" y="4"/>
                  </a:lnTo>
                  <a:lnTo>
                    <a:pt x="1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24" name="Freeform 455"/>
            <p:cNvSpPr>
              <a:spLocks/>
            </p:cNvSpPr>
            <p:nvPr/>
          </p:nvSpPr>
          <p:spPr bwMode="auto">
            <a:xfrm>
              <a:off x="2371" y="2397"/>
              <a:ext cx="1120" cy="1599"/>
            </a:xfrm>
            <a:custGeom>
              <a:avLst/>
              <a:gdLst>
                <a:gd name="T0" fmla="*/ 1020 w 1120"/>
                <a:gd name="T1" fmla="*/ 74 h 1599"/>
                <a:gd name="T2" fmla="*/ 972 w 1120"/>
                <a:gd name="T3" fmla="*/ 117 h 1599"/>
                <a:gd name="T4" fmla="*/ 909 w 1120"/>
                <a:gd name="T5" fmla="*/ 103 h 1599"/>
                <a:gd name="T6" fmla="*/ 950 w 1120"/>
                <a:gd name="T7" fmla="*/ 75 h 1599"/>
                <a:gd name="T8" fmla="*/ 866 w 1120"/>
                <a:gd name="T9" fmla="*/ 71 h 1599"/>
                <a:gd name="T10" fmla="*/ 782 w 1120"/>
                <a:gd name="T11" fmla="*/ 88 h 1599"/>
                <a:gd name="T12" fmla="*/ 738 w 1120"/>
                <a:gd name="T13" fmla="*/ 108 h 1599"/>
                <a:gd name="T14" fmla="*/ 682 w 1120"/>
                <a:gd name="T15" fmla="*/ 184 h 1599"/>
                <a:gd name="T16" fmla="*/ 761 w 1120"/>
                <a:gd name="T17" fmla="*/ 257 h 1599"/>
                <a:gd name="T18" fmla="*/ 859 w 1120"/>
                <a:gd name="T19" fmla="*/ 124 h 1599"/>
                <a:gd name="T20" fmla="*/ 943 w 1120"/>
                <a:gd name="T21" fmla="*/ 163 h 1599"/>
                <a:gd name="T22" fmla="*/ 1000 w 1120"/>
                <a:gd name="T23" fmla="*/ 234 h 1599"/>
                <a:gd name="T24" fmla="*/ 852 w 1120"/>
                <a:gd name="T25" fmla="*/ 287 h 1599"/>
                <a:gd name="T26" fmla="*/ 886 w 1120"/>
                <a:gd name="T27" fmla="*/ 294 h 1599"/>
                <a:gd name="T28" fmla="*/ 918 w 1120"/>
                <a:gd name="T29" fmla="*/ 327 h 1599"/>
                <a:gd name="T30" fmla="*/ 883 w 1120"/>
                <a:gd name="T31" fmla="*/ 328 h 1599"/>
                <a:gd name="T32" fmla="*/ 728 w 1120"/>
                <a:gd name="T33" fmla="*/ 425 h 1599"/>
                <a:gd name="T34" fmla="*/ 645 w 1120"/>
                <a:gd name="T35" fmla="*/ 574 h 1599"/>
                <a:gd name="T36" fmla="*/ 512 w 1120"/>
                <a:gd name="T37" fmla="*/ 528 h 1599"/>
                <a:gd name="T38" fmla="*/ 455 w 1120"/>
                <a:gd name="T39" fmla="*/ 662 h 1599"/>
                <a:gd name="T40" fmla="*/ 565 w 1120"/>
                <a:gd name="T41" fmla="*/ 639 h 1599"/>
                <a:gd name="T42" fmla="*/ 588 w 1120"/>
                <a:gd name="T43" fmla="*/ 734 h 1599"/>
                <a:gd name="T44" fmla="*/ 668 w 1120"/>
                <a:gd name="T45" fmla="*/ 776 h 1599"/>
                <a:gd name="T46" fmla="*/ 746 w 1120"/>
                <a:gd name="T47" fmla="*/ 762 h 1599"/>
                <a:gd name="T48" fmla="*/ 868 w 1120"/>
                <a:gd name="T49" fmla="*/ 826 h 1599"/>
                <a:gd name="T50" fmla="*/ 952 w 1120"/>
                <a:gd name="T51" fmla="*/ 928 h 1599"/>
                <a:gd name="T52" fmla="*/ 1073 w 1120"/>
                <a:gd name="T53" fmla="*/ 951 h 1599"/>
                <a:gd name="T54" fmla="*/ 1077 w 1120"/>
                <a:gd name="T55" fmla="*/ 1105 h 1599"/>
                <a:gd name="T56" fmla="*/ 996 w 1120"/>
                <a:gd name="T57" fmla="*/ 1223 h 1599"/>
                <a:gd name="T58" fmla="*/ 925 w 1120"/>
                <a:gd name="T59" fmla="*/ 1379 h 1599"/>
                <a:gd name="T60" fmla="*/ 859 w 1120"/>
                <a:gd name="T61" fmla="*/ 1436 h 1599"/>
                <a:gd name="T62" fmla="*/ 859 w 1120"/>
                <a:gd name="T63" fmla="*/ 1543 h 1599"/>
                <a:gd name="T64" fmla="*/ 792 w 1120"/>
                <a:gd name="T65" fmla="*/ 1526 h 1599"/>
                <a:gd name="T66" fmla="*/ 786 w 1120"/>
                <a:gd name="T67" fmla="*/ 1468 h 1599"/>
                <a:gd name="T68" fmla="*/ 751 w 1120"/>
                <a:gd name="T69" fmla="*/ 1358 h 1599"/>
                <a:gd name="T70" fmla="*/ 668 w 1120"/>
                <a:gd name="T71" fmla="*/ 1086 h 1599"/>
                <a:gd name="T72" fmla="*/ 601 w 1120"/>
                <a:gd name="T73" fmla="*/ 929 h 1599"/>
                <a:gd name="T74" fmla="*/ 635 w 1120"/>
                <a:gd name="T75" fmla="*/ 795 h 1599"/>
                <a:gd name="T76" fmla="*/ 551 w 1120"/>
                <a:gd name="T77" fmla="*/ 752 h 1599"/>
                <a:gd name="T78" fmla="*/ 454 w 1120"/>
                <a:gd name="T79" fmla="*/ 702 h 1599"/>
                <a:gd name="T80" fmla="*/ 325 w 1120"/>
                <a:gd name="T81" fmla="*/ 562 h 1599"/>
                <a:gd name="T82" fmla="*/ 317 w 1120"/>
                <a:gd name="T83" fmla="*/ 611 h 1599"/>
                <a:gd name="T84" fmla="*/ 244 w 1120"/>
                <a:gd name="T85" fmla="*/ 462 h 1599"/>
                <a:gd name="T86" fmla="*/ 307 w 1120"/>
                <a:gd name="T87" fmla="*/ 292 h 1599"/>
                <a:gd name="T88" fmla="*/ 328 w 1120"/>
                <a:gd name="T89" fmla="*/ 281 h 1599"/>
                <a:gd name="T90" fmla="*/ 317 w 1120"/>
                <a:gd name="T91" fmla="*/ 174 h 1599"/>
                <a:gd name="T92" fmla="*/ 225 w 1120"/>
                <a:gd name="T93" fmla="*/ 140 h 1599"/>
                <a:gd name="T94" fmla="*/ 124 w 1120"/>
                <a:gd name="T95" fmla="*/ 177 h 1599"/>
                <a:gd name="T96" fmla="*/ 65 w 1120"/>
                <a:gd name="T97" fmla="*/ 191 h 1599"/>
                <a:gd name="T98" fmla="*/ 71 w 1120"/>
                <a:gd name="T99" fmla="*/ 138 h 1599"/>
                <a:gd name="T100" fmla="*/ 121 w 1120"/>
                <a:gd name="T101" fmla="*/ 97 h 1599"/>
                <a:gd name="T102" fmla="*/ 177 w 1120"/>
                <a:gd name="T103" fmla="*/ 55 h 1599"/>
                <a:gd name="T104" fmla="*/ 469 w 1120"/>
                <a:gd name="T105" fmla="*/ 50 h 1599"/>
                <a:gd name="T106" fmla="*/ 591 w 1120"/>
                <a:gd name="T107" fmla="*/ 54 h 1599"/>
                <a:gd name="T108" fmla="*/ 666 w 1120"/>
                <a:gd name="T109" fmla="*/ 57 h 1599"/>
                <a:gd name="T110" fmla="*/ 743 w 1120"/>
                <a:gd name="T111" fmla="*/ 55 h 1599"/>
                <a:gd name="T112" fmla="*/ 793 w 1120"/>
                <a:gd name="T113" fmla="*/ 26 h 1599"/>
                <a:gd name="T114" fmla="*/ 812 w 1120"/>
                <a:gd name="T115" fmla="*/ 71 h 1599"/>
                <a:gd name="T116" fmla="*/ 863 w 1120"/>
                <a:gd name="T117" fmla="*/ 7 h 1599"/>
                <a:gd name="T118" fmla="*/ 910 w 1120"/>
                <a:gd name="T119" fmla="*/ 6 h 1599"/>
                <a:gd name="T120" fmla="*/ 928 w 1120"/>
                <a:gd name="T121" fmla="*/ 10 h 1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120" h="1599">
                  <a:moveTo>
                    <a:pt x="928" y="0"/>
                  </a:moveTo>
                  <a:lnTo>
                    <a:pt x="940" y="1"/>
                  </a:lnTo>
                  <a:lnTo>
                    <a:pt x="953" y="3"/>
                  </a:lnTo>
                  <a:lnTo>
                    <a:pt x="958" y="14"/>
                  </a:lnTo>
                  <a:lnTo>
                    <a:pt x="962" y="27"/>
                  </a:lnTo>
                  <a:lnTo>
                    <a:pt x="969" y="26"/>
                  </a:lnTo>
                  <a:lnTo>
                    <a:pt x="976" y="26"/>
                  </a:lnTo>
                  <a:lnTo>
                    <a:pt x="978" y="30"/>
                  </a:lnTo>
                  <a:lnTo>
                    <a:pt x="978" y="34"/>
                  </a:lnTo>
                  <a:lnTo>
                    <a:pt x="982" y="34"/>
                  </a:lnTo>
                  <a:lnTo>
                    <a:pt x="985" y="34"/>
                  </a:lnTo>
                  <a:lnTo>
                    <a:pt x="985" y="43"/>
                  </a:lnTo>
                  <a:lnTo>
                    <a:pt x="985" y="50"/>
                  </a:lnTo>
                  <a:lnTo>
                    <a:pt x="988" y="55"/>
                  </a:lnTo>
                  <a:lnTo>
                    <a:pt x="990" y="63"/>
                  </a:lnTo>
                  <a:lnTo>
                    <a:pt x="1000" y="65"/>
                  </a:lnTo>
                  <a:lnTo>
                    <a:pt x="1012" y="70"/>
                  </a:lnTo>
                  <a:lnTo>
                    <a:pt x="1020" y="74"/>
                  </a:lnTo>
                  <a:lnTo>
                    <a:pt x="1026" y="81"/>
                  </a:lnTo>
                  <a:lnTo>
                    <a:pt x="1018" y="83"/>
                  </a:lnTo>
                  <a:lnTo>
                    <a:pt x="1010" y="85"/>
                  </a:lnTo>
                  <a:lnTo>
                    <a:pt x="1005" y="90"/>
                  </a:lnTo>
                  <a:lnTo>
                    <a:pt x="999" y="95"/>
                  </a:lnTo>
                  <a:lnTo>
                    <a:pt x="996" y="95"/>
                  </a:lnTo>
                  <a:lnTo>
                    <a:pt x="993" y="95"/>
                  </a:lnTo>
                  <a:lnTo>
                    <a:pt x="993" y="93"/>
                  </a:lnTo>
                  <a:lnTo>
                    <a:pt x="990" y="88"/>
                  </a:lnTo>
                  <a:lnTo>
                    <a:pt x="988" y="85"/>
                  </a:lnTo>
                  <a:lnTo>
                    <a:pt x="983" y="83"/>
                  </a:lnTo>
                  <a:lnTo>
                    <a:pt x="980" y="81"/>
                  </a:lnTo>
                  <a:lnTo>
                    <a:pt x="976" y="80"/>
                  </a:lnTo>
                  <a:lnTo>
                    <a:pt x="973" y="81"/>
                  </a:lnTo>
                  <a:lnTo>
                    <a:pt x="970" y="85"/>
                  </a:lnTo>
                  <a:lnTo>
                    <a:pt x="973" y="98"/>
                  </a:lnTo>
                  <a:lnTo>
                    <a:pt x="978" y="114"/>
                  </a:lnTo>
                  <a:lnTo>
                    <a:pt x="972" y="117"/>
                  </a:lnTo>
                  <a:lnTo>
                    <a:pt x="965" y="120"/>
                  </a:lnTo>
                  <a:lnTo>
                    <a:pt x="959" y="115"/>
                  </a:lnTo>
                  <a:lnTo>
                    <a:pt x="953" y="110"/>
                  </a:lnTo>
                  <a:lnTo>
                    <a:pt x="952" y="110"/>
                  </a:lnTo>
                  <a:lnTo>
                    <a:pt x="950" y="110"/>
                  </a:lnTo>
                  <a:lnTo>
                    <a:pt x="949" y="113"/>
                  </a:lnTo>
                  <a:lnTo>
                    <a:pt x="948" y="114"/>
                  </a:lnTo>
                  <a:lnTo>
                    <a:pt x="953" y="120"/>
                  </a:lnTo>
                  <a:lnTo>
                    <a:pt x="959" y="124"/>
                  </a:lnTo>
                  <a:lnTo>
                    <a:pt x="959" y="128"/>
                  </a:lnTo>
                  <a:lnTo>
                    <a:pt x="959" y="131"/>
                  </a:lnTo>
                  <a:lnTo>
                    <a:pt x="956" y="131"/>
                  </a:lnTo>
                  <a:lnTo>
                    <a:pt x="953" y="131"/>
                  </a:lnTo>
                  <a:lnTo>
                    <a:pt x="938" y="125"/>
                  </a:lnTo>
                  <a:lnTo>
                    <a:pt x="923" y="118"/>
                  </a:lnTo>
                  <a:lnTo>
                    <a:pt x="918" y="114"/>
                  </a:lnTo>
                  <a:lnTo>
                    <a:pt x="912" y="108"/>
                  </a:lnTo>
                  <a:lnTo>
                    <a:pt x="909" y="103"/>
                  </a:lnTo>
                  <a:lnTo>
                    <a:pt x="906" y="95"/>
                  </a:lnTo>
                  <a:lnTo>
                    <a:pt x="915" y="90"/>
                  </a:lnTo>
                  <a:lnTo>
                    <a:pt x="920" y="85"/>
                  </a:lnTo>
                  <a:lnTo>
                    <a:pt x="925" y="83"/>
                  </a:lnTo>
                  <a:lnTo>
                    <a:pt x="929" y="81"/>
                  </a:lnTo>
                  <a:lnTo>
                    <a:pt x="935" y="80"/>
                  </a:lnTo>
                  <a:lnTo>
                    <a:pt x="943" y="80"/>
                  </a:lnTo>
                  <a:lnTo>
                    <a:pt x="945" y="81"/>
                  </a:lnTo>
                  <a:lnTo>
                    <a:pt x="946" y="84"/>
                  </a:lnTo>
                  <a:lnTo>
                    <a:pt x="948" y="84"/>
                  </a:lnTo>
                  <a:lnTo>
                    <a:pt x="950" y="85"/>
                  </a:lnTo>
                  <a:lnTo>
                    <a:pt x="955" y="84"/>
                  </a:lnTo>
                  <a:lnTo>
                    <a:pt x="960" y="83"/>
                  </a:lnTo>
                  <a:lnTo>
                    <a:pt x="960" y="81"/>
                  </a:lnTo>
                  <a:lnTo>
                    <a:pt x="960" y="81"/>
                  </a:lnTo>
                  <a:lnTo>
                    <a:pt x="959" y="78"/>
                  </a:lnTo>
                  <a:lnTo>
                    <a:pt x="956" y="77"/>
                  </a:lnTo>
                  <a:lnTo>
                    <a:pt x="950" y="75"/>
                  </a:lnTo>
                  <a:lnTo>
                    <a:pt x="945" y="75"/>
                  </a:lnTo>
                  <a:lnTo>
                    <a:pt x="945" y="68"/>
                  </a:lnTo>
                  <a:lnTo>
                    <a:pt x="946" y="61"/>
                  </a:lnTo>
                  <a:lnTo>
                    <a:pt x="940" y="60"/>
                  </a:lnTo>
                  <a:lnTo>
                    <a:pt x="938" y="57"/>
                  </a:lnTo>
                  <a:lnTo>
                    <a:pt x="933" y="54"/>
                  </a:lnTo>
                  <a:lnTo>
                    <a:pt x="930" y="50"/>
                  </a:lnTo>
                  <a:lnTo>
                    <a:pt x="925" y="43"/>
                  </a:lnTo>
                  <a:lnTo>
                    <a:pt x="918" y="35"/>
                  </a:lnTo>
                  <a:lnTo>
                    <a:pt x="900" y="40"/>
                  </a:lnTo>
                  <a:lnTo>
                    <a:pt x="879" y="43"/>
                  </a:lnTo>
                  <a:lnTo>
                    <a:pt x="879" y="48"/>
                  </a:lnTo>
                  <a:lnTo>
                    <a:pt x="879" y="53"/>
                  </a:lnTo>
                  <a:lnTo>
                    <a:pt x="873" y="57"/>
                  </a:lnTo>
                  <a:lnTo>
                    <a:pt x="868" y="61"/>
                  </a:lnTo>
                  <a:lnTo>
                    <a:pt x="868" y="65"/>
                  </a:lnTo>
                  <a:lnTo>
                    <a:pt x="868" y="68"/>
                  </a:lnTo>
                  <a:lnTo>
                    <a:pt x="866" y="71"/>
                  </a:lnTo>
                  <a:lnTo>
                    <a:pt x="863" y="75"/>
                  </a:lnTo>
                  <a:lnTo>
                    <a:pt x="852" y="75"/>
                  </a:lnTo>
                  <a:lnTo>
                    <a:pt x="840" y="77"/>
                  </a:lnTo>
                  <a:lnTo>
                    <a:pt x="840" y="80"/>
                  </a:lnTo>
                  <a:lnTo>
                    <a:pt x="842" y="83"/>
                  </a:lnTo>
                  <a:lnTo>
                    <a:pt x="835" y="81"/>
                  </a:lnTo>
                  <a:lnTo>
                    <a:pt x="829" y="83"/>
                  </a:lnTo>
                  <a:lnTo>
                    <a:pt x="825" y="83"/>
                  </a:lnTo>
                  <a:lnTo>
                    <a:pt x="819" y="84"/>
                  </a:lnTo>
                  <a:lnTo>
                    <a:pt x="809" y="88"/>
                  </a:lnTo>
                  <a:lnTo>
                    <a:pt x="798" y="91"/>
                  </a:lnTo>
                  <a:lnTo>
                    <a:pt x="793" y="88"/>
                  </a:lnTo>
                  <a:lnTo>
                    <a:pt x="791" y="85"/>
                  </a:lnTo>
                  <a:lnTo>
                    <a:pt x="786" y="84"/>
                  </a:lnTo>
                  <a:lnTo>
                    <a:pt x="779" y="83"/>
                  </a:lnTo>
                  <a:lnTo>
                    <a:pt x="778" y="85"/>
                  </a:lnTo>
                  <a:lnTo>
                    <a:pt x="776" y="88"/>
                  </a:lnTo>
                  <a:lnTo>
                    <a:pt x="782" y="88"/>
                  </a:lnTo>
                  <a:lnTo>
                    <a:pt x="785" y="90"/>
                  </a:lnTo>
                  <a:lnTo>
                    <a:pt x="788" y="93"/>
                  </a:lnTo>
                  <a:lnTo>
                    <a:pt x="791" y="95"/>
                  </a:lnTo>
                  <a:lnTo>
                    <a:pt x="789" y="101"/>
                  </a:lnTo>
                  <a:lnTo>
                    <a:pt x="789" y="105"/>
                  </a:lnTo>
                  <a:lnTo>
                    <a:pt x="775" y="107"/>
                  </a:lnTo>
                  <a:lnTo>
                    <a:pt x="761" y="107"/>
                  </a:lnTo>
                  <a:lnTo>
                    <a:pt x="761" y="111"/>
                  </a:lnTo>
                  <a:lnTo>
                    <a:pt x="761" y="113"/>
                  </a:lnTo>
                  <a:lnTo>
                    <a:pt x="759" y="113"/>
                  </a:lnTo>
                  <a:lnTo>
                    <a:pt x="755" y="113"/>
                  </a:lnTo>
                  <a:lnTo>
                    <a:pt x="751" y="110"/>
                  </a:lnTo>
                  <a:lnTo>
                    <a:pt x="746" y="108"/>
                  </a:lnTo>
                  <a:lnTo>
                    <a:pt x="742" y="107"/>
                  </a:lnTo>
                  <a:lnTo>
                    <a:pt x="736" y="105"/>
                  </a:lnTo>
                  <a:lnTo>
                    <a:pt x="736" y="107"/>
                  </a:lnTo>
                  <a:lnTo>
                    <a:pt x="736" y="107"/>
                  </a:lnTo>
                  <a:lnTo>
                    <a:pt x="738" y="108"/>
                  </a:lnTo>
                  <a:lnTo>
                    <a:pt x="739" y="108"/>
                  </a:lnTo>
                  <a:lnTo>
                    <a:pt x="745" y="113"/>
                  </a:lnTo>
                  <a:lnTo>
                    <a:pt x="752" y="117"/>
                  </a:lnTo>
                  <a:lnTo>
                    <a:pt x="741" y="120"/>
                  </a:lnTo>
                  <a:lnTo>
                    <a:pt x="731" y="123"/>
                  </a:lnTo>
                  <a:lnTo>
                    <a:pt x="721" y="127"/>
                  </a:lnTo>
                  <a:lnTo>
                    <a:pt x="712" y="133"/>
                  </a:lnTo>
                  <a:lnTo>
                    <a:pt x="696" y="143"/>
                  </a:lnTo>
                  <a:lnTo>
                    <a:pt x="679" y="153"/>
                  </a:lnTo>
                  <a:lnTo>
                    <a:pt x="679" y="160"/>
                  </a:lnTo>
                  <a:lnTo>
                    <a:pt x="681" y="167"/>
                  </a:lnTo>
                  <a:lnTo>
                    <a:pt x="685" y="170"/>
                  </a:lnTo>
                  <a:lnTo>
                    <a:pt x="691" y="173"/>
                  </a:lnTo>
                  <a:lnTo>
                    <a:pt x="691" y="175"/>
                  </a:lnTo>
                  <a:lnTo>
                    <a:pt x="691" y="180"/>
                  </a:lnTo>
                  <a:lnTo>
                    <a:pt x="686" y="181"/>
                  </a:lnTo>
                  <a:lnTo>
                    <a:pt x="682" y="184"/>
                  </a:lnTo>
                  <a:lnTo>
                    <a:pt x="682" y="184"/>
                  </a:lnTo>
                  <a:lnTo>
                    <a:pt x="682" y="185"/>
                  </a:lnTo>
                  <a:lnTo>
                    <a:pt x="693" y="185"/>
                  </a:lnTo>
                  <a:lnTo>
                    <a:pt x="703" y="187"/>
                  </a:lnTo>
                  <a:lnTo>
                    <a:pt x="711" y="190"/>
                  </a:lnTo>
                  <a:lnTo>
                    <a:pt x="715" y="193"/>
                  </a:lnTo>
                  <a:lnTo>
                    <a:pt x="723" y="201"/>
                  </a:lnTo>
                  <a:lnTo>
                    <a:pt x="735" y="210"/>
                  </a:lnTo>
                  <a:lnTo>
                    <a:pt x="746" y="210"/>
                  </a:lnTo>
                  <a:lnTo>
                    <a:pt x="755" y="213"/>
                  </a:lnTo>
                  <a:lnTo>
                    <a:pt x="756" y="218"/>
                  </a:lnTo>
                  <a:lnTo>
                    <a:pt x="755" y="224"/>
                  </a:lnTo>
                  <a:lnTo>
                    <a:pt x="753" y="228"/>
                  </a:lnTo>
                  <a:lnTo>
                    <a:pt x="752" y="234"/>
                  </a:lnTo>
                  <a:lnTo>
                    <a:pt x="751" y="240"/>
                  </a:lnTo>
                  <a:lnTo>
                    <a:pt x="749" y="245"/>
                  </a:lnTo>
                  <a:lnTo>
                    <a:pt x="749" y="251"/>
                  </a:lnTo>
                  <a:lnTo>
                    <a:pt x="752" y="258"/>
                  </a:lnTo>
                  <a:lnTo>
                    <a:pt x="761" y="257"/>
                  </a:lnTo>
                  <a:lnTo>
                    <a:pt x="768" y="257"/>
                  </a:lnTo>
                  <a:lnTo>
                    <a:pt x="775" y="247"/>
                  </a:lnTo>
                  <a:lnTo>
                    <a:pt x="781" y="235"/>
                  </a:lnTo>
                  <a:lnTo>
                    <a:pt x="786" y="223"/>
                  </a:lnTo>
                  <a:lnTo>
                    <a:pt x="791" y="211"/>
                  </a:lnTo>
                  <a:lnTo>
                    <a:pt x="802" y="210"/>
                  </a:lnTo>
                  <a:lnTo>
                    <a:pt x="811" y="205"/>
                  </a:lnTo>
                  <a:lnTo>
                    <a:pt x="819" y="201"/>
                  </a:lnTo>
                  <a:lnTo>
                    <a:pt x="828" y="197"/>
                  </a:lnTo>
                  <a:lnTo>
                    <a:pt x="828" y="181"/>
                  </a:lnTo>
                  <a:lnTo>
                    <a:pt x="828" y="164"/>
                  </a:lnTo>
                  <a:lnTo>
                    <a:pt x="835" y="160"/>
                  </a:lnTo>
                  <a:lnTo>
                    <a:pt x="839" y="154"/>
                  </a:lnTo>
                  <a:lnTo>
                    <a:pt x="842" y="147"/>
                  </a:lnTo>
                  <a:lnTo>
                    <a:pt x="846" y="141"/>
                  </a:lnTo>
                  <a:lnTo>
                    <a:pt x="849" y="134"/>
                  </a:lnTo>
                  <a:lnTo>
                    <a:pt x="853" y="128"/>
                  </a:lnTo>
                  <a:lnTo>
                    <a:pt x="859" y="124"/>
                  </a:lnTo>
                  <a:lnTo>
                    <a:pt x="866" y="121"/>
                  </a:lnTo>
                  <a:lnTo>
                    <a:pt x="870" y="124"/>
                  </a:lnTo>
                  <a:lnTo>
                    <a:pt x="873" y="125"/>
                  </a:lnTo>
                  <a:lnTo>
                    <a:pt x="876" y="127"/>
                  </a:lnTo>
                  <a:lnTo>
                    <a:pt x="879" y="125"/>
                  </a:lnTo>
                  <a:lnTo>
                    <a:pt x="886" y="124"/>
                  </a:lnTo>
                  <a:lnTo>
                    <a:pt x="895" y="121"/>
                  </a:lnTo>
                  <a:lnTo>
                    <a:pt x="898" y="128"/>
                  </a:lnTo>
                  <a:lnTo>
                    <a:pt x="902" y="134"/>
                  </a:lnTo>
                  <a:lnTo>
                    <a:pt x="909" y="138"/>
                  </a:lnTo>
                  <a:lnTo>
                    <a:pt x="915" y="143"/>
                  </a:lnTo>
                  <a:lnTo>
                    <a:pt x="910" y="154"/>
                  </a:lnTo>
                  <a:lnTo>
                    <a:pt x="908" y="165"/>
                  </a:lnTo>
                  <a:lnTo>
                    <a:pt x="913" y="171"/>
                  </a:lnTo>
                  <a:lnTo>
                    <a:pt x="919" y="174"/>
                  </a:lnTo>
                  <a:lnTo>
                    <a:pt x="926" y="173"/>
                  </a:lnTo>
                  <a:lnTo>
                    <a:pt x="932" y="171"/>
                  </a:lnTo>
                  <a:lnTo>
                    <a:pt x="943" y="163"/>
                  </a:lnTo>
                  <a:lnTo>
                    <a:pt x="955" y="153"/>
                  </a:lnTo>
                  <a:lnTo>
                    <a:pt x="958" y="154"/>
                  </a:lnTo>
                  <a:lnTo>
                    <a:pt x="960" y="157"/>
                  </a:lnTo>
                  <a:lnTo>
                    <a:pt x="965" y="171"/>
                  </a:lnTo>
                  <a:lnTo>
                    <a:pt x="968" y="187"/>
                  </a:lnTo>
                  <a:lnTo>
                    <a:pt x="963" y="190"/>
                  </a:lnTo>
                  <a:lnTo>
                    <a:pt x="959" y="193"/>
                  </a:lnTo>
                  <a:lnTo>
                    <a:pt x="962" y="197"/>
                  </a:lnTo>
                  <a:lnTo>
                    <a:pt x="965" y="200"/>
                  </a:lnTo>
                  <a:lnTo>
                    <a:pt x="966" y="204"/>
                  </a:lnTo>
                  <a:lnTo>
                    <a:pt x="966" y="210"/>
                  </a:lnTo>
                  <a:lnTo>
                    <a:pt x="976" y="211"/>
                  </a:lnTo>
                  <a:lnTo>
                    <a:pt x="985" y="211"/>
                  </a:lnTo>
                  <a:lnTo>
                    <a:pt x="988" y="220"/>
                  </a:lnTo>
                  <a:lnTo>
                    <a:pt x="989" y="228"/>
                  </a:lnTo>
                  <a:lnTo>
                    <a:pt x="996" y="228"/>
                  </a:lnTo>
                  <a:lnTo>
                    <a:pt x="1002" y="227"/>
                  </a:lnTo>
                  <a:lnTo>
                    <a:pt x="1000" y="234"/>
                  </a:lnTo>
                  <a:lnTo>
                    <a:pt x="1000" y="241"/>
                  </a:lnTo>
                  <a:lnTo>
                    <a:pt x="995" y="245"/>
                  </a:lnTo>
                  <a:lnTo>
                    <a:pt x="989" y="250"/>
                  </a:lnTo>
                  <a:lnTo>
                    <a:pt x="980" y="255"/>
                  </a:lnTo>
                  <a:lnTo>
                    <a:pt x="972" y="261"/>
                  </a:lnTo>
                  <a:lnTo>
                    <a:pt x="962" y="265"/>
                  </a:lnTo>
                  <a:lnTo>
                    <a:pt x="952" y="270"/>
                  </a:lnTo>
                  <a:lnTo>
                    <a:pt x="943" y="272"/>
                  </a:lnTo>
                  <a:lnTo>
                    <a:pt x="936" y="272"/>
                  </a:lnTo>
                  <a:lnTo>
                    <a:pt x="925" y="271"/>
                  </a:lnTo>
                  <a:lnTo>
                    <a:pt x="910" y="268"/>
                  </a:lnTo>
                  <a:lnTo>
                    <a:pt x="903" y="267"/>
                  </a:lnTo>
                  <a:lnTo>
                    <a:pt x="896" y="265"/>
                  </a:lnTo>
                  <a:lnTo>
                    <a:pt x="888" y="267"/>
                  </a:lnTo>
                  <a:lnTo>
                    <a:pt x="880" y="268"/>
                  </a:lnTo>
                  <a:lnTo>
                    <a:pt x="869" y="275"/>
                  </a:lnTo>
                  <a:lnTo>
                    <a:pt x="858" y="282"/>
                  </a:lnTo>
                  <a:lnTo>
                    <a:pt x="852" y="287"/>
                  </a:lnTo>
                  <a:lnTo>
                    <a:pt x="846" y="290"/>
                  </a:lnTo>
                  <a:lnTo>
                    <a:pt x="840" y="292"/>
                  </a:lnTo>
                  <a:lnTo>
                    <a:pt x="832" y="295"/>
                  </a:lnTo>
                  <a:lnTo>
                    <a:pt x="829" y="301"/>
                  </a:lnTo>
                  <a:lnTo>
                    <a:pt x="826" y="307"/>
                  </a:lnTo>
                  <a:lnTo>
                    <a:pt x="828" y="307"/>
                  </a:lnTo>
                  <a:lnTo>
                    <a:pt x="828" y="307"/>
                  </a:lnTo>
                  <a:lnTo>
                    <a:pt x="843" y="297"/>
                  </a:lnTo>
                  <a:lnTo>
                    <a:pt x="859" y="287"/>
                  </a:lnTo>
                  <a:lnTo>
                    <a:pt x="869" y="284"/>
                  </a:lnTo>
                  <a:lnTo>
                    <a:pt x="879" y="281"/>
                  </a:lnTo>
                  <a:lnTo>
                    <a:pt x="889" y="280"/>
                  </a:lnTo>
                  <a:lnTo>
                    <a:pt x="900" y="281"/>
                  </a:lnTo>
                  <a:lnTo>
                    <a:pt x="899" y="287"/>
                  </a:lnTo>
                  <a:lnTo>
                    <a:pt x="899" y="292"/>
                  </a:lnTo>
                  <a:lnTo>
                    <a:pt x="893" y="292"/>
                  </a:lnTo>
                  <a:lnTo>
                    <a:pt x="889" y="292"/>
                  </a:lnTo>
                  <a:lnTo>
                    <a:pt x="886" y="294"/>
                  </a:lnTo>
                  <a:lnTo>
                    <a:pt x="882" y="297"/>
                  </a:lnTo>
                  <a:lnTo>
                    <a:pt x="882" y="297"/>
                  </a:lnTo>
                  <a:lnTo>
                    <a:pt x="882" y="298"/>
                  </a:lnTo>
                  <a:lnTo>
                    <a:pt x="886" y="301"/>
                  </a:lnTo>
                  <a:lnTo>
                    <a:pt x="890" y="304"/>
                  </a:lnTo>
                  <a:lnTo>
                    <a:pt x="886" y="307"/>
                  </a:lnTo>
                  <a:lnTo>
                    <a:pt x="882" y="310"/>
                  </a:lnTo>
                  <a:lnTo>
                    <a:pt x="886" y="312"/>
                  </a:lnTo>
                  <a:lnTo>
                    <a:pt x="886" y="314"/>
                  </a:lnTo>
                  <a:lnTo>
                    <a:pt x="888" y="317"/>
                  </a:lnTo>
                  <a:lnTo>
                    <a:pt x="886" y="322"/>
                  </a:lnTo>
                  <a:lnTo>
                    <a:pt x="896" y="325"/>
                  </a:lnTo>
                  <a:lnTo>
                    <a:pt x="903" y="327"/>
                  </a:lnTo>
                  <a:lnTo>
                    <a:pt x="906" y="327"/>
                  </a:lnTo>
                  <a:lnTo>
                    <a:pt x="909" y="327"/>
                  </a:lnTo>
                  <a:lnTo>
                    <a:pt x="913" y="325"/>
                  </a:lnTo>
                  <a:lnTo>
                    <a:pt x="918" y="322"/>
                  </a:lnTo>
                  <a:lnTo>
                    <a:pt x="918" y="327"/>
                  </a:lnTo>
                  <a:lnTo>
                    <a:pt x="918" y="330"/>
                  </a:lnTo>
                  <a:lnTo>
                    <a:pt x="916" y="330"/>
                  </a:lnTo>
                  <a:lnTo>
                    <a:pt x="915" y="330"/>
                  </a:lnTo>
                  <a:lnTo>
                    <a:pt x="902" y="335"/>
                  </a:lnTo>
                  <a:lnTo>
                    <a:pt x="889" y="341"/>
                  </a:lnTo>
                  <a:lnTo>
                    <a:pt x="878" y="347"/>
                  </a:lnTo>
                  <a:lnTo>
                    <a:pt x="865" y="354"/>
                  </a:lnTo>
                  <a:lnTo>
                    <a:pt x="860" y="352"/>
                  </a:lnTo>
                  <a:lnTo>
                    <a:pt x="856" y="351"/>
                  </a:lnTo>
                  <a:lnTo>
                    <a:pt x="855" y="348"/>
                  </a:lnTo>
                  <a:lnTo>
                    <a:pt x="855" y="347"/>
                  </a:lnTo>
                  <a:lnTo>
                    <a:pt x="855" y="344"/>
                  </a:lnTo>
                  <a:lnTo>
                    <a:pt x="856" y="342"/>
                  </a:lnTo>
                  <a:lnTo>
                    <a:pt x="869" y="337"/>
                  </a:lnTo>
                  <a:lnTo>
                    <a:pt x="882" y="332"/>
                  </a:lnTo>
                  <a:lnTo>
                    <a:pt x="883" y="331"/>
                  </a:lnTo>
                  <a:lnTo>
                    <a:pt x="883" y="330"/>
                  </a:lnTo>
                  <a:lnTo>
                    <a:pt x="883" y="328"/>
                  </a:lnTo>
                  <a:lnTo>
                    <a:pt x="882" y="327"/>
                  </a:lnTo>
                  <a:lnTo>
                    <a:pt x="876" y="327"/>
                  </a:lnTo>
                  <a:lnTo>
                    <a:pt x="869" y="325"/>
                  </a:lnTo>
                  <a:lnTo>
                    <a:pt x="862" y="331"/>
                  </a:lnTo>
                  <a:lnTo>
                    <a:pt x="855" y="337"/>
                  </a:lnTo>
                  <a:lnTo>
                    <a:pt x="846" y="341"/>
                  </a:lnTo>
                  <a:lnTo>
                    <a:pt x="836" y="345"/>
                  </a:lnTo>
                  <a:lnTo>
                    <a:pt x="818" y="354"/>
                  </a:lnTo>
                  <a:lnTo>
                    <a:pt x="802" y="362"/>
                  </a:lnTo>
                  <a:lnTo>
                    <a:pt x="801" y="370"/>
                  </a:lnTo>
                  <a:lnTo>
                    <a:pt x="801" y="377"/>
                  </a:lnTo>
                  <a:lnTo>
                    <a:pt x="789" y="381"/>
                  </a:lnTo>
                  <a:lnTo>
                    <a:pt x="776" y="387"/>
                  </a:lnTo>
                  <a:lnTo>
                    <a:pt x="766" y="392"/>
                  </a:lnTo>
                  <a:lnTo>
                    <a:pt x="755" y="400"/>
                  </a:lnTo>
                  <a:lnTo>
                    <a:pt x="745" y="407"/>
                  </a:lnTo>
                  <a:lnTo>
                    <a:pt x="736" y="415"/>
                  </a:lnTo>
                  <a:lnTo>
                    <a:pt x="728" y="425"/>
                  </a:lnTo>
                  <a:lnTo>
                    <a:pt x="722" y="434"/>
                  </a:lnTo>
                  <a:lnTo>
                    <a:pt x="719" y="442"/>
                  </a:lnTo>
                  <a:lnTo>
                    <a:pt x="718" y="450"/>
                  </a:lnTo>
                  <a:lnTo>
                    <a:pt x="715" y="455"/>
                  </a:lnTo>
                  <a:lnTo>
                    <a:pt x="709" y="461"/>
                  </a:lnTo>
                  <a:lnTo>
                    <a:pt x="692" y="471"/>
                  </a:lnTo>
                  <a:lnTo>
                    <a:pt x="672" y="482"/>
                  </a:lnTo>
                  <a:lnTo>
                    <a:pt x="662" y="490"/>
                  </a:lnTo>
                  <a:lnTo>
                    <a:pt x="653" y="497"/>
                  </a:lnTo>
                  <a:lnTo>
                    <a:pt x="646" y="504"/>
                  </a:lnTo>
                  <a:lnTo>
                    <a:pt x="642" y="512"/>
                  </a:lnTo>
                  <a:lnTo>
                    <a:pt x="641" y="519"/>
                  </a:lnTo>
                  <a:lnTo>
                    <a:pt x="641" y="528"/>
                  </a:lnTo>
                  <a:lnTo>
                    <a:pt x="641" y="537"/>
                  </a:lnTo>
                  <a:lnTo>
                    <a:pt x="642" y="545"/>
                  </a:lnTo>
                  <a:lnTo>
                    <a:pt x="643" y="555"/>
                  </a:lnTo>
                  <a:lnTo>
                    <a:pt x="645" y="564"/>
                  </a:lnTo>
                  <a:lnTo>
                    <a:pt x="645" y="574"/>
                  </a:lnTo>
                  <a:lnTo>
                    <a:pt x="643" y="582"/>
                  </a:lnTo>
                  <a:lnTo>
                    <a:pt x="636" y="582"/>
                  </a:lnTo>
                  <a:lnTo>
                    <a:pt x="631" y="581"/>
                  </a:lnTo>
                  <a:lnTo>
                    <a:pt x="626" y="569"/>
                  </a:lnTo>
                  <a:lnTo>
                    <a:pt x="621" y="562"/>
                  </a:lnTo>
                  <a:lnTo>
                    <a:pt x="622" y="548"/>
                  </a:lnTo>
                  <a:lnTo>
                    <a:pt x="622" y="535"/>
                  </a:lnTo>
                  <a:lnTo>
                    <a:pt x="619" y="531"/>
                  </a:lnTo>
                  <a:lnTo>
                    <a:pt x="615" y="527"/>
                  </a:lnTo>
                  <a:lnTo>
                    <a:pt x="609" y="524"/>
                  </a:lnTo>
                  <a:lnTo>
                    <a:pt x="602" y="522"/>
                  </a:lnTo>
                  <a:lnTo>
                    <a:pt x="586" y="519"/>
                  </a:lnTo>
                  <a:lnTo>
                    <a:pt x="574" y="515"/>
                  </a:lnTo>
                  <a:lnTo>
                    <a:pt x="562" y="525"/>
                  </a:lnTo>
                  <a:lnTo>
                    <a:pt x="552" y="534"/>
                  </a:lnTo>
                  <a:lnTo>
                    <a:pt x="539" y="529"/>
                  </a:lnTo>
                  <a:lnTo>
                    <a:pt x="526" y="528"/>
                  </a:lnTo>
                  <a:lnTo>
                    <a:pt x="512" y="528"/>
                  </a:lnTo>
                  <a:lnTo>
                    <a:pt x="499" y="529"/>
                  </a:lnTo>
                  <a:lnTo>
                    <a:pt x="486" y="534"/>
                  </a:lnTo>
                  <a:lnTo>
                    <a:pt x="475" y="541"/>
                  </a:lnTo>
                  <a:lnTo>
                    <a:pt x="469" y="544"/>
                  </a:lnTo>
                  <a:lnTo>
                    <a:pt x="465" y="548"/>
                  </a:lnTo>
                  <a:lnTo>
                    <a:pt x="462" y="554"/>
                  </a:lnTo>
                  <a:lnTo>
                    <a:pt x="458" y="559"/>
                  </a:lnTo>
                  <a:lnTo>
                    <a:pt x="456" y="568"/>
                  </a:lnTo>
                  <a:lnTo>
                    <a:pt x="455" y="578"/>
                  </a:lnTo>
                  <a:lnTo>
                    <a:pt x="451" y="587"/>
                  </a:lnTo>
                  <a:lnTo>
                    <a:pt x="445" y="598"/>
                  </a:lnTo>
                  <a:lnTo>
                    <a:pt x="442" y="604"/>
                  </a:lnTo>
                  <a:lnTo>
                    <a:pt x="441" y="611"/>
                  </a:lnTo>
                  <a:lnTo>
                    <a:pt x="441" y="617"/>
                  </a:lnTo>
                  <a:lnTo>
                    <a:pt x="441" y="624"/>
                  </a:lnTo>
                  <a:lnTo>
                    <a:pt x="444" y="638"/>
                  </a:lnTo>
                  <a:lnTo>
                    <a:pt x="449" y="651"/>
                  </a:lnTo>
                  <a:lnTo>
                    <a:pt x="455" y="662"/>
                  </a:lnTo>
                  <a:lnTo>
                    <a:pt x="461" y="674"/>
                  </a:lnTo>
                  <a:lnTo>
                    <a:pt x="472" y="674"/>
                  </a:lnTo>
                  <a:lnTo>
                    <a:pt x="484" y="672"/>
                  </a:lnTo>
                  <a:lnTo>
                    <a:pt x="494" y="671"/>
                  </a:lnTo>
                  <a:lnTo>
                    <a:pt x="505" y="671"/>
                  </a:lnTo>
                  <a:lnTo>
                    <a:pt x="509" y="662"/>
                  </a:lnTo>
                  <a:lnTo>
                    <a:pt x="514" y="655"/>
                  </a:lnTo>
                  <a:lnTo>
                    <a:pt x="519" y="647"/>
                  </a:lnTo>
                  <a:lnTo>
                    <a:pt x="526" y="639"/>
                  </a:lnTo>
                  <a:lnTo>
                    <a:pt x="534" y="634"/>
                  </a:lnTo>
                  <a:lnTo>
                    <a:pt x="544" y="629"/>
                  </a:lnTo>
                  <a:lnTo>
                    <a:pt x="548" y="629"/>
                  </a:lnTo>
                  <a:lnTo>
                    <a:pt x="554" y="629"/>
                  </a:lnTo>
                  <a:lnTo>
                    <a:pt x="559" y="631"/>
                  </a:lnTo>
                  <a:lnTo>
                    <a:pt x="565" y="634"/>
                  </a:lnTo>
                  <a:lnTo>
                    <a:pt x="565" y="635"/>
                  </a:lnTo>
                  <a:lnTo>
                    <a:pt x="565" y="635"/>
                  </a:lnTo>
                  <a:lnTo>
                    <a:pt x="565" y="639"/>
                  </a:lnTo>
                  <a:lnTo>
                    <a:pt x="564" y="642"/>
                  </a:lnTo>
                  <a:lnTo>
                    <a:pt x="558" y="645"/>
                  </a:lnTo>
                  <a:lnTo>
                    <a:pt x="552" y="651"/>
                  </a:lnTo>
                  <a:lnTo>
                    <a:pt x="548" y="658"/>
                  </a:lnTo>
                  <a:lnTo>
                    <a:pt x="544" y="667"/>
                  </a:lnTo>
                  <a:lnTo>
                    <a:pt x="539" y="675"/>
                  </a:lnTo>
                  <a:lnTo>
                    <a:pt x="538" y="684"/>
                  </a:lnTo>
                  <a:lnTo>
                    <a:pt x="536" y="692"/>
                  </a:lnTo>
                  <a:lnTo>
                    <a:pt x="538" y="698"/>
                  </a:lnTo>
                  <a:lnTo>
                    <a:pt x="552" y="701"/>
                  </a:lnTo>
                  <a:lnTo>
                    <a:pt x="565" y="701"/>
                  </a:lnTo>
                  <a:lnTo>
                    <a:pt x="571" y="702"/>
                  </a:lnTo>
                  <a:lnTo>
                    <a:pt x="576" y="702"/>
                  </a:lnTo>
                  <a:lnTo>
                    <a:pt x="584" y="705"/>
                  </a:lnTo>
                  <a:lnTo>
                    <a:pt x="589" y="708"/>
                  </a:lnTo>
                  <a:lnTo>
                    <a:pt x="589" y="711"/>
                  </a:lnTo>
                  <a:lnTo>
                    <a:pt x="591" y="712"/>
                  </a:lnTo>
                  <a:lnTo>
                    <a:pt x="588" y="734"/>
                  </a:lnTo>
                  <a:lnTo>
                    <a:pt x="584" y="752"/>
                  </a:lnTo>
                  <a:lnTo>
                    <a:pt x="584" y="759"/>
                  </a:lnTo>
                  <a:lnTo>
                    <a:pt x="585" y="769"/>
                  </a:lnTo>
                  <a:lnTo>
                    <a:pt x="586" y="779"/>
                  </a:lnTo>
                  <a:lnTo>
                    <a:pt x="591" y="791"/>
                  </a:lnTo>
                  <a:lnTo>
                    <a:pt x="615" y="785"/>
                  </a:lnTo>
                  <a:lnTo>
                    <a:pt x="632" y="784"/>
                  </a:lnTo>
                  <a:lnTo>
                    <a:pt x="638" y="786"/>
                  </a:lnTo>
                  <a:lnTo>
                    <a:pt x="642" y="792"/>
                  </a:lnTo>
                  <a:lnTo>
                    <a:pt x="645" y="798"/>
                  </a:lnTo>
                  <a:lnTo>
                    <a:pt x="648" y="804"/>
                  </a:lnTo>
                  <a:lnTo>
                    <a:pt x="649" y="802"/>
                  </a:lnTo>
                  <a:lnTo>
                    <a:pt x="652" y="801"/>
                  </a:lnTo>
                  <a:lnTo>
                    <a:pt x="656" y="794"/>
                  </a:lnTo>
                  <a:lnTo>
                    <a:pt x="662" y="788"/>
                  </a:lnTo>
                  <a:lnTo>
                    <a:pt x="665" y="785"/>
                  </a:lnTo>
                  <a:lnTo>
                    <a:pt x="666" y="782"/>
                  </a:lnTo>
                  <a:lnTo>
                    <a:pt x="668" y="776"/>
                  </a:lnTo>
                  <a:lnTo>
                    <a:pt x="668" y="771"/>
                  </a:lnTo>
                  <a:lnTo>
                    <a:pt x="679" y="766"/>
                  </a:lnTo>
                  <a:lnTo>
                    <a:pt x="691" y="762"/>
                  </a:lnTo>
                  <a:lnTo>
                    <a:pt x="701" y="758"/>
                  </a:lnTo>
                  <a:lnTo>
                    <a:pt x="712" y="754"/>
                  </a:lnTo>
                  <a:lnTo>
                    <a:pt x="713" y="755"/>
                  </a:lnTo>
                  <a:lnTo>
                    <a:pt x="715" y="755"/>
                  </a:lnTo>
                  <a:lnTo>
                    <a:pt x="712" y="764"/>
                  </a:lnTo>
                  <a:lnTo>
                    <a:pt x="711" y="775"/>
                  </a:lnTo>
                  <a:lnTo>
                    <a:pt x="711" y="781"/>
                  </a:lnTo>
                  <a:lnTo>
                    <a:pt x="712" y="785"/>
                  </a:lnTo>
                  <a:lnTo>
                    <a:pt x="715" y="789"/>
                  </a:lnTo>
                  <a:lnTo>
                    <a:pt x="718" y="792"/>
                  </a:lnTo>
                  <a:lnTo>
                    <a:pt x="718" y="781"/>
                  </a:lnTo>
                  <a:lnTo>
                    <a:pt x="716" y="771"/>
                  </a:lnTo>
                  <a:lnTo>
                    <a:pt x="725" y="765"/>
                  </a:lnTo>
                  <a:lnTo>
                    <a:pt x="735" y="758"/>
                  </a:lnTo>
                  <a:lnTo>
                    <a:pt x="746" y="762"/>
                  </a:lnTo>
                  <a:lnTo>
                    <a:pt x="756" y="768"/>
                  </a:lnTo>
                  <a:lnTo>
                    <a:pt x="768" y="772"/>
                  </a:lnTo>
                  <a:lnTo>
                    <a:pt x="781" y="776"/>
                  </a:lnTo>
                  <a:lnTo>
                    <a:pt x="796" y="774"/>
                  </a:lnTo>
                  <a:lnTo>
                    <a:pt x="811" y="772"/>
                  </a:lnTo>
                  <a:lnTo>
                    <a:pt x="812" y="775"/>
                  </a:lnTo>
                  <a:lnTo>
                    <a:pt x="813" y="778"/>
                  </a:lnTo>
                  <a:lnTo>
                    <a:pt x="815" y="781"/>
                  </a:lnTo>
                  <a:lnTo>
                    <a:pt x="818" y="782"/>
                  </a:lnTo>
                  <a:lnTo>
                    <a:pt x="823" y="785"/>
                  </a:lnTo>
                  <a:lnTo>
                    <a:pt x="829" y="786"/>
                  </a:lnTo>
                  <a:lnTo>
                    <a:pt x="829" y="791"/>
                  </a:lnTo>
                  <a:lnTo>
                    <a:pt x="829" y="795"/>
                  </a:lnTo>
                  <a:lnTo>
                    <a:pt x="840" y="798"/>
                  </a:lnTo>
                  <a:lnTo>
                    <a:pt x="850" y="801"/>
                  </a:lnTo>
                  <a:lnTo>
                    <a:pt x="855" y="811"/>
                  </a:lnTo>
                  <a:lnTo>
                    <a:pt x="860" y="819"/>
                  </a:lnTo>
                  <a:lnTo>
                    <a:pt x="868" y="826"/>
                  </a:lnTo>
                  <a:lnTo>
                    <a:pt x="875" y="834"/>
                  </a:lnTo>
                  <a:lnTo>
                    <a:pt x="892" y="834"/>
                  </a:lnTo>
                  <a:lnTo>
                    <a:pt x="906" y="836"/>
                  </a:lnTo>
                  <a:lnTo>
                    <a:pt x="919" y="841"/>
                  </a:lnTo>
                  <a:lnTo>
                    <a:pt x="929" y="846"/>
                  </a:lnTo>
                  <a:lnTo>
                    <a:pt x="933" y="851"/>
                  </a:lnTo>
                  <a:lnTo>
                    <a:pt x="938" y="856"/>
                  </a:lnTo>
                  <a:lnTo>
                    <a:pt x="942" y="861"/>
                  </a:lnTo>
                  <a:lnTo>
                    <a:pt x="945" y="866"/>
                  </a:lnTo>
                  <a:lnTo>
                    <a:pt x="949" y="879"/>
                  </a:lnTo>
                  <a:lnTo>
                    <a:pt x="950" y="895"/>
                  </a:lnTo>
                  <a:lnTo>
                    <a:pt x="943" y="901"/>
                  </a:lnTo>
                  <a:lnTo>
                    <a:pt x="939" y="908"/>
                  </a:lnTo>
                  <a:lnTo>
                    <a:pt x="935" y="915"/>
                  </a:lnTo>
                  <a:lnTo>
                    <a:pt x="930" y="924"/>
                  </a:lnTo>
                  <a:lnTo>
                    <a:pt x="939" y="922"/>
                  </a:lnTo>
                  <a:lnTo>
                    <a:pt x="946" y="924"/>
                  </a:lnTo>
                  <a:lnTo>
                    <a:pt x="952" y="928"/>
                  </a:lnTo>
                  <a:lnTo>
                    <a:pt x="958" y="934"/>
                  </a:lnTo>
                  <a:lnTo>
                    <a:pt x="965" y="928"/>
                  </a:lnTo>
                  <a:lnTo>
                    <a:pt x="969" y="922"/>
                  </a:lnTo>
                  <a:lnTo>
                    <a:pt x="972" y="919"/>
                  </a:lnTo>
                  <a:lnTo>
                    <a:pt x="975" y="918"/>
                  </a:lnTo>
                  <a:lnTo>
                    <a:pt x="979" y="915"/>
                  </a:lnTo>
                  <a:lnTo>
                    <a:pt x="985" y="914"/>
                  </a:lnTo>
                  <a:lnTo>
                    <a:pt x="995" y="921"/>
                  </a:lnTo>
                  <a:lnTo>
                    <a:pt x="1000" y="926"/>
                  </a:lnTo>
                  <a:lnTo>
                    <a:pt x="1006" y="934"/>
                  </a:lnTo>
                  <a:lnTo>
                    <a:pt x="1012" y="945"/>
                  </a:lnTo>
                  <a:lnTo>
                    <a:pt x="1019" y="942"/>
                  </a:lnTo>
                  <a:lnTo>
                    <a:pt x="1026" y="942"/>
                  </a:lnTo>
                  <a:lnTo>
                    <a:pt x="1035" y="942"/>
                  </a:lnTo>
                  <a:lnTo>
                    <a:pt x="1045" y="942"/>
                  </a:lnTo>
                  <a:lnTo>
                    <a:pt x="1053" y="944"/>
                  </a:lnTo>
                  <a:lnTo>
                    <a:pt x="1063" y="946"/>
                  </a:lnTo>
                  <a:lnTo>
                    <a:pt x="1073" y="951"/>
                  </a:lnTo>
                  <a:lnTo>
                    <a:pt x="1082" y="955"/>
                  </a:lnTo>
                  <a:lnTo>
                    <a:pt x="1090" y="961"/>
                  </a:lnTo>
                  <a:lnTo>
                    <a:pt x="1099" y="966"/>
                  </a:lnTo>
                  <a:lnTo>
                    <a:pt x="1106" y="972"/>
                  </a:lnTo>
                  <a:lnTo>
                    <a:pt x="1112" y="979"/>
                  </a:lnTo>
                  <a:lnTo>
                    <a:pt x="1116" y="986"/>
                  </a:lnTo>
                  <a:lnTo>
                    <a:pt x="1119" y="995"/>
                  </a:lnTo>
                  <a:lnTo>
                    <a:pt x="1120" y="1002"/>
                  </a:lnTo>
                  <a:lnTo>
                    <a:pt x="1120" y="1011"/>
                  </a:lnTo>
                  <a:lnTo>
                    <a:pt x="1117" y="1019"/>
                  </a:lnTo>
                  <a:lnTo>
                    <a:pt x="1113" y="1028"/>
                  </a:lnTo>
                  <a:lnTo>
                    <a:pt x="1109" y="1036"/>
                  </a:lnTo>
                  <a:lnTo>
                    <a:pt x="1103" y="1043"/>
                  </a:lnTo>
                  <a:lnTo>
                    <a:pt x="1090" y="1058"/>
                  </a:lnTo>
                  <a:lnTo>
                    <a:pt x="1079" y="1071"/>
                  </a:lnTo>
                  <a:lnTo>
                    <a:pt x="1079" y="1082"/>
                  </a:lnTo>
                  <a:lnTo>
                    <a:pt x="1079" y="1093"/>
                  </a:lnTo>
                  <a:lnTo>
                    <a:pt x="1077" y="1105"/>
                  </a:lnTo>
                  <a:lnTo>
                    <a:pt x="1077" y="1116"/>
                  </a:lnTo>
                  <a:lnTo>
                    <a:pt x="1077" y="1131"/>
                  </a:lnTo>
                  <a:lnTo>
                    <a:pt x="1076" y="1142"/>
                  </a:lnTo>
                  <a:lnTo>
                    <a:pt x="1075" y="1153"/>
                  </a:lnTo>
                  <a:lnTo>
                    <a:pt x="1072" y="1165"/>
                  </a:lnTo>
                  <a:lnTo>
                    <a:pt x="1068" y="1175"/>
                  </a:lnTo>
                  <a:lnTo>
                    <a:pt x="1063" y="1183"/>
                  </a:lnTo>
                  <a:lnTo>
                    <a:pt x="1058" y="1192"/>
                  </a:lnTo>
                  <a:lnTo>
                    <a:pt x="1052" y="1201"/>
                  </a:lnTo>
                  <a:lnTo>
                    <a:pt x="1042" y="1201"/>
                  </a:lnTo>
                  <a:lnTo>
                    <a:pt x="1033" y="1201"/>
                  </a:lnTo>
                  <a:lnTo>
                    <a:pt x="1026" y="1202"/>
                  </a:lnTo>
                  <a:lnTo>
                    <a:pt x="1019" y="1203"/>
                  </a:lnTo>
                  <a:lnTo>
                    <a:pt x="1013" y="1206"/>
                  </a:lnTo>
                  <a:lnTo>
                    <a:pt x="1008" y="1209"/>
                  </a:lnTo>
                  <a:lnTo>
                    <a:pt x="1003" y="1213"/>
                  </a:lnTo>
                  <a:lnTo>
                    <a:pt x="999" y="1218"/>
                  </a:lnTo>
                  <a:lnTo>
                    <a:pt x="996" y="1223"/>
                  </a:lnTo>
                  <a:lnTo>
                    <a:pt x="993" y="1228"/>
                  </a:lnTo>
                  <a:lnTo>
                    <a:pt x="990" y="1235"/>
                  </a:lnTo>
                  <a:lnTo>
                    <a:pt x="989" y="1241"/>
                  </a:lnTo>
                  <a:lnTo>
                    <a:pt x="986" y="1256"/>
                  </a:lnTo>
                  <a:lnTo>
                    <a:pt x="986" y="1273"/>
                  </a:lnTo>
                  <a:lnTo>
                    <a:pt x="978" y="1280"/>
                  </a:lnTo>
                  <a:lnTo>
                    <a:pt x="970" y="1288"/>
                  </a:lnTo>
                  <a:lnTo>
                    <a:pt x="965" y="1296"/>
                  </a:lnTo>
                  <a:lnTo>
                    <a:pt x="960" y="1305"/>
                  </a:lnTo>
                  <a:lnTo>
                    <a:pt x="953" y="1326"/>
                  </a:lnTo>
                  <a:lnTo>
                    <a:pt x="945" y="1348"/>
                  </a:lnTo>
                  <a:lnTo>
                    <a:pt x="925" y="1346"/>
                  </a:lnTo>
                  <a:lnTo>
                    <a:pt x="906" y="1345"/>
                  </a:lnTo>
                  <a:lnTo>
                    <a:pt x="912" y="1353"/>
                  </a:lnTo>
                  <a:lnTo>
                    <a:pt x="919" y="1363"/>
                  </a:lnTo>
                  <a:lnTo>
                    <a:pt x="922" y="1369"/>
                  </a:lnTo>
                  <a:lnTo>
                    <a:pt x="925" y="1375"/>
                  </a:lnTo>
                  <a:lnTo>
                    <a:pt x="925" y="1379"/>
                  </a:lnTo>
                  <a:lnTo>
                    <a:pt x="923" y="1383"/>
                  </a:lnTo>
                  <a:lnTo>
                    <a:pt x="919" y="1389"/>
                  </a:lnTo>
                  <a:lnTo>
                    <a:pt x="912" y="1393"/>
                  </a:lnTo>
                  <a:lnTo>
                    <a:pt x="905" y="1396"/>
                  </a:lnTo>
                  <a:lnTo>
                    <a:pt x="898" y="1398"/>
                  </a:lnTo>
                  <a:lnTo>
                    <a:pt x="882" y="1399"/>
                  </a:lnTo>
                  <a:lnTo>
                    <a:pt x="869" y="1405"/>
                  </a:lnTo>
                  <a:lnTo>
                    <a:pt x="873" y="1409"/>
                  </a:lnTo>
                  <a:lnTo>
                    <a:pt x="875" y="1415"/>
                  </a:lnTo>
                  <a:lnTo>
                    <a:pt x="876" y="1420"/>
                  </a:lnTo>
                  <a:lnTo>
                    <a:pt x="873" y="1428"/>
                  </a:lnTo>
                  <a:lnTo>
                    <a:pt x="873" y="1428"/>
                  </a:lnTo>
                  <a:lnTo>
                    <a:pt x="872" y="1428"/>
                  </a:lnTo>
                  <a:lnTo>
                    <a:pt x="862" y="1426"/>
                  </a:lnTo>
                  <a:lnTo>
                    <a:pt x="853" y="1426"/>
                  </a:lnTo>
                  <a:lnTo>
                    <a:pt x="853" y="1428"/>
                  </a:lnTo>
                  <a:lnTo>
                    <a:pt x="853" y="1428"/>
                  </a:lnTo>
                  <a:lnTo>
                    <a:pt x="859" y="1436"/>
                  </a:lnTo>
                  <a:lnTo>
                    <a:pt x="865" y="1445"/>
                  </a:lnTo>
                  <a:lnTo>
                    <a:pt x="863" y="1462"/>
                  </a:lnTo>
                  <a:lnTo>
                    <a:pt x="859" y="1475"/>
                  </a:lnTo>
                  <a:lnTo>
                    <a:pt x="853" y="1478"/>
                  </a:lnTo>
                  <a:lnTo>
                    <a:pt x="849" y="1480"/>
                  </a:lnTo>
                  <a:lnTo>
                    <a:pt x="849" y="1486"/>
                  </a:lnTo>
                  <a:lnTo>
                    <a:pt x="850" y="1490"/>
                  </a:lnTo>
                  <a:lnTo>
                    <a:pt x="852" y="1493"/>
                  </a:lnTo>
                  <a:lnTo>
                    <a:pt x="855" y="1496"/>
                  </a:lnTo>
                  <a:lnTo>
                    <a:pt x="860" y="1497"/>
                  </a:lnTo>
                  <a:lnTo>
                    <a:pt x="863" y="1499"/>
                  </a:lnTo>
                  <a:lnTo>
                    <a:pt x="868" y="1502"/>
                  </a:lnTo>
                  <a:lnTo>
                    <a:pt x="870" y="1503"/>
                  </a:lnTo>
                  <a:lnTo>
                    <a:pt x="870" y="1512"/>
                  </a:lnTo>
                  <a:lnTo>
                    <a:pt x="869" y="1519"/>
                  </a:lnTo>
                  <a:lnTo>
                    <a:pt x="866" y="1525"/>
                  </a:lnTo>
                  <a:lnTo>
                    <a:pt x="863" y="1530"/>
                  </a:lnTo>
                  <a:lnTo>
                    <a:pt x="859" y="1543"/>
                  </a:lnTo>
                  <a:lnTo>
                    <a:pt x="856" y="1556"/>
                  </a:lnTo>
                  <a:lnTo>
                    <a:pt x="868" y="1565"/>
                  </a:lnTo>
                  <a:lnTo>
                    <a:pt x="886" y="1577"/>
                  </a:lnTo>
                  <a:lnTo>
                    <a:pt x="905" y="1592"/>
                  </a:lnTo>
                  <a:lnTo>
                    <a:pt x="913" y="1599"/>
                  </a:lnTo>
                  <a:lnTo>
                    <a:pt x="892" y="1599"/>
                  </a:lnTo>
                  <a:lnTo>
                    <a:pt x="876" y="1597"/>
                  </a:lnTo>
                  <a:lnTo>
                    <a:pt x="863" y="1593"/>
                  </a:lnTo>
                  <a:lnTo>
                    <a:pt x="852" y="1587"/>
                  </a:lnTo>
                  <a:lnTo>
                    <a:pt x="833" y="1573"/>
                  </a:lnTo>
                  <a:lnTo>
                    <a:pt x="808" y="1555"/>
                  </a:lnTo>
                  <a:lnTo>
                    <a:pt x="809" y="1550"/>
                  </a:lnTo>
                  <a:lnTo>
                    <a:pt x="809" y="1545"/>
                  </a:lnTo>
                  <a:lnTo>
                    <a:pt x="809" y="1543"/>
                  </a:lnTo>
                  <a:lnTo>
                    <a:pt x="809" y="1540"/>
                  </a:lnTo>
                  <a:lnTo>
                    <a:pt x="808" y="1539"/>
                  </a:lnTo>
                  <a:lnTo>
                    <a:pt x="806" y="1537"/>
                  </a:lnTo>
                  <a:lnTo>
                    <a:pt x="792" y="1526"/>
                  </a:lnTo>
                  <a:lnTo>
                    <a:pt x="779" y="1513"/>
                  </a:lnTo>
                  <a:lnTo>
                    <a:pt x="788" y="1513"/>
                  </a:lnTo>
                  <a:lnTo>
                    <a:pt x="796" y="1515"/>
                  </a:lnTo>
                  <a:lnTo>
                    <a:pt x="795" y="1512"/>
                  </a:lnTo>
                  <a:lnTo>
                    <a:pt x="795" y="1510"/>
                  </a:lnTo>
                  <a:lnTo>
                    <a:pt x="788" y="1506"/>
                  </a:lnTo>
                  <a:lnTo>
                    <a:pt x="779" y="1502"/>
                  </a:lnTo>
                  <a:lnTo>
                    <a:pt x="772" y="1496"/>
                  </a:lnTo>
                  <a:lnTo>
                    <a:pt x="768" y="1490"/>
                  </a:lnTo>
                  <a:lnTo>
                    <a:pt x="772" y="1490"/>
                  </a:lnTo>
                  <a:lnTo>
                    <a:pt x="776" y="1489"/>
                  </a:lnTo>
                  <a:lnTo>
                    <a:pt x="776" y="1485"/>
                  </a:lnTo>
                  <a:lnTo>
                    <a:pt x="776" y="1480"/>
                  </a:lnTo>
                  <a:lnTo>
                    <a:pt x="783" y="1480"/>
                  </a:lnTo>
                  <a:lnTo>
                    <a:pt x="791" y="1480"/>
                  </a:lnTo>
                  <a:lnTo>
                    <a:pt x="791" y="1475"/>
                  </a:lnTo>
                  <a:lnTo>
                    <a:pt x="791" y="1470"/>
                  </a:lnTo>
                  <a:lnTo>
                    <a:pt x="786" y="1468"/>
                  </a:lnTo>
                  <a:lnTo>
                    <a:pt x="783" y="1465"/>
                  </a:lnTo>
                  <a:lnTo>
                    <a:pt x="781" y="1462"/>
                  </a:lnTo>
                  <a:lnTo>
                    <a:pt x="781" y="1458"/>
                  </a:lnTo>
                  <a:lnTo>
                    <a:pt x="781" y="1449"/>
                  </a:lnTo>
                  <a:lnTo>
                    <a:pt x="781" y="1438"/>
                  </a:lnTo>
                  <a:lnTo>
                    <a:pt x="776" y="1435"/>
                  </a:lnTo>
                  <a:lnTo>
                    <a:pt x="772" y="1429"/>
                  </a:lnTo>
                  <a:lnTo>
                    <a:pt x="771" y="1429"/>
                  </a:lnTo>
                  <a:lnTo>
                    <a:pt x="769" y="1429"/>
                  </a:lnTo>
                  <a:lnTo>
                    <a:pt x="768" y="1438"/>
                  </a:lnTo>
                  <a:lnTo>
                    <a:pt x="766" y="1446"/>
                  </a:lnTo>
                  <a:lnTo>
                    <a:pt x="765" y="1446"/>
                  </a:lnTo>
                  <a:lnTo>
                    <a:pt x="763" y="1445"/>
                  </a:lnTo>
                  <a:lnTo>
                    <a:pt x="762" y="1426"/>
                  </a:lnTo>
                  <a:lnTo>
                    <a:pt x="759" y="1409"/>
                  </a:lnTo>
                  <a:lnTo>
                    <a:pt x="755" y="1392"/>
                  </a:lnTo>
                  <a:lnTo>
                    <a:pt x="751" y="1373"/>
                  </a:lnTo>
                  <a:lnTo>
                    <a:pt x="751" y="1358"/>
                  </a:lnTo>
                  <a:lnTo>
                    <a:pt x="751" y="1343"/>
                  </a:lnTo>
                  <a:lnTo>
                    <a:pt x="752" y="1328"/>
                  </a:lnTo>
                  <a:lnTo>
                    <a:pt x="752" y="1313"/>
                  </a:lnTo>
                  <a:lnTo>
                    <a:pt x="748" y="1290"/>
                  </a:lnTo>
                  <a:lnTo>
                    <a:pt x="745" y="1265"/>
                  </a:lnTo>
                  <a:lnTo>
                    <a:pt x="743" y="1239"/>
                  </a:lnTo>
                  <a:lnTo>
                    <a:pt x="741" y="1213"/>
                  </a:lnTo>
                  <a:lnTo>
                    <a:pt x="738" y="1192"/>
                  </a:lnTo>
                  <a:lnTo>
                    <a:pt x="738" y="1172"/>
                  </a:lnTo>
                  <a:lnTo>
                    <a:pt x="738" y="1162"/>
                  </a:lnTo>
                  <a:lnTo>
                    <a:pt x="736" y="1152"/>
                  </a:lnTo>
                  <a:lnTo>
                    <a:pt x="735" y="1143"/>
                  </a:lnTo>
                  <a:lnTo>
                    <a:pt x="732" y="1136"/>
                  </a:lnTo>
                  <a:lnTo>
                    <a:pt x="716" y="1129"/>
                  </a:lnTo>
                  <a:lnTo>
                    <a:pt x="703" y="1121"/>
                  </a:lnTo>
                  <a:lnTo>
                    <a:pt x="691" y="1111"/>
                  </a:lnTo>
                  <a:lnTo>
                    <a:pt x="678" y="1099"/>
                  </a:lnTo>
                  <a:lnTo>
                    <a:pt x="668" y="1086"/>
                  </a:lnTo>
                  <a:lnTo>
                    <a:pt x="658" y="1073"/>
                  </a:lnTo>
                  <a:lnTo>
                    <a:pt x="649" y="1059"/>
                  </a:lnTo>
                  <a:lnTo>
                    <a:pt x="642" y="1045"/>
                  </a:lnTo>
                  <a:lnTo>
                    <a:pt x="636" y="1026"/>
                  </a:lnTo>
                  <a:lnTo>
                    <a:pt x="632" y="1009"/>
                  </a:lnTo>
                  <a:lnTo>
                    <a:pt x="615" y="991"/>
                  </a:lnTo>
                  <a:lnTo>
                    <a:pt x="598" y="971"/>
                  </a:lnTo>
                  <a:lnTo>
                    <a:pt x="601" y="958"/>
                  </a:lnTo>
                  <a:lnTo>
                    <a:pt x="606" y="946"/>
                  </a:lnTo>
                  <a:lnTo>
                    <a:pt x="611" y="946"/>
                  </a:lnTo>
                  <a:lnTo>
                    <a:pt x="613" y="946"/>
                  </a:lnTo>
                  <a:lnTo>
                    <a:pt x="615" y="945"/>
                  </a:lnTo>
                  <a:lnTo>
                    <a:pt x="616" y="942"/>
                  </a:lnTo>
                  <a:lnTo>
                    <a:pt x="616" y="941"/>
                  </a:lnTo>
                  <a:lnTo>
                    <a:pt x="615" y="939"/>
                  </a:lnTo>
                  <a:lnTo>
                    <a:pt x="606" y="938"/>
                  </a:lnTo>
                  <a:lnTo>
                    <a:pt x="601" y="935"/>
                  </a:lnTo>
                  <a:lnTo>
                    <a:pt x="601" y="929"/>
                  </a:lnTo>
                  <a:lnTo>
                    <a:pt x="599" y="925"/>
                  </a:lnTo>
                  <a:lnTo>
                    <a:pt x="606" y="909"/>
                  </a:lnTo>
                  <a:lnTo>
                    <a:pt x="612" y="892"/>
                  </a:lnTo>
                  <a:lnTo>
                    <a:pt x="619" y="891"/>
                  </a:lnTo>
                  <a:lnTo>
                    <a:pt x="623" y="891"/>
                  </a:lnTo>
                  <a:lnTo>
                    <a:pt x="625" y="888"/>
                  </a:lnTo>
                  <a:lnTo>
                    <a:pt x="626" y="886"/>
                  </a:lnTo>
                  <a:lnTo>
                    <a:pt x="628" y="881"/>
                  </a:lnTo>
                  <a:lnTo>
                    <a:pt x="632" y="874"/>
                  </a:lnTo>
                  <a:lnTo>
                    <a:pt x="638" y="862"/>
                  </a:lnTo>
                  <a:lnTo>
                    <a:pt x="642" y="851"/>
                  </a:lnTo>
                  <a:lnTo>
                    <a:pt x="642" y="841"/>
                  </a:lnTo>
                  <a:lnTo>
                    <a:pt x="642" y="831"/>
                  </a:lnTo>
                  <a:lnTo>
                    <a:pt x="641" y="822"/>
                  </a:lnTo>
                  <a:lnTo>
                    <a:pt x="639" y="814"/>
                  </a:lnTo>
                  <a:lnTo>
                    <a:pt x="639" y="805"/>
                  </a:lnTo>
                  <a:lnTo>
                    <a:pt x="641" y="796"/>
                  </a:lnTo>
                  <a:lnTo>
                    <a:pt x="635" y="795"/>
                  </a:lnTo>
                  <a:lnTo>
                    <a:pt x="631" y="794"/>
                  </a:lnTo>
                  <a:lnTo>
                    <a:pt x="626" y="794"/>
                  </a:lnTo>
                  <a:lnTo>
                    <a:pt x="621" y="795"/>
                  </a:lnTo>
                  <a:lnTo>
                    <a:pt x="618" y="796"/>
                  </a:lnTo>
                  <a:lnTo>
                    <a:pt x="615" y="798"/>
                  </a:lnTo>
                  <a:lnTo>
                    <a:pt x="616" y="804"/>
                  </a:lnTo>
                  <a:lnTo>
                    <a:pt x="618" y="808"/>
                  </a:lnTo>
                  <a:lnTo>
                    <a:pt x="616" y="811"/>
                  </a:lnTo>
                  <a:lnTo>
                    <a:pt x="611" y="812"/>
                  </a:lnTo>
                  <a:lnTo>
                    <a:pt x="605" y="806"/>
                  </a:lnTo>
                  <a:lnTo>
                    <a:pt x="598" y="804"/>
                  </a:lnTo>
                  <a:lnTo>
                    <a:pt x="591" y="801"/>
                  </a:lnTo>
                  <a:lnTo>
                    <a:pt x="582" y="796"/>
                  </a:lnTo>
                  <a:lnTo>
                    <a:pt x="575" y="791"/>
                  </a:lnTo>
                  <a:lnTo>
                    <a:pt x="568" y="785"/>
                  </a:lnTo>
                  <a:lnTo>
                    <a:pt x="564" y="778"/>
                  </a:lnTo>
                  <a:lnTo>
                    <a:pt x="558" y="769"/>
                  </a:lnTo>
                  <a:lnTo>
                    <a:pt x="551" y="752"/>
                  </a:lnTo>
                  <a:lnTo>
                    <a:pt x="542" y="734"/>
                  </a:lnTo>
                  <a:lnTo>
                    <a:pt x="538" y="732"/>
                  </a:lnTo>
                  <a:lnTo>
                    <a:pt x="535" y="732"/>
                  </a:lnTo>
                  <a:lnTo>
                    <a:pt x="532" y="735"/>
                  </a:lnTo>
                  <a:lnTo>
                    <a:pt x="531" y="739"/>
                  </a:lnTo>
                  <a:lnTo>
                    <a:pt x="522" y="738"/>
                  </a:lnTo>
                  <a:lnTo>
                    <a:pt x="518" y="735"/>
                  </a:lnTo>
                  <a:lnTo>
                    <a:pt x="515" y="731"/>
                  </a:lnTo>
                  <a:lnTo>
                    <a:pt x="509" y="727"/>
                  </a:lnTo>
                  <a:lnTo>
                    <a:pt x="504" y="728"/>
                  </a:lnTo>
                  <a:lnTo>
                    <a:pt x="495" y="728"/>
                  </a:lnTo>
                  <a:lnTo>
                    <a:pt x="484" y="712"/>
                  </a:lnTo>
                  <a:lnTo>
                    <a:pt x="474" y="697"/>
                  </a:lnTo>
                  <a:lnTo>
                    <a:pt x="468" y="695"/>
                  </a:lnTo>
                  <a:lnTo>
                    <a:pt x="464" y="697"/>
                  </a:lnTo>
                  <a:lnTo>
                    <a:pt x="461" y="698"/>
                  </a:lnTo>
                  <a:lnTo>
                    <a:pt x="456" y="699"/>
                  </a:lnTo>
                  <a:lnTo>
                    <a:pt x="454" y="702"/>
                  </a:lnTo>
                  <a:lnTo>
                    <a:pt x="449" y="704"/>
                  </a:lnTo>
                  <a:lnTo>
                    <a:pt x="446" y="705"/>
                  </a:lnTo>
                  <a:lnTo>
                    <a:pt x="442" y="705"/>
                  </a:lnTo>
                  <a:lnTo>
                    <a:pt x="429" y="702"/>
                  </a:lnTo>
                  <a:lnTo>
                    <a:pt x="416" y="698"/>
                  </a:lnTo>
                  <a:lnTo>
                    <a:pt x="404" y="692"/>
                  </a:lnTo>
                  <a:lnTo>
                    <a:pt x="391" y="684"/>
                  </a:lnTo>
                  <a:lnTo>
                    <a:pt x="379" y="677"/>
                  </a:lnTo>
                  <a:lnTo>
                    <a:pt x="368" y="667"/>
                  </a:lnTo>
                  <a:lnTo>
                    <a:pt x="359" y="658"/>
                  </a:lnTo>
                  <a:lnTo>
                    <a:pt x="351" y="649"/>
                  </a:lnTo>
                  <a:lnTo>
                    <a:pt x="354" y="642"/>
                  </a:lnTo>
                  <a:lnTo>
                    <a:pt x="354" y="635"/>
                  </a:lnTo>
                  <a:lnTo>
                    <a:pt x="354" y="627"/>
                  </a:lnTo>
                  <a:lnTo>
                    <a:pt x="351" y="618"/>
                  </a:lnTo>
                  <a:lnTo>
                    <a:pt x="345" y="601"/>
                  </a:lnTo>
                  <a:lnTo>
                    <a:pt x="335" y="582"/>
                  </a:lnTo>
                  <a:lnTo>
                    <a:pt x="325" y="562"/>
                  </a:lnTo>
                  <a:lnTo>
                    <a:pt x="314" y="544"/>
                  </a:lnTo>
                  <a:lnTo>
                    <a:pt x="309" y="534"/>
                  </a:lnTo>
                  <a:lnTo>
                    <a:pt x="307" y="525"/>
                  </a:lnTo>
                  <a:lnTo>
                    <a:pt x="304" y="515"/>
                  </a:lnTo>
                  <a:lnTo>
                    <a:pt x="301" y="507"/>
                  </a:lnTo>
                  <a:lnTo>
                    <a:pt x="298" y="504"/>
                  </a:lnTo>
                  <a:lnTo>
                    <a:pt x="294" y="504"/>
                  </a:lnTo>
                  <a:lnTo>
                    <a:pt x="291" y="502"/>
                  </a:lnTo>
                  <a:lnTo>
                    <a:pt x="287" y="504"/>
                  </a:lnTo>
                  <a:lnTo>
                    <a:pt x="288" y="518"/>
                  </a:lnTo>
                  <a:lnTo>
                    <a:pt x="291" y="532"/>
                  </a:lnTo>
                  <a:lnTo>
                    <a:pt x="295" y="547"/>
                  </a:lnTo>
                  <a:lnTo>
                    <a:pt x="299" y="559"/>
                  </a:lnTo>
                  <a:lnTo>
                    <a:pt x="305" y="572"/>
                  </a:lnTo>
                  <a:lnTo>
                    <a:pt x="309" y="584"/>
                  </a:lnTo>
                  <a:lnTo>
                    <a:pt x="315" y="597"/>
                  </a:lnTo>
                  <a:lnTo>
                    <a:pt x="318" y="611"/>
                  </a:lnTo>
                  <a:lnTo>
                    <a:pt x="317" y="611"/>
                  </a:lnTo>
                  <a:lnTo>
                    <a:pt x="315" y="611"/>
                  </a:lnTo>
                  <a:lnTo>
                    <a:pt x="309" y="611"/>
                  </a:lnTo>
                  <a:lnTo>
                    <a:pt x="307" y="609"/>
                  </a:lnTo>
                  <a:lnTo>
                    <a:pt x="299" y="601"/>
                  </a:lnTo>
                  <a:lnTo>
                    <a:pt x="292" y="594"/>
                  </a:lnTo>
                  <a:lnTo>
                    <a:pt x="294" y="588"/>
                  </a:lnTo>
                  <a:lnTo>
                    <a:pt x="294" y="581"/>
                  </a:lnTo>
                  <a:lnTo>
                    <a:pt x="294" y="577"/>
                  </a:lnTo>
                  <a:lnTo>
                    <a:pt x="291" y="574"/>
                  </a:lnTo>
                  <a:lnTo>
                    <a:pt x="289" y="571"/>
                  </a:lnTo>
                  <a:lnTo>
                    <a:pt x="287" y="568"/>
                  </a:lnTo>
                  <a:lnTo>
                    <a:pt x="279" y="564"/>
                  </a:lnTo>
                  <a:lnTo>
                    <a:pt x="274" y="561"/>
                  </a:lnTo>
                  <a:lnTo>
                    <a:pt x="277" y="555"/>
                  </a:lnTo>
                  <a:lnTo>
                    <a:pt x="281" y="549"/>
                  </a:lnTo>
                  <a:lnTo>
                    <a:pt x="265" y="472"/>
                  </a:lnTo>
                  <a:lnTo>
                    <a:pt x="255" y="467"/>
                  </a:lnTo>
                  <a:lnTo>
                    <a:pt x="244" y="462"/>
                  </a:lnTo>
                  <a:lnTo>
                    <a:pt x="244" y="451"/>
                  </a:lnTo>
                  <a:lnTo>
                    <a:pt x="242" y="442"/>
                  </a:lnTo>
                  <a:lnTo>
                    <a:pt x="244" y="435"/>
                  </a:lnTo>
                  <a:lnTo>
                    <a:pt x="247" y="425"/>
                  </a:lnTo>
                  <a:lnTo>
                    <a:pt x="244" y="424"/>
                  </a:lnTo>
                  <a:lnTo>
                    <a:pt x="242" y="422"/>
                  </a:lnTo>
                  <a:lnTo>
                    <a:pt x="241" y="420"/>
                  </a:lnTo>
                  <a:lnTo>
                    <a:pt x="239" y="417"/>
                  </a:lnTo>
                  <a:lnTo>
                    <a:pt x="239" y="411"/>
                  </a:lnTo>
                  <a:lnTo>
                    <a:pt x="239" y="402"/>
                  </a:lnTo>
                  <a:lnTo>
                    <a:pt x="252" y="375"/>
                  </a:lnTo>
                  <a:lnTo>
                    <a:pt x="269" y="344"/>
                  </a:lnTo>
                  <a:lnTo>
                    <a:pt x="279" y="328"/>
                  </a:lnTo>
                  <a:lnTo>
                    <a:pt x="289" y="314"/>
                  </a:lnTo>
                  <a:lnTo>
                    <a:pt x="299" y="302"/>
                  </a:lnTo>
                  <a:lnTo>
                    <a:pt x="308" y="295"/>
                  </a:lnTo>
                  <a:lnTo>
                    <a:pt x="307" y="294"/>
                  </a:lnTo>
                  <a:lnTo>
                    <a:pt x="307" y="292"/>
                  </a:lnTo>
                  <a:lnTo>
                    <a:pt x="298" y="288"/>
                  </a:lnTo>
                  <a:lnTo>
                    <a:pt x="294" y="282"/>
                  </a:lnTo>
                  <a:lnTo>
                    <a:pt x="289" y="275"/>
                  </a:lnTo>
                  <a:lnTo>
                    <a:pt x="285" y="268"/>
                  </a:lnTo>
                  <a:lnTo>
                    <a:pt x="287" y="265"/>
                  </a:lnTo>
                  <a:lnTo>
                    <a:pt x="287" y="261"/>
                  </a:lnTo>
                  <a:lnTo>
                    <a:pt x="292" y="260"/>
                  </a:lnTo>
                  <a:lnTo>
                    <a:pt x="295" y="260"/>
                  </a:lnTo>
                  <a:lnTo>
                    <a:pt x="299" y="261"/>
                  </a:lnTo>
                  <a:lnTo>
                    <a:pt x="302" y="263"/>
                  </a:lnTo>
                  <a:lnTo>
                    <a:pt x="307" y="267"/>
                  </a:lnTo>
                  <a:lnTo>
                    <a:pt x="309" y="272"/>
                  </a:lnTo>
                  <a:lnTo>
                    <a:pt x="312" y="290"/>
                  </a:lnTo>
                  <a:lnTo>
                    <a:pt x="315" y="305"/>
                  </a:lnTo>
                  <a:lnTo>
                    <a:pt x="315" y="305"/>
                  </a:lnTo>
                  <a:lnTo>
                    <a:pt x="317" y="305"/>
                  </a:lnTo>
                  <a:lnTo>
                    <a:pt x="324" y="292"/>
                  </a:lnTo>
                  <a:lnTo>
                    <a:pt x="328" y="281"/>
                  </a:lnTo>
                  <a:lnTo>
                    <a:pt x="317" y="267"/>
                  </a:lnTo>
                  <a:lnTo>
                    <a:pt x="304" y="253"/>
                  </a:lnTo>
                  <a:lnTo>
                    <a:pt x="308" y="247"/>
                  </a:lnTo>
                  <a:lnTo>
                    <a:pt x="308" y="240"/>
                  </a:lnTo>
                  <a:lnTo>
                    <a:pt x="307" y="234"/>
                  </a:lnTo>
                  <a:lnTo>
                    <a:pt x="304" y="227"/>
                  </a:lnTo>
                  <a:lnTo>
                    <a:pt x="314" y="214"/>
                  </a:lnTo>
                  <a:lnTo>
                    <a:pt x="325" y="203"/>
                  </a:lnTo>
                  <a:lnTo>
                    <a:pt x="315" y="203"/>
                  </a:lnTo>
                  <a:lnTo>
                    <a:pt x="308" y="204"/>
                  </a:lnTo>
                  <a:lnTo>
                    <a:pt x="301" y="207"/>
                  </a:lnTo>
                  <a:lnTo>
                    <a:pt x="292" y="210"/>
                  </a:lnTo>
                  <a:lnTo>
                    <a:pt x="301" y="203"/>
                  </a:lnTo>
                  <a:lnTo>
                    <a:pt x="307" y="195"/>
                  </a:lnTo>
                  <a:lnTo>
                    <a:pt x="309" y="191"/>
                  </a:lnTo>
                  <a:lnTo>
                    <a:pt x="312" y="187"/>
                  </a:lnTo>
                  <a:lnTo>
                    <a:pt x="315" y="181"/>
                  </a:lnTo>
                  <a:lnTo>
                    <a:pt x="317" y="174"/>
                  </a:lnTo>
                  <a:lnTo>
                    <a:pt x="311" y="174"/>
                  </a:lnTo>
                  <a:lnTo>
                    <a:pt x="307" y="173"/>
                  </a:lnTo>
                  <a:lnTo>
                    <a:pt x="308" y="171"/>
                  </a:lnTo>
                  <a:lnTo>
                    <a:pt x="311" y="168"/>
                  </a:lnTo>
                  <a:lnTo>
                    <a:pt x="312" y="165"/>
                  </a:lnTo>
                  <a:lnTo>
                    <a:pt x="315" y="164"/>
                  </a:lnTo>
                  <a:lnTo>
                    <a:pt x="315" y="163"/>
                  </a:lnTo>
                  <a:lnTo>
                    <a:pt x="315" y="161"/>
                  </a:lnTo>
                  <a:lnTo>
                    <a:pt x="302" y="165"/>
                  </a:lnTo>
                  <a:lnTo>
                    <a:pt x="291" y="168"/>
                  </a:lnTo>
                  <a:lnTo>
                    <a:pt x="288" y="167"/>
                  </a:lnTo>
                  <a:lnTo>
                    <a:pt x="284" y="165"/>
                  </a:lnTo>
                  <a:lnTo>
                    <a:pt x="287" y="160"/>
                  </a:lnTo>
                  <a:lnTo>
                    <a:pt x="289" y="153"/>
                  </a:lnTo>
                  <a:lnTo>
                    <a:pt x="269" y="150"/>
                  </a:lnTo>
                  <a:lnTo>
                    <a:pt x="251" y="145"/>
                  </a:lnTo>
                  <a:lnTo>
                    <a:pt x="235" y="140"/>
                  </a:lnTo>
                  <a:lnTo>
                    <a:pt x="225" y="140"/>
                  </a:lnTo>
                  <a:lnTo>
                    <a:pt x="218" y="145"/>
                  </a:lnTo>
                  <a:lnTo>
                    <a:pt x="211" y="153"/>
                  </a:lnTo>
                  <a:lnTo>
                    <a:pt x="202" y="154"/>
                  </a:lnTo>
                  <a:lnTo>
                    <a:pt x="195" y="155"/>
                  </a:lnTo>
                  <a:lnTo>
                    <a:pt x="189" y="154"/>
                  </a:lnTo>
                  <a:lnTo>
                    <a:pt x="184" y="153"/>
                  </a:lnTo>
                  <a:lnTo>
                    <a:pt x="178" y="153"/>
                  </a:lnTo>
                  <a:lnTo>
                    <a:pt x="172" y="151"/>
                  </a:lnTo>
                  <a:lnTo>
                    <a:pt x="167" y="151"/>
                  </a:lnTo>
                  <a:lnTo>
                    <a:pt x="161" y="153"/>
                  </a:lnTo>
                  <a:lnTo>
                    <a:pt x="155" y="155"/>
                  </a:lnTo>
                  <a:lnTo>
                    <a:pt x="151" y="160"/>
                  </a:lnTo>
                  <a:lnTo>
                    <a:pt x="148" y="164"/>
                  </a:lnTo>
                  <a:lnTo>
                    <a:pt x="144" y="168"/>
                  </a:lnTo>
                  <a:lnTo>
                    <a:pt x="141" y="171"/>
                  </a:lnTo>
                  <a:lnTo>
                    <a:pt x="135" y="174"/>
                  </a:lnTo>
                  <a:lnTo>
                    <a:pt x="129" y="175"/>
                  </a:lnTo>
                  <a:lnTo>
                    <a:pt x="124" y="177"/>
                  </a:lnTo>
                  <a:lnTo>
                    <a:pt x="111" y="178"/>
                  </a:lnTo>
                  <a:lnTo>
                    <a:pt x="101" y="181"/>
                  </a:lnTo>
                  <a:lnTo>
                    <a:pt x="100" y="185"/>
                  </a:lnTo>
                  <a:lnTo>
                    <a:pt x="98" y="190"/>
                  </a:lnTo>
                  <a:lnTo>
                    <a:pt x="87" y="190"/>
                  </a:lnTo>
                  <a:lnTo>
                    <a:pt x="78" y="191"/>
                  </a:lnTo>
                  <a:lnTo>
                    <a:pt x="70" y="193"/>
                  </a:lnTo>
                  <a:lnTo>
                    <a:pt x="62" y="195"/>
                  </a:lnTo>
                  <a:lnTo>
                    <a:pt x="48" y="203"/>
                  </a:lnTo>
                  <a:lnTo>
                    <a:pt x="32" y="208"/>
                  </a:lnTo>
                  <a:lnTo>
                    <a:pt x="31" y="205"/>
                  </a:lnTo>
                  <a:lnTo>
                    <a:pt x="28" y="203"/>
                  </a:lnTo>
                  <a:lnTo>
                    <a:pt x="15" y="207"/>
                  </a:lnTo>
                  <a:lnTo>
                    <a:pt x="0" y="211"/>
                  </a:lnTo>
                  <a:lnTo>
                    <a:pt x="0" y="210"/>
                  </a:lnTo>
                  <a:lnTo>
                    <a:pt x="1" y="207"/>
                  </a:lnTo>
                  <a:lnTo>
                    <a:pt x="31" y="198"/>
                  </a:lnTo>
                  <a:lnTo>
                    <a:pt x="65" y="191"/>
                  </a:lnTo>
                  <a:lnTo>
                    <a:pt x="81" y="185"/>
                  </a:lnTo>
                  <a:lnTo>
                    <a:pt x="97" y="180"/>
                  </a:lnTo>
                  <a:lnTo>
                    <a:pt x="109" y="174"/>
                  </a:lnTo>
                  <a:lnTo>
                    <a:pt x="119" y="165"/>
                  </a:lnTo>
                  <a:lnTo>
                    <a:pt x="118" y="164"/>
                  </a:lnTo>
                  <a:lnTo>
                    <a:pt x="118" y="163"/>
                  </a:lnTo>
                  <a:lnTo>
                    <a:pt x="97" y="164"/>
                  </a:lnTo>
                  <a:lnTo>
                    <a:pt x="77" y="164"/>
                  </a:lnTo>
                  <a:lnTo>
                    <a:pt x="77" y="163"/>
                  </a:lnTo>
                  <a:lnTo>
                    <a:pt x="77" y="160"/>
                  </a:lnTo>
                  <a:lnTo>
                    <a:pt x="84" y="153"/>
                  </a:lnTo>
                  <a:lnTo>
                    <a:pt x="90" y="144"/>
                  </a:lnTo>
                  <a:lnTo>
                    <a:pt x="81" y="144"/>
                  </a:lnTo>
                  <a:lnTo>
                    <a:pt x="71" y="144"/>
                  </a:lnTo>
                  <a:lnTo>
                    <a:pt x="71" y="141"/>
                  </a:lnTo>
                  <a:lnTo>
                    <a:pt x="71" y="140"/>
                  </a:lnTo>
                  <a:lnTo>
                    <a:pt x="71" y="138"/>
                  </a:lnTo>
                  <a:lnTo>
                    <a:pt x="71" y="138"/>
                  </a:lnTo>
                  <a:lnTo>
                    <a:pt x="81" y="130"/>
                  </a:lnTo>
                  <a:lnTo>
                    <a:pt x="90" y="121"/>
                  </a:lnTo>
                  <a:lnTo>
                    <a:pt x="109" y="117"/>
                  </a:lnTo>
                  <a:lnTo>
                    <a:pt x="134" y="114"/>
                  </a:lnTo>
                  <a:lnTo>
                    <a:pt x="144" y="113"/>
                  </a:lnTo>
                  <a:lnTo>
                    <a:pt x="155" y="110"/>
                  </a:lnTo>
                  <a:lnTo>
                    <a:pt x="159" y="107"/>
                  </a:lnTo>
                  <a:lnTo>
                    <a:pt x="162" y="105"/>
                  </a:lnTo>
                  <a:lnTo>
                    <a:pt x="165" y="103"/>
                  </a:lnTo>
                  <a:lnTo>
                    <a:pt x="168" y="98"/>
                  </a:lnTo>
                  <a:lnTo>
                    <a:pt x="157" y="100"/>
                  </a:lnTo>
                  <a:lnTo>
                    <a:pt x="144" y="101"/>
                  </a:lnTo>
                  <a:lnTo>
                    <a:pt x="138" y="101"/>
                  </a:lnTo>
                  <a:lnTo>
                    <a:pt x="132" y="101"/>
                  </a:lnTo>
                  <a:lnTo>
                    <a:pt x="128" y="100"/>
                  </a:lnTo>
                  <a:lnTo>
                    <a:pt x="124" y="98"/>
                  </a:lnTo>
                  <a:lnTo>
                    <a:pt x="122" y="97"/>
                  </a:lnTo>
                  <a:lnTo>
                    <a:pt x="121" y="97"/>
                  </a:lnTo>
                  <a:lnTo>
                    <a:pt x="122" y="91"/>
                  </a:lnTo>
                  <a:lnTo>
                    <a:pt x="124" y="87"/>
                  </a:lnTo>
                  <a:lnTo>
                    <a:pt x="135" y="84"/>
                  </a:lnTo>
                  <a:lnTo>
                    <a:pt x="145" y="81"/>
                  </a:lnTo>
                  <a:lnTo>
                    <a:pt x="157" y="78"/>
                  </a:lnTo>
                  <a:lnTo>
                    <a:pt x="168" y="77"/>
                  </a:lnTo>
                  <a:lnTo>
                    <a:pt x="169" y="81"/>
                  </a:lnTo>
                  <a:lnTo>
                    <a:pt x="171" y="83"/>
                  </a:lnTo>
                  <a:lnTo>
                    <a:pt x="172" y="84"/>
                  </a:lnTo>
                  <a:lnTo>
                    <a:pt x="177" y="85"/>
                  </a:lnTo>
                  <a:lnTo>
                    <a:pt x="184" y="83"/>
                  </a:lnTo>
                  <a:lnTo>
                    <a:pt x="189" y="81"/>
                  </a:lnTo>
                  <a:lnTo>
                    <a:pt x="185" y="74"/>
                  </a:lnTo>
                  <a:lnTo>
                    <a:pt x="181" y="68"/>
                  </a:lnTo>
                  <a:lnTo>
                    <a:pt x="178" y="65"/>
                  </a:lnTo>
                  <a:lnTo>
                    <a:pt x="177" y="63"/>
                  </a:lnTo>
                  <a:lnTo>
                    <a:pt x="177" y="60"/>
                  </a:lnTo>
                  <a:lnTo>
                    <a:pt x="177" y="55"/>
                  </a:lnTo>
                  <a:lnTo>
                    <a:pt x="188" y="54"/>
                  </a:lnTo>
                  <a:lnTo>
                    <a:pt x="201" y="53"/>
                  </a:lnTo>
                  <a:lnTo>
                    <a:pt x="212" y="50"/>
                  </a:lnTo>
                  <a:lnTo>
                    <a:pt x="224" y="48"/>
                  </a:lnTo>
                  <a:lnTo>
                    <a:pt x="241" y="43"/>
                  </a:lnTo>
                  <a:lnTo>
                    <a:pt x="262" y="34"/>
                  </a:lnTo>
                  <a:lnTo>
                    <a:pt x="274" y="30"/>
                  </a:lnTo>
                  <a:lnTo>
                    <a:pt x="285" y="27"/>
                  </a:lnTo>
                  <a:lnTo>
                    <a:pt x="297" y="26"/>
                  </a:lnTo>
                  <a:lnTo>
                    <a:pt x="307" y="26"/>
                  </a:lnTo>
                  <a:lnTo>
                    <a:pt x="334" y="30"/>
                  </a:lnTo>
                  <a:lnTo>
                    <a:pt x="361" y="35"/>
                  </a:lnTo>
                  <a:lnTo>
                    <a:pt x="389" y="41"/>
                  </a:lnTo>
                  <a:lnTo>
                    <a:pt x="416" y="45"/>
                  </a:lnTo>
                  <a:lnTo>
                    <a:pt x="429" y="48"/>
                  </a:lnTo>
                  <a:lnTo>
                    <a:pt x="444" y="50"/>
                  </a:lnTo>
                  <a:lnTo>
                    <a:pt x="456" y="50"/>
                  </a:lnTo>
                  <a:lnTo>
                    <a:pt x="469" y="50"/>
                  </a:lnTo>
                  <a:lnTo>
                    <a:pt x="482" y="48"/>
                  </a:lnTo>
                  <a:lnTo>
                    <a:pt x="495" y="45"/>
                  </a:lnTo>
                  <a:lnTo>
                    <a:pt x="508" y="41"/>
                  </a:lnTo>
                  <a:lnTo>
                    <a:pt x="521" y="37"/>
                  </a:lnTo>
                  <a:lnTo>
                    <a:pt x="524" y="41"/>
                  </a:lnTo>
                  <a:lnTo>
                    <a:pt x="528" y="44"/>
                  </a:lnTo>
                  <a:lnTo>
                    <a:pt x="532" y="45"/>
                  </a:lnTo>
                  <a:lnTo>
                    <a:pt x="541" y="45"/>
                  </a:lnTo>
                  <a:lnTo>
                    <a:pt x="545" y="44"/>
                  </a:lnTo>
                  <a:lnTo>
                    <a:pt x="551" y="43"/>
                  </a:lnTo>
                  <a:lnTo>
                    <a:pt x="556" y="43"/>
                  </a:lnTo>
                  <a:lnTo>
                    <a:pt x="562" y="44"/>
                  </a:lnTo>
                  <a:lnTo>
                    <a:pt x="565" y="48"/>
                  </a:lnTo>
                  <a:lnTo>
                    <a:pt x="569" y="51"/>
                  </a:lnTo>
                  <a:lnTo>
                    <a:pt x="574" y="53"/>
                  </a:lnTo>
                  <a:lnTo>
                    <a:pt x="579" y="53"/>
                  </a:lnTo>
                  <a:lnTo>
                    <a:pt x="585" y="53"/>
                  </a:lnTo>
                  <a:lnTo>
                    <a:pt x="591" y="54"/>
                  </a:lnTo>
                  <a:lnTo>
                    <a:pt x="596" y="55"/>
                  </a:lnTo>
                  <a:lnTo>
                    <a:pt x="601" y="58"/>
                  </a:lnTo>
                  <a:lnTo>
                    <a:pt x="599" y="63"/>
                  </a:lnTo>
                  <a:lnTo>
                    <a:pt x="599" y="67"/>
                  </a:lnTo>
                  <a:lnTo>
                    <a:pt x="619" y="67"/>
                  </a:lnTo>
                  <a:lnTo>
                    <a:pt x="639" y="65"/>
                  </a:lnTo>
                  <a:lnTo>
                    <a:pt x="639" y="71"/>
                  </a:lnTo>
                  <a:lnTo>
                    <a:pt x="641" y="78"/>
                  </a:lnTo>
                  <a:lnTo>
                    <a:pt x="643" y="78"/>
                  </a:lnTo>
                  <a:lnTo>
                    <a:pt x="646" y="78"/>
                  </a:lnTo>
                  <a:lnTo>
                    <a:pt x="648" y="77"/>
                  </a:lnTo>
                  <a:lnTo>
                    <a:pt x="649" y="77"/>
                  </a:lnTo>
                  <a:lnTo>
                    <a:pt x="651" y="73"/>
                  </a:lnTo>
                  <a:lnTo>
                    <a:pt x="652" y="68"/>
                  </a:lnTo>
                  <a:lnTo>
                    <a:pt x="653" y="67"/>
                  </a:lnTo>
                  <a:lnTo>
                    <a:pt x="656" y="64"/>
                  </a:lnTo>
                  <a:lnTo>
                    <a:pt x="661" y="61"/>
                  </a:lnTo>
                  <a:lnTo>
                    <a:pt x="666" y="57"/>
                  </a:lnTo>
                  <a:lnTo>
                    <a:pt x="682" y="58"/>
                  </a:lnTo>
                  <a:lnTo>
                    <a:pt x="703" y="61"/>
                  </a:lnTo>
                  <a:lnTo>
                    <a:pt x="725" y="64"/>
                  </a:lnTo>
                  <a:lnTo>
                    <a:pt x="742" y="67"/>
                  </a:lnTo>
                  <a:lnTo>
                    <a:pt x="742" y="68"/>
                  </a:lnTo>
                  <a:lnTo>
                    <a:pt x="742" y="68"/>
                  </a:lnTo>
                  <a:lnTo>
                    <a:pt x="739" y="73"/>
                  </a:lnTo>
                  <a:lnTo>
                    <a:pt x="738" y="77"/>
                  </a:lnTo>
                  <a:lnTo>
                    <a:pt x="738" y="78"/>
                  </a:lnTo>
                  <a:lnTo>
                    <a:pt x="739" y="80"/>
                  </a:lnTo>
                  <a:lnTo>
                    <a:pt x="742" y="78"/>
                  </a:lnTo>
                  <a:lnTo>
                    <a:pt x="746" y="78"/>
                  </a:lnTo>
                  <a:lnTo>
                    <a:pt x="751" y="70"/>
                  </a:lnTo>
                  <a:lnTo>
                    <a:pt x="755" y="64"/>
                  </a:lnTo>
                  <a:lnTo>
                    <a:pt x="755" y="63"/>
                  </a:lnTo>
                  <a:lnTo>
                    <a:pt x="755" y="61"/>
                  </a:lnTo>
                  <a:lnTo>
                    <a:pt x="749" y="58"/>
                  </a:lnTo>
                  <a:lnTo>
                    <a:pt x="743" y="55"/>
                  </a:lnTo>
                  <a:lnTo>
                    <a:pt x="746" y="50"/>
                  </a:lnTo>
                  <a:lnTo>
                    <a:pt x="749" y="44"/>
                  </a:lnTo>
                  <a:lnTo>
                    <a:pt x="755" y="47"/>
                  </a:lnTo>
                  <a:lnTo>
                    <a:pt x="761" y="48"/>
                  </a:lnTo>
                  <a:lnTo>
                    <a:pt x="758" y="53"/>
                  </a:lnTo>
                  <a:lnTo>
                    <a:pt x="753" y="55"/>
                  </a:lnTo>
                  <a:lnTo>
                    <a:pt x="753" y="57"/>
                  </a:lnTo>
                  <a:lnTo>
                    <a:pt x="753" y="57"/>
                  </a:lnTo>
                  <a:lnTo>
                    <a:pt x="762" y="58"/>
                  </a:lnTo>
                  <a:lnTo>
                    <a:pt x="771" y="58"/>
                  </a:lnTo>
                  <a:lnTo>
                    <a:pt x="776" y="53"/>
                  </a:lnTo>
                  <a:lnTo>
                    <a:pt x="782" y="48"/>
                  </a:lnTo>
                  <a:lnTo>
                    <a:pt x="776" y="45"/>
                  </a:lnTo>
                  <a:lnTo>
                    <a:pt x="771" y="40"/>
                  </a:lnTo>
                  <a:lnTo>
                    <a:pt x="775" y="34"/>
                  </a:lnTo>
                  <a:lnTo>
                    <a:pt x="779" y="28"/>
                  </a:lnTo>
                  <a:lnTo>
                    <a:pt x="788" y="27"/>
                  </a:lnTo>
                  <a:lnTo>
                    <a:pt x="793" y="26"/>
                  </a:lnTo>
                  <a:lnTo>
                    <a:pt x="799" y="24"/>
                  </a:lnTo>
                  <a:lnTo>
                    <a:pt x="806" y="27"/>
                  </a:lnTo>
                  <a:lnTo>
                    <a:pt x="806" y="31"/>
                  </a:lnTo>
                  <a:lnTo>
                    <a:pt x="806" y="37"/>
                  </a:lnTo>
                  <a:lnTo>
                    <a:pt x="801" y="40"/>
                  </a:lnTo>
                  <a:lnTo>
                    <a:pt x="796" y="44"/>
                  </a:lnTo>
                  <a:lnTo>
                    <a:pt x="801" y="50"/>
                  </a:lnTo>
                  <a:lnTo>
                    <a:pt x="805" y="55"/>
                  </a:lnTo>
                  <a:lnTo>
                    <a:pt x="809" y="53"/>
                  </a:lnTo>
                  <a:lnTo>
                    <a:pt x="813" y="50"/>
                  </a:lnTo>
                  <a:lnTo>
                    <a:pt x="819" y="48"/>
                  </a:lnTo>
                  <a:lnTo>
                    <a:pt x="825" y="50"/>
                  </a:lnTo>
                  <a:lnTo>
                    <a:pt x="823" y="54"/>
                  </a:lnTo>
                  <a:lnTo>
                    <a:pt x="822" y="58"/>
                  </a:lnTo>
                  <a:lnTo>
                    <a:pt x="818" y="61"/>
                  </a:lnTo>
                  <a:lnTo>
                    <a:pt x="813" y="63"/>
                  </a:lnTo>
                  <a:lnTo>
                    <a:pt x="813" y="67"/>
                  </a:lnTo>
                  <a:lnTo>
                    <a:pt x="812" y="71"/>
                  </a:lnTo>
                  <a:lnTo>
                    <a:pt x="816" y="71"/>
                  </a:lnTo>
                  <a:lnTo>
                    <a:pt x="819" y="71"/>
                  </a:lnTo>
                  <a:lnTo>
                    <a:pt x="831" y="67"/>
                  </a:lnTo>
                  <a:lnTo>
                    <a:pt x="843" y="60"/>
                  </a:lnTo>
                  <a:lnTo>
                    <a:pt x="849" y="55"/>
                  </a:lnTo>
                  <a:lnTo>
                    <a:pt x="853" y="51"/>
                  </a:lnTo>
                  <a:lnTo>
                    <a:pt x="858" y="45"/>
                  </a:lnTo>
                  <a:lnTo>
                    <a:pt x="860" y="41"/>
                  </a:lnTo>
                  <a:lnTo>
                    <a:pt x="849" y="37"/>
                  </a:lnTo>
                  <a:lnTo>
                    <a:pt x="833" y="35"/>
                  </a:lnTo>
                  <a:lnTo>
                    <a:pt x="835" y="31"/>
                  </a:lnTo>
                  <a:lnTo>
                    <a:pt x="836" y="30"/>
                  </a:lnTo>
                  <a:lnTo>
                    <a:pt x="839" y="30"/>
                  </a:lnTo>
                  <a:lnTo>
                    <a:pt x="843" y="30"/>
                  </a:lnTo>
                  <a:lnTo>
                    <a:pt x="840" y="26"/>
                  </a:lnTo>
                  <a:lnTo>
                    <a:pt x="839" y="21"/>
                  </a:lnTo>
                  <a:lnTo>
                    <a:pt x="849" y="14"/>
                  </a:lnTo>
                  <a:lnTo>
                    <a:pt x="863" y="7"/>
                  </a:lnTo>
                  <a:lnTo>
                    <a:pt x="870" y="4"/>
                  </a:lnTo>
                  <a:lnTo>
                    <a:pt x="876" y="3"/>
                  </a:lnTo>
                  <a:lnTo>
                    <a:pt x="879" y="4"/>
                  </a:lnTo>
                  <a:lnTo>
                    <a:pt x="880" y="6"/>
                  </a:lnTo>
                  <a:lnTo>
                    <a:pt x="883" y="7"/>
                  </a:lnTo>
                  <a:lnTo>
                    <a:pt x="883" y="10"/>
                  </a:lnTo>
                  <a:lnTo>
                    <a:pt x="876" y="13"/>
                  </a:lnTo>
                  <a:lnTo>
                    <a:pt x="869" y="14"/>
                  </a:lnTo>
                  <a:lnTo>
                    <a:pt x="869" y="21"/>
                  </a:lnTo>
                  <a:lnTo>
                    <a:pt x="869" y="27"/>
                  </a:lnTo>
                  <a:lnTo>
                    <a:pt x="876" y="27"/>
                  </a:lnTo>
                  <a:lnTo>
                    <a:pt x="882" y="27"/>
                  </a:lnTo>
                  <a:lnTo>
                    <a:pt x="880" y="23"/>
                  </a:lnTo>
                  <a:lnTo>
                    <a:pt x="879" y="17"/>
                  </a:lnTo>
                  <a:lnTo>
                    <a:pt x="890" y="13"/>
                  </a:lnTo>
                  <a:lnTo>
                    <a:pt x="900" y="8"/>
                  </a:lnTo>
                  <a:lnTo>
                    <a:pt x="905" y="7"/>
                  </a:lnTo>
                  <a:lnTo>
                    <a:pt x="910" y="6"/>
                  </a:lnTo>
                  <a:lnTo>
                    <a:pt x="918" y="6"/>
                  </a:lnTo>
                  <a:lnTo>
                    <a:pt x="925" y="6"/>
                  </a:lnTo>
                  <a:lnTo>
                    <a:pt x="923" y="10"/>
                  </a:lnTo>
                  <a:lnTo>
                    <a:pt x="922" y="13"/>
                  </a:lnTo>
                  <a:lnTo>
                    <a:pt x="920" y="14"/>
                  </a:lnTo>
                  <a:lnTo>
                    <a:pt x="916" y="16"/>
                  </a:lnTo>
                  <a:lnTo>
                    <a:pt x="918" y="18"/>
                  </a:lnTo>
                  <a:lnTo>
                    <a:pt x="918" y="23"/>
                  </a:lnTo>
                  <a:lnTo>
                    <a:pt x="930" y="21"/>
                  </a:lnTo>
                  <a:lnTo>
                    <a:pt x="943" y="18"/>
                  </a:lnTo>
                  <a:lnTo>
                    <a:pt x="943" y="16"/>
                  </a:lnTo>
                  <a:lnTo>
                    <a:pt x="943" y="11"/>
                  </a:lnTo>
                  <a:lnTo>
                    <a:pt x="942" y="11"/>
                  </a:lnTo>
                  <a:lnTo>
                    <a:pt x="940" y="11"/>
                  </a:lnTo>
                  <a:lnTo>
                    <a:pt x="938" y="13"/>
                  </a:lnTo>
                  <a:lnTo>
                    <a:pt x="935" y="13"/>
                  </a:lnTo>
                  <a:lnTo>
                    <a:pt x="932" y="11"/>
                  </a:lnTo>
                  <a:lnTo>
                    <a:pt x="928" y="10"/>
                  </a:lnTo>
                  <a:lnTo>
                    <a:pt x="928" y="6"/>
                  </a:lnTo>
                  <a:lnTo>
                    <a:pt x="92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25" name="Freeform 456"/>
            <p:cNvSpPr>
              <a:spLocks/>
            </p:cNvSpPr>
            <p:nvPr/>
          </p:nvSpPr>
          <p:spPr bwMode="auto">
            <a:xfrm>
              <a:off x="3714" y="2410"/>
              <a:ext cx="11" cy="5"/>
            </a:xfrm>
            <a:custGeom>
              <a:avLst/>
              <a:gdLst>
                <a:gd name="T0" fmla="*/ 0 w 11"/>
                <a:gd name="T1" fmla="*/ 0 h 5"/>
                <a:gd name="T2" fmla="*/ 1 w 11"/>
                <a:gd name="T3" fmla="*/ 3 h 5"/>
                <a:gd name="T4" fmla="*/ 3 w 11"/>
                <a:gd name="T5" fmla="*/ 5 h 5"/>
                <a:gd name="T6" fmla="*/ 7 w 11"/>
                <a:gd name="T7" fmla="*/ 5 h 5"/>
                <a:gd name="T8" fmla="*/ 11 w 11"/>
                <a:gd name="T9" fmla="*/ 4 h 5"/>
                <a:gd name="T10" fmla="*/ 10 w 11"/>
                <a:gd name="T11" fmla="*/ 4 h 5"/>
                <a:gd name="T12" fmla="*/ 9 w 11"/>
                <a:gd name="T13" fmla="*/ 4 h 5"/>
                <a:gd name="T14" fmla="*/ 4 w 11"/>
                <a:gd name="T15" fmla="*/ 3 h 5"/>
                <a:gd name="T16" fmla="*/ 0 w 11"/>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5">
                  <a:moveTo>
                    <a:pt x="0" y="0"/>
                  </a:moveTo>
                  <a:lnTo>
                    <a:pt x="1" y="3"/>
                  </a:lnTo>
                  <a:lnTo>
                    <a:pt x="3" y="5"/>
                  </a:lnTo>
                  <a:lnTo>
                    <a:pt x="7" y="5"/>
                  </a:lnTo>
                  <a:lnTo>
                    <a:pt x="11" y="4"/>
                  </a:lnTo>
                  <a:lnTo>
                    <a:pt x="10" y="4"/>
                  </a:lnTo>
                  <a:lnTo>
                    <a:pt x="9" y="4"/>
                  </a:lnTo>
                  <a:lnTo>
                    <a:pt x="4" y="3"/>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26" name="Freeform 457"/>
            <p:cNvSpPr>
              <a:spLocks/>
            </p:cNvSpPr>
            <p:nvPr/>
          </p:nvSpPr>
          <p:spPr bwMode="auto">
            <a:xfrm>
              <a:off x="3476" y="2432"/>
              <a:ext cx="17" cy="13"/>
            </a:xfrm>
            <a:custGeom>
              <a:avLst/>
              <a:gdLst>
                <a:gd name="T0" fmla="*/ 2 w 17"/>
                <a:gd name="T1" fmla="*/ 0 h 13"/>
                <a:gd name="T2" fmla="*/ 10 w 17"/>
                <a:gd name="T3" fmla="*/ 0 h 13"/>
                <a:gd name="T4" fmla="*/ 17 w 17"/>
                <a:gd name="T5" fmla="*/ 2 h 13"/>
                <a:gd name="T6" fmla="*/ 17 w 17"/>
                <a:gd name="T7" fmla="*/ 5 h 13"/>
                <a:gd name="T8" fmla="*/ 17 w 17"/>
                <a:gd name="T9" fmla="*/ 8 h 13"/>
                <a:gd name="T10" fmla="*/ 14 w 17"/>
                <a:gd name="T11" fmla="*/ 10 h 13"/>
                <a:gd name="T12" fmla="*/ 11 w 17"/>
                <a:gd name="T13" fmla="*/ 13 h 13"/>
                <a:gd name="T14" fmla="*/ 7 w 17"/>
                <a:gd name="T15" fmla="*/ 12 h 13"/>
                <a:gd name="T16" fmla="*/ 2 w 17"/>
                <a:gd name="T17" fmla="*/ 10 h 13"/>
                <a:gd name="T18" fmla="*/ 1 w 17"/>
                <a:gd name="T19" fmla="*/ 10 h 13"/>
                <a:gd name="T20" fmla="*/ 0 w 17"/>
                <a:gd name="T21" fmla="*/ 10 h 13"/>
                <a:gd name="T22" fmla="*/ 1 w 17"/>
                <a:gd name="T23" fmla="*/ 5 h 13"/>
                <a:gd name="T24" fmla="*/ 2 w 17"/>
                <a:gd name="T25"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 h="13">
                  <a:moveTo>
                    <a:pt x="2" y="0"/>
                  </a:moveTo>
                  <a:lnTo>
                    <a:pt x="10" y="0"/>
                  </a:lnTo>
                  <a:lnTo>
                    <a:pt x="17" y="2"/>
                  </a:lnTo>
                  <a:lnTo>
                    <a:pt x="17" y="5"/>
                  </a:lnTo>
                  <a:lnTo>
                    <a:pt x="17" y="8"/>
                  </a:lnTo>
                  <a:lnTo>
                    <a:pt x="14" y="10"/>
                  </a:lnTo>
                  <a:lnTo>
                    <a:pt x="11" y="13"/>
                  </a:lnTo>
                  <a:lnTo>
                    <a:pt x="7" y="12"/>
                  </a:lnTo>
                  <a:lnTo>
                    <a:pt x="2" y="10"/>
                  </a:lnTo>
                  <a:lnTo>
                    <a:pt x="1" y="10"/>
                  </a:lnTo>
                  <a:lnTo>
                    <a:pt x="0" y="10"/>
                  </a:lnTo>
                  <a:lnTo>
                    <a:pt x="1" y="5"/>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27" name="Freeform 458"/>
            <p:cNvSpPr>
              <a:spLocks/>
            </p:cNvSpPr>
            <p:nvPr/>
          </p:nvSpPr>
          <p:spPr bwMode="auto">
            <a:xfrm>
              <a:off x="3274" y="2457"/>
              <a:ext cx="20" cy="13"/>
            </a:xfrm>
            <a:custGeom>
              <a:avLst/>
              <a:gdLst>
                <a:gd name="T0" fmla="*/ 5 w 20"/>
                <a:gd name="T1" fmla="*/ 0 h 13"/>
                <a:gd name="T2" fmla="*/ 12 w 20"/>
                <a:gd name="T3" fmla="*/ 1 h 13"/>
                <a:gd name="T4" fmla="*/ 20 w 20"/>
                <a:gd name="T5" fmla="*/ 3 h 13"/>
                <a:gd name="T6" fmla="*/ 20 w 20"/>
                <a:gd name="T7" fmla="*/ 4 h 13"/>
                <a:gd name="T8" fmla="*/ 20 w 20"/>
                <a:gd name="T9" fmla="*/ 4 h 13"/>
                <a:gd name="T10" fmla="*/ 20 w 20"/>
                <a:gd name="T11" fmla="*/ 7 h 13"/>
                <a:gd name="T12" fmla="*/ 19 w 20"/>
                <a:gd name="T13" fmla="*/ 8 h 13"/>
                <a:gd name="T14" fmla="*/ 13 w 20"/>
                <a:gd name="T15" fmla="*/ 11 h 13"/>
                <a:gd name="T16" fmla="*/ 9 w 20"/>
                <a:gd name="T17" fmla="*/ 13 h 13"/>
                <a:gd name="T18" fmla="*/ 5 w 20"/>
                <a:gd name="T19" fmla="*/ 11 h 13"/>
                <a:gd name="T20" fmla="*/ 0 w 20"/>
                <a:gd name="T21" fmla="*/ 7 h 13"/>
                <a:gd name="T22" fmla="*/ 2 w 20"/>
                <a:gd name="T23" fmla="*/ 5 h 13"/>
                <a:gd name="T24" fmla="*/ 3 w 20"/>
                <a:gd name="T25" fmla="*/ 4 h 13"/>
                <a:gd name="T26" fmla="*/ 3 w 20"/>
                <a:gd name="T27" fmla="*/ 3 h 13"/>
                <a:gd name="T28" fmla="*/ 5 w 20"/>
                <a:gd name="T29"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 h="13">
                  <a:moveTo>
                    <a:pt x="5" y="0"/>
                  </a:moveTo>
                  <a:lnTo>
                    <a:pt x="12" y="1"/>
                  </a:lnTo>
                  <a:lnTo>
                    <a:pt x="20" y="3"/>
                  </a:lnTo>
                  <a:lnTo>
                    <a:pt x="20" y="4"/>
                  </a:lnTo>
                  <a:lnTo>
                    <a:pt x="20" y="4"/>
                  </a:lnTo>
                  <a:lnTo>
                    <a:pt x="20" y="7"/>
                  </a:lnTo>
                  <a:lnTo>
                    <a:pt x="19" y="8"/>
                  </a:lnTo>
                  <a:lnTo>
                    <a:pt x="13" y="11"/>
                  </a:lnTo>
                  <a:lnTo>
                    <a:pt x="9" y="13"/>
                  </a:lnTo>
                  <a:lnTo>
                    <a:pt x="5" y="11"/>
                  </a:lnTo>
                  <a:lnTo>
                    <a:pt x="0" y="7"/>
                  </a:lnTo>
                  <a:lnTo>
                    <a:pt x="2" y="5"/>
                  </a:lnTo>
                  <a:lnTo>
                    <a:pt x="3" y="4"/>
                  </a:lnTo>
                  <a:lnTo>
                    <a:pt x="3" y="3"/>
                  </a:lnTo>
                  <a:lnTo>
                    <a:pt x="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28" name="Freeform 459"/>
            <p:cNvSpPr>
              <a:spLocks/>
            </p:cNvSpPr>
            <p:nvPr/>
          </p:nvSpPr>
          <p:spPr bwMode="auto">
            <a:xfrm>
              <a:off x="3713" y="2477"/>
              <a:ext cx="82" cy="33"/>
            </a:xfrm>
            <a:custGeom>
              <a:avLst/>
              <a:gdLst>
                <a:gd name="T0" fmla="*/ 4 w 82"/>
                <a:gd name="T1" fmla="*/ 0 h 33"/>
                <a:gd name="T2" fmla="*/ 11 w 82"/>
                <a:gd name="T3" fmla="*/ 1 h 33"/>
                <a:gd name="T4" fmla="*/ 15 w 82"/>
                <a:gd name="T5" fmla="*/ 3 h 33"/>
                <a:gd name="T6" fmla="*/ 18 w 82"/>
                <a:gd name="T7" fmla="*/ 7 h 33"/>
                <a:gd name="T8" fmla="*/ 21 w 82"/>
                <a:gd name="T9" fmla="*/ 11 h 33"/>
                <a:gd name="T10" fmla="*/ 28 w 82"/>
                <a:gd name="T11" fmla="*/ 5 h 33"/>
                <a:gd name="T12" fmla="*/ 35 w 82"/>
                <a:gd name="T13" fmla="*/ 1 h 33"/>
                <a:gd name="T14" fmla="*/ 47 w 82"/>
                <a:gd name="T15" fmla="*/ 4 h 33"/>
                <a:gd name="T16" fmla="*/ 58 w 82"/>
                <a:gd name="T17" fmla="*/ 4 h 33"/>
                <a:gd name="T18" fmla="*/ 64 w 82"/>
                <a:gd name="T19" fmla="*/ 4 h 33"/>
                <a:gd name="T20" fmla="*/ 70 w 82"/>
                <a:gd name="T21" fmla="*/ 5 h 33"/>
                <a:gd name="T22" fmla="*/ 74 w 82"/>
                <a:gd name="T23" fmla="*/ 7 h 33"/>
                <a:gd name="T24" fmla="*/ 80 w 82"/>
                <a:gd name="T25" fmla="*/ 10 h 33"/>
                <a:gd name="T26" fmla="*/ 81 w 82"/>
                <a:gd name="T27" fmla="*/ 10 h 33"/>
                <a:gd name="T28" fmla="*/ 82 w 82"/>
                <a:gd name="T29" fmla="*/ 10 h 33"/>
                <a:gd name="T30" fmla="*/ 81 w 82"/>
                <a:gd name="T31" fmla="*/ 13 h 33"/>
                <a:gd name="T32" fmla="*/ 80 w 82"/>
                <a:gd name="T33" fmla="*/ 15 h 33"/>
                <a:gd name="T34" fmla="*/ 74 w 82"/>
                <a:gd name="T35" fmla="*/ 21 h 33"/>
                <a:gd name="T36" fmla="*/ 65 w 82"/>
                <a:gd name="T37" fmla="*/ 25 h 33"/>
                <a:gd name="T38" fmla="*/ 54 w 82"/>
                <a:gd name="T39" fmla="*/ 30 h 33"/>
                <a:gd name="T40" fmla="*/ 41 w 82"/>
                <a:gd name="T41" fmla="*/ 33 h 33"/>
                <a:gd name="T42" fmla="*/ 30 w 82"/>
                <a:gd name="T43" fmla="*/ 33 h 33"/>
                <a:gd name="T44" fmla="*/ 18 w 82"/>
                <a:gd name="T45" fmla="*/ 33 h 33"/>
                <a:gd name="T46" fmla="*/ 15 w 82"/>
                <a:gd name="T47" fmla="*/ 30 h 33"/>
                <a:gd name="T48" fmla="*/ 12 w 82"/>
                <a:gd name="T49" fmla="*/ 28 h 33"/>
                <a:gd name="T50" fmla="*/ 10 w 82"/>
                <a:gd name="T51" fmla="*/ 25 h 33"/>
                <a:gd name="T52" fmla="*/ 10 w 82"/>
                <a:gd name="T53" fmla="*/ 21 h 33"/>
                <a:gd name="T54" fmla="*/ 7 w 82"/>
                <a:gd name="T55" fmla="*/ 20 h 33"/>
                <a:gd name="T56" fmla="*/ 5 w 82"/>
                <a:gd name="T57" fmla="*/ 20 h 33"/>
                <a:gd name="T58" fmla="*/ 5 w 82"/>
                <a:gd name="T59" fmla="*/ 18 h 33"/>
                <a:gd name="T60" fmla="*/ 4 w 82"/>
                <a:gd name="T61" fmla="*/ 15 h 33"/>
                <a:gd name="T62" fmla="*/ 7 w 82"/>
                <a:gd name="T63" fmla="*/ 15 h 33"/>
                <a:gd name="T64" fmla="*/ 8 w 82"/>
                <a:gd name="T65" fmla="*/ 15 h 33"/>
                <a:gd name="T66" fmla="*/ 4 w 82"/>
                <a:gd name="T67" fmla="*/ 13 h 33"/>
                <a:gd name="T68" fmla="*/ 0 w 82"/>
                <a:gd name="T69" fmla="*/ 10 h 33"/>
                <a:gd name="T70" fmla="*/ 0 w 82"/>
                <a:gd name="T71" fmla="*/ 8 h 33"/>
                <a:gd name="T72" fmla="*/ 0 w 82"/>
                <a:gd name="T73" fmla="*/ 8 h 33"/>
                <a:gd name="T74" fmla="*/ 4 w 82"/>
                <a:gd name="T75" fmla="*/ 7 h 33"/>
                <a:gd name="T76" fmla="*/ 7 w 82"/>
                <a:gd name="T77" fmla="*/ 5 h 33"/>
                <a:gd name="T78" fmla="*/ 5 w 82"/>
                <a:gd name="T79" fmla="*/ 3 h 33"/>
                <a:gd name="T80" fmla="*/ 4 w 82"/>
                <a:gd name="T81" fmla="*/ 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82" h="33">
                  <a:moveTo>
                    <a:pt x="4" y="0"/>
                  </a:moveTo>
                  <a:lnTo>
                    <a:pt x="11" y="1"/>
                  </a:lnTo>
                  <a:lnTo>
                    <a:pt x="15" y="3"/>
                  </a:lnTo>
                  <a:lnTo>
                    <a:pt x="18" y="7"/>
                  </a:lnTo>
                  <a:lnTo>
                    <a:pt x="21" y="11"/>
                  </a:lnTo>
                  <a:lnTo>
                    <a:pt x="28" y="5"/>
                  </a:lnTo>
                  <a:lnTo>
                    <a:pt x="35" y="1"/>
                  </a:lnTo>
                  <a:lnTo>
                    <a:pt x="47" y="4"/>
                  </a:lnTo>
                  <a:lnTo>
                    <a:pt x="58" y="4"/>
                  </a:lnTo>
                  <a:lnTo>
                    <a:pt x="64" y="4"/>
                  </a:lnTo>
                  <a:lnTo>
                    <a:pt x="70" y="5"/>
                  </a:lnTo>
                  <a:lnTo>
                    <a:pt x="74" y="7"/>
                  </a:lnTo>
                  <a:lnTo>
                    <a:pt x="80" y="10"/>
                  </a:lnTo>
                  <a:lnTo>
                    <a:pt x="81" y="10"/>
                  </a:lnTo>
                  <a:lnTo>
                    <a:pt x="82" y="10"/>
                  </a:lnTo>
                  <a:lnTo>
                    <a:pt x="81" y="13"/>
                  </a:lnTo>
                  <a:lnTo>
                    <a:pt x="80" y="15"/>
                  </a:lnTo>
                  <a:lnTo>
                    <a:pt x="74" y="21"/>
                  </a:lnTo>
                  <a:lnTo>
                    <a:pt x="65" y="25"/>
                  </a:lnTo>
                  <a:lnTo>
                    <a:pt x="54" y="30"/>
                  </a:lnTo>
                  <a:lnTo>
                    <a:pt x="41" y="33"/>
                  </a:lnTo>
                  <a:lnTo>
                    <a:pt x="30" y="33"/>
                  </a:lnTo>
                  <a:lnTo>
                    <a:pt x="18" y="33"/>
                  </a:lnTo>
                  <a:lnTo>
                    <a:pt x="15" y="30"/>
                  </a:lnTo>
                  <a:lnTo>
                    <a:pt x="12" y="28"/>
                  </a:lnTo>
                  <a:lnTo>
                    <a:pt x="10" y="25"/>
                  </a:lnTo>
                  <a:lnTo>
                    <a:pt x="10" y="21"/>
                  </a:lnTo>
                  <a:lnTo>
                    <a:pt x="7" y="20"/>
                  </a:lnTo>
                  <a:lnTo>
                    <a:pt x="5" y="20"/>
                  </a:lnTo>
                  <a:lnTo>
                    <a:pt x="5" y="18"/>
                  </a:lnTo>
                  <a:lnTo>
                    <a:pt x="4" y="15"/>
                  </a:lnTo>
                  <a:lnTo>
                    <a:pt x="7" y="15"/>
                  </a:lnTo>
                  <a:lnTo>
                    <a:pt x="8" y="15"/>
                  </a:lnTo>
                  <a:lnTo>
                    <a:pt x="4" y="13"/>
                  </a:lnTo>
                  <a:lnTo>
                    <a:pt x="0" y="10"/>
                  </a:lnTo>
                  <a:lnTo>
                    <a:pt x="0" y="8"/>
                  </a:lnTo>
                  <a:lnTo>
                    <a:pt x="0" y="8"/>
                  </a:lnTo>
                  <a:lnTo>
                    <a:pt x="4" y="7"/>
                  </a:lnTo>
                  <a:lnTo>
                    <a:pt x="7" y="5"/>
                  </a:lnTo>
                  <a:lnTo>
                    <a:pt x="5" y="3"/>
                  </a:lnTo>
                  <a:lnTo>
                    <a:pt x="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29" name="Freeform 460"/>
            <p:cNvSpPr>
              <a:spLocks/>
            </p:cNvSpPr>
            <p:nvPr/>
          </p:nvSpPr>
          <p:spPr bwMode="auto">
            <a:xfrm>
              <a:off x="3244" y="2485"/>
              <a:ext cx="26" cy="17"/>
            </a:xfrm>
            <a:custGeom>
              <a:avLst/>
              <a:gdLst>
                <a:gd name="T0" fmla="*/ 17 w 26"/>
                <a:gd name="T1" fmla="*/ 0 h 17"/>
                <a:gd name="T2" fmla="*/ 22 w 26"/>
                <a:gd name="T3" fmla="*/ 3 h 17"/>
                <a:gd name="T4" fmla="*/ 26 w 26"/>
                <a:gd name="T5" fmla="*/ 9 h 17"/>
                <a:gd name="T6" fmla="*/ 25 w 26"/>
                <a:gd name="T7" fmla="*/ 12 h 17"/>
                <a:gd name="T8" fmla="*/ 25 w 26"/>
                <a:gd name="T9" fmla="*/ 15 h 17"/>
                <a:gd name="T10" fmla="*/ 13 w 26"/>
                <a:gd name="T11" fmla="*/ 16 h 17"/>
                <a:gd name="T12" fmla="*/ 3 w 26"/>
                <a:gd name="T13" fmla="*/ 17 h 17"/>
                <a:gd name="T14" fmla="*/ 2 w 26"/>
                <a:gd name="T15" fmla="*/ 16 h 17"/>
                <a:gd name="T16" fmla="*/ 0 w 26"/>
                <a:gd name="T17" fmla="*/ 15 h 17"/>
                <a:gd name="T18" fmla="*/ 0 w 26"/>
                <a:gd name="T19" fmla="*/ 13 h 17"/>
                <a:gd name="T20" fmla="*/ 0 w 26"/>
                <a:gd name="T21" fmla="*/ 10 h 17"/>
                <a:gd name="T22" fmla="*/ 9 w 26"/>
                <a:gd name="T23" fmla="*/ 6 h 17"/>
                <a:gd name="T24" fmla="*/ 17 w 26"/>
                <a:gd name="T25"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 h="17">
                  <a:moveTo>
                    <a:pt x="17" y="0"/>
                  </a:moveTo>
                  <a:lnTo>
                    <a:pt x="22" y="3"/>
                  </a:lnTo>
                  <a:lnTo>
                    <a:pt x="26" y="9"/>
                  </a:lnTo>
                  <a:lnTo>
                    <a:pt x="25" y="12"/>
                  </a:lnTo>
                  <a:lnTo>
                    <a:pt x="25" y="15"/>
                  </a:lnTo>
                  <a:lnTo>
                    <a:pt x="13" y="16"/>
                  </a:lnTo>
                  <a:lnTo>
                    <a:pt x="3" y="17"/>
                  </a:lnTo>
                  <a:lnTo>
                    <a:pt x="2" y="16"/>
                  </a:lnTo>
                  <a:lnTo>
                    <a:pt x="0" y="15"/>
                  </a:lnTo>
                  <a:lnTo>
                    <a:pt x="0" y="13"/>
                  </a:lnTo>
                  <a:lnTo>
                    <a:pt x="0" y="10"/>
                  </a:lnTo>
                  <a:lnTo>
                    <a:pt x="9" y="6"/>
                  </a:lnTo>
                  <a:lnTo>
                    <a:pt x="1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30" name="Freeform 461"/>
            <p:cNvSpPr>
              <a:spLocks/>
            </p:cNvSpPr>
            <p:nvPr/>
          </p:nvSpPr>
          <p:spPr bwMode="auto">
            <a:xfrm>
              <a:off x="3167" y="2487"/>
              <a:ext cx="52" cy="23"/>
            </a:xfrm>
            <a:custGeom>
              <a:avLst/>
              <a:gdLst>
                <a:gd name="T0" fmla="*/ 17 w 52"/>
                <a:gd name="T1" fmla="*/ 0 h 23"/>
                <a:gd name="T2" fmla="*/ 26 w 52"/>
                <a:gd name="T3" fmla="*/ 1 h 23"/>
                <a:gd name="T4" fmla="*/ 35 w 52"/>
                <a:gd name="T5" fmla="*/ 4 h 23"/>
                <a:gd name="T6" fmla="*/ 43 w 52"/>
                <a:gd name="T7" fmla="*/ 13 h 23"/>
                <a:gd name="T8" fmla="*/ 52 w 52"/>
                <a:gd name="T9" fmla="*/ 18 h 23"/>
                <a:gd name="T10" fmla="*/ 50 w 52"/>
                <a:gd name="T11" fmla="*/ 20 h 23"/>
                <a:gd name="T12" fmla="*/ 50 w 52"/>
                <a:gd name="T13" fmla="*/ 21 h 23"/>
                <a:gd name="T14" fmla="*/ 49 w 52"/>
                <a:gd name="T15" fmla="*/ 21 h 23"/>
                <a:gd name="T16" fmla="*/ 47 w 52"/>
                <a:gd name="T17" fmla="*/ 21 h 23"/>
                <a:gd name="T18" fmla="*/ 35 w 52"/>
                <a:gd name="T19" fmla="*/ 18 h 23"/>
                <a:gd name="T20" fmla="*/ 19 w 52"/>
                <a:gd name="T21" fmla="*/ 15 h 23"/>
                <a:gd name="T22" fmla="*/ 15 w 52"/>
                <a:gd name="T23" fmla="*/ 18 h 23"/>
                <a:gd name="T24" fmla="*/ 12 w 52"/>
                <a:gd name="T25" fmla="*/ 20 h 23"/>
                <a:gd name="T26" fmla="*/ 7 w 52"/>
                <a:gd name="T27" fmla="*/ 23 h 23"/>
                <a:gd name="T28" fmla="*/ 0 w 52"/>
                <a:gd name="T29" fmla="*/ 23 h 23"/>
                <a:gd name="T30" fmla="*/ 7 w 52"/>
                <a:gd name="T31" fmla="*/ 11 h 23"/>
                <a:gd name="T32" fmla="*/ 17 w 52"/>
                <a:gd name="T33"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2" h="23">
                  <a:moveTo>
                    <a:pt x="17" y="0"/>
                  </a:moveTo>
                  <a:lnTo>
                    <a:pt x="26" y="1"/>
                  </a:lnTo>
                  <a:lnTo>
                    <a:pt x="35" y="4"/>
                  </a:lnTo>
                  <a:lnTo>
                    <a:pt x="43" y="13"/>
                  </a:lnTo>
                  <a:lnTo>
                    <a:pt x="52" y="18"/>
                  </a:lnTo>
                  <a:lnTo>
                    <a:pt x="50" y="20"/>
                  </a:lnTo>
                  <a:lnTo>
                    <a:pt x="50" y="21"/>
                  </a:lnTo>
                  <a:lnTo>
                    <a:pt x="49" y="21"/>
                  </a:lnTo>
                  <a:lnTo>
                    <a:pt x="47" y="21"/>
                  </a:lnTo>
                  <a:lnTo>
                    <a:pt x="35" y="18"/>
                  </a:lnTo>
                  <a:lnTo>
                    <a:pt x="19" y="15"/>
                  </a:lnTo>
                  <a:lnTo>
                    <a:pt x="15" y="18"/>
                  </a:lnTo>
                  <a:lnTo>
                    <a:pt x="12" y="20"/>
                  </a:lnTo>
                  <a:lnTo>
                    <a:pt x="7" y="23"/>
                  </a:lnTo>
                  <a:lnTo>
                    <a:pt x="0" y="23"/>
                  </a:lnTo>
                  <a:lnTo>
                    <a:pt x="7" y="11"/>
                  </a:lnTo>
                  <a:lnTo>
                    <a:pt x="1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31" name="Freeform 462"/>
            <p:cNvSpPr>
              <a:spLocks/>
            </p:cNvSpPr>
            <p:nvPr/>
          </p:nvSpPr>
          <p:spPr bwMode="auto">
            <a:xfrm>
              <a:off x="3864" y="2567"/>
              <a:ext cx="14" cy="10"/>
            </a:xfrm>
            <a:custGeom>
              <a:avLst/>
              <a:gdLst>
                <a:gd name="T0" fmla="*/ 0 w 14"/>
                <a:gd name="T1" fmla="*/ 0 h 10"/>
                <a:gd name="T2" fmla="*/ 7 w 14"/>
                <a:gd name="T3" fmla="*/ 1 h 10"/>
                <a:gd name="T4" fmla="*/ 13 w 14"/>
                <a:gd name="T5" fmla="*/ 3 h 10"/>
                <a:gd name="T6" fmla="*/ 14 w 14"/>
                <a:gd name="T7" fmla="*/ 5 h 10"/>
                <a:gd name="T8" fmla="*/ 14 w 14"/>
                <a:gd name="T9" fmla="*/ 7 h 10"/>
                <a:gd name="T10" fmla="*/ 14 w 14"/>
                <a:gd name="T11" fmla="*/ 8 h 10"/>
                <a:gd name="T12" fmla="*/ 14 w 14"/>
                <a:gd name="T13" fmla="*/ 10 h 10"/>
                <a:gd name="T14" fmla="*/ 14 w 14"/>
                <a:gd name="T15" fmla="*/ 10 h 10"/>
                <a:gd name="T16" fmla="*/ 13 w 14"/>
                <a:gd name="T17" fmla="*/ 10 h 10"/>
                <a:gd name="T18" fmla="*/ 4 w 14"/>
                <a:gd name="T19" fmla="*/ 5 h 10"/>
                <a:gd name="T20" fmla="*/ 0 w 14"/>
                <a:gd name="T21"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 h="10">
                  <a:moveTo>
                    <a:pt x="0" y="0"/>
                  </a:moveTo>
                  <a:lnTo>
                    <a:pt x="7" y="1"/>
                  </a:lnTo>
                  <a:lnTo>
                    <a:pt x="13" y="3"/>
                  </a:lnTo>
                  <a:lnTo>
                    <a:pt x="14" y="5"/>
                  </a:lnTo>
                  <a:lnTo>
                    <a:pt x="14" y="7"/>
                  </a:lnTo>
                  <a:lnTo>
                    <a:pt x="14" y="8"/>
                  </a:lnTo>
                  <a:lnTo>
                    <a:pt x="14" y="10"/>
                  </a:lnTo>
                  <a:lnTo>
                    <a:pt x="14" y="10"/>
                  </a:lnTo>
                  <a:lnTo>
                    <a:pt x="13" y="10"/>
                  </a:lnTo>
                  <a:lnTo>
                    <a:pt x="4" y="5"/>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32" name="Freeform 463"/>
            <p:cNvSpPr>
              <a:spLocks/>
            </p:cNvSpPr>
            <p:nvPr/>
          </p:nvSpPr>
          <p:spPr bwMode="auto">
            <a:xfrm>
              <a:off x="2655" y="2577"/>
              <a:ext cx="17" cy="18"/>
            </a:xfrm>
            <a:custGeom>
              <a:avLst/>
              <a:gdLst>
                <a:gd name="T0" fmla="*/ 4 w 17"/>
                <a:gd name="T1" fmla="*/ 0 h 18"/>
                <a:gd name="T2" fmla="*/ 5 w 17"/>
                <a:gd name="T3" fmla="*/ 1 h 18"/>
                <a:gd name="T4" fmla="*/ 5 w 17"/>
                <a:gd name="T5" fmla="*/ 4 h 18"/>
                <a:gd name="T6" fmla="*/ 11 w 17"/>
                <a:gd name="T7" fmla="*/ 3 h 18"/>
                <a:gd name="T8" fmla="*/ 17 w 17"/>
                <a:gd name="T9" fmla="*/ 3 h 18"/>
                <a:gd name="T10" fmla="*/ 17 w 17"/>
                <a:gd name="T11" fmla="*/ 5 h 18"/>
                <a:gd name="T12" fmla="*/ 17 w 17"/>
                <a:gd name="T13" fmla="*/ 8 h 18"/>
                <a:gd name="T14" fmla="*/ 15 w 17"/>
                <a:gd name="T15" fmla="*/ 10 h 18"/>
                <a:gd name="T16" fmla="*/ 14 w 17"/>
                <a:gd name="T17" fmla="*/ 13 h 18"/>
                <a:gd name="T18" fmla="*/ 10 w 17"/>
                <a:gd name="T19" fmla="*/ 14 h 18"/>
                <a:gd name="T20" fmla="*/ 5 w 17"/>
                <a:gd name="T21" fmla="*/ 18 h 18"/>
                <a:gd name="T22" fmla="*/ 4 w 17"/>
                <a:gd name="T23" fmla="*/ 17 h 18"/>
                <a:gd name="T24" fmla="*/ 3 w 17"/>
                <a:gd name="T25" fmla="*/ 17 h 18"/>
                <a:gd name="T26" fmla="*/ 1 w 17"/>
                <a:gd name="T27" fmla="*/ 10 h 18"/>
                <a:gd name="T28" fmla="*/ 0 w 17"/>
                <a:gd name="T29" fmla="*/ 4 h 18"/>
                <a:gd name="T30" fmla="*/ 3 w 17"/>
                <a:gd name="T31" fmla="*/ 1 h 18"/>
                <a:gd name="T32" fmla="*/ 4 w 17"/>
                <a:gd name="T33"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 h="18">
                  <a:moveTo>
                    <a:pt x="4" y="0"/>
                  </a:moveTo>
                  <a:lnTo>
                    <a:pt x="5" y="1"/>
                  </a:lnTo>
                  <a:lnTo>
                    <a:pt x="5" y="4"/>
                  </a:lnTo>
                  <a:lnTo>
                    <a:pt x="11" y="3"/>
                  </a:lnTo>
                  <a:lnTo>
                    <a:pt x="17" y="3"/>
                  </a:lnTo>
                  <a:lnTo>
                    <a:pt x="17" y="5"/>
                  </a:lnTo>
                  <a:lnTo>
                    <a:pt x="17" y="8"/>
                  </a:lnTo>
                  <a:lnTo>
                    <a:pt x="15" y="10"/>
                  </a:lnTo>
                  <a:lnTo>
                    <a:pt x="14" y="13"/>
                  </a:lnTo>
                  <a:lnTo>
                    <a:pt x="10" y="14"/>
                  </a:lnTo>
                  <a:lnTo>
                    <a:pt x="5" y="18"/>
                  </a:lnTo>
                  <a:lnTo>
                    <a:pt x="4" y="17"/>
                  </a:lnTo>
                  <a:lnTo>
                    <a:pt x="3" y="17"/>
                  </a:lnTo>
                  <a:lnTo>
                    <a:pt x="1" y="10"/>
                  </a:lnTo>
                  <a:lnTo>
                    <a:pt x="0" y="4"/>
                  </a:lnTo>
                  <a:lnTo>
                    <a:pt x="3" y="1"/>
                  </a:lnTo>
                  <a:lnTo>
                    <a:pt x="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33" name="Freeform 464"/>
            <p:cNvSpPr>
              <a:spLocks/>
            </p:cNvSpPr>
            <p:nvPr/>
          </p:nvSpPr>
          <p:spPr bwMode="auto">
            <a:xfrm>
              <a:off x="3845" y="2580"/>
              <a:ext cx="70" cy="91"/>
            </a:xfrm>
            <a:custGeom>
              <a:avLst/>
              <a:gdLst>
                <a:gd name="T0" fmla="*/ 70 w 70"/>
                <a:gd name="T1" fmla="*/ 55 h 91"/>
                <a:gd name="T2" fmla="*/ 70 w 70"/>
                <a:gd name="T3" fmla="*/ 60 h 91"/>
                <a:gd name="T4" fmla="*/ 70 w 70"/>
                <a:gd name="T5" fmla="*/ 65 h 91"/>
                <a:gd name="T6" fmla="*/ 66 w 70"/>
                <a:gd name="T7" fmla="*/ 65 h 91"/>
                <a:gd name="T8" fmla="*/ 62 w 70"/>
                <a:gd name="T9" fmla="*/ 67 h 91"/>
                <a:gd name="T10" fmla="*/ 63 w 70"/>
                <a:gd name="T11" fmla="*/ 68 h 91"/>
                <a:gd name="T12" fmla="*/ 65 w 70"/>
                <a:gd name="T13" fmla="*/ 71 h 91"/>
                <a:gd name="T14" fmla="*/ 68 w 70"/>
                <a:gd name="T15" fmla="*/ 72 h 91"/>
                <a:gd name="T16" fmla="*/ 69 w 70"/>
                <a:gd name="T17" fmla="*/ 75 h 91"/>
                <a:gd name="T18" fmla="*/ 69 w 70"/>
                <a:gd name="T19" fmla="*/ 77 h 91"/>
                <a:gd name="T20" fmla="*/ 69 w 70"/>
                <a:gd name="T21" fmla="*/ 77 h 91"/>
                <a:gd name="T22" fmla="*/ 49 w 70"/>
                <a:gd name="T23" fmla="*/ 78 h 91"/>
                <a:gd name="T24" fmla="*/ 32 w 70"/>
                <a:gd name="T25" fmla="*/ 81 h 91"/>
                <a:gd name="T26" fmla="*/ 15 w 70"/>
                <a:gd name="T27" fmla="*/ 87 h 91"/>
                <a:gd name="T28" fmla="*/ 0 w 70"/>
                <a:gd name="T29" fmla="*/ 91 h 91"/>
                <a:gd name="T30" fmla="*/ 0 w 70"/>
                <a:gd name="T31" fmla="*/ 91 h 91"/>
                <a:gd name="T32" fmla="*/ 0 w 70"/>
                <a:gd name="T33" fmla="*/ 89 h 91"/>
                <a:gd name="T34" fmla="*/ 0 w 70"/>
                <a:gd name="T35" fmla="*/ 88 h 91"/>
                <a:gd name="T36" fmla="*/ 2 w 70"/>
                <a:gd name="T37" fmla="*/ 85 h 91"/>
                <a:gd name="T38" fmla="*/ 12 w 70"/>
                <a:gd name="T39" fmla="*/ 80 h 91"/>
                <a:gd name="T40" fmla="*/ 25 w 70"/>
                <a:gd name="T41" fmla="*/ 72 h 91"/>
                <a:gd name="T42" fmla="*/ 16 w 70"/>
                <a:gd name="T43" fmla="*/ 71 h 91"/>
                <a:gd name="T44" fmla="*/ 9 w 70"/>
                <a:gd name="T45" fmla="*/ 67 h 91"/>
                <a:gd name="T46" fmla="*/ 12 w 70"/>
                <a:gd name="T47" fmla="*/ 58 h 91"/>
                <a:gd name="T48" fmla="*/ 13 w 70"/>
                <a:gd name="T49" fmla="*/ 51 h 91"/>
                <a:gd name="T50" fmla="*/ 22 w 70"/>
                <a:gd name="T51" fmla="*/ 51 h 91"/>
                <a:gd name="T52" fmla="*/ 30 w 70"/>
                <a:gd name="T53" fmla="*/ 51 h 91"/>
                <a:gd name="T54" fmla="*/ 26 w 70"/>
                <a:gd name="T55" fmla="*/ 37 h 91"/>
                <a:gd name="T56" fmla="*/ 19 w 70"/>
                <a:gd name="T57" fmla="*/ 25 h 91"/>
                <a:gd name="T58" fmla="*/ 10 w 70"/>
                <a:gd name="T59" fmla="*/ 12 h 91"/>
                <a:gd name="T60" fmla="*/ 5 w 70"/>
                <a:gd name="T61" fmla="*/ 1 h 91"/>
                <a:gd name="T62" fmla="*/ 5 w 70"/>
                <a:gd name="T63" fmla="*/ 0 h 91"/>
                <a:gd name="T64" fmla="*/ 5 w 70"/>
                <a:gd name="T65" fmla="*/ 0 h 91"/>
                <a:gd name="T66" fmla="*/ 9 w 70"/>
                <a:gd name="T67" fmla="*/ 0 h 91"/>
                <a:gd name="T68" fmla="*/ 15 w 70"/>
                <a:gd name="T69" fmla="*/ 0 h 91"/>
                <a:gd name="T70" fmla="*/ 15 w 70"/>
                <a:gd name="T71" fmla="*/ 4 h 91"/>
                <a:gd name="T72" fmla="*/ 15 w 70"/>
                <a:gd name="T73" fmla="*/ 8 h 91"/>
                <a:gd name="T74" fmla="*/ 16 w 70"/>
                <a:gd name="T75" fmla="*/ 8 h 91"/>
                <a:gd name="T76" fmla="*/ 19 w 70"/>
                <a:gd name="T77" fmla="*/ 8 h 91"/>
                <a:gd name="T78" fmla="*/ 23 w 70"/>
                <a:gd name="T79" fmla="*/ 5 h 91"/>
                <a:gd name="T80" fmla="*/ 26 w 70"/>
                <a:gd name="T81" fmla="*/ 2 h 91"/>
                <a:gd name="T82" fmla="*/ 32 w 70"/>
                <a:gd name="T83" fmla="*/ 1 h 91"/>
                <a:gd name="T84" fmla="*/ 38 w 70"/>
                <a:gd name="T85" fmla="*/ 1 h 91"/>
                <a:gd name="T86" fmla="*/ 39 w 70"/>
                <a:gd name="T87" fmla="*/ 8 h 91"/>
                <a:gd name="T88" fmla="*/ 40 w 70"/>
                <a:gd name="T89" fmla="*/ 15 h 91"/>
                <a:gd name="T90" fmla="*/ 42 w 70"/>
                <a:gd name="T91" fmla="*/ 24 h 91"/>
                <a:gd name="T92" fmla="*/ 46 w 70"/>
                <a:gd name="T93" fmla="*/ 31 h 91"/>
                <a:gd name="T94" fmla="*/ 49 w 70"/>
                <a:gd name="T95" fmla="*/ 38 h 91"/>
                <a:gd name="T96" fmla="*/ 53 w 70"/>
                <a:gd name="T97" fmla="*/ 45 h 91"/>
                <a:gd name="T98" fmla="*/ 58 w 70"/>
                <a:gd name="T99" fmla="*/ 51 h 91"/>
                <a:gd name="T100" fmla="*/ 62 w 70"/>
                <a:gd name="T101" fmla="*/ 55 h 91"/>
                <a:gd name="T102" fmla="*/ 66 w 70"/>
                <a:gd name="T103" fmla="*/ 55 h 91"/>
                <a:gd name="T104" fmla="*/ 70 w 70"/>
                <a:gd name="T105" fmla="*/ 55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70" h="91">
                  <a:moveTo>
                    <a:pt x="70" y="55"/>
                  </a:moveTo>
                  <a:lnTo>
                    <a:pt x="70" y="60"/>
                  </a:lnTo>
                  <a:lnTo>
                    <a:pt x="70" y="65"/>
                  </a:lnTo>
                  <a:lnTo>
                    <a:pt x="66" y="65"/>
                  </a:lnTo>
                  <a:lnTo>
                    <a:pt x="62" y="67"/>
                  </a:lnTo>
                  <a:lnTo>
                    <a:pt x="63" y="68"/>
                  </a:lnTo>
                  <a:lnTo>
                    <a:pt x="65" y="71"/>
                  </a:lnTo>
                  <a:lnTo>
                    <a:pt x="68" y="72"/>
                  </a:lnTo>
                  <a:lnTo>
                    <a:pt x="69" y="75"/>
                  </a:lnTo>
                  <a:lnTo>
                    <a:pt x="69" y="77"/>
                  </a:lnTo>
                  <a:lnTo>
                    <a:pt x="69" y="77"/>
                  </a:lnTo>
                  <a:lnTo>
                    <a:pt x="49" y="78"/>
                  </a:lnTo>
                  <a:lnTo>
                    <a:pt x="32" y="81"/>
                  </a:lnTo>
                  <a:lnTo>
                    <a:pt x="15" y="87"/>
                  </a:lnTo>
                  <a:lnTo>
                    <a:pt x="0" y="91"/>
                  </a:lnTo>
                  <a:lnTo>
                    <a:pt x="0" y="91"/>
                  </a:lnTo>
                  <a:lnTo>
                    <a:pt x="0" y="89"/>
                  </a:lnTo>
                  <a:lnTo>
                    <a:pt x="0" y="88"/>
                  </a:lnTo>
                  <a:lnTo>
                    <a:pt x="2" y="85"/>
                  </a:lnTo>
                  <a:lnTo>
                    <a:pt x="12" y="80"/>
                  </a:lnTo>
                  <a:lnTo>
                    <a:pt x="25" y="72"/>
                  </a:lnTo>
                  <a:lnTo>
                    <a:pt x="16" y="71"/>
                  </a:lnTo>
                  <a:lnTo>
                    <a:pt x="9" y="67"/>
                  </a:lnTo>
                  <a:lnTo>
                    <a:pt x="12" y="58"/>
                  </a:lnTo>
                  <a:lnTo>
                    <a:pt x="13" y="51"/>
                  </a:lnTo>
                  <a:lnTo>
                    <a:pt x="22" y="51"/>
                  </a:lnTo>
                  <a:lnTo>
                    <a:pt x="30" y="51"/>
                  </a:lnTo>
                  <a:lnTo>
                    <a:pt x="26" y="37"/>
                  </a:lnTo>
                  <a:lnTo>
                    <a:pt x="19" y="25"/>
                  </a:lnTo>
                  <a:lnTo>
                    <a:pt x="10" y="12"/>
                  </a:lnTo>
                  <a:lnTo>
                    <a:pt x="5" y="1"/>
                  </a:lnTo>
                  <a:lnTo>
                    <a:pt x="5" y="0"/>
                  </a:lnTo>
                  <a:lnTo>
                    <a:pt x="5" y="0"/>
                  </a:lnTo>
                  <a:lnTo>
                    <a:pt x="9" y="0"/>
                  </a:lnTo>
                  <a:lnTo>
                    <a:pt x="15" y="0"/>
                  </a:lnTo>
                  <a:lnTo>
                    <a:pt x="15" y="4"/>
                  </a:lnTo>
                  <a:lnTo>
                    <a:pt x="15" y="8"/>
                  </a:lnTo>
                  <a:lnTo>
                    <a:pt x="16" y="8"/>
                  </a:lnTo>
                  <a:lnTo>
                    <a:pt x="19" y="8"/>
                  </a:lnTo>
                  <a:lnTo>
                    <a:pt x="23" y="5"/>
                  </a:lnTo>
                  <a:lnTo>
                    <a:pt x="26" y="2"/>
                  </a:lnTo>
                  <a:lnTo>
                    <a:pt x="32" y="1"/>
                  </a:lnTo>
                  <a:lnTo>
                    <a:pt x="38" y="1"/>
                  </a:lnTo>
                  <a:lnTo>
                    <a:pt x="39" y="8"/>
                  </a:lnTo>
                  <a:lnTo>
                    <a:pt x="40" y="15"/>
                  </a:lnTo>
                  <a:lnTo>
                    <a:pt x="42" y="24"/>
                  </a:lnTo>
                  <a:lnTo>
                    <a:pt x="46" y="31"/>
                  </a:lnTo>
                  <a:lnTo>
                    <a:pt x="49" y="38"/>
                  </a:lnTo>
                  <a:lnTo>
                    <a:pt x="53" y="45"/>
                  </a:lnTo>
                  <a:lnTo>
                    <a:pt x="58" y="51"/>
                  </a:lnTo>
                  <a:lnTo>
                    <a:pt x="62" y="55"/>
                  </a:lnTo>
                  <a:lnTo>
                    <a:pt x="66" y="55"/>
                  </a:lnTo>
                  <a:lnTo>
                    <a:pt x="70" y="5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34" name="Freeform 465"/>
            <p:cNvSpPr>
              <a:spLocks/>
            </p:cNvSpPr>
            <p:nvPr/>
          </p:nvSpPr>
          <p:spPr bwMode="auto">
            <a:xfrm>
              <a:off x="2359" y="2610"/>
              <a:ext cx="9" cy="4"/>
            </a:xfrm>
            <a:custGeom>
              <a:avLst/>
              <a:gdLst>
                <a:gd name="T0" fmla="*/ 0 w 9"/>
                <a:gd name="T1" fmla="*/ 0 h 4"/>
                <a:gd name="T2" fmla="*/ 4 w 9"/>
                <a:gd name="T3" fmla="*/ 0 h 4"/>
                <a:gd name="T4" fmla="*/ 9 w 9"/>
                <a:gd name="T5" fmla="*/ 0 h 4"/>
                <a:gd name="T6" fmla="*/ 7 w 9"/>
                <a:gd name="T7" fmla="*/ 1 h 4"/>
                <a:gd name="T8" fmla="*/ 7 w 9"/>
                <a:gd name="T9" fmla="*/ 2 h 4"/>
                <a:gd name="T10" fmla="*/ 6 w 9"/>
                <a:gd name="T11" fmla="*/ 2 h 4"/>
                <a:gd name="T12" fmla="*/ 4 w 9"/>
                <a:gd name="T13" fmla="*/ 2 h 4"/>
                <a:gd name="T14" fmla="*/ 2 w 9"/>
                <a:gd name="T15" fmla="*/ 4 h 4"/>
                <a:gd name="T16" fmla="*/ 0 w 9"/>
                <a:gd name="T17" fmla="*/ 4 h 4"/>
                <a:gd name="T18" fmla="*/ 0 w 9"/>
                <a:gd name="T19" fmla="*/ 2 h 4"/>
                <a:gd name="T20" fmla="*/ 0 w 9"/>
                <a:gd name="T21"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 h="4">
                  <a:moveTo>
                    <a:pt x="0" y="0"/>
                  </a:moveTo>
                  <a:lnTo>
                    <a:pt x="4" y="0"/>
                  </a:lnTo>
                  <a:lnTo>
                    <a:pt x="9" y="0"/>
                  </a:lnTo>
                  <a:lnTo>
                    <a:pt x="7" y="1"/>
                  </a:lnTo>
                  <a:lnTo>
                    <a:pt x="7" y="2"/>
                  </a:lnTo>
                  <a:lnTo>
                    <a:pt x="6" y="2"/>
                  </a:lnTo>
                  <a:lnTo>
                    <a:pt x="4" y="2"/>
                  </a:lnTo>
                  <a:lnTo>
                    <a:pt x="2" y="4"/>
                  </a:lnTo>
                  <a:lnTo>
                    <a:pt x="0" y="4"/>
                  </a:lnTo>
                  <a:lnTo>
                    <a:pt x="0" y="2"/>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35" name="Freeform 466"/>
            <p:cNvSpPr>
              <a:spLocks/>
            </p:cNvSpPr>
            <p:nvPr/>
          </p:nvSpPr>
          <p:spPr bwMode="auto">
            <a:xfrm>
              <a:off x="3798" y="2611"/>
              <a:ext cx="49" cy="40"/>
            </a:xfrm>
            <a:custGeom>
              <a:avLst/>
              <a:gdLst>
                <a:gd name="T0" fmla="*/ 23 w 49"/>
                <a:gd name="T1" fmla="*/ 0 h 40"/>
                <a:gd name="T2" fmla="*/ 36 w 49"/>
                <a:gd name="T3" fmla="*/ 1 h 40"/>
                <a:gd name="T4" fmla="*/ 49 w 49"/>
                <a:gd name="T5" fmla="*/ 1 h 40"/>
                <a:gd name="T6" fmla="*/ 49 w 49"/>
                <a:gd name="T7" fmla="*/ 3 h 40"/>
                <a:gd name="T8" fmla="*/ 49 w 49"/>
                <a:gd name="T9" fmla="*/ 3 h 40"/>
                <a:gd name="T10" fmla="*/ 45 w 49"/>
                <a:gd name="T11" fmla="*/ 14 h 40"/>
                <a:gd name="T12" fmla="*/ 42 w 49"/>
                <a:gd name="T13" fmla="*/ 27 h 40"/>
                <a:gd name="T14" fmla="*/ 35 w 49"/>
                <a:gd name="T15" fmla="*/ 31 h 40"/>
                <a:gd name="T16" fmla="*/ 25 w 49"/>
                <a:gd name="T17" fmla="*/ 36 h 40"/>
                <a:gd name="T18" fmla="*/ 20 w 49"/>
                <a:gd name="T19" fmla="*/ 39 h 40"/>
                <a:gd name="T20" fmla="*/ 15 w 49"/>
                <a:gd name="T21" fmla="*/ 40 h 40"/>
                <a:gd name="T22" fmla="*/ 10 w 49"/>
                <a:gd name="T23" fmla="*/ 40 h 40"/>
                <a:gd name="T24" fmla="*/ 6 w 49"/>
                <a:gd name="T25" fmla="*/ 40 h 40"/>
                <a:gd name="T26" fmla="*/ 3 w 49"/>
                <a:gd name="T27" fmla="*/ 39 h 40"/>
                <a:gd name="T28" fmla="*/ 0 w 49"/>
                <a:gd name="T29" fmla="*/ 37 h 40"/>
                <a:gd name="T30" fmla="*/ 5 w 49"/>
                <a:gd name="T31" fmla="*/ 23 h 40"/>
                <a:gd name="T32" fmla="*/ 10 w 49"/>
                <a:gd name="T33" fmla="*/ 9 h 40"/>
                <a:gd name="T34" fmla="*/ 17 w 49"/>
                <a:gd name="T35" fmla="*/ 6 h 40"/>
                <a:gd name="T36" fmla="*/ 23 w 49"/>
                <a:gd name="T37"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9" h="40">
                  <a:moveTo>
                    <a:pt x="23" y="0"/>
                  </a:moveTo>
                  <a:lnTo>
                    <a:pt x="36" y="1"/>
                  </a:lnTo>
                  <a:lnTo>
                    <a:pt x="49" y="1"/>
                  </a:lnTo>
                  <a:lnTo>
                    <a:pt x="49" y="3"/>
                  </a:lnTo>
                  <a:lnTo>
                    <a:pt x="49" y="3"/>
                  </a:lnTo>
                  <a:lnTo>
                    <a:pt x="45" y="14"/>
                  </a:lnTo>
                  <a:lnTo>
                    <a:pt x="42" y="27"/>
                  </a:lnTo>
                  <a:lnTo>
                    <a:pt x="35" y="31"/>
                  </a:lnTo>
                  <a:lnTo>
                    <a:pt x="25" y="36"/>
                  </a:lnTo>
                  <a:lnTo>
                    <a:pt x="20" y="39"/>
                  </a:lnTo>
                  <a:lnTo>
                    <a:pt x="15" y="40"/>
                  </a:lnTo>
                  <a:lnTo>
                    <a:pt x="10" y="40"/>
                  </a:lnTo>
                  <a:lnTo>
                    <a:pt x="6" y="40"/>
                  </a:lnTo>
                  <a:lnTo>
                    <a:pt x="3" y="39"/>
                  </a:lnTo>
                  <a:lnTo>
                    <a:pt x="0" y="37"/>
                  </a:lnTo>
                  <a:lnTo>
                    <a:pt x="5" y="23"/>
                  </a:lnTo>
                  <a:lnTo>
                    <a:pt x="10" y="9"/>
                  </a:lnTo>
                  <a:lnTo>
                    <a:pt x="17" y="6"/>
                  </a:lnTo>
                  <a:lnTo>
                    <a:pt x="2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36" name="Freeform 467"/>
            <p:cNvSpPr>
              <a:spLocks/>
            </p:cNvSpPr>
            <p:nvPr/>
          </p:nvSpPr>
          <p:spPr bwMode="auto">
            <a:xfrm>
              <a:off x="2643" y="2620"/>
              <a:ext cx="12" cy="18"/>
            </a:xfrm>
            <a:custGeom>
              <a:avLst/>
              <a:gdLst>
                <a:gd name="T0" fmla="*/ 7 w 12"/>
                <a:gd name="T1" fmla="*/ 0 h 18"/>
                <a:gd name="T2" fmla="*/ 10 w 12"/>
                <a:gd name="T3" fmla="*/ 0 h 18"/>
                <a:gd name="T4" fmla="*/ 12 w 12"/>
                <a:gd name="T5" fmla="*/ 0 h 18"/>
                <a:gd name="T6" fmla="*/ 10 w 12"/>
                <a:gd name="T7" fmla="*/ 5 h 18"/>
                <a:gd name="T8" fmla="*/ 9 w 12"/>
                <a:gd name="T9" fmla="*/ 10 h 18"/>
                <a:gd name="T10" fmla="*/ 6 w 12"/>
                <a:gd name="T11" fmla="*/ 14 h 18"/>
                <a:gd name="T12" fmla="*/ 3 w 12"/>
                <a:gd name="T13" fmla="*/ 18 h 18"/>
                <a:gd name="T14" fmla="*/ 2 w 12"/>
                <a:gd name="T15" fmla="*/ 17 h 18"/>
                <a:gd name="T16" fmla="*/ 0 w 12"/>
                <a:gd name="T17" fmla="*/ 17 h 18"/>
                <a:gd name="T18" fmla="*/ 0 w 12"/>
                <a:gd name="T19" fmla="*/ 12 h 18"/>
                <a:gd name="T20" fmla="*/ 0 w 12"/>
                <a:gd name="T21" fmla="*/ 7 h 18"/>
                <a:gd name="T22" fmla="*/ 3 w 12"/>
                <a:gd name="T23" fmla="*/ 4 h 18"/>
                <a:gd name="T24" fmla="*/ 7 w 12"/>
                <a:gd name="T25"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 h="18">
                  <a:moveTo>
                    <a:pt x="7" y="0"/>
                  </a:moveTo>
                  <a:lnTo>
                    <a:pt x="10" y="0"/>
                  </a:lnTo>
                  <a:lnTo>
                    <a:pt x="12" y="0"/>
                  </a:lnTo>
                  <a:lnTo>
                    <a:pt x="10" y="5"/>
                  </a:lnTo>
                  <a:lnTo>
                    <a:pt x="9" y="10"/>
                  </a:lnTo>
                  <a:lnTo>
                    <a:pt x="6" y="14"/>
                  </a:lnTo>
                  <a:lnTo>
                    <a:pt x="3" y="18"/>
                  </a:lnTo>
                  <a:lnTo>
                    <a:pt x="2" y="17"/>
                  </a:lnTo>
                  <a:lnTo>
                    <a:pt x="0" y="17"/>
                  </a:lnTo>
                  <a:lnTo>
                    <a:pt x="0" y="12"/>
                  </a:lnTo>
                  <a:lnTo>
                    <a:pt x="0" y="7"/>
                  </a:lnTo>
                  <a:lnTo>
                    <a:pt x="3" y="4"/>
                  </a:lnTo>
                  <a:lnTo>
                    <a:pt x="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37" name="Freeform 468"/>
            <p:cNvSpPr>
              <a:spLocks/>
            </p:cNvSpPr>
            <p:nvPr/>
          </p:nvSpPr>
          <p:spPr bwMode="auto">
            <a:xfrm>
              <a:off x="3317" y="2654"/>
              <a:ext cx="63" cy="57"/>
            </a:xfrm>
            <a:custGeom>
              <a:avLst/>
              <a:gdLst>
                <a:gd name="T0" fmla="*/ 36 w 63"/>
                <a:gd name="T1" fmla="*/ 0 h 57"/>
                <a:gd name="T2" fmla="*/ 39 w 63"/>
                <a:gd name="T3" fmla="*/ 3 h 57"/>
                <a:gd name="T4" fmla="*/ 39 w 63"/>
                <a:gd name="T5" fmla="*/ 6 h 57"/>
                <a:gd name="T6" fmla="*/ 39 w 63"/>
                <a:gd name="T7" fmla="*/ 7 h 57"/>
                <a:gd name="T8" fmla="*/ 37 w 63"/>
                <a:gd name="T9" fmla="*/ 10 h 57"/>
                <a:gd name="T10" fmla="*/ 34 w 63"/>
                <a:gd name="T11" fmla="*/ 14 h 57"/>
                <a:gd name="T12" fmla="*/ 30 w 63"/>
                <a:gd name="T13" fmla="*/ 17 h 57"/>
                <a:gd name="T14" fmla="*/ 34 w 63"/>
                <a:gd name="T15" fmla="*/ 17 h 57"/>
                <a:gd name="T16" fmla="*/ 37 w 63"/>
                <a:gd name="T17" fmla="*/ 17 h 57"/>
                <a:gd name="T18" fmla="*/ 37 w 63"/>
                <a:gd name="T19" fmla="*/ 21 h 57"/>
                <a:gd name="T20" fmla="*/ 37 w 63"/>
                <a:gd name="T21" fmla="*/ 25 h 57"/>
                <a:gd name="T22" fmla="*/ 40 w 63"/>
                <a:gd name="T23" fmla="*/ 24 h 57"/>
                <a:gd name="T24" fmla="*/ 43 w 63"/>
                <a:gd name="T25" fmla="*/ 21 h 57"/>
                <a:gd name="T26" fmla="*/ 47 w 63"/>
                <a:gd name="T27" fmla="*/ 20 h 57"/>
                <a:gd name="T28" fmla="*/ 53 w 63"/>
                <a:gd name="T29" fmla="*/ 18 h 57"/>
                <a:gd name="T30" fmla="*/ 57 w 63"/>
                <a:gd name="T31" fmla="*/ 20 h 57"/>
                <a:gd name="T32" fmla="*/ 63 w 63"/>
                <a:gd name="T33" fmla="*/ 21 h 57"/>
                <a:gd name="T34" fmla="*/ 59 w 63"/>
                <a:gd name="T35" fmla="*/ 38 h 57"/>
                <a:gd name="T36" fmla="*/ 56 w 63"/>
                <a:gd name="T37" fmla="*/ 57 h 57"/>
                <a:gd name="T38" fmla="*/ 50 w 63"/>
                <a:gd name="T39" fmla="*/ 57 h 57"/>
                <a:gd name="T40" fmla="*/ 44 w 63"/>
                <a:gd name="T41" fmla="*/ 57 h 57"/>
                <a:gd name="T42" fmla="*/ 43 w 63"/>
                <a:gd name="T43" fmla="*/ 57 h 57"/>
                <a:gd name="T44" fmla="*/ 40 w 63"/>
                <a:gd name="T45" fmla="*/ 55 h 57"/>
                <a:gd name="T46" fmla="*/ 40 w 63"/>
                <a:gd name="T47" fmla="*/ 51 h 57"/>
                <a:gd name="T48" fmla="*/ 39 w 63"/>
                <a:gd name="T49" fmla="*/ 48 h 57"/>
                <a:gd name="T50" fmla="*/ 37 w 63"/>
                <a:gd name="T51" fmla="*/ 50 h 57"/>
                <a:gd name="T52" fmla="*/ 34 w 63"/>
                <a:gd name="T53" fmla="*/ 51 h 57"/>
                <a:gd name="T54" fmla="*/ 32 w 63"/>
                <a:gd name="T55" fmla="*/ 55 h 57"/>
                <a:gd name="T56" fmla="*/ 27 w 63"/>
                <a:gd name="T57" fmla="*/ 57 h 57"/>
                <a:gd name="T58" fmla="*/ 24 w 63"/>
                <a:gd name="T59" fmla="*/ 51 h 57"/>
                <a:gd name="T60" fmla="*/ 22 w 63"/>
                <a:gd name="T61" fmla="*/ 45 h 57"/>
                <a:gd name="T62" fmla="*/ 12 w 63"/>
                <a:gd name="T63" fmla="*/ 45 h 57"/>
                <a:gd name="T64" fmla="*/ 2 w 63"/>
                <a:gd name="T65" fmla="*/ 47 h 57"/>
                <a:gd name="T66" fmla="*/ 0 w 63"/>
                <a:gd name="T67" fmla="*/ 41 h 57"/>
                <a:gd name="T68" fmla="*/ 0 w 63"/>
                <a:gd name="T69" fmla="*/ 37 h 57"/>
                <a:gd name="T70" fmla="*/ 9 w 63"/>
                <a:gd name="T71" fmla="*/ 30 h 57"/>
                <a:gd name="T72" fmla="*/ 20 w 63"/>
                <a:gd name="T73" fmla="*/ 20 h 57"/>
                <a:gd name="T74" fmla="*/ 30 w 63"/>
                <a:gd name="T75" fmla="*/ 10 h 57"/>
                <a:gd name="T76" fmla="*/ 36 w 63"/>
                <a:gd name="T77"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 h="57">
                  <a:moveTo>
                    <a:pt x="36" y="0"/>
                  </a:moveTo>
                  <a:lnTo>
                    <a:pt x="39" y="3"/>
                  </a:lnTo>
                  <a:lnTo>
                    <a:pt x="39" y="6"/>
                  </a:lnTo>
                  <a:lnTo>
                    <a:pt x="39" y="7"/>
                  </a:lnTo>
                  <a:lnTo>
                    <a:pt x="37" y="10"/>
                  </a:lnTo>
                  <a:lnTo>
                    <a:pt x="34" y="14"/>
                  </a:lnTo>
                  <a:lnTo>
                    <a:pt x="30" y="17"/>
                  </a:lnTo>
                  <a:lnTo>
                    <a:pt x="34" y="17"/>
                  </a:lnTo>
                  <a:lnTo>
                    <a:pt x="37" y="17"/>
                  </a:lnTo>
                  <a:lnTo>
                    <a:pt x="37" y="21"/>
                  </a:lnTo>
                  <a:lnTo>
                    <a:pt x="37" y="25"/>
                  </a:lnTo>
                  <a:lnTo>
                    <a:pt x="40" y="24"/>
                  </a:lnTo>
                  <a:lnTo>
                    <a:pt x="43" y="21"/>
                  </a:lnTo>
                  <a:lnTo>
                    <a:pt x="47" y="20"/>
                  </a:lnTo>
                  <a:lnTo>
                    <a:pt x="53" y="18"/>
                  </a:lnTo>
                  <a:lnTo>
                    <a:pt x="57" y="20"/>
                  </a:lnTo>
                  <a:lnTo>
                    <a:pt x="63" y="21"/>
                  </a:lnTo>
                  <a:lnTo>
                    <a:pt x="59" y="38"/>
                  </a:lnTo>
                  <a:lnTo>
                    <a:pt x="56" y="57"/>
                  </a:lnTo>
                  <a:lnTo>
                    <a:pt x="50" y="57"/>
                  </a:lnTo>
                  <a:lnTo>
                    <a:pt x="44" y="57"/>
                  </a:lnTo>
                  <a:lnTo>
                    <a:pt x="43" y="57"/>
                  </a:lnTo>
                  <a:lnTo>
                    <a:pt x="40" y="55"/>
                  </a:lnTo>
                  <a:lnTo>
                    <a:pt x="40" y="51"/>
                  </a:lnTo>
                  <a:lnTo>
                    <a:pt x="39" y="48"/>
                  </a:lnTo>
                  <a:lnTo>
                    <a:pt x="37" y="50"/>
                  </a:lnTo>
                  <a:lnTo>
                    <a:pt x="34" y="51"/>
                  </a:lnTo>
                  <a:lnTo>
                    <a:pt x="32" y="55"/>
                  </a:lnTo>
                  <a:lnTo>
                    <a:pt x="27" y="57"/>
                  </a:lnTo>
                  <a:lnTo>
                    <a:pt x="24" y="51"/>
                  </a:lnTo>
                  <a:lnTo>
                    <a:pt x="22" y="45"/>
                  </a:lnTo>
                  <a:lnTo>
                    <a:pt x="12" y="45"/>
                  </a:lnTo>
                  <a:lnTo>
                    <a:pt x="2" y="47"/>
                  </a:lnTo>
                  <a:lnTo>
                    <a:pt x="0" y="41"/>
                  </a:lnTo>
                  <a:lnTo>
                    <a:pt x="0" y="37"/>
                  </a:lnTo>
                  <a:lnTo>
                    <a:pt x="9" y="30"/>
                  </a:lnTo>
                  <a:lnTo>
                    <a:pt x="20" y="20"/>
                  </a:lnTo>
                  <a:lnTo>
                    <a:pt x="30" y="10"/>
                  </a:lnTo>
                  <a:lnTo>
                    <a:pt x="3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38" name="Freeform 469"/>
            <p:cNvSpPr>
              <a:spLocks/>
            </p:cNvSpPr>
            <p:nvPr/>
          </p:nvSpPr>
          <p:spPr bwMode="auto">
            <a:xfrm>
              <a:off x="2987" y="2684"/>
              <a:ext cx="106" cy="85"/>
            </a:xfrm>
            <a:custGeom>
              <a:avLst/>
              <a:gdLst>
                <a:gd name="T0" fmla="*/ 43 w 106"/>
                <a:gd name="T1" fmla="*/ 0 h 85"/>
                <a:gd name="T2" fmla="*/ 39 w 106"/>
                <a:gd name="T3" fmla="*/ 3 h 85"/>
                <a:gd name="T4" fmla="*/ 33 w 106"/>
                <a:gd name="T5" fmla="*/ 7 h 85"/>
                <a:gd name="T6" fmla="*/ 26 w 106"/>
                <a:gd name="T7" fmla="*/ 8 h 85"/>
                <a:gd name="T8" fmla="*/ 20 w 106"/>
                <a:gd name="T9" fmla="*/ 11 h 85"/>
                <a:gd name="T10" fmla="*/ 15 w 106"/>
                <a:gd name="T11" fmla="*/ 14 h 85"/>
                <a:gd name="T12" fmla="*/ 9 w 106"/>
                <a:gd name="T13" fmla="*/ 17 h 85"/>
                <a:gd name="T14" fmla="*/ 5 w 106"/>
                <a:gd name="T15" fmla="*/ 21 h 85"/>
                <a:gd name="T16" fmla="*/ 0 w 106"/>
                <a:gd name="T17" fmla="*/ 27 h 85"/>
                <a:gd name="T18" fmla="*/ 2 w 106"/>
                <a:gd name="T19" fmla="*/ 28 h 85"/>
                <a:gd name="T20" fmla="*/ 2 w 106"/>
                <a:gd name="T21" fmla="*/ 30 h 85"/>
                <a:gd name="T22" fmla="*/ 10 w 106"/>
                <a:gd name="T23" fmla="*/ 28 h 85"/>
                <a:gd name="T24" fmla="*/ 17 w 106"/>
                <a:gd name="T25" fmla="*/ 27 h 85"/>
                <a:gd name="T26" fmla="*/ 22 w 106"/>
                <a:gd name="T27" fmla="*/ 23 h 85"/>
                <a:gd name="T28" fmla="*/ 29 w 106"/>
                <a:gd name="T29" fmla="*/ 20 h 85"/>
                <a:gd name="T30" fmla="*/ 45 w 106"/>
                <a:gd name="T31" fmla="*/ 25 h 85"/>
                <a:gd name="T32" fmla="*/ 63 w 106"/>
                <a:gd name="T33" fmla="*/ 31 h 85"/>
                <a:gd name="T34" fmla="*/ 62 w 106"/>
                <a:gd name="T35" fmla="*/ 33 h 85"/>
                <a:gd name="T36" fmla="*/ 62 w 106"/>
                <a:gd name="T37" fmla="*/ 34 h 85"/>
                <a:gd name="T38" fmla="*/ 50 w 106"/>
                <a:gd name="T39" fmla="*/ 37 h 85"/>
                <a:gd name="T40" fmla="*/ 42 w 106"/>
                <a:gd name="T41" fmla="*/ 41 h 85"/>
                <a:gd name="T42" fmla="*/ 33 w 106"/>
                <a:gd name="T43" fmla="*/ 45 h 85"/>
                <a:gd name="T44" fmla="*/ 27 w 106"/>
                <a:gd name="T45" fmla="*/ 51 h 85"/>
                <a:gd name="T46" fmla="*/ 22 w 106"/>
                <a:gd name="T47" fmla="*/ 58 h 85"/>
                <a:gd name="T48" fmla="*/ 17 w 106"/>
                <a:gd name="T49" fmla="*/ 65 h 85"/>
                <a:gd name="T50" fmla="*/ 13 w 106"/>
                <a:gd name="T51" fmla="*/ 74 h 85"/>
                <a:gd name="T52" fmla="*/ 10 w 106"/>
                <a:gd name="T53" fmla="*/ 84 h 85"/>
                <a:gd name="T54" fmla="*/ 10 w 106"/>
                <a:gd name="T55" fmla="*/ 85 h 85"/>
                <a:gd name="T56" fmla="*/ 12 w 106"/>
                <a:gd name="T57" fmla="*/ 85 h 85"/>
                <a:gd name="T58" fmla="*/ 17 w 106"/>
                <a:gd name="T59" fmla="*/ 85 h 85"/>
                <a:gd name="T60" fmla="*/ 23 w 106"/>
                <a:gd name="T61" fmla="*/ 85 h 85"/>
                <a:gd name="T62" fmla="*/ 30 w 106"/>
                <a:gd name="T63" fmla="*/ 70 h 85"/>
                <a:gd name="T64" fmla="*/ 37 w 106"/>
                <a:gd name="T65" fmla="*/ 55 h 85"/>
                <a:gd name="T66" fmla="*/ 43 w 106"/>
                <a:gd name="T67" fmla="*/ 50 h 85"/>
                <a:gd name="T68" fmla="*/ 49 w 106"/>
                <a:gd name="T69" fmla="*/ 45 h 85"/>
                <a:gd name="T70" fmla="*/ 56 w 106"/>
                <a:gd name="T71" fmla="*/ 41 h 85"/>
                <a:gd name="T72" fmla="*/ 66 w 106"/>
                <a:gd name="T73" fmla="*/ 38 h 85"/>
                <a:gd name="T74" fmla="*/ 66 w 106"/>
                <a:gd name="T75" fmla="*/ 40 h 85"/>
                <a:gd name="T76" fmla="*/ 66 w 106"/>
                <a:gd name="T77" fmla="*/ 41 h 85"/>
                <a:gd name="T78" fmla="*/ 67 w 106"/>
                <a:gd name="T79" fmla="*/ 48 h 85"/>
                <a:gd name="T80" fmla="*/ 66 w 106"/>
                <a:gd name="T81" fmla="*/ 54 h 85"/>
                <a:gd name="T82" fmla="*/ 65 w 106"/>
                <a:gd name="T83" fmla="*/ 60 h 85"/>
                <a:gd name="T84" fmla="*/ 63 w 106"/>
                <a:gd name="T85" fmla="*/ 65 h 85"/>
                <a:gd name="T86" fmla="*/ 70 w 106"/>
                <a:gd name="T87" fmla="*/ 65 h 85"/>
                <a:gd name="T88" fmla="*/ 77 w 106"/>
                <a:gd name="T89" fmla="*/ 67 h 85"/>
                <a:gd name="T90" fmla="*/ 85 w 106"/>
                <a:gd name="T91" fmla="*/ 58 h 85"/>
                <a:gd name="T92" fmla="*/ 92 w 106"/>
                <a:gd name="T93" fmla="*/ 48 h 85"/>
                <a:gd name="T94" fmla="*/ 97 w 106"/>
                <a:gd name="T95" fmla="*/ 51 h 85"/>
                <a:gd name="T96" fmla="*/ 105 w 106"/>
                <a:gd name="T97" fmla="*/ 50 h 85"/>
                <a:gd name="T98" fmla="*/ 106 w 106"/>
                <a:gd name="T99" fmla="*/ 48 h 85"/>
                <a:gd name="T100" fmla="*/ 106 w 106"/>
                <a:gd name="T101" fmla="*/ 47 h 85"/>
                <a:gd name="T102" fmla="*/ 87 w 106"/>
                <a:gd name="T103" fmla="*/ 35 h 85"/>
                <a:gd name="T104" fmla="*/ 70 w 106"/>
                <a:gd name="T105" fmla="*/ 25 h 85"/>
                <a:gd name="T106" fmla="*/ 72 w 106"/>
                <a:gd name="T107" fmla="*/ 20 h 85"/>
                <a:gd name="T108" fmla="*/ 73 w 106"/>
                <a:gd name="T109" fmla="*/ 15 h 85"/>
                <a:gd name="T110" fmla="*/ 66 w 106"/>
                <a:gd name="T111" fmla="*/ 8 h 85"/>
                <a:gd name="T112" fmla="*/ 59 w 106"/>
                <a:gd name="T113" fmla="*/ 3 h 85"/>
                <a:gd name="T114" fmla="*/ 52 w 106"/>
                <a:gd name="T115" fmla="*/ 1 h 85"/>
                <a:gd name="T116" fmla="*/ 43 w 106"/>
                <a:gd name="T117" fmla="*/ 0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06" h="85">
                  <a:moveTo>
                    <a:pt x="43" y="0"/>
                  </a:moveTo>
                  <a:lnTo>
                    <a:pt x="39" y="3"/>
                  </a:lnTo>
                  <a:lnTo>
                    <a:pt x="33" y="7"/>
                  </a:lnTo>
                  <a:lnTo>
                    <a:pt x="26" y="8"/>
                  </a:lnTo>
                  <a:lnTo>
                    <a:pt x="20" y="11"/>
                  </a:lnTo>
                  <a:lnTo>
                    <a:pt x="15" y="14"/>
                  </a:lnTo>
                  <a:lnTo>
                    <a:pt x="9" y="17"/>
                  </a:lnTo>
                  <a:lnTo>
                    <a:pt x="5" y="21"/>
                  </a:lnTo>
                  <a:lnTo>
                    <a:pt x="0" y="27"/>
                  </a:lnTo>
                  <a:lnTo>
                    <a:pt x="2" y="28"/>
                  </a:lnTo>
                  <a:lnTo>
                    <a:pt x="2" y="30"/>
                  </a:lnTo>
                  <a:lnTo>
                    <a:pt x="10" y="28"/>
                  </a:lnTo>
                  <a:lnTo>
                    <a:pt x="17" y="27"/>
                  </a:lnTo>
                  <a:lnTo>
                    <a:pt x="22" y="23"/>
                  </a:lnTo>
                  <a:lnTo>
                    <a:pt x="29" y="20"/>
                  </a:lnTo>
                  <a:lnTo>
                    <a:pt x="45" y="25"/>
                  </a:lnTo>
                  <a:lnTo>
                    <a:pt x="63" y="31"/>
                  </a:lnTo>
                  <a:lnTo>
                    <a:pt x="62" y="33"/>
                  </a:lnTo>
                  <a:lnTo>
                    <a:pt x="62" y="34"/>
                  </a:lnTo>
                  <a:lnTo>
                    <a:pt x="50" y="37"/>
                  </a:lnTo>
                  <a:lnTo>
                    <a:pt x="42" y="41"/>
                  </a:lnTo>
                  <a:lnTo>
                    <a:pt x="33" y="45"/>
                  </a:lnTo>
                  <a:lnTo>
                    <a:pt x="27" y="51"/>
                  </a:lnTo>
                  <a:lnTo>
                    <a:pt x="22" y="58"/>
                  </a:lnTo>
                  <a:lnTo>
                    <a:pt x="17" y="65"/>
                  </a:lnTo>
                  <a:lnTo>
                    <a:pt x="13" y="74"/>
                  </a:lnTo>
                  <a:lnTo>
                    <a:pt x="10" y="84"/>
                  </a:lnTo>
                  <a:lnTo>
                    <a:pt x="10" y="85"/>
                  </a:lnTo>
                  <a:lnTo>
                    <a:pt x="12" y="85"/>
                  </a:lnTo>
                  <a:lnTo>
                    <a:pt x="17" y="85"/>
                  </a:lnTo>
                  <a:lnTo>
                    <a:pt x="23" y="85"/>
                  </a:lnTo>
                  <a:lnTo>
                    <a:pt x="30" y="70"/>
                  </a:lnTo>
                  <a:lnTo>
                    <a:pt x="37" y="55"/>
                  </a:lnTo>
                  <a:lnTo>
                    <a:pt x="43" y="50"/>
                  </a:lnTo>
                  <a:lnTo>
                    <a:pt x="49" y="45"/>
                  </a:lnTo>
                  <a:lnTo>
                    <a:pt x="56" y="41"/>
                  </a:lnTo>
                  <a:lnTo>
                    <a:pt x="66" y="38"/>
                  </a:lnTo>
                  <a:lnTo>
                    <a:pt x="66" y="40"/>
                  </a:lnTo>
                  <a:lnTo>
                    <a:pt x="66" y="41"/>
                  </a:lnTo>
                  <a:lnTo>
                    <a:pt x="67" y="48"/>
                  </a:lnTo>
                  <a:lnTo>
                    <a:pt x="66" y="54"/>
                  </a:lnTo>
                  <a:lnTo>
                    <a:pt x="65" y="60"/>
                  </a:lnTo>
                  <a:lnTo>
                    <a:pt x="63" y="65"/>
                  </a:lnTo>
                  <a:lnTo>
                    <a:pt x="70" y="65"/>
                  </a:lnTo>
                  <a:lnTo>
                    <a:pt x="77" y="67"/>
                  </a:lnTo>
                  <a:lnTo>
                    <a:pt x="85" y="58"/>
                  </a:lnTo>
                  <a:lnTo>
                    <a:pt x="92" y="48"/>
                  </a:lnTo>
                  <a:lnTo>
                    <a:pt x="97" y="51"/>
                  </a:lnTo>
                  <a:lnTo>
                    <a:pt x="105" y="50"/>
                  </a:lnTo>
                  <a:lnTo>
                    <a:pt x="106" y="48"/>
                  </a:lnTo>
                  <a:lnTo>
                    <a:pt x="106" y="47"/>
                  </a:lnTo>
                  <a:lnTo>
                    <a:pt x="87" y="35"/>
                  </a:lnTo>
                  <a:lnTo>
                    <a:pt x="70" y="25"/>
                  </a:lnTo>
                  <a:lnTo>
                    <a:pt x="72" y="20"/>
                  </a:lnTo>
                  <a:lnTo>
                    <a:pt x="73" y="15"/>
                  </a:lnTo>
                  <a:lnTo>
                    <a:pt x="66" y="8"/>
                  </a:lnTo>
                  <a:lnTo>
                    <a:pt x="59" y="3"/>
                  </a:lnTo>
                  <a:lnTo>
                    <a:pt x="52" y="1"/>
                  </a:lnTo>
                  <a:lnTo>
                    <a:pt x="4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39" name="Freeform 470"/>
            <p:cNvSpPr>
              <a:spLocks/>
            </p:cNvSpPr>
            <p:nvPr/>
          </p:nvSpPr>
          <p:spPr bwMode="auto">
            <a:xfrm>
              <a:off x="4170" y="2701"/>
              <a:ext cx="157" cy="90"/>
            </a:xfrm>
            <a:custGeom>
              <a:avLst/>
              <a:gdLst>
                <a:gd name="T0" fmla="*/ 51 w 157"/>
                <a:gd name="T1" fmla="*/ 20 h 90"/>
                <a:gd name="T2" fmla="*/ 39 w 157"/>
                <a:gd name="T3" fmla="*/ 14 h 90"/>
                <a:gd name="T4" fmla="*/ 29 w 157"/>
                <a:gd name="T5" fmla="*/ 14 h 90"/>
                <a:gd name="T6" fmla="*/ 22 w 157"/>
                <a:gd name="T7" fmla="*/ 23 h 90"/>
                <a:gd name="T8" fmla="*/ 17 w 157"/>
                <a:gd name="T9" fmla="*/ 31 h 90"/>
                <a:gd name="T10" fmla="*/ 11 w 157"/>
                <a:gd name="T11" fmla="*/ 46 h 90"/>
                <a:gd name="T12" fmla="*/ 11 w 157"/>
                <a:gd name="T13" fmla="*/ 70 h 90"/>
                <a:gd name="T14" fmla="*/ 5 w 157"/>
                <a:gd name="T15" fmla="*/ 87 h 90"/>
                <a:gd name="T16" fmla="*/ 9 w 157"/>
                <a:gd name="T17" fmla="*/ 88 h 90"/>
                <a:gd name="T18" fmla="*/ 29 w 157"/>
                <a:gd name="T19" fmla="*/ 84 h 90"/>
                <a:gd name="T20" fmla="*/ 57 w 157"/>
                <a:gd name="T21" fmla="*/ 74 h 90"/>
                <a:gd name="T22" fmla="*/ 75 w 157"/>
                <a:gd name="T23" fmla="*/ 67 h 90"/>
                <a:gd name="T24" fmla="*/ 82 w 157"/>
                <a:gd name="T25" fmla="*/ 67 h 90"/>
                <a:gd name="T26" fmla="*/ 91 w 157"/>
                <a:gd name="T27" fmla="*/ 70 h 90"/>
                <a:gd name="T28" fmla="*/ 99 w 157"/>
                <a:gd name="T29" fmla="*/ 78 h 90"/>
                <a:gd name="T30" fmla="*/ 118 w 157"/>
                <a:gd name="T31" fmla="*/ 81 h 90"/>
                <a:gd name="T32" fmla="*/ 144 w 157"/>
                <a:gd name="T33" fmla="*/ 78 h 90"/>
                <a:gd name="T34" fmla="*/ 157 w 157"/>
                <a:gd name="T35" fmla="*/ 76 h 90"/>
                <a:gd name="T36" fmla="*/ 149 w 157"/>
                <a:gd name="T37" fmla="*/ 70 h 90"/>
                <a:gd name="T38" fmla="*/ 142 w 157"/>
                <a:gd name="T39" fmla="*/ 61 h 90"/>
                <a:gd name="T40" fmla="*/ 135 w 157"/>
                <a:gd name="T41" fmla="*/ 53 h 90"/>
                <a:gd name="T42" fmla="*/ 119 w 157"/>
                <a:gd name="T43" fmla="*/ 47 h 90"/>
                <a:gd name="T44" fmla="*/ 107 w 157"/>
                <a:gd name="T45" fmla="*/ 38 h 90"/>
                <a:gd name="T46" fmla="*/ 101 w 157"/>
                <a:gd name="T47" fmla="*/ 31 h 90"/>
                <a:gd name="T48" fmla="*/ 101 w 157"/>
                <a:gd name="T49" fmla="*/ 26 h 90"/>
                <a:gd name="T50" fmla="*/ 105 w 157"/>
                <a:gd name="T51" fmla="*/ 21 h 90"/>
                <a:gd name="T52" fmla="*/ 109 w 157"/>
                <a:gd name="T53" fmla="*/ 20 h 90"/>
                <a:gd name="T54" fmla="*/ 107 w 157"/>
                <a:gd name="T55" fmla="*/ 17 h 90"/>
                <a:gd name="T56" fmla="*/ 111 w 157"/>
                <a:gd name="T57" fmla="*/ 13 h 90"/>
                <a:gd name="T58" fmla="*/ 117 w 157"/>
                <a:gd name="T59" fmla="*/ 4 h 90"/>
                <a:gd name="T60" fmla="*/ 111 w 157"/>
                <a:gd name="T61" fmla="*/ 1 h 90"/>
                <a:gd name="T62" fmla="*/ 101 w 157"/>
                <a:gd name="T63" fmla="*/ 6 h 90"/>
                <a:gd name="T64" fmla="*/ 84 w 157"/>
                <a:gd name="T65" fmla="*/ 14 h 90"/>
                <a:gd name="T66" fmla="*/ 75 w 157"/>
                <a:gd name="T67" fmla="*/ 18 h 90"/>
                <a:gd name="T68" fmla="*/ 79 w 157"/>
                <a:gd name="T69" fmla="*/ 21 h 90"/>
                <a:gd name="T70" fmla="*/ 82 w 157"/>
                <a:gd name="T71" fmla="*/ 24 h 90"/>
                <a:gd name="T72" fmla="*/ 82 w 157"/>
                <a:gd name="T73" fmla="*/ 31 h 90"/>
                <a:gd name="T74" fmla="*/ 75 w 157"/>
                <a:gd name="T75" fmla="*/ 36 h 90"/>
                <a:gd name="T76" fmla="*/ 67 w 157"/>
                <a:gd name="T77" fmla="*/ 40 h 90"/>
                <a:gd name="T78" fmla="*/ 58 w 157"/>
                <a:gd name="T79" fmla="*/ 31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57" h="90">
                  <a:moveTo>
                    <a:pt x="58" y="23"/>
                  </a:moveTo>
                  <a:lnTo>
                    <a:pt x="51" y="20"/>
                  </a:lnTo>
                  <a:lnTo>
                    <a:pt x="42" y="16"/>
                  </a:lnTo>
                  <a:lnTo>
                    <a:pt x="39" y="14"/>
                  </a:lnTo>
                  <a:lnTo>
                    <a:pt x="35" y="13"/>
                  </a:lnTo>
                  <a:lnTo>
                    <a:pt x="29" y="14"/>
                  </a:lnTo>
                  <a:lnTo>
                    <a:pt x="24" y="16"/>
                  </a:lnTo>
                  <a:lnTo>
                    <a:pt x="22" y="23"/>
                  </a:lnTo>
                  <a:lnTo>
                    <a:pt x="21" y="28"/>
                  </a:lnTo>
                  <a:lnTo>
                    <a:pt x="17" y="31"/>
                  </a:lnTo>
                  <a:lnTo>
                    <a:pt x="11" y="33"/>
                  </a:lnTo>
                  <a:lnTo>
                    <a:pt x="11" y="46"/>
                  </a:lnTo>
                  <a:lnTo>
                    <a:pt x="11" y="57"/>
                  </a:lnTo>
                  <a:lnTo>
                    <a:pt x="11" y="70"/>
                  </a:lnTo>
                  <a:lnTo>
                    <a:pt x="11" y="84"/>
                  </a:lnTo>
                  <a:lnTo>
                    <a:pt x="5" y="87"/>
                  </a:lnTo>
                  <a:lnTo>
                    <a:pt x="0" y="90"/>
                  </a:lnTo>
                  <a:lnTo>
                    <a:pt x="9" y="88"/>
                  </a:lnTo>
                  <a:lnTo>
                    <a:pt x="19" y="87"/>
                  </a:lnTo>
                  <a:lnTo>
                    <a:pt x="29" y="84"/>
                  </a:lnTo>
                  <a:lnTo>
                    <a:pt x="38" y="81"/>
                  </a:lnTo>
                  <a:lnTo>
                    <a:pt x="57" y="74"/>
                  </a:lnTo>
                  <a:lnTo>
                    <a:pt x="74" y="67"/>
                  </a:lnTo>
                  <a:lnTo>
                    <a:pt x="75" y="67"/>
                  </a:lnTo>
                  <a:lnTo>
                    <a:pt x="77" y="67"/>
                  </a:lnTo>
                  <a:lnTo>
                    <a:pt x="82" y="67"/>
                  </a:lnTo>
                  <a:lnTo>
                    <a:pt x="87" y="68"/>
                  </a:lnTo>
                  <a:lnTo>
                    <a:pt x="91" y="70"/>
                  </a:lnTo>
                  <a:lnTo>
                    <a:pt x="94" y="73"/>
                  </a:lnTo>
                  <a:lnTo>
                    <a:pt x="99" y="78"/>
                  </a:lnTo>
                  <a:lnTo>
                    <a:pt x="107" y="81"/>
                  </a:lnTo>
                  <a:lnTo>
                    <a:pt x="118" y="81"/>
                  </a:lnTo>
                  <a:lnTo>
                    <a:pt x="131" y="80"/>
                  </a:lnTo>
                  <a:lnTo>
                    <a:pt x="144" y="78"/>
                  </a:lnTo>
                  <a:lnTo>
                    <a:pt x="157" y="77"/>
                  </a:lnTo>
                  <a:lnTo>
                    <a:pt x="157" y="76"/>
                  </a:lnTo>
                  <a:lnTo>
                    <a:pt x="157" y="73"/>
                  </a:lnTo>
                  <a:lnTo>
                    <a:pt x="149" y="70"/>
                  </a:lnTo>
                  <a:lnTo>
                    <a:pt x="145" y="67"/>
                  </a:lnTo>
                  <a:lnTo>
                    <a:pt x="142" y="61"/>
                  </a:lnTo>
                  <a:lnTo>
                    <a:pt x="141" y="54"/>
                  </a:lnTo>
                  <a:lnTo>
                    <a:pt x="135" y="53"/>
                  </a:lnTo>
                  <a:lnTo>
                    <a:pt x="128" y="50"/>
                  </a:lnTo>
                  <a:lnTo>
                    <a:pt x="119" y="47"/>
                  </a:lnTo>
                  <a:lnTo>
                    <a:pt x="112" y="43"/>
                  </a:lnTo>
                  <a:lnTo>
                    <a:pt x="107" y="38"/>
                  </a:lnTo>
                  <a:lnTo>
                    <a:pt x="102" y="34"/>
                  </a:lnTo>
                  <a:lnTo>
                    <a:pt x="101" y="31"/>
                  </a:lnTo>
                  <a:lnTo>
                    <a:pt x="101" y="28"/>
                  </a:lnTo>
                  <a:lnTo>
                    <a:pt x="101" y="26"/>
                  </a:lnTo>
                  <a:lnTo>
                    <a:pt x="102" y="23"/>
                  </a:lnTo>
                  <a:lnTo>
                    <a:pt x="105" y="21"/>
                  </a:lnTo>
                  <a:lnTo>
                    <a:pt x="109" y="20"/>
                  </a:lnTo>
                  <a:lnTo>
                    <a:pt x="109" y="20"/>
                  </a:lnTo>
                  <a:lnTo>
                    <a:pt x="109" y="18"/>
                  </a:lnTo>
                  <a:lnTo>
                    <a:pt x="107" y="17"/>
                  </a:lnTo>
                  <a:lnTo>
                    <a:pt x="104" y="16"/>
                  </a:lnTo>
                  <a:lnTo>
                    <a:pt x="111" y="13"/>
                  </a:lnTo>
                  <a:lnTo>
                    <a:pt x="118" y="7"/>
                  </a:lnTo>
                  <a:lnTo>
                    <a:pt x="117" y="4"/>
                  </a:lnTo>
                  <a:lnTo>
                    <a:pt x="115" y="3"/>
                  </a:lnTo>
                  <a:lnTo>
                    <a:pt x="111" y="1"/>
                  </a:lnTo>
                  <a:lnTo>
                    <a:pt x="108" y="0"/>
                  </a:lnTo>
                  <a:lnTo>
                    <a:pt x="101" y="6"/>
                  </a:lnTo>
                  <a:lnTo>
                    <a:pt x="92" y="10"/>
                  </a:lnTo>
                  <a:lnTo>
                    <a:pt x="84" y="14"/>
                  </a:lnTo>
                  <a:lnTo>
                    <a:pt x="74" y="17"/>
                  </a:lnTo>
                  <a:lnTo>
                    <a:pt x="75" y="18"/>
                  </a:lnTo>
                  <a:lnTo>
                    <a:pt x="75" y="20"/>
                  </a:lnTo>
                  <a:lnTo>
                    <a:pt x="79" y="21"/>
                  </a:lnTo>
                  <a:lnTo>
                    <a:pt x="81" y="23"/>
                  </a:lnTo>
                  <a:lnTo>
                    <a:pt x="82" y="24"/>
                  </a:lnTo>
                  <a:lnTo>
                    <a:pt x="84" y="28"/>
                  </a:lnTo>
                  <a:lnTo>
                    <a:pt x="82" y="31"/>
                  </a:lnTo>
                  <a:lnTo>
                    <a:pt x="81" y="33"/>
                  </a:lnTo>
                  <a:lnTo>
                    <a:pt x="75" y="36"/>
                  </a:lnTo>
                  <a:lnTo>
                    <a:pt x="71" y="38"/>
                  </a:lnTo>
                  <a:lnTo>
                    <a:pt x="67" y="40"/>
                  </a:lnTo>
                  <a:lnTo>
                    <a:pt x="59" y="40"/>
                  </a:lnTo>
                  <a:lnTo>
                    <a:pt x="58" y="31"/>
                  </a:lnTo>
                  <a:lnTo>
                    <a:pt x="58" y="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40" name="Freeform 471"/>
            <p:cNvSpPr>
              <a:spLocks/>
            </p:cNvSpPr>
            <p:nvPr/>
          </p:nvSpPr>
          <p:spPr bwMode="auto">
            <a:xfrm>
              <a:off x="4365" y="2705"/>
              <a:ext cx="97" cy="132"/>
            </a:xfrm>
            <a:custGeom>
              <a:avLst/>
              <a:gdLst>
                <a:gd name="T0" fmla="*/ 43 w 97"/>
                <a:gd name="T1" fmla="*/ 24 h 132"/>
                <a:gd name="T2" fmla="*/ 53 w 97"/>
                <a:gd name="T3" fmla="*/ 24 h 132"/>
                <a:gd name="T4" fmla="*/ 61 w 97"/>
                <a:gd name="T5" fmla="*/ 23 h 132"/>
                <a:gd name="T6" fmla="*/ 61 w 97"/>
                <a:gd name="T7" fmla="*/ 14 h 132"/>
                <a:gd name="T8" fmla="*/ 60 w 97"/>
                <a:gd name="T9" fmla="*/ 4 h 132"/>
                <a:gd name="T10" fmla="*/ 56 w 97"/>
                <a:gd name="T11" fmla="*/ 2 h 132"/>
                <a:gd name="T12" fmla="*/ 52 w 97"/>
                <a:gd name="T13" fmla="*/ 0 h 132"/>
                <a:gd name="T14" fmla="*/ 37 w 97"/>
                <a:gd name="T15" fmla="*/ 6 h 132"/>
                <a:gd name="T16" fmla="*/ 23 w 97"/>
                <a:gd name="T17" fmla="*/ 12 h 132"/>
                <a:gd name="T18" fmla="*/ 17 w 97"/>
                <a:gd name="T19" fmla="*/ 14 h 132"/>
                <a:gd name="T20" fmla="*/ 12 w 97"/>
                <a:gd name="T21" fmla="*/ 17 h 132"/>
                <a:gd name="T22" fmla="*/ 6 w 97"/>
                <a:gd name="T23" fmla="*/ 22 h 132"/>
                <a:gd name="T24" fmla="*/ 0 w 97"/>
                <a:gd name="T25" fmla="*/ 27 h 132"/>
                <a:gd name="T26" fmla="*/ 2 w 97"/>
                <a:gd name="T27" fmla="*/ 33 h 132"/>
                <a:gd name="T28" fmla="*/ 3 w 97"/>
                <a:gd name="T29" fmla="*/ 36 h 132"/>
                <a:gd name="T30" fmla="*/ 6 w 97"/>
                <a:gd name="T31" fmla="*/ 37 h 132"/>
                <a:gd name="T32" fmla="*/ 7 w 97"/>
                <a:gd name="T33" fmla="*/ 40 h 132"/>
                <a:gd name="T34" fmla="*/ 13 w 97"/>
                <a:gd name="T35" fmla="*/ 43 h 132"/>
                <a:gd name="T36" fmla="*/ 19 w 97"/>
                <a:gd name="T37" fmla="*/ 47 h 132"/>
                <a:gd name="T38" fmla="*/ 24 w 97"/>
                <a:gd name="T39" fmla="*/ 59 h 132"/>
                <a:gd name="T40" fmla="*/ 27 w 97"/>
                <a:gd name="T41" fmla="*/ 67 h 132"/>
                <a:gd name="T42" fmla="*/ 30 w 97"/>
                <a:gd name="T43" fmla="*/ 72 h 132"/>
                <a:gd name="T44" fmla="*/ 34 w 97"/>
                <a:gd name="T45" fmla="*/ 76 h 132"/>
                <a:gd name="T46" fmla="*/ 42 w 97"/>
                <a:gd name="T47" fmla="*/ 79 h 132"/>
                <a:gd name="T48" fmla="*/ 52 w 97"/>
                <a:gd name="T49" fmla="*/ 82 h 132"/>
                <a:gd name="T50" fmla="*/ 49 w 97"/>
                <a:gd name="T51" fmla="*/ 87 h 132"/>
                <a:gd name="T52" fmla="*/ 44 w 97"/>
                <a:gd name="T53" fmla="*/ 90 h 132"/>
                <a:gd name="T54" fmla="*/ 39 w 97"/>
                <a:gd name="T55" fmla="*/ 93 h 132"/>
                <a:gd name="T56" fmla="*/ 33 w 97"/>
                <a:gd name="T57" fmla="*/ 96 h 132"/>
                <a:gd name="T58" fmla="*/ 33 w 97"/>
                <a:gd name="T59" fmla="*/ 100 h 132"/>
                <a:gd name="T60" fmla="*/ 33 w 97"/>
                <a:gd name="T61" fmla="*/ 104 h 132"/>
                <a:gd name="T62" fmla="*/ 39 w 97"/>
                <a:gd name="T63" fmla="*/ 112 h 132"/>
                <a:gd name="T64" fmla="*/ 43 w 97"/>
                <a:gd name="T65" fmla="*/ 117 h 132"/>
                <a:gd name="T66" fmla="*/ 49 w 97"/>
                <a:gd name="T67" fmla="*/ 122 h 132"/>
                <a:gd name="T68" fmla="*/ 54 w 97"/>
                <a:gd name="T69" fmla="*/ 126 h 132"/>
                <a:gd name="T70" fmla="*/ 61 w 97"/>
                <a:gd name="T71" fmla="*/ 129 h 132"/>
                <a:gd name="T72" fmla="*/ 70 w 97"/>
                <a:gd name="T73" fmla="*/ 132 h 132"/>
                <a:gd name="T74" fmla="*/ 80 w 97"/>
                <a:gd name="T75" fmla="*/ 132 h 132"/>
                <a:gd name="T76" fmla="*/ 93 w 97"/>
                <a:gd name="T77" fmla="*/ 132 h 132"/>
                <a:gd name="T78" fmla="*/ 96 w 97"/>
                <a:gd name="T79" fmla="*/ 129 h 132"/>
                <a:gd name="T80" fmla="*/ 97 w 97"/>
                <a:gd name="T81" fmla="*/ 126 h 132"/>
                <a:gd name="T82" fmla="*/ 96 w 97"/>
                <a:gd name="T83" fmla="*/ 124 h 132"/>
                <a:gd name="T84" fmla="*/ 94 w 97"/>
                <a:gd name="T85" fmla="*/ 122 h 132"/>
                <a:gd name="T86" fmla="*/ 90 w 97"/>
                <a:gd name="T87" fmla="*/ 120 h 132"/>
                <a:gd name="T88" fmla="*/ 84 w 97"/>
                <a:gd name="T89" fmla="*/ 119 h 132"/>
                <a:gd name="T90" fmla="*/ 83 w 97"/>
                <a:gd name="T91" fmla="*/ 104 h 132"/>
                <a:gd name="T92" fmla="*/ 80 w 97"/>
                <a:gd name="T93" fmla="*/ 90 h 132"/>
                <a:gd name="T94" fmla="*/ 76 w 97"/>
                <a:gd name="T95" fmla="*/ 80 h 132"/>
                <a:gd name="T96" fmla="*/ 70 w 97"/>
                <a:gd name="T97" fmla="*/ 70 h 132"/>
                <a:gd name="T98" fmla="*/ 57 w 97"/>
                <a:gd name="T99" fmla="*/ 53 h 132"/>
                <a:gd name="T100" fmla="*/ 43 w 97"/>
                <a:gd name="T101" fmla="*/ 36 h 132"/>
                <a:gd name="T102" fmla="*/ 43 w 97"/>
                <a:gd name="T103" fmla="*/ 30 h 132"/>
                <a:gd name="T104" fmla="*/ 43 w 97"/>
                <a:gd name="T105" fmla="*/ 24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97" h="132">
                  <a:moveTo>
                    <a:pt x="43" y="24"/>
                  </a:moveTo>
                  <a:lnTo>
                    <a:pt x="53" y="24"/>
                  </a:lnTo>
                  <a:lnTo>
                    <a:pt x="61" y="23"/>
                  </a:lnTo>
                  <a:lnTo>
                    <a:pt x="61" y="14"/>
                  </a:lnTo>
                  <a:lnTo>
                    <a:pt x="60" y="4"/>
                  </a:lnTo>
                  <a:lnTo>
                    <a:pt x="56" y="2"/>
                  </a:lnTo>
                  <a:lnTo>
                    <a:pt x="52" y="0"/>
                  </a:lnTo>
                  <a:lnTo>
                    <a:pt x="37" y="6"/>
                  </a:lnTo>
                  <a:lnTo>
                    <a:pt x="23" y="12"/>
                  </a:lnTo>
                  <a:lnTo>
                    <a:pt x="17" y="14"/>
                  </a:lnTo>
                  <a:lnTo>
                    <a:pt x="12" y="17"/>
                  </a:lnTo>
                  <a:lnTo>
                    <a:pt x="6" y="22"/>
                  </a:lnTo>
                  <a:lnTo>
                    <a:pt x="0" y="27"/>
                  </a:lnTo>
                  <a:lnTo>
                    <a:pt x="2" y="33"/>
                  </a:lnTo>
                  <a:lnTo>
                    <a:pt x="3" y="36"/>
                  </a:lnTo>
                  <a:lnTo>
                    <a:pt x="6" y="37"/>
                  </a:lnTo>
                  <a:lnTo>
                    <a:pt x="7" y="40"/>
                  </a:lnTo>
                  <a:lnTo>
                    <a:pt x="13" y="43"/>
                  </a:lnTo>
                  <a:lnTo>
                    <a:pt x="19" y="47"/>
                  </a:lnTo>
                  <a:lnTo>
                    <a:pt x="24" y="59"/>
                  </a:lnTo>
                  <a:lnTo>
                    <a:pt x="27" y="67"/>
                  </a:lnTo>
                  <a:lnTo>
                    <a:pt x="30" y="72"/>
                  </a:lnTo>
                  <a:lnTo>
                    <a:pt x="34" y="76"/>
                  </a:lnTo>
                  <a:lnTo>
                    <a:pt x="42" y="79"/>
                  </a:lnTo>
                  <a:lnTo>
                    <a:pt x="52" y="82"/>
                  </a:lnTo>
                  <a:lnTo>
                    <a:pt x="49" y="87"/>
                  </a:lnTo>
                  <a:lnTo>
                    <a:pt x="44" y="90"/>
                  </a:lnTo>
                  <a:lnTo>
                    <a:pt x="39" y="93"/>
                  </a:lnTo>
                  <a:lnTo>
                    <a:pt x="33" y="96"/>
                  </a:lnTo>
                  <a:lnTo>
                    <a:pt x="33" y="100"/>
                  </a:lnTo>
                  <a:lnTo>
                    <a:pt x="33" y="104"/>
                  </a:lnTo>
                  <a:lnTo>
                    <a:pt x="39" y="112"/>
                  </a:lnTo>
                  <a:lnTo>
                    <a:pt x="43" y="117"/>
                  </a:lnTo>
                  <a:lnTo>
                    <a:pt x="49" y="122"/>
                  </a:lnTo>
                  <a:lnTo>
                    <a:pt x="54" y="126"/>
                  </a:lnTo>
                  <a:lnTo>
                    <a:pt x="61" y="129"/>
                  </a:lnTo>
                  <a:lnTo>
                    <a:pt x="70" y="132"/>
                  </a:lnTo>
                  <a:lnTo>
                    <a:pt x="80" y="132"/>
                  </a:lnTo>
                  <a:lnTo>
                    <a:pt x="93" y="132"/>
                  </a:lnTo>
                  <a:lnTo>
                    <a:pt x="96" y="129"/>
                  </a:lnTo>
                  <a:lnTo>
                    <a:pt x="97" y="126"/>
                  </a:lnTo>
                  <a:lnTo>
                    <a:pt x="96" y="124"/>
                  </a:lnTo>
                  <a:lnTo>
                    <a:pt x="94" y="122"/>
                  </a:lnTo>
                  <a:lnTo>
                    <a:pt x="90" y="120"/>
                  </a:lnTo>
                  <a:lnTo>
                    <a:pt x="84" y="119"/>
                  </a:lnTo>
                  <a:lnTo>
                    <a:pt x="83" y="104"/>
                  </a:lnTo>
                  <a:lnTo>
                    <a:pt x="80" y="90"/>
                  </a:lnTo>
                  <a:lnTo>
                    <a:pt x="76" y="80"/>
                  </a:lnTo>
                  <a:lnTo>
                    <a:pt x="70" y="70"/>
                  </a:lnTo>
                  <a:lnTo>
                    <a:pt x="57" y="53"/>
                  </a:lnTo>
                  <a:lnTo>
                    <a:pt x="43" y="36"/>
                  </a:lnTo>
                  <a:lnTo>
                    <a:pt x="43" y="30"/>
                  </a:lnTo>
                  <a:lnTo>
                    <a:pt x="43" y="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41" name="Freeform 472"/>
            <p:cNvSpPr>
              <a:spLocks/>
            </p:cNvSpPr>
            <p:nvPr/>
          </p:nvSpPr>
          <p:spPr bwMode="auto">
            <a:xfrm>
              <a:off x="3834" y="2725"/>
              <a:ext cx="443" cy="191"/>
            </a:xfrm>
            <a:custGeom>
              <a:avLst/>
              <a:gdLst>
                <a:gd name="T0" fmla="*/ 97 w 443"/>
                <a:gd name="T1" fmla="*/ 37 h 191"/>
                <a:gd name="T2" fmla="*/ 66 w 443"/>
                <a:gd name="T3" fmla="*/ 60 h 191"/>
                <a:gd name="T4" fmla="*/ 56 w 443"/>
                <a:gd name="T5" fmla="*/ 79 h 191"/>
                <a:gd name="T6" fmla="*/ 44 w 443"/>
                <a:gd name="T7" fmla="*/ 100 h 191"/>
                <a:gd name="T8" fmla="*/ 23 w 443"/>
                <a:gd name="T9" fmla="*/ 112 h 191"/>
                <a:gd name="T10" fmla="*/ 1 w 443"/>
                <a:gd name="T11" fmla="*/ 122 h 191"/>
                <a:gd name="T12" fmla="*/ 1 w 443"/>
                <a:gd name="T13" fmla="*/ 130 h 191"/>
                <a:gd name="T14" fmla="*/ 34 w 443"/>
                <a:gd name="T15" fmla="*/ 126 h 191"/>
                <a:gd name="T16" fmla="*/ 70 w 443"/>
                <a:gd name="T17" fmla="*/ 113 h 191"/>
                <a:gd name="T18" fmla="*/ 108 w 443"/>
                <a:gd name="T19" fmla="*/ 113 h 191"/>
                <a:gd name="T20" fmla="*/ 140 w 443"/>
                <a:gd name="T21" fmla="*/ 106 h 191"/>
                <a:gd name="T22" fmla="*/ 157 w 443"/>
                <a:gd name="T23" fmla="*/ 104 h 191"/>
                <a:gd name="T24" fmla="*/ 167 w 443"/>
                <a:gd name="T25" fmla="*/ 107 h 191"/>
                <a:gd name="T26" fmla="*/ 177 w 443"/>
                <a:gd name="T27" fmla="*/ 147 h 191"/>
                <a:gd name="T28" fmla="*/ 206 w 443"/>
                <a:gd name="T29" fmla="*/ 164 h 191"/>
                <a:gd name="T30" fmla="*/ 231 w 443"/>
                <a:gd name="T31" fmla="*/ 182 h 191"/>
                <a:gd name="T32" fmla="*/ 264 w 443"/>
                <a:gd name="T33" fmla="*/ 191 h 191"/>
                <a:gd name="T34" fmla="*/ 278 w 443"/>
                <a:gd name="T35" fmla="*/ 163 h 191"/>
                <a:gd name="T36" fmla="*/ 291 w 443"/>
                <a:gd name="T37" fmla="*/ 162 h 191"/>
                <a:gd name="T38" fmla="*/ 324 w 443"/>
                <a:gd name="T39" fmla="*/ 173 h 191"/>
                <a:gd name="T40" fmla="*/ 371 w 443"/>
                <a:gd name="T41" fmla="*/ 187 h 191"/>
                <a:gd name="T42" fmla="*/ 398 w 443"/>
                <a:gd name="T43" fmla="*/ 177 h 191"/>
                <a:gd name="T44" fmla="*/ 417 w 443"/>
                <a:gd name="T45" fmla="*/ 180 h 191"/>
                <a:gd name="T46" fmla="*/ 435 w 443"/>
                <a:gd name="T47" fmla="*/ 184 h 191"/>
                <a:gd name="T48" fmla="*/ 431 w 443"/>
                <a:gd name="T49" fmla="*/ 163 h 191"/>
                <a:gd name="T50" fmla="*/ 437 w 443"/>
                <a:gd name="T51" fmla="*/ 127 h 191"/>
                <a:gd name="T52" fmla="*/ 438 w 443"/>
                <a:gd name="T53" fmla="*/ 109 h 191"/>
                <a:gd name="T54" fmla="*/ 393 w 443"/>
                <a:gd name="T55" fmla="*/ 117 h 191"/>
                <a:gd name="T56" fmla="*/ 373 w 443"/>
                <a:gd name="T57" fmla="*/ 116 h 191"/>
                <a:gd name="T58" fmla="*/ 357 w 443"/>
                <a:gd name="T59" fmla="*/ 112 h 191"/>
                <a:gd name="T60" fmla="*/ 344 w 443"/>
                <a:gd name="T61" fmla="*/ 99 h 191"/>
                <a:gd name="T62" fmla="*/ 310 w 443"/>
                <a:gd name="T63" fmla="*/ 60 h 191"/>
                <a:gd name="T64" fmla="*/ 290 w 443"/>
                <a:gd name="T65" fmla="*/ 64 h 191"/>
                <a:gd name="T66" fmla="*/ 293 w 443"/>
                <a:gd name="T67" fmla="*/ 77 h 191"/>
                <a:gd name="T68" fmla="*/ 304 w 443"/>
                <a:gd name="T69" fmla="*/ 100 h 191"/>
                <a:gd name="T70" fmla="*/ 288 w 443"/>
                <a:gd name="T71" fmla="*/ 107 h 191"/>
                <a:gd name="T72" fmla="*/ 258 w 443"/>
                <a:gd name="T73" fmla="*/ 72 h 191"/>
                <a:gd name="T74" fmla="*/ 243 w 443"/>
                <a:gd name="T75" fmla="*/ 39 h 191"/>
                <a:gd name="T76" fmla="*/ 200 w 443"/>
                <a:gd name="T77" fmla="*/ 0 h 191"/>
                <a:gd name="T78" fmla="*/ 188 w 443"/>
                <a:gd name="T79" fmla="*/ 4 h 191"/>
                <a:gd name="T80" fmla="*/ 187 w 443"/>
                <a:gd name="T81" fmla="*/ 14 h 191"/>
                <a:gd name="T82" fmla="*/ 207 w 443"/>
                <a:gd name="T83" fmla="*/ 36 h 191"/>
                <a:gd name="T84" fmla="*/ 247 w 443"/>
                <a:gd name="T85" fmla="*/ 69 h 191"/>
                <a:gd name="T86" fmla="*/ 243 w 443"/>
                <a:gd name="T87" fmla="*/ 70 h 191"/>
                <a:gd name="T88" fmla="*/ 233 w 443"/>
                <a:gd name="T89" fmla="*/ 66 h 191"/>
                <a:gd name="T90" fmla="*/ 233 w 443"/>
                <a:gd name="T91" fmla="*/ 82 h 191"/>
                <a:gd name="T92" fmla="*/ 213 w 443"/>
                <a:gd name="T93" fmla="*/ 96 h 191"/>
                <a:gd name="T94" fmla="*/ 200 w 443"/>
                <a:gd name="T95" fmla="*/ 106 h 191"/>
                <a:gd name="T96" fmla="*/ 208 w 443"/>
                <a:gd name="T97" fmla="*/ 93 h 191"/>
                <a:gd name="T98" fmla="*/ 221 w 443"/>
                <a:gd name="T99" fmla="*/ 89 h 191"/>
                <a:gd name="T100" fmla="*/ 224 w 443"/>
                <a:gd name="T101" fmla="*/ 73 h 191"/>
                <a:gd name="T102" fmla="*/ 196 w 443"/>
                <a:gd name="T103" fmla="*/ 57 h 191"/>
                <a:gd name="T104" fmla="*/ 160 w 443"/>
                <a:gd name="T105" fmla="*/ 22 h 191"/>
                <a:gd name="T106" fmla="*/ 146 w 443"/>
                <a:gd name="T107" fmla="*/ 24 h 191"/>
                <a:gd name="T108" fmla="*/ 133 w 443"/>
                <a:gd name="T109" fmla="*/ 33 h 191"/>
                <a:gd name="T110" fmla="*/ 118 w 443"/>
                <a:gd name="T111" fmla="*/ 33 h 191"/>
                <a:gd name="T112" fmla="*/ 97 w 443"/>
                <a:gd name="T113" fmla="*/ 24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43" h="191">
                  <a:moveTo>
                    <a:pt x="97" y="24"/>
                  </a:moveTo>
                  <a:lnTo>
                    <a:pt x="97" y="30"/>
                  </a:lnTo>
                  <a:lnTo>
                    <a:pt x="97" y="37"/>
                  </a:lnTo>
                  <a:lnTo>
                    <a:pt x="87" y="46"/>
                  </a:lnTo>
                  <a:lnTo>
                    <a:pt x="77" y="53"/>
                  </a:lnTo>
                  <a:lnTo>
                    <a:pt x="66" y="60"/>
                  </a:lnTo>
                  <a:lnTo>
                    <a:pt x="51" y="66"/>
                  </a:lnTo>
                  <a:lnTo>
                    <a:pt x="54" y="72"/>
                  </a:lnTo>
                  <a:lnTo>
                    <a:pt x="56" y="79"/>
                  </a:lnTo>
                  <a:lnTo>
                    <a:pt x="57" y="84"/>
                  </a:lnTo>
                  <a:lnTo>
                    <a:pt x="54" y="92"/>
                  </a:lnTo>
                  <a:lnTo>
                    <a:pt x="44" y="100"/>
                  </a:lnTo>
                  <a:lnTo>
                    <a:pt x="34" y="107"/>
                  </a:lnTo>
                  <a:lnTo>
                    <a:pt x="29" y="110"/>
                  </a:lnTo>
                  <a:lnTo>
                    <a:pt x="23" y="112"/>
                  </a:lnTo>
                  <a:lnTo>
                    <a:pt x="13" y="113"/>
                  </a:lnTo>
                  <a:lnTo>
                    <a:pt x="1" y="113"/>
                  </a:lnTo>
                  <a:lnTo>
                    <a:pt x="1" y="122"/>
                  </a:lnTo>
                  <a:lnTo>
                    <a:pt x="0" y="129"/>
                  </a:lnTo>
                  <a:lnTo>
                    <a:pt x="1" y="129"/>
                  </a:lnTo>
                  <a:lnTo>
                    <a:pt x="1" y="130"/>
                  </a:lnTo>
                  <a:lnTo>
                    <a:pt x="14" y="129"/>
                  </a:lnTo>
                  <a:lnTo>
                    <a:pt x="26" y="129"/>
                  </a:lnTo>
                  <a:lnTo>
                    <a:pt x="34" y="126"/>
                  </a:lnTo>
                  <a:lnTo>
                    <a:pt x="41" y="124"/>
                  </a:lnTo>
                  <a:lnTo>
                    <a:pt x="54" y="119"/>
                  </a:lnTo>
                  <a:lnTo>
                    <a:pt x="70" y="113"/>
                  </a:lnTo>
                  <a:lnTo>
                    <a:pt x="83" y="113"/>
                  </a:lnTo>
                  <a:lnTo>
                    <a:pt x="96" y="113"/>
                  </a:lnTo>
                  <a:lnTo>
                    <a:pt x="108" y="113"/>
                  </a:lnTo>
                  <a:lnTo>
                    <a:pt x="121" y="112"/>
                  </a:lnTo>
                  <a:lnTo>
                    <a:pt x="130" y="110"/>
                  </a:lnTo>
                  <a:lnTo>
                    <a:pt x="140" y="106"/>
                  </a:lnTo>
                  <a:lnTo>
                    <a:pt x="146" y="104"/>
                  </a:lnTo>
                  <a:lnTo>
                    <a:pt x="151" y="104"/>
                  </a:lnTo>
                  <a:lnTo>
                    <a:pt x="157" y="104"/>
                  </a:lnTo>
                  <a:lnTo>
                    <a:pt x="161" y="104"/>
                  </a:lnTo>
                  <a:lnTo>
                    <a:pt x="164" y="106"/>
                  </a:lnTo>
                  <a:lnTo>
                    <a:pt x="167" y="107"/>
                  </a:lnTo>
                  <a:lnTo>
                    <a:pt x="168" y="122"/>
                  </a:lnTo>
                  <a:lnTo>
                    <a:pt x="173" y="136"/>
                  </a:lnTo>
                  <a:lnTo>
                    <a:pt x="177" y="147"/>
                  </a:lnTo>
                  <a:lnTo>
                    <a:pt x="183" y="157"/>
                  </a:lnTo>
                  <a:lnTo>
                    <a:pt x="196" y="160"/>
                  </a:lnTo>
                  <a:lnTo>
                    <a:pt x="206" y="164"/>
                  </a:lnTo>
                  <a:lnTo>
                    <a:pt x="214" y="170"/>
                  </a:lnTo>
                  <a:lnTo>
                    <a:pt x="223" y="176"/>
                  </a:lnTo>
                  <a:lnTo>
                    <a:pt x="231" y="182"/>
                  </a:lnTo>
                  <a:lnTo>
                    <a:pt x="241" y="186"/>
                  </a:lnTo>
                  <a:lnTo>
                    <a:pt x="251" y="190"/>
                  </a:lnTo>
                  <a:lnTo>
                    <a:pt x="264" y="191"/>
                  </a:lnTo>
                  <a:lnTo>
                    <a:pt x="268" y="177"/>
                  </a:lnTo>
                  <a:lnTo>
                    <a:pt x="273" y="164"/>
                  </a:lnTo>
                  <a:lnTo>
                    <a:pt x="278" y="163"/>
                  </a:lnTo>
                  <a:lnTo>
                    <a:pt x="283" y="162"/>
                  </a:lnTo>
                  <a:lnTo>
                    <a:pt x="287" y="162"/>
                  </a:lnTo>
                  <a:lnTo>
                    <a:pt x="291" y="162"/>
                  </a:lnTo>
                  <a:lnTo>
                    <a:pt x="301" y="164"/>
                  </a:lnTo>
                  <a:lnTo>
                    <a:pt x="310" y="167"/>
                  </a:lnTo>
                  <a:lnTo>
                    <a:pt x="324" y="173"/>
                  </a:lnTo>
                  <a:lnTo>
                    <a:pt x="340" y="177"/>
                  </a:lnTo>
                  <a:lnTo>
                    <a:pt x="355" y="182"/>
                  </a:lnTo>
                  <a:lnTo>
                    <a:pt x="371" y="187"/>
                  </a:lnTo>
                  <a:lnTo>
                    <a:pt x="381" y="183"/>
                  </a:lnTo>
                  <a:lnTo>
                    <a:pt x="391" y="179"/>
                  </a:lnTo>
                  <a:lnTo>
                    <a:pt x="398" y="177"/>
                  </a:lnTo>
                  <a:lnTo>
                    <a:pt x="404" y="177"/>
                  </a:lnTo>
                  <a:lnTo>
                    <a:pt x="411" y="177"/>
                  </a:lnTo>
                  <a:lnTo>
                    <a:pt x="417" y="180"/>
                  </a:lnTo>
                  <a:lnTo>
                    <a:pt x="427" y="184"/>
                  </a:lnTo>
                  <a:lnTo>
                    <a:pt x="435" y="189"/>
                  </a:lnTo>
                  <a:lnTo>
                    <a:pt x="435" y="184"/>
                  </a:lnTo>
                  <a:lnTo>
                    <a:pt x="435" y="180"/>
                  </a:lnTo>
                  <a:lnTo>
                    <a:pt x="433" y="172"/>
                  </a:lnTo>
                  <a:lnTo>
                    <a:pt x="431" y="163"/>
                  </a:lnTo>
                  <a:lnTo>
                    <a:pt x="431" y="154"/>
                  </a:lnTo>
                  <a:lnTo>
                    <a:pt x="433" y="144"/>
                  </a:lnTo>
                  <a:lnTo>
                    <a:pt x="437" y="127"/>
                  </a:lnTo>
                  <a:lnTo>
                    <a:pt x="443" y="112"/>
                  </a:lnTo>
                  <a:lnTo>
                    <a:pt x="440" y="110"/>
                  </a:lnTo>
                  <a:lnTo>
                    <a:pt x="438" y="109"/>
                  </a:lnTo>
                  <a:lnTo>
                    <a:pt x="420" y="116"/>
                  </a:lnTo>
                  <a:lnTo>
                    <a:pt x="403" y="123"/>
                  </a:lnTo>
                  <a:lnTo>
                    <a:pt x="393" y="117"/>
                  </a:lnTo>
                  <a:lnTo>
                    <a:pt x="384" y="110"/>
                  </a:lnTo>
                  <a:lnTo>
                    <a:pt x="378" y="114"/>
                  </a:lnTo>
                  <a:lnTo>
                    <a:pt x="373" y="116"/>
                  </a:lnTo>
                  <a:lnTo>
                    <a:pt x="367" y="116"/>
                  </a:lnTo>
                  <a:lnTo>
                    <a:pt x="363" y="114"/>
                  </a:lnTo>
                  <a:lnTo>
                    <a:pt x="357" y="112"/>
                  </a:lnTo>
                  <a:lnTo>
                    <a:pt x="353" y="109"/>
                  </a:lnTo>
                  <a:lnTo>
                    <a:pt x="348" y="104"/>
                  </a:lnTo>
                  <a:lnTo>
                    <a:pt x="344" y="99"/>
                  </a:lnTo>
                  <a:lnTo>
                    <a:pt x="330" y="74"/>
                  </a:lnTo>
                  <a:lnTo>
                    <a:pt x="316" y="56"/>
                  </a:lnTo>
                  <a:lnTo>
                    <a:pt x="310" y="60"/>
                  </a:lnTo>
                  <a:lnTo>
                    <a:pt x="304" y="63"/>
                  </a:lnTo>
                  <a:lnTo>
                    <a:pt x="298" y="63"/>
                  </a:lnTo>
                  <a:lnTo>
                    <a:pt x="290" y="64"/>
                  </a:lnTo>
                  <a:lnTo>
                    <a:pt x="288" y="67"/>
                  </a:lnTo>
                  <a:lnTo>
                    <a:pt x="288" y="72"/>
                  </a:lnTo>
                  <a:lnTo>
                    <a:pt x="293" y="77"/>
                  </a:lnTo>
                  <a:lnTo>
                    <a:pt x="298" y="84"/>
                  </a:lnTo>
                  <a:lnTo>
                    <a:pt x="301" y="92"/>
                  </a:lnTo>
                  <a:lnTo>
                    <a:pt x="304" y="100"/>
                  </a:lnTo>
                  <a:lnTo>
                    <a:pt x="300" y="107"/>
                  </a:lnTo>
                  <a:lnTo>
                    <a:pt x="297" y="114"/>
                  </a:lnTo>
                  <a:lnTo>
                    <a:pt x="288" y="107"/>
                  </a:lnTo>
                  <a:lnTo>
                    <a:pt x="277" y="93"/>
                  </a:lnTo>
                  <a:lnTo>
                    <a:pt x="264" y="80"/>
                  </a:lnTo>
                  <a:lnTo>
                    <a:pt x="258" y="72"/>
                  </a:lnTo>
                  <a:lnTo>
                    <a:pt x="258" y="59"/>
                  </a:lnTo>
                  <a:lnTo>
                    <a:pt x="257" y="46"/>
                  </a:lnTo>
                  <a:lnTo>
                    <a:pt x="243" y="39"/>
                  </a:lnTo>
                  <a:lnTo>
                    <a:pt x="228" y="30"/>
                  </a:lnTo>
                  <a:lnTo>
                    <a:pt x="214" y="16"/>
                  </a:lnTo>
                  <a:lnTo>
                    <a:pt x="200" y="0"/>
                  </a:lnTo>
                  <a:lnTo>
                    <a:pt x="194" y="2"/>
                  </a:lnTo>
                  <a:lnTo>
                    <a:pt x="190" y="2"/>
                  </a:lnTo>
                  <a:lnTo>
                    <a:pt x="188" y="4"/>
                  </a:lnTo>
                  <a:lnTo>
                    <a:pt x="186" y="6"/>
                  </a:lnTo>
                  <a:lnTo>
                    <a:pt x="186" y="10"/>
                  </a:lnTo>
                  <a:lnTo>
                    <a:pt x="187" y="14"/>
                  </a:lnTo>
                  <a:lnTo>
                    <a:pt x="193" y="22"/>
                  </a:lnTo>
                  <a:lnTo>
                    <a:pt x="198" y="29"/>
                  </a:lnTo>
                  <a:lnTo>
                    <a:pt x="207" y="36"/>
                  </a:lnTo>
                  <a:lnTo>
                    <a:pt x="216" y="43"/>
                  </a:lnTo>
                  <a:lnTo>
                    <a:pt x="233" y="54"/>
                  </a:lnTo>
                  <a:lnTo>
                    <a:pt x="247" y="69"/>
                  </a:lnTo>
                  <a:lnTo>
                    <a:pt x="247" y="69"/>
                  </a:lnTo>
                  <a:lnTo>
                    <a:pt x="247" y="70"/>
                  </a:lnTo>
                  <a:lnTo>
                    <a:pt x="243" y="70"/>
                  </a:lnTo>
                  <a:lnTo>
                    <a:pt x="240" y="70"/>
                  </a:lnTo>
                  <a:lnTo>
                    <a:pt x="236" y="67"/>
                  </a:lnTo>
                  <a:lnTo>
                    <a:pt x="233" y="66"/>
                  </a:lnTo>
                  <a:lnTo>
                    <a:pt x="233" y="72"/>
                  </a:lnTo>
                  <a:lnTo>
                    <a:pt x="233" y="77"/>
                  </a:lnTo>
                  <a:lnTo>
                    <a:pt x="233" y="82"/>
                  </a:lnTo>
                  <a:lnTo>
                    <a:pt x="231" y="87"/>
                  </a:lnTo>
                  <a:lnTo>
                    <a:pt x="221" y="92"/>
                  </a:lnTo>
                  <a:lnTo>
                    <a:pt x="213" y="96"/>
                  </a:lnTo>
                  <a:lnTo>
                    <a:pt x="213" y="104"/>
                  </a:lnTo>
                  <a:lnTo>
                    <a:pt x="213" y="113"/>
                  </a:lnTo>
                  <a:lnTo>
                    <a:pt x="200" y="106"/>
                  </a:lnTo>
                  <a:lnTo>
                    <a:pt x="187" y="97"/>
                  </a:lnTo>
                  <a:lnTo>
                    <a:pt x="198" y="94"/>
                  </a:lnTo>
                  <a:lnTo>
                    <a:pt x="208" y="93"/>
                  </a:lnTo>
                  <a:lnTo>
                    <a:pt x="213" y="93"/>
                  </a:lnTo>
                  <a:lnTo>
                    <a:pt x="217" y="92"/>
                  </a:lnTo>
                  <a:lnTo>
                    <a:pt x="221" y="89"/>
                  </a:lnTo>
                  <a:lnTo>
                    <a:pt x="226" y="86"/>
                  </a:lnTo>
                  <a:lnTo>
                    <a:pt x="224" y="79"/>
                  </a:lnTo>
                  <a:lnTo>
                    <a:pt x="224" y="73"/>
                  </a:lnTo>
                  <a:lnTo>
                    <a:pt x="213" y="69"/>
                  </a:lnTo>
                  <a:lnTo>
                    <a:pt x="204" y="64"/>
                  </a:lnTo>
                  <a:lnTo>
                    <a:pt x="196" y="57"/>
                  </a:lnTo>
                  <a:lnTo>
                    <a:pt x="188" y="50"/>
                  </a:lnTo>
                  <a:lnTo>
                    <a:pt x="174" y="34"/>
                  </a:lnTo>
                  <a:lnTo>
                    <a:pt x="160" y="22"/>
                  </a:lnTo>
                  <a:lnTo>
                    <a:pt x="154" y="22"/>
                  </a:lnTo>
                  <a:lnTo>
                    <a:pt x="150" y="23"/>
                  </a:lnTo>
                  <a:lnTo>
                    <a:pt x="146" y="24"/>
                  </a:lnTo>
                  <a:lnTo>
                    <a:pt x="143" y="26"/>
                  </a:lnTo>
                  <a:lnTo>
                    <a:pt x="138" y="30"/>
                  </a:lnTo>
                  <a:lnTo>
                    <a:pt x="133" y="33"/>
                  </a:lnTo>
                  <a:lnTo>
                    <a:pt x="127" y="34"/>
                  </a:lnTo>
                  <a:lnTo>
                    <a:pt x="123" y="33"/>
                  </a:lnTo>
                  <a:lnTo>
                    <a:pt x="118" y="33"/>
                  </a:lnTo>
                  <a:lnTo>
                    <a:pt x="114" y="30"/>
                  </a:lnTo>
                  <a:lnTo>
                    <a:pt x="106" y="27"/>
                  </a:lnTo>
                  <a:lnTo>
                    <a:pt x="97" y="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42" name="Freeform 473"/>
            <p:cNvSpPr>
              <a:spLocks/>
            </p:cNvSpPr>
            <p:nvPr/>
          </p:nvSpPr>
          <p:spPr bwMode="auto">
            <a:xfrm>
              <a:off x="5309" y="2727"/>
              <a:ext cx="3" cy="2"/>
            </a:xfrm>
            <a:custGeom>
              <a:avLst/>
              <a:gdLst>
                <a:gd name="T0" fmla="*/ 0 w 3"/>
                <a:gd name="T1" fmla="*/ 0 h 2"/>
                <a:gd name="T2" fmla="*/ 1 w 3"/>
                <a:gd name="T3" fmla="*/ 1 h 2"/>
                <a:gd name="T4" fmla="*/ 3 w 3"/>
                <a:gd name="T5" fmla="*/ 2 h 2"/>
                <a:gd name="T6" fmla="*/ 1 w 3"/>
                <a:gd name="T7" fmla="*/ 2 h 2"/>
                <a:gd name="T8" fmla="*/ 0 w 3"/>
                <a:gd name="T9" fmla="*/ 0 h 2"/>
              </a:gdLst>
              <a:ahLst/>
              <a:cxnLst>
                <a:cxn ang="0">
                  <a:pos x="T0" y="T1"/>
                </a:cxn>
                <a:cxn ang="0">
                  <a:pos x="T2" y="T3"/>
                </a:cxn>
                <a:cxn ang="0">
                  <a:pos x="T4" y="T5"/>
                </a:cxn>
                <a:cxn ang="0">
                  <a:pos x="T6" y="T7"/>
                </a:cxn>
                <a:cxn ang="0">
                  <a:pos x="T8" y="T9"/>
                </a:cxn>
              </a:cxnLst>
              <a:rect l="0" t="0" r="r" b="b"/>
              <a:pathLst>
                <a:path w="3" h="2">
                  <a:moveTo>
                    <a:pt x="0" y="0"/>
                  </a:moveTo>
                  <a:lnTo>
                    <a:pt x="1" y="1"/>
                  </a:lnTo>
                  <a:lnTo>
                    <a:pt x="3" y="2"/>
                  </a:lnTo>
                  <a:lnTo>
                    <a:pt x="1" y="2"/>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43" name="Freeform 474"/>
            <p:cNvSpPr>
              <a:spLocks/>
            </p:cNvSpPr>
            <p:nvPr/>
          </p:nvSpPr>
          <p:spPr bwMode="auto">
            <a:xfrm>
              <a:off x="5313" y="2729"/>
              <a:ext cx="56" cy="43"/>
            </a:xfrm>
            <a:custGeom>
              <a:avLst/>
              <a:gdLst>
                <a:gd name="T0" fmla="*/ 56 w 56"/>
                <a:gd name="T1" fmla="*/ 19 h 43"/>
                <a:gd name="T2" fmla="*/ 56 w 56"/>
                <a:gd name="T3" fmla="*/ 23 h 43"/>
                <a:gd name="T4" fmla="*/ 56 w 56"/>
                <a:gd name="T5" fmla="*/ 28 h 43"/>
                <a:gd name="T6" fmla="*/ 50 w 56"/>
                <a:gd name="T7" fmla="*/ 30 h 43"/>
                <a:gd name="T8" fmla="*/ 44 w 56"/>
                <a:gd name="T9" fmla="*/ 33 h 43"/>
                <a:gd name="T10" fmla="*/ 46 w 56"/>
                <a:gd name="T11" fmla="*/ 38 h 43"/>
                <a:gd name="T12" fmla="*/ 46 w 56"/>
                <a:gd name="T13" fmla="*/ 42 h 43"/>
                <a:gd name="T14" fmla="*/ 37 w 56"/>
                <a:gd name="T15" fmla="*/ 39 h 43"/>
                <a:gd name="T16" fmla="*/ 30 w 56"/>
                <a:gd name="T17" fmla="*/ 38 h 43"/>
                <a:gd name="T18" fmla="*/ 26 w 56"/>
                <a:gd name="T19" fmla="*/ 36 h 43"/>
                <a:gd name="T20" fmla="*/ 23 w 56"/>
                <a:gd name="T21" fmla="*/ 38 h 43"/>
                <a:gd name="T22" fmla="*/ 20 w 56"/>
                <a:gd name="T23" fmla="*/ 39 h 43"/>
                <a:gd name="T24" fmla="*/ 19 w 56"/>
                <a:gd name="T25" fmla="*/ 43 h 43"/>
                <a:gd name="T26" fmla="*/ 13 w 56"/>
                <a:gd name="T27" fmla="*/ 42 h 43"/>
                <a:gd name="T28" fmla="*/ 9 w 56"/>
                <a:gd name="T29" fmla="*/ 40 h 43"/>
                <a:gd name="T30" fmla="*/ 6 w 56"/>
                <a:gd name="T31" fmla="*/ 38 h 43"/>
                <a:gd name="T32" fmla="*/ 4 w 56"/>
                <a:gd name="T33" fmla="*/ 32 h 43"/>
                <a:gd name="T34" fmla="*/ 12 w 56"/>
                <a:gd name="T35" fmla="*/ 30 h 43"/>
                <a:gd name="T36" fmla="*/ 19 w 56"/>
                <a:gd name="T37" fmla="*/ 29 h 43"/>
                <a:gd name="T38" fmla="*/ 16 w 56"/>
                <a:gd name="T39" fmla="*/ 18 h 43"/>
                <a:gd name="T40" fmla="*/ 13 w 56"/>
                <a:gd name="T41" fmla="*/ 8 h 43"/>
                <a:gd name="T42" fmla="*/ 9 w 56"/>
                <a:gd name="T43" fmla="*/ 6 h 43"/>
                <a:gd name="T44" fmla="*/ 6 w 56"/>
                <a:gd name="T45" fmla="*/ 6 h 43"/>
                <a:gd name="T46" fmla="*/ 3 w 56"/>
                <a:gd name="T47" fmla="*/ 5 h 43"/>
                <a:gd name="T48" fmla="*/ 0 w 56"/>
                <a:gd name="T49" fmla="*/ 2 h 43"/>
                <a:gd name="T50" fmla="*/ 0 w 56"/>
                <a:gd name="T51" fmla="*/ 2 h 43"/>
                <a:gd name="T52" fmla="*/ 0 w 56"/>
                <a:gd name="T53" fmla="*/ 0 h 43"/>
                <a:gd name="T54" fmla="*/ 6 w 56"/>
                <a:gd name="T55" fmla="*/ 0 h 43"/>
                <a:gd name="T56" fmla="*/ 12 w 56"/>
                <a:gd name="T57" fmla="*/ 0 h 43"/>
                <a:gd name="T58" fmla="*/ 22 w 56"/>
                <a:gd name="T59" fmla="*/ 9 h 43"/>
                <a:gd name="T60" fmla="*/ 32 w 56"/>
                <a:gd name="T61" fmla="*/ 15 h 43"/>
                <a:gd name="T62" fmla="*/ 36 w 56"/>
                <a:gd name="T63" fmla="*/ 16 h 43"/>
                <a:gd name="T64" fmla="*/ 42 w 56"/>
                <a:gd name="T65" fmla="*/ 18 h 43"/>
                <a:gd name="T66" fmla="*/ 49 w 56"/>
                <a:gd name="T67" fmla="*/ 19 h 43"/>
                <a:gd name="T68" fmla="*/ 56 w 56"/>
                <a:gd name="T69" fmla="*/ 19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6" h="43">
                  <a:moveTo>
                    <a:pt x="56" y="19"/>
                  </a:moveTo>
                  <a:lnTo>
                    <a:pt x="56" y="23"/>
                  </a:lnTo>
                  <a:lnTo>
                    <a:pt x="56" y="28"/>
                  </a:lnTo>
                  <a:lnTo>
                    <a:pt x="50" y="30"/>
                  </a:lnTo>
                  <a:lnTo>
                    <a:pt x="44" y="33"/>
                  </a:lnTo>
                  <a:lnTo>
                    <a:pt x="46" y="38"/>
                  </a:lnTo>
                  <a:lnTo>
                    <a:pt x="46" y="42"/>
                  </a:lnTo>
                  <a:lnTo>
                    <a:pt x="37" y="39"/>
                  </a:lnTo>
                  <a:lnTo>
                    <a:pt x="30" y="38"/>
                  </a:lnTo>
                  <a:lnTo>
                    <a:pt x="26" y="36"/>
                  </a:lnTo>
                  <a:lnTo>
                    <a:pt x="23" y="38"/>
                  </a:lnTo>
                  <a:lnTo>
                    <a:pt x="20" y="39"/>
                  </a:lnTo>
                  <a:lnTo>
                    <a:pt x="19" y="43"/>
                  </a:lnTo>
                  <a:lnTo>
                    <a:pt x="13" y="42"/>
                  </a:lnTo>
                  <a:lnTo>
                    <a:pt x="9" y="40"/>
                  </a:lnTo>
                  <a:lnTo>
                    <a:pt x="6" y="38"/>
                  </a:lnTo>
                  <a:lnTo>
                    <a:pt x="4" y="32"/>
                  </a:lnTo>
                  <a:lnTo>
                    <a:pt x="12" y="30"/>
                  </a:lnTo>
                  <a:lnTo>
                    <a:pt x="19" y="29"/>
                  </a:lnTo>
                  <a:lnTo>
                    <a:pt x="16" y="18"/>
                  </a:lnTo>
                  <a:lnTo>
                    <a:pt x="13" y="8"/>
                  </a:lnTo>
                  <a:lnTo>
                    <a:pt x="9" y="6"/>
                  </a:lnTo>
                  <a:lnTo>
                    <a:pt x="6" y="6"/>
                  </a:lnTo>
                  <a:lnTo>
                    <a:pt x="3" y="5"/>
                  </a:lnTo>
                  <a:lnTo>
                    <a:pt x="0" y="2"/>
                  </a:lnTo>
                  <a:lnTo>
                    <a:pt x="0" y="2"/>
                  </a:lnTo>
                  <a:lnTo>
                    <a:pt x="0" y="0"/>
                  </a:lnTo>
                  <a:lnTo>
                    <a:pt x="6" y="0"/>
                  </a:lnTo>
                  <a:lnTo>
                    <a:pt x="12" y="0"/>
                  </a:lnTo>
                  <a:lnTo>
                    <a:pt x="22" y="9"/>
                  </a:lnTo>
                  <a:lnTo>
                    <a:pt x="32" y="15"/>
                  </a:lnTo>
                  <a:lnTo>
                    <a:pt x="36" y="16"/>
                  </a:lnTo>
                  <a:lnTo>
                    <a:pt x="42" y="18"/>
                  </a:lnTo>
                  <a:lnTo>
                    <a:pt x="49" y="19"/>
                  </a:lnTo>
                  <a:lnTo>
                    <a:pt x="56"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44" name="Freeform 475"/>
            <p:cNvSpPr>
              <a:spLocks/>
            </p:cNvSpPr>
            <p:nvPr/>
          </p:nvSpPr>
          <p:spPr bwMode="auto">
            <a:xfrm>
              <a:off x="3977" y="2751"/>
              <a:ext cx="18" cy="57"/>
            </a:xfrm>
            <a:custGeom>
              <a:avLst/>
              <a:gdLst>
                <a:gd name="T0" fmla="*/ 13 w 18"/>
                <a:gd name="T1" fmla="*/ 0 h 57"/>
                <a:gd name="T2" fmla="*/ 15 w 18"/>
                <a:gd name="T3" fmla="*/ 3 h 57"/>
                <a:gd name="T4" fmla="*/ 18 w 18"/>
                <a:gd name="T5" fmla="*/ 6 h 57"/>
                <a:gd name="T6" fmla="*/ 15 w 18"/>
                <a:gd name="T7" fmla="*/ 14 h 57"/>
                <a:gd name="T8" fmla="*/ 13 w 18"/>
                <a:gd name="T9" fmla="*/ 23 h 57"/>
                <a:gd name="T10" fmla="*/ 14 w 18"/>
                <a:gd name="T11" fmla="*/ 28 h 57"/>
                <a:gd name="T12" fmla="*/ 17 w 18"/>
                <a:gd name="T13" fmla="*/ 36 h 57"/>
                <a:gd name="T14" fmla="*/ 17 w 18"/>
                <a:gd name="T15" fmla="*/ 43 h 57"/>
                <a:gd name="T16" fmla="*/ 15 w 18"/>
                <a:gd name="T17" fmla="*/ 51 h 57"/>
                <a:gd name="T18" fmla="*/ 14 w 18"/>
                <a:gd name="T19" fmla="*/ 54 h 57"/>
                <a:gd name="T20" fmla="*/ 13 w 18"/>
                <a:gd name="T21" fmla="*/ 57 h 57"/>
                <a:gd name="T22" fmla="*/ 5 w 18"/>
                <a:gd name="T23" fmla="*/ 56 h 57"/>
                <a:gd name="T24" fmla="*/ 1 w 18"/>
                <a:gd name="T25" fmla="*/ 54 h 57"/>
                <a:gd name="T26" fmla="*/ 1 w 18"/>
                <a:gd name="T27" fmla="*/ 43 h 57"/>
                <a:gd name="T28" fmla="*/ 0 w 18"/>
                <a:gd name="T29" fmla="*/ 31 h 57"/>
                <a:gd name="T30" fmla="*/ 5 w 18"/>
                <a:gd name="T31" fmla="*/ 31 h 57"/>
                <a:gd name="T32" fmla="*/ 10 w 18"/>
                <a:gd name="T33" fmla="*/ 30 h 57"/>
                <a:gd name="T34" fmla="*/ 7 w 18"/>
                <a:gd name="T35" fmla="*/ 24 h 57"/>
                <a:gd name="T36" fmla="*/ 3 w 18"/>
                <a:gd name="T37" fmla="*/ 17 h 57"/>
                <a:gd name="T38" fmla="*/ 8 w 18"/>
                <a:gd name="T39" fmla="*/ 8 h 57"/>
                <a:gd name="T40" fmla="*/ 13 w 18"/>
                <a:gd name="T41"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8" h="57">
                  <a:moveTo>
                    <a:pt x="13" y="0"/>
                  </a:moveTo>
                  <a:lnTo>
                    <a:pt x="15" y="3"/>
                  </a:lnTo>
                  <a:lnTo>
                    <a:pt x="18" y="6"/>
                  </a:lnTo>
                  <a:lnTo>
                    <a:pt x="15" y="14"/>
                  </a:lnTo>
                  <a:lnTo>
                    <a:pt x="13" y="23"/>
                  </a:lnTo>
                  <a:lnTo>
                    <a:pt x="14" y="28"/>
                  </a:lnTo>
                  <a:lnTo>
                    <a:pt x="17" y="36"/>
                  </a:lnTo>
                  <a:lnTo>
                    <a:pt x="17" y="43"/>
                  </a:lnTo>
                  <a:lnTo>
                    <a:pt x="15" y="51"/>
                  </a:lnTo>
                  <a:lnTo>
                    <a:pt x="14" y="54"/>
                  </a:lnTo>
                  <a:lnTo>
                    <a:pt x="13" y="57"/>
                  </a:lnTo>
                  <a:lnTo>
                    <a:pt x="5" y="56"/>
                  </a:lnTo>
                  <a:lnTo>
                    <a:pt x="1" y="54"/>
                  </a:lnTo>
                  <a:lnTo>
                    <a:pt x="1" y="43"/>
                  </a:lnTo>
                  <a:lnTo>
                    <a:pt x="0" y="31"/>
                  </a:lnTo>
                  <a:lnTo>
                    <a:pt x="5" y="31"/>
                  </a:lnTo>
                  <a:lnTo>
                    <a:pt x="10" y="30"/>
                  </a:lnTo>
                  <a:lnTo>
                    <a:pt x="7" y="24"/>
                  </a:lnTo>
                  <a:lnTo>
                    <a:pt x="3" y="17"/>
                  </a:lnTo>
                  <a:lnTo>
                    <a:pt x="8" y="8"/>
                  </a:lnTo>
                  <a:lnTo>
                    <a:pt x="1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45" name="Freeform 476"/>
            <p:cNvSpPr>
              <a:spLocks/>
            </p:cNvSpPr>
            <p:nvPr/>
          </p:nvSpPr>
          <p:spPr bwMode="auto">
            <a:xfrm>
              <a:off x="5280" y="2781"/>
              <a:ext cx="90" cy="108"/>
            </a:xfrm>
            <a:custGeom>
              <a:avLst/>
              <a:gdLst>
                <a:gd name="T0" fmla="*/ 90 w 90"/>
                <a:gd name="T1" fmla="*/ 74 h 108"/>
                <a:gd name="T2" fmla="*/ 56 w 90"/>
                <a:gd name="T3" fmla="*/ 84 h 108"/>
                <a:gd name="T4" fmla="*/ 55 w 90"/>
                <a:gd name="T5" fmla="*/ 91 h 108"/>
                <a:gd name="T6" fmla="*/ 55 w 90"/>
                <a:gd name="T7" fmla="*/ 98 h 108"/>
                <a:gd name="T8" fmla="*/ 50 w 90"/>
                <a:gd name="T9" fmla="*/ 98 h 108"/>
                <a:gd name="T10" fmla="*/ 45 w 90"/>
                <a:gd name="T11" fmla="*/ 98 h 108"/>
                <a:gd name="T12" fmla="*/ 45 w 90"/>
                <a:gd name="T13" fmla="*/ 94 h 108"/>
                <a:gd name="T14" fmla="*/ 45 w 90"/>
                <a:gd name="T15" fmla="*/ 90 h 108"/>
                <a:gd name="T16" fmla="*/ 45 w 90"/>
                <a:gd name="T17" fmla="*/ 90 h 108"/>
                <a:gd name="T18" fmla="*/ 43 w 90"/>
                <a:gd name="T19" fmla="*/ 90 h 108"/>
                <a:gd name="T20" fmla="*/ 40 w 90"/>
                <a:gd name="T21" fmla="*/ 91 h 108"/>
                <a:gd name="T22" fmla="*/ 37 w 90"/>
                <a:gd name="T23" fmla="*/ 91 h 108"/>
                <a:gd name="T24" fmla="*/ 35 w 90"/>
                <a:gd name="T25" fmla="*/ 97 h 108"/>
                <a:gd name="T26" fmla="*/ 32 w 90"/>
                <a:gd name="T27" fmla="*/ 103 h 108"/>
                <a:gd name="T28" fmla="*/ 27 w 90"/>
                <a:gd name="T29" fmla="*/ 106 h 108"/>
                <a:gd name="T30" fmla="*/ 22 w 90"/>
                <a:gd name="T31" fmla="*/ 108 h 108"/>
                <a:gd name="T32" fmla="*/ 20 w 90"/>
                <a:gd name="T33" fmla="*/ 98 h 108"/>
                <a:gd name="T34" fmla="*/ 16 w 90"/>
                <a:gd name="T35" fmla="*/ 91 h 108"/>
                <a:gd name="T36" fmla="*/ 10 w 90"/>
                <a:gd name="T37" fmla="*/ 94 h 108"/>
                <a:gd name="T38" fmla="*/ 6 w 90"/>
                <a:gd name="T39" fmla="*/ 97 h 108"/>
                <a:gd name="T40" fmla="*/ 2 w 90"/>
                <a:gd name="T41" fmla="*/ 94 h 108"/>
                <a:gd name="T42" fmla="*/ 0 w 90"/>
                <a:gd name="T43" fmla="*/ 91 h 108"/>
                <a:gd name="T44" fmla="*/ 6 w 90"/>
                <a:gd name="T45" fmla="*/ 80 h 108"/>
                <a:gd name="T46" fmla="*/ 13 w 90"/>
                <a:gd name="T47" fmla="*/ 68 h 108"/>
                <a:gd name="T48" fmla="*/ 29 w 90"/>
                <a:gd name="T49" fmla="*/ 70 h 108"/>
                <a:gd name="T50" fmla="*/ 45 w 90"/>
                <a:gd name="T51" fmla="*/ 71 h 108"/>
                <a:gd name="T52" fmla="*/ 46 w 90"/>
                <a:gd name="T53" fmla="*/ 64 h 108"/>
                <a:gd name="T54" fmla="*/ 49 w 90"/>
                <a:gd name="T55" fmla="*/ 58 h 108"/>
                <a:gd name="T56" fmla="*/ 52 w 90"/>
                <a:gd name="T57" fmla="*/ 56 h 108"/>
                <a:gd name="T58" fmla="*/ 56 w 90"/>
                <a:gd name="T59" fmla="*/ 53 h 108"/>
                <a:gd name="T60" fmla="*/ 60 w 90"/>
                <a:gd name="T61" fmla="*/ 50 h 108"/>
                <a:gd name="T62" fmla="*/ 63 w 90"/>
                <a:gd name="T63" fmla="*/ 46 h 108"/>
                <a:gd name="T64" fmla="*/ 66 w 90"/>
                <a:gd name="T65" fmla="*/ 41 h 108"/>
                <a:gd name="T66" fmla="*/ 69 w 90"/>
                <a:gd name="T67" fmla="*/ 36 h 108"/>
                <a:gd name="T68" fmla="*/ 63 w 90"/>
                <a:gd name="T69" fmla="*/ 21 h 108"/>
                <a:gd name="T70" fmla="*/ 57 w 90"/>
                <a:gd name="T71" fmla="*/ 8 h 108"/>
                <a:gd name="T72" fmla="*/ 59 w 90"/>
                <a:gd name="T73" fmla="*/ 6 h 108"/>
                <a:gd name="T74" fmla="*/ 60 w 90"/>
                <a:gd name="T75" fmla="*/ 4 h 108"/>
                <a:gd name="T76" fmla="*/ 60 w 90"/>
                <a:gd name="T77" fmla="*/ 4 h 108"/>
                <a:gd name="T78" fmla="*/ 60 w 90"/>
                <a:gd name="T79" fmla="*/ 0 h 108"/>
                <a:gd name="T80" fmla="*/ 65 w 90"/>
                <a:gd name="T81" fmla="*/ 1 h 108"/>
                <a:gd name="T82" fmla="*/ 69 w 90"/>
                <a:gd name="T83" fmla="*/ 1 h 108"/>
                <a:gd name="T84" fmla="*/ 75 w 90"/>
                <a:gd name="T85" fmla="*/ 11 h 108"/>
                <a:gd name="T86" fmla="*/ 82 w 90"/>
                <a:gd name="T87" fmla="*/ 18 h 108"/>
                <a:gd name="T88" fmla="*/ 85 w 90"/>
                <a:gd name="T89" fmla="*/ 31 h 108"/>
                <a:gd name="T90" fmla="*/ 86 w 90"/>
                <a:gd name="T91" fmla="*/ 46 h 108"/>
                <a:gd name="T92" fmla="*/ 89 w 90"/>
                <a:gd name="T93" fmla="*/ 60 h 108"/>
                <a:gd name="T94" fmla="*/ 90 w 90"/>
                <a:gd name="T95" fmla="*/ 74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90" h="108">
                  <a:moveTo>
                    <a:pt x="90" y="74"/>
                  </a:moveTo>
                  <a:lnTo>
                    <a:pt x="56" y="84"/>
                  </a:lnTo>
                  <a:lnTo>
                    <a:pt x="55" y="91"/>
                  </a:lnTo>
                  <a:lnTo>
                    <a:pt x="55" y="98"/>
                  </a:lnTo>
                  <a:lnTo>
                    <a:pt x="50" y="98"/>
                  </a:lnTo>
                  <a:lnTo>
                    <a:pt x="45" y="98"/>
                  </a:lnTo>
                  <a:lnTo>
                    <a:pt x="45" y="94"/>
                  </a:lnTo>
                  <a:lnTo>
                    <a:pt x="45" y="90"/>
                  </a:lnTo>
                  <a:lnTo>
                    <a:pt x="45" y="90"/>
                  </a:lnTo>
                  <a:lnTo>
                    <a:pt x="43" y="90"/>
                  </a:lnTo>
                  <a:lnTo>
                    <a:pt x="40" y="91"/>
                  </a:lnTo>
                  <a:lnTo>
                    <a:pt x="37" y="91"/>
                  </a:lnTo>
                  <a:lnTo>
                    <a:pt x="35" y="97"/>
                  </a:lnTo>
                  <a:lnTo>
                    <a:pt x="32" y="103"/>
                  </a:lnTo>
                  <a:lnTo>
                    <a:pt x="27" y="106"/>
                  </a:lnTo>
                  <a:lnTo>
                    <a:pt x="22" y="108"/>
                  </a:lnTo>
                  <a:lnTo>
                    <a:pt x="20" y="98"/>
                  </a:lnTo>
                  <a:lnTo>
                    <a:pt x="16" y="91"/>
                  </a:lnTo>
                  <a:lnTo>
                    <a:pt x="10" y="94"/>
                  </a:lnTo>
                  <a:lnTo>
                    <a:pt x="6" y="97"/>
                  </a:lnTo>
                  <a:lnTo>
                    <a:pt x="2" y="94"/>
                  </a:lnTo>
                  <a:lnTo>
                    <a:pt x="0" y="91"/>
                  </a:lnTo>
                  <a:lnTo>
                    <a:pt x="6" y="80"/>
                  </a:lnTo>
                  <a:lnTo>
                    <a:pt x="13" y="68"/>
                  </a:lnTo>
                  <a:lnTo>
                    <a:pt x="29" y="70"/>
                  </a:lnTo>
                  <a:lnTo>
                    <a:pt x="45" y="71"/>
                  </a:lnTo>
                  <a:lnTo>
                    <a:pt x="46" y="64"/>
                  </a:lnTo>
                  <a:lnTo>
                    <a:pt x="49" y="58"/>
                  </a:lnTo>
                  <a:lnTo>
                    <a:pt x="52" y="56"/>
                  </a:lnTo>
                  <a:lnTo>
                    <a:pt x="56" y="53"/>
                  </a:lnTo>
                  <a:lnTo>
                    <a:pt x="60" y="50"/>
                  </a:lnTo>
                  <a:lnTo>
                    <a:pt x="63" y="46"/>
                  </a:lnTo>
                  <a:lnTo>
                    <a:pt x="66" y="41"/>
                  </a:lnTo>
                  <a:lnTo>
                    <a:pt x="69" y="36"/>
                  </a:lnTo>
                  <a:lnTo>
                    <a:pt x="63" y="21"/>
                  </a:lnTo>
                  <a:lnTo>
                    <a:pt x="57" y="8"/>
                  </a:lnTo>
                  <a:lnTo>
                    <a:pt x="59" y="6"/>
                  </a:lnTo>
                  <a:lnTo>
                    <a:pt x="60" y="4"/>
                  </a:lnTo>
                  <a:lnTo>
                    <a:pt x="60" y="4"/>
                  </a:lnTo>
                  <a:lnTo>
                    <a:pt x="60" y="0"/>
                  </a:lnTo>
                  <a:lnTo>
                    <a:pt x="65" y="1"/>
                  </a:lnTo>
                  <a:lnTo>
                    <a:pt x="69" y="1"/>
                  </a:lnTo>
                  <a:lnTo>
                    <a:pt x="75" y="11"/>
                  </a:lnTo>
                  <a:lnTo>
                    <a:pt x="82" y="18"/>
                  </a:lnTo>
                  <a:lnTo>
                    <a:pt x="85" y="31"/>
                  </a:lnTo>
                  <a:lnTo>
                    <a:pt x="86" y="46"/>
                  </a:lnTo>
                  <a:lnTo>
                    <a:pt x="89" y="60"/>
                  </a:lnTo>
                  <a:lnTo>
                    <a:pt x="90" y="7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46" name="Freeform 477"/>
            <p:cNvSpPr>
              <a:spLocks/>
            </p:cNvSpPr>
            <p:nvPr/>
          </p:nvSpPr>
          <p:spPr bwMode="auto">
            <a:xfrm>
              <a:off x="5270" y="2875"/>
              <a:ext cx="27" cy="32"/>
            </a:xfrm>
            <a:custGeom>
              <a:avLst/>
              <a:gdLst>
                <a:gd name="T0" fmla="*/ 27 w 27"/>
                <a:gd name="T1" fmla="*/ 10 h 32"/>
                <a:gd name="T2" fmla="*/ 25 w 27"/>
                <a:gd name="T3" fmla="*/ 22 h 32"/>
                <a:gd name="T4" fmla="*/ 23 w 27"/>
                <a:gd name="T5" fmla="*/ 32 h 32"/>
                <a:gd name="T6" fmla="*/ 19 w 27"/>
                <a:gd name="T7" fmla="*/ 32 h 32"/>
                <a:gd name="T8" fmla="*/ 15 w 27"/>
                <a:gd name="T9" fmla="*/ 32 h 32"/>
                <a:gd name="T10" fmla="*/ 13 w 27"/>
                <a:gd name="T11" fmla="*/ 23 h 32"/>
                <a:gd name="T12" fmla="*/ 13 w 27"/>
                <a:gd name="T13" fmla="*/ 13 h 32"/>
                <a:gd name="T14" fmla="*/ 7 w 27"/>
                <a:gd name="T15" fmla="*/ 13 h 32"/>
                <a:gd name="T16" fmla="*/ 6 w 27"/>
                <a:gd name="T17" fmla="*/ 12 h 32"/>
                <a:gd name="T18" fmla="*/ 3 w 27"/>
                <a:gd name="T19" fmla="*/ 10 h 32"/>
                <a:gd name="T20" fmla="*/ 0 w 27"/>
                <a:gd name="T21" fmla="*/ 7 h 32"/>
                <a:gd name="T22" fmla="*/ 2 w 27"/>
                <a:gd name="T23" fmla="*/ 6 h 32"/>
                <a:gd name="T24" fmla="*/ 2 w 27"/>
                <a:gd name="T25" fmla="*/ 3 h 32"/>
                <a:gd name="T26" fmla="*/ 5 w 27"/>
                <a:gd name="T27" fmla="*/ 2 h 32"/>
                <a:gd name="T28" fmla="*/ 9 w 27"/>
                <a:gd name="T29" fmla="*/ 0 h 32"/>
                <a:gd name="T30" fmla="*/ 12 w 27"/>
                <a:gd name="T31" fmla="*/ 4 h 32"/>
                <a:gd name="T32" fmla="*/ 16 w 27"/>
                <a:gd name="T33" fmla="*/ 7 h 32"/>
                <a:gd name="T34" fmla="*/ 20 w 27"/>
                <a:gd name="T35" fmla="*/ 9 h 32"/>
                <a:gd name="T36" fmla="*/ 27 w 27"/>
                <a:gd name="T37" fmla="*/ 1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 h="32">
                  <a:moveTo>
                    <a:pt x="27" y="10"/>
                  </a:moveTo>
                  <a:lnTo>
                    <a:pt x="25" y="22"/>
                  </a:lnTo>
                  <a:lnTo>
                    <a:pt x="23" y="32"/>
                  </a:lnTo>
                  <a:lnTo>
                    <a:pt x="19" y="32"/>
                  </a:lnTo>
                  <a:lnTo>
                    <a:pt x="15" y="32"/>
                  </a:lnTo>
                  <a:lnTo>
                    <a:pt x="13" y="23"/>
                  </a:lnTo>
                  <a:lnTo>
                    <a:pt x="13" y="13"/>
                  </a:lnTo>
                  <a:lnTo>
                    <a:pt x="7" y="13"/>
                  </a:lnTo>
                  <a:lnTo>
                    <a:pt x="6" y="12"/>
                  </a:lnTo>
                  <a:lnTo>
                    <a:pt x="3" y="10"/>
                  </a:lnTo>
                  <a:lnTo>
                    <a:pt x="0" y="7"/>
                  </a:lnTo>
                  <a:lnTo>
                    <a:pt x="2" y="6"/>
                  </a:lnTo>
                  <a:lnTo>
                    <a:pt x="2" y="3"/>
                  </a:lnTo>
                  <a:lnTo>
                    <a:pt x="5" y="2"/>
                  </a:lnTo>
                  <a:lnTo>
                    <a:pt x="9" y="0"/>
                  </a:lnTo>
                  <a:lnTo>
                    <a:pt x="12" y="4"/>
                  </a:lnTo>
                  <a:lnTo>
                    <a:pt x="16" y="7"/>
                  </a:lnTo>
                  <a:lnTo>
                    <a:pt x="20" y="9"/>
                  </a:lnTo>
                  <a:lnTo>
                    <a:pt x="27" y="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47" name="Freeform 478"/>
            <p:cNvSpPr>
              <a:spLocks/>
            </p:cNvSpPr>
            <p:nvPr/>
          </p:nvSpPr>
          <p:spPr bwMode="auto">
            <a:xfrm>
              <a:off x="5202" y="2982"/>
              <a:ext cx="15" cy="40"/>
            </a:xfrm>
            <a:custGeom>
              <a:avLst/>
              <a:gdLst>
                <a:gd name="T0" fmla="*/ 8 w 15"/>
                <a:gd name="T1" fmla="*/ 0 h 40"/>
                <a:gd name="T2" fmla="*/ 13 w 15"/>
                <a:gd name="T3" fmla="*/ 2 h 40"/>
                <a:gd name="T4" fmla="*/ 15 w 15"/>
                <a:gd name="T5" fmla="*/ 2 h 40"/>
                <a:gd name="T6" fmla="*/ 15 w 15"/>
                <a:gd name="T7" fmla="*/ 22 h 40"/>
                <a:gd name="T8" fmla="*/ 13 w 15"/>
                <a:gd name="T9" fmla="*/ 39 h 40"/>
                <a:gd name="T10" fmla="*/ 11 w 15"/>
                <a:gd name="T11" fmla="*/ 39 h 40"/>
                <a:gd name="T12" fmla="*/ 10 w 15"/>
                <a:gd name="T13" fmla="*/ 40 h 40"/>
                <a:gd name="T14" fmla="*/ 5 w 15"/>
                <a:gd name="T15" fmla="*/ 36 h 40"/>
                <a:gd name="T16" fmla="*/ 1 w 15"/>
                <a:gd name="T17" fmla="*/ 33 h 40"/>
                <a:gd name="T18" fmla="*/ 0 w 15"/>
                <a:gd name="T19" fmla="*/ 23 h 40"/>
                <a:gd name="T20" fmla="*/ 1 w 15"/>
                <a:gd name="T21" fmla="*/ 14 h 40"/>
                <a:gd name="T22" fmla="*/ 4 w 15"/>
                <a:gd name="T23" fmla="*/ 7 h 40"/>
                <a:gd name="T24" fmla="*/ 8 w 15"/>
                <a:gd name="T25"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 h="40">
                  <a:moveTo>
                    <a:pt x="8" y="0"/>
                  </a:moveTo>
                  <a:lnTo>
                    <a:pt x="13" y="2"/>
                  </a:lnTo>
                  <a:lnTo>
                    <a:pt x="15" y="2"/>
                  </a:lnTo>
                  <a:lnTo>
                    <a:pt x="15" y="22"/>
                  </a:lnTo>
                  <a:lnTo>
                    <a:pt x="13" y="39"/>
                  </a:lnTo>
                  <a:lnTo>
                    <a:pt x="11" y="39"/>
                  </a:lnTo>
                  <a:lnTo>
                    <a:pt x="10" y="40"/>
                  </a:lnTo>
                  <a:lnTo>
                    <a:pt x="5" y="36"/>
                  </a:lnTo>
                  <a:lnTo>
                    <a:pt x="1" y="33"/>
                  </a:lnTo>
                  <a:lnTo>
                    <a:pt x="0" y="23"/>
                  </a:lnTo>
                  <a:lnTo>
                    <a:pt x="1" y="14"/>
                  </a:lnTo>
                  <a:lnTo>
                    <a:pt x="4" y="7"/>
                  </a:lnTo>
                  <a:lnTo>
                    <a:pt x="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48" name="Freeform 479"/>
            <p:cNvSpPr>
              <a:spLocks/>
            </p:cNvSpPr>
            <p:nvPr/>
          </p:nvSpPr>
          <p:spPr bwMode="auto">
            <a:xfrm>
              <a:off x="2955" y="3005"/>
              <a:ext cx="111" cy="41"/>
            </a:xfrm>
            <a:custGeom>
              <a:avLst/>
              <a:gdLst>
                <a:gd name="T0" fmla="*/ 68 w 111"/>
                <a:gd name="T1" fmla="*/ 36 h 41"/>
                <a:gd name="T2" fmla="*/ 67 w 111"/>
                <a:gd name="T3" fmla="*/ 31 h 41"/>
                <a:gd name="T4" fmla="*/ 65 w 111"/>
                <a:gd name="T5" fmla="*/ 26 h 41"/>
                <a:gd name="T6" fmla="*/ 45 w 111"/>
                <a:gd name="T7" fmla="*/ 19 h 41"/>
                <a:gd name="T8" fmla="*/ 27 w 111"/>
                <a:gd name="T9" fmla="*/ 10 h 41"/>
                <a:gd name="T10" fmla="*/ 12 w 111"/>
                <a:gd name="T11" fmla="*/ 14 h 41"/>
                <a:gd name="T12" fmla="*/ 0 w 111"/>
                <a:gd name="T13" fmla="*/ 19 h 41"/>
                <a:gd name="T14" fmla="*/ 1 w 111"/>
                <a:gd name="T15" fmla="*/ 17 h 41"/>
                <a:gd name="T16" fmla="*/ 2 w 111"/>
                <a:gd name="T17" fmla="*/ 16 h 41"/>
                <a:gd name="T18" fmla="*/ 7 w 111"/>
                <a:gd name="T19" fmla="*/ 9 h 41"/>
                <a:gd name="T20" fmla="*/ 12 w 111"/>
                <a:gd name="T21" fmla="*/ 4 h 41"/>
                <a:gd name="T22" fmla="*/ 18 w 111"/>
                <a:gd name="T23" fmla="*/ 1 h 41"/>
                <a:gd name="T24" fmla="*/ 25 w 111"/>
                <a:gd name="T25" fmla="*/ 0 h 41"/>
                <a:gd name="T26" fmla="*/ 32 w 111"/>
                <a:gd name="T27" fmla="*/ 1 h 41"/>
                <a:gd name="T28" fmla="*/ 41 w 111"/>
                <a:gd name="T29" fmla="*/ 3 h 41"/>
                <a:gd name="T30" fmla="*/ 49 w 111"/>
                <a:gd name="T31" fmla="*/ 6 h 41"/>
                <a:gd name="T32" fmla="*/ 57 w 111"/>
                <a:gd name="T33" fmla="*/ 9 h 41"/>
                <a:gd name="T34" fmla="*/ 89 w 111"/>
                <a:gd name="T35" fmla="*/ 27 h 41"/>
                <a:gd name="T36" fmla="*/ 111 w 111"/>
                <a:gd name="T37" fmla="*/ 39 h 41"/>
                <a:gd name="T38" fmla="*/ 111 w 111"/>
                <a:gd name="T39" fmla="*/ 40 h 41"/>
                <a:gd name="T40" fmla="*/ 111 w 111"/>
                <a:gd name="T41" fmla="*/ 41 h 41"/>
                <a:gd name="T42" fmla="*/ 94 w 111"/>
                <a:gd name="T43" fmla="*/ 41 h 41"/>
                <a:gd name="T44" fmla="*/ 75 w 111"/>
                <a:gd name="T45" fmla="*/ 41 h 41"/>
                <a:gd name="T46" fmla="*/ 77 w 111"/>
                <a:gd name="T47" fmla="*/ 39 h 41"/>
                <a:gd name="T48" fmla="*/ 77 w 111"/>
                <a:gd name="T49" fmla="*/ 36 h 41"/>
                <a:gd name="T50" fmla="*/ 72 w 111"/>
                <a:gd name="T51" fmla="*/ 36 h 41"/>
                <a:gd name="T52" fmla="*/ 68 w 111"/>
                <a:gd name="T53" fmla="*/ 36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11" h="41">
                  <a:moveTo>
                    <a:pt x="68" y="36"/>
                  </a:moveTo>
                  <a:lnTo>
                    <a:pt x="67" y="31"/>
                  </a:lnTo>
                  <a:lnTo>
                    <a:pt x="65" y="26"/>
                  </a:lnTo>
                  <a:lnTo>
                    <a:pt x="45" y="19"/>
                  </a:lnTo>
                  <a:lnTo>
                    <a:pt x="27" y="10"/>
                  </a:lnTo>
                  <a:lnTo>
                    <a:pt x="12" y="14"/>
                  </a:lnTo>
                  <a:lnTo>
                    <a:pt x="0" y="19"/>
                  </a:lnTo>
                  <a:lnTo>
                    <a:pt x="1" y="17"/>
                  </a:lnTo>
                  <a:lnTo>
                    <a:pt x="2" y="16"/>
                  </a:lnTo>
                  <a:lnTo>
                    <a:pt x="7" y="9"/>
                  </a:lnTo>
                  <a:lnTo>
                    <a:pt x="12" y="4"/>
                  </a:lnTo>
                  <a:lnTo>
                    <a:pt x="18" y="1"/>
                  </a:lnTo>
                  <a:lnTo>
                    <a:pt x="25" y="0"/>
                  </a:lnTo>
                  <a:lnTo>
                    <a:pt x="32" y="1"/>
                  </a:lnTo>
                  <a:lnTo>
                    <a:pt x="41" y="3"/>
                  </a:lnTo>
                  <a:lnTo>
                    <a:pt x="49" y="6"/>
                  </a:lnTo>
                  <a:lnTo>
                    <a:pt x="57" y="9"/>
                  </a:lnTo>
                  <a:lnTo>
                    <a:pt x="89" y="27"/>
                  </a:lnTo>
                  <a:lnTo>
                    <a:pt x="111" y="39"/>
                  </a:lnTo>
                  <a:lnTo>
                    <a:pt x="111" y="40"/>
                  </a:lnTo>
                  <a:lnTo>
                    <a:pt x="111" y="41"/>
                  </a:lnTo>
                  <a:lnTo>
                    <a:pt x="94" y="41"/>
                  </a:lnTo>
                  <a:lnTo>
                    <a:pt x="75" y="41"/>
                  </a:lnTo>
                  <a:lnTo>
                    <a:pt x="77" y="39"/>
                  </a:lnTo>
                  <a:lnTo>
                    <a:pt x="77" y="36"/>
                  </a:lnTo>
                  <a:lnTo>
                    <a:pt x="72" y="36"/>
                  </a:lnTo>
                  <a:lnTo>
                    <a:pt x="68" y="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49" name="Freeform 480"/>
            <p:cNvSpPr>
              <a:spLocks/>
            </p:cNvSpPr>
            <p:nvPr/>
          </p:nvSpPr>
          <p:spPr bwMode="auto">
            <a:xfrm>
              <a:off x="3054" y="3048"/>
              <a:ext cx="72" cy="23"/>
            </a:xfrm>
            <a:custGeom>
              <a:avLst/>
              <a:gdLst>
                <a:gd name="T0" fmla="*/ 29 w 72"/>
                <a:gd name="T1" fmla="*/ 0 h 23"/>
                <a:gd name="T2" fmla="*/ 43 w 72"/>
                <a:gd name="T3" fmla="*/ 1 h 23"/>
                <a:gd name="T4" fmla="*/ 55 w 72"/>
                <a:gd name="T5" fmla="*/ 4 h 23"/>
                <a:gd name="T6" fmla="*/ 63 w 72"/>
                <a:gd name="T7" fmla="*/ 8 h 23"/>
                <a:gd name="T8" fmla="*/ 72 w 72"/>
                <a:gd name="T9" fmla="*/ 16 h 23"/>
                <a:gd name="T10" fmla="*/ 70 w 72"/>
                <a:gd name="T11" fmla="*/ 18 h 23"/>
                <a:gd name="T12" fmla="*/ 69 w 72"/>
                <a:gd name="T13" fmla="*/ 21 h 23"/>
                <a:gd name="T14" fmla="*/ 50 w 72"/>
                <a:gd name="T15" fmla="*/ 23 h 23"/>
                <a:gd name="T16" fmla="*/ 32 w 72"/>
                <a:gd name="T17" fmla="*/ 21 h 23"/>
                <a:gd name="T18" fmla="*/ 23 w 72"/>
                <a:gd name="T19" fmla="*/ 21 h 23"/>
                <a:gd name="T20" fmla="*/ 16 w 72"/>
                <a:gd name="T21" fmla="*/ 20 h 23"/>
                <a:gd name="T22" fmla="*/ 8 w 72"/>
                <a:gd name="T23" fmla="*/ 17 h 23"/>
                <a:gd name="T24" fmla="*/ 0 w 72"/>
                <a:gd name="T25" fmla="*/ 14 h 23"/>
                <a:gd name="T26" fmla="*/ 0 w 72"/>
                <a:gd name="T27" fmla="*/ 13 h 23"/>
                <a:gd name="T28" fmla="*/ 0 w 72"/>
                <a:gd name="T29" fmla="*/ 13 h 23"/>
                <a:gd name="T30" fmla="*/ 8 w 72"/>
                <a:gd name="T31" fmla="*/ 10 h 23"/>
                <a:gd name="T32" fmla="*/ 16 w 72"/>
                <a:gd name="T33" fmla="*/ 7 h 23"/>
                <a:gd name="T34" fmla="*/ 23 w 72"/>
                <a:gd name="T35" fmla="*/ 4 h 23"/>
                <a:gd name="T36" fmla="*/ 29 w 72"/>
                <a:gd name="T3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2" h="23">
                  <a:moveTo>
                    <a:pt x="29" y="0"/>
                  </a:moveTo>
                  <a:lnTo>
                    <a:pt x="43" y="1"/>
                  </a:lnTo>
                  <a:lnTo>
                    <a:pt x="55" y="4"/>
                  </a:lnTo>
                  <a:lnTo>
                    <a:pt x="63" y="8"/>
                  </a:lnTo>
                  <a:lnTo>
                    <a:pt x="72" y="16"/>
                  </a:lnTo>
                  <a:lnTo>
                    <a:pt x="70" y="18"/>
                  </a:lnTo>
                  <a:lnTo>
                    <a:pt x="69" y="21"/>
                  </a:lnTo>
                  <a:lnTo>
                    <a:pt x="50" y="23"/>
                  </a:lnTo>
                  <a:lnTo>
                    <a:pt x="32" y="21"/>
                  </a:lnTo>
                  <a:lnTo>
                    <a:pt x="23" y="21"/>
                  </a:lnTo>
                  <a:lnTo>
                    <a:pt x="16" y="20"/>
                  </a:lnTo>
                  <a:lnTo>
                    <a:pt x="8" y="17"/>
                  </a:lnTo>
                  <a:lnTo>
                    <a:pt x="0" y="14"/>
                  </a:lnTo>
                  <a:lnTo>
                    <a:pt x="0" y="13"/>
                  </a:lnTo>
                  <a:lnTo>
                    <a:pt x="0" y="13"/>
                  </a:lnTo>
                  <a:lnTo>
                    <a:pt x="8" y="10"/>
                  </a:lnTo>
                  <a:lnTo>
                    <a:pt x="16" y="7"/>
                  </a:lnTo>
                  <a:lnTo>
                    <a:pt x="23" y="4"/>
                  </a:lnTo>
                  <a:lnTo>
                    <a:pt x="2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50" name="Freeform 481"/>
            <p:cNvSpPr>
              <a:spLocks/>
            </p:cNvSpPr>
            <p:nvPr/>
          </p:nvSpPr>
          <p:spPr bwMode="auto">
            <a:xfrm>
              <a:off x="5080" y="3048"/>
              <a:ext cx="28" cy="24"/>
            </a:xfrm>
            <a:custGeom>
              <a:avLst/>
              <a:gdLst>
                <a:gd name="T0" fmla="*/ 18 w 28"/>
                <a:gd name="T1" fmla="*/ 0 h 24"/>
                <a:gd name="T2" fmla="*/ 23 w 28"/>
                <a:gd name="T3" fmla="*/ 3 h 24"/>
                <a:gd name="T4" fmla="*/ 25 w 28"/>
                <a:gd name="T5" fmla="*/ 6 h 24"/>
                <a:gd name="T6" fmla="*/ 26 w 28"/>
                <a:gd name="T7" fmla="*/ 7 h 24"/>
                <a:gd name="T8" fmla="*/ 28 w 28"/>
                <a:gd name="T9" fmla="*/ 13 h 24"/>
                <a:gd name="T10" fmla="*/ 28 w 28"/>
                <a:gd name="T11" fmla="*/ 13 h 24"/>
                <a:gd name="T12" fmla="*/ 28 w 28"/>
                <a:gd name="T13" fmla="*/ 14 h 24"/>
                <a:gd name="T14" fmla="*/ 23 w 28"/>
                <a:gd name="T15" fmla="*/ 17 h 24"/>
                <a:gd name="T16" fmla="*/ 19 w 28"/>
                <a:gd name="T17" fmla="*/ 20 h 24"/>
                <a:gd name="T18" fmla="*/ 15 w 28"/>
                <a:gd name="T19" fmla="*/ 23 h 24"/>
                <a:gd name="T20" fmla="*/ 8 w 28"/>
                <a:gd name="T21" fmla="*/ 24 h 24"/>
                <a:gd name="T22" fmla="*/ 5 w 28"/>
                <a:gd name="T23" fmla="*/ 23 h 24"/>
                <a:gd name="T24" fmla="*/ 3 w 28"/>
                <a:gd name="T25" fmla="*/ 21 h 24"/>
                <a:gd name="T26" fmla="*/ 2 w 28"/>
                <a:gd name="T27" fmla="*/ 18 h 24"/>
                <a:gd name="T28" fmla="*/ 0 w 28"/>
                <a:gd name="T29" fmla="*/ 17 h 24"/>
                <a:gd name="T30" fmla="*/ 3 w 28"/>
                <a:gd name="T31" fmla="*/ 11 h 24"/>
                <a:gd name="T32" fmla="*/ 8 w 28"/>
                <a:gd name="T33" fmla="*/ 7 h 24"/>
                <a:gd name="T34" fmla="*/ 12 w 28"/>
                <a:gd name="T35" fmla="*/ 4 h 24"/>
                <a:gd name="T36" fmla="*/ 18 w 28"/>
                <a:gd name="T37"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8" h="24">
                  <a:moveTo>
                    <a:pt x="18" y="0"/>
                  </a:moveTo>
                  <a:lnTo>
                    <a:pt x="23" y="3"/>
                  </a:lnTo>
                  <a:lnTo>
                    <a:pt x="25" y="6"/>
                  </a:lnTo>
                  <a:lnTo>
                    <a:pt x="26" y="7"/>
                  </a:lnTo>
                  <a:lnTo>
                    <a:pt x="28" y="13"/>
                  </a:lnTo>
                  <a:lnTo>
                    <a:pt x="28" y="13"/>
                  </a:lnTo>
                  <a:lnTo>
                    <a:pt x="28" y="14"/>
                  </a:lnTo>
                  <a:lnTo>
                    <a:pt x="23" y="17"/>
                  </a:lnTo>
                  <a:lnTo>
                    <a:pt x="19" y="20"/>
                  </a:lnTo>
                  <a:lnTo>
                    <a:pt x="15" y="23"/>
                  </a:lnTo>
                  <a:lnTo>
                    <a:pt x="8" y="24"/>
                  </a:lnTo>
                  <a:lnTo>
                    <a:pt x="5" y="23"/>
                  </a:lnTo>
                  <a:lnTo>
                    <a:pt x="3" y="21"/>
                  </a:lnTo>
                  <a:lnTo>
                    <a:pt x="2" y="18"/>
                  </a:lnTo>
                  <a:lnTo>
                    <a:pt x="0" y="17"/>
                  </a:lnTo>
                  <a:lnTo>
                    <a:pt x="3" y="11"/>
                  </a:lnTo>
                  <a:lnTo>
                    <a:pt x="8" y="7"/>
                  </a:lnTo>
                  <a:lnTo>
                    <a:pt x="12" y="4"/>
                  </a:lnTo>
                  <a:lnTo>
                    <a:pt x="1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51" name="Freeform 482"/>
            <p:cNvSpPr>
              <a:spLocks/>
            </p:cNvSpPr>
            <p:nvPr/>
          </p:nvSpPr>
          <p:spPr bwMode="auto">
            <a:xfrm>
              <a:off x="5216" y="3069"/>
              <a:ext cx="26" cy="56"/>
            </a:xfrm>
            <a:custGeom>
              <a:avLst/>
              <a:gdLst>
                <a:gd name="T0" fmla="*/ 4 w 26"/>
                <a:gd name="T1" fmla="*/ 0 h 56"/>
                <a:gd name="T2" fmla="*/ 7 w 26"/>
                <a:gd name="T3" fmla="*/ 0 h 56"/>
                <a:gd name="T4" fmla="*/ 10 w 26"/>
                <a:gd name="T5" fmla="*/ 0 h 56"/>
                <a:gd name="T6" fmla="*/ 16 w 26"/>
                <a:gd name="T7" fmla="*/ 5 h 56"/>
                <a:gd name="T8" fmla="*/ 20 w 26"/>
                <a:gd name="T9" fmla="*/ 10 h 56"/>
                <a:gd name="T10" fmla="*/ 24 w 26"/>
                <a:gd name="T11" fmla="*/ 17 h 56"/>
                <a:gd name="T12" fmla="*/ 26 w 26"/>
                <a:gd name="T13" fmla="*/ 26 h 56"/>
                <a:gd name="T14" fmla="*/ 21 w 26"/>
                <a:gd name="T15" fmla="*/ 29 h 56"/>
                <a:gd name="T16" fmla="*/ 17 w 26"/>
                <a:gd name="T17" fmla="*/ 32 h 56"/>
                <a:gd name="T18" fmla="*/ 19 w 26"/>
                <a:gd name="T19" fmla="*/ 45 h 56"/>
                <a:gd name="T20" fmla="*/ 19 w 26"/>
                <a:gd name="T21" fmla="*/ 56 h 56"/>
                <a:gd name="T22" fmla="*/ 17 w 26"/>
                <a:gd name="T23" fmla="*/ 56 h 56"/>
                <a:gd name="T24" fmla="*/ 17 w 26"/>
                <a:gd name="T25" fmla="*/ 56 h 56"/>
                <a:gd name="T26" fmla="*/ 9 w 26"/>
                <a:gd name="T27" fmla="*/ 50 h 56"/>
                <a:gd name="T28" fmla="*/ 0 w 26"/>
                <a:gd name="T29" fmla="*/ 45 h 56"/>
                <a:gd name="T30" fmla="*/ 0 w 26"/>
                <a:gd name="T31" fmla="*/ 25 h 56"/>
                <a:gd name="T32" fmla="*/ 0 w 26"/>
                <a:gd name="T33" fmla="*/ 5 h 56"/>
                <a:gd name="T34" fmla="*/ 3 w 26"/>
                <a:gd name="T35" fmla="*/ 2 h 56"/>
                <a:gd name="T36" fmla="*/ 4 w 26"/>
                <a:gd name="T37"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6" h="56">
                  <a:moveTo>
                    <a:pt x="4" y="0"/>
                  </a:moveTo>
                  <a:lnTo>
                    <a:pt x="7" y="0"/>
                  </a:lnTo>
                  <a:lnTo>
                    <a:pt x="10" y="0"/>
                  </a:lnTo>
                  <a:lnTo>
                    <a:pt x="16" y="5"/>
                  </a:lnTo>
                  <a:lnTo>
                    <a:pt x="20" y="10"/>
                  </a:lnTo>
                  <a:lnTo>
                    <a:pt x="24" y="17"/>
                  </a:lnTo>
                  <a:lnTo>
                    <a:pt x="26" y="26"/>
                  </a:lnTo>
                  <a:lnTo>
                    <a:pt x="21" y="29"/>
                  </a:lnTo>
                  <a:lnTo>
                    <a:pt x="17" y="32"/>
                  </a:lnTo>
                  <a:lnTo>
                    <a:pt x="19" y="45"/>
                  </a:lnTo>
                  <a:lnTo>
                    <a:pt x="19" y="56"/>
                  </a:lnTo>
                  <a:lnTo>
                    <a:pt x="17" y="56"/>
                  </a:lnTo>
                  <a:lnTo>
                    <a:pt x="17" y="56"/>
                  </a:lnTo>
                  <a:lnTo>
                    <a:pt x="9" y="50"/>
                  </a:lnTo>
                  <a:lnTo>
                    <a:pt x="0" y="45"/>
                  </a:lnTo>
                  <a:lnTo>
                    <a:pt x="0" y="25"/>
                  </a:lnTo>
                  <a:lnTo>
                    <a:pt x="0" y="5"/>
                  </a:lnTo>
                  <a:lnTo>
                    <a:pt x="3" y="2"/>
                  </a:lnTo>
                  <a:lnTo>
                    <a:pt x="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52" name="Freeform 483"/>
            <p:cNvSpPr>
              <a:spLocks/>
            </p:cNvSpPr>
            <p:nvPr/>
          </p:nvSpPr>
          <p:spPr bwMode="auto">
            <a:xfrm>
              <a:off x="5115" y="3081"/>
              <a:ext cx="21" cy="27"/>
            </a:xfrm>
            <a:custGeom>
              <a:avLst/>
              <a:gdLst>
                <a:gd name="T0" fmla="*/ 14 w 21"/>
                <a:gd name="T1" fmla="*/ 0 h 27"/>
                <a:gd name="T2" fmla="*/ 17 w 21"/>
                <a:gd name="T3" fmla="*/ 4 h 27"/>
                <a:gd name="T4" fmla="*/ 21 w 21"/>
                <a:gd name="T5" fmla="*/ 8 h 27"/>
                <a:gd name="T6" fmla="*/ 18 w 21"/>
                <a:gd name="T7" fmla="*/ 10 h 27"/>
                <a:gd name="T8" fmla="*/ 15 w 21"/>
                <a:gd name="T9" fmla="*/ 11 h 27"/>
                <a:gd name="T10" fmla="*/ 13 w 21"/>
                <a:gd name="T11" fmla="*/ 8 h 27"/>
                <a:gd name="T12" fmla="*/ 11 w 21"/>
                <a:gd name="T13" fmla="*/ 8 h 27"/>
                <a:gd name="T14" fmla="*/ 8 w 21"/>
                <a:gd name="T15" fmla="*/ 11 h 27"/>
                <a:gd name="T16" fmla="*/ 7 w 21"/>
                <a:gd name="T17" fmla="*/ 14 h 27"/>
                <a:gd name="T18" fmla="*/ 8 w 21"/>
                <a:gd name="T19" fmla="*/ 18 h 27"/>
                <a:gd name="T20" fmla="*/ 8 w 21"/>
                <a:gd name="T21" fmla="*/ 21 h 27"/>
                <a:gd name="T22" fmla="*/ 8 w 21"/>
                <a:gd name="T23" fmla="*/ 23 h 27"/>
                <a:gd name="T24" fmla="*/ 7 w 21"/>
                <a:gd name="T25" fmla="*/ 27 h 27"/>
                <a:gd name="T26" fmla="*/ 4 w 21"/>
                <a:gd name="T27" fmla="*/ 23 h 27"/>
                <a:gd name="T28" fmla="*/ 0 w 21"/>
                <a:gd name="T29" fmla="*/ 20 h 27"/>
                <a:gd name="T30" fmla="*/ 5 w 21"/>
                <a:gd name="T31" fmla="*/ 13 h 27"/>
                <a:gd name="T32" fmla="*/ 11 w 21"/>
                <a:gd name="T33" fmla="*/ 1 h 27"/>
                <a:gd name="T34" fmla="*/ 13 w 21"/>
                <a:gd name="T35" fmla="*/ 1 h 27"/>
                <a:gd name="T36" fmla="*/ 14 w 21"/>
                <a:gd name="T37"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1" h="27">
                  <a:moveTo>
                    <a:pt x="14" y="0"/>
                  </a:moveTo>
                  <a:lnTo>
                    <a:pt x="17" y="4"/>
                  </a:lnTo>
                  <a:lnTo>
                    <a:pt x="21" y="8"/>
                  </a:lnTo>
                  <a:lnTo>
                    <a:pt x="18" y="10"/>
                  </a:lnTo>
                  <a:lnTo>
                    <a:pt x="15" y="11"/>
                  </a:lnTo>
                  <a:lnTo>
                    <a:pt x="13" y="8"/>
                  </a:lnTo>
                  <a:lnTo>
                    <a:pt x="11" y="8"/>
                  </a:lnTo>
                  <a:lnTo>
                    <a:pt x="8" y="11"/>
                  </a:lnTo>
                  <a:lnTo>
                    <a:pt x="7" y="14"/>
                  </a:lnTo>
                  <a:lnTo>
                    <a:pt x="8" y="18"/>
                  </a:lnTo>
                  <a:lnTo>
                    <a:pt x="8" y="21"/>
                  </a:lnTo>
                  <a:lnTo>
                    <a:pt x="8" y="23"/>
                  </a:lnTo>
                  <a:lnTo>
                    <a:pt x="7" y="27"/>
                  </a:lnTo>
                  <a:lnTo>
                    <a:pt x="4" y="23"/>
                  </a:lnTo>
                  <a:lnTo>
                    <a:pt x="0" y="20"/>
                  </a:lnTo>
                  <a:lnTo>
                    <a:pt x="5" y="13"/>
                  </a:lnTo>
                  <a:lnTo>
                    <a:pt x="11" y="1"/>
                  </a:lnTo>
                  <a:lnTo>
                    <a:pt x="13" y="1"/>
                  </a:lnTo>
                  <a:lnTo>
                    <a:pt x="1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53" name="Freeform 484"/>
            <p:cNvSpPr>
              <a:spLocks/>
            </p:cNvSpPr>
            <p:nvPr/>
          </p:nvSpPr>
          <p:spPr bwMode="auto">
            <a:xfrm>
              <a:off x="5225" y="3122"/>
              <a:ext cx="7" cy="7"/>
            </a:xfrm>
            <a:custGeom>
              <a:avLst/>
              <a:gdLst>
                <a:gd name="T0" fmla="*/ 0 w 7"/>
                <a:gd name="T1" fmla="*/ 7 h 7"/>
                <a:gd name="T2" fmla="*/ 0 w 7"/>
                <a:gd name="T3" fmla="*/ 3 h 7"/>
                <a:gd name="T4" fmla="*/ 1 w 7"/>
                <a:gd name="T5" fmla="*/ 0 h 7"/>
                <a:gd name="T6" fmla="*/ 1 w 7"/>
                <a:gd name="T7" fmla="*/ 0 h 7"/>
                <a:gd name="T8" fmla="*/ 2 w 7"/>
                <a:gd name="T9" fmla="*/ 0 h 7"/>
                <a:gd name="T10" fmla="*/ 4 w 7"/>
                <a:gd name="T11" fmla="*/ 4 h 7"/>
                <a:gd name="T12" fmla="*/ 7 w 7"/>
                <a:gd name="T13" fmla="*/ 7 h 7"/>
                <a:gd name="T14" fmla="*/ 2 w 7"/>
                <a:gd name="T15" fmla="*/ 7 h 7"/>
                <a:gd name="T16" fmla="*/ 0 w 7"/>
                <a:gd name="T1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7">
                  <a:moveTo>
                    <a:pt x="0" y="7"/>
                  </a:moveTo>
                  <a:lnTo>
                    <a:pt x="0" y="3"/>
                  </a:lnTo>
                  <a:lnTo>
                    <a:pt x="1" y="0"/>
                  </a:lnTo>
                  <a:lnTo>
                    <a:pt x="1" y="0"/>
                  </a:lnTo>
                  <a:lnTo>
                    <a:pt x="2" y="0"/>
                  </a:lnTo>
                  <a:lnTo>
                    <a:pt x="4" y="4"/>
                  </a:lnTo>
                  <a:lnTo>
                    <a:pt x="7" y="7"/>
                  </a:lnTo>
                  <a:lnTo>
                    <a:pt x="2" y="7"/>
                  </a:lnTo>
                  <a:lnTo>
                    <a:pt x="0"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54" name="Freeform 485"/>
            <p:cNvSpPr>
              <a:spLocks/>
            </p:cNvSpPr>
            <p:nvPr/>
          </p:nvSpPr>
          <p:spPr bwMode="auto">
            <a:xfrm>
              <a:off x="5242" y="3126"/>
              <a:ext cx="10" cy="9"/>
            </a:xfrm>
            <a:custGeom>
              <a:avLst/>
              <a:gdLst>
                <a:gd name="T0" fmla="*/ 0 w 10"/>
                <a:gd name="T1" fmla="*/ 0 h 9"/>
                <a:gd name="T2" fmla="*/ 4 w 10"/>
                <a:gd name="T3" fmla="*/ 0 h 9"/>
                <a:gd name="T4" fmla="*/ 8 w 10"/>
                <a:gd name="T5" fmla="*/ 0 h 9"/>
                <a:gd name="T6" fmla="*/ 8 w 10"/>
                <a:gd name="T7" fmla="*/ 2 h 9"/>
                <a:gd name="T8" fmla="*/ 8 w 10"/>
                <a:gd name="T9" fmla="*/ 3 h 9"/>
                <a:gd name="T10" fmla="*/ 10 w 10"/>
                <a:gd name="T11" fmla="*/ 6 h 9"/>
                <a:gd name="T12" fmla="*/ 10 w 10"/>
                <a:gd name="T13" fmla="*/ 9 h 9"/>
                <a:gd name="T14" fmla="*/ 7 w 10"/>
                <a:gd name="T15" fmla="*/ 8 h 9"/>
                <a:gd name="T16" fmla="*/ 4 w 10"/>
                <a:gd name="T17" fmla="*/ 6 h 9"/>
                <a:gd name="T18" fmla="*/ 1 w 10"/>
                <a:gd name="T19" fmla="*/ 5 h 9"/>
                <a:gd name="T20" fmla="*/ 0 w 10"/>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 h="9">
                  <a:moveTo>
                    <a:pt x="0" y="0"/>
                  </a:moveTo>
                  <a:lnTo>
                    <a:pt x="4" y="0"/>
                  </a:lnTo>
                  <a:lnTo>
                    <a:pt x="8" y="0"/>
                  </a:lnTo>
                  <a:lnTo>
                    <a:pt x="8" y="2"/>
                  </a:lnTo>
                  <a:lnTo>
                    <a:pt x="8" y="3"/>
                  </a:lnTo>
                  <a:lnTo>
                    <a:pt x="10" y="6"/>
                  </a:lnTo>
                  <a:lnTo>
                    <a:pt x="10" y="9"/>
                  </a:lnTo>
                  <a:lnTo>
                    <a:pt x="7" y="8"/>
                  </a:lnTo>
                  <a:lnTo>
                    <a:pt x="4" y="6"/>
                  </a:lnTo>
                  <a:lnTo>
                    <a:pt x="1" y="5"/>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55" name="Freeform 486"/>
            <p:cNvSpPr>
              <a:spLocks/>
            </p:cNvSpPr>
            <p:nvPr/>
          </p:nvSpPr>
          <p:spPr bwMode="auto">
            <a:xfrm>
              <a:off x="5229" y="3134"/>
              <a:ext cx="6" cy="14"/>
            </a:xfrm>
            <a:custGeom>
              <a:avLst/>
              <a:gdLst>
                <a:gd name="T0" fmla="*/ 0 w 6"/>
                <a:gd name="T1" fmla="*/ 0 h 14"/>
                <a:gd name="T2" fmla="*/ 3 w 6"/>
                <a:gd name="T3" fmla="*/ 2 h 14"/>
                <a:gd name="T4" fmla="*/ 4 w 6"/>
                <a:gd name="T5" fmla="*/ 5 h 14"/>
                <a:gd name="T6" fmla="*/ 6 w 6"/>
                <a:gd name="T7" fmla="*/ 8 h 14"/>
                <a:gd name="T8" fmla="*/ 6 w 6"/>
                <a:gd name="T9" fmla="*/ 14 h 14"/>
                <a:gd name="T10" fmla="*/ 4 w 6"/>
                <a:gd name="T11" fmla="*/ 14 h 14"/>
                <a:gd name="T12" fmla="*/ 3 w 6"/>
                <a:gd name="T13" fmla="*/ 12 h 14"/>
                <a:gd name="T14" fmla="*/ 1 w 6"/>
                <a:gd name="T15" fmla="*/ 7 h 14"/>
                <a:gd name="T16" fmla="*/ 0 w 6"/>
                <a:gd name="T17"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14">
                  <a:moveTo>
                    <a:pt x="0" y="0"/>
                  </a:moveTo>
                  <a:lnTo>
                    <a:pt x="3" y="2"/>
                  </a:lnTo>
                  <a:lnTo>
                    <a:pt x="4" y="5"/>
                  </a:lnTo>
                  <a:lnTo>
                    <a:pt x="6" y="8"/>
                  </a:lnTo>
                  <a:lnTo>
                    <a:pt x="6" y="14"/>
                  </a:lnTo>
                  <a:lnTo>
                    <a:pt x="4" y="14"/>
                  </a:lnTo>
                  <a:lnTo>
                    <a:pt x="3" y="12"/>
                  </a:lnTo>
                  <a:lnTo>
                    <a:pt x="1" y="7"/>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56" name="Freeform 487"/>
            <p:cNvSpPr>
              <a:spLocks/>
            </p:cNvSpPr>
            <p:nvPr/>
          </p:nvSpPr>
          <p:spPr bwMode="auto">
            <a:xfrm>
              <a:off x="5257" y="3134"/>
              <a:ext cx="8" cy="7"/>
            </a:xfrm>
            <a:custGeom>
              <a:avLst/>
              <a:gdLst>
                <a:gd name="T0" fmla="*/ 3 w 8"/>
                <a:gd name="T1" fmla="*/ 0 h 7"/>
                <a:gd name="T2" fmla="*/ 6 w 8"/>
                <a:gd name="T3" fmla="*/ 1 h 7"/>
                <a:gd name="T4" fmla="*/ 8 w 8"/>
                <a:gd name="T5" fmla="*/ 4 h 7"/>
                <a:gd name="T6" fmla="*/ 8 w 8"/>
                <a:gd name="T7" fmla="*/ 5 h 7"/>
                <a:gd name="T8" fmla="*/ 6 w 8"/>
                <a:gd name="T9" fmla="*/ 7 h 7"/>
                <a:gd name="T10" fmla="*/ 3 w 8"/>
                <a:gd name="T11" fmla="*/ 7 h 7"/>
                <a:gd name="T12" fmla="*/ 0 w 8"/>
                <a:gd name="T13" fmla="*/ 7 h 7"/>
                <a:gd name="T14" fmla="*/ 0 w 8"/>
                <a:gd name="T15" fmla="*/ 5 h 7"/>
                <a:gd name="T16" fmla="*/ 0 w 8"/>
                <a:gd name="T17" fmla="*/ 2 h 7"/>
                <a:gd name="T18" fmla="*/ 2 w 8"/>
                <a:gd name="T19" fmla="*/ 2 h 7"/>
                <a:gd name="T20" fmla="*/ 3 w 8"/>
                <a:gd name="T21" fmla="*/ 2 h 7"/>
                <a:gd name="T22" fmla="*/ 3 w 8"/>
                <a:gd name="T23" fmla="*/ 1 h 7"/>
                <a:gd name="T24" fmla="*/ 3 w 8"/>
                <a:gd name="T25"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 h="7">
                  <a:moveTo>
                    <a:pt x="3" y="0"/>
                  </a:moveTo>
                  <a:lnTo>
                    <a:pt x="6" y="1"/>
                  </a:lnTo>
                  <a:lnTo>
                    <a:pt x="8" y="4"/>
                  </a:lnTo>
                  <a:lnTo>
                    <a:pt x="8" y="5"/>
                  </a:lnTo>
                  <a:lnTo>
                    <a:pt x="6" y="7"/>
                  </a:lnTo>
                  <a:lnTo>
                    <a:pt x="3" y="7"/>
                  </a:lnTo>
                  <a:lnTo>
                    <a:pt x="0" y="7"/>
                  </a:lnTo>
                  <a:lnTo>
                    <a:pt x="0" y="5"/>
                  </a:lnTo>
                  <a:lnTo>
                    <a:pt x="0" y="2"/>
                  </a:lnTo>
                  <a:lnTo>
                    <a:pt x="2" y="2"/>
                  </a:lnTo>
                  <a:lnTo>
                    <a:pt x="3" y="2"/>
                  </a:lnTo>
                  <a:lnTo>
                    <a:pt x="3" y="1"/>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57" name="Freeform 488"/>
            <p:cNvSpPr>
              <a:spLocks/>
            </p:cNvSpPr>
            <p:nvPr/>
          </p:nvSpPr>
          <p:spPr bwMode="auto">
            <a:xfrm>
              <a:off x="5256" y="3145"/>
              <a:ext cx="9" cy="6"/>
            </a:xfrm>
            <a:custGeom>
              <a:avLst/>
              <a:gdLst>
                <a:gd name="T0" fmla="*/ 4 w 9"/>
                <a:gd name="T1" fmla="*/ 0 h 6"/>
                <a:gd name="T2" fmla="*/ 7 w 9"/>
                <a:gd name="T3" fmla="*/ 3 h 6"/>
                <a:gd name="T4" fmla="*/ 9 w 9"/>
                <a:gd name="T5" fmla="*/ 6 h 6"/>
                <a:gd name="T6" fmla="*/ 6 w 9"/>
                <a:gd name="T7" fmla="*/ 6 h 6"/>
                <a:gd name="T8" fmla="*/ 3 w 9"/>
                <a:gd name="T9" fmla="*/ 6 h 6"/>
                <a:gd name="T10" fmla="*/ 1 w 9"/>
                <a:gd name="T11" fmla="*/ 4 h 6"/>
                <a:gd name="T12" fmla="*/ 0 w 9"/>
                <a:gd name="T13" fmla="*/ 3 h 6"/>
                <a:gd name="T14" fmla="*/ 1 w 9"/>
                <a:gd name="T15" fmla="*/ 3 h 6"/>
                <a:gd name="T16" fmla="*/ 3 w 9"/>
                <a:gd name="T17" fmla="*/ 3 h 6"/>
                <a:gd name="T18" fmla="*/ 4 w 9"/>
                <a:gd name="T19" fmla="*/ 1 h 6"/>
                <a:gd name="T20" fmla="*/ 4 w 9"/>
                <a:gd name="T21"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 h="6">
                  <a:moveTo>
                    <a:pt x="4" y="0"/>
                  </a:moveTo>
                  <a:lnTo>
                    <a:pt x="7" y="3"/>
                  </a:lnTo>
                  <a:lnTo>
                    <a:pt x="9" y="6"/>
                  </a:lnTo>
                  <a:lnTo>
                    <a:pt x="6" y="6"/>
                  </a:lnTo>
                  <a:lnTo>
                    <a:pt x="3" y="6"/>
                  </a:lnTo>
                  <a:lnTo>
                    <a:pt x="1" y="4"/>
                  </a:lnTo>
                  <a:lnTo>
                    <a:pt x="0" y="3"/>
                  </a:lnTo>
                  <a:lnTo>
                    <a:pt x="1" y="3"/>
                  </a:lnTo>
                  <a:lnTo>
                    <a:pt x="3" y="3"/>
                  </a:lnTo>
                  <a:lnTo>
                    <a:pt x="4" y="1"/>
                  </a:lnTo>
                  <a:lnTo>
                    <a:pt x="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58" name="Freeform 489"/>
            <p:cNvSpPr>
              <a:spLocks/>
            </p:cNvSpPr>
            <p:nvPr/>
          </p:nvSpPr>
          <p:spPr bwMode="auto">
            <a:xfrm>
              <a:off x="5273" y="3148"/>
              <a:ext cx="9" cy="4"/>
            </a:xfrm>
            <a:custGeom>
              <a:avLst/>
              <a:gdLst>
                <a:gd name="T0" fmla="*/ 0 w 9"/>
                <a:gd name="T1" fmla="*/ 0 h 4"/>
                <a:gd name="T2" fmla="*/ 4 w 9"/>
                <a:gd name="T3" fmla="*/ 1 h 4"/>
                <a:gd name="T4" fmla="*/ 9 w 9"/>
                <a:gd name="T5" fmla="*/ 3 h 4"/>
                <a:gd name="T6" fmla="*/ 9 w 9"/>
                <a:gd name="T7" fmla="*/ 4 h 4"/>
                <a:gd name="T8" fmla="*/ 9 w 9"/>
                <a:gd name="T9" fmla="*/ 4 h 4"/>
                <a:gd name="T10" fmla="*/ 6 w 9"/>
                <a:gd name="T11" fmla="*/ 4 h 4"/>
                <a:gd name="T12" fmla="*/ 4 w 9"/>
                <a:gd name="T13" fmla="*/ 4 h 4"/>
                <a:gd name="T14" fmla="*/ 2 w 9"/>
                <a:gd name="T15" fmla="*/ 3 h 4"/>
                <a:gd name="T16" fmla="*/ 0 w 9"/>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4">
                  <a:moveTo>
                    <a:pt x="0" y="0"/>
                  </a:moveTo>
                  <a:lnTo>
                    <a:pt x="4" y="1"/>
                  </a:lnTo>
                  <a:lnTo>
                    <a:pt x="9" y="3"/>
                  </a:lnTo>
                  <a:lnTo>
                    <a:pt x="9" y="4"/>
                  </a:lnTo>
                  <a:lnTo>
                    <a:pt x="9" y="4"/>
                  </a:lnTo>
                  <a:lnTo>
                    <a:pt x="6" y="4"/>
                  </a:lnTo>
                  <a:lnTo>
                    <a:pt x="4" y="4"/>
                  </a:lnTo>
                  <a:lnTo>
                    <a:pt x="2" y="3"/>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59" name="Freeform 490"/>
            <p:cNvSpPr>
              <a:spLocks/>
            </p:cNvSpPr>
            <p:nvPr/>
          </p:nvSpPr>
          <p:spPr bwMode="auto">
            <a:xfrm>
              <a:off x="5245" y="3155"/>
              <a:ext cx="8" cy="14"/>
            </a:xfrm>
            <a:custGeom>
              <a:avLst/>
              <a:gdLst>
                <a:gd name="T0" fmla="*/ 1 w 8"/>
                <a:gd name="T1" fmla="*/ 0 h 14"/>
                <a:gd name="T2" fmla="*/ 4 w 8"/>
                <a:gd name="T3" fmla="*/ 4 h 14"/>
                <a:gd name="T4" fmla="*/ 7 w 8"/>
                <a:gd name="T5" fmla="*/ 7 h 14"/>
                <a:gd name="T6" fmla="*/ 8 w 8"/>
                <a:gd name="T7" fmla="*/ 10 h 14"/>
                <a:gd name="T8" fmla="*/ 8 w 8"/>
                <a:gd name="T9" fmla="*/ 14 h 14"/>
                <a:gd name="T10" fmla="*/ 8 w 8"/>
                <a:gd name="T11" fmla="*/ 14 h 14"/>
                <a:gd name="T12" fmla="*/ 7 w 8"/>
                <a:gd name="T13" fmla="*/ 14 h 14"/>
                <a:gd name="T14" fmla="*/ 2 w 8"/>
                <a:gd name="T15" fmla="*/ 13 h 14"/>
                <a:gd name="T16" fmla="*/ 0 w 8"/>
                <a:gd name="T17" fmla="*/ 13 h 14"/>
                <a:gd name="T18" fmla="*/ 0 w 8"/>
                <a:gd name="T19" fmla="*/ 7 h 14"/>
                <a:gd name="T20" fmla="*/ 1 w 8"/>
                <a:gd name="T21"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 h="14">
                  <a:moveTo>
                    <a:pt x="1" y="0"/>
                  </a:moveTo>
                  <a:lnTo>
                    <a:pt x="4" y="4"/>
                  </a:lnTo>
                  <a:lnTo>
                    <a:pt x="7" y="7"/>
                  </a:lnTo>
                  <a:lnTo>
                    <a:pt x="8" y="10"/>
                  </a:lnTo>
                  <a:lnTo>
                    <a:pt x="8" y="14"/>
                  </a:lnTo>
                  <a:lnTo>
                    <a:pt x="8" y="14"/>
                  </a:lnTo>
                  <a:lnTo>
                    <a:pt x="7" y="14"/>
                  </a:lnTo>
                  <a:lnTo>
                    <a:pt x="2" y="13"/>
                  </a:lnTo>
                  <a:lnTo>
                    <a:pt x="0" y="13"/>
                  </a:lnTo>
                  <a:lnTo>
                    <a:pt x="0" y="7"/>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60" name="Freeform 491"/>
            <p:cNvSpPr>
              <a:spLocks/>
            </p:cNvSpPr>
            <p:nvPr/>
          </p:nvSpPr>
          <p:spPr bwMode="auto">
            <a:xfrm>
              <a:off x="5269" y="3158"/>
              <a:ext cx="14" cy="7"/>
            </a:xfrm>
            <a:custGeom>
              <a:avLst/>
              <a:gdLst>
                <a:gd name="T0" fmla="*/ 8 w 14"/>
                <a:gd name="T1" fmla="*/ 0 h 7"/>
                <a:gd name="T2" fmla="*/ 11 w 14"/>
                <a:gd name="T3" fmla="*/ 1 h 7"/>
                <a:gd name="T4" fmla="*/ 13 w 14"/>
                <a:gd name="T5" fmla="*/ 3 h 7"/>
                <a:gd name="T6" fmla="*/ 13 w 14"/>
                <a:gd name="T7" fmla="*/ 3 h 7"/>
                <a:gd name="T8" fmla="*/ 14 w 14"/>
                <a:gd name="T9" fmla="*/ 7 h 7"/>
                <a:gd name="T10" fmla="*/ 10 w 14"/>
                <a:gd name="T11" fmla="*/ 7 h 7"/>
                <a:gd name="T12" fmla="*/ 4 w 14"/>
                <a:gd name="T13" fmla="*/ 7 h 7"/>
                <a:gd name="T14" fmla="*/ 3 w 14"/>
                <a:gd name="T15" fmla="*/ 4 h 7"/>
                <a:gd name="T16" fmla="*/ 0 w 14"/>
                <a:gd name="T17" fmla="*/ 3 h 7"/>
                <a:gd name="T18" fmla="*/ 4 w 14"/>
                <a:gd name="T19" fmla="*/ 1 h 7"/>
                <a:gd name="T20" fmla="*/ 8 w 14"/>
                <a:gd name="T21"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 h="7">
                  <a:moveTo>
                    <a:pt x="8" y="0"/>
                  </a:moveTo>
                  <a:lnTo>
                    <a:pt x="11" y="1"/>
                  </a:lnTo>
                  <a:lnTo>
                    <a:pt x="13" y="3"/>
                  </a:lnTo>
                  <a:lnTo>
                    <a:pt x="13" y="3"/>
                  </a:lnTo>
                  <a:lnTo>
                    <a:pt x="14" y="7"/>
                  </a:lnTo>
                  <a:lnTo>
                    <a:pt x="10" y="7"/>
                  </a:lnTo>
                  <a:lnTo>
                    <a:pt x="4" y="7"/>
                  </a:lnTo>
                  <a:lnTo>
                    <a:pt x="3" y="4"/>
                  </a:lnTo>
                  <a:lnTo>
                    <a:pt x="0" y="3"/>
                  </a:lnTo>
                  <a:lnTo>
                    <a:pt x="4" y="1"/>
                  </a:lnTo>
                  <a:lnTo>
                    <a:pt x="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61" name="Freeform 492"/>
            <p:cNvSpPr>
              <a:spLocks/>
            </p:cNvSpPr>
            <p:nvPr/>
          </p:nvSpPr>
          <p:spPr bwMode="auto">
            <a:xfrm>
              <a:off x="5253" y="3172"/>
              <a:ext cx="9" cy="16"/>
            </a:xfrm>
            <a:custGeom>
              <a:avLst/>
              <a:gdLst>
                <a:gd name="T0" fmla="*/ 6 w 9"/>
                <a:gd name="T1" fmla="*/ 0 h 16"/>
                <a:gd name="T2" fmla="*/ 9 w 9"/>
                <a:gd name="T3" fmla="*/ 1 h 16"/>
                <a:gd name="T4" fmla="*/ 9 w 9"/>
                <a:gd name="T5" fmla="*/ 6 h 16"/>
                <a:gd name="T6" fmla="*/ 6 w 9"/>
                <a:gd name="T7" fmla="*/ 10 h 16"/>
                <a:gd name="T8" fmla="*/ 3 w 9"/>
                <a:gd name="T9" fmla="*/ 16 h 16"/>
                <a:gd name="T10" fmla="*/ 3 w 9"/>
                <a:gd name="T11" fmla="*/ 14 h 16"/>
                <a:gd name="T12" fmla="*/ 3 w 9"/>
                <a:gd name="T13" fmla="*/ 13 h 16"/>
                <a:gd name="T14" fmla="*/ 2 w 9"/>
                <a:gd name="T15" fmla="*/ 7 h 16"/>
                <a:gd name="T16" fmla="*/ 0 w 9"/>
                <a:gd name="T17" fmla="*/ 3 h 16"/>
                <a:gd name="T18" fmla="*/ 3 w 9"/>
                <a:gd name="T19" fmla="*/ 1 h 16"/>
                <a:gd name="T20" fmla="*/ 6 w 9"/>
                <a:gd name="T21"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 h="16">
                  <a:moveTo>
                    <a:pt x="6" y="0"/>
                  </a:moveTo>
                  <a:lnTo>
                    <a:pt x="9" y="1"/>
                  </a:lnTo>
                  <a:lnTo>
                    <a:pt x="9" y="6"/>
                  </a:lnTo>
                  <a:lnTo>
                    <a:pt x="6" y="10"/>
                  </a:lnTo>
                  <a:lnTo>
                    <a:pt x="3" y="16"/>
                  </a:lnTo>
                  <a:lnTo>
                    <a:pt x="3" y="14"/>
                  </a:lnTo>
                  <a:lnTo>
                    <a:pt x="3" y="13"/>
                  </a:lnTo>
                  <a:lnTo>
                    <a:pt x="2" y="7"/>
                  </a:lnTo>
                  <a:lnTo>
                    <a:pt x="0" y="3"/>
                  </a:lnTo>
                  <a:lnTo>
                    <a:pt x="3" y="1"/>
                  </a:lnTo>
                  <a:lnTo>
                    <a:pt x="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62" name="Freeform 493"/>
            <p:cNvSpPr>
              <a:spLocks/>
            </p:cNvSpPr>
            <p:nvPr/>
          </p:nvSpPr>
          <p:spPr bwMode="auto">
            <a:xfrm>
              <a:off x="4778" y="3181"/>
              <a:ext cx="24" cy="48"/>
            </a:xfrm>
            <a:custGeom>
              <a:avLst/>
              <a:gdLst>
                <a:gd name="T0" fmla="*/ 3 w 24"/>
                <a:gd name="T1" fmla="*/ 0 h 48"/>
                <a:gd name="T2" fmla="*/ 10 w 24"/>
                <a:gd name="T3" fmla="*/ 4 h 48"/>
                <a:gd name="T4" fmla="*/ 14 w 24"/>
                <a:gd name="T5" fmla="*/ 12 h 48"/>
                <a:gd name="T6" fmla="*/ 18 w 24"/>
                <a:gd name="T7" fmla="*/ 20 h 48"/>
                <a:gd name="T8" fmla="*/ 24 w 24"/>
                <a:gd name="T9" fmla="*/ 28 h 48"/>
                <a:gd name="T10" fmla="*/ 20 w 24"/>
                <a:gd name="T11" fmla="*/ 40 h 48"/>
                <a:gd name="T12" fmla="*/ 14 w 24"/>
                <a:gd name="T13" fmla="*/ 48 h 48"/>
                <a:gd name="T14" fmla="*/ 14 w 24"/>
                <a:gd name="T15" fmla="*/ 48 h 48"/>
                <a:gd name="T16" fmla="*/ 13 w 24"/>
                <a:gd name="T17" fmla="*/ 48 h 48"/>
                <a:gd name="T18" fmla="*/ 7 w 24"/>
                <a:gd name="T19" fmla="*/ 47 h 48"/>
                <a:gd name="T20" fmla="*/ 1 w 24"/>
                <a:gd name="T21" fmla="*/ 47 h 48"/>
                <a:gd name="T22" fmla="*/ 0 w 24"/>
                <a:gd name="T23" fmla="*/ 34 h 48"/>
                <a:gd name="T24" fmla="*/ 0 w 24"/>
                <a:gd name="T25" fmla="*/ 22 h 48"/>
                <a:gd name="T26" fmla="*/ 0 w 24"/>
                <a:gd name="T27" fmla="*/ 11 h 48"/>
                <a:gd name="T28" fmla="*/ 3 w 24"/>
                <a:gd name="T29"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 h="48">
                  <a:moveTo>
                    <a:pt x="3" y="0"/>
                  </a:moveTo>
                  <a:lnTo>
                    <a:pt x="10" y="4"/>
                  </a:lnTo>
                  <a:lnTo>
                    <a:pt x="14" y="12"/>
                  </a:lnTo>
                  <a:lnTo>
                    <a:pt x="18" y="20"/>
                  </a:lnTo>
                  <a:lnTo>
                    <a:pt x="24" y="28"/>
                  </a:lnTo>
                  <a:lnTo>
                    <a:pt x="20" y="40"/>
                  </a:lnTo>
                  <a:lnTo>
                    <a:pt x="14" y="48"/>
                  </a:lnTo>
                  <a:lnTo>
                    <a:pt x="14" y="48"/>
                  </a:lnTo>
                  <a:lnTo>
                    <a:pt x="13" y="48"/>
                  </a:lnTo>
                  <a:lnTo>
                    <a:pt x="7" y="47"/>
                  </a:lnTo>
                  <a:lnTo>
                    <a:pt x="1" y="47"/>
                  </a:lnTo>
                  <a:lnTo>
                    <a:pt x="0" y="34"/>
                  </a:lnTo>
                  <a:lnTo>
                    <a:pt x="0" y="22"/>
                  </a:lnTo>
                  <a:lnTo>
                    <a:pt x="0" y="11"/>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63" name="Freeform 494"/>
            <p:cNvSpPr>
              <a:spLocks/>
            </p:cNvSpPr>
            <p:nvPr/>
          </p:nvSpPr>
          <p:spPr bwMode="auto">
            <a:xfrm>
              <a:off x="5269" y="3182"/>
              <a:ext cx="27" cy="47"/>
            </a:xfrm>
            <a:custGeom>
              <a:avLst/>
              <a:gdLst>
                <a:gd name="T0" fmla="*/ 21 w 27"/>
                <a:gd name="T1" fmla="*/ 47 h 47"/>
                <a:gd name="T2" fmla="*/ 16 w 27"/>
                <a:gd name="T3" fmla="*/ 47 h 47"/>
                <a:gd name="T4" fmla="*/ 10 w 27"/>
                <a:gd name="T5" fmla="*/ 46 h 47"/>
                <a:gd name="T6" fmla="*/ 7 w 27"/>
                <a:gd name="T7" fmla="*/ 43 h 47"/>
                <a:gd name="T8" fmla="*/ 4 w 27"/>
                <a:gd name="T9" fmla="*/ 40 h 47"/>
                <a:gd name="T10" fmla="*/ 1 w 27"/>
                <a:gd name="T11" fmla="*/ 31 h 47"/>
                <a:gd name="T12" fmla="*/ 0 w 27"/>
                <a:gd name="T13" fmla="*/ 20 h 47"/>
                <a:gd name="T14" fmla="*/ 10 w 27"/>
                <a:gd name="T15" fmla="*/ 10 h 47"/>
                <a:gd name="T16" fmla="*/ 18 w 27"/>
                <a:gd name="T17" fmla="*/ 0 h 47"/>
                <a:gd name="T18" fmla="*/ 18 w 27"/>
                <a:gd name="T19" fmla="*/ 1 h 47"/>
                <a:gd name="T20" fmla="*/ 18 w 27"/>
                <a:gd name="T21" fmla="*/ 3 h 47"/>
                <a:gd name="T22" fmla="*/ 23 w 27"/>
                <a:gd name="T23" fmla="*/ 16 h 47"/>
                <a:gd name="T24" fmla="*/ 27 w 27"/>
                <a:gd name="T25" fmla="*/ 27 h 47"/>
                <a:gd name="T26" fmla="*/ 23 w 27"/>
                <a:gd name="T27" fmla="*/ 31 h 47"/>
                <a:gd name="T28" fmla="*/ 18 w 27"/>
                <a:gd name="T29" fmla="*/ 36 h 47"/>
                <a:gd name="T30" fmla="*/ 20 w 27"/>
                <a:gd name="T31" fmla="*/ 41 h 47"/>
                <a:gd name="T32" fmla="*/ 21 w 27"/>
                <a:gd name="T33" fmla="*/ 4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7" h="47">
                  <a:moveTo>
                    <a:pt x="21" y="47"/>
                  </a:moveTo>
                  <a:lnTo>
                    <a:pt x="16" y="47"/>
                  </a:lnTo>
                  <a:lnTo>
                    <a:pt x="10" y="46"/>
                  </a:lnTo>
                  <a:lnTo>
                    <a:pt x="7" y="43"/>
                  </a:lnTo>
                  <a:lnTo>
                    <a:pt x="4" y="40"/>
                  </a:lnTo>
                  <a:lnTo>
                    <a:pt x="1" y="31"/>
                  </a:lnTo>
                  <a:lnTo>
                    <a:pt x="0" y="20"/>
                  </a:lnTo>
                  <a:lnTo>
                    <a:pt x="10" y="10"/>
                  </a:lnTo>
                  <a:lnTo>
                    <a:pt x="18" y="0"/>
                  </a:lnTo>
                  <a:lnTo>
                    <a:pt x="18" y="1"/>
                  </a:lnTo>
                  <a:lnTo>
                    <a:pt x="18" y="3"/>
                  </a:lnTo>
                  <a:lnTo>
                    <a:pt x="23" y="16"/>
                  </a:lnTo>
                  <a:lnTo>
                    <a:pt x="27" y="27"/>
                  </a:lnTo>
                  <a:lnTo>
                    <a:pt x="23" y="31"/>
                  </a:lnTo>
                  <a:lnTo>
                    <a:pt x="18" y="36"/>
                  </a:lnTo>
                  <a:lnTo>
                    <a:pt x="20" y="41"/>
                  </a:lnTo>
                  <a:lnTo>
                    <a:pt x="21" y="4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64" name="Freeform 495"/>
            <p:cNvSpPr>
              <a:spLocks/>
            </p:cNvSpPr>
            <p:nvPr/>
          </p:nvSpPr>
          <p:spPr bwMode="auto">
            <a:xfrm>
              <a:off x="5252" y="3195"/>
              <a:ext cx="14" cy="13"/>
            </a:xfrm>
            <a:custGeom>
              <a:avLst/>
              <a:gdLst>
                <a:gd name="T0" fmla="*/ 11 w 14"/>
                <a:gd name="T1" fmla="*/ 0 h 13"/>
                <a:gd name="T2" fmla="*/ 14 w 14"/>
                <a:gd name="T3" fmla="*/ 3 h 13"/>
                <a:gd name="T4" fmla="*/ 14 w 14"/>
                <a:gd name="T5" fmla="*/ 6 h 13"/>
                <a:gd name="T6" fmla="*/ 14 w 14"/>
                <a:gd name="T7" fmla="*/ 10 h 13"/>
                <a:gd name="T8" fmla="*/ 13 w 14"/>
                <a:gd name="T9" fmla="*/ 13 h 13"/>
                <a:gd name="T10" fmla="*/ 13 w 14"/>
                <a:gd name="T11" fmla="*/ 13 h 13"/>
                <a:gd name="T12" fmla="*/ 11 w 14"/>
                <a:gd name="T13" fmla="*/ 13 h 13"/>
                <a:gd name="T14" fmla="*/ 5 w 14"/>
                <a:gd name="T15" fmla="*/ 13 h 13"/>
                <a:gd name="T16" fmla="*/ 0 w 14"/>
                <a:gd name="T17" fmla="*/ 11 h 13"/>
                <a:gd name="T18" fmla="*/ 5 w 14"/>
                <a:gd name="T19" fmla="*/ 6 h 13"/>
                <a:gd name="T20" fmla="*/ 11 w 14"/>
                <a:gd name="T21"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 h="13">
                  <a:moveTo>
                    <a:pt x="11" y="0"/>
                  </a:moveTo>
                  <a:lnTo>
                    <a:pt x="14" y="3"/>
                  </a:lnTo>
                  <a:lnTo>
                    <a:pt x="14" y="6"/>
                  </a:lnTo>
                  <a:lnTo>
                    <a:pt x="14" y="10"/>
                  </a:lnTo>
                  <a:lnTo>
                    <a:pt x="13" y="13"/>
                  </a:lnTo>
                  <a:lnTo>
                    <a:pt x="13" y="13"/>
                  </a:lnTo>
                  <a:lnTo>
                    <a:pt x="11" y="13"/>
                  </a:lnTo>
                  <a:lnTo>
                    <a:pt x="5" y="13"/>
                  </a:lnTo>
                  <a:lnTo>
                    <a:pt x="0" y="11"/>
                  </a:lnTo>
                  <a:lnTo>
                    <a:pt x="5" y="6"/>
                  </a:lnTo>
                  <a:lnTo>
                    <a:pt x="1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65" name="Freeform 496"/>
            <p:cNvSpPr>
              <a:spLocks/>
            </p:cNvSpPr>
            <p:nvPr/>
          </p:nvSpPr>
          <p:spPr bwMode="auto">
            <a:xfrm>
              <a:off x="5102" y="3218"/>
              <a:ext cx="114" cy="137"/>
            </a:xfrm>
            <a:custGeom>
              <a:avLst/>
              <a:gdLst>
                <a:gd name="T0" fmla="*/ 88 w 114"/>
                <a:gd name="T1" fmla="*/ 0 h 137"/>
                <a:gd name="T2" fmla="*/ 101 w 114"/>
                <a:gd name="T3" fmla="*/ 8 h 137"/>
                <a:gd name="T4" fmla="*/ 114 w 114"/>
                <a:gd name="T5" fmla="*/ 18 h 137"/>
                <a:gd name="T6" fmla="*/ 114 w 114"/>
                <a:gd name="T7" fmla="*/ 20 h 137"/>
                <a:gd name="T8" fmla="*/ 114 w 114"/>
                <a:gd name="T9" fmla="*/ 23 h 137"/>
                <a:gd name="T10" fmla="*/ 111 w 114"/>
                <a:gd name="T11" fmla="*/ 30 h 137"/>
                <a:gd name="T12" fmla="*/ 107 w 114"/>
                <a:gd name="T13" fmla="*/ 34 h 137"/>
                <a:gd name="T14" fmla="*/ 103 w 114"/>
                <a:gd name="T15" fmla="*/ 38 h 137"/>
                <a:gd name="T16" fmla="*/ 97 w 114"/>
                <a:gd name="T17" fmla="*/ 43 h 137"/>
                <a:gd name="T18" fmla="*/ 104 w 114"/>
                <a:gd name="T19" fmla="*/ 58 h 137"/>
                <a:gd name="T20" fmla="*/ 110 w 114"/>
                <a:gd name="T21" fmla="*/ 75 h 137"/>
                <a:gd name="T22" fmla="*/ 104 w 114"/>
                <a:gd name="T23" fmla="*/ 81 h 137"/>
                <a:gd name="T24" fmla="*/ 100 w 114"/>
                <a:gd name="T25" fmla="*/ 88 h 137"/>
                <a:gd name="T26" fmla="*/ 95 w 114"/>
                <a:gd name="T27" fmla="*/ 97 h 137"/>
                <a:gd name="T28" fmla="*/ 94 w 114"/>
                <a:gd name="T29" fmla="*/ 105 h 137"/>
                <a:gd name="T30" fmla="*/ 91 w 114"/>
                <a:gd name="T31" fmla="*/ 114 h 137"/>
                <a:gd name="T32" fmla="*/ 88 w 114"/>
                <a:gd name="T33" fmla="*/ 123 h 137"/>
                <a:gd name="T34" fmla="*/ 84 w 114"/>
                <a:gd name="T35" fmla="*/ 130 h 137"/>
                <a:gd name="T36" fmla="*/ 80 w 114"/>
                <a:gd name="T37" fmla="*/ 137 h 137"/>
                <a:gd name="T38" fmla="*/ 68 w 114"/>
                <a:gd name="T39" fmla="*/ 133 h 137"/>
                <a:gd name="T40" fmla="*/ 58 w 114"/>
                <a:gd name="T41" fmla="*/ 127 h 137"/>
                <a:gd name="T42" fmla="*/ 37 w 114"/>
                <a:gd name="T43" fmla="*/ 125 h 137"/>
                <a:gd name="T44" fmla="*/ 17 w 114"/>
                <a:gd name="T45" fmla="*/ 124 h 137"/>
                <a:gd name="T46" fmla="*/ 16 w 114"/>
                <a:gd name="T47" fmla="*/ 113 h 137"/>
                <a:gd name="T48" fmla="*/ 11 w 114"/>
                <a:gd name="T49" fmla="*/ 104 h 137"/>
                <a:gd name="T50" fmla="*/ 7 w 114"/>
                <a:gd name="T51" fmla="*/ 97 h 137"/>
                <a:gd name="T52" fmla="*/ 0 w 114"/>
                <a:gd name="T53" fmla="*/ 90 h 137"/>
                <a:gd name="T54" fmla="*/ 0 w 114"/>
                <a:gd name="T55" fmla="*/ 83 h 137"/>
                <a:gd name="T56" fmla="*/ 1 w 114"/>
                <a:gd name="T57" fmla="*/ 77 h 137"/>
                <a:gd name="T58" fmla="*/ 4 w 114"/>
                <a:gd name="T59" fmla="*/ 71 h 137"/>
                <a:gd name="T60" fmla="*/ 6 w 114"/>
                <a:gd name="T61" fmla="*/ 67 h 137"/>
                <a:gd name="T62" fmla="*/ 13 w 114"/>
                <a:gd name="T63" fmla="*/ 68 h 137"/>
                <a:gd name="T64" fmla="*/ 21 w 114"/>
                <a:gd name="T65" fmla="*/ 70 h 137"/>
                <a:gd name="T66" fmla="*/ 27 w 114"/>
                <a:gd name="T67" fmla="*/ 61 h 137"/>
                <a:gd name="T68" fmla="*/ 33 w 114"/>
                <a:gd name="T69" fmla="*/ 54 h 137"/>
                <a:gd name="T70" fmla="*/ 44 w 114"/>
                <a:gd name="T71" fmla="*/ 47 h 137"/>
                <a:gd name="T72" fmla="*/ 55 w 114"/>
                <a:gd name="T73" fmla="*/ 41 h 137"/>
                <a:gd name="T74" fmla="*/ 73 w 114"/>
                <a:gd name="T75" fmla="*/ 20 h 137"/>
                <a:gd name="T76" fmla="*/ 88 w 114"/>
                <a:gd name="T77"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14" h="137">
                  <a:moveTo>
                    <a:pt x="88" y="0"/>
                  </a:moveTo>
                  <a:lnTo>
                    <a:pt x="101" y="8"/>
                  </a:lnTo>
                  <a:lnTo>
                    <a:pt x="114" y="18"/>
                  </a:lnTo>
                  <a:lnTo>
                    <a:pt x="114" y="20"/>
                  </a:lnTo>
                  <a:lnTo>
                    <a:pt x="114" y="23"/>
                  </a:lnTo>
                  <a:lnTo>
                    <a:pt x="111" y="30"/>
                  </a:lnTo>
                  <a:lnTo>
                    <a:pt x="107" y="34"/>
                  </a:lnTo>
                  <a:lnTo>
                    <a:pt x="103" y="38"/>
                  </a:lnTo>
                  <a:lnTo>
                    <a:pt x="97" y="43"/>
                  </a:lnTo>
                  <a:lnTo>
                    <a:pt x="104" y="58"/>
                  </a:lnTo>
                  <a:lnTo>
                    <a:pt x="110" y="75"/>
                  </a:lnTo>
                  <a:lnTo>
                    <a:pt x="104" y="81"/>
                  </a:lnTo>
                  <a:lnTo>
                    <a:pt x="100" y="88"/>
                  </a:lnTo>
                  <a:lnTo>
                    <a:pt x="95" y="97"/>
                  </a:lnTo>
                  <a:lnTo>
                    <a:pt x="94" y="105"/>
                  </a:lnTo>
                  <a:lnTo>
                    <a:pt x="91" y="114"/>
                  </a:lnTo>
                  <a:lnTo>
                    <a:pt x="88" y="123"/>
                  </a:lnTo>
                  <a:lnTo>
                    <a:pt x="84" y="130"/>
                  </a:lnTo>
                  <a:lnTo>
                    <a:pt x="80" y="137"/>
                  </a:lnTo>
                  <a:lnTo>
                    <a:pt x="68" y="133"/>
                  </a:lnTo>
                  <a:lnTo>
                    <a:pt x="58" y="127"/>
                  </a:lnTo>
                  <a:lnTo>
                    <a:pt x="37" y="125"/>
                  </a:lnTo>
                  <a:lnTo>
                    <a:pt x="17" y="124"/>
                  </a:lnTo>
                  <a:lnTo>
                    <a:pt x="16" y="113"/>
                  </a:lnTo>
                  <a:lnTo>
                    <a:pt x="11" y="104"/>
                  </a:lnTo>
                  <a:lnTo>
                    <a:pt x="7" y="97"/>
                  </a:lnTo>
                  <a:lnTo>
                    <a:pt x="0" y="90"/>
                  </a:lnTo>
                  <a:lnTo>
                    <a:pt x="0" y="83"/>
                  </a:lnTo>
                  <a:lnTo>
                    <a:pt x="1" y="77"/>
                  </a:lnTo>
                  <a:lnTo>
                    <a:pt x="4" y="71"/>
                  </a:lnTo>
                  <a:lnTo>
                    <a:pt x="6" y="67"/>
                  </a:lnTo>
                  <a:lnTo>
                    <a:pt x="13" y="68"/>
                  </a:lnTo>
                  <a:lnTo>
                    <a:pt x="21" y="70"/>
                  </a:lnTo>
                  <a:lnTo>
                    <a:pt x="27" y="61"/>
                  </a:lnTo>
                  <a:lnTo>
                    <a:pt x="33" y="54"/>
                  </a:lnTo>
                  <a:lnTo>
                    <a:pt x="44" y="47"/>
                  </a:lnTo>
                  <a:lnTo>
                    <a:pt x="55" y="41"/>
                  </a:lnTo>
                  <a:lnTo>
                    <a:pt x="73" y="20"/>
                  </a:lnTo>
                  <a:lnTo>
                    <a:pt x="8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66" name="Freeform 497"/>
            <p:cNvSpPr>
              <a:spLocks/>
            </p:cNvSpPr>
            <p:nvPr/>
          </p:nvSpPr>
          <p:spPr bwMode="auto">
            <a:xfrm>
              <a:off x="4945" y="3229"/>
              <a:ext cx="127" cy="150"/>
            </a:xfrm>
            <a:custGeom>
              <a:avLst/>
              <a:gdLst>
                <a:gd name="T0" fmla="*/ 3 w 127"/>
                <a:gd name="T1" fmla="*/ 0 h 150"/>
                <a:gd name="T2" fmla="*/ 17 w 127"/>
                <a:gd name="T3" fmla="*/ 4 h 150"/>
                <a:gd name="T4" fmla="*/ 33 w 127"/>
                <a:gd name="T5" fmla="*/ 9 h 150"/>
                <a:gd name="T6" fmla="*/ 37 w 127"/>
                <a:gd name="T7" fmla="*/ 17 h 150"/>
                <a:gd name="T8" fmla="*/ 43 w 127"/>
                <a:gd name="T9" fmla="*/ 26 h 150"/>
                <a:gd name="T10" fmla="*/ 50 w 127"/>
                <a:gd name="T11" fmla="*/ 32 h 150"/>
                <a:gd name="T12" fmla="*/ 57 w 127"/>
                <a:gd name="T13" fmla="*/ 37 h 150"/>
                <a:gd name="T14" fmla="*/ 65 w 127"/>
                <a:gd name="T15" fmla="*/ 43 h 150"/>
                <a:gd name="T16" fmla="*/ 74 w 127"/>
                <a:gd name="T17" fmla="*/ 47 h 150"/>
                <a:gd name="T18" fmla="*/ 81 w 127"/>
                <a:gd name="T19" fmla="*/ 53 h 150"/>
                <a:gd name="T20" fmla="*/ 88 w 127"/>
                <a:gd name="T21" fmla="*/ 60 h 150"/>
                <a:gd name="T22" fmla="*/ 100 w 127"/>
                <a:gd name="T23" fmla="*/ 80 h 150"/>
                <a:gd name="T24" fmla="*/ 108 w 127"/>
                <a:gd name="T25" fmla="*/ 103 h 150"/>
                <a:gd name="T26" fmla="*/ 115 w 127"/>
                <a:gd name="T27" fmla="*/ 107 h 150"/>
                <a:gd name="T28" fmla="*/ 124 w 127"/>
                <a:gd name="T29" fmla="*/ 112 h 150"/>
                <a:gd name="T30" fmla="*/ 125 w 127"/>
                <a:gd name="T31" fmla="*/ 120 h 150"/>
                <a:gd name="T32" fmla="*/ 127 w 127"/>
                <a:gd name="T33" fmla="*/ 130 h 150"/>
                <a:gd name="T34" fmla="*/ 125 w 127"/>
                <a:gd name="T35" fmla="*/ 142 h 150"/>
                <a:gd name="T36" fmla="*/ 124 w 127"/>
                <a:gd name="T37" fmla="*/ 150 h 150"/>
                <a:gd name="T38" fmla="*/ 114 w 127"/>
                <a:gd name="T39" fmla="*/ 150 h 150"/>
                <a:gd name="T40" fmla="*/ 105 w 127"/>
                <a:gd name="T41" fmla="*/ 150 h 150"/>
                <a:gd name="T42" fmla="*/ 97 w 127"/>
                <a:gd name="T43" fmla="*/ 139 h 150"/>
                <a:gd name="T44" fmla="*/ 87 w 127"/>
                <a:gd name="T45" fmla="*/ 127 h 150"/>
                <a:gd name="T46" fmla="*/ 78 w 127"/>
                <a:gd name="T47" fmla="*/ 117 h 150"/>
                <a:gd name="T48" fmla="*/ 70 w 127"/>
                <a:gd name="T49" fmla="*/ 106 h 150"/>
                <a:gd name="T50" fmla="*/ 63 w 127"/>
                <a:gd name="T51" fmla="*/ 93 h 150"/>
                <a:gd name="T52" fmla="*/ 58 w 127"/>
                <a:gd name="T53" fmla="*/ 80 h 150"/>
                <a:gd name="T54" fmla="*/ 54 w 127"/>
                <a:gd name="T55" fmla="*/ 66 h 150"/>
                <a:gd name="T56" fmla="*/ 47 w 127"/>
                <a:gd name="T57" fmla="*/ 53 h 150"/>
                <a:gd name="T58" fmla="*/ 43 w 127"/>
                <a:gd name="T59" fmla="*/ 46 h 150"/>
                <a:gd name="T60" fmla="*/ 37 w 127"/>
                <a:gd name="T61" fmla="*/ 40 h 150"/>
                <a:gd name="T62" fmla="*/ 30 w 127"/>
                <a:gd name="T63" fmla="*/ 36 h 150"/>
                <a:gd name="T64" fmla="*/ 24 w 127"/>
                <a:gd name="T65" fmla="*/ 30 h 150"/>
                <a:gd name="T66" fmla="*/ 17 w 127"/>
                <a:gd name="T67" fmla="*/ 26 h 150"/>
                <a:gd name="T68" fmla="*/ 10 w 127"/>
                <a:gd name="T69" fmla="*/ 20 h 150"/>
                <a:gd name="T70" fmla="*/ 4 w 127"/>
                <a:gd name="T71" fmla="*/ 14 h 150"/>
                <a:gd name="T72" fmla="*/ 0 w 127"/>
                <a:gd name="T73" fmla="*/ 7 h 150"/>
                <a:gd name="T74" fmla="*/ 1 w 127"/>
                <a:gd name="T75" fmla="*/ 3 h 150"/>
                <a:gd name="T76" fmla="*/ 3 w 127"/>
                <a:gd name="T77"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27" h="150">
                  <a:moveTo>
                    <a:pt x="3" y="0"/>
                  </a:moveTo>
                  <a:lnTo>
                    <a:pt x="17" y="4"/>
                  </a:lnTo>
                  <a:lnTo>
                    <a:pt x="33" y="9"/>
                  </a:lnTo>
                  <a:lnTo>
                    <a:pt x="37" y="17"/>
                  </a:lnTo>
                  <a:lnTo>
                    <a:pt x="43" y="26"/>
                  </a:lnTo>
                  <a:lnTo>
                    <a:pt x="50" y="32"/>
                  </a:lnTo>
                  <a:lnTo>
                    <a:pt x="57" y="37"/>
                  </a:lnTo>
                  <a:lnTo>
                    <a:pt x="65" y="43"/>
                  </a:lnTo>
                  <a:lnTo>
                    <a:pt x="74" y="47"/>
                  </a:lnTo>
                  <a:lnTo>
                    <a:pt x="81" y="53"/>
                  </a:lnTo>
                  <a:lnTo>
                    <a:pt x="88" y="60"/>
                  </a:lnTo>
                  <a:lnTo>
                    <a:pt x="100" y="80"/>
                  </a:lnTo>
                  <a:lnTo>
                    <a:pt x="108" y="103"/>
                  </a:lnTo>
                  <a:lnTo>
                    <a:pt x="115" y="107"/>
                  </a:lnTo>
                  <a:lnTo>
                    <a:pt x="124" y="112"/>
                  </a:lnTo>
                  <a:lnTo>
                    <a:pt x="125" y="120"/>
                  </a:lnTo>
                  <a:lnTo>
                    <a:pt x="127" y="130"/>
                  </a:lnTo>
                  <a:lnTo>
                    <a:pt x="125" y="142"/>
                  </a:lnTo>
                  <a:lnTo>
                    <a:pt x="124" y="150"/>
                  </a:lnTo>
                  <a:lnTo>
                    <a:pt x="114" y="150"/>
                  </a:lnTo>
                  <a:lnTo>
                    <a:pt x="105" y="150"/>
                  </a:lnTo>
                  <a:lnTo>
                    <a:pt x="97" y="139"/>
                  </a:lnTo>
                  <a:lnTo>
                    <a:pt x="87" y="127"/>
                  </a:lnTo>
                  <a:lnTo>
                    <a:pt x="78" y="117"/>
                  </a:lnTo>
                  <a:lnTo>
                    <a:pt x="70" y="106"/>
                  </a:lnTo>
                  <a:lnTo>
                    <a:pt x="63" y="93"/>
                  </a:lnTo>
                  <a:lnTo>
                    <a:pt x="58" y="80"/>
                  </a:lnTo>
                  <a:lnTo>
                    <a:pt x="54" y="66"/>
                  </a:lnTo>
                  <a:lnTo>
                    <a:pt x="47" y="53"/>
                  </a:lnTo>
                  <a:lnTo>
                    <a:pt x="43" y="46"/>
                  </a:lnTo>
                  <a:lnTo>
                    <a:pt x="37" y="40"/>
                  </a:lnTo>
                  <a:lnTo>
                    <a:pt x="30" y="36"/>
                  </a:lnTo>
                  <a:lnTo>
                    <a:pt x="24" y="30"/>
                  </a:lnTo>
                  <a:lnTo>
                    <a:pt x="17" y="26"/>
                  </a:lnTo>
                  <a:lnTo>
                    <a:pt x="10" y="20"/>
                  </a:lnTo>
                  <a:lnTo>
                    <a:pt x="4" y="14"/>
                  </a:lnTo>
                  <a:lnTo>
                    <a:pt x="0" y="7"/>
                  </a:lnTo>
                  <a:lnTo>
                    <a:pt x="1" y="3"/>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67" name="Freeform 498"/>
            <p:cNvSpPr>
              <a:spLocks/>
            </p:cNvSpPr>
            <p:nvPr/>
          </p:nvSpPr>
          <p:spPr bwMode="auto">
            <a:xfrm>
              <a:off x="5317" y="3273"/>
              <a:ext cx="6" cy="6"/>
            </a:xfrm>
            <a:custGeom>
              <a:avLst/>
              <a:gdLst>
                <a:gd name="T0" fmla="*/ 3 w 6"/>
                <a:gd name="T1" fmla="*/ 0 h 6"/>
                <a:gd name="T2" fmla="*/ 5 w 6"/>
                <a:gd name="T3" fmla="*/ 0 h 6"/>
                <a:gd name="T4" fmla="*/ 6 w 6"/>
                <a:gd name="T5" fmla="*/ 0 h 6"/>
                <a:gd name="T6" fmla="*/ 6 w 6"/>
                <a:gd name="T7" fmla="*/ 3 h 6"/>
                <a:gd name="T8" fmla="*/ 5 w 6"/>
                <a:gd name="T9" fmla="*/ 5 h 6"/>
                <a:gd name="T10" fmla="*/ 5 w 6"/>
                <a:gd name="T11" fmla="*/ 5 h 6"/>
                <a:gd name="T12" fmla="*/ 0 w 6"/>
                <a:gd name="T13" fmla="*/ 6 h 6"/>
                <a:gd name="T14" fmla="*/ 2 w 6"/>
                <a:gd name="T15" fmla="*/ 3 h 6"/>
                <a:gd name="T16" fmla="*/ 3 w 6"/>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6">
                  <a:moveTo>
                    <a:pt x="3" y="0"/>
                  </a:moveTo>
                  <a:lnTo>
                    <a:pt x="5" y="0"/>
                  </a:lnTo>
                  <a:lnTo>
                    <a:pt x="6" y="0"/>
                  </a:lnTo>
                  <a:lnTo>
                    <a:pt x="6" y="3"/>
                  </a:lnTo>
                  <a:lnTo>
                    <a:pt x="5" y="5"/>
                  </a:lnTo>
                  <a:lnTo>
                    <a:pt x="5" y="5"/>
                  </a:lnTo>
                  <a:lnTo>
                    <a:pt x="0" y="6"/>
                  </a:lnTo>
                  <a:lnTo>
                    <a:pt x="2" y="3"/>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68" name="Freeform 499"/>
            <p:cNvSpPr>
              <a:spLocks/>
            </p:cNvSpPr>
            <p:nvPr/>
          </p:nvSpPr>
          <p:spPr bwMode="auto">
            <a:xfrm>
              <a:off x="5312" y="3283"/>
              <a:ext cx="5" cy="29"/>
            </a:xfrm>
            <a:custGeom>
              <a:avLst/>
              <a:gdLst>
                <a:gd name="T0" fmla="*/ 0 w 5"/>
                <a:gd name="T1" fmla="*/ 0 h 29"/>
                <a:gd name="T2" fmla="*/ 3 w 5"/>
                <a:gd name="T3" fmla="*/ 0 h 29"/>
                <a:gd name="T4" fmla="*/ 4 w 5"/>
                <a:gd name="T5" fmla="*/ 0 h 29"/>
                <a:gd name="T6" fmla="*/ 5 w 5"/>
                <a:gd name="T7" fmla="*/ 15 h 29"/>
                <a:gd name="T8" fmla="*/ 5 w 5"/>
                <a:gd name="T9" fmla="*/ 29 h 29"/>
                <a:gd name="T10" fmla="*/ 4 w 5"/>
                <a:gd name="T11" fmla="*/ 29 h 29"/>
                <a:gd name="T12" fmla="*/ 3 w 5"/>
                <a:gd name="T13" fmla="*/ 29 h 29"/>
                <a:gd name="T14" fmla="*/ 0 w 5"/>
                <a:gd name="T15" fmla="*/ 15 h 29"/>
                <a:gd name="T16" fmla="*/ 0 w 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29">
                  <a:moveTo>
                    <a:pt x="0" y="0"/>
                  </a:moveTo>
                  <a:lnTo>
                    <a:pt x="3" y="0"/>
                  </a:lnTo>
                  <a:lnTo>
                    <a:pt x="4" y="0"/>
                  </a:lnTo>
                  <a:lnTo>
                    <a:pt x="5" y="15"/>
                  </a:lnTo>
                  <a:lnTo>
                    <a:pt x="5" y="29"/>
                  </a:lnTo>
                  <a:lnTo>
                    <a:pt x="4" y="29"/>
                  </a:lnTo>
                  <a:lnTo>
                    <a:pt x="3" y="29"/>
                  </a:lnTo>
                  <a:lnTo>
                    <a:pt x="0" y="15"/>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69" name="Freeform 500"/>
            <p:cNvSpPr>
              <a:spLocks/>
            </p:cNvSpPr>
            <p:nvPr/>
          </p:nvSpPr>
          <p:spPr bwMode="auto">
            <a:xfrm>
              <a:off x="5262" y="3286"/>
              <a:ext cx="21" cy="15"/>
            </a:xfrm>
            <a:custGeom>
              <a:avLst/>
              <a:gdLst>
                <a:gd name="T0" fmla="*/ 20 w 21"/>
                <a:gd name="T1" fmla="*/ 0 h 15"/>
                <a:gd name="T2" fmla="*/ 21 w 21"/>
                <a:gd name="T3" fmla="*/ 3 h 15"/>
                <a:gd name="T4" fmla="*/ 21 w 21"/>
                <a:gd name="T5" fmla="*/ 5 h 15"/>
                <a:gd name="T6" fmla="*/ 21 w 21"/>
                <a:gd name="T7" fmla="*/ 7 h 15"/>
                <a:gd name="T8" fmla="*/ 20 w 21"/>
                <a:gd name="T9" fmla="*/ 9 h 15"/>
                <a:gd name="T10" fmla="*/ 15 w 21"/>
                <a:gd name="T11" fmla="*/ 12 h 15"/>
                <a:gd name="T12" fmla="*/ 10 w 21"/>
                <a:gd name="T13" fmla="*/ 15 h 15"/>
                <a:gd name="T14" fmla="*/ 5 w 21"/>
                <a:gd name="T15" fmla="*/ 12 h 15"/>
                <a:gd name="T16" fmla="*/ 0 w 21"/>
                <a:gd name="T17" fmla="*/ 9 h 15"/>
                <a:gd name="T18" fmla="*/ 0 w 21"/>
                <a:gd name="T19" fmla="*/ 9 h 15"/>
                <a:gd name="T20" fmla="*/ 0 w 21"/>
                <a:gd name="T21" fmla="*/ 7 h 15"/>
                <a:gd name="T22" fmla="*/ 8 w 21"/>
                <a:gd name="T23" fmla="*/ 7 h 15"/>
                <a:gd name="T24" fmla="*/ 18 w 21"/>
                <a:gd name="T25" fmla="*/ 6 h 15"/>
                <a:gd name="T26" fmla="*/ 18 w 21"/>
                <a:gd name="T27" fmla="*/ 3 h 15"/>
                <a:gd name="T28" fmla="*/ 20 w 21"/>
                <a:gd name="T29"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 h="15">
                  <a:moveTo>
                    <a:pt x="20" y="0"/>
                  </a:moveTo>
                  <a:lnTo>
                    <a:pt x="21" y="3"/>
                  </a:lnTo>
                  <a:lnTo>
                    <a:pt x="21" y="5"/>
                  </a:lnTo>
                  <a:lnTo>
                    <a:pt x="21" y="7"/>
                  </a:lnTo>
                  <a:lnTo>
                    <a:pt x="20" y="9"/>
                  </a:lnTo>
                  <a:lnTo>
                    <a:pt x="15" y="12"/>
                  </a:lnTo>
                  <a:lnTo>
                    <a:pt x="10" y="15"/>
                  </a:lnTo>
                  <a:lnTo>
                    <a:pt x="5" y="12"/>
                  </a:lnTo>
                  <a:lnTo>
                    <a:pt x="0" y="9"/>
                  </a:lnTo>
                  <a:lnTo>
                    <a:pt x="0" y="9"/>
                  </a:lnTo>
                  <a:lnTo>
                    <a:pt x="0" y="7"/>
                  </a:lnTo>
                  <a:lnTo>
                    <a:pt x="8" y="7"/>
                  </a:lnTo>
                  <a:lnTo>
                    <a:pt x="18" y="6"/>
                  </a:lnTo>
                  <a:lnTo>
                    <a:pt x="18" y="3"/>
                  </a:lnTo>
                  <a:lnTo>
                    <a:pt x="2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70" name="Freeform 501"/>
            <p:cNvSpPr>
              <a:spLocks/>
            </p:cNvSpPr>
            <p:nvPr/>
          </p:nvSpPr>
          <p:spPr bwMode="auto">
            <a:xfrm>
              <a:off x="5232" y="3292"/>
              <a:ext cx="27" cy="9"/>
            </a:xfrm>
            <a:custGeom>
              <a:avLst/>
              <a:gdLst>
                <a:gd name="T0" fmla="*/ 15 w 27"/>
                <a:gd name="T1" fmla="*/ 0 h 9"/>
                <a:gd name="T2" fmla="*/ 21 w 27"/>
                <a:gd name="T3" fmla="*/ 1 h 9"/>
                <a:gd name="T4" fmla="*/ 27 w 27"/>
                <a:gd name="T5" fmla="*/ 1 h 9"/>
                <a:gd name="T6" fmla="*/ 27 w 27"/>
                <a:gd name="T7" fmla="*/ 3 h 9"/>
                <a:gd name="T8" fmla="*/ 27 w 27"/>
                <a:gd name="T9" fmla="*/ 3 h 9"/>
                <a:gd name="T10" fmla="*/ 18 w 27"/>
                <a:gd name="T11" fmla="*/ 4 h 9"/>
                <a:gd name="T12" fmla="*/ 11 w 27"/>
                <a:gd name="T13" fmla="*/ 7 h 9"/>
                <a:gd name="T14" fmla="*/ 8 w 27"/>
                <a:gd name="T15" fmla="*/ 9 h 9"/>
                <a:gd name="T16" fmla="*/ 5 w 27"/>
                <a:gd name="T17" fmla="*/ 9 h 9"/>
                <a:gd name="T18" fmla="*/ 3 w 27"/>
                <a:gd name="T19" fmla="*/ 7 h 9"/>
                <a:gd name="T20" fmla="*/ 0 w 27"/>
                <a:gd name="T21" fmla="*/ 6 h 9"/>
                <a:gd name="T22" fmla="*/ 0 w 27"/>
                <a:gd name="T23" fmla="*/ 4 h 9"/>
                <a:gd name="T24" fmla="*/ 1 w 27"/>
                <a:gd name="T25" fmla="*/ 1 h 9"/>
                <a:gd name="T26" fmla="*/ 8 w 27"/>
                <a:gd name="T27" fmla="*/ 1 h 9"/>
                <a:gd name="T28" fmla="*/ 15 w 27"/>
                <a:gd name="T29"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7" h="9">
                  <a:moveTo>
                    <a:pt x="15" y="0"/>
                  </a:moveTo>
                  <a:lnTo>
                    <a:pt x="21" y="1"/>
                  </a:lnTo>
                  <a:lnTo>
                    <a:pt x="27" y="1"/>
                  </a:lnTo>
                  <a:lnTo>
                    <a:pt x="27" y="3"/>
                  </a:lnTo>
                  <a:lnTo>
                    <a:pt x="27" y="3"/>
                  </a:lnTo>
                  <a:lnTo>
                    <a:pt x="18" y="4"/>
                  </a:lnTo>
                  <a:lnTo>
                    <a:pt x="11" y="7"/>
                  </a:lnTo>
                  <a:lnTo>
                    <a:pt x="8" y="9"/>
                  </a:lnTo>
                  <a:lnTo>
                    <a:pt x="5" y="9"/>
                  </a:lnTo>
                  <a:lnTo>
                    <a:pt x="3" y="7"/>
                  </a:lnTo>
                  <a:lnTo>
                    <a:pt x="0" y="6"/>
                  </a:lnTo>
                  <a:lnTo>
                    <a:pt x="0" y="4"/>
                  </a:lnTo>
                  <a:lnTo>
                    <a:pt x="1" y="1"/>
                  </a:lnTo>
                  <a:lnTo>
                    <a:pt x="8" y="1"/>
                  </a:lnTo>
                  <a:lnTo>
                    <a:pt x="1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71" name="Freeform 502"/>
            <p:cNvSpPr>
              <a:spLocks/>
            </p:cNvSpPr>
            <p:nvPr/>
          </p:nvSpPr>
          <p:spPr bwMode="auto">
            <a:xfrm>
              <a:off x="5355" y="3308"/>
              <a:ext cx="211" cy="128"/>
            </a:xfrm>
            <a:custGeom>
              <a:avLst/>
              <a:gdLst>
                <a:gd name="T0" fmla="*/ 71 w 211"/>
                <a:gd name="T1" fmla="*/ 97 h 128"/>
                <a:gd name="T2" fmla="*/ 77 w 211"/>
                <a:gd name="T3" fmla="*/ 91 h 128"/>
                <a:gd name="T4" fmla="*/ 82 w 211"/>
                <a:gd name="T5" fmla="*/ 85 h 128"/>
                <a:gd name="T6" fmla="*/ 69 w 211"/>
                <a:gd name="T7" fmla="*/ 70 h 128"/>
                <a:gd name="T8" fmla="*/ 57 w 211"/>
                <a:gd name="T9" fmla="*/ 55 h 128"/>
                <a:gd name="T10" fmla="*/ 44 w 211"/>
                <a:gd name="T11" fmla="*/ 55 h 128"/>
                <a:gd name="T12" fmla="*/ 34 w 211"/>
                <a:gd name="T13" fmla="*/ 58 h 128"/>
                <a:gd name="T14" fmla="*/ 31 w 211"/>
                <a:gd name="T15" fmla="*/ 48 h 128"/>
                <a:gd name="T16" fmla="*/ 28 w 211"/>
                <a:gd name="T17" fmla="*/ 40 h 128"/>
                <a:gd name="T18" fmla="*/ 18 w 211"/>
                <a:gd name="T19" fmla="*/ 37 h 128"/>
                <a:gd name="T20" fmla="*/ 10 w 211"/>
                <a:gd name="T21" fmla="*/ 35 h 128"/>
                <a:gd name="T22" fmla="*/ 11 w 211"/>
                <a:gd name="T23" fmla="*/ 33 h 128"/>
                <a:gd name="T24" fmla="*/ 20 w 211"/>
                <a:gd name="T25" fmla="*/ 30 h 128"/>
                <a:gd name="T26" fmla="*/ 25 w 211"/>
                <a:gd name="T27" fmla="*/ 25 h 128"/>
                <a:gd name="T28" fmla="*/ 17 w 211"/>
                <a:gd name="T29" fmla="*/ 24 h 128"/>
                <a:gd name="T30" fmla="*/ 7 w 211"/>
                <a:gd name="T31" fmla="*/ 20 h 128"/>
                <a:gd name="T32" fmla="*/ 1 w 211"/>
                <a:gd name="T33" fmla="*/ 14 h 128"/>
                <a:gd name="T34" fmla="*/ 8 w 211"/>
                <a:gd name="T35" fmla="*/ 5 h 128"/>
                <a:gd name="T36" fmla="*/ 21 w 211"/>
                <a:gd name="T37" fmla="*/ 3 h 128"/>
                <a:gd name="T38" fmla="*/ 31 w 211"/>
                <a:gd name="T39" fmla="*/ 10 h 128"/>
                <a:gd name="T40" fmla="*/ 32 w 211"/>
                <a:gd name="T41" fmla="*/ 20 h 128"/>
                <a:gd name="T42" fmla="*/ 30 w 211"/>
                <a:gd name="T43" fmla="*/ 27 h 128"/>
                <a:gd name="T44" fmla="*/ 32 w 211"/>
                <a:gd name="T45" fmla="*/ 34 h 128"/>
                <a:gd name="T46" fmla="*/ 42 w 211"/>
                <a:gd name="T47" fmla="*/ 37 h 128"/>
                <a:gd name="T48" fmla="*/ 54 w 211"/>
                <a:gd name="T49" fmla="*/ 33 h 128"/>
                <a:gd name="T50" fmla="*/ 62 w 211"/>
                <a:gd name="T51" fmla="*/ 25 h 128"/>
                <a:gd name="T52" fmla="*/ 71 w 211"/>
                <a:gd name="T53" fmla="*/ 18 h 128"/>
                <a:gd name="T54" fmla="*/ 94 w 211"/>
                <a:gd name="T55" fmla="*/ 23 h 128"/>
                <a:gd name="T56" fmla="*/ 132 w 211"/>
                <a:gd name="T57" fmla="*/ 40 h 128"/>
                <a:gd name="T58" fmla="*/ 154 w 211"/>
                <a:gd name="T59" fmla="*/ 54 h 128"/>
                <a:gd name="T60" fmla="*/ 165 w 211"/>
                <a:gd name="T61" fmla="*/ 68 h 128"/>
                <a:gd name="T62" fmla="*/ 178 w 211"/>
                <a:gd name="T63" fmla="*/ 94 h 128"/>
                <a:gd name="T64" fmla="*/ 199 w 211"/>
                <a:gd name="T65" fmla="*/ 118 h 128"/>
                <a:gd name="T66" fmla="*/ 209 w 211"/>
                <a:gd name="T67" fmla="*/ 128 h 128"/>
                <a:gd name="T68" fmla="*/ 195 w 211"/>
                <a:gd name="T69" fmla="*/ 127 h 128"/>
                <a:gd name="T70" fmla="*/ 167 w 211"/>
                <a:gd name="T71" fmla="*/ 110 h 128"/>
                <a:gd name="T72" fmla="*/ 144 w 211"/>
                <a:gd name="T73" fmla="*/ 92 h 128"/>
                <a:gd name="T74" fmla="*/ 135 w 211"/>
                <a:gd name="T75" fmla="*/ 97 h 128"/>
                <a:gd name="T76" fmla="*/ 129 w 211"/>
                <a:gd name="T77" fmla="*/ 108 h 128"/>
                <a:gd name="T78" fmla="*/ 111 w 211"/>
                <a:gd name="T79" fmla="*/ 111 h 128"/>
                <a:gd name="T80" fmla="*/ 92 w 211"/>
                <a:gd name="T81" fmla="*/ 104 h 128"/>
                <a:gd name="T82" fmla="*/ 79 w 211"/>
                <a:gd name="T83" fmla="*/ 101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11" h="128">
                  <a:moveTo>
                    <a:pt x="69" y="101"/>
                  </a:moveTo>
                  <a:lnTo>
                    <a:pt x="71" y="97"/>
                  </a:lnTo>
                  <a:lnTo>
                    <a:pt x="71" y="91"/>
                  </a:lnTo>
                  <a:lnTo>
                    <a:pt x="77" y="91"/>
                  </a:lnTo>
                  <a:lnTo>
                    <a:pt x="82" y="91"/>
                  </a:lnTo>
                  <a:lnTo>
                    <a:pt x="82" y="85"/>
                  </a:lnTo>
                  <a:lnTo>
                    <a:pt x="82" y="80"/>
                  </a:lnTo>
                  <a:lnTo>
                    <a:pt x="69" y="70"/>
                  </a:lnTo>
                  <a:lnTo>
                    <a:pt x="61" y="58"/>
                  </a:lnTo>
                  <a:lnTo>
                    <a:pt x="57" y="55"/>
                  </a:lnTo>
                  <a:lnTo>
                    <a:pt x="51" y="54"/>
                  </a:lnTo>
                  <a:lnTo>
                    <a:pt x="44" y="55"/>
                  </a:lnTo>
                  <a:lnTo>
                    <a:pt x="37" y="60"/>
                  </a:lnTo>
                  <a:lnTo>
                    <a:pt x="34" y="58"/>
                  </a:lnTo>
                  <a:lnTo>
                    <a:pt x="31" y="55"/>
                  </a:lnTo>
                  <a:lnTo>
                    <a:pt x="31" y="48"/>
                  </a:lnTo>
                  <a:lnTo>
                    <a:pt x="30" y="44"/>
                  </a:lnTo>
                  <a:lnTo>
                    <a:pt x="28" y="40"/>
                  </a:lnTo>
                  <a:lnTo>
                    <a:pt x="22" y="35"/>
                  </a:lnTo>
                  <a:lnTo>
                    <a:pt x="18" y="37"/>
                  </a:lnTo>
                  <a:lnTo>
                    <a:pt x="14" y="37"/>
                  </a:lnTo>
                  <a:lnTo>
                    <a:pt x="10" y="35"/>
                  </a:lnTo>
                  <a:lnTo>
                    <a:pt x="7" y="31"/>
                  </a:lnTo>
                  <a:lnTo>
                    <a:pt x="11" y="33"/>
                  </a:lnTo>
                  <a:lnTo>
                    <a:pt x="14" y="35"/>
                  </a:lnTo>
                  <a:lnTo>
                    <a:pt x="20" y="30"/>
                  </a:lnTo>
                  <a:lnTo>
                    <a:pt x="25" y="27"/>
                  </a:lnTo>
                  <a:lnTo>
                    <a:pt x="25" y="25"/>
                  </a:lnTo>
                  <a:lnTo>
                    <a:pt x="25" y="25"/>
                  </a:lnTo>
                  <a:lnTo>
                    <a:pt x="17" y="24"/>
                  </a:lnTo>
                  <a:lnTo>
                    <a:pt x="10" y="21"/>
                  </a:lnTo>
                  <a:lnTo>
                    <a:pt x="7" y="20"/>
                  </a:lnTo>
                  <a:lnTo>
                    <a:pt x="4" y="17"/>
                  </a:lnTo>
                  <a:lnTo>
                    <a:pt x="1" y="14"/>
                  </a:lnTo>
                  <a:lnTo>
                    <a:pt x="0" y="10"/>
                  </a:lnTo>
                  <a:lnTo>
                    <a:pt x="8" y="5"/>
                  </a:lnTo>
                  <a:lnTo>
                    <a:pt x="15" y="0"/>
                  </a:lnTo>
                  <a:lnTo>
                    <a:pt x="21" y="3"/>
                  </a:lnTo>
                  <a:lnTo>
                    <a:pt x="27" y="5"/>
                  </a:lnTo>
                  <a:lnTo>
                    <a:pt x="31" y="10"/>
                  </a:lnTo>
                  <a:lnTo>
                    <a:pt x="35" y="15"/>
                  </a:lnTo>
                  <a:lnTo>
                    <a:pt x="32" y="20"/>
                  </a:lnTo>
                  <a:lnTo>
                    <a:pt x="30" y="24"/>
                  </a:lnTo>
                  <a:lnTo>
                    <a:pt x="30" y="27"/>
                  </a:lnTo>
                  <a:lnTo>
                    <a:pt x="31" y="31"/>
                  </a:lnTo>
                  <a:lnTo>
                    <a:pt x="32" y="34"/>
                  </a:lnTo>
                  <a:lnTo>
                    <a:pt x="35" y="35"/>
                  </a:lnTo>
                  <a:lnTo>
                    <a:pt x="42" y="37"/>
                  </a:lnTo>
                  <a:lnTo>
                    <a:pt x="48" y="35"/>
                  </a:lnTo>
                  <a:lnTo>
                    <a:pt x="54" y="33"/>
                  </a:lnTo>
                  <a:lnTo>
                    <a:pt x="58" y="30"/>
                  </a:lnTo>
                  <a:lnTo>
                    <a:pt x="62" y="25"/>
                  </a:lnTo>
                  <a:lnTo>
                    <a:pt x="67" y="21"/>
                  </a:lnTo>
                  <a:lnTo>
                    <a:pt x="71" y="18"/>
                  </a:lnTo>
                  <a:lnTo>
                    <a:pt x="77" y="17"/>
                  </a:lnTo>
                  <a:lnTo>
                    <a:pt x="94" y="23"/>
                  </a:lnTo>
                  <a:lnTo>
                    <a:pt x="114" y="31"/>
                  </a:lnTo>
                  <a:lnTo>
                    <a:pt x="132" y="40"/>
                  </a:lnTo>
                  <a:lnTo>
                    <a:pt x="148" y="48"/>
                  </a:lnTo>
                  <a:lnTo>
                    <a:pt x="154" y="54"/>
                  </a:lnTo>
                  <a:lnTo>
                    <a:pt x="159" y="61"/>
                  </a:lnTo>
                  <a:lnTo>
                    <a:pt x="165" y="68"/>
                  </a:lnTo>
                  <a:lnTo>
                    <a:pt x="169" y="77"/>
                  </a:lnTo>
                  <a:lnTo>
                    <a:pt x="178" y="94"/>
                  </a:lnTo>
                  <a:lnTo>
                    <a:pt x="188" y="108"/>
                  </a:lnTo>
                  <a:lnTo>
                    <a:pt x="199" y="118"/>
                  </a:lnTo>
                  <a:lnTo>
                    <a:pt x="211" y="128"/>
                  </a:lnTo>
                  <a:lnTo>
                    <a:pt x="209" y="128"/>
                  </a:lnTo>
                  <a:lnTo>
                    <a:pt x="209" y="128"/>
                  </a:lnTo>
                  <a:lnTo>
                    <a:pt x="195" y="127"/>
                  </a:lnTo>
                  <a:lnTo>
                    <a:pt x="181" y="127"/>
                  </a:lnTo>
                  <a:lnTo>
                    <a:pt x="167" y="110"/>
                  </a:lnTo>
                  <a:lnTo>
                    <a:pt x="151" y="92"/>
                  </a:lnTo>
                  <a:lnTo>
                    <a:pt x="144" y="92"/>
                  </a:lnTo>
                  <a:lnTo>
                    <a:pt x="138" y="94"/>
                  </a:lnTo>
                  <a:lnTo>
                    <a:pt x="135" y="97"/>
                  </a:lnTo>
                  <a:lnTo>
                    <a:pt x="129" y="98"/>
                  </a:lnTo>
                  <a:lnTo>
                    <a:pt x="129" y="108"/>
                  </a:lnTo>
                  <a:lnTo>
                    <a:pt x="127" y="114"/>
                  </a:lnTo>
                  <a:lnTo>
                    <a:pt x="111" y="111"/>
                  </a:lnTo>
                  <a:lnTo>
                    <a:pt x="98" y="107"/>
                  </a:lnTo>
                  <a:lnTo>
                    <a:pt x="92" y="104"/>
                  </a:lnTo>
                  <a:lnTo>
                    <a:pt x="87" y="102"/>
                  </a:lnTo>
                  <a:lnTo>
                    <a:pt x="79" y="101"/>
                  </a:lnTo>
                  <a:lnTo>
                    <a:pt x="69" y="1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72" name="Freeform 503"/>
            <p:cNvSpPr>
              <a:spLocks/>
            </p:cNvSpPr>
            <p:nvPr/>
          </p:nvSpPr>
          <p:spPr bwMode="auto">
            <a:xfrm>
              <a:off x="3317" y="3312"/>
              <a:ext cx="14" cy="10"/>
            </a:xfrm>
            <a:custGeom>
              <a:avLst/>
              <a:gdLst>
                <a:gd name="T0" fmla="*/ 4 w 14"/>
                <a:gd name="T1" fmla="*/ 0 h 10"/>
                <a:gd name="T2" fmla="*/ 9 w 14"/>
                <a:gd name="T3" fmla="*/ 0 h 10"/>
                <a:gd name="T4" fmla="*/ 14 w 14"/>
                <a:gd name="T5" fmla="*/ 0 h 10"/>
                <a:gd name="T6" fmla="*/ 14 w 14"/>
                <a:gd name="T7" fmla="*/ 3 h 10"/>
                <a:gd name="T8" fmla="*/ 14 w 14"/>
                <a:gd name="T9" fmla="*/ 6 h 10"/>
                <a:gd name="T10" fmla="*/ 13 w 14"/>
                <a:gd name="T11" fmla="*/ 9 h 10"/>
                <a:gd name="T12" fmla="*/ 12 w 14"/>
                <a:gd name="T13" fmla="*/ 10 h 10"/>
                <a:gd name="T14" fmla="*/ 10 w 14"/>
                <a:gd name="T15" fmla="*/ 10 h 10"/>
                <a:gd name="T16" fmla="*/ 10 w 14"/>
                <a:gd name="T17" fmla="*/ 10 h 10"/>
                <a:gd name="T18" fmla="*/ 4 w 14"/>
                <a:gd name="T19" fmla="*/ 9 h 10"/>
                <a:gd name="T20" fmla="*/ 0 w 14"/>
                <a:gd name="T21" fmla="*/ 6 h 10"/>
                <a:gd name="T22" fmla="*/ 2 w 14"/>
                <a:gd name="T23" fmla="*/ 3 h 10"/>
                <a:gd name="T24" fmla="*/ 4 w 14"/>
                <a:gd name="T25"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 h="10">
                  <a:moveTo>
                    <a:pt x="4" y="0"/>
                  </a:moveTo>
                  <a:lnTo>
                    <a:pt x="9" y="0"/>
                  </a:lnTo>
                  <a:lnTo>
                    <a:pt x="14" y="0"/>
                  </a:lnTo>
                  <a:lnTo>
                    <a:pt x="14" y="3"/>
                  </a:lnTo>
                  <a:lnTo>
                    <a:pt x="14" y="6"/>
                  </a:lnTo>
                  <a:lnTo>
                    <a:pt x="13" y="9"/>
                  </a:lnTo>
                  <a:lnTo>
                    <a:pt x="12" y="10"/>
                  </a:lnTo>
                  <a:lnTo>
                    <a:pt x="10" y="10"/>
                  </a:lnTo>
                  <a:lnTo>
                    <a:pt x="10" y="10"/>
                  </a:lnTo>
                  <a:lnTo>
                    <a:pt x="4" y="9"/>
                  </a:lnTo>
                  <a:lnTo>
                    <a:pt x="0" y="6"/>
                  </a:lnTo>
                  <a:lnTo>
                    <a:pt x="2" y="3"/>
                  </a:lnTo>
                  <a:lnTo>
                    <a:pt x="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73" name="Freeform 504"/>
            <p:cNvSpPr>
              <a:spLocks/>
            </p:cNvSpPr>
            <p:nvPr/>
          </p:nvSpPr>
          <p:spPr bwMode="auto">
            <a:xfrm>
              <a:off x="5215" y="3313"/>
              <a:ext cx="48" cy="55"/>
            </a:xfrm>
            <a:custGeom>
              <a:avLst/>
              <a:gdLst>
                <a:gd name="T0" fmla="*/ 48 w 48"/>
                <a:gd name="T1" fmla="*/ 12 h 55"/>
                <a:gd name="T2" fmla="*/ 42 w 48"/>
                <a:gd name="T3" fmla="*/ 12 h 55"/>
                <a:gd name="T4" fmla="*/ 35 w 48"/>
                <a:gd name="T5" fmla="*/ 13 h 55"/>
                <a:gd name="T6" fmla="*/ 35 w 48"/>
                <a:gd name="T7" fmla="*/ 22 h 55"/>
                <a:gd name="T8" fmla="*/ 37 w 48"/>
                <a:gd name="T9" fmla="*/ 30 h 55"/>
                <a:gd name="T10" fmla="*/ 40 w 48"/>
                <a:gd name="T11" fmla="*/ 40 h 55"/>
                <a:gd name="T12" fmla="*/ 42 w 48"/>
                <a:gd name="T13" fmla="*/ 50 h 55"/>
                <a:gd name="T14" fmla="*/ 40 w 48"/>
                <a:gd name="T15" fmla="*/ 50 h 55"/>
                <a:gd name="T16" fmla="*/ 37 w 48"/>
                <a:gd name="T17" fmla="*/ 49 h 55"/>
                <a:gd name="T18" fmla="*/ 28 w 48"/>
                <a:gd name="T19" fmla="*/ 38 h 55"/>
                <a:gd name="T20" fmla="*/ 20 w 48"/>
                <a:gd name="T21" fmla="*/ 26 h 55"/>
                <a:gd name="T22" fmla="*/ 17 w 48"/>
                <a:gd name="T23" fmla="*/ 28 h 55"/>
                <a:gd name="T24" fmla="*/ 15 w 48"/>
                <a:gd name="T25" fmla="*/ 29 h 55"/>
                <a:gd name="T26" fmla="*/ 14 w 48"/>
                <a:gd name="T27" fmla="*/ 42 h 55"/>
                <a:gd name="T28" fmla="*/ 17 w 48"/>
                <a:gd name="T29" fmla="*/ 55 h 55"/>
                <a:gd name="T30" fmla="*/ 14 w 48"/>
                <a:gd name="T31" fmla="*/ 53 h 55"/>
                <a:gd name="T32" fmla="*/ 11 w 48"/>
                <a:gd name="T33" fmla="*/ 52 h 55"/>
                <a:gd name="T34" fmla="*/ 8 w 48"/>
                <a:gd name="T35" fmla="*/ 52 h 55"/>
                <a:gd name="T36" fmla="*/ 7 w 48"/>
                <a:gd name="T37" fmla="*/ 49 h 55"/>
                <a:gd name="T38" fmla="*/ 4 w 48"/>
                <a:gd name="T39" fmla="*/ 36 h 55"/>
                <a:gd name="T40" fmla="*/ 0 w 48"/>
                <a:gd name="T41" fmla="*/ 23 h 55"/>
                <a:gd name="T42" fmla="*/ 5 w 48"/>
                <a:gd name="T43" fmla="*/ 12 h 55"/>
                <a:gd name="T44" fmla="*/ 11 w 48"/>
                <a:gd name="T45" fmla="*/ 0 h 55"/>
                <a:gd name="T46" fmla="*/ 17 w 48"/>
                <a:gd name="T47" fmla="*/ 5 h 55"/>
                <a:gd name="T48" fmla="*/ 24 w 48"/>
                <a:gd name="T49" fmla="*/ 9 h 55"/>
                <a:gd name="T50" fmla="*/ 30 w 48"/>
                <a:gd name="T51" fmla="*/ 6 h 55"/>
                <a:gd name="T52" fmla="*/ 35 w 48"/>
                <a:gd name="T53" fmla="*/ 3 h 55"/>
                <a:gd name="T54" fmla="*/ 41 w 48"/>
                <a:gd name="T55" fmla="*/ 3 h 55"/>
                <a:gd name="T56" fmla="*/ 48 w 48"/>
                <a:gd name="T57" fmla="*/ 3 h 55"/>
                <a:gd name="T58" fmla="*/ 48 w 48"/>
                <a:gd name="T59" fmla="*/ 8 h 55"/>
                <a:gd name="T60" fmla="*/ 48 w 48"/>
                <a:gd name="T61" fmla="*/ 12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8" h="55">
                  <a:moveTo>
                    <a:pt x="48" y="12"/>
                  </a:moveTo>
                  <a:lnTo>
                    <a:pt x="42" y="12"/>
                  </a:lnTo>
                  <a:lnTo>
                    <a:pt x="35" y="13"/>
                  </a:lnTo>
                  <a:lnTo>
                    <a:pt x="35" y="22"/>
                  </a:lnTo>
                  <a:lnTo>
                    <a:pt x="37" y="30"/>
                  </a:lnTo>
                  <a:lnTo>
                    <a:pt x="40" y="40"/>
                  </a:lnTo>
                  <a:lnTo>
                    <a:pt x="42" y="50"/>
                  </a:lnTo>
                  <a:lnTo>
                    <a:pt x="40" y="50"/>
                  </a:lnTo>
                  <a:lnTo>
                    <a:pt x="37" y="49"/>
                  </a:lnTo>
                  <a:lnTo>
                    <a:pt x="28" y="38"/>
                  </a:lnTo>
                  <a:lnTo>
                    <a:pt x="20" y="26"/>
                  </a:lnTo>
                  <a:lnTo>
                    <a:pt x="17" y="28"/>
                  </a:lnTo>
                  <a:lnTo>
                    <a:pt x="15" y="29"/>
                  </a:lnTo>
                  <a:lnTo>
                    <a:pt x="14" y="42"/>
                  </a:lnTo>
                  <a:lnTo>
                    <a:pt x="17" y="55"/>
                  </a:lnTo>
                  <a:lnTo>
                    <a:pt x="14" y="53"/>
                  </a:lnTo>
                  <a:lnTo>
                    <a:pt x="11" y="52"/>
                  </a:lnTo>
                  <a:lnTo>
                    <a:pt x="8" y="52"/>
                  </a:lnTo>
                  <a:lnTo>
                    <a:pt x="7" y="49"/>
                  </a:lnTo>
                  <a:lnTo>
                    <a:pt x="4" y="36"/>
                  </a:lnTo>
                  <a:lnTo>
                    <a:pt x="0" y="23"/>
                  </a:lnTo>
                  <a:lnTo>
                    <a:pt x="5" y="12"/>
                  </a:lnTo>
                  <a:lnTo>
                    <a:pt x="11" y="0"/>
                  </a:lnTo>
                  <a:lnTo>
                    <a:pt x="17" y="5"/>
                  </a:lnTo>
                  <a:lnTo>
                    <a:pt x="24" y="9"/>
                  </a:lnTo>
                  <a:lnTo>
                    <a:pt x="30" y="6"/>
                  </a:lnTo>
                  <a:lnTo>
                    <a:pt x="35" y="3"/>
                  </a:lnTo>
                  <a:lnTo>
                    <a:pt x="41" y="3"/>
                  </a:lnTo>
                  <a:lnTo>
                    <a:pt x="48" y="3"/>
                  </a:lnTo>
                  <a:lnTo>
                    <a:pt x="48" y="8"/>
                  </a:lnTo>
                  <a:lnTo>
                    <a:pt x="48"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74" name="Freeform 505"/>
            <p:cNvSpPr>
              <a:spLocks/>
            </p:cNvSpPr>
            <p:nvPr/>
          </p:nvSpPr>
          <p:spPr bwMode="auto">
            <a:xfrm>
              <a:off x="5066" y="3381"/>
              <a:ext cx="100" cy="32"/>
            </a:xfrm>
            <a:custGeom>
              <a:avLst/>
              <a:gdLst>
                <a:gd name="T0" fmla="*/ 0 w 100"/>
                <a:gd name="T1" fmla="*/ 0 h 32"/>
                <a:gd name="T2" fmla="*/ 12 w 100"/>
                <a:gd name="T3" fmla="*/ 0 h 32"/>
                <a:gd name="T4" fmla="*/ 23 w 100"/>
                <a:gd name="T5" fmla="*/ 0 h 32"/>
                <a:gd name="T6" fmla="*/ 32 w 100"/>
                <a:gd name="T7" fmla="*/ 5 h 32"/>
                <a:gd name="T8" fmla="*/ 40 w 100"/>
                <a:gd name="T9" fmla="*/ 12 h 32"/>
                <a:gd name="T10" fmla="*/ 54 w 100"/>
                <a:gd name="T11" fmla="*/ 10 h 32"/>
                <a:gd name="T12" fmla="*/ 69 w 100"/>
                <a:gd name="T13" fmla="*/ 8 h 32"/>
                <a:gd name="T14" fmla="*/ 84 w 100"/>
                <a:gd name="T15" fmla="*/ 18 h 32"/>
                <a:gd name="T16" fmla="*/ 100 w 100"/>
                <a:gd name="T17" fmla="*/ 29 h 32"/>
                <a:gd name="T18" fmla="*/ 100 w 100"/>
                <a:gd name="T19" fmla="*/ 31 h 32"/>
                <a:gd name="T20" fmla="*/ 99 w 100"/>
                <a:gd name="T21" fmla="*/ 32 h 32"/>
                <a:gd name="T22" fmla="*/ 77 w 100"/>
                <a:gd name="T23" fmla="*/ 29 h 32"/>
                <a:gd name="T24" fmla="*/ 56 w 100"/>
                <a:gd name="T25" fmla="*/ 27 h 32"/>
                <a:gd name="T26" fmla="*/ 33 w 100"/>
                <a:gd name="T27" fmla="*/ 24 h 32"/>
                <a:gd name="T28" fmla="*/ 12 w 100"/>
                <a:gd name="T29" fmla="*/ 21 h 32"/>
                <a:gd name="T30" fmla="*/ 7 w 100"/>
                <a:gd name="T31" fmla="*/ 15 h 32"/>
                <a:gd name="T32" fmla="*/ 3 w 100"/>
                <a:gd name="T33" fmla="*/ 11 h 32"/>
                <a:gd name="T34" fmla="*/ 0 w 100"/>
                <a:gd name="T35" fmla="*/ 5 h 32"/>
                <a:gd name="T36" fmla="*/ 0 w 100"/>
                <a:gd name="T37"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0" h="32">
                  <a:moveTo>
                    <a:pt x="0" y="0"/>
                  </a:moveTo>
                  <a:lnTo>
                    <a:pt x="12" y="0"/>
                  </a:lnTo>
                  <a:lnTo>
                    <a:pt x="23" y="0"/>
                  </a:lnTo>
                  <a:lnTo>
                    <a:pt x="32" y="5"/>
                  </a:lnTo>
                  <a:lnTo>
                    <a:pt x="40" y="12"/>
                  </a:lnTo>
                  <a:lnTo>
                    <a:pt x="54" y="10"/>
                  </a:lnTo>
                  <a:lnTo>
                    <a:pt x="69" y="8"/>
                  </a:lnTo>
                  <a:lnTo>
                    <a:pt x="84" y="18"/>
                  </a:lnTo>
                  <a:lnTo>
                    <a:pt x="100" y="29"/>
                  </a:lnTo>
                  <a:lnTo>
                    <a:pt x="100" y="31"/>
                  </a:lnTo>
                  <a:lnTo>
                    <a:pt x="99" y="32"/>
                  </a:lnTo>
                  <a:lnTo>
                    <a:pt x="77" y="29"/>
                  </a:lnTo>
                  <a:lnTo>
                    <a:pt x="56" y="27"/>
                  </a:lnTo>
                  <a:lnTo>
                    <a:pt x="33" y="24"/>
                  </a:lnTo>
                  <a:lnTo>
                    <a:pt x="12" y="21"/>
                  </a:lnTo>
                  <a:lnTo>
                    <a:pt x="7" y="15"/>
                  </a:lnTo>
                  <a:lnTo>
                    <a:pt x="3" y="11"/>
                  </a:lnTo>
                  <a:lnTo>
                    <a:pt x="0" y="5"/>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75" name="Freeform 506"/>
            <p:cNvSpPr>
              <a:spLocks/>
            </p:cNvSpPr>
            <p:nvPr/>
          </p:nvSpPr>
          <p:spPr bwMode="auto">
            <a:xfrm>
              <a:off x="5108" y="3443"/>
              <a:ext cx="446" cy="356"/>
            </a:xfrm>
            <a:custGeom>
              <a:avLst/>
              <a:gdLst>
                <a:gd name="T0" fmla="*/ 145 w 446"/>
                <a:gd name="T1" fmla="*/ 70 h 356"/>
                <a:gd name="T2" fmla="*/ 158 w 446"/>
                <a:gd name="T3" fmla="*/ 57 h 356"/>
                <a:gd name="T4" fmla="*/ 161 w 446"/>
                <a:gd name="T5" fmla="*/ 45 h 356"/>
                <a:gd name="T6" fmla="*/ 199 w 446"/>
                <a:gd name="T7" fmla="*/ 46 h 356"/>
                <a:gd name="T8" fmla="*/ 217 w 446"/>
                <a:gd name="T9" fmla="*/ 53 h 356"/>
                <a:gd name="T10" fmla="*/ 219 w 446"/>
                <a:gd name="T11" fmla="*/ 33 h 356"/>
                <a:gd name="T12" fmla="*/ 237 w 446"/>
                <a:gd name="T13" fmla="*/ 15 h 356"/>
                <a:gd name="T14" fmla="*/ 249 w 446"/>
                <a:gd name="T15" fmla="*/ 16 h 356"/>
                <a:gd name="T16" fmla="*/ 252 w 446"/>
                <a:gd name="T17" fmla="*/ 2 h 356"/>
                <a:gd name="T18" fmla="*/ 285 w 446"/>
                <a:gd name="T19" fmla="*/ 15 h 356"/>
                <a:gd name="T20" fmla="*/ 299 w 446"/>
                <a:gd name="T21" fmla="*/ 23 h 356"/>
                <a:gd name="T22" fmla="*/ 289 w 446"/>
                <a:gd name="T23" fmla="*/ 35 h 356"/>
                <a:gd name="T24" fmla="*/ 326 w 446"/>
                <a:gd name="T25" fmla="*/ 20 h 356"/>
                <a:gd name="T26" fmla="*/ 368 w 446"/>
                <a:gd name="T27" fmla="*/ 9 h 356"/>
                <a:gd name="T28" fmla="*/ 376 w 446"/>
                <a:gd name="T29" fmla="*/ 40 h 356"/>
                <a:gd name="T30" fmla="*/ 386 w 446"/>
                <a:gd name="T31" fmla="*/ 59 h 356"/>
                <a:gd name="T32" fmla="*/ 389 w 446"/>
                <a:gd name="T33" fmla="*/ 89 h 356"/>
                <a:gd name="T34" fmla="*/ 404 w 446"/>
                <a:gd name="T35" fmla="*/ 109 h 356"/>
                <a:gd name="T36" fmla="*/ 419 w 446"/>
                <a:gd name="T37" fmla="*/ 137 h 356"/>
                <a:gd name="T38" fmla="*/ 435 w 446"/>
                <a:gd name="T39" fmla="*/ 162 h 356"/>
                <a:gd name="T40" fmla="*/ 446 w 446"/>
                <a:gd name="T41" fmla="*/ 189 h 356"/>
                <a:gd name="T42" fmla="*/ 444 w 446"/>
                <a:gd name="T43" fmla="*/ 216 h 356"/>
                <a:gd name="T44" fmla="*/ 419 w 446"/>
                <a:gd name="T45" fmla="*/ 259 h 356"/>
                <a:gd name="T46" fmla="*/ 379 w 446"/>
                <a:gd name="T47" fmla="*/ 299 h 356"/>
                <a:gd name="T48" fmla="*/ 346 w 446"/>
                <a:gd name="T49" fmla="*/ 340 h 356"/>
                <a:gd name="T50" fmla="*/ 309 w 446"/>
                <a:gd name="T51" fmla="*/ 353 h 356"/>
                <a:gd name="T52" fmla="*/ 295 w 446"/>
                <a:gd name="T53" fmla="*/ 346 h 356"/>
                <a:gd name="T54" fmla="*/ 261 w 446"/>
                <a:gd name="T55" fmla="*/ 349 h 356"/>
                <a:gd name="T56" fmla="*/ 242 w 446"/>
                <a:gd name="T57" fmla="*/ 336 h 356"/>
                <a:gd name="T58" fmla="*/ 247 w 446"/>
                <a:gd name="T59" fmla="*/ 317 h 356"/>
                <a:gd name="T60" fmla="*/ 241 w 446"/>
                <a:gd name="T61" fmla="*/ 310 h 356"/>
                <a:gd name="T62" fmla="*/ 234 w 446"/>
                <a:gd name="T63" fmla="*/ 304 h 356"/>
                <a:gd name="T64" fmla="*/ 227 w 446"/>
                <a:gd name="T65" fmla="*/ 307 h 356"/>
                <a:gd name="T66" fmla="*/ 238 w 446"/>
                <a:gd name="T67" fmla="*/ 302 h 356"/>
                <a:gd name="T68" fmla="*/ 247 w 446"/>
                <a:gd name="T69" fmla="*/ 293 h 356"/>
                <a:gd name="T70" fmla="*/ 229 w 446"/>
                <a:gd name="T71" fmla="*/ 293 h 356"/>
                <a:gd name="T72" fmla="*/ 212 w 446"/>
                <a:gd name="T73" fmla="*/ 282 h 356"/>
                <a:gd name="T74" fmla="*/ 195 w 446"/>
                <a:gd name="T75" fmla="*/ 266 h 356"/>
                <a:gd name="T76" fmla="*/ 171 w 446"/>
                <a:gd name="T77" fmla="*/ 264 h 356"/>
                <a:gd name="T78" fmla="*/ 114 w 446"/>
                <a:gd name="T79" fmla="*/ 282 h 356"/>
                <a:gd name="T80" fmla="*/ 54 w 446"/>
                <a:gd name="T81" fmla="*/ 293 h 356"/>
                <a:gd name="T82" fmla="*/ 27 w 446"/>
                <a:gd name="T83" fmla="*/ 307 h 356"/>
                <a:gd name="T84" fmla="*/ 5 w 446"/>
                <a:gd name="T85" fmla="*/ 303 h 356"/>
                <a:gd name="T86" fmla="*/ 5 w 446"/>
                <a:gd name="T87" fmla="*/ 287 h 356"/>
                <a:gd name="T88" fmla="*/ 15 w 446"/>
                <a:gd name="T89" fmla="*/ 263 h 356"/>
                <a:gd name="T90" fmla="*/ 15 w 446"/>
                <a:gd name="T91" fmla="*/ 199 h 356"/>
                <a:gd name="T92" fmla="*/ 18 w 446"/>
                <a:gd name="T93" fmla="*/ 157 h 356"/>
                <a:gd name="T94" fmla="*/ 30 w 446"/>
                <a:gd name="T95" fmla="*/ 140 h 356"/>
                <a:gd name="T96" fmla="*/ 41 w 446"/>
                <a:gd name="T97" fmla="*/ 135 h 356"/>
                <a:gd name="T98" fmla="*/ 84 w 446"/>
                <a:gd name="T99" fmla="*/ 116 h 356"/>
                <a:gd name="T100" fmla="*/ 114 w 446"/>
                <a:gd name="T101" fmla="*/ 100 h 356"/>
                <a:gd name="T102" fmla="*/ 138 w 446"/>
                <a:gd name="T103" fmla="*/ 77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46" h="356">
                  <a:moveTo>
                    <a:pt x="145" y="77"/>
                  </a:moveTo>
                  <a:lnTo>
                    <a:pt x="145" y="75"/>
                  </a:lnTo>
                  <a:lnTo>
                    <a:pt x="145" y="70"/>
                  </a:lnTo>
                  <a:lnTo>
                    <a:pt x="151" y="67"/>
                  </a:lnTo>
                  <a:lnTo>
                    <a:pt x="157" y="62"/>
                  </a:lnTo>
                  <a:lnTo>
                    <a:pt x="158" y="57"/>
                  </a:lnTo>
                  <a:lnTo>
                    <a:pt x="161" y="53"/>
                  </a:lnTo>
                  <a:lnTo>
                    <a:pt x="161" y="49"/>
                  </a:lnTo>
                  <a:lnTo>
                    <a:pt x="161" y="45"/>
                  </a:lnTo>
                  <a:lnTo>
                    <a:pt x="177" y="40"/>
                  </a:lnTo>
                  <a:lnTo>
                    <a:pt x="192" y="37"/>
                  </a:lnTo>
                  <a:lnTo>
                    <a:pt x="199" y="46"/>
                  </a:lnTo>
                  <a:lnTo>
                    <a:pt x="207" y="55"/>
                  </a:lnTo>
                  <a:lnTo>
                    <a:pt x="212" y="53"/>
                  </a:lnTo>
                  <a:lnTo>
                    <a:pt x="217" y="53"/>
                  </a:lnTo>
                  <a:lnTo>
                    <a:pt x="218" y="45"/>
                  </a:lnTo>
                  <a:lnTo>
                    <a:pt x="218" y="39"/>
                  </a:lnTo>
                  <a:lnTo>
                    <a:pt x="219" y="33"/>
                  </a:lnTo>
                  <a:lnTo>
                    <a:pt x="222" y="29"/>
                  </a:lnTo>
                  <a:lnTo>
                    <a:pt x="228" y="22"/>
                  </a:lnTo>
                  <a:lnTo>
                    <a:pt x="237" y="15"/>
                  </a:lnTo>
                  <a:lnTo>
                    <a:pt x="242" y="16"/>
                  </a:lnTo>
                  <a:lnTo>
                    <a:pt x="247" y="16"/>
                  </a:lnTo>
                  <a:lnTo>
                    <a:pt x="249" y="16"/>
                  </a:lnTo>
                  <a:lnTo>
                    <a:pt x="254" y="15"/>
                  </a:lnTo>
                  <a:lnTo>
                    <a:pt x="252" y="9"/>
                  </a:lnTo>
                  <a:lnTo>
                    <a:pt x="252" y="2"/>
                  </a:lnTo>
                  <a:lnTo>
                    <a:pt x="262" y="7"/>
                  </a:lnTo>
                  <a:lnTo>
                    <a:pt x="274" y="12"/>
                  </a:lnTo>
                  <a:lnTo>
                    <a:pt x="285" y="15"/>
                  </a:lnTo>
                  <a:lnTo>
                    <a:pt x="299" y="17"/>
                  </a:lnTo>
                  <a:lnTo>
                    <a:pt x="299" y="20"/>
                  </a:lnTo>
                  <a:lnTo>
                    <a:pt x="299" y="23"/>
                  </a:lnTo>
                  <a:lnTo>
                    <a:pt x="295" y="26"/>
                  </a:lnTo>
                  <a:lnTo>
                    <a:pt x="291" y="30"/>
                  </a:lnTo>
                  <a:lnTo>
                    <a:pt x="289" y="35"/>
                  </a:lnTo>
                  <a:lnTo>
                    <a:pt x="288" y="42"/>
                  </a:lnTo>
                  <a:lnTo>
                    <a:pt x="308" y="30"/>
                  </a:lnTo>
                  <a:lnTo>
                    <a:pt x="326" y="20"/>
                  </a:lnTo>
                  <a:lnTo>
                    <a:pt x="346" y="10"/>
                  </a:lnTo>
                  <a:lnTo>
                    <a:pt x="366" y="0"/>
                  </a:lnTo>
                  <a:lnTo>
                    <a:pt x="368" y="9"/>
                  </a:lnTo>
                  <a:lnTo>
                    <a:pt x="371" y="22"/>
                  </a:lnTo>
                  <a:lnTo>
                    <a:pt x="374" y="33"/>
                  </a:lnTo>
                  <a:lnTo>
                    <a:pt x="376" y="40"/>
                  </a:lnTo>
                  <a:lnTo>
                    <a:pt x="382" y="43"/>
                  </a:lnTo>
                  <a:lnTo>
                    <a:pt x="388" y="46"/>
                  </a:lnTo>
                  <a:lnTo>
                    <a:pt x="386" y="59"/>
                  </a:lnTo>
                  <a:lnTo>
                    <a:pt x="386" y="70"/>
                  </a:lnTo>
                  <a:lnTo>
                    <a:pt x="388" y="80"/>
                  </a:lnTo>
                  <a:lnTo>
                    <a:pt x="389" y="89"/>
                  </a:lnTo>
                  <a:lnTo>
                    <a:pt x="392" y="96"/>
                  </a:lnTo>
                  <a:lnTo>
                    <a:pt x="396" y="102"/>
                  </a:lnTo>
                  <a:lnTo>
                    <a:pt x="404" y="109"/>
                  </a:lnTo>
                  <a:lnTo>
                    <a:pt x="412" y="116"/>
                  </a:lnTo>
                  <a:lnTo>
                    <a:pt x="415" y="127"/>
                  </a:lnTo>
                  <a:lnTo>
                    <a:pt x="419" y="137"/>
                  </a:lnTo>
                  <a:lnTo>
                    <a:pt x="425" y="146"/>
                  </a:lnTo>
                  <a:lnTo>
                    <a:pt x="429" y="155"/>
                  </a:lnTo>
                  <a:lnTo>
                    <a:pt x="435" y="162"/>
                  </a:lnTo>
                  <a:lnTo>
                    <a:pt x="439" y="170"/>
                  </a:lnTo>
                  <a:lnTo>
                    <a:pt x="444" y="179"/>
                  </a:lnTo>
                  <a:lnTo>
                    <a:pt x="446" y="189"/>
                  </a:lnTo>
                  <a:lnTo>
                    <a:pt x="446" y="197"/>
                  </a:lnTo>
                  <a:lnTo>
                    <a:pt x="446" y="206"/>
                  </a:lnTo>
                  <a:lnTo>
                    <a:pt x="444" y="216"/>
                  </a:lnTo>
                  <a:lnTo>
                    <a:pt x="441" y="224"/>
                  </a:lnTo>
                  <a:lnTo>
                    <a:pt x="432" y="242"/>
                  </a:lnTo>
                  <a:lnTo>
                    <a:pt x="419" y="259"/>
                  </a:lnTo>
                  <a:lnTo>
                    <a:pt x="406" y="274"/>
                  </a:lnTo>
                  <a:lnTo>
                    <a:pt x="392" y="287"/>
                  </a:lnTo>
                  <a:lnTo>
                    <a:pt x="379" y="299"/>
                  </a:lnTo>
                  <a:lnTo>
                    <a:pt x="369" y="309"/>
                  </a:lnTo>
                  <a:lnTo>
                    <a:pt x="358" y="324"/>
                  </a:lnTo>
                  <a:lnTo>
                    <a:pt x="346" y="340"/>
                  </a:lnTo>
                  <a:lnTo>
                    <a:pt x="336" y="344"/>
                  </a:lnTo>
                  <a:lnTo>
                    <a:pt x="322" y="349"/>
                  </a:lnTo>
                  <a:lnTo>
                    <a:pt x="309" y="353"/>
                  </a:lnTo>
                  <a:lnTo>
                    <a:pt x="299" y="356"/>
                  </a:lnTo>
                  <a:lnTo>
                    <a:pt x="296" y="350"/>
                  </a:lnTo>
                  <a:lnTo>
                    <a:pt x="295" y="346"/>
                  </a:lnTo>
                  <a:lnTo>
                    <a:pt x="282" y="347"/>
                  </a:lnTo>
                  <a:lnTo>
                    <a:pt x="271" y="352"/>
                  </a:lnTo>
                  <a:lnTo>
                    <a:pt x="261" y="349"/>
                  </a:lnTo>
                  <a:lnTo>
                    <a:pt x="248" y="344"/>
                  </a:lnTo>
                  <a:lnTo>
                    <a:pt x="245" y="340"/>
                  </a:lnTo>
                  <a:lnTo>
                    <a:pt x="242" y="336"/>
                  </a:lnTo>
                  <a:lnTo>
                    <a:pt x="247" y="327"/>
                  </a:lnTo>
                  <a:lnTo>
                    <a:pt x="248" y="320"/>
                  </a:lnTo>
                  <a:lnTo>
                    <a:pt x="247" y="317"/>
                  </a:lnTo>
                  <a:lnTo>
                    <a:pt x="245" y="314"/>
                  </a:lnTo>
                  <a:lnTo>
                    <a:pt x="244" y="313"/>
                  </a:lnTo>
                  <a:lnTo>
                    <a:pt x="241" y="310"/>
                  </a:lnTo>
                  <a:lnTo>
                    <a:pt x="239" y="307"/>
                  </a:lnTo>
                  <a:lnTo>
                    <a:pt x="238" y="303"/>
                  </a:lnTo>
                  <a:lnTo>
                    <a:pt x="234" y="304"/>
                  </a:lnTo>
                  <a:lnTo>
                    <a:pt x="231" y="307"/>
                  </a:lnTo>
                  <a:lnTo>
                    <a:pt x="229" y="307"/>
                  </a:lnTo>
                  <a:lnTo>
                    <a:pt x="227" y="307"/>
                  </a:lnTo>
                  <a:lnTo>
                    <a:pt x="229" y="303"/>
                  </a:lnTo>
                  <a:lnTo>
                    <a:pt x="234" y="302"/>
                  </a:lnTo>
                  <a:lnTo>
                    <a:pt x="238" y="302"/>
                  </a:lnTo>
                  <a:lnTo>
                    <a:pt x="244" y="302"/>
                  </a:lnTo>
                  <a:lnTo>
                    <a:pt x="245" y="297"/>
                  </a:lnTo>
                  <a:lnTo>
                    <a:pt x="247" y="293"/>
                  </a:lnTo>
                  <a:lnTo>
                    <a:pt x="245" y="289"/>
                  </a:lnTo>
                  <a:lnTo>
                    <a:pt x="245" y="283"/>
                  </a:lnTo>
                  <a:lnTo>
                    <a:pt x="229" y="293"/>
                  </a:lnTo>
                  <a:lnTo>
                    <a:pt x="214" y="303"/>
                  </a:lnTo>
                  <a:lnTo>
                    <a:pt x="214" y="290"/>
                  </a:lnTo>
                  <a:lnTo>
                    <a:pt x="212" y="282"/>
                  </a:lnTo>
                  <a:lnTo>
                    <a:pt x="209" y="276"/>
                  </a:lnTo>
                  <a:lnTo>
                    <a:pt x="204" y="269"/>
                  </a:lnTo>
                  <a:lnTo>
                    <a:pt x="195" y="266"/>
                  </a:lnTo>
                  <a:lnTo>
                    <a:pt x="187" y="266"/>
                  </a:lnTo>
                  <a:lnTo>
                    <a:pt x="178" y="264"/>
                  </a:lnTo>
                  <a:lnTo>
                    <a:pt x="171" y="264"/>
                  </a:lnTo>
                  <a:lnTo>
                    <a:pt x="155" y="267"/>
                  </a:lnTo>
                  <a:lnTo>
                    <a:pt x="141" y="270"/>
                  </a:lnTo>
                  <a:lnTo>
                    <a:pt x="114" y="282"/>
                  </a:lnTo>
                  <a:lnTo>
                    <a:pt x="88" y="292"/>
                  </a:lnTo>
                  <a:lnTo>
                    <a:pt x="71" y="293"/>
                  </a:lnTo>
                  <a:lnTo>
                    <a:pt x="54" y="293"/>
                  </a:lnTo>
                  <a:lnTo>
                    <a:pt x="47" y="299"/>
                  </a:lnTo>
                  <a:lnTo>
                    <a:pt x="38" y="304"/>
                  </a:lnTo>
                  <a:lnTo>
                    <a:pt x="27" y="307"/>
                  </a:lnTo>
                  <a:lnTo>
                    <a:pt x="15" y="307"/>
                  </a:lnTo>
                  <a:lnTo>
                    <a:pt x="10" y="306"/>
                  </a:lnTo>
                  <a:lnTo>
                    <a:pt x="5" y="303"/>
                  </a:lnTo>
                  <a:lnTo>
                    <a:pt x="2" y="299"/>
                  </a:lnTo>
                  <a:lnTo>
                    <a:pt x="0" y="293"/>
                  </a:lnTo>
                  <a:lnTo>
                    <a:pt x="5" y="287"/>
                  </a:lnTo>
                  <a:lnTo>
                    <a:pt x="10" y="280"/>
                  </a:lnTo>
                  <a:lnTo>
                    <a:pt x="12" y="272"/>
                  </a:lnTo>
                  <a:lnTo>
                    <a:pt x="15" y="263"/>
                  </a:lnTo>
                  <a:lnTo>
                    <a:pt x="17" y="243"/>
                  </a:lnTo>
                  <a:lnTo>
                    <a:pt x="17" y="220"/>
                  </a:lnTo>
                  <a:lnTo>
                    <a:pt x="15" y="199"/>
                  </a:lnTo>
                  <a:lnTo>
                    <a:pt x="15" y="177"/>
                  </a:lnTo>
                  <a:lnTo>
                    <a:pt x="17" y="167"/>
                  </a:lnTo>
                  <a:lnTo>
                    <a:pt x="18" y="157"/>
                  </a:lnTo>
                  <a:lnTo>
                    <a:pt x="20" y="149"/>
                  </a:lnTo>
                  <a:lnTo>
                    <a:pt x="24" y="140"/>
                  </a:lnTo>
                  <a:lnTo>
                    <a:pt x="30" y="140"/>
                  </a:lnTo>
                  <a:lnTo>
                    <a:pt x="34" y="139"/>
                  </a:lnTo>
                  <a:lnTo>
                    <a:pt x="38" y="136"/>
                  </a:lnTo>
                  <a:lnTo>
                    <a:pt x="41" y="135"/>
                  </a:lnTo>
                  <a:lnTo>
                    <a:pt x="47" y="129"/>
                  </a:lnTo>
                  <a:lnTo>
                    <a:pt x="54" y="125"/>
                  </a:lnTo>
                  <a:lnTo>
                    <a:pt x="84" y="116"/>
                  </a:lnTo>
                  <a:lnTo>
                    <a:pt x="101" y="110"/>
                  </a:lnTo>
                  <a:lnTo>
                    <a:pt x="108" y="106"/>
                  </a:lnTo>
                  <a:lnTo>
                    <a:pt x="114" y="100"/>
                  </a:lnTo>
                  <a:lnTo>
                    <a:pt x="121" y="90"/>
                  </a:lnTo>
                  <a:lnTo>
                    <a:pt x="131" y="76"/>
                  </a:lnTo>
                  <a:lnTo>
                    <a:pt x="138" y="77"/>
                  </a:lnTo>
                  <a:lnTo>
                    <a:pt x="145" y="7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76" name="Freeform 507"/>
            <p:cNvSpPr>
              <a:spLocks/>
            </p:cNvSpPr>
            <p:nvPr/>
          </p:nvSpPr>
          <p:spPr bwMode="auto">
            <a:xfrm>
              <a:off x="4357" y="3449"/>
              <a:ext cx="88" cy="183"/>
            </a:xfrm>
            <a:custGeom>
              <a:avLst/>
              <a:gdLst>
                <a:gd name="T0" fmla="*/ 72 w 88"/>
                <a:gd name="T1" fmla="*/ 0 h 183"/>
                <a:gd name="T2" fmla="*/ 77 w 88"/>
                <a:gd name="T3" fmla="*/ 10 h 183"/>
                <a:gd name="T4" fmla="*/ 82 w 88"/>
                <a:gd name="T5" fmla="*/ 23 h 183"/>
                <a:gd name="T6" fmla="*/ 85 w 88"/>
                <a:gd name="T7" fmla="*/ 36 h 183"/>
                <a:gd name="T8" fmla="*/ 88 w 88"/>
                <a:gd name="T9" fmla="*/ 49 h 183"/>
                <a:gd name="T10" fmla="*/ 79 w 88"/>
                <a:gd name="T11" fmla="*/ 61 h 183"/>
                <a:gd name="T12" fmla="*/ 72 w 88"/>
                <a:gd name="T13" fmla="*/ 73 h 183"/>
                <a:gd name="T14" fmla="*/ 71 w 88"/>
                <a:gd name="T15" fmla="*/ 87 h 183"/>
                <a:gd name="T16" fmla="*/ 69 w 88"/>
                <a:gd name="T17" fmla="*/ 101 h 183"/>
                <a:gd name="T18" fmla="*/ 60 w 88"/>
                <a:gd name="T19" fmla="*/ 119 h 183"/>
                <a:gd name="T20" fmla="*/ 50 w 88"/>
                <a:gd name="T21" fmla="*/ 134 h 183"/>
                <a:gd name="T22" fmla="*/ 44 w 88"/>
                <a:gd name="T23" fmla="*/ 154 h 183"/>
                <a:gd name="T24" fmla="*/ 38 w 88"/>
                <a:gd name="T25" fmla="*/ 173 h 183"/>
                <a:gd name="T26" fmla="*/ 35 w 88"/>
                <a:gd name="T27" fmla="*/ 176 h 183"/>
                <a:gd name="T28" fmla="*/ 34 w 88"/>
                <a:gd name="T29" fmla="*/ 179 h 183"/>
                <a:gd name="T30" fmla="*/ 31 w 88"/>
                <a:gd name="T31" fmla="*/ 181 h 183"/>
                <a:gd name="T32" fmla="*/ 27 w 88"/>
                <a:gd name="T33" fmla="*/ 181 h 183"/>
                <a:gd name="T34" fmla="*/ 22 w 88"/>
                <a:gd name="T35" fmla="*/ 183 h 183"/>
                <a:gd name="T36" fmla="*/ 18 w 88"/>
                <a:gd name="T37" fmla="*/ 181 h 183"/>
                <a:gd name="T38" fmla="*/ 14 w 88"/>
                <a:gd name="T39" fmla="*/ 180 h 183"/>
                <a:gd name="T40" fmla="*/ 7 w 88"/>
                <a:gd name="T41" fmla="*/ 176 h 183"/>
                <a:gd name="T42" fmla="*/ 7 w 88"/>
                <a:gd name="T43" fmla="*/ 161 h 183"/>
                <a:gd name="T44" fmla="*/ 4 w 88"/>
                <a:gd name="T45" fmla="*/ 151 h 183"/>
                <a:gd name="T46" fmla="*/ 1 w 88"/>
                <a:gd name="T47" fmla="*/ 140 h 183"/>
                <a:gd name="T48" fmla="*/ 0 w 88"/>
                <a:gd name="T49" fmla="*/ 126 h 183"/>
                <a:gd name="T50" fmla="*/ 4 w 88"/>
                <a:gd name="T51" fmla="*/ 123 h 183"/>
                <a:gd name="T52" fmla="*/ 7 w 88"/>
                <a:gd name="T53" fmla="*/ 120 h 183"/>
                <a:gd name="T54" fmla="*/ 10 w 88"/>
                <a:gd name="T55" fmla="*/ 116 h 183"/>
                <a:gd name="T56" fmla="*/ 11 w 88"/>
                <a:gd name="T57" fmla="*/ 113 h 183"/>
                <a:gd name="T58" fmla="*/ 14 w 88"/>
                <a:gd name="T59" fmla="*/ 104 h 183"/>
                <a:gd name="T60" fmla="*/ 15 w 88"/>
                <a:gd name="T61" fmla="*/ 94 h 183"/>
                <a:gd name="T62" fmla="*/ 15 w 88"/>
                <a:gd name="T63" fmla="*/ 86 h 183"/>
                <a:gd name="T64" fmla="*/ 15 w 88"/>
                <a:gd name="T65" fmla="*/ 76 h 183"/>
                <a:gd name="T66" fmla="*/ 18 w 88"/>
                <a:gd name="T67" fmla="*/ 67 h 183"/>
                <a:gd name="T68" fmla="*/ 22 w 88"/>
                <a:gd name="T69" fmla="*/ 59 h 183"/>
                <a:gd name="T70" fmla="*/ 32 w 88"/>
                <a:gd name="T71" fmla="*/ 56 h 183"/>
                <a:gd name="T72" fmla="*/ 42 w 88"/>
                <a:gd name="T73" fmla="*/ 51 h 183"/>
                <a:gd name="T74" fmla="*/ 51 w 88"/>
                <a:gd name="T75" fmla="*/ 46 h 183"/>
                <a:gd name="T76" fmla="*/ 58 w 88"/>
                <a:gd name="T77" fmla="*/ 39 h 183"/>
                <a:gd name="T78" fmla="*/ 65 w 88"/>
                <a:gd name="T79" fmla="*/ 31 h 183"/>
                <a:gd name="T80" fmla="*/ 69 w 88"/>
                <a:gd name="T81" fmla="*/ 23 h 183"/>
                <a:gd name="T82" fmla="*/ 72 w 88"/>
                <a:gd name="T83" fmla="*/ 11 h 183"/>
                <a:gd name="T84" fmla="*/ 72 w 88"/>
                <a:gd name="T85" fmla="*/ 0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88" h="183">
                  <a:moveTo>
                    <a:pt x="72" y="0"/>
                  </a:moveTo>
                  <a:lnTo>
                    <a:pt x="77" y="10"/>
                  </a:lnTo>
                  <a:lnTo>
                    <a:pt x="82" y="23"/>
                  </a:lnTo>
                  <a:lnTo>
                    <a:pt x="85" y="36"/>
                  </a:lnTo>
                  <a:lnTo>
                    <a:pt x="88" y="49"/>
                  </a:lnTo>
                  <a:lnTo>
                    <a:pt x="79" y="61"/>
                  </a:lnTo>
                  <a:lnTo>
                    <a:pt x="72" y="73"/>
                  </a:lnTo>
                  <a:lnTo>
                    <a:pt x="71" y="87"/>
                  </a:lnTo>
                  <a:lnTo>
                    <a:pt x="69" y="101"/>
                  </a:lnTo>
                  <a:lnTo>
                    <a:pt x="60" y="119"/>
                  </a:lnTo>
                  <a:lnTo>
                    <a:pt x="50" y="134"/>
                  </a:lnTo>
                  <a:lnTo>
                    <a:pt x="44" y="154"/>
                  </a:lnTo>
                  <a:lnTo>
                    <a:pt x="38" y="173"/>
                  </a:lnTo>
                  <a:lnTo>
                    <a:pt x="35" y="176"/>
                  </a:lnTo>
                  <a:lnTo>
                    <a:pt x="34" y="179"/>
                  </a:lnTo>
                  <a:lnTo>
                    <a:pt x="31" y="181"/>
                  </a:lnTo>
                  <a:lnTo>
                    <a:pt x="27" y="181"/>
                  </a:lnTo>
                  <a:lnTo>
                    <a:pt x="22" y="183"/>
                  </a:lnTo>
                  <a:lnTo>
                    <a:pt x="18" y="181"/>
                  </a:lnTo>
                  <a:lnTo>
                    <a:pt x="14" y="180"/>
                  </a:lnTo>
                  <a:lnTo>
                    <a:pt x="7" y="176"/>
                  </a:lnTo>
                  <a:lnTo>
                    <a:pt x="7" y="161"/>
                  </a:lnTo>
                  <a:lnTo>
                    <a:pt x="4" y="151"/>
                  </a:lnTo>
                  <a:lnTo>
                    <a:pt x="1" y="140"/>
                  </a:lnTo>
                  <a:lnTo>
                    <a:pt x="0" y="126"/>
                  </a:lnTo>
                  <a:lnTo>
                    <a:pt x="4" y="123"/>
                  </a:lnTo>
                  <a:lnTo>
                    <a:pt x="7" y="120"/>
                  </a:lnTo>
                  <a:lnTo>
                    <a:pt x="10" y="116"/>
                  </a:lnTo>
                  <a:lnTo>
                    <a:pt x="11" y="113"/>
                  </a:lnTo>
                  <a:lnTo>
                    <a:pt x="14" y="104"/>
                  </a:lnTo>
                  <a:lnTo>
                    <a:pt x="15" y="94"/>
                  </a:lnTo>
                  <a:lnTo>
                    <a:pt x="15" y="86"/>
                  </a:lnTo>
                  <a:lnTo>
                    <a:pt x="15" y="76"/>
                  </a:lnTo>
                  <a:lnTo>
                    <a:pt x="18" y="67"/>
                  </a:lnTo>
                  <a:lnTo>
                    <a:pt x="22" y="59"/>
                  </a:lnTo>
                  <a:lnTo>
                    <a:pt x="32" y="56"/>
                  </a:lnTo>
                  <a:lnTo>
                    <a:pt x="42" y="51"/>
                  </a:lnTo>
                  <a:lnTo>
                    <a:pt x="51" y="46"/>
                  </a:lnTo>
                  <a:lnTo>
                    <a:pt x="58" y="39"/>
                  </a:lnTo>
                  <a:lnTo>
                    <a:pt x="65" y="31"/>
                  </a:lnTo>
                  <a:lnTo>
                    <a:pt x="69" y="23"/>
                  </a:lnTo>
                  <a:lnTo>
                    <a:pt x="72" y="11"/>
                  </a:lnTo>
                  <a:lnTo>
                    <a:pt x="7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77" name="Freeform 508"/>
            <p:cNvSpPr>
              <a:spLocks/>
            </p:cNvSpPr>
            <p:nvPr/>
          </p:nvSpPr>
          <p:spPr bwMode="auto">
            <a:xfrm>
              <a:off x="5560" y="3740"/>
              <a:ext cx="193" cy="153"/>
            </a:xfrm>
            <a:custGeom>
              <a:avLst/>
              <a:gdLst>
                <a:gd name="T0" fmla="*/ 156 w 193"/>
                <a:gd name="T1" fmla="*/ 0 h 153"/>
                <a:gd name="T2" fmla="*/ 164 w 193"/>
                <a:gd name="T3" fmla="*/ 5 h 153"/>
                <a:gd name="T4" fmla="*/ 170 w 193"/>
                <a:gd name="T5" fmla="*/ 10 h 153"/>
                <a:gd name="T6" fmla="*/ 169 w 193"/>
                <a:gd name="T7" fmla="*/ 27 h 153"/>
                <a:gd name="T8" fmla="*/ 170 w 193"/>
                <a:gd name="T9" fmla="*/ 42 h 153"/>
                <a:gd name="T10" fmla="*/ 171 w 193"/>
                <a:gd name="T11" fmla="*/ 45 h 153"/>
                <a:gd name="T12" fmla="*/ 173 w 193"/>
                <a:gd name="T13" fmla="*/ 46 h 153"/>
                <a:gd name="T14" fmla="*/ 183 w 193"/>
                <a:gd name="T15" fmla="*/ 45 h 153"/>
                <a:gd name="T16" fmla="*/ 193 w 193"/>
                <a:gd name="T17" fmla="*/ 42 h 153"/>
                <a:gd name="T18" fmla="*/ 193 w 193"/>
                <a:gd name="T19" fmla="*/ 46 h 153"/>
                <a:gd name="T20" fmla="*/ 191 w 193"/>
                <a:gd name="T21" fmla="*/ 50 h 153"/>
                <a:gd name="T22" fmla="*/ 180 w 193"/>
                <a:gd name="T23" fmla="*/ 60 h 153"/>
                <a:gd name="T24" fmla="*/ 164 w 193"/>
                <a:gd name="T25" fmla="*/ 72 h 153"/>
                <a:gd name="T26" fmla="*/ 150 w 193"/>
                <a:gd name="T27" fmla="*/ 82 h 153"/>
                <a:gd name="T28" fmla="*/ 137 w 193"/>
                <a:gd name="T29" fmla="*/ 89 h 153"/>
                <a:gd name="T30" fmla="*/ 127 w 193"/>
                <a:gd name="T31" fmla="*/ 90 h 153"/>
                <a:gd name="T32" fmla="*/ 117 w 193"/>
                <a:gd name="T33" fmla="*/ 92 h 153"/>
                <a:gd name="T34" fmla="*/ 116 w 193"/>
                <a:gd name="T35" fmla="*/ 97 h 153"/>
                <a:gd name="T36" fmla="*/ 113 w 193"/>
                <a:gd name="T37" fmla="*/ 102 h 153"/>
                <a:gd name="T38" fmla="*/ 104 w 193"/>
                <a:gd name="T39" fmla="*/ 103 h 153"/>
                <a:gd name="T40" fmla="*/ 96 w 193"/>
                <a:gd name="T41" fmla="*/ 103 h 153"/>
                <a:gd name="T42" fmla="*/ 77 w 193"/>
                <a:gd name="T43" fmla="*/ 119 h 153"/>
                <a:gd name="T44" fmla="*/ 57 w 193"/>
                <a:gd name="T45" fmla="*/ 135 h 153"/>
                <a:gd name="T46" fmla="*/ 47 w 193"/>
                <a:gd name="T47" fmla="*/ 142 h 153"/>
                <a:gd name="T48" fmla="*/ 36 w 193"/>
                <a:gd name="T49" fmla="*/ 147 h 153"/>
                <a:gd name="T50" fmla="*/ 23 w 193"/>
                <a:gd name="T51" fmla="*/ 152 h 153"/>
                <a:gd name="T52" fmla="*/ 10 w 193"/>
                <a:gd name="T53" fmla="*/ 153 h 153"/>
                <a:gd name="T54" fmla="*/ 7 w 193"/>
                <a:gd name="T55" fmla="*/ 152 h 153"/>
                <a:gd name="T56" fmla="*/ 4 w 193"/>
                <a:gd name="T57" fmla="*/ 150 h 153"/>
                <a:gd name="T58" fmla="*/ 2 w 193"/>
                <a:gd name="T59" fmla="*/ 149 h 153"/>
                <a:gd name="T60" fmla="*/ 0 w 193"/>
                <a:gd name="T61" fmla="*/ 144 h 153"/>
                <a:gd name="T62" fmla="*/ 27 w 193"/>
                <a:gd name="T63" fmla="*/ 129 h 153"/>
                <a:gd name="T64" fmla="*/ 57 w 193"/>
                <a:gd name="T65" fmla="*/ 112 h 153"/>
                <a:gd name="T66" fmla="*/ 84 w 193"/>
                <a:gd name="T67" fmla="*/ 95 h 153"/>
                <a:gd name="T68" fmla="*/ 111 w 193"/>
                <a:gd name="T69" fmla="*/ 77 h 153"/>
                <a:gd name="T70" fmla="*/ 113 w 193"/>
                <a:gd name="T71" fmla="*/ 82 h 153"/>
                <a:gd name="T72" fmla="*/ 116 w 193"/>
                <a:gd name="T73" fmla="*/ 85 h 153"/>
                <a:gd name="T74" fmla="*/ 119 w 193"/>
                <a:gd name="T75" fmla="*/ 86 h 153"/>
                <a:gd name="T76" fmla="*/ 124 w 193"/>
                <a:gd name="T77" fmla="*/ 86 h 153"/>
                <a:gd name="T78" fmla="*/ 131 w 193"/>
                <a:gd name="T79" fmla="*/ 80 h 153"/>
                <a:gd name="T80" fmla="*/ 139 w 193"/>
                <a:gd name="T81" fmla="*/ 76 h 153"/>
                <a:gd name="T82" fmla="*/ 136 w 193"/>
                <a:gd name="T83" fmla="*/ 72 h 153"/>
                <a:gd name="T84" fmla="*/ 133 w 193"/>
                <a:gd name="T85" fmla="*/ 70 h 153"/>
                <a:gd name="T86" fmla="*/ 133 w 193"/>
                <a:gd name="T87" fmla="*/ 67 h 153"/>
                <a:gd name="T88" fmla="*/ 133 w 193"/>
                <a:gd name="T89" fmla="*/ 63 h 153"/>
                <a:gd name="T90" fmla="*/ 137 w 193"/>
                <a:gd name="T91" fmla="*/ 60 h 153"/>
                <a:gd name="T92" fmla="*/ 141 w 193"/>
                <a:gd name="T93" fmla="*/ 59 h 153"/>
                <a:gd name="T94" fmla="*/ 144 w 193"/>
                <a:gd name="T95" fmla="*/ 56 h 153"/>
                <a:gd name="T96" fmla="*/ 147 w 193"/>
                <a:gd name="T97" fmla="*/ 53 h 153"/>
                <a:gd name="T98" fmla="*/ 151 w 193"/>
                <a:gd name="T99" fmla="*/ 46 h 153"/>
                <a:gd name="T100" fmla="*/ 157 w 193"/>
                <a:gd name="T101" fmla="*/ 40 h 153"/>
                <a:gd name="T102" fmla="*/ 156 w 193"/>
                <a:gd name="T103" fmla="*/ 20 h 153"/>
                <a:gd name="T104" fmla="*/ 156 w 193"/>
                <a:gd name="T105" fmla="*/ 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93" h="153">
                  <a:moveTo>
                    <a:pt x="156" y="0"/>
                  </a:moveTo>
                  <a:lnTo>
                    <a:pt x="164" y="5"/>
                  </a:lnTo>
                  <a:lnTo>
                    <a:pt x="170" y="10"/>
                  </a:lnTo>
                  <a:lnTo>
                    <a:pt x="169" y="27"/>
                  </a:lnTo>
                  <a:lnTo>
                    <a:pt x="170" y="42"/>
                  </a:lnTo>
                  <a:lnTo>
                    <a:pt x="171" y="45"/>
                  </a:lnTo>
                  <a:lnTo>
                    <a:pt x="173" y="46"/>
                  </a:lnTo>
                  <a:lnTo>
                    <a:pt x="183" y="45"/>
                  </a:lnTo>
                  <a:lnTo>
                    <a:pt x="193" y="42"/>
                  </a:lnTo>
                  <a:lnTo>
                    <a:pt x="193" y="46"/>
                  </a:lnTo>
                  <a:lnTo>
                    <a:pt x="191" y="50"/>
                  </a:lnTo>
                  <a:lnTo>
                    <a:pt x="180" y="60"/>
                  </a:lnTo>
                  <a:lnTo>
                    <a:pt x="164" y="72"/>
                  </a:lnTo>
                  <a:lnTo>
                    <a:pt x="150" y="82"/>
                  </a:lnTo>
                  <a:lnTo>
                    <a:pt x="137" y="89"/>
                  </a:lnTo>
                  <a:lnTo>
                    <a:pt x="127" y="90"/>
                  </a:lnTo>
                  <a:lnTo>
                    <a:pt x="117" y="92"/>
                  </a:lnTo>
                  <a:lnTo>
                    <a:pt x="116" y="97"/>
                  </a:lnTo>
                  <a:lnTo>
                    <a:pt x="113" y="102"/>
                  </a:lnTo>
                  <a:lnTo>
                    <a:pt x="104" y="103"/>
                  </a:lnTo>
                  <a:lnTo>
                    <a:pt x="96" y="103"/>
                  </a:lnTo>
                  <a:lnTo>
                    <a:pt x="77" y="119"/>
                  </a:lnTo>
                  <a:lnTo>
                    <a:pt x="57" y="135"/>
                  </a:lnTo>
                  <a:lnTo>
                    <a:pt x="47" y="142"/>
                  </a:lnTo>
                  <a:lnTo>
                    <a:pt x="36" y="147"/>
                  </a:lnTo>
                  <a:lnTo>
                    <a:pt x="23" y="152"/>
                  </a:lnTo>
                  <a:lnTo>
                    <a:pt x="10" y="153"/>
                  </a:lnTo>
                  <a:lnTo>
                    <a:pt x="7" y="152"/>
                  </a:lnTo>
                  <a:lnTo>
                    <a:pt x="4" y="150"/>
                  </a:lnTo>
                  <a:lnTo>
                    <a:pt x="2" y="149"/>
                  </a:lnTo>
                  <a:lnTo>
                    <a:pt x="0" y="144"/>
                  </a:lnTo>
                  <a:lnTo>
                    <a:pt x="27" y="129"/>
                  </a:lnTo>
                  <a:lnTo>
                    <a:pt x="57" y="112"/>
                  </a:lnTo>
                  <a:lnTo>
                    <a:pt x="84" y="95"/>
                  </a:lnTo>
                  <a:lnTo>
                    <a:pt x="111" y="77"/>
                  </a:lnTo>
                  <a:lnTo>
                    <a:pt x="113" y="82"/>
                  </a:lnTo>
                  <a:lnTo>
                    <a:pt x="116" y="85"/>
                  </a:lnTo>
                  <a:lnTo>
                    <a:pt x="119" y="86"/>
                  </a:lnTo>
                  <a:lnTo>
                    <a:pt x="124" y="86"/>
                  </a:lnTo>
                  <a:lnTo>
                    <a:pt x="131" y="80"/>
                  </a:lnTo>
                  <a:lnTo>
                    <a:pt x="139" y="76"/>
                  </a:lnTo>
                  <a:lnTo>
                    <a:pt x="136" y="72"/>
                  </a:lnTo>
                  <a:lnTo>
                    <a:pt x="133" y="70"/>
                  </a:lnTo>
                  <a:lnTo>
                    <a:pt x="133" y="67"/>
                  </a:lnTo>
                  <a:lnTo>
                    <a:pt x="133" y="63"/>
                  </a:lnTo>
                  <a:lnTo>
                    <a:pt x="137" y="60"/>
                  </a:lnTo>
                  <a:lnTo>
                    <a:pt x="141" y="59"/>
                  </a:lnTo>
                  <a:lnTo>
                    <a:pt x="144" y="56"/>
                  </a:lnTo>
                  <a:lnTo>
                    <a:pt x="147" y="53"/>
                  </a:lnTo>
                  <a:lnTo>
                    <a:pt x="151" y="46"/>
                  </a:lnTo>
                  <a:lnTo>
                    <a:pt x="157" y="40"/>
                  </a:lnTo>
                  <a:lnTo>
                    <a:pt x="156" y="20"/>
                  </a:lnTo>
                  <a:lnTo>
                    <a:pt x="15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78" name="Freeform 509"/>
            <p:cNvSpPr>
              <a:spLocks/>
            </p:cNvSpPr>
            <p:nvPr/>
          </p:nvSpPr>
          <p:spPr bwMode="auto">
            <a:xfrm>
              <a:off x="5327" y="3757"/>
              <a:ext cx="16" cy="8"/>
            </a:xfrm>
            <a:custGeom>
              <a:avLst/>
              <a:gdLst>
                <a:gd name="T0" fmla="*/ 5 w 16"/>
                <a:gd name="T1" fmla="*/ 0 h 8"/>
                <a:gd name="T2" fmla="*/ 10 w 16"/>
                <a:gd name="T3" fmla="*/ 2 h 8"/>
                <a:gd name="T4" fmla="*/ 16 w 16"/>
                <a:gd name="T5" fmla="*/ 3 h 8"/>
                <a:gd name="T6" fmla="*/ 13 w 16"/>
                <a:gd name="T7" fmla="*/ 5 h 8"/>
                <a:gd name="T8" fmla="*/ 12 w 16"/>
                <a:gd name="T9" fmla="*/ 6 h 8"/>
                <a:gd name="T10" fmla="*/ 8 w 16"/>
                <a:gd name="T11" fmla="*/ 8 h 8"/>
                <a:gd name="T12" fmla="*/ 5 w 16"/>
                <a:gd name="T13" fmla="*/ 8 h 8"/>
                <a:gd name="T14" fmla="*/ 3 w 16"/>
                <a:gd name="T15" fmla="*/ 5 h 8"/>
                <a:gd name="T16" fmla="*/ 0 w 16"/>
                <a:gd name="T17" fmla="*/ 2 h 8"/>
                <a:gd name="T18" fmla="*/ 3 w 16"/>
                <a:gd name="T19" fmla="*/ 0 h 8"/>
                <a:gd name="T20" fmla="*/ 5 w 16"/>
                <a:gd name="T21"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 h="8">
                  <a:moveTo>
                    <a:pt x="5" y="0"/>
                  </a:moveTo>
                  <a:lnTo>
                    <a:pt x="10" y="2"/>
                  </a:lnTo>
                  <a:lnTo>
                    <a:pt x="16" y="3"/>
                  </a:lnTo>
                  <a:lnTo>
                    <a:pt x="13" y="5"/>
                  </a:lnTo>
                  <a:lnTo>
                    <a:pt x="12" y="6"/>
                  </a:lnTo>
                  <a:lnTo>
                    <a:pt x="8" y="8"/>
                  </a:lnTo>
                  <a:lnTo>
                    <a:pt x="5" y="8"/>
                  </a:lnTo>
                  <a:lnTo>
                    <a:pt x="3" y="5"/>
                  </a:lnTo>
                  <a:lnTo>
                    <a:pt x="0" y="2"/>
                  </a:lnTo>
                  <a:lnTo>
                    <a:pt x="3" y="0"/>
                  </a:lnTo>
                  <a:lnTo>
                    <a:pt x="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79" name="Freeform 510"/>
            <p:cNvSpPr>
              <a:spLocks/>
            </p:cNvSpPr>
            <p:nvPr/>
          </p:nvSpPr>
          <p:spPr bwMode="auto">
            <a:xfrm>
              <a:off x="5367" y="3820"/>
              <a:ext cx="46" cy="39"/>
            </a:xfrm>
            <a:custGeom>
              <a:avLst/>
              <a:gdLst>
                <a:gd name="T0" fmla="*/ 0 w 46"/>
                <a:gd name="T1" fmla="*/ 39 h 39"/>
                <a:gd name="T2" fmla="*/ 5 w 46"/>
                <a:gd name="T3" fmla="*/ 20 h 39"/>
                <a:gd name="T4" fmla="*/ 10 w 46"/>
                <a:gd name="T5" fmla="*/ 0 h 39"/>
                <a:gd name="T6" fmla="*/ 12 w 46"/>
                <a:gd name="T7" fmla="*/ 0 h 39"/>
                <a:gd name="T8" fmla="*/ 12 w 46"/>
                <a:gd name="T9" fmla="*/ 0 h 39"/>
                <a:gd name="T10" fmla="*/ 30 w 46"/>
                <a:gd name="T11" fmla="*/ 3 h 39"/>
                <a:gd name="T12" fmla="*/ 46 w 46"/>
                <a:gd name="T13" fmla="*/ 6 h 39"/>
                <a:gd name="T14" fmla="*/ 46 w 46"/>
                <a:gd name="T15" fmla="*/ 7 h 39"/>
                <a:gd name="T16" fmla="*/ 46 w 46"/>
                <a:gd name="T17" fmla="*/ 7 h 39"/>
                <a:gd name="T18" fmla="*/ 46 w 46"/>
                <a:gd name="T19" fmla="*/ 10 h 39"/>
                <a:gd name="T20" fmla="*/ 45 w 46"/>
                <a:gd name="T21" fmla="*/ 13 h 39"/>
                <a:gd name="T22" fmla="*/ 39 w 46"/>
                <a:gd name="T23" fmla="*/ 20 h 39"/>
                <a:gd name="T24" fmla="*/ 32 w 46"/>
                <a:gd name="T25" fmla="*/ 27 h 39"/>
                <a:gd name="T26" fmla="*/ 23 w 46"/>
                <a:gd name="T27" fmla="*/ 33 h 39"/>
                <a:gd name="T28" fmla="*/ 15 w 46"/>
                <a:gd name="T29" fmla="*/ 39 h 39"/>
                <a:gd name="T30" fmla="*/ 8 w 46"/>
                <a:gd name="T31" fmla="*/ 39 h 39"/>
                <a:gd name="T32" fmla="*/ 0 w 46"/>
                <a:gd name="T33" fmla="*/ 3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39">
                  <a:moveTo>
                    <a:pt x="0" y="39"/>
                  </a:moveTo>
                  <a:lnTo>
                    <a:pt x="5" y="20"/>
                  </a:lnTo>
                  <a:lnTo>
                    <a:pt x="10" y="0"/>
                  </a:lnTo>
                  <a:lnTo>
                    <a:pt x="12" y="0"/>
                  </a:lnTo>
                  <a:lnTo>
                    <a:pt x="12" y="0"/>
                  </a:lnTo>
                  <a:lnTo>
                    <a:pt x="30" y="3"/>
                  </a:lnTo>
                  <a:lnTo>
                    <a:pt x="46" y="6"/>
                  </a:lnTo>
                  <a:lnTo>
                    <a:pt x="46" y="7"/>
                  </a:lnTo>
                  <a:lnTo>
                    <a:pt x="46" y="7"/>
                  </a:lnTo>
                  <a:lnTo>
                    <a:pt x="46" y="10"/>
                  </a:lnTo>
                  <a:lnTo>
                    <a:pt x="45" y="13"/>
                  </a:lnTo>
                  <a:lnTo>
                    <a:pt x="39" y="20"/>
                  </a:lnTo>
                  <a:lnTo>
                    <a:pt x="32" y="27"/>
                  </a:lnTo>
                  <a:lnTo>
                    <a:pt x="23" y="33"/>
                  </a:lnTo>
                  <a:lnTo>
                    <a:pt x="15" y="39"/>
                  </a:lnTo>
                  <a:lnTo>
                    <a:pt x="8" y="39"/>
                  </a:lnTo>
                  <a:lnTo>
                    <a:pt x="0" y="3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grpSp>
      <p:cxnSp>
        <p:nvCxnSpPr>
          <p:cNvPr id="84" name="直接连接符 83"/>
          <p:cNvCxnSpPr/>
          <p:nvPr/>
        </p:nvCxnSpPr>
        <p:spPr>
          <a:xfrm>
            <a:off x="1685653" y="6428901"/>
            <a:ext cx="835292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3" name="矩形 102"/>
          <p:cNvSpPr/>
          <p:nvPr/>
        </p:nvSpPr>
        <p:spPr>
          <a:xfrm>
            <a:off x="-39188" y="1661831"/>
            <a:ext cx="825857" cy="1729817"/>
          </a:xfrm>
          <a:prstGeom prst="rect">
            <a:avLst/>
          </a:prstGeom>
          <a:solidFill>
            <a:srgbClr val="0058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2" name="直接连接符 81"/>
          <p:cNvCxnSpPr/>
          <p:nvPr/>
        </p:nvCxnSpPr>
        <p:spPr>
          <a:xfrm>
            <a:off x="1357829" y="3356996"/>
            <a:ext cx="9247102" cy="4773"/>
          </a:xfrm>
          <a:prstGeom prst="line">
            <a:avLst/>
          </a:prstGeom>
          <a:ln/>
          <a:effectLst>
            <a:innerShdw blurRad="63500" dist="50800" dir="5400000">
              <a:prstClr val="black">
                <a:alpha val="50000"/>
              </a:prstClr>
            </a:innerShdw>
          </a:effectLst>
        </p:spPr>
        <p:style>
          <a:lnRef idx="3">
            <a:schemeClr val="dk1"/>
          </a:lnRef>
          <a:fillRef idx="0">
            <a:schemeClr val="dk1"/>
          </a:fillRef>
          <a:effectRef idx="2">
            <a:schemeClr val="dk1"/>
          </a:effectRef>
          <a:fontRef idx="minor">
            <a:schemeClr val="tx1"/>
          </a:fontRef>
        </p:style>
      </p:cxnSp>
      <p:sp>
        <p:nvSpPr>
          <p:cNvPr id="90" name="直角三角形 89"/>
          <p:cNvSpPr/>
          <p:nvPr/>
        </p:nvSpPr>
        <p:spPr>
          <a:xfrm rot="16200000" flipH="1">
            <a:off x="767813" y="3363037"/>
            <a:ext cx="322592" cy="345371"/>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 name="直角三角形 91"/>
          <p:cNvSpPr/>
          <p:nvPr/>
        </p:nvSpPr>
        <p:spPr>
          <a:xfrm rot="16200000" flipH="1" flipV="1">
            <a:off x="11056187" y="3337048"/>
            <a:ext cx="322592" cy="334454"/>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 name="TextBox 5"/>
          <p:cNvSpPr txBox="1"/>
          <p:nvPr/>
        </p:nvSpPr>
        <p:spPr>
          <a:xfrm>
            <a:off x="4879607" y="2552964"/>
            <a:ext cx="2262158" cy="923330"/>
          </a:xfrm>
          <a:prstGeom prst="rect">
            <a:avLst/>
          </a:prstGeom>
          <a:noFill/>
        </p:spPr>
        <p:txBody>
          <a:bodyPr wrap="none" rtlCol="0">
            <a:spAutoFit/>
          </a:bodyPr>
          <a:lstStyle/>
          <a:p>
            <a:r>
              <a:rPr lang="zh-CN" altLang="en-US" sz="5400" b="1" dirty="0">
                <a:solidFill>
                  <a:srgbClr val="005825"/>
                </a:solidFill>
                <a:latin typeface="微软雅黑" panose="020B0503020204020204" pitchFamily="34" charset="-122"/>
                <a:ea typeface="微软雅黑" panose="020B0503020204020204" pitchFamily="34" charset="-122"/>
              </a:rPr>
              <a:t>区块链</a:t>
            </a:r>
          </a:p>
        </p:txBody>
      </p:sp>
      <p:pic>
        <p:nvPicPr>
          <p:cNvPr id="101" name="图片 100" descr="中山大学logo"/>
          <p:cNvPicPr>
            <a:picLocks noChangeAspect="1"/>
          </p:cNvPicPr>
          <p:nvPr/>
        </p:nvPicPr>
        <p:blipFill>
          <a:blip r:embed="rId3"/>
          <a:stretch>
            <a:fillRect/>
          </a:stretch>
        </p:blipFill>
        <p:spPr>
          <a:xfrm>
            <a:off x="5118027" y="247927"/>
            <a:ext cx="1384259" cy="1384259"/>
          </a:xfrm>
          <a:prstGeom prst="rect">
            <a:avLst/>
          </a:prstGeom>
        </p:spPr>
      </p:pic>
      <p:sp>
        <p:nvSpPr>
          <p:cNvPr id="104" name="矩形 103"/>
          <p:cNvSpPr/>
          <p:nvPr/>
        </p:nvSpPr>
        <p:spPr>
          <a:xfrm>
            <a:off x="11375663" y="1610056"/>
            <a:ext cx="825857" cy="1729817"/>
          </a:xfrm>
          <a:prstGeom prst="rect">
            <a:avLst/>
          </a:prstGeom>
          <a:solidFill>
            <a:srgbClr val="0058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1" name="圆角矩形 110">
            <a:extLst>
              <a:ext uri="{FF2B5EF4-FFF2-40B4-BE49-F238E27FC236}">
                <a16:creationId xmlns:a16="http://schemas.microsoft.com/office/drawing/2014/main" id="{226707D0-568E-446A-B476-87F58A172B16}"/>
              </a:ext>
            </a:extLst>
          </p:cNvPr>
          <p:cNvSpPr/>
          <p:nvPr/>
        </p:nvSpPr>
        <p:spPr>
          <a:xfrm>
            <a:off x="3735650" y="4048327"/>
            <a:ext cx="1995515" cy="574252"/>
          </a:xfrm>
          <a:prstGeom prst="roundRect">
            <a:avLst>
              <a:gd name="adj" fmla="val 0"/>
            </a:avLst>
          </a:prstGeom>
          <a:solidFill>
            <a:srgbClr val="005825"/>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solidFill>
                  <a:schemeClr val="bg1"/>
                </a:solidFill>
                <a:latin typeface="微软雅黑" panose="020B0503020204020204" pitchFamily="34" charset="-122"/>
                <a:ea typeface="微软雅黑" panose="020B0503020204020204" pitchFamily="34" charset="-122"/>
              </a:rPr>
              <a:t>田海博</a:t>
            </a:r>
          </a:p>
        </p:txBody>
      </p:sp>
      <p:sp>
        <p:nvSpPr>
          <p:cNvPr id="112" name="圆角矩形 17">
            <a:extLst>
              <a:ext uri="{FF2B5EF4-FFF2-40B4-BE49-F238E27FC236}">
                <a16:creationId xmlns:a16="http://schemas.microsoft.com/office/drawing/2014/main" id="{7279E109-A6EA-418B-9FFC-27111CBF6B4E}"/>
              </a:ext>
            </a:extLst>
          </p:cNvPr>
          <p:cNvSpPr/>
          <p:nvPr/>
        </p:nvSpPr>
        <p:spPr>
          <a:xfrm>
            <a:off x="6276675" y="4032558"/>
            <a:ext cx="2230840" cy="590020"/>
          </a:xfrm>
          <a:prstGeom prst="roundRect">
            <a:avLst>
              <a:gd name="adj" fmla="val 0"/>
            </a:avLst>
          </a:prstGeom>
          <a:solidFill>
            <a:srgbClr val="005825"/>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chemeClr val="bg1"/>
                </a:solidFill>
                <a:latin typeface="微软雅黑" panose="020B0503020204020204" pitchFamily="34" charset="-122"/>
                <a:ea typeface="微软雅黑" panose="020B0503020204020204" pitchFamily="34" charset="-122"/>
              </a:rPr>
              <a:t>2024</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cxnSp>
        <p:nvCxnSpPr>
          <p:cNvPr id="113" name="直接连接符 112"/>
          <p:cNvCxnSpPr/>
          <p:nvPr/>
        </p:nvCxnSpPr>
        <p:spPr>
          <a:xfrm>
            <a:off x="1460931" y="6426606"/>
            <a:ext cx="9144000" cy="0"/>
          </a:xfrm>
          <a:prstGeom prst="line">
            <a:avLst/>
          </a:prstGeom>
          <a:ln w="19050">
            <a:solidFill>
              <a:srgbClr val="005825"/>
            </a:solidFill>
          </a:ln>
        </p:spPr>
        <p:style>
          <a:lnRef idx="1">
            <a:schemeClr val="accent1"/>
          </a:lnRef>
          <a:fillRef idx="0">
            <a:schemeClr val="accent1"/>
          </a:fillRef>
          <a:effectRef idx="0">
            <a:schemeClr val="accent1"/>
          </a:effectRef>
          <a:fontRef idx="minor">
            <a:schemeClr val="tx1"/>
          </a:fontRef>
        </p:style>
      </p:cxnSp>
      <p:grpSp>
        <p:nvGrpSpPr>
          <p:cNvPr id="115" name="组合 114"/>
          <p:cNvGrpSpPr/>
          <p:nvPr/>
        </p:nvGrpSpPr>
        <p:grpSpPr>
          <a:xfrm>
            <a:off x="1282963" y="3339549"/>
            <a:ext cx="9321968" cy="627921"/>
            <a:chOff x="1763689" y="1700809"/>
            <a:chExt cx="5560050" cy="369840"/>
          </a:xfrm>
        </p:grpSpPr>
        <p:pic>
          <p:nvPicPr>
            <p:cNvPr id="116" name="Picture 3"/>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2767" r="7205" b="57679"/>
            <a:stretch/>
          </p:blipFill>
          <p:spPr bwMode="auto">
            <a:xfrm rot="10800000">
              <a:off x="1763689" y="1733236"/>
              <a:ext cx="5560050" cy="337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7" name="矩形 116"/>
            <p:cNvSpPr/>
            <p:nvPr/>
          </p:nvSpPr>
          <p:spPr>
            <a:xfrm rot="10800000">
              <a:off x="2224477" y="1700809"/>
              <a:ext cx="4546455" cy="43131"/>
            </a:xfrm>
            <a:prstGeom prst="rect">
              <a:avLst/>
            </a:prstGeom>
            <a:gradFill>
              <a:gsLst>
                <a:gs pos="49628">
                  <a:schemeClr val="bg1">
                    <a:lumMod val="50000"/>
                  </a:schemeClr>
                </a:gs>
                <a:gs pos="2000">
                  <a:sysClr val="window" lastClr="FFFFFF">
                    <a:alpha val="0"/>
                  </a:sysClr>
                </a:gs>
                <a:gs pos="100000">
                  <a:sysClr val="window" lastClr="FFFFFF">
                    <a:alpha val="0"/>
                  </a:sysClr>
                </a:gs>
              </a:gsLst>
              <a:lin ang="10800000" scaled="1"/>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alibri"/>
                <a:ea typeface="宋体"/>
                <a:cs typeface="+mn-cs"/>
              </a:endParaRPr>
            </a:p>
          </p:txBody>
        </p:sp>
      </p:grpSp>
    </p:spTree>
    <p:extLst>
      <p:ext uri="{BB962C8B-B14F-4D97-AF65-F5344CB8AC3E}">
        <p14:creationId xmlns:p14="http://schemas.microsoft.com/office/powerpoint/2010/main" val="36039600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111"/>
                                        </p:tgtEl>
                                        <p:attrNameLst>
                                          <p:attrName>style.visibility</p:attrName>
                                        </p:attrNameLst>
                                      </p:cBhvr>
                                      <p:to>
                                        <p:strVal val="visible"/>
                                      </p:to>
                                    </p:set>
                                    <p:animEffect transition="in" filter="fade">
                                      <p:cBhvr>
                                        <p:cTn id="7" dur="1000"/>
                                        <p:tgtEl>
                                          <p:spTgt spid="111"/>
                                        </p:tgtEl>
                                      </p:cBhvr>
                                    </p:animEffect>
                                    <p:anim calcmode="lin" valueType="num">
                                      <p:cBhvr>
                                        <p:cTn id="8" dur="1000" fill="hold"/>
                                        <p:tgtEl>
                                          <p:spTgt spid="111"/>
                                        </p:tgtEl>
                                        <p:attrNameLst>
                                          <p:attrName>ppt_x</p:attrName>
                                        </p:attrNameLst>
                                      </p:cBhvr>
                                      <p:tavLst>
                                        <p:tav tm="0">
                                          <p:val>
                                            <p:strVal val="#ppt_x"/>
                                          </p:val>
                                        </p:tav>
                                        <p:tav tm="100000">
                                          <p:val>
                                            <p:strVal val="#ppt_x"/>
                                          </p:val>
                                        </p:tav>
                                      </p:tavLst>
                                    </p:anim>
                                    <p:anim calcmode="lin" valueType="num">
                                      <p:cBhvr>
                                        <p:cTn id="9" dur="1000" fill="hold"/>
                                        <p:tgtEl>
                                          <p:spTgt spid="111"/>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7" presetClass="entr" presetSubtype="0" fill="hold" grpId="0" nodeType="afterEffect">
                                  <p:stCondLst>
                                    <p:cond delay="0"/>
                                  </p:stCondLst>
                                  <p:childTnLst>
                                    <p:set>
                                      <p:cBhvr>
                                        <p:cTn id="12" dur="1" fill="hold">
                                          <p:stCondLst>
                                            <p:cond delay="0"/>
                                          </p:stCondLst>
                                        </p:cTn>
                                        <p:tgtEl>
                                          <p:spTgt spid="112"/>
                                        </p:tgtEl>
                                        <p:attrNameLst>
                                          <p:attrName>style.visibility</p:attrName>
                                        </p:attrNameLst>
                                      </p:cBhvr>
                                      <p:to>
                                        <p:strVal val="visible"/>
                                      </p:to>
                                    </p:set>
                                    <p:animEffect transition="in" filter="fade">
                                      <p:cBhvr>
                                        <p:cTn id="13" dur="1000"/>
                                        <p:tgtEl>
                                          <p:spTgt spid="112"/>
                                        </p:tgtEl>
                                      </p:cBhvr>
                                    </p:animEffect>
                                    <p:anim calcmode="lin" valueType="num">
                                      <p:cBhvr>
                                        <p:cTn id="14" dur="1000" fill="hold"/>
                                        <p:tgtEl>
                                          <p:spTgt spid="112"/>
                                        </p:tgtEl>
                                        <p:attrNameLst>
                                          <p:attrName>ppt_x</p:attrName>
                                        </p:attrNameLst>
                                      </p:cBhvr>
                                      <p:tavLst>
                                        <p:tav tm="0">
                                          <p:val>
                                            <p:strVal val="#ppt_x"/>
                                          </p:val>
                                        </p:tav>
                                        <p:tav tm="100000">
                                          <p:val>
                                            <p:strVal val="#ppt_x"/>
                                          </p:val>
                                        </p:tav>
                                      </p:tavLst>
                                    </p:anim>
                                    <p:anim calcmode="lin" valueType="num">
                                      <p:cBhvr>
                                        <p:cTn id="15" dur="1000" fill="hold"/>
                                        <p:tgtEl>
                                          <p:spTgt spid="1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 grpId="0" animBg="1"/>
      <p:bldP spid="112"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895350"/>
          </a:xfrm>
          <a:prstGeom prst="rect">
            <a:avLst/>
          </a:prstGeom>
          <a:solidFill>
            <a:srgbClr val="0058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p:cNvPicPr>
            <a:picLocks noChangeAspect="1"/>
          </p:cNvPicPr>
          <p:nvPr/>
        </p:nvPicPr>
        <p:blipFill>
          <a:blip r:embed="rId3"/>
          <a:stretch>
            <a:fillRect/>
          </a:stretch>
        </p:blipFill>
        <p:spPr>
          <a:xfrm>
            <a:off x="9633708" y="0"/>
            <a:ext cx="2552700" cy="895350"/>
          </a:xfrm>
          <a:prstGeom prst="rect">
            <a:avLst/>
          </a:prstGeom>
        </p:spPr>
      </p:pic>
      <p:cxnSp>
        <p:nvCxnSpPr>
          <p:cNvPr id="7" name="直接连接符 6"/>
          <p:cNvCxnSpPr/>
          <p:nvPr/>
        </p:nvCxnSpPr>
        <p:spPr>
          <a:xfrm>
            <a:off x="236472" y="6767130"/>
            <a:ext cx="11641301" cy="49378"/>
          </a:xfrm>
          <a:prstGeom prst="line">
            <a:avLst/>
          </a:prstGeom>
          <a:ln w="19050">
            <a:solidFill>
              <a:srgbClr val="005825"/>
            </a:solidFill>
          </a:ln>
        </p:spPr>
        <p:style>
          <a:lnRef idx="1">
            <a:schemeClr val="accent1"/>
          </a:lnRef>
          <a:fillRef idx="0">
            <a:schemeClr val="accent1"/>
          </a:fillRef>
          <a:effectRef idx="0">
            <a:schemeClr val="accent1"/>
          </a:effectRef>
          <a:fontRef idx="minor">
            <a:schemeClr val="tx1"/>
          </a:fontRef>
        </p:style>
      </p:cxnSp>
      <p:sp>
        <p:nvSpPr>
          <p:cNvPr id="130" name="椭圆 17"/>
          <p:cNvSpPr/>
          <p:nvPr/>
        </p:nvSpPr>
        <p:spPr>
          <a:xfrm>
            <a:off x="128472" y="123675"/>
            <a:ext cx="648000" cy="64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华文楷体" panose="02010600040101010101" pitchFamily="2" charset="-122"/>
            </a:endParaRPr>
          </a:p>
        </p:txBody>
      </p:sp>
      <p:sp>
        <p:nvSpPr>
          <p:cNvPr id="129" name="椭圆 16"/>
          <p:cNvSpPr/>
          <p:nvPr/>
        </p:nvSpPr>
        <p:spPr>
          <a:xfrm>
            <a:off x="236472" y="231675"/>
            <a:ext cx="432000" cy="432000"/>
          </a:xfrm>
          <a:prstGeom prst="rect">
            <a:avLst/>
          </a:prstGeom>
          <a:solidFill>
            <a:srgbClr val="0058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华文楷体" panose="02010600040101010101" pitchFamily="2" charset="-122"/>
            </a:endParaRPr>
          </a:p>
        </p:txBody>
      </p:sp>
      <p:sp>
        <p:nvSpPr>
          <p:cNvPr id="51" name="文本框 50"/>
          <p:cNvSpPr txBox="1"/>
          <p:nvPr/>
        </p:nvSpPr>
        <p:spPr>
          <a:xfrm>
            <a:off x="989814" y="105948"/>
            <a:ext cx="8568302" cy="646331"/>
          </a:xfrm>
          <a:prstGeom prst="rect">
            <a:avLst/>
          </a:prstGeom>
          <a:noFill/>
        </p:spPr>
        <p:txBody>
          <a:bodyPr wrap="square" rtlCol="0">
            <a:spAutoFit/>
          </a:bodyPr>
          <a:lstStyle/>
          <a:p>
            <a:r>
              <a:rPr lang="zh-CN" altLang="en-US" sz="3600" b="1" dirty="0">
                <a:solidFill>
                  <a:schemeClr val="bg1"/>
                </a:solidFill>
                <a:latin typeface="微软雅黑" panose="020B0503020204020204" pitchFamily="34" charset="-122"/>
                <a:ea typeface="微软雅黑" panose="020B0503020204020204" pitchFamily="34" charset="-122"/>
              </a:rPr>
              <a:t>区块链本质特点</a:t>
            </a:r>
            <a:r>
              <a:rPr lang="en-US" altLang="zh-CN" sz="3600" b="1" dirty="0">
                <a:solidFill>
                  <a:schemeClr val="bg1"/>
                </a:solidFill>
                <a:latin typeface="微软雅黑" panose="020B0503020204020204" pitchFamily="34" charset="-122"/>
                <a:ea typeface="微软雅黑" panose="020B0503020204020204" pitchFamily="34" charset="-122"/>
              </a:rPr>
              <a:t>——</a:t>
            </a:r>
            <a:r>
              <a:rPr lang="zh-CN" altLang="en-US" sz="3600" b="1" dirty="0">
                <a:solidFill>
                  <a:schemeClr val="bg1"/>
                </a:solidFill>
                <a:latin typeface="微软雅黑" panose="020B0503020204020204" pitchFamily="34" charset="-122"/>
                <a:ea typeface="微软雅黑" panose="020B0503020204020204" pitchFamily="34" charset="-122"/>
              </a:rPr>
              <a:t>多中心的独立性</a:t>
            </a:r>
          </a:p>
        </p:txBody>
      </p:sp>
      <p:sp>
        <p:nvSpPr>
          <p:cNvPr id="5" name="矩形 4"/>
          <p:cNvSpPr/>
          <p:nvPr/>
        </p:nvSpPr>
        <p:spPr>
          <a:xfrm>
            <a:off x="230880" y="283006"/>
            <a:ext cx="470000" cy="369332"/>
          </a:xfrm>
          <a:prstGeom prst="rect">
            <a:avLst/>
          </a:prstGeom>
        </p:spPr>
        <p:txBody>
          <a:bodyPr wrap="none">
            <a:spAutoFit/>
          </a:bodyPr>
          <a:lstStyle/>
          <a:p>
            <a:r>
              <a:rPr lang="en-US" altLang="zh-CN" b="1" dirty="0">
                <a:solidFill>
                  <a:schemeClr val="bg1"/>
                </a:solidFill>
                <a:latin typeface="微软雅黑" panose="020B0503020204020204" pitchFamily="34" charset="-122"/>
                <a:ea typeface="微软雅黑" panose="020B0503020204020204" pitchFamily="34" charset="-122"/>
              </a:rPr>
              <a:t>02</a:t>
            </a:r>
            <a:endParaRPr lang="zh-CN" altLang="en-US" b="1" dirty="0">
              <a:solidFill>
                <a:schemeClr val="bg1"/>
              </a:solidFill>
              <a:latin typeface="微软雅黑" panose="020B0503020204020204" pitchFamily="34" charset="-122"/>
              <a:ea typeface="微软雅黑" panose="020B0503020204020204" pitchFamily="34" charset="-122"/>
            </a:endParaRPr>
          </a:p>
        </p:txBody>
      </p:sp>
      <p:sp>
        <p:nvSpPr>
          <p:cNvPr id="38" name="矩形 37"/>
          <p:cNvSpPr/>
          <p:nvPr/>
        </p:nvSpPr>
        <p:spPr>
          <a:xfrm>
            <a:off x="531665" y="1443174"/>
            <a:ext cx="5201710" cy="2311871"/>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9" name="矩形 38"/>
          <p:cNvSpPr/>
          <p:nvPr/>
        </p:nvSpPr>
        <p:spPr>
          <a:xfrm>
            <a:off x="6457118" y="3764364"/>
            <a:ext cx="5201710" cy="2311871"/>
          </a:xfrm>
          <a:prstGeom prst="rect">
            <a:avLst/>
          </a:prstGeom>
          <a:solidFill>
            <a:srgbClr val="0058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cxnSp>
        <p:nvCxnSpPr>
          <p:cNvPr id="40" name="直接连接符 39"/>
          <p:cNvCxnSpPr/>
          <p:nvPr/>
        </p:nvCxnSpPr>
        <p:spPr>
          <a:xfrm>
            <a:off x="6057122" y="1167655"/>
            <a:ext cx="103533" cy="5519472"/>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1" name="TextBox 20"/>
          <p:cNvSpPr txBox="1"/>
          <p:nvPr/>
        </p:nvSpPr>
        <p:spPr>
          <a:xfrm>
            <a:off x="492050" y="4403278"/>
            <a:ext cx="5280940" cy="1200329"/>
          </a:xfrm>
          <a:prstGeom prst="rect">
            <a:avLst/>
          </a:prstGeom>
        </p:spPr>
        <p:txBody>
          <a:bodyPr wrap="square">
            <a:spAutoFit/>
          </a:bodyPr>
          <a:lstStyle>
            <a:defPPr>
              <a:defRPr lang="zh-CN"/>
            </a:defPPr>
            <a:lvl1pPr>
              <a:defRPr sz="1400" b="1" i="1">
                <a:solidFill>
                  <a:srgbClr val="1D8AC1"/>
                </a:solidFill>
              </a:defRPr>
            </a:lvl1pPr>
          </a:lstStyle>
          <a:p>
            <a:r>
              <a:rPr lang="en-US" altLang="zh-CN" sz="2400" i="0" dirty="0">
                <a:solidFill>
                  <a:prstClr val="black">
                    <a:lumMod val="85000"/>
                    <a:lumOff val="15000"/>
                  </a:prstClr>
                </a:solidFill>
                <a:latin typeface="微软雅黑" panose="020B0503020204020204" pitchFamily="34" charset="-122"/>
                <a:ea typeface="微软雅黑" panose="020B0503020204020204" pitchFamily="34" charset="-122"/>
                <a:cs typeface="微软雅黑"/>
              </a:rPr>
              <a:t>P2P</a:t>
            </a:r>
            <a:r>
              <a:rPr lang="zh-CN" altLang="en-US" sz="2400" i="0" dirty="0">
                <a:solidFill>
                  <a:prstClr val="black">
                    <a:lumMod val="85000"/>
                    <a:lumOff val="15000"/>
                  </a:prstClr>
                </a:solidFill>
                <a:latin typeface="微软雅黑" panose="020B0503020204020204" pitchFamily="34" charset="-122"/>
                <a:ea typeface="微软雅黑" panose="020B0503020204020204" pitchFamily="34" charset="-122"/>
                <a:cs typeface="微软雅黑"/>
              </a:rPr>
              <a:t>网络中，每个节点既是服务器又是客户端，功能上地位均等，所有权上属于不同的主体。</a:t>
            </a:r>
          </a:p>
        </p:txBody>
      </p:sp>
      <p:sp>
        <p:nvSpPr>
          <p:cNvPr id="45" name="下箭头 44"/>
          <p:cNvSpPr/>
          <p:nvPr/>
        </p:nvSpPr>
        <p:spPr>
          <a:xfrm>
            <a:off x="627993" y="1442965"/>
            <a:ext cx="825668" cy="1637575"/>
          </a:xfrm>
          <a:prstGeom prst="down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6" name="下箭头 45"/>
          <p:cNvSpPr/>
          <p:nvPr/>
        </p:nvSpPr>
        <p:spPr>
          <a:xfrm rot="10800000">
            <a:off x="10695548" y="4452207"/>
            <a:ext cx="825668" cy="1637575"/>
          </a:xfrm>
          <a:prstGeom prst="down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7" name="TextBox 26"/>
          <p:cNvSpPr txBox="1"/>
          <p:nvPr/>
        </p:nvSpPr>
        <p:spPr>
          <a:xfrm>
            <a:off x="2323908" y="1771418"/>
            <a:ext cx="2950057" cy="769441"/>
          </a:xfrm>
          <a:prstGeom prst="rect">
            <a:avLst/>
          </a:prstGeom>
          <a:noFill/>
          <a:effectLst/>
        </p:spPr>
        <p:txBody>
          <a:bodyPr wrap="square" rtlCol="0">
            <a:spAutoFit/>
          </a:bodyPr>
          <a:lstStyle/>
          <a:p>
            <a:r>
              <a:rPr lang="zh-CN" altLang="en-US" sz="4400" b="1" dirty="0">
                <a:solidFill>
                  <a:prstClr val="white"/>
                </a:solidFill>
                <a:latin typeface="微软雅黑" panose="020B0503020204020204" pitchFamily="34" charset="-122"/>
                <a:ea typeface="微软雅黑" panose="020B0503020204020204" pitchFamily="34" charset="-122"/>
              </a:rPr>
              <a:t>物理基础</a:t>
            </a:r>
          </a:p>
        </p:txBody>
      </p:sp>
      <p:sp>
        <p:nvSpPr>
          <p:cNvPr id="48" name="TextBox 27"/>
          <p:cNvSpPr txBox="1"/>
          <p:nvPr/>
        </p:nvSpPr>
        <p:spPr>
          <a:xfrm>
            <a:off x="6935849" y="4056987"/>
            <a:ext cx="2697859" cy="769441"/>
          </a:xfrm>
          <a:prstGeom prst="rect">
            <a:avLst/>
          </a:prstGeom>
          <a:noFill/>
          <a:effectLst/>
        </p:spPr>
        <p:txBody>
          <a:bodyPr wrap="square" rtlCol="0">
            <a:spAutoFit/>
          </a:bodyPr>
          <a:lstStyle/>
          <a:p>
            <a:pPr algn="r"/>
            <a:r>
              <a:rPr lang="zh-CN" altLang="en-US" sz="4400" b="1" dirty="0">
                <a:solidFill>
                  <a:prstClr val="white"/>
                </a:solidFill>
                <a:latin typeface="微软雅黑" panose="020B0503020204020204" pitchFamily="34" charset="-122"/>
                <a:ea typeface="微软雅黑" panose="020B0503020204020204" pitchFamily="34" charset="-122"/>
              </a:rPr>
              <a:t>组织形式</a:t>
            </a:r>
          </a:p>
        </p:txBody>
      </p:sp>
      <p:sp>
        <p:nvSpPr>
          <p:cNvPr id="50" name="矩形 49"/>
          <p:cNvSpPr/>
          <p:nvPr/>
        </p:nvSpPr>
        <p:spPr>
          <a:xfrm>
            <a:off x="2392344" y="2506483"/>
            <a:ext cx="2722934" cy="1107996"/>
          </a:xfrm>
          <a:prstGeom prst="rect">
            <a:avLst/>
          </a:prstGeom>
          <a:effectLst/>
        </p:spPr>
        <p:txBody>
          <a:bodyPr wrap="square">
            <a:spAutoFit/>
          </a:bodyPr>
          <a:lstStyle/>
          <a:p>
            <a:pPr>
              <a:lnSpc>
                <a:spcPct val="150000"/>
              </a:lnSpc>
            </a:pPr>
            <a:r>
              <a:rPr lang="en-US" altLang="zh-CN" sz="4400" b="1" dirty="0">
                <a:solidFill>
                  <a:prstClr val="white"/>
                </a:solidFill>
                <a:latin typeface="微软雅黑" panose="020B0503020204020204" pitchFamily="34" charset="-122"/>
                <a:ea typeface="微软雅黑" panose="020B0503020204020204" pitchFamily="34" charset="-122"/>
              </a:rPr>
              <a:t>P2P</a:t>
            </a:r>
            <a:r>
              <a:rPr lang="zh-CN" altLang="en-US" sz="4400" b="1" dirty="0">
                <a:solidFill>
                  <a:prstClr val="white"/>
                </a:solidFill>
                <a:latin typeface="微软雅黑" panose="020B0503020204020204" pitchFamily="34" charset="-122"/>
                <a:ea typeface="微软雅黑" panose="020B0503020204020204" pitchFamily="34" charset="-122"/>
              </a:rPr>
              <a:t>网络</a:t>
            </a:r>
          </a:p>
        </p:txBody>
      </p:sp>
      <p:sp>
        <p:nvSpPr>
          <p:cNvPr id="53" name="矩形 52"/>
          <p:cNvSpPr/>
          <p:nvPr/>
        </p:nvSpPr>
        <p:spPr>
          <a:xfrm>
            <a:off x="7195477" y="4909585"/>
            <a:ext cx="2719863" cy="886781"/>
          </a:xfrm>
          <a:prstGeom prst="rect">
            <a:avLst/>
          </a:prstGeom>
          <a:effectLst/>
        </p:spPr>
        <p:txBody>
          <a:bodyPr wrap="square">
            <a:spAutoFit/>
          </a:bodyPr>
          <a:lstStyle/>
          <a:p>
            <a:pPr>
              <a:lnSpc>
                <a:spcPct val="130000"/>
              </a:lnSpc>
            </a:pPr>
            <a:r>
              <a:rPr lang="zh-CN" altLang="en-US" sz="4400" b="1" dirty="0">
                <a:solidFill>
                  <a:srgbClr val="FFFFFF"/>
                </a:solidFill>
                <a:latin typeface="微软雅黑" panose="020B0503020204020204" pitchFamily="34" charset="-122"/>
                <a:ea typeface="微软雅黑" panose="020B0503020204020204" pitchFamily="34" charset="-122"/>
                <a:cs typeface="Arial" panose="020B0604020202020204" pitchFamily="34" charset="0"/>
              </a:rPr>
              <a:t>联盟记账</a:t>
            </a:r>
          </a:p>
        </p:txBody>
      </p:sp>
      <p:grpSp>
        <p:nvGrpSpPr>
          <p:cNvPr id="55" name="组合 54"/>
          <p:cNvGrpSpPr/>
          <p:nvPr/>
        </p:nvGrpSpPr>
        <p:grpSpPr>
          <a:xfrm>
            <a:off x="1671845" y="2401268"/>
            <a:ext cx="3843345" cy="300483"/>
            <a:chOff x="1763689" y="1700809"/>
            <a:chExt cx="5560050" cy="369840"/>
          </a:xfrm>
        </p:grpSpPr>
        <p:pic>
          <p:nvPicPr>
            <p:cNvPr id="56" name="Picture 3"/>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2767" r="7205" b="57679"/>
            <a:stretch/>
          </p:blipFill>
          <p:spPr bwMode="auto">
            <a:xfrm rot="10800000">
              <a:off x="1763689" y="1733236"/>
              <a:ext cx="5560050" cy="337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7" name="矩形 56"/>
            <p:cNvSpPr/>
            <p:nvPr/>
          </p:nvSpPr>
          <p:spPr>
            <a:xfrm rot="10800000">
              <a:off x="2224477" y="1700809"/>
              <a:ext cx="4546455" cy="43131"/>
            </a:xfrm>
            <a:prstGeom prst="rect">
              <a:avLst/>
            </a:prstGeom>
            <a:gradFill>
              <a:gsLst>
                <a:gs pos="49628">
                  <a:schemeClr val="bg1">
                    <a:lumMod val="50000"/>
                  </a:schemeClr>
                </a:gs>
                <a:gs pos="2000">
                  <a:sysClr val="window" lastClr="FFFFFF">
                    <a:alpha val="0"/>
                  </a:sysClr>
                </a:gs>
                <a:gs pos="100000">
                  <a:sysClr val="window" lastClr="FFFFFF">
                    <a:alpha val="0"/>
                  </a:sysClr>
                </a:gs>
              </a:gsLst>
              <a:lin ang="10800000" scaled="1"/>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alibri"/>
                <a:ea typeface="宋体"/>
                <a:cs typeface="+mn-cs"/>
              </a:endParaRPr>
            </a:p>
          </p:txBody>
        </p:sp>
      </p:grpSp>
      <p:grpSp>
        <p:nvGrpSpPr>
          <p:cNvPr id="67" name="组合 66"/>
          <p:cNvGrpSpPr/>
          <p:nvPr/>
        </p:nvGrpSpPr>
        <p:grpSpPr>
          <a:xfrm>
            <a:off x="6668654" y="4745797"/>
            <a:ext cx="3665023" cy="389621"/>
            <a:chOff x="1763689" y="1700809"/>
            <a:chExt cx="5560050" cy="369840"/>
          </a:xfrm>
        </p:grpSpPr>
        <p:pic>
          <p:nvPicPr>
            <p:cNvPr id="68" name="Picture 3"/>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2767" r="7205" b="57679"/>
            <a:stretch/>
          </p:blipFill>
          <p:spPr bwMode="auto">
            <a:xfrm rot="10800000">
              <a:off x="1763689" y="1733236"/>
              <a:ext cx="5560050" cy="337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9" name="矩形 68"/>
            <p:cNvSpPr/>
            <p:nvPr/>
          </p:nvSpPr>
          <p:spPr>
            <a:xfrm rot="10800000">
              <a:off x="2224477" y="1700809"/>
              <a:ext cx="4546455" cy="43131"/>
            </a:xfrm>
            <a:prstGeom prst="rect">
              <a:avLst/>
            </a:prstGeom>
            <a:gradFill>
              <a:gsLst>
                <a:gs pos="49628">
                  <a:schemeClr val="bg1">
                    <a:lumMod val="50000"/>
                  </a:schemeClr>
                </a:gs>
                <a:gs pos="2000">
                  <a:sysClr val="window" lastClr="FFFFFF">
                    <a:alpha val="0"/>
                  </a:sysClr>
                </a:gs>
                <a:gs pos="100000">
                  <a:sysClr val="window" lastClr="FFFFFF">
                    <a:alpha val="0"/>
                  </a:sysClr>
                </a:gs>
              </a:gsLst>
              <a:lin ang="10800000" scaled="1"/>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alibri"/>
                <a:ea typeface="宋体"/>
                <a:cs typeface="+mn-cs"/>
              </a:endParaRPr>
            </a:p>
          </p:txBody>
        </p:sp>
      </p:grpSp>
      <p:sp>
        <p:nvSpPr>
          <p:cNvPr id="74" name="TextBox 20"/>
          <p:cNvSpPr txBox="1"/>
          <p:nvPr/>
        </p:nvSpPr>
        <p:spPr>
          <a:xfrm>
            <a:off x="6270075" y="1167655"/>
            <a:ext cx="5490931" cy="2677656"/>
          </a:xfrm>
          <a:prstGeom prst="rect">
            <a:avLst/>
          </a:prstGeom>
        </p:spPr>
        <p:txBody>
          <a:bodyPr wrap="square">
            <a:spAutoFit/>
          </a:bodyPr>
          <a:lstStyle>
            <a:defPPr>
              <a:defRPr lang="zh-CN"/>
            </a:defPPr>
            <a:lvl1pPr>
              <a:defRPr sz="1400" b="1" i="1">
                <a:solidFill>
                  <a:srgbClr val="1D8AC1"/>
                </a:solidFill>
              </a:defRPr>
            </a:lvl1pPr>
          </a:lstStyle>
          <a:p>
            <a:pPr marL="342900" indent="-342900">
              <a:buFont typeface="Wingdings" panose="05000000000000000000" pitchFamily="2" charset="2"/>
              <a:buChar char="n"/>
            </a:pPr>
            <a:r>
              <a:rPr lang="zh-CN" altLang="en-US" sz="2400" i="0" dirty="0">
                <a:solidFill>
                  <a:prstClr val="black">
                    <a:lumMod val="85000"/>
                    <a:lumOff val="15000"/>
                  </a:prstClr>
                </a:solidFill>
                <a:latin typeface="微软雅黑" panose="020B0503020204020204" pitchFamily="34" charset="-122"/>
                <a:ea typeface="微软雅黑" panose="020B0503020204020204" pitchFamily="34" charset="-122"/>
                <a:cs typeface="微软雅黑"/>
              </a:rPr>
              <a:t>基于比特币的工作量共识（</a:t>
            </a:r>
            <a:r>
              <a:rPr lang="en-US" altLang="zh-CN" sz="2400" i="0" dirty="0">
                <a:solidFill>
                  <a:prstClr val="black">
                    <a:lumMod val="85000"/>
                    <a:lumOff val="15000"/>
                  </a:prstClr>
                </a:solidFill>
                <a:latin typeface="微软雅黑" panose="020B0503020204020204" pitchFamily="34" charset="-122"/>
                <a:ea typeface="微软雅黑" panose="020B0503020204020204" pitchFamily="34" charset="-122"/>
                <a:cs typeface="微软雅黑"/>
              </a:rPr>
              <a:t>POW</a:t>
            </a:r>
            <a:r>
              <a:rPr lang="zh-CN" altLang="en-US" sz="2400" i="0" dirty="0">
                <a:solidFill>
                  <a:prstClr val="black">
                    <a:lumMod val="85000"/>
                    <a:lumOff val="15000"/>
                  </a:prstClr>
                </a:solidFill>
                <a:latin typeface="微软雅黑" panose="020B0503020204020204" pitchFamily="34" charset="-122"/>
                <a:ea typeface="微软雅黑" panose="020B0503020204020204" pitchFamily="34" charset="-122"/>
                <a:cs typeface="微软雅黑"/>
              </a:rPr>
              <a:t>）算法给予每个节点记账的权力，因而称比特币是去中心化的。</a:t>
            </a:r>
            <a:endParaRPr lang="en-US" altLang="zh-CN" sz="2400" i="0" dirty="0">
              <a:solidFill>
                <a:prstClr val="black">
                  <a:lumMod val="85000"/>
                  <a:lumOff val="15000"/>
                </a:prstClr>
              </a:solidFill>
              <a:latin typeface="微软雅黑" panose="020B0503020204020204" pitchFamily="34" charset="-122"/>
              <a:ea typeface="微软雅黑" panose="020B0503020204020204" pitchFamily="34" charset="-122"/>
              <a:cs typeface="微软雅黑"/>
            </a:endParaRPr>
          </a:p>
          <a:p>
            <a:pPr marL="342900" lvl="1" indent="-342900">
              <a:buFont typeface="Wingdings" panose="05000000000000000000" pitchFamily="2" charset="2"/>
              <a:buChar char="n"/>
            </a:pPr>
            <a:r>
              <a:rPr lang="zh-CN" altLang="zh-CN" sz="2400" b="1" dirty="0">
                <a:latin typeface="微软雅黑" panose="020B0503020204020204" pitchFamily="34" charset="-122"/>
                <a:ea typeface="微软雅黑" panose="020B0503020204020204" pitchFamily="34" charset="-122"/>
              </a:rPr>
              <a:t>事实上，比特币网络中记账的权力</a:t>
            </a:r>
            <a:r>
              <a:rPr lang="zh-CN" altLang="en-US" sz="2400" b="1" dirty="0">
                <a:latin typeface="微软雅黑" panose="020B0503020204020204" pitchFamily="34" charset="-122"/>
                <a:ea typeface="微软雅黑" panose="020B0503020204020204" pitchFamily="34" charset="-122"/>
              </a:rPr>
              <a:t>主要</a:t>
            </a:r>
            <a:r>
              <a:rPr lang="zh-CN" altLang="zh-CN" sz="2400" b="1" dirty="0">
                <a:latin typeface="微软雅黑" panose="020B0503020204020204" pitchFamily="34" charset="-122"/>
                <a:ea typeface="微软雅黑" panose="020B0503020204020204" pitchFamily="34" charset="-122"/>
              </a:rPr>
              <a:t>集中在几个</a:t>
            </a:r>
            <a:r>
              <a:rPr lang="zh-CN" altLang="en-US" sz="2400" b="1" dirty="0">
                <a:latin typeface="微软雅黑" panose="020B0503020204020204" pitchFamily="34" charset="-122"/>
                <a:ea typeface="微软雅黑" panose="020B0503020204020204" pitchFamily="34" charset="-122"/>
              </a:rPr>
              <a:t>各自独立存在的</a:t>
            </a:r>
            <a:r>
              <a:rPr lang="zh-CN" altLang="zh-CN" sz="2400" b="1" dirty="0">
                <a:latin typeface="微软雅黑" panose="020B0503020204020204" pitchFamily="34" charset="-122"/>
                <a:ea typeface="微软雅黑" panose="020B0503020204020204" pitchFamily="34" charset="-122"/>
              </a:rPr>
              <a:t>大矿池手中，</a:t>
            </a:r>
            <a:r>
              <a:rPr lang="zh-CN" altLang="en-US" sz="2400" b="1" dirty="0">
                <a:latin typeface="微软雅黑" panose="020B0503020204020204" pitchFamily="34" charset="-122"/>
                <a:ea typeface="微软雅黑" panose="020B0503020204020204" pitchFamily="34" charset="-122"/>
              </a:rPr>
              <a:t>接近</a:t>
            </a:r>
            <a:r>
              <a:rPr lang="zh-CN" altLang="zh-CN" sz="2400" b="1" dirty="0">
                <a:latin typeface="微软雅黑" panose="020B0503020204020204" pitchFamily="34" charset="-122"/>
                <a:ea typeface="微软雅黑" panose="020B0503020204020204" pitchFamily="34" charset="-122"/>
              </a:rPr>
              <a:t>联盟记账的模式。</a:t>
            </a:r>
            <a:endParaRPr lang="en-US" altLang="zh-CN" sz="2400" b="1" i="0" dirty="0">
              <a:solidFill>
                <a:prstClr val="black">
                  <a:lumMod val="85000"/>
                  <a:lumOff val="15000"/>
                </a:prstClr>
              </a:solidFill>
              <a:latin typeface="微软雅黑" panose="020B0503020204020204" pitchFamily="34" charset="-122"/>
              <a:ea typeface="微软雅黑" panose="020B0503020204020204" pitchFamily="34" charset="-122"/>
              <a:cs typeface="微软雅黑"/>
            </a:endParaRPr>
          </a:p>
          <a:p>
            <a:pPr marL="342900" indent="-342900">
              <a:buFont typeface="Wingdings" panose="05000000000000000000" pitchFamily="2" charset="2"/>
              <a:buChar char="n"/>
            </a:pPr>
            <a:endParaRPr lang="zh-CN" altLang="en-US" sz="2400" i="0" dirty="0">
              <a:solidFill>
                <a:prstClr val="black">
                  <a:lumMod val="85000"/>
                  <a:lumOff val="15000"/>
                </a:prstClr>
              </a:solidFill>
              <a:latin typeface="微软雅黑" panose="020B0503020204020204" pitchFamily="34" charset="-122"/>
              <a:ea typeface="微软雅黑" panose="020B0503020204020204" pitchFamily="34" charset="-122"/>
              <a:cs typeface="微软雅黑"/>
            </a:endParaRPr>
          </a:p>
        </p:txBody>
      </p:sp>
    </p:spTree>
    <p:extLst>
      <p:ext uri="{BB962C8B-B14F-4D97-AF65-F5344CB8AC3E}">
        <p14:creationId xmlns:p14="http://schemas.microsoft.com/office/powerpoint/2010/main" val="26519285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895350"/>
          </a:xfrm>
          <a:prstGeom prst="rect">
            <a:avLst/>
          </a:prstGeom>
          <a:solidFill>
            <a:srgbClr val="0058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p:cNvPicPr>
            <a:picLocks noChangeAspect="1"/>
          </p:cNvPicPr>
          <p:nvPr/>
        </p:nvPicPr>
        <p:blipFill>
          <a:blip r:embed="rId3"/>
          <a:stretch>
            <a:fillRect/>
          </a:stretch>
        </p:blipFill>
        <p:spPr>
          <a:xfrm>
            <a:off x="9633708" y="0"/>
            <a:ext cx="2552700" cy="895350"/>
          </a:xfrm>
          <a:prstGeom prst="rect">
            <a:avLst/>
          </a:prstGeom>
        </p:spPr>
      </p:pic>
      <p:cxnSp>
        <p:nvCxnSpPr>
          <p:cNvPr id="7" name="直接连接符 6"/>
          <p:cNvCxnSpPr/>
          <p:nvPr/>
        </p:nvCxnSpPr>
        <p:spPr>
          <a:xfrm>
            <a:off x="236472" y="6767130"/>
            <a:ext cx="11641301" cy="49378"/>
          </a:xfrm>
          <a:prstGeom prst="line">
            <a:avLst/>
          </a:prstGeom>
          <a:ln w="19050">
            <a:solidFill>
              <a:srgbClr val="005825"/>
            </a:solidFill>
          </a:ln>
        </p:spPr>
        <p:style>
          <a:lnRef idx="1">
            <a:schemeClr val="accent1"/>
          </a:lnRef>
          <a:fillRef idx="0">
            <a:schemeClr val="accent1"/>
          </a:fillRef>
          <a:effectRef idx="0">
            <a:schemeClr val="accent1"/>
          </a:effectRef>
          <a:fontRef idx="minor">
            <a:schemeClr val="tx1"/>
          </a:fontRef>
        </p:style>
      </p:cxnSp>
      <p:sp>
        <p:nvSpPr>
          <p:cNvPr id="130" name="椭圆 17"/>
          <p:cNvSpPr/>
          <p:nvPr/>
        </p:nvSpPr>
        <p:spPr>
          <a:xfrm>
            <a:off x="128472" y="123675"/>
            <a:ext cx="648000" cy="64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华文楷体" panose="02010600040101010101" pitchFamily="2" charset="-122"/>
            </a:endParaRPr>
          </a:p>
        </p:txBody>
      </p:sp>
      <p:sp>
        <p:nvSpPr>
          <p:cNvPr id="129" name="椭圆 16"/>
          <p:cNvSpPr/>
          <p:nvPr/>
        </p:nvSpPr>
        <p:spPr>
          <a:xfrm>
            <a:off x="236472" y="231675"/>
            <a:ext cx="432000" cy="432000"/>
          </a:xfrm>
          <a:prstGeom prst="rect">
            <a:avLst/>
          </a:prstGeom>
          <a:solidFill>
            <a:srgbClr val="0058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华文楷体" panose="02010600040101010101" pitchFamily="2" charset="-122"/>
            </a:endParaRPr>
          </a:p>
        </p:txBody>
      </p:sp>
      <p:sp>
        <p:nvSpPr>
          <p:cNvPr id="51" name="文本框 50"/>
          <p:cNvSpPr txBox="1"/>
          <p:nvPr/>
        </p:nvSpPr>
        <p:spPr>
          <a:xfrm>
            <a:off x="989814" y="105948"/>
            <a:ext cx="8568302" cy="646331"/>
          </a:xfrm>
          <a:prstGeom prst="rect">
            <a:avLst/>
          </a:prstGeom>
          <a:noFill/>
        </p:spPr>
        <p:txBody>
          <a:bodyPr wrap="square" rtlCol="0">
            <a:spAutoFit/>
          </a:bodyPr>
          <a:lstStyle/>
          <a:p>
            <a:r>
              <a:rPr lang="zh-CN" altLang="en-US" sz="3600" b="1" dirty="0">
                <a:solidFill>
                  <a:schemeClr val="bg1"/>
                </a:solidFill>
                <a:latin typeface="微软雅黑" panose="020B0503020204020204" pitchFamily="34" charset="-122"/>
                <a:ea typeface="微软雅黑" panose="020B0503020204020204" pitchFamily="34" charset="-122"/>
              </a:rPr>
              <a:t>区块链本质特点</a:t>
            </a:r>
            <a:r>
              <a:rPr lang="en-US" altLang="zh-CN" sz="3600" b="1" dirty="0">
                <a:solidFill>
                  <a:schemeClr val="bg1"/>
                </a:solidFill>
                <a:latin typeface="微软雅黑" panose="020B0503020204020204" pitchFamily="34" charset="-122"/>
                <a:ea typeface="微软雅黑" panose="020B0503020204020204" pitchFamily="34" charset="-122"/>
              </a:rPr>
              <a:t>——</a:t>
            </a:r>
            <a:r>
              <a:rPr lang="zh-CN" altLang="en-US" sz="3600" b="1" dirty="0">
                <a:solidFill>
                  <a:schemeClr val="bg1"/>
                </a:solidFill>
                <a:latin typeface="微软雅黑" panose="020B0503020204020204" pitchFamily="34" charset="-122"/>
                <a:ea typeface="微软雅黑" panose="020B0503020204020204" pitchFamily="34" charset="-122"/>
              </a:rPr>
              <a:t>有激励的重要性</a:t>
            </a:r>
          </a:p>
        </p:txBody>
      </p:sp>
      <p:sp>
        <p:nvSpPr>
          <p:cNvPr id="5" name="矩形 4"/>
          <p:cNvSpPr/>
          <p:nvPr/>
        </p:nvSpPr>
        <p:spPr>
          <a:xfrm>
            <a:off x="230880" y="283006"/>
            <a:ext cx="470000" cy="369332"/>
          </a:xfrm>
          <a:prstGeom prst="rect">
            <a:avLst/>
          </a:prstGeom>
        </p:spPr>
        <p:txBody>
          <a:bodyPr wrap="none">
            <a:spAutoFit/>
          </a:bodyPr>
          <a:lstStyle/>
          <a:p>
            <a:r>
              <a:rPr lang="en-US" altLang="zh-CN" b="1" dirty="0">
                <a:solidFill>
                  <a:schemeClr val="bg1"/>
                </a:solidFill>
                <a:latin typeface="微软雅黑" panose="020B0503020204020204" pitchFamily="34" charset="-122"/>
                <a:ea typeface="微软雅黑" panose="020B0503020204020204" pitchFamily="34" charset="-122"/>
              </a:rPr>
              <a:t>02</a:t>
            </a:r>
            <a:endParaRPr lang="zh-CN" altLang="en-US" b="1" dirty="0">
              <a:solidFill>
                <a:schemeClr val="bg1"/>
              </a:solidFill>
              <a:latin typeface="微软雅黑" panose="020B0503020204020204" pitchFamily="34" charset="-122"/>
              <a:ea typeface="微软雅黑" panose="020B0503020204020204" pitchFamily="34" charset="-122"/>
            </a:endParaRPr>
          </a:p>
        </p:txBody>
      </p:sp>
      <p:sp>
        <p:nvSpPr>
          <p:cNvPr id="26" name="圆角矩形 25"/>
          <p:cNvSpPr/>
          <p:nvPr/>
        </p:nvSpPr>
        <p:spPr>
          <a:xfrm>
            <a:off x="776471" y="1358998"/>
            <a:ext cx="10630438" cy="2985475"/>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13" tIns="45706" rIns="91413" bIns="45706" rtlCol="0" anchor="ctr"/>
          <a:lstStyle/>
          <a:p>
            <a:pPr algn="ctr"/>
            <a:endParaRPr lang="zh-CN" altLang="en-US"/>
          </a:p>
        </p:txBody>
      </p:sp>
      <p:sp>
        <p:nvSpPr>
          <p:cNvPr id="27" name="TextBox 3"/>
          <p:cNvSpPr txBox="1"/>
          <p:nvPr/>
        </p:nvSpPr>
        <p:spPr>
          <a:xfrm>
            <a:off x="989814" y="1602467"/>
            <a:ext cx="10297022" cy="369332"/>
          </a:xfrm>
          <a:prstGeom prst="rect">
            <a:avLst/>
          </a:prstGeom>
          <a:noFill/>
        </p:spPr>
        <p:txBody>
          <a:bodyPr wrap="square" lIns="0" tIns="0" rIns="0" bIns="0" rtlCol="0">
            <a:spAutoFit/>
          </a:bodyPr>
          <a:lstStyle/>
          <a:p>
            <a:pPr marL="342900" indent="-342900">
              <a:buFont typeface="Wingdings" panose="05000000000000000000" pitchFamily="2" charset="2"/>
              <a:buChar char="ü"/>
            </a:pPr>
            <a:r>
              <a:rPr lang="zh-CN" altLang="zh-CN" sz="2400" b="1" dirty="0">
                <a:latin typeface="微软雅黑" panose="020B0503020204020204" pitchFamily="34" charset="-122"/>
                <a:ea typeface="微软雅黑" panose="020B0503020204020204" pitchFamily="34" charset="-122"/>
              </a:rPr>
              <a:t>激励机制在区块链中有重要的作用，它使得人们对</a:t>
            </a:r>
            <a:r>
              <a:rPr lang="zh-CN" altLang="en-US" sz="2400" b="1" u="sng" dirty="0">
                <a:solidFill>
                  <a:srgbClr val="FF0000"/>
                </a:solidFill>
                <a:latin typeface="微软雅黑" panose="020B0503020204020204" pitchFamily="34" charset="-122"/>
                <a:ea typeface="微软雅黑" panose="020B0503020204020204" pitchFamily="34" charset="-122"/>
              </a:rPr>
              <a:t>独立节点</a:t>
            </a:r>
            <a:r>
              <a:rPr lang="zh-CN" altLang="zh-CN" sz="2400" b="1" u="sng" dirty="0">
                <a:solidFill>
                  <a:srgbClr val="FF0000"/>
                </a:solidFill>
                <a:latin typeface="微软雅黑" panose="020B0503020204020204" pitchFamily="34" charset="-122"/>
                <a:ea typeface="微软雅黑" panose="020B0503020204020204" pitchFamily="34" charset="-122"/>
              </a:rPr>
              <a:t>的行为</a:t>
            </a:r>
            <a:r>
              <a:rPr lang="zh-CN" altLang="zh-CN" sz="2400" b="1" dirty="0">
                <a:latin typeface="微软雅黑" panose="020B0503020204020204" pitchFamily="34" charset="-122"/>
                <a:ea typeface="微软雅黑" panose="020B0503020204020204" pitchFamily="34" charset="-122"/>
              </a:rPr>
              <a:t>可预期。</a:t>
            </a:r>
            <a:endParaRPr lang="en-US" altLang="zh-CN" sz="2400" b="1" dirty="0">
              <a:latin typeface="微软雅黑" panose="020B0503020204020204" pitchFamily="34" charset="-122"/>
              <a:ea typeface="微软雅黑" panose="020B0503020204020204" pitchFamily="34" charset="-122"/>
            </a:endParaRPr>
          </a:p>
        </p:txBody>
      </p:sp>
      <p:sp>
        <p:nvSpPr>
          <p:cNvPr id="28" name="矩形 93"/>
          <p:cNvSpPr/>
          <p:nvPr/>
        </p:nvSpPr>
        <p:spPr>
          <a:xfrm>
            <a:off x="591126" y="1160997"/>
            <a:ext cx="692727" cy="690992"/>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rgbClr val="5C8C3C"/>
          </a:solidFill>
          <a:ln>
            <a:noFill/>
          </a:ln>
        </p:spPr>
        <p:style>
          <a:lnRef idx="2">
            <a:schemeClr val="accent1">
              <a:shade val="50000"/>
            </a:schemeClr>
          </a:lnRef>
          <a:fillRef idx="1">
            <a:schemeClr val="accent1"/>
          </a:fillRef>
          <a:effectRef idx="0">
            <a:schemeClr val="accent1"/>
          </a:effectRef>
          <a:fontRef idx="minor">
            <a:schemeClr val="lt1"/>
          </a:fontRef>
        </p:style>
        <p:txBody>
          <a:bodyPr lIns="91413" tIns="45706" rIns="91413" bIns="45706" rtlCol="0" anchor="ctr"/>
          <a:lstStyle/>
          <a:p>
            <a:pPr algn="ctr"/>
            <a:endParaRPr lang="zh-CN" altLang="en-US"/>
          </a:p>
        </p:txBody>
      </p:sp>
      <p:sp>
        <p:nvSpPr>
          <p:cNvPr id="30" name="矩形 93"/>
          <p:cNvSpPr/>
          <p:nvPr/>
        </p:nvSpPr>
        <p:spPr>
          <a:xfrm rot="10800000">
            <a:off x="10931236" y="3866344"/>
            <a:ext cx="692727" cy="690992"/>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rgbClr val="5C8C3C"/>
          </a:solidFill>
          <a:ln>
            <a:noFill/>
          </a:ln>
        </p:spPr>
        <p:style>
          <a:lnRef idx="2">
            <a:schemeClr val="accent1">
              <a:shade val="50000"/>
            </a:schemeClr>
          </a:lnRef>
          <a:fillRef idx="1">
            <a:schemeClr val="accent1"/>
          </a:fillRef>
          <a:effectRef idx="0">
            <a:schemeClr val="accent1"/>
          </a:effectRef>
          <a:fontRef idx="minor">
            <a:schemeClr val="lt1"/>
          </a:fontRef>
        </p:style>
        <p:txBody>
          <a:bodyPr lIns="91413" tIns="45706" rIns="91413" bIns="45706" rtlCol="0" anchor="ctr"/>
          <a:lstStyle/>
          <a:p>
            <a:pPr algn="ctr"/>
            <a:endParaRPr lang="zh-CN" altLang="en-US"/>
          </a:p>
        </p:txBody>
      </p:sp>
      <p:sp>
        <p:nvSpPr>
          <p:cNvPr id="31" name="TextBox 3"/>
          <p:cNvSpPr txBox="1"/>
          <p:nvPr/>
        </p:nvSpPr>
        <p:spPr>
          <a:xfrm>
            <a:off x="989814" y="2883460"/>
            <a:ext cx="9872150" cy="369332"/>
          </a:xfrm>
          <a:prstGeom prst="rect">
            <a:avLst/>
          </a:prstGeom>
          <a:noFill/>
        </p:spPr>
        <p:txBody>
          <a:bodyPr wrap="square" lIns="0" tIns="0" rIns="0" bIns="0" rtlCol="0">
            <a:spAutoFit/>
          </a:bodyPr>
          <a:lstStyle/>
          <a:p>
            <a:pPr marL="342900" indent="-342900">
              <a:buFont typeface="Wingdings" panose="05000000000000000000" pitchFamily="2" charset="2"/>
              <a:buChar char="ü"/>
            </a:pPr>
            <a:r>
              <a:rPr lang="zh-CN" altLang="en-US" sz="2400" b="1" dirty="0">
                <a:solidFill>
                  <a:srgbClr val="FF0000"/>
                </a:solidFill>
                <a:latin typeface="微软雅黑" panose="020B0503020204020204" pitchFamily="34" charset="-122"/>
                <a:ea typeface="微软雅黑" panose="020B0503020204020204" pitchFamily="34" charset="-122"/>
              </a:rPr>
              <a:t>可预期的行为</a:t>
            </a:r>
            <a:r>
              <a:rPr lang="zh-CN" altLang="en-US" sz="2400" b="1" dirty="0">
                <a:latin typeface="微软雅黑" panose="020B0503020204020204" pitchFamily="34" charset="-122"/>
                <a:ea typeface="微软雅黑" panose="020B0503020204020204" pitchFamily="34" charset="-122"/>
              </a:rPr>
              <a:t>是信任产生的基础。</a:t>
            </a:r>
          </a:p>
        </p:txBody>
      </p:sp>
      <p:sp>
        <p:nvSpPr>
          <p:cNvPr id="33" name="TextBox 3"/>
          <p:cNvSpPr txBox="1"/>
          <p:nvPr/>
        </p:nvSpPr>
        <p:spPr>
          <a:xfrm>
            <a:off x="1643097" y="2121227"/>
            <a:ext cx="9400140" cy="615553"/>
          </a:xfrm>
          <a:prstGeom prst="rect">
            <a:avLst/>
          </a:prstGeom>
          <a:noFill/>
        </p:spPr>
        <p:txBody>
          <a:bodyPr wrap="square" lIns="0" tIns="0" rIns="0" bIns="0" rtlCol="0">
            <a:spAutoFit/>
          </a:bodyPr>
          <a:lstStyle/>
          <a:p>
            <a:pPr marL="342900" indent="-342900">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以比特币为例，在激励机制下，矿工节点会用自己的资源好好挖矿，好好记账，以获得奖励和交易费。</a:t>
            </a:r>
          </a:p>
        </p:txBody>
      </p:sp>
      <p:sp>
        <p:nvSpPr>
          <p:cNvPr id="34" name="Freeform 5"/>
          <p:cNvSpPr>
            <a:spLocks/>
          </p:cNvSpPr>
          <p:nvPr/>
        </p:nvSpPr>
        <p:spPr bwMode="auto">
          <a:xfrm>
            <a:off x="2672796" y="4870414"/>
            <a:ext cx="1467988" cy="132355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009900"/>
          </a:solidFill>
          <a:ln w="63500" cap="flat">
            <a:noFill/>
            <a:prstDash val="solid"/>
            <a:miter lim="800000"/>
            <a:headEnd/>
            <a:tailEnd/>
          </a:ln>
          <a:effectLst>
            <a:outerShdw blurRad="127000" dist="190500" dir="9000000" algn="r" rotWithShape="0">
              <a:prstClr val="black">
                <a:alpha val="40000"/>
              </a:prstClr>
            </a:outerShdw>
          </a:effectLst>
        </p:spPr>
        <p:txBody>
          <a:bodyPr vert="horz" wrap="square" lIns="91413" tIns="45706" rIns="91413" bIns="45706" numCol="1" anchor="t" anchorCtr="0" compatLnSpc="1">
            <a:prstTxWarp prst="textNoShape">
              <a:avLst/>
            </a:prstTxWarp>
          </a:bodyPr>
          <a:lstStyle/>
          <a:p>
            <a:endParaRPr lang="zh-CN" altLang="en-US">
              <a:solidFill>
                <a:schemeClr val="bg1"/>
              </a:solidFill>
            </a:endParaRPr>
          </a:p>
        </p:txBody>
      </p:sp>
      <p:sp>
        <p:nvSpPr>
          <p:cNvPr id="35" name="TextBox 7"/>
          <p:cNvSpPr txBox="1"/>
          <p:nvPr/>
        </p:nvSpPr>
        <p:spPr>
          <a:xfrm>
            <a:off x="2922272" y="5160189"/>
            <a:ext cx="969036" cy="738664"/>
          </a:xfrm>
          <a:prstGeom prst="rect">
            <a:avLst/>
          </a:prstGeom>
          <a:noFill/>
        </p:spPr>
        <p:txBody>
          <a:bodyPr wrap="square" lIns="0" tIns="0" rIns="0" bIns="0" rtlCol="0">
            <a:spAutoFit/>
          </a:bodyPr>
          <a:lstStyle>
            <a:defPPr>
              <a:defRPr lang="zh-CN"/>
            </a:defPPr>
            <a:lvl1pPr>
              <a:defRPr sz="2200">
                <a:solidFill>
                  <a:schemeClr val="bg1"/>
                </a:solidFill>
                <a:latin typeface="微软雅黑" pitchFamily="34" charset="-122"/>
                <a:ea typeface="微软雅黑" pitchFamily="34" charset="-122"/>
              </a:defRPr>
            </a:lvl1pPr>
          </a:lstStyle>
          <a:p>
            <a:pPr algn="ctr"/>
            <a:r>
              <a:rPr lang="zh-CN" altLang="en-US" sz="2400" b="1" dirty="0">
                <a:solidFill>
                  <a:schemeClr val="tx1">
                    <a:lumMod val="10000"/>
                    <a:lumOff val="90000"/>
                  </a:schemeClr>
                </a:solidFill>
              </a:rPr>
              <a:t>激励</a:t>
            </a:r>
            <a:endParaRPr lang="en-US" altLang="zh-CN" sz="2400" b="1" dirty="0">
              <a:solidFill>
                <a:schemeClr val="tx1">
                  <a:lumMod val="10000"/>
                  <a:lumOff val="90000"/>
                </a:schemeClr>
              </a:solidFill>
            </a:endParaRPr>
          </a:p>
          <a:p>
            <a:pPr algn="ctr"/>
            <a:r>
              <a:rPr lang="zh-CN" altLang="en-US" sz="2400" b="1" dirty="0">
                <a:solidFill>
                  <a:schemeClr val="tx1">
                    <a:lumMod val="10000"/>
                    <a:lumOff val="90000"/>
                  </a:schemeClr>
                </a:solidFill>
              </a:rPr>
              <a:t>机制</a:t>
            </a:r>
          </a:p>
        </p:txBody>
      </p:sp>
      <p:sp>
        <p:nvSpPr>
          <p:cNvPr id="36" name="Freeform 5"/>
          <p:cNvSpPr>
            <a:spLocks/>
          </p:cNvSpPr>
          <p:nvPr/>
        </p:nvSpPr>
        <p:spPr bwMode="auto">
          <a:xfrm>
            <a:off x="5337091" y="4870414"/>
            <a:ext cx="1467988" cy="132355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008000"/>
          </a:solidFill>
          <a:ln w="63500" cap="flat">
            <a:noFill/>
            <a:prstDash val="solid"/>
            <a:miter lim="800000"/>
            <a:headEnd/>
            <a:tailEnd/>
          </a:ln>
          <a:effectLst>
            <a:outerShdw blurRad="127000" dist="190500" dir="9000000" algn="r" rotWithShape="0">
              <a:prstClr val="black">
                <a:alpha val="40000"/>
              </a:prstClr>
            </a:outerShdw>
          </a:effectLst>
        </p:spPr>
        <p:txBody>
          <a:bodyPr vert="horz" wrap="square" lIns="91413" tIns="45706" rIns="91413" bIns="45706" numCol="1" anchor="t" anchorCtr="0" compatLnSpc="1">
            <a:prstTxWarp prst="textNoShape">
              <a:avLst/>
            </a:prstTxWarp>
          </a:bodyPr>
          <a:lstStyle/>
          <a:p>
            <a:endParaRPr lang="zh-CN" altLang="en-US">
              <a:solidFill>
                <a:schemeClr val="bg1"/>
              </a:solidFill>
            </a:endParaRPr>
          </a:p>
        </p:txBody>
      </p:sp>
      <p:sp>
        <p:nvSpPr>
          <p:cNvPr id="37" name="Freeform 5"/>
          <p:cNvSpPr>
            <a:spLocks/>
          </p:cNvSpPr>
          <p:nvPr/>
        </p:nvSpPr>
        <p:spPr bwMode="auto">
          <a:xfrm>
            <a:off x="8001386" y="4867743"/>
            <a:ext cx="1467988" cy="132355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005825"/>
          </a:solidFill>
          <a:ln w="63500" cap="flat">
            <a:noFill/>
            <a:prstDash val="solid"/>
            <a:miter lim="800000"/>
            <a:headEnd/>
            <a:tailEnd/>
          </a:ln>
          <a:effectLst>
            <a:outerShdw blurRad="127000" dist="190500" dir="9000000" algn="r" rotWithShape="0">
              <a:prstClr val="black">
                <a:alpha val="40000"/>
              </a:prstClr>
            </a:outerShdw>
          </a:effectLst>
        </p:spPr>
        <p:txBody>
          <a:bodyPr vert="horz" wrap="square" lIns="91413" tIns="45706" rIns="91413" bIns="45706" numCol="1" anchor="t" anchorCtr="0" compatLnSpc="1">
            <a:prstTxWarp prst="textNoShape">
              <a:avLst/>
            </a:prstTxWarp>
          </a:bodyPr>
          <a:lstStyle/>
          <a:p>
            <a:endParaRPr lang="zh-CN" altLang="en-US">
              <a:solidFill>
                <a:schemeClr val="bg1"/>
              </a:solidFill>
            </a:endParaRPr>
          </a:p>
        </p:txBody>
      </p:sp>
      <p:sp>
        <p:nvSpPr>
          <p:cNvPr id="42" name="TextBox 12"/>
          <p:cNvSpPr txBox="1"/>
          <p:nvPr/>
        </p:nvSpPr>
        <p:spPr>
          <a:xfrm>
            <a:off x="5586567" y="5160189"/>
            <a:ext cx="969036" cy="738664"/>
          </a:xfrm>
          <a:prstGeom prst="rect">
            <a:avLst/>
          </a:prstGeom>
          <a:noFill/>
        </p:spPr>
        <p:txBody>
          <a:bodyPr wrap="square" lIns="0" tIns="0" rIns="0" bIns="0" rtlCol="0">
            <a:spAutoFit/>
          </a:bodyPr>
          <a:lstStyle>
            <a:defPPr>
              <a:defRPr lang="zh-CN"/>
            </a:defPPr>
            <a:lvl1pPr>
              <a:defRPr sz="2200">
                <a:solidFill>
                  <a:schemeClr val="bg1"/>
                </a:solidFill>
                <a:latin typeface="微软雅黑" pitchFamily="34" charset="-122"/>
                <a:ea typeface="微软雅黑" pitchFamily="34" charset="-122"/>
              </a:defRPr>
            </a:lvl1pPr>
          </a:lstStyle>
          <a:p>
            <a:pPr algn="ctr"/>
            <a:r>
              <a:rPr lang="zh-CN" altLang="en-US" sz="2400" b="1" dirty="0">
                <a:solidFill>
                  <a:schemeClr val="tx1">
                    <a:lumMod val="10000"/>
                    <a:lumOff val="90000"/>
                  </a:schemeClr>
                </a:solidFill>
              </a:rPr>
              <a:t>可预期</a:t>
            </a:r>
            <a:endParaRPr lang="en-US" altLang="zh-CN" sz="2400" b="1" dirty="0">
              <a:solidFill>
                <a:schemeClr val="tx1">
                  <a:lumMod val="10000"/>
                  <a:lumOff val="90000"/>
                </a:schemeClr>
              </a:solidFill>
            </a:endParaRPr>
          </a:p>
          <a:p>
            <a:pPr algn="ctr"/>
            <a:r>
              <a:rPr lang="zh-CN" altLang="en-US" sz="2400" b="1" dirty="0">
                <a:solidFill>
                  <a:schemeClr val="tx1">
                    <a:lumMod val="10000"/>
                    <a:lumOff val="90000"/>
                  </a:schemeClr>
                </a:solidFill>
              </a:rPr>
              <a:t>行为</a:t>
            </a:r>
          </a:p>
        </p:txBody>
      </p:sp>
      <p:sp>
        <p:nvSpPr>
          <p:cNvPr id="43" name="TextBox 13"/>
          <p:cNvSpPr txBox="1"/>
          <p:nvPr/>
        </p:nvSpPr>
        <p:spPr>
          <a:xfrm>
            <a:off x="8271229" y="5338634"/>
            <a:ext cx="969036" cy="369332"/>
          </a:xfrm>
          <a:prstGeom prst="rect">
            <a:avLst/>
          </a:prstGeom>
          <a:noFill/>
        </p:spPr>
        <p:txBody>
          <a:bodyPr wrap="square" lIns="0" tIns="0" rIns="0" bIns="0" rtlCol="0">
            <a:spAutoFit/>
          </a:bodyPr>
          <a:lstStyle>
            <a:defPPr>
              <a:defRPr lang="zh-CN"/>
            </a:defPPr>
            <a:lvl1pPr>
              <a:defRPr sz="2200">
                <a:solidFill>
                  <a:schemeClr val="bg1"/>
                </a:solidFill>
                <a:latin typeface="微软雅黑" pitchFamily="34" charset="-122"/>
                <a:ea typeface="微软雅黑" pitchFamily="34" charset="-122"/>
              </a:defRPr>
            </a:lvl1pPr>
          </a:lstStyle>
          <a:p>
            <a:pPr algn="ctr"/>
            <a:r>
              <a:rPr lang="zh-CN" altLang="en-US" sz="2400" b="1" dirty="0">
                <a:solidFill>
                  <a:schemeClr val="tx1">
                    <a:lumMod val="10000"/>
                    <a:lumOff val="90000"/>
                  </a:schemeClr>
                </a:solidFill>
              </a:rPr>
              <a:t>信任</a:t>
            </a:r>
          </a:p>
        </p:txBody>
      </p:sp>
      <p:pic>
        <p:nvPicPr>
          <p:cNvPr id="44" name="图片 4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21435635">
            <a:off x="4285747" y="4578422"/>
            <a:ext cx="906378" cy="1006623"/>
          </a:xfrm>
          <a:prstGeom prst="rect">
            <a:avLst/>
          </a:prstGeom>
        </p:spPr>
      </p:pic>
      <p:pic>
        <p:nvPicPr>
          <p:cNvPr id="49" name="图片 4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21435635">
            <a:off x="6914040" y="4578421"/>
            <a:ext cx="906378" cy="1006623"/>
          </a:xfrm>
          <a:prstGeom prst="rect">
            <a:avLst/>
          </a:prstGeom>
        </p:spPr>
      </p:pic>
      <p:sp>
        <p:nvSpPr>
          <p:cNvPr id="52" name="TextBox 3"/>
          <p:cNvSpPr txBox="1"/>
          <p:nvPr/>
        </p:nvSpPr>
        <p:spPr>
          <a:xfrm>
            <a:off x="989814" y="3482733"/>
            <a:ext cx="10297022" cy="738664"/>
          </a:xfrm>
          <a:prstGeom prst="rect">
            <a:avLst/>
          </a:prstGeom>
          <a:noFill/>
        </p:spPr>
        <p:txBody>
          <a:bodyPr wrap="square" lIns="0" tIns="0" rIns="0" bIns="0" rtlCol="0">
            <a:spAutoFit/>
          </a:bodyPr>
          <a:lstStyle/>
          <a:p>
            <a:pPr marL="342900" indent="-342900">
              <a:buFont typeface="Wingdings" panose="05000000000000000000" pitchFamily="2" charset="2"/>
              <a:buChar char="ü"/>
            </a:pPr>
            <a:r>
              <a:rPr lang="zh-CN" altLang="en-US" sz="2400" b="1" dirty="0">
                <a:latin typeface="微软雅黑" panose="020B0503020204020204" pitchFamily="34" charset="-122"/>
                <a:ea typeface="微软雅黑" panose="020B0503020204020204" pitchFamily="34" charset="-122"/>
              </a:rPr>
              <a:t>比特币长期的实践经验告诉我们，激励良好且</a:t>
            </a:r>
            <a:r>
              <a:rPr lang="zh-CN" altLang="en-US" sz="2400" b="1" dirty="0">
                <a:solidFill>
                  <a:srgbClr val="FF0000"/>
                </a:solidFill>
                <a:latin typeface="微软雅黑" panose="020B0503020204020204" pitchFamily="34" charset="-122"/>
                <a:ea typeface="微软雅黑" panose="020B0503020204020204" pitchFamily="34" charset="-122"/>
              </a:rPr>
              <a:t>相互制衡</a:t>
            </a:r>
            <a:r>
              <a:rPr lang="zh-CN" altLang="en-US" sz="2400" b="1" dirty="0">
                <a:latin typeface="微软雅黑" panose="020B0503020204020204" pitchFamily="34" charset="-122"/>
                <a:ea typeface="微软雅黑" panose="020B0503020204020204" pitchFamily="34" charset="-122"/>
              </a:rPr>
              <a:t>的独立节点行为基本可预期，区块链上的帐可信。</a:t>
            </a:r>
          </a:p>
        </p:txBody>
      </p:sp>
    </p:spTree>
    <p:extLst>
      <p:ext uri="{BB962C8B-B14F-4D97-AF65-F5344CB8AC3E}">
        <p14:creationId xmlns:p14="http://schemas.microsoft.com/office/powerpoint/2010/main" val="30862025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895350"/>
          </a:xfrm>
          <a:prstGeom prst="rect">
            <a:avLst/>
          </a:prstGeom>
          <a:solidFill>
            <a:srgbClr val="0058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p:cNvPicPr>
            <a:picLocks noChangeAspect="1"/>
          </p:cNvPicPr>
          <p:nvPr/>
        </p:nvPicPr>
        <p:blipFill>
          <a:blip r:embed="rId3"/>
          <a:stretch>
            <a:fillRect/>
          </a:stretch>
        </p:blipFill>
        <p:spPr>
          <a:xfrm>
            <a:off x="9633708" y="0"/>
            <a:ext cx="2552700" cy="895350"/>
          </a:xfrm>
          <a:prstGeom prst="rect">
            <a:avLst/>
          </a:prstGeom>
        </p:spPr>
      </p:pic>
      <p:cxnSp>
        <p:nvCxnSpPr>
          <p:cNvPr id="7" name="直接连接符 6"/>
          <p:cNvCxnSpPr/>
          <p:nvPr/>
        </p:nvCxnSpPr>
        <p:spPr>
          <a:xfrm>
            <a:off x="236472" y="6767130"/>
            <a:ext cx="11641301" cy="49378"/>
          </a:xfrm>
          <a:prstGeom prst="line">
            <a:avLst/>
          </a:prstGeom>
          <a:ln w="19050">
            <a:solidFill>
              <a:srgbClr val="005825"/>
            </a:solidFill>
          </a:ln>
        </p:spPr>
        <p:style>
          <a:lnRef idx="1">
            <a:schemeClr val="accent1"/>
          </a:lnRef>
          <a:fillRef idx="0">
            <a:schemeClr val="accent1"/>
          </a:fillRef>
          <a:effectRef idx="0">
            <a:schemeClr val="accent1"/>
          </a:effectRef>
          <a:fontRef idx="minor">
            <a:schemeClr val="tx1"/>
          </a:fontRef>
        </p:style>
      </p:cxnSp>
      <p:sp>
        <p:nvSpPr>
          <p:cNvPr id="130" name="椭圆 17"/>
          <p:cNvSpPr/>
          <p:nvPr/>
        </p:nvSpPr>
        <p:spPr>
          <a:xfrm>
            <a:off x="128472" y="123675"/>
            <a:ext cx="648000" cy="64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华文楷体" panose="02010600040101010101" pitchFamily="2" charset="-122"/>
            </a:endParaRPr>
          </a:p>
        </p:txBody>
      </p:sp>
      <p:sp>
        <p:nvSpPr>
          <p:cNvPr id="129" name="椭圆 16"/>
          <p:cNvSpPr/>
          <p:nvPr/>
        </p:nvSpPr>
        <p:spPr>
          <a:xfrm>
            <a:off x="236472" y="231675"/>
            <a:ext cx="432000" cy="432000"/>
          </a:xfrm>
          <a:prstGeom prst="rect">
            <a:avLst/>
          </a:prstGeom>
          <a:solidFill>
            <a:srgbClr val="0058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华文楷体" panose="02010600040101010101" pitchFamily="2" charset="-122"/>
            </a:endParaRPr>
          </a:p>
        </p:txBody>
      </p:sp>
      <p:sp>
        <p:nvSpPr>
          <p:cNvPr id="51" name="文本框 50"/>
          <p:cNvSpPr txBox="1"/>
          <p:nvPr/>
        </p:nvSpPr>
        <p:spPr>
          <a:xfrm>
            <a:off x="989814" y="105948"/>
            <a:ext cx="8568302" cy="646331"/>
          </a:xfrm>
          <a:prstGeom prst="rect">
            <a:avLst/>
          </a:prstGeom>
          <a:noFill/>
        </p:spPr>
        <p:txBody>
          <a:bodyPr wrap="square" rtlCol="0">
            <a:spAutoFit/>
          </a:bodyPr>
          <a:lstStyle/>
          <a:p>
            <a:r>
              <a:rPr lang="zh-CN" altLang="en-US" sz="3600" b="1" dirty="0">
                <a:solidFill>
                  <a:schemeClr val="bg1"/>
                </a:solidFill>
                <a:latin typeface="微软雅黑" panose="020B0503020204020204" pitchFamily="34" charset="-122"/>
                <a:ea typeface="微软雅黑" panose="020B0503020204020204" pitchFamily="34" charset="-122"/>
              </a:rPr>
              <a:t>区块链本质特点</a:t>
            </a:r>
            <a:r>
              <a:rPr lang="en-US" altLang="zh-CN" sz="3600" b="1" dirty="0">
                <a:solidFill>
                  <a:schemeClr val="bg1"/>
                </a:solidFill>
                <a:latin typeface="微软雅黑" panose="020B0503020204020204" pitchFamily="34" charset="-122"/>
                <a:ea typeface="微软雅黑" panose="020B0503020204020204" pitchFamily="34" charset="-122"/>
              </a:rPr>
              <a:t>——</a:t>
            </a:r>
            <a:r>
              <a:rPr lang="zh-CN" altLang="en-US" sz="3600" b="1" dirty="0">
                <a:solidFill>
                  <a:schemeClr val="bg1"/>
                </a:solidFill>
                <a:latin typeface="微软雅黑" panose="020B0503020204020204" pitchFamily="34" charset="-122"/>
                <a:ea typeface="微软雅黑" panose="020B0503020204020204" pitchFamily="34" charset="-122"/>
              </a:rPr>
              <a:t>难篡改的目的性</a:t>
            </a:r>
          </a:p>
        </p:txBody>
      </p:sp>
      <p:sp>
        <p:nvSpPr>
          <p:cNvPr id="5" name="矩形 4"/>
          <p:cNvSpPr/>
          <p:nvPr/>
        </p:nvSpPr>
        <p:spPr>
          <a:xfrm>
            <a:off x="230880" y="283006"/>
            <a:ext cx="470000" cy="369332"/>
          </a:xfrm>
          <a:prstGeom prst="rect">
            <a:avLst/>
          </a:prstGeom>
        </p:spPr>
        <p:txBody>
          <a:bodyPr wrap="none">
            <a:spAutoFit/>
          </a:bodyPr>
          <a:lstStyle/>
          <a:p>
            <a:r>
              <a:rPr lang="en-US" altLang="zh-CN" b="1" dirty="0">
                <a:solidFill>
                  <a:schemeClr val="bg1"/>
                </a:solidFill>
                <a:latin typeface="微软雅黑" panose="020B0503020204020204" pitchFamily="34" charset="-122"/>
                <a:ea typeface="微软雅黑" panose="020B0503020204020204" pitchFamily="34" charset="-122"/>
              </a:rPr>
              <a:t>02</a:t>
            </a:r>
            <a:endParaRPr lang="zh-CN" altLang="en-US" b="1" dirty="0">
              <a:solidFill>
                <a:schemeClr val="bg1"/>
              </a:solidFill>
              <a:latin typeface="微软雅黑" panose="020B0503020204020204" pitchFamily="34" charset="-122"/>
              <a:ea typeface="微软雅黑" panose="020B0503020204020204" pitchFamily="34" charset="-122"/>
            </a:endParaRPr>
          </a:p>
        </p:txBody>
      </p:sp>
      <p:pic>
        <p:nvPicPr>
          <p:cNvPr id="9" name="图片 8"/>
          <p:cNvPicPr>
            <a:picLocks noChangeAspect="1"/>
          </p:cNvPicPr>
          <p:nvPr/>
        </p:nvPicPr>
        <p:blipFill>
          <a:blip r:embed="rId4"/>
          <a:stretch>
            <a:fillRect/>
          </a:stretch>
        </p:blipFill>
        <p:spPr>
          <a:xfrm>
            <a:off x="6802665" y="1077785"/>
            <a:ext cx="4817835" cy="1133608"/>
          </a:xfrm>
          <a:prstGeom prst="rect">
            <a:avLst/>
          </a:prstGeom>
        </p:spPr>
      </p:pic>
      <p:grpSp>
        <p:nvGrpSpPr>
          <p:cNvPr id="10" name="组合 9"/>
          <p:cNvGrpSpPr/>
          <p:nvPr/>
        </p:nvGrpSpPr>
        <p:grpSpPr>
          <a:xfrm>
            <a:off x="529441" y="1254850"/>
            <a:ext cx="791613" cy="796003"/>
            <a:chOff x="4950857" y="1312829"/>
            <a:chExt cx="1011795" cy="1017405"/>
          </a:xfrm>
          <a:solidFill>
            <a:srgbClr val="1B4367"/>
          </a:solidFill>
        </p:grpSpPr>
        <p:sp>
          <p:nvSpPr>
            <p:cNvPr id="11" name="Rectangle 6"/>
            <p:cNvSpPr/>
            <p:nvPr/>
          </p:nvSpPr>
          <p:spPr>
            <a:xfrm>
              <a:off x="4950857" y="1312829"/>
              <a:ext cx="1011795" cy="1017405"/>
            </a:xfrm>
            <a:prstGeom prst="flowChartConnector">
              <a:avLst/>
            </a:prstGeom>
            <a:solidFill>
              <a:srgbClr val="005825"/>
            </a:solidFill>
            <a:ln w="9525">
              <a:noFill/>
              <a:miter/>
            </a:ln>
          </p:spPr>
          <p:txBody>
            <a:bodyPr anchor="ctr"/>
            <a:lstStyle/>
            <a:p>
              <a:pPr algn="ctr" defTabSz="685783">
                <a:defRPr/>
              </a:pPr>
              <a:endParaRPr lang="en-US" altLang="zh-CN" sz="1000" kern="0" dirty="0">
                <a:latin typeface="微软雅黑"/>
                <a:ea typeface="微软雅黑"/>
                <a:cs typeface="+mn-ea"/>
                <a:sym typeface="+mn-lt"/>
              </a:endParaRPr>
            </a:p>
          </p:txBody>
        </p:sp>
        <p:sp>
          <p:nvSpPr>
            <p:cNvPr id="12" name="KSO_Shape"/>
            <p:cNvSpPr>
              <a:spLocks/>
            </p:cNvSpPr>
            <p:nvPr/>
          </p:nvSpPr>
          <p:spPr bwMode="auto">
            <a:xfrm>
              <a:off x="5275038" y="1500840"/>
              <a:ext cx="363431" cy="645143"/>
            </a:xfrm>
            <a:custGeom>
              <a:avLst/>
              <a:gdLst>
                <a:gd name="T0" fmla="*/ 2147483646 w 3056"/>
                <a:gd name="T1" fmla="*/ 2147483646 h 5429"/>
                <a:gd name="T2" fmla="*/ 2147483646 w 3056"/>
                <a:gd name="T3" fmla="*/ 2147483646 h 5429"/>
                <a:gd name="T4" fmla="*/ 2147483646 w 3056"/>
                <a:gd name="T5" fmla="*/ 388832290 h 5429"/>
                <a:gd name="T6" fmla="*/ 2147483646 w 3056"/>
                <a:gd name="T7" fmla="*/ 345615213 h 5429"/>
                <a:gd name="T8" fmla="*/ 2147483646 w 3056"/>
                <a:gd name="T9" fmla="*/ 2147483646 h 5429"/>
                <a:gd name="T10" fmla="*/ 2147483646 w 3056"/>
                <a:gd name="T11" fmla="*/ 2147483646 h 5429"/>
                <a:gd name="T12" fmla="*/ 2147483646 w 3056"/>
                <a:gd name="T13" fmla="*/ 2147483646 h 5429"/>
                <a:gd name="T14" fmla="*/ 2147483646 w 3056"/>
                <a:gd name="T15" fmla="*/ 2147483646 h 5429"/>
                <a:gd name="T16" fmla="*/ 2147483646 w 3056"/>
                <a:gd name="T17" fmla="*/ 2147483646 h 5429"/>
                <a:gd name="T18" fmla="*/ 2147483646 w 3056"/>
                <a:gd name="T19" fmla="*/ 2147483646 h 5429"/>
                <a:gd name="T20" fmla="*/ 475747481 w 3056"/>
                <a:gd name="T21" fmla="*/ 2147483646 h 5429"/>
                <a:gd name="T22" fmla="*/ 432463999 w 3056"/>
                <a:gd name="T23" fmla="*/ 2147483646 h 5429"/>
                <a:gd name="T24" fmla="*/ 2147483646 w 3056"/>
                <a:gd name="T25" fmla="*/ 2147483646 h 5429"/>
                <a:gd name="T26" fmla="*/ 2147483646 w 3056"/>
                <a:gd name="T27" fmla="*/ 2147483646 h 5429"/>
                <a:gd name="T28" fmla="*/ 2147483646 w 3056"/>
                <a:gd name="T29" fmla="*/ 2147483646 h 5429"/>
                <a:gd name="T30" fmla="*/ 2147483646 w 3056"/>
                <a:gd name="T31" fmla="*/ 2147483646 h 5429"/>
                <a:gd name="T32" fmla="*/ 2147483646 w 3056"/>
                <a:gd name="T33" fmla="*/ 2147483646 h 5429"/>
                <a:gd name="T34" fmla="*/ 2147483646 w 3056"/>
                <a:gd name="T35" fmla="*/ 2147483646 h 5429"/>
                <a:gd name="T36" fmla="*/ 2147483646 w 3056"/>
                <a:gd name="T37" fmla="*/ 2147483646 h 5429"/>
                <a:gd name="T38" fmla="*/ 2147483646 w 3056"/>
                <a:gd name="T39" fmla="*/ 2147483646 h 5429"/>
                <a:gd name="T40" fmla="*/ 2147483646 w 3056"/>
                <a:gd name="T41" fmla="*/ 2147483646 h 5429"/>
                <a:gd name="T42" fmla="*/ 2147483646 w 3056"/>
                <a:gd name="T43" fmla="*/ 2147483646 h 5429"/>
                <a:gd name="T44" fmla="*/ 2147483646 w 3056"/>
                <a:gd name="T45" fmla="*/ 2147483646 h 5429"/>
                <a:gd name="T46" fmla="*/ 2147483646 w 3056"/>
                <a:gd name="T47" fmla="*/ 2147483646 h 5429"/>
                <a:gd name="T48" fmla="*/ 2147483646 w 3056"/>
                <a:gd name="T49" fmla="*/ 2147483646 h 5429"/>
                <a:gd name="T50" fmla="*/ 2147483646 w 3056"/>
                <a:gd name="T51" fmla="*/ 2147483646 h 5429"/>
                <a:gd name="T52" fmla="*/ 2147483646 w 3056"/>
                <a:gd name="T53" fmla="*/ 2147483646 h 5429"/>
                <a:gd name="T54" fmla="*/ 2147483646 w 3056"/>
                <a:gd name="T55" fmla="*/ 2147483646 h 5429"/>
                <a:gd name="T56" fmla="*/ 2147483646 w 3056"/>
                <a:gd name="T57" fmla="*/ 2147483646 h 5429"/>
                <a:gd name="T58" fmla="*/ 2147483646 w 3056"/>
                <a:gd name="T59" fmla="*/ 2147483646 h 5429"/>
                <a:gd name="T60" fmla="*/ 2147483646 w 3056"/>
                <a:gd name="T61" fmla="*/ 2147483646 h 5429"/>
                <a:gd name="T62" fmla="*/ 2147483646 w 3056"/>
                <a:gd name="T63" fmla="*/ 2147483646 h 5429"/>
                <a:gd name="T64" fmla="*/ 2147483646 w 3056"/>
                <a:gd name="T65" fmla="*/ 2147483646 h 5429"/>
                <a:gd name="T66" fmla="*/ 2147483646 w 3056"/>
                <a:gd name="T67" fmla="*/ 2147483646 h 5429"/>
                <a:gd name="T68" fmla="*/ 2147483646 w 3056"/>
                <a:gd name="T69" fmla="*/ 2147483646 h 5429"/>
                <a:gd name="T70" fmla="*/ 2147483646 w 3056"/>
                <a:gd name="T71" fmla="*/ 2147483646 h 5429"/>
                <a:gd name="T72" fmla="*/ 2147483646 w 3056"/>
                <a:gd name="T73" fmla="*/ 2147483646 h 5429"/>
                <a:gd name="T74" fmla="*/ 2147483646 w 3056"/>
                <a:gd name="T75" fmla="*/ 2147483646 h 5429"/>
                <a:gd name="T76" fmla="*/ 2147483646 w 3056"/>
                <a:gd name="T77" fmla="*/ 2147483646 h 5429"/>
                <a:gd name="T78" fmla="*/ 2147483646 w 3056"/>
                <a:gd name="T79" fmla="*/ 2147483646 h 5429"/>
                <a:gd name="T80" fmla="*/ 2147483646 w 3056"/>
                <a:gd name="T81" fmla="*/ 2147483646 h 5429"/>
                <a:gd name="T82" fmla="*/ 2147483646 w 3056"/>
                <a:gd name="T83" fmla="*/ 2147483646 h 5429"/>
                <a:gd name="T84" fmla="*/ 2147483646 w 3056"/>
                <a:gd name="T85" fmla="*/ 2147483646 h 5429"/>
                <a:gd name="T86" fmla="*/ 2147483646 w 3056"/>
                <a:gd name="T87" fmla="*/ 2147483646 h 5429"/>
                <a:gd name="T88" fmla="*/ 2147483646 w 3056"/>
                <a:gd name="T89" fmla="*/ 2147483646 h 5429"/>
                <a:gd name="T90" fmla="*/ 2147483646 w 3056"/>
                <a:gd name="T91" fmla="*/ 2147483646 h 5429"/>
                <a:gd name="T92" fmla="*/ 2147483646 w 3056"/>
                <a:gd name="T93" fmla="*/ 2147483646 h 5429"/>
                <a:gd name="T94" fmla="*/ 2147483646 w 3056"/>
                <a:gd name="T95" fmla="*/ 2147483646 h 5429"/>
                <a:gd name="T96" fmla="*/ 2147483646 w 3056"/>
                <a:gd name="T97" fmla="*/ 2147483646 h 5429"/>
                <a:gd name="T98" fmla="*/ 2147483646 w 3056"/>
                <a:gd name="T99" fmla="*/ 2147483646 h 5429"/>
                <a:gd name="T100" fmla="*/ 2147483646 w 3056"/>
                <a:gd name="T101" fmla="*/ 2147483646 h 5429"/>
                <a:gd name="T102" fmla="*/ 2147483646 w 3056"/>
                <a:gd name="T103" fmla="*/ 2147483646 h 5429"/>
                <a:gd name="T104" fmla="*/ 2147483646 w 3056"/>
                <a:gd name="T105" fmla="*/ 2147483646 h 5429"/>
                <a:gd name="T106" fmla="*/ 2147483646 w 3056"/>
                <a:gd name="T107" fmla="*/ 2147483646 h 5429"/>
                <a:gd name="T108" fmla="*/ 2147483646 w 3056"/>
                <a:gd name="T109" fmla="*/ 2147483646 h 5429"/>
                <a:gd name="T110" fmla="*/ 2147483646 w 3056"/>
                <a:gd name="T111" fmla="*/ 2147483646 h 5429"/>
                <a:gd name="T112" fmla="*/ 2147483646 w 3056"/>
                <a:gd name="T113" fmla="*/ 2147483646 h 5429"/>
                <a:gd name="T114" fmla="*/ 2147483646 w 3056"/>
                <a:gd name="T115" fmla="*/ 2147483646 h 5429"/>
                <a:gd name="T116" fmla="*/ 2147483646 w 3056"/>
                <a:gd name="T117" fmla="*/ 2147483646 h 5429"/>
                <a:gd name="T118" fmla="*/ 2147483646 w 3056"/>
                <a:gd name="T119" fmla="*/ 2147483646 h 5429"/>
                <a:gd name="T120" fmla="*/ 2147483646 w 3056"/>
                <a:gd name="T121" fmla="*/ 2147483646 h 5429"/>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3056" h="5429">
                  <a:moveTo>
                    <a:pt x="2609" y="448"/>
                  </a:moveTo>
                  <a:lnTo>
                    <a:pt x="2609" y="448"/>
                  </a:lnTo>
                  <a:lnTo>
                    <a:pt x="2575" y="415"/>
                  </a:lnTo>
                  <a:lnTo>
                    <a:pt x="2538" y="383"/>
                  </a:lnTo>
                  <a:lnTo>
                    <a:pt x="2503" y="352"/>
                  </a:lnTo>
                  <a:lnTo>
                    <a:pt x="2465" y="322"/>
                  </a:lnTo>
                  <a:lnTo>
                    <a:pt x="2426" y="293"/>
                  </a:lnTo>
                  <a:lnTo>
                    <a:pt x="2388" y="265"/>
                  </a:lnTo>
                  <a:lnTo>
                    <a:pt x="2348" y="239"/>
                  </a:lnTo>
                  <a:lnTo>
                    <a:pt x="2307" y="213"/>
                  </a:lnTo>
                  <a:lnTo>
                    <a:pt x="2266" y="190"/>
                  </a:lnTo>
                  <a:lnTo>
                    <a:pt x="2224" y="168"/>
                  </a:lnTo>
                  <a:lnTo>
                    <a:pt x="2182" y="146"/>
                  </a:lnTo>
                  <a:lnTo>
                    <a:pt x="2138" y="127"/>
                  </a:lnTo>
                  <a:lnTo>
                    <a:pt x="2095" y="108"/>
                  </a:lnTo>
                  <a:lnTo>
                    <a:pt x="2049" y="91"/>
                  </a:lnTo>
                  <a:lnTo>
                    <a:pt x="2005" y="75"/>
                  </a:lnTo>
                  <a:lnTo>
                    <a:pt x="1960" y="61"/>
                  </a:lnTo>
                  <a:lnTo>
                    <a:pt x="1907" y="46"/>
                  </a:lnTo>
                  <a:lnTo>
                    <a:pt x="1853" y="34"/>
                  </a:lnTo>
                  <a:lnTo>
                    <a:pt x="1800" y="24"/>
                  </a:lnTo>
                  <a:lnTo>
                    <a:pt x="1746" y="15"/>
                  </a:lnTo>
                  <a:lnTo>
                    <a:pt x="1692" y="9"/>
                  </a:lnTo>
                  <a:lnTo>
                    <a:pt x="1638" y="3"/>
                  </a:lnTo>
                  <a:lnTo>
                    <a:pt x="1582" y="1"/>
                  </a:lnTo>
                  <a:lnTo>
                    <a:pt x="1527" y="0"/>
                  </a:lnTo>
                  <a:lnTo>
                    <a:pt x="1490" y="0"/>
                  </a:lnTo>
                  <a:lnTo>
                    <a:pt x="1451" y="2"/>
                  </a:lnTo>
                  <a:lnTo>
                    <a:pt x="1413" y="4"/>
                  </a:lnTo>
                  <a:lnTo>
                    <a:pt x="1376" y="8"/>
                  </a:lnTo>
                  <a:lnTo>
                    <a:pt x="1338" y="11"/>
                  </a:lnTo>
                  <a:lnTo>
                    <a:pt x="1302" y="17"/>
                  </a:lnTo>
                  <a:lnTo>
                    <a:pt x="1264" y="22"/>
                  </a:lnTo>
                  <a:lnTo>
                    <a:pt x="1227" y="29"/>
                  </a:lnTo>
                  <a:lnTo>
                    <a:pt x="1191" y="36"/>
                  </a:lnTo>
                  <a:lnTo>
                    <a:pt x="1154" y="45"/>
                  </a:lnTo>
                  <a:lnTo>
                    <a:pt x="1118" y="55"/>
                  </a:lnTo>
                  <a:lnTo>
                    <a:pt x="1083" y="65"/>
                  </a:lnTo>
                  <a:lnTo>
                    <a:pt x="1047" y="76"/>
                  </a:lnTo>
                  <a:lnTo>
                    <a:pt x="1012" y="88"/>
                  </a:lnTo>
                  <a:lnTo>
                    <a:pt x="977" y="102"/>
                  </a:lnTo>
                  <a:lnTo>
                    <a:pt x="942" y="115"/>
                  </a:lnTo>
                  <a:lnTo>
                    <a:pt x="909" y="130"/>
                  </a:lnTo>
                  <a:lnTo>
                    <a:pt x="875" y="146"/>
                  </a:lnTo>
                  <a:lnTo>
                    <a:pt x="841" y="161"/>
                  </a:lnTo>
                  <a:lnTo>
                    <a:pt x="808" y="179"/>
                  </a:lnTo>
                  <a:lnTo>
                    <a:pt x="775" y="197"/>
                  </a:lnTo>
                  <a:lnTo>
                    <a:pt x="743" y="216"/>
                  </a:lnTo>
                  <a:lnTo>
                    <a:pt x="712" y="235"/>
                  </a:lnTo>
                  <a:lnTo>
                    <a:pt x="680" y="255"/>
                  </a:lnTo>
                  <a:lnTo>
                    <a:pt x="649" y="277"/>
                  </a:lnTo>
                  <a:lnTo>
                    <a:pt x="619" y="300"/>
                  </a:lnTo>
                  <a:lnTo>
                    <a:pt x="589" y="322"/>
                  </a:lnTo>
                  <a:lnTo>
                    <a:pt x="559" y="345"/>
                  </a:lnTo>
                  <a:lnTo>
                    <a:pt x="531" y="370"/>
                  </a:lnTo>
                  <a:lnTo>
                    <a:pt x="502" y="395"/>
                  </a:lnTo>
                  <a:lnTo>
                    <a:pt x="474" y="421"/>
                  </a:lnTo>
                  <a:lnTo>
                    <a:pt x="447" y="448"/>
                  </a:lnTo>
                  <a:lnTo>
                    <a:pt x="420" y="475"/>
                  </a:lnTo>
                  <a:lnTo>
                    <a:pt x="395" y="503"/>
                  </a:lnTo>
                  <a:lnTo>
                    <a:pt x="369" y="531"/>
                  </a:lnTo>
                  <a:lnTo>
                    <a:pt x="345" y="561"/>
                  </a:lnTo>
                  <a:lnTo>
                    <a:pt x="322" y="589"/>
                  </a:lnTo>
                  <a:lnTo>
                    <a:pt x="298" y="619"/>
                  </a:lnTo>
                  <a:lnTo>
                    <a:pt x="276" y="650"/>
                  </a:lnTo>
                  <a:lnTo>
                    <a:pt x="255" y="681"/>
                  </a:lnTo>
                  <a:lnTo>
                    <a:pt x="235" y="712"/>
                  </a:lnTo>
                  <a:lnTo>
                    <a:pt x="215" y="744"/>
                  </a:lnTo>
                  <a:lnTo>
                    <a:pt x="197" y="776"/>
                  </a:lnTo>
                  <a:lnTo>
                    <a:pt x="179" y="808"/>
                  </a:lnTo>
                  <a:lnTo>
                    <a:pt x="161" y="841"/>
                  </a:lnTo>
                  <a:lnTo>
                    <a:pt x="145" y="875"/>
                  </a:lnTo>
                  <a:lnTo>
                    <a:pt x="129" y="909"/>
                  </a:lnTo>
                  <a:lnTo>
                    <a:pt x="115" y="943"/>
                  </a:lnTo>
                  <a:lnTo>
                    <a:pt x="101" y="977"/>
                  </a:lnTo>
                  <a:lnTo>
                    <a:pt x="88" y="1012"/>
                  </a:lnTo>
                  <a:lnTo>
                    <a:pt x="76" y="1047"/>
                  </a:lnTo>
                  <a:lnTo>
                    <a:pt x="65" y="1082"/>
                  </a:lnTo>
                  <a:lnTo>
                    <a:pt x="55" y="1118"/>
                  </a:lnTo>
                  <a:lnTo>
                    <a:pt x="45" y="1154"/>
                  </a:lnTo>
                  <a:lnTo>
                    <a:pt x="36" y="1191"/>
                  </a:lnTo>
                  <a:lnTo>
                    <a:pt x="28" y="1227"/>
                  </a:lnTo>
                  <a:lnTo>
                    <a:pt x="22" y="1264"/>
                  </a:lnTo>
                  <a:lnTo>
                    <a:pt x="16" y="1301"/>
                  </a:lnTo>
                  <a:lnTo>
                    <a:pt x="11" y="1338"/>
                  </a:lnTo>
                  <a:lnTo>
                    <a:pt x="7" y="1376"/>
                  </a:lnTo>
                  <a:lnTo>
                    <a:pt x="4" y="1413"/>
                  </a:lnTo>
                  <a:lnTo>
                    <a:pt x="2" y="1452"/>
                  </a:lnTo>
                  <a:lnTo>
                    <a:pt x="0" y="1489"/>
                  </a:lnTo>
                  <a:lnTo>
                    <a:pt x="0" y="1527"/>
                  </a:lnTo>
                  <a:lnTo>
                    <a:pt x="6" y="1667"/>
                  </a:lnTo>
                  <a:lnTo>
                    <a:pt x="10" y="1707"/>
                  </a:lnTo>
                  <a:lnTo>
                    <a:pt x="15" y="1746"/>
                  </a:lnTo>
                  <a:lnTo>
                    <a:pt x="22" y="1785"/>
                  </a:lnTo>
                  <a:lnTo>
                    <a:pt x="28" y="1823"/>
                  </a:lnTo>
                  <a:lnTo>
                    <a:pt x="36" y="1862"/>
                  </a:lnTo>
                  <a:lnTo>
                    <a:pt x="45" y="1900"/>
                  </a:lnTo>
                  <a:lnTo>
                    <a:pt x="55" y="1937"/>
                  </a:lnTo>
                  <a:lnTo>
                    <a:pt x="66" y="1975"/>
                  </a:lnTo>
                  <a:lnTo>
                    <a:pt x="78" y="2012"/>
                  </a:lnTo>
                  <a:lnTo>
                    <a:pt x="92" y="2049"/>
                  </a:lnTo>
                  <a:lnTo>
                    <a:pt x="105" y="2085"/>
                  </a:lnTo>
                  <a:lnTo>
                    <a:pt x="119" y="2122"/>
                  </a:lnTo>
                  <a:lnTo>
                    <a:pt x="136" y="2157"/>
                  </a:lnTo>
                  <a:lnTo>
                    <a:pt x="152" y="2193"/>
                  </a:lnTo>
                  <a:lnTo>
                    <a:pt x="170" y="2228"/>
                  </a:lnTo>
                  <a:lnTo>
                    <a:pt x="189" y="2262"/>
                  </a:lnTo>
                  <a:lnTo>
                    <a:pt x="195" y="2277"/>
                  </a:lnTo>
                  <a:lnTo>
                    <a:pt x="213" y="2312"/>
                  </a:lnTo>
                  <a:lnTo>
                    <a:pt x="242" y="2366"/>
                  </a:lnTo>
                  <a:lnTo>
                    <a:pt x="278" y="2439"/>
                  </a:lnTo>
                  <a:lnTo>
                    <a:pt x="323" y="2528"/>
                  </a:lnTo>
                  <a:lnTo>
                    <a:pt x="371" y="2631"/>
                  </a:lnTo>
                  <a:lnTo>
                    <a:pt x="422" y="2743"/>
                  </a:lnTo>
                  <a:lnTo>
                    <a:pt x="450" y="2804"/>
                  </a:lnTo>
                  <a:lnTo>
                    <a:pt x="476" y="2867"/>
                  </a:lnTo>
                  <a:lnTo>
                    <a:pt x="503" y="2931"/>
                  </a:lnTo>
                  <a:lnTo>
                    <a:pt x="530" y="2998"/>
                  </a:lnTo>
                  <a:lnTo>
                    <a:pt x="556" y="3065"/>
                  </a:lnTo>
                  <a:lnTo>
                    <a:pt x="582" y="3134"/>
                  </a:lnTo>
                  <a:lnTo>
                    <a:pt x="607" y="3202"/>
                  </a:lnTo>
                  <a:lnTo>
                    <a:pt x="630" y="3273"/>
                  </a:lnTo>
                  <a:lnTo>
                    <a:pt x="653" y="3343"/>
                  </a:lnTo>
                  <a:lnTo>
                    <a:pt x="674" y="3413"/>
                  </a:lnTo>
                  <a:lnTo>
                    <a:pt x="693" y="3483"/>
                  </a:lnTo>
                  <a:lnTo>
                    <a:pt x="711" y="3553"/>
                  </a:lnTo>
                  <a:lnTo>
                    <a:pt x="726" y="3621"/>
                  </a:lnTo>
                  <a:lnTo>
                    <a:pt x="739" y="3690"/>
                  </a:lnTo>
                  <a:lnTo>
                    <a:pt x="750" y="3756"/>
                  </a:lnTo>
                  <a:lnTo>
                    <a:pt x="754" y="3788"/>
                  </a:lnTo>
                  <a:lnTo>
                    <a:pt x="757" y="3822"/>
                  </a:lnTo>
                  <a:lnTo>
                    <a:pt x="760" y="3854"/>
                  </a:lnTo>
                  <a:lnTo>
                    <a:pt x="762" y="3885"/>
                  </a:lnTo>
                  <a:lnTo>
                    <a:pt x="763" y="3915"/>
                  </a:lnTo>
                  <a:lnTo>
                    <a:pt x="764" y="3946"/>
                  </a:lnTo>
                  <a:lnTo>
                    <a:pt x="783" y="4137"/>
                  </a:lnTo>
                  <a:lnTo>
                    <a:pt x="789" y="4160"/>
                  </a:lnTo>
                  <a:lnTo>
                    <a:pt x="796" y="4181"/>
                  </a:lnTo>
                  <a:lnTo>
                    <a:pt x="804" y="4202"/>
                  </a:lnTo>
                  <a:lnTo>
                    <a:pt x="813" y="4220"/>
                  </a:lnTo>
                  <a:lnTo>
                    <a:pt x="823" y="4237"/>
                  </a:lnTo>
                  <a:lnTo>
                    <a:pt x="833" y="4253"/>
                  </a:lnTo>
                  <a:lnTo>
                    <a:pt x="844" y="4267"/>
                  </a:lnTo>
                  <a:lnTo>
                    <a:pt x="855" y="4280"/>
                  </a:lnTo>
                  <a:lnTo>
                    <a:pt x="867" y="4291"/>
                  </a:lnTo>
                  <a:lnTo>
                    <a:pt x="880" y="4301"/>
                  </a:lnTo>
                  <a:lnTo>
                    <a:pt x="895" y="4309"/>
                  </a:lnTo>
                  <a:lnTo>
                    <a:pt x="909" y="4316"/>
                  </a:lnTo>
                  <a:lnTo>
                    <a:pt x="924" y="4321"/>
                  </a:lnTo>
                  <a:lnTo>
                    <a:pt x="941" y="4325"/>
                  </a:lnTo>
                  <a:lnTo>
                    <a:pt x="959" y="4328"/>
                  </a:lnTo>
                  <a:lnTo>
                    <a:pt x="976" y="4328"/>
                  </a:lnTo>
                  <a:lnTo>
                    <a:pt x="2079" y="4328"/>
                  </a:lnTo>
                  <a:lnTo>
                    <a:pt x="2097" y="4328"/>
                  </a:lnTo>
                  <a:lnTo>
                    <a:pt x="2114" y="4325"/>
                  </a:lnTo>
                  <a:lnTo>
                    <a:pt x="2130" y="4321"/>
                  </a:lnTo>
                  <a:lnTo>
                    <a:pt x="2145" y="4316"/>
                  </a:lnTo>
                  <a:lnTo>
                    <a:pt x="2161" y="4309"/>
                  </a:lnTo>
                  <a:lnTo>
                    <a:pt x="2174" y="4301"/>
                  </a:lnTo>
                  <a:lnTo>
                    <a:pt x="2187" y="4291"/>
                  </a:lnTo>
                  <a:lnTo>
                    <a:pt x="2201" y="4280"/>
                  </a:lnTo>
                  <a:lnTo>
                    <a:pt x="2212" y="4267"/>
                  </a:lnTo>
                  <a:lnTo>
                    <a:pt x="2223" y="4253"/>
                  </a:lnTo>
                  <a:lnTo>
                    <a:pt x="2233" y="4237"/>
                  </a:lnTo>
                  <a:lnTo>
                    <a:pt x="2243" y="4220"/>
                  </a:lnTo>
                  <a:lnTo>
                    <a:pt x="2251" y="4202"/>
                  </a:lnTo>
                  <a:lnTo>
                    <a:pt x="2259" y="4181"/>
                  </a:lnTo>
                  <a:lnTo>
                    <a:pt x="2266" y="4160"/>
                  </a:lnTo>
                  <a:lnTo>
                    <a:pt x="2272" y="4137"/>
                  </a:lnTo>
                  <a:lnTo>
                    <a:pt x="2291" y="3946"/>
                  </a:lnTo>
                  <a:lnTo>
                    <a:pt x="2293" y="3915"/>
                  </a:lnTo>
                  <a:lnTo>
                    <a:pt x="2294" y="3885"/>
                  </a:lnTo>
                  <a:lnTo>
                    <a:pt x="2295" y="3854"/>
                  </a:lnTo>
                  <a:lnTo>
                    <a:pt x="2298" y="3822"/>
                  </a:lnTo>
                  <a:lnTo>
                    <a:pt x="2301" y="3788"/>
                  </a:lnTo>
                  <a:lnTo>
                    <a:pt x="2306" y="3756"/>
                  </a:lnTo>
                  <a:lnTo>
                    <a:pt x="2316" y="3690"/>
                  </a:lnTo>
                  <a:lnTo>
                    <a:pt x="2329" y="3621"/>
                  </a:lnTo>
                  <a:lnTo>
                    <a:pt x="2345" y="3553"/>
                  </a:lnTo>
                  <a:lnTo>
                    <a:pt x="2362" y="3483"/>
                  </a:lnTo>
                  <a:lnTo>
                    <a:pt x="2381" y="3413"/>
                  </a:lnTo>
                  <a:lnTo>
                    <a:pt x="2402" y="3343"/>
                  </a:lnTo>
                  <a:lnTo>
                    <a:pt x="2425" y="3273"/>
                  </a:lnTo>
                  <a:lnTo>
                    <a:pt x="2449" y="3202"/>
                  </a:lnTo>
                  <a:lnTo>
                    <a:pt x="2474" y="3134"/>
                  </a:lnTo>
                  <a:lnTo>
                    <a:pt x="2499" y="3065"/>
                  </a:lnTo>
                  <a:lnTo>
                    <a:pt x="2526" y="2998"/>
                  </a:lnTo>
                  <a:lnTo>
                    <a:pt x="2552" y="2931"/>
                  </a:lnTo>
                  <a:lnTo>
                    <a:pt x="2579" y="2867"/>
                  </a:lnTo>
                  <a:lnTo>
                    <a:pt x="2607" y="2804"/>
                  </a:lnTo>
                  <a:lnTo>
                    <a:pt x="2633" y="2743"/>
                  </a:lnTo>
                  <a:lnTo>
                    <a:pt x="2685" y="2631"/>
                  </a:lnTo>
                  <a:lnTo>
                    <a:pt x="2735" y="2528"/>
                  </a:lnTo>
                  <a:lnTo>
                    <a:pt x="2778" y="2439"/>
                  </a:lnTo>
                  <a:lnTo>
                    <a:pt x="2816" y="2366"/>
                  </a:lnTo>
                  <a:lnTo>
                    <a:pt x="2846" y="2312"/>
                  </a:lnTo>
                  <a:lnTo>
                    <a:pt x="2872" y="2262"/>
                  </a:lnTo>
                  <a:lnTo>
                    <a:pt x="2890" y="2228"/>
                  </a:lnTo>
                  <a:lnTo>
                    <a:pt x="2906" y="2193"/>
                  </a:lnTo>
                  <a:lnTo>
                    <a:pt x="2923" y="2157"/>
                  </a:lnTo>
                  <a:lnTo>
                    <a:pt x="2937" y="2122"/>
                  </a:lnTo>
                  <a:lnTo>
                    <a:pt x="2952" y="2085"/>
                  </a:lnTo>
                  <a:lnTo>
                    <a:pt x="2965" y="2049"/>
                  </a:lnTo>
                  <a:lnTo>
                    <a:pt x="2978" y="2012"/>
                  </a:lnTo>
                  <a:lnTo>
                    <a:pt x="2989" y="1975"/>
                  </a:lnTo>
                  <a:lnTo>
                    <a:pt x="3000" y="1937"/>
                  </a:lnTo>
                  <a:lnTo>
                    <a:pt x="3010" y="1900"/>
                  </a:lnTo>
                  <a:lnTo>
                    <a:pt x="3019" y="1862"/>
                  </a:lnTo>
                  <a:lnTo>
                    <a:pt x="3027" y="1823"/>
                  </a:lnTo>
                  <a:lnTo>
                    <a:pt x="3034" y="1785"/>
                  </a:lnTo>
                  <a:lnTo>
                    <a:pt x="3040" y="1746"/>
                  </a:lnTo>
                  <a:lnTo>
                    <a:pt x="3045" y="1707"/>
                  </a:lnTo>
                  <a:lnTo>
                    <a:pt x="3049" y="1667"/>
                  </a:lnTo>
                  <a:lnTo>
                    <a:pt x="3056" y="1527"/>
                  </a:lnTo>
                  <a:lnTo>
                    <a:pt x="3055" y="1489"/>
                  </a:lnTo>
                  <a:lnTo>
                    <a:pt x="3054" y="1452"/>
                  </a:lnTo>
                  <a:lnTo>
                    <a:pt x="3051" y="1413"/>
                  </a:lnTo>
                  <a:lnTo>
                    <a:pt x="3048" y="1376"/>
                  </a:lnTo>
                  <a:lnTo>
                    <a:pt x="3044" y="1338"/>
                  </a:lnTo>
                  <a:lnTo>
                    <a:pt x="3039" y="1301"/>
                  </a:lnTo>
                  <a:lnTo>
                    <a:pt x="3034" y="1264"/>
                  </a:lnTo>
                  <a:lnTo>
                    <a:pt x="3026" y="1227"/>
                  </a:lnTo>
                  <a:lnTo>
                    <a:pt x="3018" y="1191"/>
                  </a:lnTo>
                  <a:lnTo>
                    <a:pt x="3010" y="1154"/>
                  </a:lnTo>
                  <a:lnTo>
                    <a:pt x="3000" y="1118"/>
                  </a:lnTo>
                  <a:lnTo>
                    <a:pt x="2990" y="1082"/>
                  </a:lnTo>
                  <a:lnTo>
                    <a:pt x="2979" y="1047"/>
                  </a:lnTo>
                  <a:lnTo>
                    <a:pt x="2967" y="1012"/>
                  </a:lnTo>
                  <a:lnTo>
                    <a:pt x="2954" y="977"/>
                  </a:lnTo>
                  <a:lnTo>
                    <a:pt x="2941" y="943"/>
                  </a:lnTo>
                  <a:lnTo>
                    <a:pt x="2925" y="909"/>
                  </a:lnTo>
                  <a:lnTo>
                    <a:pt x="2910" y="875"/>
                  </a:lnTo>
                  <a:lnTo>
                    <a:pt x="2894" y="841"/>
                  </a:lnTo>
                  <a:lnTo>
                    <a:pt x="2877" y="808"/>
                  </a:lnTo>
                  <a:lnTo>
                    <a:pt x="2859" y="776"/>
                  </a:lnTo>
                  <a:lnTo>
                    <a:pt x="2840" y="744"/>
                  </a:lnTo>
                  <a:lnTo>
                    <a:pt x="2820" y="712"/>
                  </a:lnTo>
                  <a:lnTo>
                    <a:pt x="2800" y="681"/>
                  </a:lnTo>
                  <a:lnTo>
                    <a:pt x="2779" y="650"/>
                  </a:lnTo>
                  <a:lnTo>
                    <a:pt x="2757" y="619"/>
                  </a:lnTo>
                  <a:lnTo>
                    <a:pt x="2734" y="589"/>
                  </a:lnTo>
                  <a:lnTo>
                    <a:pt x="2711" y="561"/>
                  </a:lnTo>
                  <a:lnTo>
                    <a:pt x="2686" y="531"/>
                  </a:lnTo>
                  <a:lnTo>
                    <a:pt x="2661" y="503"/>
                  </a:lnTo>
                  <a:lnTo>
                    <a:pt x="2635" y="475"/>
                  </a:lnTo>
                  <a:lnTo>
                    <a:pt x="2609" y="448"/>
                  </a:lnTo>
                  <a:close/>
                  <a:moveTo>
                    <a:pt x="2661" y="1641"/>
                  </a:moveTo>
                  <a:lnTo>
                    <a:pt x="2661" y="1641"/>
                  </a:lnTo>
                  <a:lnTo>
                    <a:pt x="2658" y="1669"/>
                  </a:lnTo>
                  <a:lnTo>
                    <a:pt x="2654" y="1697"/>
                  </a:lnTo>
                  <a:lnTo>
                    <a:pt x="2650" y="1725"/>
                  </a:lnTo>
                  <a:lnTo>
                    <a:pt x="2644" y="1753"/>
                  </a:lnTo>
                  <a:lnTo>
                    <a:pt x="2639" y="1781"/>
                  </a:lnTo>
                  <a:lnTo>
                    <a:pt x="2632" y="1809"/>
                  </a:lnTo>
                  <a:lnTo>
                    <a:pt x="2624" y="1837"/>
                  </a:lnTo>
                  <a:lnTo>
                    <a:pt x="2617" y="1863"/>
                  </a:lnTo>
                  <a:lnTo>
                    <a:pt x="2608" y="1891"/>
                  </a:lnTo>
                  <a:lnTo>
                    <a:pt x="2599" y="1918"/>
                  </a:lnTo>
                  <a:lnTo>
                    <a:pt x="2589" y="1945"/>
                  </a:lnTo>
                  <a:lnTo>
                    <a:pt x="2579" y="1972"/>
                  </a:lnTo>
                  <a:lnTo>
                    <a:pt x="2567" y="1998"/>
                  </a:lnTo>
                  <a:lnTo>
                    <a:pt x="2556" y="2025"/>
                  </a:lnTo>
                  <a:lnTo>
                    <a:pt x="2543" y="2051"/>
                  </a:lnTo>
                  <a:lnTo>
                    <a:pt x="2529" y="2078"/>
                  </a:lnTo>
                  <a:lnTo>
                    <a:pt x="2485" y="2158"/>
                  </a:lnTo>
                  <a:lnTo>
                    <a:pt x="2450" y="2227"/>
                  </a:lnTo>
                  <a:lnTo>
                    <a:pt x="2408" y="2311"/>
                  </a:lnTo>
                  <a:lnTo>
                    <a:pt x="2359" y="2409"/>
                  </a:lnTo>
                  <a:lnTo>
                    <a:pt x="2307" y="2519"/>
                  </a:lnTo>
                  <a:lnTo>
                    <a:pt x="2253" y="2641"/>
                  </a:lnTo>
                  <a:lnTo>
                    <a:pt x="2225" y="2705"/>
                  </a:lnTo>
                  <a:lnTo>
                    <a:pt x="2197" y="2771"/>
                  </a:lnTo>
                  <a:lnTo>
                    <a:pt x="2170" y="2838"/>
                  </a:lnTo>
                  <a:lnTo>
                    <a:pt x="2142" y="2908"/>
                  </a:lnTo>
                  <a:lnTo>
                    <a:pt x="2116" y="2979"/>
                  </a:lnTo>
                  <a:lnTo>
                    <a:pt x="2090" y="3051"/>
                  </a:lnTo>
                  <a:lnTo>
                    <a:pt x="2065" y="3124"/>
                  </a:lnTo>
                  <a:lnTo>
                    <a:pt x="2040" y="3198"/>
                  </a:lnTo>
                  <a:lnTo>
                    <a:pt x="2018" y="3272"/>
                  </a:lnTo>
                  <a:lnTo>
                    <a:pt x="1996" y="3346"/>
                  </a:lnTo>
                  <a:lnTo>
                    <a:pt x="1977" y="3420"/>
                  </a:lnTo>
                  <a:lnTo>
                    <a:pt x="1960" y="3494"/>
                  </a:lnTo>
                  <a:lnTo>
                    <a:pt x="1944" y="3568"/>
                  </a:lnTo>
                  <a:lnTo>
                    <a:pt x="1930" y="3641"/>
                  </a:lnTo>
                  <a:lnTo>
                    <a:pt x="1919" y="3714"/>
                  </a:lnTo>
                  <a:lnTo>
                    <a:pt x="1911" y="3785"/>
                  </a:lnTo>
                  <a:lnTo>
                    <a:pt x="1908" y="3820"/>
                  </a:lnTo>
                  <a:lnTo>
                    <a:pt x="1905" y="3856"/>
                  </a:lnTo>
                  <a:lnTo>
                    <a:pt x="1903" y="3890"/>
                  </a:lnTo>
                  <a:lnTo>
                    <a:pt x="1902" y="3924"/>
                  </a:lnTo>
                  <a:lnTo>
                    <a:pt x="1901" y="3939"/>
                  </a:lnTo>
                  <a:lnTo>
                    <a:pt x="1722" y="3939"/>
                  </a:lnTo>
                  <a:lnTo>
                    <a:pt x="1722" y="3230"/>
                  </a:lnTo>
                  <a:lnTo>
                    <a:pt x="1333" y="3230"/>
                  </a:lnTo>
                  <a:lnTo>
                    <a:pt x="1333" y="3939"/>
                  </a:lnTo>
                  <a:lnTo>
                    <a:pt x="1154" y="3939"/>
                  </a:lnTo>
                  <a:lnTo>
                    <a:pt x="1152" y="3924"/>
                  </a:lnTo>
                  <a:lnTo>
                    <a:pt x="1151" y="3873"/>
                  </a:lnTo>
                  <a:lnTo>
                    <a:pt x="1148" y="3820"/>
                  </a:lnTo>
                  <a:lnTo>
                    <a:pt x="1142" y="3767"/>
                  </a:lnTo>
                  <a:lnTo>
                    <a:pt x="1136" y="3714"/>
                  </a:lnTo>
                  <a:lnTo>
                    <a:pt x="1128" y="3659"/>
                  </a:lnTo>
                  <a:lnTo>
                    <a:pt x="1118" y="3604"/>
                  </a:lnTo>
                  <a:lnTo>
                    <a:pt x="1108" y="3547"/>
                  </a:lnTo>
                  <a:lnTo>
                    <a:pt x="1096" y="3491"/>
                  </a:lnTo>
                  <a:lnTo>
                    <a:pt x="1081" y="3434"/>
                  </a:lnTo>
                  <a:lnTo>
                    <a:pt x="1067" y="3377"/>
                  </a:lnTo>
                  <a:lnTo>
                    <a:pt x="1052" y="3319"/>
                  </a:lnTo>
                  <a:lnTo>
                    <a:pt x="1035" y="3261"/>
                  </a:lnTo>
                  <a:lnTo>
                    <a:pt x="1016" y="3203"/>
                  </a:lnTo>
                  <a:lnTo>
                    <a:pt x="997" y="3145"/>
                  </a:lnTo>
                  <a:lnTo>
                    <a:pt x="977" y="3086"/>
                  </a:lnTo>
                  <a:lnTo>
                    <a:pt x="958" y="3029"/>
                  </a:lnTo>
                  <a:lnTo>
                    <a:pt x="937" y="2970"/>
                  </a:lnTo>
                  <a:lnTo>
                    <a:pt x="914" y="2911"/>
                  </a:lnTo>
                  <a:lnTo>
                    <a:pt x="868" y="2796"/>
                  </a:lnTo>
                  <a:lnTo>
                    <a:pt x="820" y="2681"/>
                  </a:lnTo>
                  <a:lnTo>
                    <a:pt x="771" y="2570"/>
                  </a:lnTo>
                  <a:lnTo>
                    <a:pt x="721" y="2459"/>
                  </a:lnTo>
                  <a:lnTo>
                    <a:pt x="669" y="2353"/>
                  </a:lnTo>
                  <a:lnTo>
                    <a:pt x="618" y="2249"/>
                  </a:lnTo>
                  <a:lnTo>
                    <a:pt x="568" y="2150"/>
                  </a:lnTo>
                  <a:lnTo>
                    <a:pt x="567" y="2144"/>
                  </a:lnTo>
                  <a:lnTo>
                    <a:pt x="530" y="2075"/>
                  </a:lnTo>
                  <a:lnTo>
                    <a:pt x="515" y="2050"/>
                  </a:lnTo>
                  <a:lnTo>
                    <a:pt x="503" y="2024"/>
                  </a:lnTo>
                  <a:lnTo>
                    <a:pt x="491" y="1998"/>
                  </a:lnTo>
                  <a:lnTo>
                    <a:pt x="479" y="1972"/>
                  </a:lnTo>
                  <a:lnTo>
                    <a:pt x="468" y="1945"/>
                  </a:lnTo>
                  <a:lnTo>
                    <a:pt x="458" y="1918"/>
                  </a:lnTo>
                  <a:lnTo>
                    <a:pt x="449" y="1892"/>
                  </a:lnTo>
                  <a:lnTo>
                    <a:pt x="440" y="1864"/>
                  </a:lnTo>
                  <a:lnTo>
                    <a:pt x="431" y="1838"/>
                  </a:lnTo>
                  <a:lnTo>
                    <a:pt x="424" y="1810"/>
                  </a:lnTo>
                  <a:lnTo>
                    <a:pt x="418" y="1782"/>
                  </a:lnTo>
                  <a:lnTo>
                    <a:pt x="411" y="1754"/>
                  </a:lnTo>
                  <a:lnTo>
                    <a:pt x="406" y="1726"/>
                  </a:lnTo>
                  <a:lnTo>
                    <a:pt x="401" y="1697"/>
                  </a:lnTo>
                  <a:lnTo>
                    <a:pt x="398" y="1670"/>
                  </a:lnTo>
                  <a:lnTo>
                    <a:pt x="395" y="1641"/>
                  </a:lnTo>
                  <a:lnTo>
                    <a:pt x="389" y="1519"/>
                  </a:lnTo>
                  <a:lnTo>
                    <a:pt x="389" y="1492"/>
                  </a:lnTo>
                  <a:lnTo>
                    <a:pt x="390" y="1463"/>
                  </a:lnTo>
                  <a:lnTo>
                    <a:pt x="392" y="1435"/>
                  </a:lnTo>
                  <a:lnTo>
                    <a:pt x="395" y="1408"/>
                  </a:lnTo>
                  <a:lnTo>
                    <a:pt x="398" y="1380"/>
                  </a:lnTo>
                  <a:lnTo>
                    <a:pt x="402" y="1352"/>
                  </a:lnTo>
                  <a:lnTo>
                    <a:pt x="407" y="1325"/>
                  </a:lnTo>
                  <a:lnTo>
                    <a:pt x="412" y="1298"/>
                  </a:lnTo>
                  <a:lnTo>
                    <a:pt x="418" y="1270"/>
                  </a:lnTo>
                  <a:lnTo>
                    <a:pt x="424" y="1244"/>
                  </a:lnTo>
                  <a:lnTo>
                    <a:pt x="431" y="1217"/>
                  </a:lnTo>
                  <a:lnTo>
                    <a:pt x="439" y="1191"/>
                  </a:lnTo>
                  <a:lnTo>
                    <a:pt x="448" y="1165"/>
                  </a:lnTo>
                  <a:lnTo>
                    <a:pt x="457" y="1139"/>
                  </a:lnTo>
                  <a:lnTo>
                    <a:pt x="466" y="1113"/>
                  </a:lnTo>
                  <a:lnTo>
                    <a:pt x="476" y="1088"/>
                  </a:lnTo>
                  <a:lnTo>
                    <a:pt x="487" y="1063"/>
                  </a:lnTo>
                  <a:lnTo>
                    <a:pt x="499" y="1038"/>
                  </a:lnTo>
                  <a:lnTo>
                    <a:pt x="511" y="1013"/>
                  </a:lnTo>
                  <a:lnTo>
                    <a:pt x="524" y="989"/>
                  </a:lnTo>
                  <a:lnTo>
                    <a:pt x="537" y="965"/>
                  </a:lnTo>
                  <a:lnTo>
                    <a:pt x="551" y="941"/>
                  </a:lnTo>
                  <a:lnTo>
                    <a:pt x="565" y="918"/>
                  </a:lnTo>
                  <a:lnTo>
                    <a:pt x="580" y="895"/>
                  </a:lnTo>
                  <a:lnTo>
                    <a:pt x="596" y="871"/>
                  </a:lnTo>
                  <a:lnTo>
                    <a:pt x="612" y="849"/>
                  </a:lnTo>
                  <a:lnTo>
                    <a:pt x="629" y="827"/>
                  </a:lnTo>
                  <a:lnTo>
                    <a:pt x="647" y="806"/>
                  </a:lnTo>
                  <a:lnTo>
                    <a:pt x="664" y="784"/>
                  </a:lnTo>
                  <a:lnTo>
                    <a:pt x="683" y="763"/>
                  </a:lnTo>
                  <a:lnTo>
                    <a:pt x="702" y="743"/>
                  </a:lnTo>
                  <a:lnTo>
                    <a:pt x="722" y="723"/>
                  </a:lnTo>
                  <a:lnTo>
                    <a:pt x="743" y="703"/>
                  </a:lnTo>
                  <a:lnTo>
                    <a:pt x="764" y="683"/>
                  </a:lnTo>
                  <a:lnTo>
                    <a:pt x="785" y="665"/>
                  </a:lnTo>
                  <a:lnTo>
                    <a:pt x="806" y="647"/>
                  </a:lnTo>
                  <a:lnTo>
                    <a:pt x="828" y="629"/>
                  </a:lnTo>
                  <a:lnTo>
                    <a:pt x="850" y="611"/>
                  </a:lnTo>
                  <a:lnTo>
                    <a:pt x="874" y="596"/>
                  </a:lnTo>
                  <a:lnTo>
                    <a:pt x="896" y="579"/>
                  </a:lnTo>
                  <a:lnTo>
                    <a:pt x="920" y="565"/>
                  </a:lnTo>
                  <a:lnTo>
                    <a:pt x="943" y="550"/>
                  </a:lnTo>
                  <a:lnTo>
                    <a:pt x="968" y="536"/>
                  </a:lnTo>
                  <a:lnTo>
                    <a:pt x="992" y="523"/>
                  </a:lnTo>
                  <a:lnTo>
                    <a:pt x="1016" y="510"/>
                  </a:lnTo>
                  <a:lnTo>
                    <a:pt x="1041" y="498"/>
                  </a:lnTo>
                  <a:lnTo>
                    <a:pt x="1066" y="486"/>
                  </a:lnTo>
                  <a:lnTo>
                    <a:pt x="1091" y="475"/>
                  </a:lnTo>
                  <a:lnTo>
                    <a:pt x="1117" y="464"/>
                  </a:lnTo>
                  <a:lnTo>
                    <a:pt x="1143" y="456"/>
                  </a:lnTo>
                  <a:lnTo>
                    <a:pt x="1170" y="446"/>
                  </a:lnTo>
                  <a:lnTo>
                    <a:pt x="1195" y="438"/>
                  </a:lnTo>
                  <a:lnTo>
                    <a:pt x="1223" y="430"/>
                  </a:lnTo>
                  <a:lnTo>
                    <a:pt x="1250" y="423"/>
                  </a:lnTo>
                  <a:lnTo>
                    <a:pt x="1276" y="417"/>
                  </a:lnTo>
                  <a:lnTo>
                    <a:pt x="1304" y="411"/>
                  </a:lnTo>
                  <a:lnTo>
                    <a:pt x="1331" y="406"/>
                  </a:lnTo>
                  <a:lnTo>
                    <a:pt x="1359" y="401"/>
                  </a:lnTo>
                  <a:lnTo>
                    <a:pt x="1387" y="398"/>
                  </a:lnTo>
                  <a:lnTo>
                    <a:pt x="1414" y="395"/>
                  </a:lnTo>
                  <a:lnTo>
                    <a:pt x="1443" y="392"/>
                  </a:lnTo>
                  <a:lnTo>
                    <a:pt x="1471" y="390"/>
                  </a:lnTo>
                  <a:lnTo>
                    <a:pt x="1500" y="389"/>
                  </a:lnTo>
                  <a:lnTo>
                    <a:pt x="1527" y="389"/>
                  </a:lnTo>
                  <a:lnTo>
                    <a:pt x="1569" y="389"/>
                  </a:lnTo>
                  <a:lnTo>
                    <a:pt x="1610" y="391"/>
                  </a:lnTo>
                  <a:lnTo>
                    <a:pt x="1651" y="396"/>
                  </a:lnTo>
                  <a:lnTo>
                    <a:pt x="1691" y="400"/>
                  </a:lnTo>
                  <a:lnTo>
                    <a:pt x="1732" y="407"/>
                  </a:lnTo>
                  <a:lnTo>
                    <a:pt x="1771" y="415"/>
                  </a:lnTo>
                  <a:lnTo>
                    <a:pt x="1810" y="423"/>
                  </a:lnTo>
                  <a:lnTo>
                    <a:pt x="1849" y="435"/>
                  </a:lnTo>
                  <a:lnTo>
                    <a:pt x="1882" y="444"/>
                  </a:lnTo>
                  <a:lnTo>
                    <a:pt x="1917" y="457"/>
                  </a:lnTo>
                  <a:lnTo>
                    <a:pt x="1950" y="470"/>
                  </a:lnTo>
                  <a:lnTo>
                    <a:pt x="1983" y="483"/>
                  </a:lnTo>
                  <a:lnTo>
                    <a:pt x="2015" y="498"/>
                  </a:lnTo>
                  <a:lnTo>
                    <a:pt x="2047" y="514"/>
                  </a:lnTo>
                  <a:lnTo>
                    <a:pt x="2078" y="531"/>
                  </a:lnTo>
                  <a:lnTo>
                    <a:pt x="2109" y="548"/>
                  </a:lnTo>
                  <a:lnTo>
                    <a:pt x="2139" y="567"/>
                  </a:lnTo>
                  <a:lnTo>
                    <a:pt x="2169" y="586"/>
                  </a:lnTo>
                  <a:lnTo>
                    <a:pt x="2197" y="607"/>
                  </a:lnTo>
                  <a:lnTo>
                    <a:pt x="2226" y="628"/>
                  </a:lnTo>
                  <a:lnTo>
                    <a:pt x="2254" y="650"/>
                  </a:lnTo>
                  <a:lnTo>
                    <a:pt x="2281" y="673"/>
                  </a:lnTo>
                  <a:lnTo>
                    <a:pt x="2308" y="698"/>
                  </a:lnTo>
                  <a:lnTo>
                    <a:pt x="2333" y="723"/>
                  </a:lnTo>
                  <a:lnTo>
                    <a:pt x="2353" y="743"/>
                  </a:lnTo>
                  <a:lnTo>
                    <a:pt x="2372" y="763"/>
                  </a:lnTo>
                  <a:lnTo>
                    <a:pt x="2391" y="784"/>
                  </a:lnTo>
                  <a:lnTo>
                    <a:pt x="2409" y="806"/>
                  </a:lnTo>
                  <a:lnTo>
                    <a:pt x="2426" y="827"/>
                  </a:lnTo>
                  <a:lnTo>
                    <a:pt x="2443" y="849"/>
                  </a:lnTo>
                  <a:lnTo>
                    <a:pt x="2460" y="872"/>
                  </a:lnTo>
                  <a:lnTo>
                    <a:pt x="2475" y="895"/>
                  </a:lnTo>
                  <a:lnTo>
                    <a:pt x="2489" y="918"/>
                  </a:lnTo>
                  <a:lnTo>
                    <a:pt x="2505" y="941"/>
                  </a:lnTo>
                  <a:lnTo>
                    <a:pt x="2518" y="965"/>
                  </a:lnTo>
                  <a:lnTo>
                    <a:pt x="2531" y="989"/>
                  </a:lnTo>
                  <a:lnTo>
                    <a:pt x="2545" y="1013"/>
                  </a:lnTo>
                  <a:lnTo>
                    <a:pt x="2557" y="1038"/>
                  </a:lnTo>
                  <a:lnTo>
                    <a:pt x="2568" y="1063"/>
                  </a:lnTo>
                  <a:lnTo>
                    <a:pt x="2579" y="1088"/>
                  </a:lnTo>
                  <a:lnTo>
                    <a:pt x="2589" y="1113"/>
                  </a:lnTo>
                  <a:lnTo>
                    <a:pt x="2599" y="1139"/>
                  </a:lnTo>
                  <a:lnTo>
                    <a:pt x="2608" y="1164"/>
                  </a:lnTo>
                  <a:lnTo>
                    <a:pt x="2617" y="1191"/>
                  </a:lnTo>
                  <a:lnTo>
                    <a:pt x="2624" y="1217"/>
                  </a:lnTo>
                  <a:lnTo>
                    <a:pt x="2631" y="1244"/>
                  </a:lnTo>
                  <a:lnTo>
                    <a:pt x="2638" y="1270"/>
                  </a:lnTo>
                  <a:lnTo>
                    <a:pt x="2643" y="1297"/>
                  </a:lnTo>
                  <a:lnTo>
                    <a:pt x="2649" y="1325"/>
                  </a:lnTo>
                  <a:lnTo>
                    <a:pt x="2653" y="1352"/>
                  </a:lnTo>
                  <a:lnTo>
                    <a:pt x="2658" y="1379"/>
                  </a:lnTo>
                  <a:lnTo>
                    <a:pt x="2660" y="1406"/>
                  </a:lnTo>
                  <a:lnTo>
                    <a:pt x="2663" y="1435"/>
                  </a:lnTo>
                  <a:lnTo>
                    <a:pt x="2664" y="1463"/>
                  </a:lnTo>
                  <a:lnTo>
                    <a:pt x="2666" y="1491"/>
                  </a:lnTo>
                  <a:lnTo>
                    <a:pt x="2666" y="1519"/>
                  </a:lnTo>
                  <a:lnTo>
                    <a:pt x="2661" y="1641"/>
                  </a:lnTo>
                  <a:close/>
                  <a:moveTo>
                    <a:pt x="907" y="4981"/>
                  </a:moveTo>
                  <a:lnTo>
                    <a:pt x="2149" y="4981"/>
                  </a:lnTo>
                  <a:lnTo>
                    <a:pt x="2149" y="4592"/>
                  </a:lnTo>
                  <a:lnTo>
                    <a:pt x="907" y="4592"/>
                  </a:lnTo>
                  <a:lnTo>
                    <a:pt x="907" y="4981"/>
                  </a:lnTo>
                  <a:close/>
                  <a:moveTo>
                    <a:pt x="1177" y="5429"/>
                  </a:moveTo>
                  <a:lnTo>
                    <a:pt x="1879" y="5429"/>
                  </a:lnTo>
                  <a:lnTo>
                    <a:pt x="1879" y="5209"/>
                  </a:lnTo>
                  <a:lnTo>
                    <a:pt x="1177" y="5209"/>
                  </a:lnTo>
                  <a:lnTo>
                    <a:pt x="1177" y="5429"/>
                  </a:lnTo>
                  <a:close/>
                </a:path>
              </a:pathLst>
            </a:custGeom>
            <a:solidFill>
              <a:sysClr val="window" lastClr="FFFFFF"/>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defTabSz="685783">
                <a:defRPr/>
              </a:pPr>
              <a:endParaRPr lang="zh-CN" altLang="en-US" sz="1400"/>
            </a:p>
          </p:txBody>
        </p:sp>
      </p:grpSp>
      <p:sp>
        <p:nvSpPr>
          <p:cNvPr id="2" name="文本框 1"/>
          <p:cNvSpPr txBox="1"/>
          <p:nvPr/>
        </p:nvSpPr>
        <p:spPr>
          <a:xfrm>
            <a:off x="1660462" y="1391242"/>
            <a:ext cx="4756728" cy="523220"/>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难篡改是区块链的基本目的。</a:t>
            </a:r>
          </a:p>
        </p:txBody>
      </p:sp>
      <p:grpSp>
        <p:nvGrpSpPr>
          <p:cNvPr id="14" name="组合 13"/>
          <p:cNvGrpSpPr/>
          <p:nvPr/>
        </p:nvGrpSpPr>
        <p:grpSpPr>
          <a:xfrm>
            <a:off x="539917" y="2265665"/>
            <a:ext cx="781755" cy="782953"/>
            <a:chOff x="2361414" y="1854736"/>
            <a:chExt cx="1603375" cy="1603375"/>
          </a:xfrm>
          <a:solidFill>
            <a:srgbClr val="1B4367"/>
          </a:solidFill>
        </p:grpSpPr>
        <p:sp>
          <p:nvSpPr>
            <p:cNvPr id="15" name="Rectangle 3"/>
            <p:cNvSpPr/>
            <p:nvPr/>
          </p:nvSpPr>
          <p:spPr>
            <a:xfrm>
              <a:off x="2361414" y="1854736"/>
              <a:ext cx="1603375" cy="1603375"/>
            </a:xfrm>
            <a:prstGeom prst="flowChartConnector">
              <a:avLst/>
            </a:prstGeom>
            <a:solidFill>
              <a:srgbClr val="005825"/>
            </a:solidFill>
            <a:ln w="9525">
              <a:noFill/>
              <a:miter/>
            </a:ln>
          </p:spPr>
          <p:txBody>
            <a:bodyPr anchor="ctr"/>
            <a:lstStyle/>
            <a:p>
              <a:pPr algn="ctr" defTabSz="685783">
                <a:defRPr/>
              </a:pPr>
              <a:endParaRPr lang="en-US" altLang="zh-CN" sz="1000" kern="0" dirty="0">
                <a:latin typeface="微软雅黑"/>
                <a:ea typeface="微软雅黑"/>
                <a:cs typeface="+mn-ea"/>
                <a:sym typeface="+mn-lt"/>
              </a:endParaRPr>
            </a:p>
          </p:txBody>
        </p:sp>
        <p:sp>
          <p:nvSpPr>
            <p:cNvPr id="16" name="Freeform 220"/>
            <p:cNvSpPr/>
            <p:nvPr/>
          </p:nvSpPr>
          <p:spPr>
            <a:xfrm>
              <a:off x="2770383" y="2305455"/>
              <a:ext cx="796514" cy="594622"/>
            </a:xfrm>
            <a:custGeom>
              <a:avLst/>
              <a:gdLst/>
              <a:ahLst/>
              <a:cxnLst>
                <a:cxn ang="0">
                  <a:pos x="384421" y="282893"/>
                </a:cxn>
                <a:cxn ang="0">
                  <a:pos x="384421" y="0"/>
                </a:cxn>
                <a:cxn ang="0">
                  <a:pos x="299800" y="0"/>
                </a:cxn>
                <a:cxn ang="0">
                  <a:pos x="299800" y="282893"/>
                </a:cxn>
                <a:cxn ang="0">
                  <a:pos x="251445" y="282893"/>
                </a:cxn>
                <a:cxn ang="0">
                  <a:pos x="251445" y="174088"/>
                </a:cxn>
                <a:cxn ang="0">
                  <a:pos x="166824" y="174088"/>
                </a:cxn>
                <a:cxn ang="0">
                  <a:pos x="166824" y="282893"/>
                </a:cxn>
                <a:cxn ang="0">
                  <a:pos x="120887" y="282893"/>
                </a:cxn>
                <a:cxn ang="0">
                  <a:pos x="120887" y="77372"/>
                </a:cxn>
                <a:cxn ang="0">
                  <a:pos x="36266" y="77372"/>
                </a:cxn>
                <a:cxn ang="0">
                  <a:pos x="36266" y="282893"/>
                </a:cxn>
                <a:cxn ang="0">
                  <a:pos x="0" y="282893"/>
                </a:cxn>
                <a:cxn ang="0">
                  <a:pos x="0" y="314325"/>
                </a:cxn>
                <a:cxn ang="0">
                  <a:pos x="420687" y="314325"/>
                </a:cxn>
                <a:cxn ang="0">
                  <a:pos x="420687" y="282893"/>
                </a:cxn>
                <a:cxn ang="0">
                  <a:pos x="384421" y="282893"/>
                </a:cxn>
              </a:cxnLst>
              <a:rect l="0" t="0" r="0" b="0"/>
              <a:pathLst>
                <a:path w="174" h="130">
                  <a:moveTo>
                    <a:pt x="159" y="117"/>
                  </a:moveTo>
                  <a:lnTo>
                    <a:pt x="159" y="0"/>
                  </a:lnTo>
                  <a:lnTo>
                    <a:pt x="124" y="0"/>
                  </a:lnTo>
                  <a:lnTo>
                    <a:pt x="124" y="117"/>
                  </a:lnTo>
                  <a:lnTo>
                    <a:pt x="104" y="117"/>
                  </a:lnTo>
                  <a:lnTo>
                    <a:pt x="104" y="72"/>
                  </a:lnTo>
                  <a:lnTo>
                    <a:pt x="69" y="72"/>
                  </a:lnTo>
                  <a:lnTo>
                    <a:pt x="69" y="117"/>
                  </a:lnTo>
                  <a:lnTo>
                    <a:pt x="50" y="117"/>
                  </a:lnTo>
                  <a:lnTo>
                    <a:pt x="50" y="32"/>
                  </a:lnTo>
                  <a:lnTo>
                    <a:pt x="15" y="32"/>
                  </a:lnTo>
                  <a:lnTo>
                    <a:pt x="15" y="117"/>
                  </a:lnTo>
                  <a:lnTo>
                    <a:pt x="0" y="117"/>
                  </a:lnTo>
                  <a:lnTo>
                    <a:pt x="0" y="130"/>
                  </a:lnTo>
                  <a:lnTo>
                    <a:pt x="174" y="130"/>
                  </a:lnTo>
                  <a:lnTo>
                    <a:pt x="174" y="117"/>
                  </a:lnTo>
                  <a:lnTo>
                    <a:pt x="159" y="117"/>
                  </a:lnTo>
                  <a:close/>
                </a:path>
              </a:pathLst>
            </a:custGeom>
            <a:solidFill>
              <a:sysClr val="window" lastClr="FFFFFF"/>
            </a:solidFill>
            <a:ln w="9525">
              <a:noFill/>
            </a:ln>
          </p:spPr>
          <p:txBody>
            <a:bodyPr/>
            <a:lstStyle/>
            <a:p>
              <a:pPr defTabSz="685783">
                <a:defRPr/>
              </a:pPr>
              <a:endParaRPr lang="zh-CN" altLang="en-US" sz="1400" kern="0">
                <a:latin typeface="微软雅黑"/>
                <a:ea typeface="微软雅黑"/>
                <a:cs typeface="+mn-ea"/>
                <a:sym typeface="+mn-lt"/>
              </a:endParaRPr>
            </a:p>
          </p:txBody>
        </p:sp>
      </p:grpSp>
      <p:sp>
        <p:nvSpPr>
          <p:cNvPr id="6" name="矩形 5"/>
          <p:cNvSpPr/>
          <p:nvPr/>
        </p:nvSpPr>
        <p:spPr>
          <a:xfrm>
            <a:off x="1660462" y="2346846"/>
            <a:ext cx="9960038" cy="954107"/>
          </a:xfrm>
          <a:prstGeom prst="rect">
            <a:avLst/>
          </a:prstGeom>
        </p:spPr>
        <p:txBody>
          <a:bodyPr wrap="square">
            <a:spAutoFit/>
          </a:bodyPr>
          <a:lstStyle/>
          <a:p>
            <a:r>
              <a:rPr lang="zh-CN" altLang="en-US" sz="2800" b="1" dirty="0">
                <a:latin typeface="微软雅黑" panose="020B0503020204020204" pitchFamily="34" charset="-122"/>
                <a:ea typeface="微软雅黑" panose="020B0503020204020204" pitchFamily="34" charset="-122"/>
              </a:rPr>
              <a:t>独立的多中心节点</a:t>
            </a:r>
            <a:r>
              <a:rPr lang="zh-CN" altLang="en-US" sz="2800" b="1" dirty="0">
                <a:solidFill>
                  <a:srgbClr val="FF0000"/>
                </a:solidFill>
                <a:latin typeface="微软雅黑" panose="020B0503020204020204" pitchFamily="34" charset="-122"/>
                <a:ea typeface="微软雅黑" panose="020B0503020204020204" pitchFamily="34" charset="-122"/>
              </a:rPr>
              <a:t>各自维护本地数据</a:t>
            </a:r>
            <a:r>
              <a:rPr lang="zh-CN" altLang="en-US" sz="2800" b="1" dirty="0">
                <a:latin typeface="微软雅黑" panose="020B0503020204020204" pitchFamily="34" charset="-122"/>
                <a:ea typeface="微软雅黑" panose="020B0503020204020204" pitchFamily="34" charset="-122"/>
              </a:rPr>
              <a:t>，通过共识算法确保数据一致性，实现难篡改。</a:t>
            </a:r>
            <a:endParaRPr lang="en-US" altLang="zh-CN" sz="2800" b="1" dirty="0">
              <a:latin typeface="微软雅黑" panose="020B0503020204020204" pitchFamily="34" charset="-122"/>
              <a:ea typeface="微软雅黑" panose="020B0503020204020204" pitchFamily="34" charset="-122"/>
            </a:endParaRPr>
          </a:p>
        </p:txBody>
      </p:sp>
      <p:grpSp>
        <p:nvGrpSpPr>
          <p:cNvPr id="17" name="组合 16"/>
          <p:cNvGrpSpPr/>
          <p:nvPr/>
        </p:nvGrpSpPr>
        <p:grpSpPr>
          <a:xfrm>
            <a:off x="1311196" y="3783991"/>
            <a:ext cx="9189424" cy="2470264"/>
            <a:chOff x="2760516" y="4007146"/>
            <a:chExt cx="9189424" cy="2470264"/>
          </a:xfrm>
        </p:grpSpPr>
        <p:grpSp>
          <p:nvGrpSpPr>
            <p:cNvPr id="30" name="组合 42"/>
            <p:cNvGrpSpPr/>
            <p:nvPr/>
          </p:nvGrpSpPr>
          <p:grpSpPr>
            <a:xfrm>
              <a:off x="2760516" y="4023084"/>
              <a:ext cx="2755141" cy="775565"/>
              <a:chOff x="187710" y="1668171"/>
              <a:chExt cx="2687650" cy="605921"/>
            </a:xfrm>
          </p:grpSpPr>
          <p:cxnSp>
            <p:nvCxnSpPr>
              <p:cNvPr id="31" name="直接连接符 30"/>
              <p:cNvCxnSpPr/>
              <p:nvPr/>
            </p:nvCxnSpPr>
            <p:spPr>
              <a:xfrm flipH="1" flipV="1">
                <a:off x="1493320" y="1998594"/>
                <a:ext cx="3" cy="275498"/>
              </a:xfrm>
              <a:prstGeom prst="line">
                <a:avLst/>
              </a:prstGeom>
              <a:ln w="19050">
                <a:solidFill>
                  <a:schemeClr val="tx1">
                    <a:lumMod val="50000"/>
                    <a:lumOff val="50000"/>
                  </a:schemeClr>
                </a:solidFill>
                <a:headEnd type="oval" w="sm" len="sm"/>
              </a:ln>
            </p:spPr>
            <p:style>
              <a:lnRef idx="1">
                <a:schemeClr val="accent1"/>
              </a:lnRef>
              <a:fillRef idx="0">
                <a:schemeClr val="accent1"/>
              </a:fillRef>
              <a:effectRef idx="0">
                <a:schemeClr val="accent1"/>
              </a:effectRef>
              <a:fontRef idx="minor">
                <a:schemeClr val="tx1"/>
              </a:fontRef>
            </p:style>
          </p:cxnSp>
          <p:sp>
            <p:nvSpPr>
              <p:cNvPr id="32" name="TextBox 44"/>
              <p:cNvSpPr txBox="1"/>
              <p:nvPr/>
            </p:nvSpPr>
            <p:spPr>
              <a:xfrm>
                <a:off x="187710" y="1668171"/>
                <a:ext cx="2687650" cy="240455"/>
              </a:xfrm>
              <a:prstGeom prst="rect">
                <a:avLst/>
              </a:prstGeom>
              <a:noFill/>
            </p:spPr>
            <p:txBody>
              <a:bodyPr wrap="square" lIns="91431" tIns="0" rIns="91431" bIns="0" rtlCol="0" anchor="t">
                <a:spAutoFit/>
              </a:bodyPr>
              <a:lstStyle/>
              <a:p>
                <a:pPr algn="ctr"/>
                <a:r>
                  <a:rPr lang="zh-CN" altLang="en-US" sz="2000" b="1" dirty="0">
                    <a:latin typeface="微软雅黑" pitchFamily="34" charset="-122"/>
                    <a:ea typeface="微软雅黑" pitchFamily="34" charset="-122"/>
                    <a:cs typeface="华文黑体" pitchFamily="2" charset="-122"/>
                  </a:rPr>
                  <a:t>基于工作量证明</a:t>
                </a:r>
              </a:p>
            </p:txBody>
          </p:sp>
        </p:grpSp>
        <p:grpSp>
          <p:nvGrpSpPr>
            <p:cNvPr id="13" name="组合 12"/>
            <p:cNvGrpSpPr/>
            <p:nvPr/>
          </p:nvGrpSpPr>
          <p:grpSpPr>
            <a:xfrm>
              <a:off x="3668925" y="4546918"/>
              <a:ext cx="7672070" cy="1930492"/>
              <a:chOff x="-561267" y="4619984"/>
              <a:chExt cx="7672070" cy="1930492"/>
            </a:xfrm>
          </p:grpSpPr>
          <p:grpSp>
            <p:nvGrpSpPr>
              <p:cNvPr id="8" name="组合 7"/>
              <p:cNvGrpSpPr/>
              <p:nvPr/>
            </p:nvGrpSpPr>
            <p:grpSpPr>
              <a:xfrm>
                <a:off x="-561267" y="4619984"/>
                <a:ext cx="7672070" cy="1930492"/>
                <a:chOff x="2103874" y="4474925"/>
                <a:chExt cx="7672070" cy="1930492"/>
              </a:xfrm>
            </p:grpSpPr>
            <p:grpSp>
              <p:nvGrpSpPr>
                <p:cNvPr id="18" name="组合 4"/>
                <p:cNvGrpSpPr/>
                <p:nvPr/>
              </p:nvGrpSpPr>
              <p:grpSpPr>
                <a:xfrm>
                  <a:off x="2103874" y="4474925"/>
                  <a:ext cx="7672070" cy="1930492"/>
                  <a:chOff x="1023537" y="2196651"/>
                  <a:chExt cx="7672070" cy="1930492"/>
                </a:xfrm>
              </p:grpSpPr>
              <p:grpSp>
                <p:nvGrpSpPr>
                  <p:cNvPr id="19" name="组合 1"/>
                  <p:cNvGrpSpPr/>
                  <p:nvPr/>
                </p:nvGrpSpPr>
                <p:grpSpPr>
                  <a:xfrm>
                    <a:off x="1023537" y="2234990"/>
                    <a:ext cx="2729085" cy="1122861"/>
                    <a:chOff x="1023537" y="2234990"/>
                    <a:chExt cx="2729085" cy="1122861"/>
                  </a:xfrm>
                </p:grpSpPr>
                <p:sp>
                  <p:nvSpPr>
                    <p:cNvPr id="26" name="Freeform 6"/>
                    <p:cNvSpPr>
                      <a:spLocks/>
                    </p:cNvSpPr>
                    <p:nvPr/>
                  </p:nvSpPr>
                  <p:spPr bwMode="auto">
                    <a:xfrm>
                      <a:off x="1023537" y="2234990"/>
                      <a:ext cx="2729085" cy="1122861"/>
                    </a:xfrm>
                    <a:custGeom>
                      <a:avLst/>
                      <a:gdLst>
                        <a:gd name="T0" fmla="*/ 3006725 w 951"/>
                        <a:gd name="T1" fmla="*/ 752143 h 431"/>
                        <a:gd name="T2" fmla="*/ 2393366 w 951"/>
                        <a:gd name="T3" fmla="*/ 1362075 h 431"/>
                        <a:gd name="T4" fmla="*/ 610198 w 951"/>
                        <a:gd name="T5" fmla="*/ 1358915 h 431"/>
                        <a:gd name="T6" fmla="*/ 0 w 951"/>
                        <a:gd name="T7" fmla="*/ 748983 h 431"/>
                        <a:gd name="T8" fmla="*/ 3006725 w 951"/>
                        <a:gd name="T9" fmla="*/ 752143 h 431"/>
                        <a:gd name="T10" fmla="*/ 0 60000 65536"/>
                        <a:gd name="T11" fmla="*/ 0 60000 65536"/>
                        <a:gd name="T12" fmla="*/ 0 60000 65536"/>
                        <a:gd name="T13" fmla="*/ 0 60000 65536"/>
                        <a:gd name="T14" fmla="*/ 0 60000 65536"/>
                        <a:gd name="T15" fmla="*/ 0 w 951"/>
                        <a:gd name="T16" fmla="*/ 0 h 431"/>
                        <a:gd name="T17" fmla="*/ 951 w 951"/>
                        <a:gd name="T18" fmla="*/ 431 h 431"/>
                      </a:gdLst>
                      <a:ahLst/>
                      <a:cxnLst>
                        <a:cxn ang="T10">
                          <a:pos x="T0" y="T1"/>
                        </a:cxn>
                        <a:cxn ang="T11">
                          <a:pos x="T2" y="T3"/>
                        </a:cxn>
                        <a:cxn ang="T12">
                          <a:pos x="T4" y="T5"/>
                        </a:cxn>
                        <a:cxn ang="T13">
                          <a:pos x="T6" y="T7"/>
                        </a:cxn>
                        <a:cxn ang="T14">
                          <a:pos x="T8" y="T9"/>
                        </a:cxn>
                      </a:cxnLst>
                      <a:rect l="T15" t="T16" r="T17" b="T18"/>
                      <a:pathLst>
                        <a:path w="951" h="431">
                          <a:moveTo>
                            <a:pt x="951" y="238"/>
                          </a:moveTo>
                          <a:cubicBezTo>
                            <a:pt x="757" y="431"/>
                            <a:pt x="757" y="431"/>
                            <a:pt x="757" y="431"/>
                          </a:cubicBezTo>
                          <a:cubicBezTo>
                            <a:pt x="593" y="299"/>
                            <a:pt x="358" y="299"/>
                            <a:pt x="193" y="430"/>
                          </a:cubicBezTo>
                          <a:cubicBezTo>
                            <a:pt x="0" y="237"/>
                            <a:pt x="0" y="237"/>
                            <a:pt x="0" y="237"/>
                          </a:cubicBezTo>
                          <a:cubicBezTo>
                            <a:pt x="272" y="0"/>
                            <a:pt x="679" y="1"/>
                            <a:pt x="951" y="238"/>
                          </a:cubicBezTo>
                          <a:close/>
                        </a:path>
                      </a:pathLst>
                    </a:custGeom>
                    <a:solidFill>
                      <a:srgbClr val="548235"/>
                    </a:solidFill>
                    <a:ln>
                      <a:noFill/>
                      <a:headEnd/>
                      <a:tailEnd/>
                    </a:ln>
                    <a:effectLst>
                      <a:outerShdw blurRad="127000" dist="190500" dir="9000000" algn="r" rotWithShape="0">
                        <a:prstClr val="black">
                          <a:alpha val="40000"/>
                        </a:prstClr>
                      </a:outerShdw>
                    </a:effectLst>
                  </p:spPr>
                  <p:style>
                    <a:lnRef idx="3">
                      <a:schemeClr val="lt1"/>
                    </a:lnRef>
                    <a:fillRef idx="1">
                      <a:schemeClr val="accent3"/>
                    </a:fillRef>
                    <a:effectRef idx="1">
                      <a:schemeClr val="accent3"/>
                    </a:effectRef>
                    <a:fontRef idx="minor">
                      <a:schemeClr val="lt1"/>
                    </a:fontRef>
                  </p:style>
                  <p:txBody>
                    <a:bodyPr/>
                    <a:lstStyle/>
                    <a:p>
                      <a:endParaRPr lang="zh-CN" altLang="en-US" dirty="0"/>
                    </a:p>
                  </p:txBody>
                </p:sp>
                <p:sp>
                  <p:nvSpPr>
                    <p:cNvPr id="27" name="TextBox 26"/>
                    <p:cNvSpPr txBox="1">
                      <a:spLocks noChangeArrowheads="1"/>
                    </p:cNvSpPr>
                    <p:nvPr/>
                  </p:nvSpPr>
                  <p:spPr bwMode="auto">
                    <a:xfrm>
                      <a:off x="1758641" y="2504032"/>
                      <a:ext cx="1233030" cy="584775"/>
                    </a:xfrm>
                    <a:prstGeom prst="rect">
                      <a:avLst/>
                    </a:prstGeom>
                    <a:noFill/>
                    <a:ln w="9525">
                      <a:noFill/>
                      <a:miter lim="800000"/>
                      <a:headEnd/>
                      <a:tailEnd/>
                    </a:ln>
                  </p:spPr>
                  <p:txBody>
                    <a:bodyPr wrap="none">
                      <a:spAutoFit/>
                    </a:bodyPr>
                    <a:lstStyle/>
                    <a:p>
                      <a:r>
                        <a:rPr lang="en-US" altLang="zh-CN" sz="3200" b="1" dirty="0">
                          <a:solidFill>
                            <a:schemeClr val="bg1"/>
                          </a:solidFill>
                          <a:latin typeface="微软雅黑" panose="020B0503020204020204" pitchFamily="34" charset="-122"/>
                          <a:ea typeface="微软雅黑" panose="020B0503020204020204" pitchFamily="34" charset="-122"/>
                        </a:rPr>
                        <a:t>POW</a:t>
                      </a:r>
                      <a:endParaRPr lang="zh-CN" altLang="en-US" sz="3200" b="1" dirty="0">
                        <a:solidFill>
                          <a:schemeClr val="bg1"/>
                        </a:solidFill>
                        <a:latin typeface="微软雅黑" panose="020B0503020204020204" pitchFamily="34" charset="-122"/>
                        <a:ea typeface="微软雅黑" panose="020B0503020204020204" pitchFamily="34" charset="-122"/>
                      </a:endParaRPr>
                    </a:p>
                  </p:txBody>
                </p:sp>
              </p:grpSp>
              <p:sp>
                <p:nvSpPr>
                  <p:cNvPr id="24" name="Freeform 6"/>
                  <p:cNvSpPr>
                    <a:spLocks/>
                  </p:cNvSpPr>
                  <p:nvPr/>
                </p:nvSpPr>
                <p:spPr bwMode="auto">
                  <a:xfrm>
                    <a:off x="5966807" y="2196651"/>
                    <a:ext cx="2728800" cy="1123200"/>
                  </a:xfrm>
                  <a:custGeom>
                    <a:avLst/>
                    <a:gdLst>
                      <a:gd name="T0" fmla="*/ 3006725 w 951"/>
                      <a:gd name="T1" fmla="*/ 752143 h 431"/>
                      <a:gd name="T2" fmla="*/ 2393366 w 951"/>
                      <a:gd name="T3" fmla="*/ 1362075 h 431"/>
                      <a:gd name="T4" fmla="*/ 610198 w 951"/>
                      <a:gd name="T5" fmla="*/ 1358915 h 431"/>
                      <a:gd name="T6" fmla="*/ 0 w 951"/>
                      <a:gd name="T7" fmla="*/ 748983 h 431"/>
                      <a:gd name="T8" fmla="*/ 3006725 w 951"/>
                      <a:gd name="T9" fmla="*/ 752143 h 431"/>
                      <a:gd name="T10" fmla="*/ 0 60000 65536"/>
                      <a:gd name="T11" fmla="*/ 0 60000 65536"/>
                      <a:gd name="T12" fmla="*/ 0 60000 65536"/>
                      <a:gd name="T13" fmla="*/ 0 60000 65536"/>
                      <a:gd name="T14" fmla="*/ 0 60000 65536"/>
                      <a:gd name="T15" fmla="*/ 0 w 951"/>
                      <a:gd name="T16" fmla="*/ 0 h 431"/>
                      <a:gd name="T17" fmla="*/ 951 w 951"/>
                      <a:gd name="T18" fmla="*/ 431 h 431"/>
                    </a:gdLst>
                    <a:ahLst/>
                    <a:cxnLst>
                      <a:cxn ang="T10">
                        <a:pos x="T0" y="T1"/>
                      </a:cxn>
                      <a:cxn ang="T11">
                        <a:pos x="T2" y="T3"/>
                      </a:cxn>
                      <a:cxn ang="T12">
                        <a:pos x="T4" y="T5"/>
                      </a:cxn>
                      <a:cxn ang="T13">
                        <a:pos x="T6" y="T7"/>
                      </a:cxn>
                      <a:cxn ang="T14">
                        <a:pos x="T8" y="T9"/>
                      </a:cxn>
                    </a:cxnLst>
                    <a:rect l="T15" t="T16" r="T17" b="T18"/>
                    <a:pathLst>
                      <a:path w="951" h="431">
                        <a:moveTo>
                          <a:pt x="951" y="238"/>
                        </a:moveTo>
                        <a:cubicBezTo>
                          <a:pt x="757" y="431"/>
                          <a:pt x="757" y="431"/>
                          <a:pt x="757" y="431"/>
                        </a:cubicBezTo>
                        <a:cubicBezTo>
                          <a:pt x="593" y="299"/>
                          <a:pt x="358" y="299"/>
                          <a:pt x="193" y="430"/>
                        </a:cubicBezTo>
                        <a:cubicBezTo>
                          <a:pt x="0" y="237"/>
                          <a:pt x="0" y="237"/>
                          <a:pt x="0" y="237"/>
                        </a:cubicBezTo>
                        <a:cubicBezTo>
                          <a:pt x="272" y="0"/>
                          <a:pt x="679" y="1"/>
                          <a:pt x="951" y="238"/>
                        </a:cubicBezTo>
                        <a:close/>
                      </a:path>
                    </a:pathLst>
                  </a:custGeom>
                  <a:solidFill>
                    <a:srgbClr val="548235"/>
                  </a:solidFill>
                  <a:ln>
                    <a:noFill/>
                    <a:headEnd/>
                    <a:tailEnd/>
                  </a:ln>
                  <a:effectLst>
                    <a:outerShdw blurRad="127000" dist="190500" dir="9000000" algn="r" rotWithShape="0">
                      <a:prstClr val="black">
                        <a:alpha val="40000"/>
                      </a:prstClr>
                    </a:outerShdw>
                  </a:effectLst>
                </p:spPr>
                <p:style>
                  <a:lnRef idx="3">
                    <a:schemeClr val="lt1"/>
                  </a:lnRef>
                  <a:fillRef idx="1">
                    <a:schemeClr val="accent3"/>
                  </a:fillRef>
                  <a:effectRef idx="1">
                    <a:schemeClr val="accent3"/>
                  </a:effectRef>
                  <a:fontRef idx="minor">
                    <a:schemeClr val="lt1"/>
                  </a:fontRef>
                </p:style>
                <p:txBody>
                  <a:bodyPr/>
                  <a:lstStyle/>
                  <a:p>
                    <a:endParaRPr lang="zh-CN" altLang="en-US"/>
                  </a:p>
                </p:txBody>
              </p:sp>
              <p:grpSp>
                <p:nvGrpSpPr>
                  <p:cNvPr id="21" name="组合 2"/>
                  <p:cNvGrpSpPr/>
                  <p:nvPr/>
                </p:nvGrpSpPr>
                <p:grpSpPr>
                  <a:xfrm>
                    <a:off x="3482248" y="3003943"/>
                    <a:ext cx="2728800" cy="1123200"/>
                    <a:chOff x="3482248" y="3003943"/>
                    <a:chExt cx="2728800" cy="1123200"/>
                  </a:xfrm>
                </p:grpSpPr>
                <p:sp>
                  <p:nvSpPr>
                    <p:cNvPr id="22" name="Freeform 6"/>
                    <p:cNvSpPr>
                      <a:spLocks/>
                    </p:cNvSpPr>
                    <p:nvPr/>
                  </p:nvSpPr>
                  <p:spPr bwMode="auto">
                    <a:xfrm flipV="1">
                      <a:off x="3482248" y="3003943"/>
                      <a:ext cx="2728800" cy="1123200"/>
                    </a:xfrm>
                    <a:custGeom>
                      <a:avLst/>
                      <a:gdLst>
                        <a:gd name="T0" fmla="*/ 3006725 w 951"/>
                        <a:gd name="T1" fmla="*/ 752143 h 431"/>
                        <a:gd name="T2" fmla="*/ 2393366 w 951"/>
                        <a:gd name="T3" fmla="*/ 1362075 h 431"/>
                        <a:gd name="T4" fmla="*/ 610198 w 951"/>
                        <a:gd name="T5" fmla="*/ 1358915 h 431"/>
                        <a:gd name="T6" fmla="*/ 0 w 951"/>
                        <a:gd name="T7" fmla="*/ 748983 h 431"/>
                        <a:gd name="T8" fmla="*/ 3006725 w 951"/>
                        <a:gd name="T9" fmla="*/ 752143 h 431"/>
                        <a:gd name="T10" fmla="*/ 0 60000 65536"/>
                        <a:gd name="T11" fmla="*/ 0 60000 65536"/>
                        <a:gd name="T12" fmla="*/ 0 60000 65536"/>
                        <a:gd name="T13" fmla="*/ 0 60000 65536"/>
                        <a:gd name="T14" fmla="*/ 0 60000 65536"/>
                        <a:gd name="T15" fmla="*/ 0 w 951"/>
                        <a:gd name="T16" fmla="*/ 0 h 431"/>
                        <a:gd name="T17" fmla="*/ 951 w 951"/>
                        <a:gd name="T18" fmla="*/ 431 h 431"/>
                      </a:gdLst>
                      <a:ahLst/>
                      <a:cxnLst>
                        <a:cxn ang="T10">
                          <a:pos x="T0" y="T1"/>
                        </a:cxn>
                        <a:cxn ang="T11">
                          <a:pos x="T2" y="T3"/>
                        </a:cxn>
                        <a:cxn ang="T12">
                          <a:pos x="T4" y="T5"/>
                        </a:cxn>
                        <a:cxn ang="T13">
                          <a:pos x="T6" y="T7"/>
                        </a:cxn>
                        <a:cxn ang="T14">
                          <a:pos x="T8" y="T9"/>
                        </a:cxn>
                      </a:cxnLst>
                      <a:rect l="T15" t="T16" r="T17" b="T18"/>
                      <a:pathLst>
                        <a:path w="951" h="431">
                          <a:moveTo>
                            <a:pt x="951" y="238"/>
                          </a:moveTo>
                          <a:cubicBezTo>
                            <a:pt x="757" y="431"/>
                            <a:pt x="757" y="431"/>
                            <a:pt x="757" y="431"/>
                          </a:cubicBezTo>
                          <a:cubicBezTo>
                            <a:pt x="593" y="299"/>
                            <a:pt x="358" y="299"/>
                            <a:pt x="193" y="430"/>
                          </a:cubicBezTo>
                          <a:cubicBezTo>
                            <a:pt x="0" y="237"/>
                            <a:pt x="0" y="237"/>
                            <a:pt x="0" y="237"/>
                          </a:cubicBezTo>
                          <a:cubicBezTo>
                            <a:pt x="272" y="0"/>
                            <a:pt x="679" y="1"/>
                            <a:pt x="951" y="238"/>
                          </a:cubicBezTo>
                          <a:close/>
                        </a:path>
                      </a:pathLst>
                    </a:custGeom>
                    <a:solidFill>
                      <a:srgbClr val="005825"/>
                    </a:solidFill>
                    <a:ln>
                      <a:noFill/>
                      <a:headEnd/>
                      <a:tailEnd/>
                    </a:ln>
                    <a:effectLst>
                      <a:outerShdw blurRad="127000" dist="190500" dir="9000000" algn="r" rotWithShape="0">
                        <a:prstClr val="black">
                          <a:alpha val="40000"/>
                        </a:prstClr>
                      </a:outerShdw>
                    </a:effectLst>
                  </p:spPr>
                  <p:style>
                    <a:lnRef idx="3">
                      <a:schemeClr val="lt1"/>
                    </a:lnRef>
                    <a:fillRef idx="1">
                      <a:schemeClr val="accent3"/>
                    </a:fillRef>
                    <a:effectRef idx="1">
                      <a:schemeClr val="accent3"/>
                    </a:effectRef>
                    <a:fontRef idx="minor">
                      <a:schemeClr val="lt1"/>
                    </a:fontRef>
                  </p:style>
                  <p:txBody>
                    <a:bodyPr/>
                    <a:lstStyle/>
                    <a:p>
                      <a:endParaRPr lang="zh-CN" altLang="en-US"/>
                    </a:p>
                  </p:txBody>
                </p:sp>
                <p:sp>
                  <p:nvSpPr>
                    <p:cNvPr id="23" name="TextBox 35"/>
                    <p:cNvSpPr txBox="1">
                      <a:spLocks noChangeArrowheads="1"/>
                    </p:cNvSpPr>
                    <p:nvPr/>
                  </p:nvSpPr>
                  <p:spPr bwMode="auto">
                    <a:xfrm>
                      <a:off x="4154890" y="3073072"/>
                      <a:ext cx="184731" cy="646331"/>
                    </a:xfrm>
                    <a:prstGeom prst="rect">
                      <a:avLst/>
                    </a:prstGeom>
                    <a:noFill/>
                    <a:ln w="9525">
                      <a:noFill/>
                      <a:miter lim="800000"/>
                      <a:headEnd/>
                      <a:tailEnd/>
                    </a:ln>
                  </p:spPr>
                  <p:txBody>
                    <a:bodyPr wrap="none">
                      <a:spAutoFit/>
                    </a:bodyPr>
                    <a:lstStyle/>
                    <a:p>
                      <a:endParaRPr lang="zh-CN" altLang="en-US" sz="3600" dirty="0">
                        <a:solidFill>
                          <a:schemeClr val="tx1">
                            <a:lumMod val="10000"/>
                            <a:lumOff val="90000"/>
                          </a:schemeClr>
                        </a:solidFill>
                        <a:latin typeface="Arial Unicode MS" charset="-122"/>
                        <a:ea typeface="Arial Unicode MS" charset="-122"/>
                      </a:endParaRPr>
                    </a:p>
                  </p:txBody>
                </p:sp>
              </p:grpSp>
            </p:grpSp>
            <p:sp>
              <p:nvSpPr>
                <p:cNvPr id="44" name="TextBox 26"/>
                <p:cNvSpPr txBox="1">
                  <a:spLocks noChangeArrowheads="1"/>
                </p:cNvSpPr>
                <p:nvPr/>
              </p:nvSpPr>
              <p:spPr bwMode="auto">
                <a:xfrm>
                  <a:off x="5399575" y="5601212"/>
                  <a:ext cx="1037463" cy="584775"/>
                </a:xfrm>
                <a:prstGeom prst="rect">
                  <a:avLst/>
                </a:prstGeom>
                <a:noFill/>
                <a:ln w="9525">
                  <a:noFill/>
                  <a:miter lim="800000"/>
                  <a:headEnd/>
                  <a:tailEnd/>
                </a:ln>
              </p:spPr>
              <p:txBody>
                <a:bodyPr wrap="none">
                  <a:spAutoFit/>
                </a:bodyPr>
                <a:lstStyle/>
                <a:p>
                  <a:r>
                    <a:rPr lang="en-US" altLang="zh-CN" sz="3200" b="1" dirty="0">
                      <a:solidFill>
                        <a:schemeClr val="bg1"/>
                      </a:solidFill>
                      <a:latin typeface="微软雅黑" panose="020B0503020204020204" pitchFamily="34" charset="-122"/>
                      <a:ea typeface="微软雅黑" panose="020B0503020204020204" pitchFamily="34" charset="-122"/>
                    </a:rPr>
                    <a:t>POS</a:t>
                  </a:r>
                  <a:endParaRPr lang="zh-CN" altLang="en-US" sz="3200" b="1" dirty="0">
                    <a:solidFill>
                      <a:schemeClr val="bg1"/>
                    </a:solidFill>
                    <a:latin typeface="微软雅黑" panose="020B0503020204020204" pitchFamily="34" charset="-122"/>
                    <a:ea typeface="微软雅黑" panose="020B0503020204020204" pitchFamily="34" charset="-122"/>
                  </a:endParaRPr>
                </a:p>
              </p:txBody>
            </p:sp>
          </p:grpSp>
          <p:sp>
            <p:nvSpPr>
              <p:cNvPr id="43" name="TextBox 26"/>
              <p:cNvSpPr txBox="1">
                <a:spLocks noChangeArrowheads="1"/>
              </p:cNvSpPr>
              <p:nvPr/>
            </p:nvSpPr>
            <p:spPr bwMode="auto">
              <a:xfrm>
                <a:off x="5227671" y="4871712"/>
                <a:ext cx="956096" cy="584775"/>
              </a:xfrm>
              <a:prstGeom prst="rect">
                <a:avLst/>
              </a:prstGeom>
              <a:noFill/>
              <a:ln w="9525">
                <a:noFill/>
                <a:miter lim="800000"/>
                <a:headEnd/>
                <a:tailEnd/>
              </a:ln>
            </p:spPr>
            <p:txBody>
              <a:bodyPr wrap="none">
                <a:spAutoFit/>
              </a:bodyPr>
              <a:lstStyle/>
              <a:p>
                <a:r>
                  <a:rPr lang="en-US" altLang="zh-CN" sz="3200" b="1" dirty="0">
                    <a:solidFill>
                      <a:schemeClr val="bg1"/>
                    </a:solidFill>
                    <a:latin typeface="微软雅黑" panose="020B0503020204020204" pitchFamily="34" charset="-122"/>
                    <a:ea typeface="微软雅黑" panose="020B0503020204020204" pitchFamily="34" charset="-122"/>
                  </a:rPr>
                  <a:t>BFT</a:t>
                </a:r>
                <a:endParaRPr lang="zh-CN" altLang="en-US" sz="3200" b="1" dirty="0">
                  <a:solidFill>
                    <a:schemeClr val="bg1"/>
                  </a:solidFill>
                  <a:latin typeface="微软雅黑" panose="020B0503020204020204" pitchFamily="34" charset="-122"/>
                  <a:ea typeface="微软雅黑" panose="020B0503020204020204" pitchFamily="34" charset="-122"/>
                </a:endParaRPr>
              </a:p>
            </p:txBody>
          </p:sp>
        </p:grpSp>
        <p:grpSp>
          <p:nvGrpSpPr>
            <p:cNvPr id="50" name="组合 42"/>
            <p:cNvGrpSpPr/>
            <p:nvPr/>
          </p:nvGrpSpPr>
          <p:grpSpPr>
            <a:xfrm>
              <a:off x="9945869" y="4007146"/>
              <a:ext cx="2004071" cy="786273"/>
              <a:chOff x="456200" y="1676965"/>
              <a:chExt cx="1954978" cy="614287"/>
            </a:xfrm>
          </p:grpSpPr>
          <p:cxnSp>
            <p:nvCxnSpPr>
              <p:cNvPr id="52" name="直接连接符 51"/>
              <p:cNvCxnSpPr/>
              <p:nvPr/>
            </p:nvCxnSpPr>
            <p:spPr>
              <a:xfrm flipH="1" flipV="1">
                <a:off x="1491762" y="2015754"/>
                <a:ext cx="3" cy="275498"/>
              </a:xfrm>
              <a:prstGeom prst="line">
                <a:avLst/>
              </a:prstGeom>
              <a:ln w="19050">
                <a:solidFill>
                  <a:schemeClr val="tx1">
                    <a:lumMod val="50000"/>
                    <a:lumOff val="50000"/>
                  </a:schemeClr>
                </a:solidFill>
                <a:headEnd type="oval" w="sm" len="sm"/>
              </a:ln>
            </p:spPr>
            <p:style>
              <a:lnRef idx="1">
                <a:schemeClr val="accent1"/>
              </a:lnRef>
              <a:fillRef idx="0">
                <a:schemeClr val="accent1"/>
              </a:fillRef>
              <a:effectRef idx="0">
                <a:schemeClr val="accent1"/>
              </a:effectRef>
              <a:fontRef idx="minor">
                <a:schemeClr val="tx1"/>
              </a:fontRef>
            </p:style>
          </p:cxnSp>
          <p:sp>
            <p:nvSpPr>
              <p:cNvPr id="53" name="TextBox 44"/>
              <p:cNvSpPr txBox="1"/>
              <p:nvPr/>
            </p:nvSpPr>
            <p:spPr>
              <a:xfrm>
                <a:off x="456200" y="1676965"/>
                <a:ext cx="1954978" cy="240455"/>
              </a:xfrm>
              <a:prstGeom prst="rect">
                <a:avLst/>
              </a:prstGeom>
              <a:noFill/>
            </p:spPr>
            <p:txBody>
              <a:bodyPr wrap="square" lIns="91431" tIns="0" rIns="91431" bIns="0" rtlCol="0" anchor="t">
                <a:spAutoFit/>
              </a:bodyPr>
              <a:lstStyle/>
              <a:p>
                <a:pPr algn="ctr"/>
                <a:r>
                  <a:rPr lang="zh-CN" altLang="en-US" sz="2000" b="1" dirty="0">
                    <a:latin typeface="微软雅黑" pitchFamily="34" charset="-122"/>
                    <a:ea typeface="微软雅黑" pitchFamily="34" charset="-122"/>
                    <a:cs typeface="华文黑体" pitchFamily="2" charset="-122"/>
                  </a:rPr>
                  <a:t>基于节点独立性</a:t>
                </a:r>
              </a:p>
            </p:txBody>
          </p:sp>
        </p:grpSp>
        <p:grpSp>
          <p:nvGrpSpPr>
            <p:cNvPr id="54" name="组合 42"/>
            <p:cNvGrpSpPr/>
            <p:nvPr/>
          </p:nvGrpSpPr>
          <p:grpSpPr>
            <a:xfrm>
              <a:off x="6752414" y="4026863"/>
              <a:ext cx="1479243" cy="1177046"/>
              <a:chOff x="798476" y="1354508"/>
              <a:chExt cx="1443007" cy="919584"/>
            </a:xfrm>
          </p:grpSpPr>
          <p:cxnSp>
            <p:nvCxnSpPr>
              <p:cNvPr id="55" name="直接连接符 54"/>
              <p:cNvCxnSpPr/>
              <p:nvPr/>
            </p:nvCxnSpPr>
            <p:spPr>
              <a:xfrm flipH="1" flipV="1">
                <a:off x="1493320" y="1998594"/>
                <a:ext cx="3" cy="275498"/>
              </a:xfrm>
              <a:prstGeom prst="line">
                <a:avLst/>
              </a:prstGeom>
              <a:ln w="19050">
                <a:solidFill>
                  <a:schemeClr val="tx1">
                    <a:lumMod val="50000"/>
                    <a:lumOff val="50000"/>
                  </a:schemeClr>
                </a:solidFill>
                <a:headEnd type="oval" w="sm" len="sm"/>
              </a:ln>
            </p:spPr>
            <p:style>
              <a:lnRef idx="1">
                <a:schemeClr val="accent1"/>
              </a:lnRef>
              <a:fillRef idx="0">
                <a:schemeClr val="accent1"/>
              </a:fillRef>
              <a:effectRef idx="0">
                <a:schemeClr val="accent1"/>
              </a:effectRef>
              <a:fontRef idx="minor">
                <a:schemeClr val="tx1"/>
              </a:fontRef>
            </p:style>
          </p:cxnSp>
          <p:sp>
            <p:nvSpPr>
              <p:cNvPr id="56" name="TextBox 44"/>
              <p:cNvSpPr txBox="1"/>
              <p:nvPr/>
            </p:nvSpPr>
            <p:spPr>
              <a:xfrm>
                <a:off x="798476" y="1354508"/>
                <a:ext cx="1443007" cy="480910"/>
              </a:xfrm>
              <a:prstGeom prst="rect">
                <a:avLst/>
              </a:prstGeom>
              <a:noFill/>
            </p:spPr>
            <p:txBody>
              <a:bodyPr wrap="square" lIns="91431" tIns="0" rIns="91431" bIns="0" rtlCol="0" anchor="t">
                <a:spAutoFit/>
              </a:bodyPr>
              <a:lstStyle/>
              <a:p>
                <a:pPr algn="ctr"/>
                <a:r>
                  <a:rPr lang="zh-CN" altLang="en-US" sz="2000" b="1" dirty="0">
                    <a:latin typeface="微软雅黑" pitchFamily="34" charset="-122"/>
                    <a:ea typeface="微软雅黑" pitchFamily="34" charset="-122"/>
                    <a:cs typeface="华文黑体" pitchFamily="2" charset="-122"/>
                  </a:rPr>
                  <a:t>基于</a:t>
                </a:r>
                <a:endParaRPr lang="en-US" altLang="zh-CN" sz="2000" b="1" dirty="0">
                  <a:latin typeface="微软雅黑" pitchFamily="34" charset="-122"/>
                  <a:ea typeface="微软雅黑" pitchFamily="34" charset="-122"/>
                  <a:cs typeface="华文黑体" pitchFamily="2" charset="-122"/>
                </a:endParaRPr>
              </a:p>
              <a:p>
                <a:pPr algn="ctr"/>
                <a:r>
                  <a:rPr lang="zh-CN" altLang="en-US" sz="2000" b="1" dirty="0">
                    <a:latin typeface="微软雅黑" pitchFamily="34" charset="-122"/>
                    <a:ea typeface="微软雅黑" pitchFamily="34" charset="-122"/>
                    <a:cs typeface="华文黑体" pitchFamily="2" charset="-122"/>
                  </a:rPr>
                  <a:t>数字签名</a:t>
                </a:r>
              </a:p>
            </p:txBody>
          </p:sp>
        </p:grpSp>
      </p:grpSp>
      <p:sp>
        <p:nvSpPr>
          <p:cNvPr id="39" name="文本框 38"/>
          <p:cNvSpPr txBox="1"/>
          <p:nvPr/>
        </p:nvSpPr>
        <p:spPr>
          <a:xfrm>
            <a:off x="2722995" y="6279860"/>
            <a:ext cx="6746010" cy="461665"/>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采用不同共识算法的区块链，难篡改的难度不同</a:t>
            </a:r>
          </a:p>
        </p:txBody>
      </p:sp>
    </p:spTree>
    <p:extLst>
      <p:ext uri="{BB962C8B-B14F-4D97-AF65-F5344CB8AC3E}">
        <p14:creationId xmlns:p14="http://schemas.microsoft.com/office/powerpoint/2010/main" val="18256005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895350"/>
          </a:xfrm>
          <a:prstGeom prst="rect">
            <a:avLst/>
          </a:prstGeom>
          <a:solidFill>
            <a:srgbClr val="0058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p:cNvPicPr>
            <a:picLocks noChangeAspect="1"/>
          </p:cNvPicPr>
          <p:nvPr/>
        </p:nvPicPr>
        <p:blipFill>
          <a:blip r:embed="rId3"/>
          <a:stretch>
            <a:fillRect/>
          </a:stretch>
        </p:blipFill>
        <p:spPr>
          <a:xfrm>
            <a:off x="9633708" y="0"/>
            <a:ext cx="2552700" cy="895350"/>
          </a:xfrm>
          <a:prstGeom prst="rect">
            <a:avLst/>
          </a:prstGeom>
        </p:spPr>
      </p:pic>
      <p:cxnSp>
        <p:nvCxnSpPr>
          <p:cNvPr id="7" name="直接连接符 6"/>
          <p:cNvCxnSpPr/>
          <p:nvPr/>
        </p:nvCxnSpPr>
        <p:spPr>
          <a:xfrm>
            <a:off x="236472" y="6767130"/>
            <a:ext cx="11641301" cy="49378"/>
          </a:xfrm>
          <a:prstGeom prst="line">
            <a:avLst/>
          </a:prstGeom>
          <a:ln w="19050">
            <a:solidFill>
              <a:srgbClr val="005825"/>
            </a:solidFill>
          </a:ln>
        </p:spPr>
        <p:style>
          <a:lnRef idx="1">
            <a:schemeClr val="accent1"/>
          </a:lnRef>
          <a:fillRef idx="0">
            <a:schemeClr val="accent1"/>
          </a:fillRef>
          <a:effectRef idx="0">
            <a:schemeClr val="accent1"/>
          </a:effectRef>
          <a:fontRef idx="minor">
            <a:schemeClr val="tx1"/>
          </a:fontRef>
        </p:style>
      </p:cxnSp>
      <p:sp>
        <p:nvSpPr>
          <p:cNvPr id="130" name="椭圆 17"/>
          <p:cNvSpPr/>
          <p:nvPr/>
        </p:nvSpPr>
        <p:spPr>
          <a:xfrm>
            <a:off x="128472" y="123675"/>
            <a:ext cx="648000" cy="64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华文楷体" panose="02010600040101010101" pitchFamily="2" charset="-122"/>
            </a:endParaRPr>
          </a:p>
        </p:txBody>
      </p:sp>
      <p:sp>
        <p:nvSpPr>
          <p:cNvPr id="129" name="椭圆 16"/>
          <p:cNvSpPr/>
          <p:nvPr/>
        </p:nvSpPr>
        <p:spPr>
          <a:xfrm>
            <a:off x="236472" y="231675"/>
            <a:ext cx="432000" cy="432000"/>
          </a:xfrm>
          <a:prstGeom prst="rect">
            <a:avLst/>
          </a:prstGeom>
          <a:solidFill>
            <a:srgbClr val="0058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华文楷体" panose="02010600040101010101" pitchFamily="2" charset="-122"/>
            </a:endParaRPr>
          </a:p>
        </p:txBody>
      </p:sp>
      <p:sp>
        <p:nvSpPr>
          <p:cNvPr id="51" name="文本框 50"/>
          <p:cNvSpPr txBox="1"/>
          <p:nvPr/>
        </p:nvSpPr>
        <p:spPr>
          <a:xfrm>
            <a:off x="989814" y="105948"/>
            <a:ext cx="8568302" cy="646331"/>
          </a:xfrm>
          <a:prstGeom prst="rect">
            <a:avLst/>
          </a:prstGeom>
          <a:noFill/>
        </p:spPr>
        <p:txBody>
          <a:bodyPr wrap="square" rtlCol="0">
            <a:spAutoFit/>
          </a:bodyPr>
          <a:lstStyle/>
          <a:p>
            <a:r>
              <a:rPr lang="zh-CN" altLang="en-US" sz="3600" b="1" dirty="0">
                <a:solidFill>
                  <a:schemeClr val="bg1"/>
                </a:solidFill>
                <a:latin typeface="微软雅黑" panose="020B0503020204020204" pitchFamily="34" charset="-122"/>
                <a:ea typeface="微软雅黑" panose="020B0503020204020204" pitchFamily="34" charset="-122"/>
              </a:rPr>
              <a:t>基于工作量证明的难篡改</a:t>
            </a:r>
          </a:p>
        </p:txBody>
      </p:sp>
      <p:sp>
        <p:nvSpPr>
          <p:cNvPr id="5" name="矩形 4"/>
          <p:cNvSpPr/>
          <p:nvPr/>
        </p:nvSpPr>
        <p:spPr>
          <a:xfrm>
            <a:off x="230880" y="283006"/>
            <a:ext cx="470000" cy="369332"/>
          </a:xfrm>
          <a:prstGeom prst="rect">
            <a:avLst/>
          </a:prstGeom>
        </p:spPr>
        <p:txBody>
          <a:bodyPr wrap="none">
            <a:spAutoFit/>
          </a:bodyPr>
          <a:lstStyle/>
          <a:p>
            <a:r>
              <a:rPr lang="en-US" altLang="zh-CN" b="1" dirty="0">
                <a:solidFill>
                  <a:schemeClr val="bg1"/>
                </a:solidFill>
                <a:latin typeface="微软雅黑" panose="020B0503020204020204" pitchFamily="34" charset="-122"/>
                <a:ea typeface="微软雅黑" panose="020B0503020204020204" pitchFamily="34" charset="-122"/>
              </a:rPr>
              <a:t>02</a:t>
            </a:r>
            <a:endParaRPr lang="zh-CN" altLang="en-US" b="1" dirty="0">
              <a:solidFill>
                <a:schemeClr val="bg1"/>
              </a:solidFill>
              <a:latin typeface="微软雅黑" panose="020B0503020204020204" pitchFamily="34" charset="-122"/>
              <a:ea typeface="微软雅黑" panose="020B0503020204020204" pitchFamily="34" charset="-122"/>
            </a:endParaRPr>
          </a:p>
        </p:txBody>
      </p:sp>
      <p:sp>
        <p:nvSpPr>
          <p:cNvPr id="41" name="内容占位符 2">
            <a:extLst>
              <a:ext uri="{FF2B5EF4-FFF2-40B4-BE49-F238E27FC236}">
                <a16:creationId xmlns:a16="http://schemas.microsoft.com/office/drawing/2014/main" id="{B66D74DB-763C-40C0-9E91-8A7974746DF7}"/>
              </a:ext>
            </a:extLst>
          </p:cNvPr>
          <p:cNvSpPr txBox="1">
            <a:spLocks/>
          </p:cNvSpPr>
          <p:nvPr/>
        </p:nvSpPr>
        <p:spPr>
          <a:xfrm>
            <a:off x="390053" y="1150880"/>
            <a:ext cx="11602250" cy="2827933"/>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5000"/>
              </a:lnSpc>
              <a:buFont typeface="Wingdings" panose="05000000000000000000" pitchFamily="2" charset="2"/>
              <a:buChar char="ü"/>
            </a:pPr>
            <a:r>
              <a:rPr lang="zh-CN" altLang="zh-CN" sz="2400" dirty="0">
                <a:latin typeface="微软雅黑" panose="020B0503020204020204" pitchFamily="34" charset="-122"/>
                <a:ea typeface="微软雅黑" panose="020B0503020204020204" pitchFamily="34" charset="-122"/>
              </a:rPr>
              <a:t>每一个区块的生成背后都有算力的竞争，进而有区块难度的概念</a:t>
            </a:r>
            <a:r>
              <a:rPr lang="zh-CN" altLang="en-US" sz="2400" dirty="0">
                <a:latin typeface="微软雅黑" panose="020B0503020204020204" pitchFamily="34" charset="-122"/>
                <a:ea typeface="微软雅黑" panose="020B0503020204020204" pitchFamily="34" charset="-122"/>
              </a:rPr>
              <a:t>。</a:t>
            </a:r>
            <a:r>
              <a:rPr lang="zh-CN" altLang="zh-CN" sz="2400" dirty="0">
                <a:latin typeface="微软雅黑" panose="020B0503020204020204" pitchFamily="34" charset="-122"/>
                <a:ea typeface="微软雅黑" panose="020B0503020204020204" pitchFamily="34" charset="-122"/>
              </a:rPr>
              <a:t>区块难度</a:t>
            </a:r>
            <a:r>
              <a:rPr lang="zh-CN" altLang="en-US" sz="2400" dirty="0">
                <a:latin typeface="微软雅黑" panose="020B0503020204020204" pitchFamily="34" charset="-122"/>
                <a:ea typeface="微软雅黑" panose="020B0503020204020204" pitchFamily="34" charset="-122"/>
              </a:rPr>
              <a:t>基本</a:t>
            </a:r>
            <a:r>
              <a:rPr lang="zh-CN" altLang="zh-CN" sz="2400" dirty="0">
                <a:latin typeface="微软雅黑" panose="020B0503020204020204" pitchFamily="34" charset="-122"/>
                <a:ea typeface="微软雅黑" panose="020B0503020204020204" pitchFamily="34" charset="-122"/>
              </a:rPr>
              <a:t>表明</a:t>
            </a:r>
            <a:r>
              <a:rPr lang="zh-CN" altLang="en-US" sz="2400" dirty="0">
                <a:latin typeface="微软雅黑" panose="020B0503020204020204" pitchFamily="34" charset="-122"/>
                <a:ea typeface="微软雅黑" panose="020B0503020204020204" pitchFamily="34" charset="-122"/>
              </a:rPr>
              <a:t>了</a:t>
            </a:r>
            <a:r>
              <a:rPr lang="zh-CN" altLang="zh-CN" sz="2400" dirty="0">
                <a:latin typeface="微软雅黑" panose="020B0503020204020204" pitchFamily="34" charset="-122"/>
                <a:ea typeface="微软雅黑" panose="020B0503020204020204" pitchFamily="34" charset="-122"/>
              </a:rPr>
              <a:t>生成</a:t>
            </a:r>
            <a:r>
              <a:rPr lang="zh-CN" altLang="en-US" sz="2400" dirty="0">
                <a:latin typeface="微软雅黑" panose="020B0503020204020204" pitchFamily="34" charset="-122"/>
                <a:ea typeface="微软雅黑" panose="020B0503020204020204" pitchFamily="34" charset="-122"/>
              </a:rPr>
              <a:t>一个</a:t>
            </a:r>
            <a:r>
              <a:rPr lang="zh-CN" altLang="zh-CN" sz="2400" dirty="0">
                <a:latin typeface="微软雅黑" panose="020B0503020204020204" pitchFamily="34" charset="-122"/>
                <a:ea typeface="微软雅黑" panose="020B0503020204020204" pitchFamily="34" charset="-122"/>
              </a:rPr>
              <a:t>区块的计算代价</a:t>
            </a:r>
            <a:endParaRPr lang="en-US" altLang="zh-CN" sz="2400" dirty="0">
              <a:latin typeface="微软雅黑" panose="020B0503020204020204" pitchFamily="34" charset="-122"/>
              <a:ea typeface="微软雅黑" panose="020B0503020204020204" pitchFamily="34" charset="-122"/>
            </a:endParaRPr>
          </a:p>
          <a:p>
            <a:pPr>
              <a:lnSpc>
                <a:spcPct val="125000"/>
              </a:lnSpc>
              <a:buFont typeface="Wingdings" panose="05000000000000000000" pitchFamily="2" charset="2"/>
              <a:buChar char="ü"/>
            </a:pPr>
            <a:r>
              <a:rPr lang="zh-CN" altLang="zh-CN" sz="2400" dirty="0">
                <a:latin typeface="微软雅黑" panose="020B0503020204020204" pitchFamily="34" charset="-122"/>
                <a:ea typeface="微软雅黑" panose="020B0503020204020204" pitchFamily="34" charset="-122"/>
              </a:rPr>
              <a:t>任何设备想要重新生成一条具有</a:t>
            </a:r>
            <a:r>
              <a:rPr lang="zh-CN" altLang="zh-CN" sz="2400" b="1" dirty="0">
                <a:latin typeface="微软雅黑" panose="020B0503020204020204" pitchFamily="34" charset="-122"/>
                <a:ea typeface="微软雅黑" panose="020B0503020204020204" pitchFamily="34" charset="-122"/>
              </a:rPr>
              <a:t>同等难度</a:t>
            </a:r>
            <a:r>
              <a:rPr lang="zh-CN" altLang="zh-CN" sz="2400" dirty="0">
                <a:latin typeface="微软雅黑" panose="020B0503020204020204" pitchFamily="34" charset="-122"/>
                <a:ea typeface="微软雅黑" panose="020B0503020204020204" pitchFamily="34" charset="-122"/>
              </a:rPr>
              <a:t>的区块链都必须付出同等的</a:t>
            </a:r>
            <a:r>
              <a:rPr lang="zh-CN" altLang="zh-CN" sz="2400" b="1" u="sng" dirty="0">
                <a:latin typeface="微软雅黑" panose="020B0503020204020204" pitchFamily="34" charset="-122"/>
                <a:ea typeface="微软雅黑" panose="020B0503020204020204" pitchFamily="34" charset="-122"/>
              </a:rPr>
              <a:t>累积</a:t>
            </a:r>
            <a:r>
              <a:rPr lang="zh-CN" altLang="en-US" sz="2400" dirty="0">
                <a:latin typeface="微软雅黑" panose="020B0503020204020204" pitchFamily="34" charset="-122"/>
                <a:ea typeface="微软雅黑" panose="020B0503020204020204" pitchFamily="34" charset="-122"/>
              </a:rPr>
              <a:t>算力</a:t>
            </a:r>
            <a:r>
              <a:rPr lang="zh-CN" altLang="zh-CN" sz="2400" dirty="0">
                <a:latin typeface="微软雅黑" panose="020B0503020204020204" pitchFamily="34" charset="-122"/>
                <a:ea typeface="微软雅黑" panose="020B0503020204020204" pitchFamily="34" charset="-122"/>
              </a:rPr>
              <a:t>。</a:t>
            </a:r>
            <a:endParaRPr lang="en-US" altLang="zh-CN" sz="2400" dirty="0">
              <a:latin typeface="微软雅黑" panose="020B0503020204020204" pitchFamily="34" charset="-122"/>
              <a:ea typeface="微软雅黑" panose="020B0503020204020204" pitchFamily="34" charset="-122"/>
            </a:endParaRPr>
          </a:p>
          <a:p>
            <a:pPr>
              <a:lnSpc>
                <a:spcPct val="125000"/>
              </a:lnSpc>
              <a:buFont typeface="Wingdings" panose="05000000000000000000" pitchFamily="2" charset="2"/>
              <a:buChar char="ü"/>
            </a:pPr>
            <a:r>
              <a:rPr lang="en-US" altLang="zh-CN" sz="2400" dirty="0">
                <a:latin typeface="微软雅黑" panose="020B0503020204020204" pitchFamily="34" charset="-122"/>
                <a:ea typeface="微软雅黑" panose="020B0503020204020204" pitchFamily="34" charset="-122"/>
              </a:rPr>
              <a:t>POW</a:t>
            </a:r>
            <a:r>
              <a:rPr lang="zh-CN" altLang="zh-CN" sz="2400" dirty="0">
                <a:latin typeface="微软雅黑" panose="020B0503020204020204" pitchFamily="34" charset="-122"/>
                <a:ea typeface="微软雅黑" panose="020B0503020204020204" pitchFamily="34" charset="-122"/>
              </a:rPr>
              <a:t>区块链的</a:t>
            </a:r>
            <a:r>
              <a:rPr lang="zh-CN" altLang="en-US" sz="2400" dirty="0">
                <a:latin typeface="微软雅黑" panose="020B0503020204020204" pitchFamily="34" charset="-122"/>
                <a:ea typeface="微软雅黑" panose="020B0503020204020204" pitchFamily="34" charset="-122"/>
              </a:rPr>
              <a:t>单个节点</a:t>
            </a:r>
            <a:r>
              <a:rPr lang="zh-CN" altLang="zh-CN" sz="2400" dirty="0">
                <a:latin typeface="微软雅黑" panose="020B0503020204020204" pitchFamily="34" charset="-122"/>
                <a:ea typeface="微软雅黑" panose="020B0503020204020204" pitchFamily="34" charset="-122"/>
              </a:rPr>
              <a:t>对数据的删除，并不会改变其它节点拥有的数据副本，因而</a:t>
            </a:r>
            <a:r>
              <a:rPr lang="en-US" altLang="zh-CN" sz="2400" dirty="0">
                <a:latin typeface="微软雅黑" panose="020B0503020204020204" pitchFamily="34" charset="-122"/>
                <a:ea typeface="微软雅黑" panose="020B0503020204020204" pitchFamily="34" charset="-122"/>
              </a:rPr>
              <a:t>POW</a:t>
            </a:r>
            <a:r>
              <a:rPr lang="zh-CN" altLang="en-US" sz="2400" dirty="0">
                <a:latin typeface="微软雅黑" panose="020B0503020204020204" pitchFamily="34" charset="-122"/>
                <a:ea typeface="微软雅黑" panose="020B0503020204020204" pitchFamily="34" charset="-122"/>
              </a:rPr>
              <a:t>区块链特别难篡改，算力是唯一的攻击方式。</a:t>
            </a:r>
            <a:endParaRPr lang="zh-CN" altLang="zh-CN" sz="2400" dirty="0">
              <a:latin typeface="微软雅黑" panose="020B0503020204020204" pitchFamily="34" charset="-122"/>
              <a:ea typeface="微软雅黑" panose="020B0503020204020204" pitchFamily="34" charset="-122"/>
            </a:endParaRPr>
          </a:p>
        </p:txBody>
      </p:sp>
      <p:grpSp>
        <p:nvGrpSpPr>
          <p:cNvPr id="33" name="组合 32"/>
          <p:cNvGrpSpPr/>
          <p:nvPr/>
        </p:nvGrpSpPr>
        <p:grpSpPr>
          <a:xfrm>
            <a:off x="575442" y="4831862"/>
            <a:ext cx="1589689" cy="1703593"/>
            <a:chOff x="575442" y="4958537"/>
            <a:chExt cx="1589689" cy="1703593"/>
          </a:xfrm>
        </p:grpSpPr>
        <p:sp>
          <p:nvSpPr>
            <p:cNvPr id="20" name="矩形 19"/>
            <p:cNvSpPr/>
            <p:nvPr/>
          </p:nvSpPr>
          <p:spPr>
            <a:xfrm>
              <a:off x="575442" y="4958537"/>
              <a:ext cx="1589689" cy="1703593"/>
            </a:xfrm>
            <a:prstGeom prst="rect">
              <a:avLst/>
            </a:prstGeom>
            <a:noFill/>
            <a:ln w="38100">
              <a:solidFill>
                <a:schemeClr val="tx1"/>
              </a:solidFill>
            </a:ln>
          </p:spPr>
          <p:style>
            <a:lnRef idx="3">
              <a:schemeClr val="lt1"/>
            </a:lnRef>
            <a:fillRef idx="1">
              <a:schemeClr val="accent6"/>
            </a:fillRef>
            <a:effectRef idx="1">
              <a:schemeClr val="accent6"/>
            </a:effectRef>
            <a:fontRef idx="minor">
              <a:schemeClr val="lt1"/>
            </a:fontRef>
          </p:style>
          <p:txBody>
            <a:bodyPr rtlCol="0" anchor="ctr"/>
            <a:lstStyle/>
            <a:p>
              <a:pPr algn="ctr"/>
              <a:endParaRPr lang="zh-CN" altLang="en-US"/>
            </a:p>
          </p:txBody>
        </p:sp>
        <p:grpSp>
          <p:nvGrpSpPr>
            <p:cNvPr id="28" name="组合 27"/>
            <p:cNvGrpSpPr/>
            <p:nvPr/>
          </p:nvGrpSpPr>
          <p:grpSpPr>
            <a:xfrm>
              <a:off x="728508" y="5040610"/>
              <a:ext cx="1283556" cy="1516521"/>
              <a:chOff x="728508" y="5040610"/>
              <a:chExt cx="1283556" cy="1516521"/>
            </a:xfrm>
          </p:grpSpPr>
          <p:sp>
            <p:nvSpPr>
              <p:cNvPr id="25" name="文本框 24"/>
              <p:cNvSpPr txBox="1"/>
              <p:nvPr/>
            </p:nvSpPr>
            <p:spPr>
              <a:xfrm>
                <a:off x="728508" y="5040610"/>
                <a:ext cx="1283556" cy="400110"/>
              </a:xfrm>
              <a:prstGeom prst="rect">
                <a:avLst/>
              </a:prstGeom>
              <a:noFill/>
              <a:ln>
                <a:solidFill>
                  <a:schemeClr val="tx1"/>
                </a:solidFill>
              </a:ln>
            </p:spPr>
            <p:txBody>
              <a:bodyPr wrap="square" rtlCol="0">
                <a:spAutoFit/>
              </a:bodyPr>
              <a:lstStyle/>
              <a:p>
                <a:pPr algn="ctr"/>
                <a:r>
                  <a:rPr lang="zh-CN" altLang="en-US" sz="2000" b="1" dirty="0"/>
                  <a:t>区块</a:t>
                </a:r>
                <a:r>
                  <a:rPr lang="en-US" altLang="zh-CN" sz="2000" b="1" dirty="0"/>
                  <a:t>0</a:t>
                </a:r>
                <a:endParaRPr lang="zh-CN" altLang="en-US" sz="2000" b="1" dirty="0"/>
              </a:p>
            </p:txBody>
          </p:sp>
          <p:sp>
            <p:nvSpPr>
              <p:cNvPr id="45" name="文本框 44"/>
              <p:cNvSpPr txBox="1"/>
              <p:nvPr/>
            </p:nvSpPr>
            <p:spPr>
              <a:xfrm>
                <a:off x="728508" y="5541468"/>
                <a:ext cx="1283556" cy="1015663"/>
              </a:xfrm>
              <a:prstGeom prst="rect">
                <a:avLst/>
              </a:prstGeom>
              <a:noFill/>
              <a:ln>
                <a:solidFill>
                  <a:schemeClr val="tx1"/>
                </a:solidFill>
              </a:ln>
            </p:spPr>
            <p:txBody>
              <a:bodyPr wrap="square" rtlCol="0">
                <a:spAutoFit/>
              </a:bodyPr>
              <a:lstStyle/>
              <a:p>
                <a:pPr algn="ctr"/>
                <a:r>
                  <a:rPr lang="en-US" altLang="zh-CN" sz="2000" b="1" dirty="0"/>
                  <a:t>Tx0.……….</a:t>
                </a:r>
              </a:p>
              <a:p>
                <a:pPr algn="ctr"/>
                <a:r>
                  <a:rPr lang="en-US" altLang="zh-CN" sz="2000" b="1" dirty="0"/>
                  <a:t>Tx1.……….</a:t>
                </a:r>
              </a:p>
              <a:p>
                <a:pPr algn="ctr"/>
                <a:r>
                  <a:rPr lang="en-US" altLang="zh-CN" sz="2000" b="1" dirty="0"/>
                  <a:t>Tx2.……….</a:t>
                </a:r>
              </a:p>
            </p:txBody>
          </p:sp>
        </p:grpSp>
      </p:grpSp>
      <p:grpSp>
        <p:nvGrpSpPr>
          <p:cNvPr id="48" name="组合 47"/>
          <p:cNvGrpSpPr/>
          <p:nvPr/>
        </p:nvGrpSpPr>
        <p:grpSpPr>
          <a:xfrm>
            <a:off x="2956665" y="4836677"/>
            <a:ext cx="1589689" cy="1703593"/>
            <a:chOff x="575442" y="4958537"/>
            <a:chExt cx="1589689" cy="1703593"/>
          </a:xfrm>
        </p:grpSpPr>
        <p:sp>
          <p:nvSpPr>
            <p:cNvPr id="49" name="矩形 48"/>
            <p:cNvSpPr/>
            <p:nvPr/>
          </p:nvSpPr>
          <p:spPr>
            <a:xfrm>
              <a:off x="575442" y="4958537"/>
              <a:ext cx="1589689" cy="1703593"/>
            </a:xfrm>
            <a:prstGeom prst="rect">
              <a:avLst/>
            </a:prstGeom>
            <a:noFill/>
            <a:ln w="38100">
              <a:solidFill>
                <a:schemeClr val="tx1"/>
              </a:solidFill>
            </a:ln>
          </p:spPr>
          <p:style>
            <a:lnRef idx="3">
              <a:schemeClr val="lt1"/>
            </a:lnRef>
            <a:fillRef idx="1">
              <a:schemeClr val="accent6"/>
            </a:fillRef>
            <a:effectRef idx="1">
              <a:schemeClr val="accent6"/>
            </a:effectRef>
            <a:fontRef idx="minor">
              <a:schemeClr val="lt1"/>
            </a:fontRef>
          </p:style>
          <p:txBody>
            <a:bodyPr rtlCol="0" anchor="ctr"/>
            <a:lstStyle/>
            <a:p>
              <a:pPr algn="ctr"/>
              <a:endParaRPr lang="zh-CN" altLang="en-US"/>
            </a:p>
          </p:txBody>
        </p:sp>
        <p:grpSp>
          <p:nvGrpSpPr>
            <p:cNvPr id="57" name="组合 56"/>
            <p:cNvGrpSpPr/>
            <p:nvPr/>
          </p:nvGrpSpPr>
          <p:grpSpPr>
            <a:xfrm>
              <a:off x="728508" y="5040610"/>
              <a:ext cx="1283556" cy="1516521"/>
              <a:chOff x="728508" y="5040610"/>
              <a:chExt cx="1283556" cy="1516521"/>
            </a:xfrm>
          </p:grpSpPr>
          <p:sp>
            <p:nvSpPr>
              <p:cNvPr id="58" name="文本框 57"/>
              <p:cNvSpPr txBox="1"/>
              <p:nvPr/>
            </p:nvSpPr>
            <p:spPr>
              <a:xfrm>
                <a:off x="728508" y="5040610"/>
                <a:ext cx="1283556" cy="400110"/>
              </a:xfrm>
              <a:prstGeom prst="rect">
                <a:avLst/>
              </a:prstGeom>
              <a:noFill/>
              <a:ln>
                <a:solidFill>
                  <a:schemeClr val="tx1"/>
                </a:solidFill>
              </a:ln>
            </p:spPr>
            <p:txBody>
              <a:bodyPr wrap="square" rtlCol="0">
                <a:spAutoFit/>
              </a:bodyPr>
              <a:lstStyle/>
              <a:p>
                <a:pPr algn="ctr"/>
                <a:r>
                  <a:rPr lang="zh-CN" altLang="en-US" sz="2000" b="1" dirty="0"/>
                  <a:t>区块</a:t>
                </a:r>
                <a:r>
                  <a:rPr lang="en-US" altLang="zh-CN" sz="2000" b="1" dirty="0"/>
                  <a:t>1</a:t>
                </a:r>
                <a:endParaRPr lang="zh-CN" altLang="en-US" sz="2000" b="1" dirty="0"/>
              </a:p>
            </p:txBody>
          </p:sp>
          <p:sp>
            <p:nvSpPr>
              <p:cNvPr id="59" name="文本框 58"/>
              <p:cNvSpPr txBox="1"/>
              <p:nvPr/>
            </p:nvSpPr>
            <p:spPr>
              <a:xfrm>
                <a:off x="728508" y="5541468"/>
                <a:ext cx="1283556" cy="1015663"/>
              </a:xfrm>
              <a:prstGeom prst="rect">
                <a:avLst/>
              </a:prstGeom>
              <a:noFill/>
              <a:ln>
                <a:solidFill>
                  <a:schemeClr val="tx1"/>
                </a:solidFill>
              </a:ln>
            </p:spPr>
            <p:txBody>
              <a:bodyPr wrap="square" rtlCol="0">
                <a:spAutoFit/>
              </a:bodyPr>
              <a:lstStyle/>
              <a:p>
                <a:pPr algn="ctr"/>
                <a:r>
                  <a:rPr lang="en-US" altLang="zh-CN" sz="2000" b="1" dirty="0"/>
                  <a:t>Tx0.……….</a:t>
                </a:r>
              </a:p>
              <a:p>
                <a:pPr algn="ctr"/>
                <a:r>
                  <a:rPr lang="en-US" altLang="zh-CN" sz="2000" b="1" dirty="0"/>
                  <a:t>Tx1.……….</a:t>
                </a:r>
              </a:p>
              <a:p>
                <a:pPr algn="ctr"/>
                <a:r>
                  <a:rPr lang="en-US" altLang="zh-CN" sz="2000" b="1" dirty="0"/>
                  <a:t>Tx2.……….</a:t>
                </a:r>
              </a:p>
            </p:txBody>
          </p:sp>
        </p:grpSp>
      </p:grpSp>
      <p:grpSp>
        <p:nvGrpSpPr>
          <p:cNvPr id="60" name="组合 59"/>
          <p:cNvGrpSpPr/>
          <p:nvPr/>
        </p:nvGrpSpPr>
        <p:grpSpPr>
          <a:xfrm>
            <a:off x="5341662" y="4826951"/>
            <a:ext cx="1589689" cy="1703593"/>
            <a:chOff x="575442" y="4958537"/>
            <a:chExt cx="1589689" cy="1703593"/>
          </a:xfrm>
        </p:grpSpPr>
        <p:sp>
          <p:nvSpPr>
            <p:cNvPr id="61" name="矩形 60"/>
            <p:cNvSpPr/>
            <p:nvPr/>
          </p:nvSpPr>
          <p:spPr>
            <a:xfrm>
              <a:off x="575442" y="4958537"/>
              <a:ext cx="1589689" cy="1703593"/>
            </a:xfrm>
            <a:prstGeom prst="rect">
              <a:avLst/>
            </a:prstGeom>
            <a:noFill/>
            <a:ln w="38100">
              <a:solidFill>
                <a:schemeClr val="tx1"/>
              </a:solidFill>
            </a:ln>
          </p:spPr>
          <p:style>
            <a:lnRef idx="3">
              <a:schemeClr val="lt1"/>
            </a:lnRef>
            <a:fillRef idx="1">
              <a:schemeClr val="accent6"/>
            </a:fillRef>
            <a:effectRef idx="1">
              <a:schemeClr val="accent6"/>
            </a:effectRef>
            <a:fontRef idx="minor">
              <a:schemeClr val="lt1"/>
            </a:fontRef>
          </p:style>
          <p:txBody>
            <a:bodyPr rtlCol="0" anchor="ctr"/>
            <a:lstStyle/>
            <a:p>
              <a:pPr algn="ctr"/>
              <a:endParaRPr lang="zh-CN" altLang="en-US"/>
            </a:p>
          </p:txBody>
        </p:sp>
        <p:grpSp>
          <p:nvGrpSpPr>
            <p:cNvPr id="62" name="组合 61"/>
            <p:cNvGrpSpPr/>
            <p:nvPr/>
          </p:nvGrpSpPr>
          <p:grpSpPr>
            <a:xfrm>
              <a:off x="728508" y="5040610"/>
              <a:ext cx="1283556" cy="1516521"/>
              <a:chOff x="728508" y="5040610"/>
              <a:chExt cx="1283556" cy="1516521"/>
            </a:xfrm>
          </p:grpSpPr>
          <p:sp>
            <p:nvSpPr>
              <p:cNvPr id="63" name="文本框 62"/>
              <p:cNvSpPr txBox="1"/>
              <p:nvPr/>
            </p:nvSpPr>
            <p:spPr>
              <a:xfrm>
                <a:off x="728508" y="5040610"/>
                <a:ext cx="1283556" cy="400110"/>
              </a:xfrm>
              <a:prstGeom prst="rect">
                <a:avLst/>
              </a:prstGeom>
              <a:noFill/>
              <a:ln>
                <a:solidFill>
                  <a:schemeClr val="tx1"/>
                </a:solidFill>
              </a:ln>
            </p:spPr>
            <p:txBody>
              <a:bodyPr wrap="square" rtlCol="0">
                <a:spAutoFit/>
              </a:bodyPr>
              <a:lstStyle/>
              <a:p>
                <a:pPr algn="ctr"/>
                <a:r>
                  <a:rPr lang="zh-CN" altLang="en-US" sz="2000" b="1" dirty="0"/>
                  <a:t>区块</a:t>
                </a:r>
                <a:r>
                  <a:rPr lang="en-US" altLang="zh-CN" sz="2000" b="1" dirty="0"/>
                  <a:t>2</a:t>
                </a:r>
                <a:endParaRPr lang="zh-CN" altLang="en-US" sz="2000" b="1" dirty="0"/>
              </a:p>
            </p:txBody>
          </p:sp>
          <p:sp>
            <p:nvSpPr>
              <p:cNvPr id="64" name="文本框 63"/>
              <p:cNvSpPr txBox="1"/>
              <p:nvPr/>
            </p:nvSpPr>
            <p:spPr>
              <a:xfrm>
                <a:off x="728508" y="5541468"/>
                <a:ext cx="1283556" cy="1015663"/>
              </a:xfrm>
              <a:prstGeom prst="rect">
                <a:avLst/>
              </a:prstGeom>
              <a:noFill/>
              <a:ln>
                <a:solidFill>
                  <a:schemeClr val="tx1"/>
                </a:solidFill>
              </a:ln>
            </p:spPr>
            <p:txBody>
              <a:bodyPr wrap="square" rtlCol="0">
                <a:spAutoFit/>
              </a:bodyPr>
              <a:lstStyle/>
              <a:p>
                <a:pPr algn="ctr"/>
                <a:r>
                  <a:rPr lang="en-US" altLang="zh-CN" sz="2000" b="1" dirty="0"/>
                  <a:t>Tx0.……….</a:t>
                </a:r>
              </a:p>
              <a:p>
                <a:pPr algn="ctr"/>
                <a:r>
                  <a:rPr lang="en-US" altLang="zh-CN" sz="2000" b="1" dirty="0"/>
                  <a:t>Tx1.……….</a:t>
                </a:r>
              </a:p>
              <a:p>
                <a:pPr algn="ctr"/>
                <a:r>
                  <a:rPr lang="en-US" altLang="zh-CN" sz="2000" b="1" dirty="0"/>
                  <a:t>Tx2.……….</a:t>
                </a:r>
              </a:p>
            </p:txBody>
          </p:sp>
        </p:grpSp>
      </p:grpSp>
      <p:grpSp>
        <p:nvGrpSpPr>
          <p:cNvPr id="65" name="组合 64"/>
          <p:cNvGrpSpPr/>
          <p:nvPr/>
        </p:nvGrpSpPr>
        <p:grpSpPr>
          <a:xfrm>
            <a:off x="9940479" y="4826951"/>
            <a:ext cx="1589689" cy="1703593"/>
            <a:chOff x="575442" y="4958537"/>
            <a:chExt cx="1589689" cy="1703593"/>
          </a:xfrm>
        </p:grpSpPr>
        <p:sp>
          <p:nvSpPr>
            <p:cNvPr id="66" name="矩形 65"/>
            <p:cNvSpPr/>
            <p:nvPr/>
          </p:nvSpPr>
          <p:spPr>
            <a:xfrm>
              <a:off x="575442" y="4958537"/>
              <a:ext cx="1589689" cy="1703593"/>
            </a:xfrm>
            <a:prstGeom prst="rect">
              <a:avLst/>
            </a:prstGeom>
            <a:noFill/>
            <a:ln w="38100">
              <a:solidFill>
                <a:schemeClr val="tx1"/>
              </a:solidFill>
            </a:ln>
          </p:spPr>
          <p:style>
            <a:lnRef idx="3">
              <a:schemeClr val="lt1"/>
            </a:lnRef>
            <a:fillRef idx="1">
              <a:schemeClr val="accent6"/>
            </a:fillRef>
            <a:effectRef idx="1">
              <a:schemeClr val="accent6"/>
            </a:effectRef>
            <a:fontRef idx="minor">
              <a:schemeClr val="lt1"/>
            </a:fontRef>
          </p:style>
          <p:txBody>
            <a:bodyPr rtlCol="0" anchor="ctr"/>
            <a:lstStyle/>
            <a:p>
              <a:pPr algn="ctr"/>
              <a:endParaRPr lang="zh-CN" altLang="en-US"/>
            </a:p>
          </p:txBody>
        </p:sp>
        <p:grpSp>
          <p:nvGrpSpPr>
            <p:cNvPr id="67" name="组合 66"/>
            <p:cNvGrpSpPr/>
            <p:nvPr/>
          </p:nvGrpSpPr>
          <p:grpSpPr>
            <a:xfrm>
              <a:off x="728508" y="5040610"/>
              <a:ext cx="1283556" cy="1516521"/>
              <a:chOff x="728508" y="5040610"/>
              <a:chExt cx="1283556" cy="1516521"/>
            </a:xfrm>
          </p:grpSpPr>
          <p:sp>
            <p:nvSpPr>
              <p:cNvPr id="68" name="文本框 67"/>
              <p:cNvSpPr txBox="1"/>
              <p:nvPr/>
            </p:nvSpPr>
            <p:spPr>
              <a:xfrm>
                <a:off x="728508" y="5040610"/>
                <a:ext cx="1283556" cy="400110"/>
              </a:xfrm>
              <a:prstGeom prst="rect">
                <a:avLst/>
              </a:prstGeom>
              <a:noFill/>
              <a:ln>
                <a:solidFill>
                  <a:schemeClr val="tx1"/>
                </a:solidFill>
              </a:ln>
            </p:spPr>
            <p:txBody>
              <a:bodyPr wrap="square" rtlCol="0">
                <a:spAutoFit/>
              </a:bodyPr>
              <a:lstStyle/>
              <a:p>
                <a:pPr algn="ctr"/>
                <a:r>
                  <a:rPr lang="zh-CN" altLang="en-US" sz="2000" b="1" dirty="0"/>
                  <a:t>区块</a:t>
                </a:r>
                <a:r>
                  <a:rPr lang="en-US" altLang="zh-CN" sz="2000" b="1" dirty="0"/>
                  <a:t>n</a:t>
                </a:r>
                <a:endParaRPr lang="zh-CN" altLang="en-US" sz="2000" b="1" dirty="0"/>
              </a:p>
            </p:txBody>
          </p:sp>
          <p:sp>
            <p:nvSpPr>
              <p:cNvPr id="69" name="文本框 68"/>
              <p:cNvSpPr txBox="1"/>
              <p:nvPr/>
            </p:nvSpPr>
            <p:spPr>
              <a:xfrm>
                <a:off x="728508" y="5541468"/>
                <a:ext cx="1283556" cy="1015663"/>
              </a:xfrm>
              <a:prstGeom prst="rect">
                <a:avLst/>
              </a:prstGeom>
              <a:noFill/>
              <a:ln>
                <a:solidFill>
                  <a:schemeClr val="tx1"/>
                </a:solidFill>
              </a:ln>
            </p:spPr>
            <p:txBody>
              <a:bodyPr wrap="square" rtlCol="0">
                <a:spAutoFit/>
              </a:bodyPr>
              <a:lstStyle/>
              <a:p>
                <a:pPr algn="ctr"/>
                <a:r>
                  <a:rPr lang="en-US" altLang="zh-CN" sz="2000" b="1" dirty="0"/>
                  <a:t>Tx0.……….</a:t>
                </a:r>
              </a:p>
              <a:p>
                <a:pPr algn="ctr"/>
                <a:r>
                  <a:rPr lang="en-US" altLang="zh-CN" sz="2000" b="1" dirty="0"/>
                  <a:t>Tx1.……….</a:t>
                </a:r>
              </a:p>
              <a:p>
                <a:pPr algn="ctr"/>
                <a:r>
                  <a:rPr lang="en-US" altLang="zh-CN" sz="2000" b="1" dirty="0"/>
                  <a:t>Tx2.……….</a:t>
                </a:r>
              </a:p>
            </p:txBody>
          </p:sp>
        </p:grpSp>
      </p:grpSp>
      <p:sp>
        <p:nvSpPr>
          <p:cNvPr id="70" name="文本框 69"/>
          <p:cNvSpPr txBox="1"/>
          <p:nvPr/>
        </p:nvSpPr>
        <p:spPr>
          <a:xfrm>
            <a:off x="7985256" y="5399401"/>
            <a:ext cx="983742" cy="523220"/>
          </a:xfrm>
          <a:prstGeom prst="rect">
            <a:avLst/>
          </a:prstGeom>
          <a:noFill/>
        </p:spPr>
        <p:txBody>
          <a:bodyPr wrap="square" rtlCol="0">
            <a:spAutoFit/>
          </a:bodyPr>
          <a:lstStyle/>
          <a:p>
            <a:r>
              <a:rPr lang="en-US" altLang="zh-CN" sz="2800" dirty="0">
                <a:latin typeface="微软雅黑" panose="020B0503020204020204" pitchFamily="34" charset="-122"/>
                <a:ea typeface="微软雅黑" panose="020B0503020204020204" pitchFamily="34" charset="-122"/>
              </a:rPr>
              <a:t>•••</a:t>
            </a:r>
            <a:endParaRPr lang="zh-CN" altLang="en-US" sz="2800" dirty="0"/>
          </a:p>
        </p:txBody>
      </p:sp>
      <p:pic>
        <p:nvPicPr>
          <p:cNvPr id="71" name="图片 7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697121" flipH="1">
            <a:off x="1819220" y="3551922"/>
            <a:ext cx="1353985" cy="1959419"/>
          </a:xfrm>
          <a:prstGeom prst="rect">
            <a:avLst/>
          </a:prstGeom>
        </p:spPr>
      </p:pic>
      <p:pic>
        <p:nvPicPr>
          <p:cNvPr id="34" name="图片 33">
            <a:extLst>
              <a:ext uri="{FF2B5EF4-FFF2-40B4-BE49-F238E27FC236}">
                <a16:creationId xmlns:a16="http://schemas.microsoft.com/office/drawing/2014/main" id="{8B0D940F-21AC-4B29-910F-F9D3E265678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697121" flipH="1">
            <a:off x="4299753" y="3585321"/>
            <a:ext cx="1353985" cy="1959419"/>
          </a:xfrm>
          <a:prstGeom prst="rect">
            <a:avLst/>
          </a:prstGeom>
        </p:spPr>
      </p:pic>
      <p:pic>
        <p:nvPicPr>
          <p:cNvPr id="35" name="图片 34">
            <a:extLst>
              <a:ext uri="{FF2B5EF4-FFF2-40B4-BE49-F238E27FC236}">
                <a16:creationId xmlns:a16="http://schemas.microsoft.com/office/drawing/2014/main" id="{0512F3B3-4554-46CD-9BE1-0464D457168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697121" flipH="1">
            <a:off x="8817280" y="3579968"/>
            <a:ext cx="1353985" cy="1959419"/>
          </a:xfrm>
          <a:prstGeom prst="rect">
            <a:avLst/>
          </a:prstGeom>
        </p:spPr>
      </p:pic>
    </p:spTree>
    <p:extLst>
      <p:ext uri="{BB962C8B-B14F-4D97-AF65-F5344CB8AC3E}">
        <p14:creationId xmlns:p14="http://schemas.microsoft.com/office/powerpoint/2010/main" val="2182817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895350"/>
          </a:xfrm>
          <a:prstGeom prst="rect">
            <a:avLst/>
          </a:prstGeom>
          <a:solidFill>
            <a:srgbClr val="0058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p:cNvPicPr>
            <a:picLocks noChangeAspect="1"/>
          </p:cNvPicPr>
          <p:nvPr/>
        </p:nvPicPr>
        <p:blipFill>
          <a:blip r:embed="rId3"/>
          <a:stretch>
            <a:fillRect/>
          </a:stretch>
        </p:blipFill>
        <p:spPr>
          <a:xfrm>
            <a:off x="9633708" y="0"/>
            <a:ext cx="2552700" cy="895350"/>
          </a:xfrm>
          <a:prstGeom prst="rect">
            <a:avLst/>
          </a:prstGeom>
        </p:spPr>
      </p:pic>
      <p:cxnSp>
        <p:nvCxnSpPr>
          <p:cNvPr id="7" name="直接连接符 6"/>
          <p:cNvCxnSpPr/>
          <p:nvPr/>
        </p:nvCxnSpPr>
        <p:spPr>
          <a:xfrm>
            <a:off x="236472" y="6767130"/>
            <a:ext cx="11641301" cy="49378"/>
          </a:xfrm>
          <a:prstGeom prst="line">
            <a:avLst/>
          </a:prstGeom>
          <a:ln w="19050">
            <a:solidFill>
              <a:srgbClr val="005825"/>
            </a:solidFill>
          </a:ln>
        </p:spPr>
        <p:style>
          <a:lnRef idx="1">
            <a:schemeClr val="accent1"/>
          </a:lnRef>
          <a:fillRef idx="0">
            <a:schemeClr val="accent1"/>
          </a:fillRef>
          <a:effectRef idx="0">
            <a:schemeClr val="accent1"/>
          </a:effectRef>
          <a:fontRef idx="minor">
            <a:schemeClr val="tx1"/>
          </a:fontRef>
        </p:style>
      </p:cxnSp>
      <p:sp>
        <p:nvSpPr>
          <p:cNvPr id="130" name="椭圆 17"/>
          <p:cNvSpPr/>
          <p:nvPr/>
        </p:nvSpPr>
        <p:spPr>
          <a:xfrm>
            <a:off x="128472" y="123675"/>
            <a:ext cx="648000" cy="64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华文楷体" panose="02010600040101010101" pitchFamily="2" charset="-122"/>
            </a:endParaRPr>
          </a:p>
        </p:txBody>
      </p:sp>
      <p:sp>
        <p:nvSpPr>
          <p:cNvPr id="129" name="椭圆 16"/>
          <p:cNvSpPr/>
          <p:nvPr/>
        </p:nvSpPr>
        <p:spPr>
          <a:xfrm>
            <a:off x="236472" y="231675"/>
            <a:ext cx="432000" cy="432000"/>
          </a:xfrm>
          <a:prstGeom prst="rect">
            <a:avLst/>
          </a:prstGeom>
          <a:solidFill>
            <a:srgbClr val="0058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华文楷体" panose="02010600040101010101" pitchFamily="2" charset="-122"/>
            </a:endParaRPr>
          </a:p>
        </p:txBody>
      </p:sp>
      <p:sp>
        <p:nvSpPr>
          <p:cNvPr id="51" name="文本框 50"/>
          <p:cNvSpPr txBox="1"/>
          <p:nvPr/>
        </p:nvSpPr>
        <p:spPr>
          <a:xfrm>
            <a:off x="989814" y="105948"/>
            <a:ext cx="8568302" cy="646331"/>
          </a:xfrm>
          <a:prstGeom prst="rect">
            <a:avLst/>
          </a:prstGeom>
          <a:noFill/>
        </p:spPr>
        <p:txBody>
          <a:bodyPr wrap="square" rtlCol="0">
            <a:spAutoFit/>
          </a:bodyPr>
          <a:lstStyle/>
          <a:p>
            <a:r>
              <a:rPr lang="zh-CN" altLang="en-US" sz="3600" b="1" dirty="0">
                <a:solidFill>
                  <a:schemeClr val="bg1"/>
                </a:solidFill>
                <a:latin typeface="微软雅黑" panose="020B0503020204020204" pitchFamily="34" charset="-122"/>
                <a:ea typeface="微软雅黑" panose="020B0503020204020204" pitchFamily="34" charset="-122"/>
              </a:rPr>
              <a:t>基于数字签名的难篡改</a:t>
            </a:r>
          </a:p>
        </p:txBody>
      </p:sp>
      <p:sp>
        <p:nvSpPr>
          <p:cNvPr id="5" name="矩形 4"/>
          <p:cNvSpPr/>
          <p:nvPr/>
        </p:nvSpPr>
        <p:spPr>
          <a:xfrm>
            <a:off x="230880" y="283006"/>
            <a:ext cx="470000" cy="369332"/>
          </a:xfrm>
          <a:prstGeom prst="rect">
            <a:avLst/>
          </a:prstGeom>
        </p:spPr>
        <p:txBody>
          <a:bodyPr wrap="none">
            <a:spAutoFit/>
          </a:bodyPr>
          <a:lstStyle/>
          <a:p>
            <a:r>
              <a:rPr lang="en-US" altLang="zh-CN" b="1" dirty="0">
                <a:solidFill>
                  <a:schemeClr val="bg1"/>
                </a:solidFill>
                <a:latin typeface="微软雅黑" panose="020B0503020204020204" pitchFamily="34" charset="-122"/>
                <a:ea typeface="微软雅黑" panose="020B0503020204020204" pitchFamily="34" charset="-122"/>
              </a:rPr>
              <a:t>02</a:t>
            </a:r>
            <a:endParaRPr lang="zh-CN" altLang="en-US" b="1" dirty="0">
              <a:solidFill>
                <a:schemeClr val="bg1"/>
              </a:solidFill>
              <a:latin typeface="微软雅黑" panose="020B0503020204020204" pitchFamily="34" charset="-122"/>
              <a:ea typeface="微软雅黑" panose="020B0503020204020204" pitchFamily="34" charset="-122"/>
            </a:endParaRPr>
          </a:p>
        </p:txBody>
      </p:sp>
      <p:pic>
        <p:nvPicPr>
          <p:cNvPr id="15" name="图片 14"/>
          <p:cNvPicPr>
            <a:picLocks noChangeAspect="1"/>
          </p:cNvPicPr>
          <p:nvPr/>
        </p:nvPicPr>
        <p:blipFill rotWithShape="1">
          <a:blip r:embed="rId4" cstate="print">
            <a:extLst>
              <a:ext uri="{28A0092B-C50C-407E-A947-70E740481C1C}">
                <a14:useLocalDpi xmlns:a14="http://schemas.microsoft.com/office/drawing/2010/main" val="0"/>
              </a:ext>
            </a:extLst>
          </a:blip>
          <a:srcRect l="5754" t="29966" r="12340" b="10228"/>
          <a:stretch/>
        </p:blipFill>
        <p:spPr>
          <a:xfrm>
            <a:off x="9348327" y="5238541"/>
            <a:ext cx="745200" cy="545855"/>
          </a:xfrm>
          <a:prstGeom prst="rect">
            <a:avLst/>
          </a:prstGeom>
        </p:spPr>
      </p:pic>
      <p:pic>
        <p:nvPicPr>
          <p:cNvPr id="16" name="图片 15"/>
          <p:cNvPicPr>
            <a:picLocks noChangeAspect="1"/>
          </p:cNvPicPr>
          <p:nvPr/>
        </p:nvPicPr>
        <p:blipFill rotWithShape="1">
          <a:blip r:embed="rId4" cstate="print">
            <a:extLst>
              <a:ext uri="{28A0092B-C50C-407E-A947-70E740481C1C}">
                <a14:useLocalDpi xmlns:a14="http://schemas.microsoft.com/office/drawing/2010/main" val="0"/>
              </a:ext>
            </a:extLst>
          </a:blip>
          <a:srcRect l="5754" t="29966" r="12340" b="10228"/>
          <a:stretch/>
        </p:blipFill>
        <p:spPr>
          <a:xfrm>
            <a:off x="9348327" y="4604799"/>
            <a:ext cx="745200" cy="545855"/>
          </a:xfrm>
          <a:prstGeom prst="rect">
            <a:avLst/>
          </a:prstGeom>
        </p:spPr>
      </p:pic>
      <p:pic>
        <p:nvPicPr>
          <p:cNvPr id="17" name="图片 16"/>
          <p:cNvPicPr>
            <a:picLocks noChangeAspect="1"/>
          </p:cNvPicPr>
          <p:nvPr/>
        </p:nvPicPr>
        <p:blipFill rotWithShape="1">
          <a:blip r:embed="rId5" cstate="print">
            <a:extLst>
              <a:ext uri="{28A0092B-C50C-407E-A947-70E740481C1C}">
                <a14:useLocalDpi xmlns:a14="http://schemas.microsoft.com/office/drawing/2010/main" val="0"/>
              </a:ext>
            </a:extLst>
          </a:blip>
          <a:srcRect l="5090" r="11600"/>
          <a:stretch/>
        </p:blipFill>
        <p:spPr>
          <a:xfrm>
            <a:off x="9348809" y="3772052"/>
            <a:ext cx="744718" cy="893919"/>
          </a:xfrm>
          <a:prstGeom prst="rect">
            <a:avLst/>
          </a:prstGeom>
        </p:spPr>
      </p:pic>
      <p:pic>
        <p:nvPicPr>
          <p:cNvPr id="18" name="图片 17"/>
          <p:cNvPicPr>
            <a:picLocks noChangeAspect="1"/>
          </p:cNvPicPr>
          <p:nvPr/>
        </p:nvPicPr>
        <p:blipFill rotWithShape="1">
          <a:blip r:embed="rId4" cstate="print">
            <a:extLst>
              <a:ext uri="{28A0092B-C50C-407E-A947-70E740481C1C}">
                <a14:useLocalDpi xmlns:a14="http://schemas.microsoft.com/office/drawing/2010/main" val="0"/>
              </a:ext>
            </a:extLst>
          </a:blip>
          <a:srcRect l="5754" t="29966" r="12340" b="10228"/>
          <a:stretch/>
        </p:blipFill>
        <p:spPr>
          <a:xfrm>
            <a:off x="9348327" y="5824396"/>
            <a:ext cx="745200" cy="545855"/>
          </a:xfrm>
          <a:prstGeom prst="rect">
            <a:avLst/>
          </a:prstGeom>
        </p:spPr>
      </p:pic>
      <p:pic>
        <p:nvPicPr>
          <p:cNvPr id="19" name="图片 18"/>
          <p:cNvPicPr>
            <a:picLocks noChangeAspect="1"/>
          </p:cNvPicPr>
          <p:nvPr/>
        </p:nvPicPr>
        <p:blipFill rotWithShape="1">
          <a:blip r:embed="rId5" cstate="print">
            <a:extLst>
              <a:ext uri="{28A0092B-C50C-407E-A947-70E740481C1C}">
                <a14:useLocalDpi xmlns:a14="http://schemas.microsoft.com/office/drawing/2010/main" val="0"/>
              </a:ext>
            </a:extLst>
          </a:blip>
          <a:srcRect l="5090" r="11600"/>
          <a:stretch/>
        </p:blipFill>
        <p:spPr>
          <a:xfrm>
            <a:off x="9348809" y="2557060"/>
            <a:ext cx="744718" cy="893919"/>
          </a:xfrm>
          <a:prstGeom prst="rect">
            <a:avLst/>
          </a:prstGeom>
        </p:spPr>
      </p:pic>
      <p:sp>
        <p:nvSpPr>
          <p:cNvPr id="20" name="文本框 19"/>
          <p:cNvSpPr txBox="1"/>
          <p:nvPr/>
        </p:nvSpPr>
        <p:spPr>
          <a:xfrm rot="5400000">
            <a:off x="9433049" y="3473063"/>
            <a:ext cx="619853" cy="369332"/>
          </a:xfrm>
          <a:prstGeom prst="rect">
            <a:avLst/>
          </a:prstGeom>
          <a:noFill/>
        </p:spPr>
        <p:txBody>
          <a:bodyPr wrap="square" rtlCol="0">
            <a:spAutoFit/>
          </a:bodyPr>
          <a:lstStyle/>
          <a:p>
            <a:r>
              <a:rPr lang="en-US" altLang="zh-CN" dirty="0">
                <a:latin typeface="微软雅黑" panose="020B0503020204020204" pitchFamily="34" charset="-122"/>
                <a:ea typeface="微软雅黑" panose="020B0503020204020204" pitchFamily="34" charset="-122"/>
              </a:rPr>
              <a:t>•••</a:t>
            </a:r>
            <a:endParaRPr lang="zh-CN" altLang="en-US" dirty="0"/>
          </a:p>
        </p:txBody>
      </p:sp>
      <p:cxnSp>
        <p:nvCxnSpPr>
          <p:cNvPr id="21" name="直接箭头连接符 20"/>
          <p:cNvCxnSpPr/>
          <p:nvPr/>
        </p:nvCxnSpPr>
        <p:spPr>
          <a:xfrm flipV="1">
            <a:off x="10321160" y="3028526"/>
            <a:ext cx="462455" cy="9543"/>
          </a:xfrm>
          <a:prstGeom prst="straightConnector1">
            <a:avLst/>
          </a:prstGeom>
          <a:ln w="28575">
            <a:tailEnd type="triangle" w="lg" len="lg"/>
          </a:ln>
        </p:spPr>
        <p:style>
          <a:lnRef idx="1">
            <a:schemeClr val="dk1"/>
          </a:lnRef>
          <a:fillRef idx="0">
            <a:schemeClr val="dk1"/>
          </a:fillRef>
          <a:effectRef idx="0">
            <a:schemeClr val="dk1"/>
          </a:effectRef>
          <a:fontRef idx="minor">
            <a:schemeClr val="tx1"/>
          </a:fontRef>
        </p:style>
      </p:cxnSp>
      <p:sp>
        <p:nvSpPr>
          <p:cNvPr id="22" name="文本框 21"/>
          <p:cNvSpPr txBox="1"/>
          <p:nvPr/>
        </p:nvSpPr>
        <p:spPr>
          <a:xfrm>
            <a:off x="10783614" y="2714903"/>
            <a:ext cx="1094159" cy="646331"/>
          </a:xfrm>
          <a:prstGeom prst="rect">
            <a:avLst/>
          </a:prstGeom>
          <a:noFill/>
        </p:spPr>
        <p:txBody>
          <a:bodyPr wrap="square" rtlCol="0">
            <a:spAutoFit/>
          </a:bodyPr>
          <a:lstStyle/>
          <a:p>
            <a:pPr algn="ctr"/>
            <a:r>
              <a:rPr lang="en-US" altLang="zh-CN" b="1" dirty="0">
                <a:latin typeface="微软雅黑" panose="020B0503020204020204" pitchFamily="34" charset="-122"/>
                <a:ea typeface="微软雅黑" panose="020B0503020204020204" pitchFamily="34" charset="-122"/>
              </a:rPr>
              <a:t>Signed</a:t>
            </a:r>
          </a:p>
          <a:p>
            <a:pPr algn="ctr"/>
            <a:r>
              <a:rPr lang="en-US" altLang="zh-CN" b="1" dirty="0">
                <a:latin typeface="微软雅黑" panose="020B0503020204020204" pitchFamily="34" charset="-122"/>
                <a:ea typeface="微软雅黑" panose="020B0503020204020204" pitchFamily="34" charset="-122"/>
              </a:rPr>
              <a:t>Bob</a:t>
            </a:r>
          </a:p>
        </p:txBody>
      </p:sp>
      <p:cxnSp>
        <p:nvCxnSpPr>
          <p:cNvPr id="26" name="直接箭头连接符 25"/>
          <p:cNvCxnSpPr/>
          <p:nvPr/>
        </p:nvCxnSpPr>
        <p:spPr>
          <a:xfrm flipV="1">
            <a:off x="10321160" y="4010391"/>
            <a:ext cx="462455" cy="9543"/>
          </a:xfrm>
          <a:prstGeom prst="straightConnector1">
            <a:avLst/>
          </a:prstGeom>
          <a:ln w="28575">
            <a:tailEnd type="triangle" w="lg" len="lg"/>
          </a:ln>
        </p:spPr>
        <p:style>
          <a:lnRef idx="1">
            <a:schemeClr val="dk1"/>
          </a:lnRef>
          <a:fillRef idx="0">
            <a:schemeClr val="dk1"/>
          </a:fillRef>
          <a:effectRef idx="0">
            <a:schemeClr val="dk1"/>
          </a:effectRef>
          <a:fontRef idx="minor">
            <a:schemeClr val="tx1"/>
          </a:fontRef>
        </p:style>
      </p:cxnSp>
      <p:sp>
        <p:nvSpPr>
          <p:cNvPr id="27" name="文本框 26"/>
          <p:cNvSpPr txBox="1"/>
          <p:nvPr/>
        </p:nvSpPr>
        <p:spPr>
          <a:xfrm>
            <a:off x="10783614" y="3696768"/>
            <a:ext cx="1094159" cy="646331"/>
          </a:xfrm>
          <a:prstGeom prst="rect">
            <a:avLst/>
          </a:prstGeom>
          <a:noFill/>
        </p:spPr>
        <p:txBody>
          <a:bodyPr wrap="square" rtlCol="0">
            <a:spAutoFit/>
          </a:bodyPr>
          <a:lstStyle/>
          <a:p>
            <a:pPr algn="ctr"/>
            <a:r>
              <a:rPr lang="en-US" altLang="zh-CN" b="1" dirty="0">
                <a:latin typeface="微软雅黑" panose="020B0503020204020204" pitchFamily="34" charset="-122"/>
                <a:ea typeface="微软雅黑" panose="020B0503020204020204" pitchFamily="34" charset="-122"/>
              </a:rPr>
              <a:t>Signed</a:t>
            </a:r>
          </a:p>
          <a:p>
            <a:pPr algn="ctr"/>
            <a:r>
              <a:rPr lang="en-US" altLang="zh-CN" b="1" dirty="0">
                <a:latin typeface="微软雅黑" panose="020B0503020204020204" pitchFamily="34" charset="-122"/>
                <a:ea typeface="微软雅黑" panose="020B0503020204020204" pitchFamily="34" charset="-122"/>
              </a:rPr>
              <a:t>Jack</a:t>
            </a:r>
          </a:p>
        </p:txBody>
      </p:sp>
      <p:cxnSp>
        <p:nvCxnSpPr>
          <p:cNvPr id="28" name="直接箭头连接符 27"/>
          <p:cNvCxnSpPr/>
          <p:nvPr/>
        </p:nvCxnSpPr>
        <p:spPr>
          <a:xfrm flipV="1">
            <a:off x="10321160" y="4803064"/>
            <a:ext cx="462455" cy="9543"/>
          </a:xfrm>
          <a:prstGeom prst="straightConnector1">
            <a:avLst/>
          </a:prstGeom>
          <a:ln w="28575">
            <a:tailEnd type="triangle" w="lg" len="lg"/>
          </a:ln>
        </p:spPr>
        <p:style>
          <a:lnRef idx="1">
            <a:schemeClr val="dk1"/>
          </a:lnRef>
          <a:fillRef idx="0">
            <a:schemeClr val="dk1"/>
          </a:fillRef>
          <a:effectRef idx="0">
            <a:schemeClr val="dk1"/>
          </a:effectRef>
          <a:fontRef idx="minor">
            <a:schemeClr val="tx1"/>
          </a:fontRef>
        </p:style>
      </p:cxnSp>
      <p:sp>
        <p:nvSpPr>
          <p:cNvPr id="29" name="文本框 28"/>
          <p:cNvSpPr txBox="1"/>
          <p:nvPr/>
        </p:nvSpPr>
        <p:spPr>
          <a:xfrm>
            <a:off x="10783614" y="4489441"/>
            <a:ext cx="1094159" cy="646331"/>
          </a:xfrm>
          <a:prstGeom prst="rect">
            <a:avLst/>
          </a:prstGeom>
          <a:noFill/>
        </p:spPr>
        <p:txBody>
          <a:bodyPr wrap="square" rtlCol="0">
            <a:spAutoFit/>
          </a:bodyPr>
          <a:lstStyle/>
          <a:p>
            <a:pPr algn="ctr"/>
            <a:r>
              <a:rPr lang="en-US" altLang="zh-CN" b="1" dirty="0">
                <a:latin typeface="微软雅黑" panose="020B0503020204020204" pitchFamily="34" charset="-122"/>
                <a:ea typeface="微软雅黑" panose="020B0503020204020204" pitchFamily="34" charset="-122"/>
              </a:rPr>
              <a:t>Signed</a:t>
            </a:r>
          </a:p>
          <a:p>
            <a:pPr algn="ctr"/>
            <a:r>
              <a:rPr lang="en-US" altLang="zh-CN" b="1" dirty="0">
                <a:latin typeface="微软雅黑" panose="020B0503020204020204" pitchFamily="34" charset="-122"/>
                <a:ea typeface="微软雅黑" panose="020B0503020204020204" pitchFamily="34" charset="-122"/>
              </a:rPr>
              <a:t>Alice</a:t>
            </a:r>
          </a:p>
        </p:txBody>
      </p:sp>
      <p:cxnSp>
        <p:nvCxnSpPr>
          <p:cNvPr id="30" name="直接箭头连接符 29"/>
          <p:cNvCxnSpPr/>
          <p:nvPr/>
        </p:nvCxnSpPr>
        <p:spPr>
          <a:xfrm flipV="1">
            <a:off x="10321160" y="5491688"/>
            <a:ext cx="462455" cy="9543"/>
          </a:xfrm>
          <a:prstGeom prst="straightConnector1">
            <a:avLst/>
          </a:prstGeom>
          <a:ln w="28575">
            <a:tailEnd type="triangle" w="lg" len="lg"/>
          </a:ln>
        </p:spPr>
        <p:style>
          <a:lnRef idx="1">
            <a:schemeClr val="dk1"/>
          </a:lnRef>
          <a:fillRef idx="0">
            <a:schemeClr val="dk1"/>
          </a:fillRef>
          <a:effectRef idx="0">
            <a:schemeClr val="dk1"/>
          </a:effectRef>
          <a:fontRef idx="minor">
            <a:schemeClr val="tx1"/>
          </a:fontRef>
        </p:style>
      </p:cxnSp>
      <p:sp>
        <p:nvSpPr>
          <p:cNvPr id="31" name="文本框 30"/>
          <p:cNvSpPr txBox="1"/>
          <p:nvPr/>
        </p:nvSpPr>
        <p:spPr>
          <a:xfrm>
            <a:off x="10783614" y="5178065"/>
            <a:ext cx="1094159" cy="646331"/>
          </a:xfrm>
          <a:prstGeom prst="rect">
            <a:avLst/>
          </a:prstGeom>
          <a:noFill/>
        </p:spPr>
        <p:txBody>
          <a:bodyPr wrap="square" rtlCol="0">
            <a:spAutoFit/>
          </a:bodyPr>
          <a:lstStyle/>
          <a:p>
            <a:pPr algn="ctr"/>
            <a:r>
              <a:rPr lang="en-US" altLang="zh-CN" b="1" dirty="0">
                <a:latin typeface="微软雅黑" panose="020B0503020204020204" pitchFamily="34" charset="-122"/>
                <a:ea typeface="微软雅黑" panose="020B0503020204020204" pitchFamily="34" charset="-122"/>
              </a:rPr>
              <a:t>Signed</a:t>
            </a:r>
          </a:p>
          <a:p>
            <a:pPr algn="ctr"/>
            <a:r>
              <a:rPr lang="en-US" altLang="zh-CN" b="1" dirty="0">
                <a:latin typeface="微软雅黑" panose="020B0503020204020204" pitchFamily="34" charset="-122"/>
                <a:ea typeface="微软雅黑" panose="020B0503020204020204" pitchFamily="34" charset="-122"/>
              </a:rPr>
              <a:t>Dora</a:t>
            </a:r>
          </a:p>
        </p:txBody>
      </p:sp>
      <p:cxnSp>
        <p:nvCxnSpPr>
          <p:cNvPr id="32" name="直接箭头连接符 31"/>
          <p:cNvCxnSpPr>
            <a:endCxn id="33" idx="1"/>
          </p:cNvCxnSpPr>
          <p:nvPr/>
        </p:nvCxnSpPr>
        <p:spPr>
          <a:xfrm flipV="1">
            <a:off x="10340897" y="6147562"/>
            <a:ext cx="462454" cy="1"/>
          </a:xfrm>
          <a:prstGeom prst="straightConnector1">
            <a:avLst/>
          </a:prstGeom>
          <a:ln w="28575">
            <a:tailEnd type="triangle" w="lg" len="lg"/>
          </a:ln>
        </p:spPr>
        <p:style>
          <a:lnRef idx="1">
            <a:schemeClr val="dk1"/>
          </a:lnRef>
          <a:fillRef idx="0">
            <a:schemeClr val="dk1"/>
          </a:fillRef>
          <a:effectRef idx="0">
            <a:schemeClr val="dk1"/>
          </a:effectRef>
          <a:fontRef idx="minor">
            <a:schemeClr val="tx1"/>
          </a:fontRef>
        </p:style>
      </p:cxnSp>
      <p:sp>
        <p:nvSpPr>
          <p:cNvPr id="33" name="文本框 32"/>
          <p:cNvSpPr txBox="1"/>
          <p:nvPr/>
        </p:nvSpPr>
        <p:spPr>
          <a:xfrm>
            <a:off x="10803351" y="5824396"/>
            <a:ext cx="998341" cy="646331"/>
          </a:xfrm>
          <a:prstGeom prst="rect">
            <a:avLst/>
          </a:prstGeom>
          <a:noFill/>
        </p:spPr>
        <p:txBody>
          <a:bodyPr wrap="square" rtlCol="0">
            <a:spAutoFit/>
          </a:bodyPr>
          <a:lstStyle/>
          <a:p>
            <a:pPr algn="ctr"/>
            <a:r>
              <a:rPr lang="en-US" altLang="zh-CN" b="1" dirty="0">
                <a:latin typeface="微软雅黑" panose="020B0503020204020204" pitchFamily="34" charset="-122"/>
                <a:ea typeface="微软雅黑" panose="020B0503020204020204" pitchFamily="34" charset="-122"/>
              </a:rPr>
              <a:t>Signed</a:t>
            </a:r>
          </a:p>
          <a:p>
            <a:pPr algn="ctr"/>
            <a:r>
              <a:rPr lang="en-US" altLang="zh-CN" b="1" dirty="0">
                <a:latin typeface="微软雅黑" panose="020B0503020204020204" pitchFamily="34" charset="-122"/>
                <a:ea typeface="微软雅黑" panose="020B0503020204020204" pitchFamily="34" charset="-122"/>
              </a:rPr>
              <a:t>Cindy</a:t>
            </a:r>
          </a:p>
        </p:txBody>
      </p:sp>
      <p:sp>
        <p:nvSpPr>
          <p:cNvPr id="25" name="矩形 24"/>
          <p:cNvSpPr/>
          <p:nvPr/>
        </p:nvSpPr>
        <p:spPr>
          <a:xfrm>
            <a:off x="158239" y="991705"/>
            <a:ext cx="11470940" cy="1708160"/>
          </a:xfrm>
          <a:prstGeom prst="rect">
            <a:avLst/>
          </a:prstGeom>
        </p:spPr>
        <p:txBody>
          <a:bodyPr wrap="square">
            <a:spAutoFit/>
          </a:bodyPr>
          <a:lstStyle/>
          <a:p>
            <a:pPr marL="457200" indent="-457200">
              <a:lnSpc>
                <a:spcPct val="125000"/>
              </a:lnSpc>
              <a:buFont typeface="Wingdings" panose="05000000000000000000" pitchFamily="2" charset="2"/>
              <a:buChar char="ü"/>
            </a:pPr>
            <a:r>
              <a:rPr lang="zh-CN" altLang="en-US" sz="2800" dirty="0">
                <a:latin typeface="微软雅黑" panose="020B0503020204020204" pitchFamily="34" charset="-122"/>
                <a:ea typeface="微软雅黑" panose="020B0503020204020204" pitchFamily="34" charset="-122"/>
              </a:rPr>
              <a:t>当</a:t>
            </a:r>
            <a:r>
              <a:rPr lang="en-US" altLang="zh-CN" sz="2800" dirty="0">
                <a:latin typeface="微软雅黑" panose="020B0503020204020204" pitchFamily="34" charset="-122"/>
                <a:ea typeface="微软雅黑" panose="020B0503020204020204" pitchFamily="34" charset="-122"/>
              </a:rPr>
              <a:t>POS</a:t>
            </a:r>
            <a:r>
              <a:rPr lang="zh-CN" altLang="zh-CN" sz="2800" dirty="0">
                <a:latin typeface="微软雅黑" panose="020B0503020204020204" pitchFamily="34" charset="-122"/>
                <a:ea typeface="微软雅黑" panose="020B0503020204020204" pitchFamily="34" charset="-122"/>
              </a:rPr>
              <a:t>共识指定某个节点充当</a:t>
            </a:r>
            <a:r>
              <a:rPr lang="zh-CN" altLang="zh-CN" sz="2800" b="1" dirty="0">
                <a:latin typeface="微软雅黑" panose="020B0503020204020204" pitchFamily="34" charset="-122"/>
                <a:ea typeface="微软雅黑" panose="020B0503020204020204" pitchFamily="34" charset="-122"/>
              </a:rPr>
              <a:t>区块的生成节点</a:t>
            </a:r>
            <a:r>
              <a:rPr lang="zh-CN" altLang="zh-CN" sz="2800" dirty="0">
                <a:latin typeface="微软雅黑" panose="020B0503020204020204" pitchFamily="34" charset="-122"/>
                <a:ea typeface="微软雅黑" panose="020B0503020204020204" pitchFamily="34" charset="-122"/>
              </a:rPr>
              <a:t>时，该节点</a:t>
            </a:r>
            <a:r>
              <a:rPr lang="zh-CN" altLang="zh-CN" sz="2800" b="1" dirty="0">
                <a:latin typeface="微软雅黑" panose="020B0503020204020204" pitchFamily="34" charset="-122"/>
                <a:ea typeface="微软雅黑" panose="020B0503020204020204" pitchFamily="34" charset="-122"/>
              </a:rPr>
              <a:t>通过数字签名表明该区块是其生成</a:t>
            </a:r>
            <a:r>
              <a:rPr lang="zh-CN" altLang="zh-CN" sz="2800" dirty="0">
                <a:latin typeface="微软雅黑" panose="020B0503020204020204" pitchFamily="34" charset="-122"/>
                <a:ea typeface="微软雅黑" panose="020B0503020204020204" pitchFamily="34" charset="-122"/>
              </a:rPr>
              <a:t>的</a:t>
            </a:r>
            <a:r>
              <a:rPr lang="zh-CN" altLang="en-US" sz="2800" dirty="0">
                <a:latin typeface="微软雅黑" panose="020B0503020204020204" pitchFamily="34" charset="-122"/>
                <a:ea typeface="微软雅黑" panose="020B0503020204020204" pitchFamily="34" charset="-122"/>
              </a:rPr>
              <a:t>，</a:t>
            </a:r>
            <a:r>
              <a:rPr lang="zh-CN" altLang="zh-CN" sz="2800" dirty="0">
                <a:latin typeface="微软雅黑" panose="020B0503020204020204" pitchFamily="34" charset="-122"/>
                <a:ea typeface="微软雅黑" panose="020B0503020204020204" pitchFamily="34" charset="-122"/>
              </a:rPr>
              <a:t>因此基于</a:t>
            </a:r>
            <a:r>
              <a:rPr lang="en-US" altLang="zh-CN" sz="2800" dirty="0">
                <a:latin typeface="微软雅黑" panose="020B0503020204020204" pitchFamily="34" charset="-122"/>
                <a:ea typeface="微软雅黑" panose="020B0503020204020204" pitchFamily="34" charset="-122"/>
              </a:rPr>
              <a:t>POS</a:t>
            </a:r>
            <a:r>
              <a:rPr lang="zh-CN" altLang="zh-CN" sz="2800" dirty="0">
                <a:latin typeface="微软雅黑" panose="020B0503020204020204" pitchFamily="34" charset="-122"/>
                <a:ea typeface="微软雅黑" panose="020B0503020204020204" pitchFamily="34" charset="-122"/>
              </a:rPr>
              <a:t>的区块链是一种由数字签名保护的区块链。</a:t>
            </a:r>
            <a:r>
              <a:rPr lang="zh-CN" altLang="en-US" sz="2800" dirty="0">
                <a:latin typeface="微软雅黑" panose="020B0503020204020204" pitchFamily="34" charset="-122"/>
                <a:ea typeface="微软雅黑" panose="020B0503020204020204" pitchFamily="34" charset="-122"/>
              </a:rPr>
              <a:t>（纯</a:t>
            </a:r>
            <a:r>
              <a:rPr lang="en-US" altLang="zh-CN" sz="2800" dirty="0">
                <a:latin typeface="微软雅黑" panose="020B0503020204020204" pitchFamily="34" charset="-122"/>
                <a:ea typeface="微软雅黑" panose="020B0503020204020204" pitchFamily="34" charset="-122"/>
              </a:rPr>
              <a:t>POS</a:t>
            </a:r>
            <a:r>
              <a:rPr lang="zh-CN" altLang="en-US" sz="2800" dirty="0">
                <a:latin typeface="微软雅黑" panose="020B0503020204020204" pitchFamily="34" charset="-122"/>
                <a:ea typeface="微软雅黑" panose="020B0503020204020204" pitchFamily="34" charset="-122"/>
              </a:rPr>
              <a:t>，非</a:t>
            </a:r>
            <a:r>
              <a:rPr lang="en-US" altLang="zh-CN" sz="2800" dirty="0">
                <a:latin typeface="微软雅黑" panose="020B0503020204020204" pitchFamily="34" charset="-122"/>
                <a:ea typeface="微软雅黑" panose="020B0503020204020204" pitchFamily="34" charset="-122"/>
              </a:rPr>
              <a:t>POS+POW</a:t>
            </a:r>
            <a:r>
              <a:rPr lang="zh-CN" altLang="en-US" sz="2800" dirty="0">
                <a:latin typeface="微软雅黑" panose="020B0503020204020204" pitchFamily="34" charset="-122"/>
                <a:ea typeface="微软雅黑" panose="020B0503020204020204" pitchFamily="34" charset="-122"/>
              </a:rPr>
              <a:t>）</a:t>
            </a:r>
            <a:endParaRPr lang="en-US" altLang="zh-CN" sz="2800" dirty="0">
              <a:latin typeface="微软雅黑" panose="020B0503020204020204" pitchFamily="34" charset="-122"/>
              <a:ea typeface="微软雅黑" panose="020B0503020204020204" pitchFamily="34" charset="-122"/>
            </a:endParaRPr>
          </a:p>
        </p:txBody>
      </p:sp>
      <p:sp>
        <p:nvSpPr>
          <p:cNvPr id="34" name="矩形 33"/>
          <p:cNvSpPr/>
          <p:nvPr/>
        </p:nvSpPr>
        <p:spPr>
          <a:xfrm>
            <a:off x="141852" y="2767455"/>
            <a:ext cx="8909197" cy="1169551"/>
          </a:xfrm>
          <a:prstGeom prst="rect">
            <a:avLst/>
          </a:prstGeom>
        </p:spPr>
        <p:txBody>
          <a:bodyPr wrap="square">
            <a:spAutoFit/>
          </a:bodyPr>
          <a:lstStyle/>
          <a:p>
            <a:pPr marL="457200" indent="-457200">
              <a:lnSpc>
                <a:spcPct val="125000"/>
              </a:lnSpc>
              <a:buFont typeface="Wingdings" panose="05000000000000000000" pitchFamily="2" charset="2"/>
              <a:buChar char="ü"/>
            </a:pPr>
            <a:r>
              <a:rPr lang="zh-CN" altLang="zh-CN" sz="2800" dirty="0">
                <a:latin typeface="微软雅黑" panose="020B0503020204020204" pitchFamily="34" charset="-122"/>
                <a:ea typeface="微软雅黑" panose="020B0503020204020204" pitchFamily="34" charset="-122"/>
              </a:rPr>
              <a:t>一个节点可以删除数据，也可以自己生成很多的公私钥对，进而形成一个具有不同数字签名的</a:t>
            </a:r>
            <a:r>
              <a:rPr lang="zh-CN" altLang="zh-CN" sz="2800" b="1" u="sng" dirty="0">
                <a:latin typeface="微软雅黑" panose="020B0503020204020204" pitchFamily="34" charset="-122"/>
                <a:ea typeface="微软雅黑" panose="020B0503020204020204" pitchFamily="34" charset="-122"/>
              </a:rPr>
              <a:t>伪区块链</a:t>
            </a:r>
            <a:r>
              <a:rPr lang="zh-CN" altLang="zh-CN" sz="2800" dirty="0">
                <a:latin typeface="微软雅黑" panose="020B0503020204020204" pitchFamily="34" charset="-122"/>
                <a:ea typeface="微软雅黑" panose="020B0503020204020204" pitchFamily="34" charset="-122"/>
              </a:rPr>
              <a:t>。</a:t>
            </a:r>
            <a:endParaRPr lang="en-US" altLang="zh-CN" sz="2800" dirty="0">
              <a:latin typeface="微软雅黑" panose="020B0503020204020204" pitchFamily="34" charset="-122"/>
              <a:ea typeface="微软雅黑" panose="020B0503020204020204" pitchFamily="34" charset="-122"/>
            </a:endParaRPr>
          </a:p>
        </p:txBody>
      </p:sp>
      <p:sp>
        <p:nvSpPr>
          <p:cNvPr id="35" name="矩形 34"/>
          <p:cNvSpPr/>
          <p:nvPr/>
        </p:nvSpPr>
        <p:spPr>
          <a:xfrm>
            <a:off x="158239" y="4105623"/>
            <a:ext cx="8892810" cy="1169551"/>
          </a:xfrm>
          <a:prstGeom prst="rect">
            <a:avLst/>
          </a:prstGeom>
        </p:spPr>
        <p:txBody>
          <a:bodyPr wrap="square">
            <a:spAutoFit/>
          </a:bodyPr>
          <a:lstStyle/>
          <a:p>
            <a:pPr marL="457200" indent="-457200">
              <a:lnSpc>
                <a:spcPct val="125000"/>
              </a:lnSpc>
              <a:buFont typeface="Wingdings" panose="05000000000000000000" pitchFamily="2" charset="2"/>
              <a:buChar char="ü"/>
            </a:pPr>
            <a:r>
              <a:rPr lang="zh-CN" altLang="zh-CN" sz="2800" dirty="0">
                <a:latin typeface="微软雅黑" panose="020B0503020204020204" pitchFamily="34" charset="-122"/>
                <a:ea typeface="微软雅黑" panose="020B0503020204020204" pitchFamily="34" charset="-122"/>
              </a:rPr>
              <a:t>伪区块链</a:t>
            </a:r>
            <a:r>
              <a:rPr lang="zh-CN" altLang="en-US" sz="2800" dirty="0">
                <a:latin typeface="微软雅黑" panose="020B0503020204020204" pitchFamily="34" charset="-122"/>
                <a:ea typeface="微软雅黑" panose="020B0503020204020204" pitchFamily="34" charset="-122"/>
              </a:rPr>
              <a:t>的存在意味着</a:t>
            </a:r>
            <a:r>
              <a:rPr lang="en-US" altLang="zh-CN" sz="2800" dirty="0">
                <a:latin typeface="微软雅黑" panose="020B0503020204020204" pitchFamily="34" charset="-122"/>
                <a:ea typeface="微软雅黑" panose="020B0503020204020204" pitchFamily="34" charset="-122"/>
              </a:rPr>
              <a:t>POS</a:t>
            </a:r>
            <a:r>
              <a:rPr lang="zh-CN" altLang="zh-CN" sz="2800" dirty="0">
                <a:latin typeface="微软雅黑" panose="020B0503020204020204" pitchFamily="34" charset="-122"/>
                <a:ea typeface="微软雅黑" panose="020B0503020204020204" pitchFamily="34" charset="-122"/>
              </a:rPr>
              <a:t>区块链有明确的参与节点边界</a:t>
            </a:r>
            <a:r>
              <a:rPr lang="zh-CN" altLang="en-US" sz="2800" dirty="0">
                <a:latin typeface="微软雅黑" panose="020B0503020204020204" pitchFamily="34" charset="-122"/>
                <a:ea typeface="微软雅黑" panose="020B0503020204020204" pitchFamily="34" charset="-122"/>
              </a:rPr>
              <a:t>。</a:t>
            </a:r>
            <a:endParaRPr lang="en-US" altLang="zh-CN" sz="2800" dirty="0">
              <a:latin typeface="微软雅黑" panose="020B0503020204020204" pitchFamily="34" charset="-122"/>
              <a:ea typeface="微软雅黑" panose="020B0503020204020204" pitchFamily="34" charset="-122"/>
            </a:endParaRPr>
          </a:p>
        </p:txBody>
      </p:sp>
      <p:sp>
        <p:nvSpPr>
          <p:cNvPr id="36" name="矩形 35"/>
          <p:cNvSpPr/>
          <p:nvPr/>
        </p:nvSpPr>
        <p:spPr>
          <a:xfrm>
            <a:off x="141852" y="5463292"/>
            <a:ext cx="8948117" cy="1120371"/>
          </a:xfrm>
          <a:prstGeom prst="rect">
            <a:avLst/>
          </a:prstGeom>
        </p:spPr>
        <p:txBody>
          <a:bodyPr wrap="square">
            <a:spAutoFit/>
          </a:bodyPr>
          <a:lstStyle/>
          <a:p>
            <a:pPr marL="457200" indent="-457200">
              <a:lnSpc>
                <a:spcPct val="125000"/>
              </a:lnSpc>
              <a:buFont typeface="Wingdings" panose="05000000000000000000" pitchFamily="2" charset="2"/>
              <a:buChar char="ü"/>
            </a:pPr>
            <a:r>
              <a:rPr lang="zh-CN" altLang="zh-CN" sz="2800" dirty="0">
                <a:latin typeface="微软雅黑" panose="020B0503020204020204" pitchFamily="34" charset="-122"/>
                <a:ea typeface="微软雅黑" panose="020B0503020204020204" pitchFamily="34" charset="-122"/>
              </a:rPr>
              <a:t>如果节点边界的范围非常小，并且所有节点的</a:t>
            </a:r>
            <a:r>
              <a:rPr lang="zh-CN" altLang="en-US" sz="2800" dirty="0">
                <a:latin typeface="微软雅黑" panose="020B0503020204020204" pitchFamily="34" charset="-122"/>
                <a:ea typeface="微软雅黑" panose="020B0503020204020204" pitchFamily="34" charset="-122"/>
              </a:rPr>
              <a:t>某个</a:t>
            </a:r>
            <a:r>
              <a:rPr lang="zh-CN" altLang="zh-CN" sz="2800" dirty="0">
                <a:latin typeface="微软雅黑" panose="020B0503020204020204" pitchFamily="34" charset="-122"/>
                <a:ea typeface="微软雅黑" panose="020B0503020204020204" pitchFamily="34" charset="-122"/>
              </a:rPr>
              <a:t>数据都被删除了，那么</a:t>
            </a:r>
            <a:r>
              <a:rPr lang="zh-CN" altLang="en-US" sz="2800" dirty="0">
                <a:latin typeface="微软雅黑" panose="020B0503020204020204" pitchFamily="34" charset="-122"/>
                <a:ea typeface="微软雅黑" panose="020B0503020204020204" pitchFamily="34" charset="-122"/>
              </a:rPr>
              <a:t>该</a:t>
            </a:r>
            <a:r>
              <a:rPr lang="zh-CN" altLang="zh-CN" sz="2800" dirty="0">
                <a:latin typeface="微软雅黑" panose="020B0503020204020204" pitchFamily="34" charset="-122"/>
                <a:ea typeface="微软雅黑" panose="020B0503020204020204" pitchFamily="34" charset="-122"/>
              </a:rPr>
              <a:t>数据就真的删除了。</a:t>
            </a:r>
          </a:p>
        </p:txBody>
      </p:sp>
    </p:spTree>
    <p:extLst>
      <p:ext uri="{BB962C8B-B14F-4D97-AF65-F5344CB8AC3E}">
        <p14:creationId xmlns:p14="http://schemas.microsoft.com/office/powerpoint/2010/main" val="42562296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895350"/>
          </a:xfrm>
          <a:prstGeom prst="rect">
            <a:avLst/>
          </a:prstGeom>
          <a:solidFill>
            <a:srgbClr val="0058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p:cNvPicPr>
            <a:picLocks noChangeAspect="1"/>
          </p:cNvPicPr>
          <p:nvPr/>
        </p:nvPicPr>
        <p:blipFill>
          <a:blip r:embed="rId3"/>
          <a:stretch>
            <a:fillRect/>
          </a:stretch>
        </p:blipFill>
        <p:spPr>
          <a:xfrm>
            <a:off x="9633708" y="0"/>
            <a:ext cx="2552700" cy="895350"/>
          </a:xfrm>
          <a:prstGeom prst="rect">
            <a:avLst/>
          </a:prstGeom>
        </p:spPr>
      </p:pic>
      <p:cxnSp>
        <p:nvCxnSpPr>
          <p:cNvPr id="7" name="直接连接符 6"/>
          <p:cNvCxnSpPr/>
          <p:nvPr/>
        </p:nvCxnSpPr>
        <p:spPr>
          <a:xfrm>
            <a:off x="236472" y="6767130"/>
            <a:ext cx="11641301" cy="49378"/>
          </a:xfrm>
          <a:prstGeom prst="line">
            <a:avLst/>
          </a:prstGeom>
          <a:ln w="19050">
            <a:solidFill>
              <a:srgbClr val="005825"/>
            </a:solidFill>
          </a:ln>
        </p:spPr>
        <p:style>
          <a:lnRef idx="1">
            <a:schemeClr val="accent1"/>
          </a:lnRef>
          <a:fillRef idx="0">
            <a:schemeClr val="accent1"/>
          </a:fillRef>
          <a:effectRef idx="0">
            <a:schemeClr val="accent1"/>
          </a:effectRef>
          <a:fontRef idx="minor">
            <a:schemeClr val="tx1"/>
          </a:fontRef>
        </p:style>
      </p:cxnSp>
      <p:sp>
        <p:nvSpPr>
          <p:cNvPr id="130" name="椭圆 17"/>
          <p:cNvSpPr/>
          <p:nvPr/>
        </p:nvSpPr>
        <p:spPr>
          <a:xfrm>
            <a:off x="128472" y="123675"/>
            <a:ext cx="648000" cy="64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华文楷体" panose="02010600040101010101" pitchFamily="2" charset="-122"/>
            </a:endParaRPr>
          </a:p>
        </p:txBody>
      </p:sp>
      <p:sp>
        <p:nvSpPr>
          <p:cNvPr id="129" name="椭圆 16"/>
          <p:cNvSpPr/>
          <p:nvPr/>
        </p:nvSpPr>
        <p:spPr>
          <a:xfrm>
            <a:off x="236472" y="231675"/>
            <a:ext cx="432000" cy="432000"/>
          </a:xfrm>
          <a:prstGeom prst="rect">
            <a:avLst/>
          </a:prstGeom>
          <a:solidFill>
            <a:srgbClr val="0058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华文楷体" panose="02010600040101010101" pitchFamily="2" charset="-122"/>
            </a:endParaRPr>
          </a:p>
        </p:txBody>
      </p:sp>
      <p:sp>
        <p:nvSpPr>
          <p:cNvPr id="51" name="文本框 50"/>
          <p:cNvSpPr txBox="1"/>
          <p:nvPr/>
        </p:nvSpPr>
        <p:spPr>
          <a:xfrm>
            <a:off x="989814" y="105948"/>
            <a:ext cx="8568302" cy="646331"/>
          </a:xfrm>
          <a:prstGeom prst="rect">
            <a:avLst/>
          </a:prstGeom>
          <a:noFill/>
        </p:spPr>
        <p:txBody>
          <a:bodyPr wrap="square" rtlCol="0">
            <a:spAutoFit/>
          </a:bodyPr>
          <a:lstStyle/>
          <a:p>
            <a:r>
              <a:rPr lang="zh-CN" altLang="en-US" sz="3600" b="1" dirty="0">
                <a:solidFill>
                  <a:schemeClr val="bg1"/>
                </a:solidFill>
                <a:latin typeface="微软雅黑" panose="020B0503020204020204" pitchFamily="34" charset="-122"/>
                <a:ea typeface="微软雅黑" panose="020B0503020204020204" pitchFamily="34" charset="-122"/>
              </a:rPr>
              <a:t>基于节点独立性的难篡改</a:t>
            </a:r>
          </a:p>
        </p:txBody>
      </p:sp>
      <p:sp>
        <p:nvSpPr>
          <p:cNvPr id="5" name="矩形 4"/>
          <p:cNvSpPr/>
          <p:nvPr/>
        </p:nvSpPr>
        <p:spPr>
          <a:xfrm>
            <a:off x="230880" y="283006"/>
            <a:ext cx="470000" cy="369332"/>
          </a:xfrm>
          <a:prstGeom prst="rect">
            <a:avLst/>
          </a:prstGeom>
        </p:spPr>
        <p:txBody>
          <a:bodyPr wrap="none">
            <a:spAutoFit/>
          </a:bodyPr>
          <a:lstStyle/>
          <a:p>
            <a:r>
              <a:rPr lang="en-US" altLang="zh-CN" b="1" dirty="0">
                <a:solidFill>
                  <a:schemeClr val="bg1"/>
                </a:solidFill>
                <a:latin typeface="微软雅黑" panose="020B0503020204020204" pitchFamily="34" charset="-122"/>
                <a:ea typeface="微软雅黑" panose="020B0503020204020204" pitchFamily="34" charset="-122"/>
              </a:rPr>
              <a:t>02</a:t>
            </a:r>
            <a:endParaRPr lang="zh-CN" altLang="en-US" b="1" dirty="0">
              <a:solidFill>
                <a:schemeClr val="bg1"/>
              </a:solidFill>
              <a:latin typeface="微软雅黑" panose="020B0503020204020204" pitchFamily="34" charset="-122"/>
              <a:ea typeface="微软雅黑" panose="020B0503020204020204" pitchFamily="34" charset="-122"/>
            </a:endParaRPr>
          </a:p>
        </p:txBody>
      </p:sp>
      <p:pic>
        <p:nvPicPr>
          <p:cNvPr id="9" name="图片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44215" y="5940780"/>
            <a:ext cx="961736" cy="961736"/>
          </a:xfrm>
          <a:prstGeom prst="rect">
            <a:avLst/>
          </a:prstGeom>
        </p:spPr>
      </p:pic>
      <p:pic>
        <p:nvPicPr>
          <p:cNvPr id="11" name="图片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35174" y="3719317"/>
            <a:ext cx="961736" cy="961736"/>
          </a:xfrm>
          <a:prstGeom prst="rect">
            <a:avLst/>
          </a:prstGeom>
        </p:spPr>
      </p:pic>
      <p:pic>
        <p:nvPicPr>
          <p:cNvPr id="12" name="图片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45093" y="5796018"/>
            <a:ext cx="961736" cy="961736"/>
          </a:xfrm>
          <a:prstGeom prst="rect">
            <a:avLst/>
          </a:prstGeom>
        </p:spPr>
      </p:pic>
      <p:pic>
        <p:nvPicPr>
          <p:cNvPr id="13" name="图片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95927" y="5288581"/>
            <a:ext cx="961736" cy="961736"/>
          </a:xfrm>
          <a:prstGeom prst="rect">
            <a:avLst/>
          </a:prstGeom>
        </p:spPr>
      </p:pic>
      <p:pic>
        <p:nvPicPr>
          <p:cNvPr id="14" name="图片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73389" y="4576722"/>
            <a:ext cx="961736" cy="961736"/>
          </a:xfrm>
          <a:prstGeom prst="rect">
            <a:avLst/>
          </a:prstGeom>
        </p:spPr>
      </p:pic>
      <p:pic>
        <p:nvPicPr>
          <p:cNvPr id="15" name="图片 14"/>
          <p:cNvPicPr>
            <a:picLocks noChangeAspect="1"/>
          </p:cNvPicPr>
          <p:nvPr/>
        </p:nvPicPr>
        <p:blipFill>
          <a:blip r:embed="rId5">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10415357" y="3783844"/>
            <a:ext cx="486178" cy="606789"/>
          </a:xfrm>
          <a:prstGeom prst="rect">
            <a:avLst/>
          </a:prstGeom>
        </p:spPr>
      </p:pic>
      <p:pic>
        <p:nvPicPr>
          <p:cNvPr id="17" name="图片 16"/>
          <p:cNvPicPr>
            <a:picLocks noChangeAspect="1"/>
          </p:cNvPicPr>
          <p:nvPr/>
        </p:nvPicPr>
        <p:blipFill>
          <a:blip r:embed="rId5">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4580001" y="5406904"/>
            <a:ext cx="486178" cy="606789"/>
          </a:xfrm>
          <a:prstGeom prst="rect">
            <a:avLst/>
          </a:prstGeom>
        </p:spPr>
      </p:pic>
      <p:pic>
        <p:nvPicPr>
          <p:cNvPr id="18" name="图片 17"/>
          <p:cNvPicPr>
            <a:picLocks noChangeAspect="1"/>
          </p:cNvPicPr>
          <p:nvPr/>
        </p:nvPicPr>
        <p:blipFill>
          <a:blip r:embed="rId5">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6972362" y="5971100"/>
            <a:ext cx="486178" cy="606789"/>
          </a:xfrm>
          <a:prstGeom prst="rect">
            <a:avLst/>
          </a:prstGeom>
        </p:spPr>
      </p:pic>
      <p:pic>
        <p:nvPicPr>
          <p:cNvPr id="19" name="图片 18"/>
          <p:cNvPicPr>
            <a:picLocks noChangeAspect="1"/>
          </p:cNvPicPr>
          <p:nvPr/>
        </p:nvPicPr>
        <p:blipFill>
          <a:blip r:embed="rId5">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9885404" y="5757380"/>
            <a:ext cx="486178" cy="606789"/>
          </a:xfrm>
          <a:prstGeom prst="rect">
            <a:avLst/>
          </a:prstGeom>
        </p:spPr>
      </p:pic>
      <p:pic>
        <p:nvPicPr>
          <p:cNvPr id="20" name="图片 19"/>
          <p:cNvPicPr>
            <a:picLocks noChangeAspect="1"/>
          </p:cNvPicPr>
          <p:nvPr/>
        </p:nvPicPr>
        <p:blipFill>
          <a:blip r:embed="rId5">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11532451" y="4541754"/>
            <a:ext cx="486178" cy="606789"/>
          </a:xfrm>
          <a:prstGeom prst="rect">
            <a:avLst/>
          </a:prstGeom>
        </p:spPr>
      </p:pic>
      <p:cxnSp>
        <p:nvCxnSpPr>
          <p:cNvPr id="21" name="直接连接符 20"/>
          <p:cNvCxnSpPr/>
          <p:nvPr/>
        </p:nvCxnSpPr>
        <p:spPr>
          <a:xfrm flipH="1">
            <a:off x="5196672" y="4639892"/>
            <a:ext cx="3990241" cy="931948"/>
          </a:xfrm>
          <a:prstGeom prst="line">
            <a:avLst/>
          </a:prstGeom>
          <a:ln w="28575">
            <a:solidFill>
              <a:srgbClr val="548235"/>
            </a:solidFill>
            <a:headEnd type="oval"/>
            <a:tailEnd type="oval" w="med" len="med"/>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flipV="1">
            <a:off x="5251265" y="5608502"/>
            <a:ext cx="1532001" cy="268699"/>
          </a:xfrm>
          <a:prstGeom prst="line">
            <a:avLst/>
          </a:prstGeom>
          <a:ln w="28575">
            <a:solidFill>
              <a:srgbClr val="548235"/>
            </a:solidFill>
            <a:headEnd type="oval"/>
            <a:tailEnd type="oval" w="med" len="med"/>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flipH="1">
            <a:off x="6783266" y="5712443"/>
            <a:ext cx="2381513" cy="171332"/>
          </a:xfrm>
          <a:prstGeom prst="line">
            <a:avLst/>
          </a:prstGeom>
          <a:ln w="28575">
            <a:solidFill>
              <a:srgbClr val="548235"/>
            </a:solidFill>
            <a:headEnd type="oval"/>
            <a:tailEnd type="oval" w="med" len="med"/>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flipH="1" flipV="1">
            <a:off x="9180797" y="4639892"/>
            <a:ext cx="1190787" cy="362671"/>
          </a:xfrm>
          <a:prstGeom prst="line">
            <a:avLst/>
          </a:prstGeom>
          <a:ln w="28575">
            <a:solidFill>
              <a:srgbClr val="548235"/>
            </a:solidFill>
            <a:headEnd type="oval"/>
            <a:tailEnd type="oval" w="med" len="med"/>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flipH="1" flipV="1">
            <a:off x="9154747" y="4639893"/>
            <a:ext cx="3343" cy="1070406"/>
          </a:xfrm>
          <a:prstGeom prst="line">
            <a:avLst/>
          </a:prstGeom>
          <a:ln w="28575">
            <a:solidFill>
              <a:srgbClr val="548235"/>
            </a:solidFill>
            <a:headEnd type="oval"/>
            <a:tailEnd type="oval" w="med" len="med"/>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flipV="1">
            <a:off x="9174109" y="5000138"/>
            <a:ext cx="1189172" cy="714421"/>
          </a:xfrm>
          <a:prstGeom prst="line">
            <a:avLst/>
          </a:prstGeom>
          <a:ln w="28575">
            <a:solidFill>
              <a:srgbClr val="548235"/>
            </a:solidFill>
            <a:headEnd type="oval"/>
            <a:tailEnd type="oval" w="med" len="med"/>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flipH="1">
            <a:off x="6783266" y="4626072"/>
            <a:ext cx="2381513" cy="1251129"/>
          </a:xfrm>
          <a:prstGeom prst="line">
            <a:avLst/>
          </a:prstGeom>
          <a:ln w="28575">
            <a:solidFill>
              <a:srgbClr val="548235"/>
            </a:solidFill>
            <a:headEnd type="oval"/>
            <a:tailEnd type="oval" w="med" len="med"/>
          </a:ln>
        </p:spPr>
        <p:style>
          <a:lnRef idx="1">
            <a:schemeClr val="accent1"/>
          </a:lnRef>
          <a:fillRef idx="0">
            <a:schemeClr val="accent1"/>
          </a:fillRef>
          <a:effectRef idx="0">
            <a:schemeClr val="accent1"/>
          </a:effectRef>
          <a:fontRef idx="minor">
            <a:schemeClr val="tx1"/>
          </a:fontRef>
        </p:style>
      </p:cxnSp>
      <p:sp>
        <p:nvSpPr>
          <p:cNvPr id="2" name="矩形 1"/>
          <p:cNvSpPr/>
          <p:nvPr/>
        </p:nvSpPr>
        <p:spPr>
          <a:xfrm>
            <a:off x="465880" y="1263703"/>
            <a:ext cx="11337237" cy="954107"/>
          </a:xfrm>
          <a:prstGeom prst="rect">
            <a:avLst/>
          </a:prstGeom>
        </p:spPr>
        <p:txBody>
          <a:bodyPr wrap="square">
            <a:spAutoFit/>
          </a:bodyPr>
          <a:lstStyle/>
          <a:p>
            <a:pPr marL="457200" indent="-457200">
              <a:buFont typeface="Wingdings" panose="05000000000000000000" pitchFamily="2" charset="2"/>
              <a:buChar char="ü"/>
            </a:pPr>
            <a:r>
              <a:rPr lang="zh-CN" altLang="zh-CN" sz="2800" dirty="0">
                <a:latin typeface="微软雅黑" panose="020B0503020204020204" pitchFamily="34" charset="-122"/>
                <a:ea typeface="微软雅黑" panose="020B0503020204020204" pitchFamily="34" charset="-122"/>
              </a:rPr>
              <a:t>任意节点可以修改自己的本地数据，但是节点是独立的，一个节点删除或者修改自己的数据并不影响其它节点</a:t>
            </a:r>
            <a:r>
              <a:rPr lang="zh-CN" altLang="en-US" sz="2800" dirty="0">
                <a:latin typeface="微软雅黑" panose="020B0503020204020204" pitchFamily="34" charset="-122"/>
                <a:ea typeface="微软雅黑" panose="020B0503020204020204" pitchFamily="34" charset="-122"/>
              </a:rPr>
              <a:t>。</a:t>
            </a:r>
            <a:endParaRPr lang="en-US" altLang="zh-CN" sz="2800" dirty="0">
              <a:latin typeface="微软雅黑" panose="020B0503020204020204" pitchFamily="34" charset="-122"/>
              <a:ea typeface="微软雅黑" panose="020B0503020204020204" pitchFamily="34" charset="-122"/>
            </a:endParaRPr>
          </a:p>
        </p:txBody>
      </p:sp>
      <p:cxnSp>
        <p:nvCxnSpPr>
          <p:cNvPr id="39" name="直接连接符 38"/>
          <p:cNvCxnSpPr/>
          <p:nvPr/>
        </p:nvCxnSpPr>
        <p:spPr>
          <a:xfrm flipH="1" flipV="1">
            <a:off x="5196672" y="5614365"/>
            <a:ext cx="3950141" cy="66289"/>
          </a:xfrm>
          <a:prstGeom prst="line">
            <a:avLst/>
          </a:prstGeom>
          <a:ln w="28575">
            <a:solidFill>
              <a:srgbClr val="548235"/>
            </a:solidFill>
            <a:headEnd type="oval"/>
            <a:tailEnd type="oval" w="med" len="med"/>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flipH="1">
            <a:off x="5251265" y="4999660"/>
            <a:ext cx="5006831" cy="569732"/>
          </a:xfrm>
          <a:prstGeom prst="line">
            <a:avLst/>
          </a:prstGeom>
          <a:ln w="28575">
            <a:solidFill>
              <a:srgbClr val="548235"/>
            </a:solidFill>
            <a:headEnd type="oval"/>
            <a:tailEnd type="oval" w="med" len="med"/>
          </a:ln>
        </p:spPr>
        <p:style>
          <a:lnRef idx="1">
            <a:schemeClr val="accent1"/>
          </a:lnRef>
          <a:fillRef idx="0">
            <a:schemeClr val="accent1"/>
          </a:fillRef>
          <a:effectRef idx="0">
            <a:schemeClr val="accent1"/>
          </a:effectRef>
          <a:fontRef idx="minor">
            <a:schemeClr val="tx1"/>
          </a:fontRef>
        </p:style>
      </p:cxnSp>
      <p:pic>
        <p:nvPicPr>
          <p:cNvPr id="40" name="图片 3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563538" y="3037889"/>
            <a:ext cx="1224649" cy="1224649"/>
          </a:xfrm>
          <a:prstGeom prst="rect">
            <a:avLst/>
          </a:prstGeom>
        </p:spPr>
      </p:pic>
      <p:sp>
        <p:nvSpPr>
          <p:cNvPr id="41" name="矩形 40"/>
          <p:cNvSpPr/>
          <p:nvPr/>
        </p:nvSpPr>
        <p:spPr>
          <a:xfrm>
            <a:off x="433817" y="2483321"/>
            <a:ext cx="11443956" cy="523220"/>
          </a:xfrm>
          <a:prstGeom prst="rect">
            <a:avLst/>
          </a:prstGeom>
        </p:spPr>
        <p:txBody>
          <a:bodyPr wrap="square">
            <a:spAutoFit/>
          </a:bodyPr>
          <a:lstStyle/>
          <a:p>
            <a:pPr marL="457200" indent="-457200">
              <a:buFont typeface="Wingdings" panose="05000000000000000000" pitchFamily="2" charset="2"/>
              <a:buChar char="ü"/>
            </a:pPr>
            <a:r>
              <a:rPr lang="zh-CN" altLang="zh-CN" sz="2800" dirty="0">
                <a:latin typeface="微软雅黑" panose="020B0503020204020204" pitchFamily="34" charset="-122"/>
                <a:ea typeface="微软雅黑" panose="020B0503020204020204" pitchFamily="34" charset="-122"/>
              </a:rPr>
              <a:t>当查询一份数据时，多数节点给出的结果就是该数据的真实情况</a:t>
            </a:r>
            <a:r>
              <a:rPr lang="zh-CN" altLang="en-US" sz="2800" dirty="0">
                <a:latin typeface="微软雅黑" panose="020B0503020204020204" pitchFamily="34" charset="-122"/>
                <a:ea typeface="微软雅黑" panose="020B0503020204020204" pitchFamily="34" charset="-122"/>
              </a:rPr>
              <a:t>。</a:t>
            </a:r>
          </a:p>
        </p:txBody>
      </p:sp>
      <p:sp>
        <p:nvSpPr>
          <p:cNvPr id="43" name="矩形 42"/>
          <p:cNvSpPr/>
          <p:nvPr/>
        </p:nvSpPr>
        <p:spPr>
          <a:xfrm>
            <a:off x="433816" y="3409502"/>
            <a:ext cx="8153135" cy="954107"/>
          </a:xfrm>
          <a:prstGeom prst="rect">
            <a:avLst/>
          </a:prstGeom>
        </p:spPr>
        <p:txBody>
          <a:bodyPr wrap="square">
            <a:spAutoFit/>
          </a:bodyPr>
          <a:lstStyle/>
          <a:p>
            <a:pPr marL="457200" indent="-457200">
              <a:buFont typeface="Wingdings" panose="05000000000000000000" pitchFamily="2" charset="2"/>
              <a:buChar char="ü"/>
            </a:pPr>
            <a:r>
              <a:rPr lang="zh-CN" altLang="en-US" sz="2800" dirty="0">
                <a:latin typeface="微软雅黑" panose="020B0503020204020204" pitchFamily="34" charset="-122"/>
                <a:ea typeface="微软雅黑" panose="020B0503020204020204" pitchFamily="34" charset="-122"/>
              </a:rPr>
              <a:t>特别的，刘关张类算法</a:t>
            </a:r>
            <a:r>
              <a:rPr lang="en-US" altLang="zh-CN" sz="2800" dirty="0">
                <a:latin typeface="微软雅黑" panose="020B0503020204020204" pitchFamily="34" charset="-122"/>
                <a:ea typeface="微软雅黑" panose="020B0503020204020204" pitchFamily="34" charset="-122"/>
              </a:rPr>
              <a:t>(</a:t>
            </a:r>
            <a:r>
              <a:rPr lang="en-US" altLang="zh-CN" sz="2800" dirty="0" err="1">
                <a:latin typeface="微软雅黑" panose="020B0503020204020204" pitchFamily="34" charset="-122"/>
                <a:ea typeface="微软雅黑" panose="020B0503020204020204" pitchFamily="34" charset="-122"/>
              </a:rPr>
              <a:t>Paxos</a:t>
            </a:r>
            <a:r>
              <a:rPr lang="zh-CN" altLang="en-US" sz="2800" dirty="0">
                <a:latin typeface="微软雅黑" panose="020B0503020204020204" pitchFamily="34" charset="-122"/>
                <a:ea typeface="微软雅黑" panose="020B0503020204020204" pitchFamily="34" charset="-122"/>
              </a:rPr>
              <a:t>、</a:t>
            </a:r>
            <a:r>
              <a:rPr lang="en-US" altLang="zh-CN" sz="2800" dirty="0">
                <a:latin typeface="微软雅黑" panose="020B0503020204020204" pitchFamily="34" charset="-122"/>
                <a:ea typeface="微软雅黑" panose="020B0503020204020204" pitchFamily="34" charset="-122"/>
              </a:rPr>
              <a:t>Raft</a:t>
            </a:r>
            <a:r>
              <a:rPr lang="zh-CN" altLang="en-US" sz="2800" dirty="0">
                <a:latin typeface="微软雅黑" panose="020B0503020204020204" pitchFamily="34" charset="-122"/>
                <a:ea typeface="微软雅黑" panose="020B0503020204020204" pitchFamily="34" charset="-122"/>
              </a:rPr>
              <a:t>、</a:t>
            </a:r>
            <a:r>
              <a:rPr lang="en-US" altLang="zh-CN" sz="2800" dirty="0">
                <a:latin typeface="微软雅黑" panose="020B0503020204020204" pitchFamily="34" charset="-122"/>
                <a:ea typeface="微软雅黑" panose="020B0503020204020204" pitchFamily="34" charset="-122"/>
              </a:rPr>
              <a:t>Kafka)</a:t>
            </a:r>
            <a:r>
              <a:rPr lang="zh-CN" altLang="en-US" sz="2800" dirty="0">
                <a:latin typeface="微软雅黑" panose="020B0503020204020204" pitchFamily="34" charset="-122"/>
                <a:ea typeface="微软雅黑" panose="020B0503020204020204" pitchFamily="34" charset="-122"/>
              </a:rPr>
              <a:t>中的节点</a:t>
            </a:r>
            <a:r>
              <a:rPr lang="zh-CN" altLang="en-US" sz="2800" b="1" u="sng" dirty="0">
                <a:latin typeface="微软雅黑" panose="020B0503020204020204" pitchFamily="34" charset="-122"/>
                <a:ea typeface="微软雅黑" panose="020B0503020204020204" pitchFamily="34" charset="-122"/>
              </a:rPr>
              <a:t>不具备</a:t>
            </a:r>
            <a:r>
              <a:rPr lang="zh-CN" altLang="en-US" sz="2800" dirty="0">
                <a:latin typeface="微软雅黑" panose="020B0503020204020204" pitchFamily="34" charset="-122"/>
                <a:ea typeface="微软雅黑" panose="020B0503020204020204" pitchFamily="34" charset="-122"/>
              </a:rPr>
              <a:t>独立性。</a:t>
            </a:r>
            <a:endParaRPr lang="zh-CN" altLang="zh-CN" sz="28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434337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895350"/>
          </a:xfrm>
          <a:prstGeom prst="rect">
            <a:avLst/>
          </a:prstGeom>
          <a:solidFill>
            <a:srgbClr val="0058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p:cNvPicPr>
            <a:picLocks noChangeAspect="1"/>
          </p:cNvPicPr>
          <p:nvPr/>
        </p:nvPicPr>
        <p:blipFill>
          <a:blip r:embed="rId3"/>
          <a:stretch>
            <a:fillRect/>
          </a:stretch>
        </p:blipFill>
        <p:spPr>
          <a:xfrm>
            <a:off x="9633708" y="0"/>
            <a:ext cx="2552700" cy="895350"/>
          </a:xfrm>
          <a:prstGeom prst="rect">
            <a:avLst/>
          </a:prstGeom>
        </p:spPr>
      </p:pic>
      <p:cxnSp>
        <p:nvCxnSpPr>
          <p:cNvPr id="7" name="直接连接符 6"/>
          <p:cNvCxnSpPr/>
          <p:nvPr/>
        </p:nvCxnSpPr>
        <p:spPr>
          <a:xfrm>
            <a:off x="236472" y="6767130"/>
            <a:ext cx="11641301" cy="49378"/>
          </a:xfrm>
          <a:prstGeom prst="line">
            <a:avLst/>
          </a:prstGeom>
          <a:ln w="19050">
            <a:solidFill>
              <a:srgbClr val="005825"/>
            </a:solidFill>
          </a:ln>
        </p:spPr>
        <p:style>
          <a:lnRef idx="1">
            <a:schemeClr val="accent1"/>
          </a:lnRef>
          <a:fillRef idx="0">
            <a:schemeClr val="accent1"/>
          </a:fillRef>
          <a:effectRef idx="0">
            <a:schemeClr val="accent1"/>
          </a:effectRef>
          <a:fontRef idx="minor">
            <a:schemeClr val="tx1"/>
          </a:fontRef>
        </p:style>
      </p:cxnSp>
      <p:sp>
        <p:nvSpPr>
          <p:cNvPr id="130" name="椭圆 17"/>
          <p:cNvSpPr/>
          <p:nvPr/>
        </p:nvSpPr>
        <p:spPr>
          <a:xfrm>
            <a:off x="128472" y="123675"/>
            <a:ext cx="648000" cy="64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华文楷体" panose="02010600040101010101" pitchFamily="2" charset="-122"/>
            </a:endParaRPr>
          </a:p>
        </p:txBody>
      </p:sp>
      <p:sp>
        <p:nvSpPr>
          <p:cNvPr id="129" name="椭圆 16"/>
          <p:cNvSpPr/>
          <p:nvPr/>
        </p:nvSpPr>
        <p:spPr>
          <a:xfrm>
            <a:off x="236472" y="231675"/>
            <a:ext cx="432000" cy="432000"/>
          </a:xfrm>
          <a:prstGeom prst="rect">
            <a:avLst/>
          </a:prstGeom>
          <a:solidFill>
            <a:srgbClr val="0058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华文楷体" panose="02010600040101010101" pitchFamily="2" charset="-122"/>
            </a:endParaRPr>
          </a:p>
        </p:txBody>
      </p:sp>
      <p:sp>
        <p:nvSpPr>
          <p:cNvPr id="51" name="文本框 50"/>
          <p:cNvSpPr txBox="1"/>
          <p:nvPr/>
        </p:nvSpPr>
        <p:spPr>
          <a:xfrm>
            <a:off x="989814" y="105948"/>
            <a:ext cx="8568302" cy="646331"/>
          </a:xfrm>
          <a:prstGeom prst="rect">
            <a:avLst/>
          </a:prstGeom>
          <a:noFill/>
        </p:spPr>
        <p:txBody>
          <a:bodyPr wrap="square" rtlCol="0">
            <a:spAutoFit/>
          </a:bodyPr>
          <a:lstStyle/>
          <a:p>
            <a:r>
              <a:rPr lang="zh-CN" altLang="en-US" sz="3600" b="1" dirty="0">
                <a:solidFill>
                  <a:schemeClr val="bg1"/>
                </a:solidFill>
                <a:latin typeface="微软雅黑" panose="020B0503020204020204" pitchFamily="34" charset="-122"/>
                <a:ea typeface="微软雅黑" panose="020B0503020204020204" pitchFamily="34" charset="-122"/>
              </a:rPr>
              <a:t>思考</a:t>
            </a:r>
          </a:p>
        </p:txBody>
      </p:sp>
      <p:sp>
        <p:nvSpPr>
          <p:cNvPr id="5" name="矩形 4"/>
          <p:cNvSpPr/>
          <p:nvPr/>
        </p:nvSpPr>
        <p:spPr>
          <a:xfrm>
            <a:off x="230880" y="283006"/>
            <a:ext cx="470000" cy="369332"/>
          </a:xfrm>
          <a:prstGeom prst="rect">
            <a:avLst/>
          </a:prstGeom>
        </p:spPr>
        <p:txBody>
          <a:bodyPr wrap="none">
            <a:spAutoFit/>
          </a:bodyPr>
          <a:lstStyle/>
          <a:p>
            <a:r>
              <a:rPr lang="en-US" altLang="zh-CN" b="1" dirty="0">
                <a:solidFill>
                  <a:schemeClr val="bg1"/>
                </a:solidFill>
                <a:latin typeface="微软雅黑" panose="020B0503020204020204" pitchFamily="34" charset="-122"/>
                <a:ea typeface="微软雅黑" panose="020B0503020204020204" pitchFamily="34" charset="-122"/>
              </a:rPr>
              <a:t>02</a:t>
            </a:r>
            <a:endParaRPr lang="zh-CN" altLang="en-US" b="1" dirty="0">
              <a:solidFill>
                <a:schemeClr val="bg1"/>
              </a:solidFill>
              <a:latin typeface="微软雅黑" panose="020B0503020204020204" pitchFamily="34" charset="-122"/>
              <a:ea typeface="微软雅黑" panose="020B0503020204020204" pitchFamily="34" charset="-122"/>
            </a:endParaRPr>
          </a:p>
        </p:txBody>
      </p:sp>
      <p:pic>
        <p:nvPicPr>
          <p:cNvPr id="32" name="图片 3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43608" y="2623840"/>
            <a:ext cx="3117019" cy="3892473"/>
          </a:xfrm>
          <a:prstGeom prst="rect">
            <a:avLst/>
          </a:prstGeom>
        </p:spPr>
      </p:pic>
      <p:sp>
        <p:nvSpPr>
          <p:cNvPr id="6" name="矩形 5"/>
          <p:cNvSpPr/>
          <p:nvPr/>
        </p:nvSpPr>
        <p:spPr>
          <a:xfrm>
            <a:off x="230880" y="1238845"/>
            <a:ext cx="10184524" cy="1384995"/>
          </a:xfrm>
          <a:prstGeom prst="rect">
            <a:avLst/>
          </a:prstGeom>
        </p:spPr>
        <p:txBody>
          <a:bodyPr wrap="square">
            <a:spAutoFit/>
          </a:bodyPr>
          <a:lstStyle/>
          <a:p>
            <a:pPr marL="457200" indent="-457200">
              <a:buFont typeface="Wingdings" panose="05000000000000000000" pitchFamily="2" charset="2"/>
              <a:buChar char="p"/>
            </a:pPr>
            <a:r>
              <a:rPr lang="zh-CN" altLang="en-US" sz="2800" dirty="0">
                <a:latin typeface="微软雅黑" panose="020B0503020204020204" pitchFamily="34" charset="-122"/>
                <a:ea typeface="微软雅黑" panose="020B0503020204020204" pitchFamily="34" charset="-122"/>
              </a:rPr>
              <a:t>某个企业按照自己的需要在企业内部用一台电脑按照比特币共识做了一条私链，以向外证明自己的经营活动，该私链是不是区块链？</a:t>
            </a:r>
            <a:endParaRPr lang="en-US" altLang="zh-CN" sz="2800" dirty="0">
              <a:latin typeface="微软雅黑" panose="020B0503020204020204" pitchFamily="34" charset="-122"/>
              <a:ea typeface="微软雅黑" panose="020B0503020204020204" pitchFamily="34" charset="-122"/>
            </a:endParaRPr>
          </a:p>
        </p:txBody>
      </p:sp>
      <p:sp>
        <p:nvSpPr>
          <p:cNvPr id="8" name="矩形 7"/>
          <p:cNvSpPr/>
          <p:nvPr/>
        </p:nvSpPr>
        <p:spPr>
          <a:xfrm>
            <a:off x="230880" y="2829949"/>
            <a:ext cx="8923630" cy="1384995"/>
          </a:xfrm>
          <a:prstGeom prst="rect">
            <a:avLst/>
          </a:prstGeom>
        </p:spPr>
        <p:txBody>
          <a:bodyPr wrap="square">
            <a:spAutoFit/>
          </a:bodyPr>
          <a:lstStyle/>
          <a:p>
            <a:pPr marL="457200" indent="-457200">
              <a:buFont typeface="Wingdings" panose="05000000000000000000" pitchFamily="2" charset="2"/>
              <a:buChar char="p"/>
            </a:pPr>
            <a:r>
              <a:rPr lang="zh-CN" altLang="en-US" sz="2800" dirty="0">
                <a:latin typeface="微软雅黑" panose="020B0503020204020204" pitchFamily="34" charset="-122"/>
                <a:ea typeface="微软雅黑" panose="020B0503020204020204" pitchFamily="34" charset="-122"/>
              </a:rPr>
              <a:t>某个企业多个独立部门部署区块链节点，按照共识算法记录个部门的日常业务，做为企业内部发绩效的依据，请问该链是不是区块链？</a:t>
            </a:r>
            <a:endParaRPr lang="en-US" altLang="zh-CN" sz="2800" dirty="0">
              <a:latin typeface="微软雅黑" panose="020B0503020204020204" pitchFamily="34" charset="-122"/>
              <a:ea typeface="微软雅黑" panose="020B0503020204020204" pitchFamily="34" charset="-122"/>
            </a:endParaRPr>
          </a:p>
        </p:txBody>
      </p:sp>
      <p:sp>
        <p:nvSpPr>
          <p:cNvPr id="35" name="矩形 34"/>
          <p:cNvSpPr/>
          <p:nvPr/>
        </p:nvSpPr>
        <p:spPr>
          <a:xfrm>
            <a:off x="230880" y="4520144"/>
            <a:ext cx="8776138" cy="1384995"/>
          </a:xfrm>
          <a:prstGeom prst="rect">
            <a:avLst/>
          </a:prstGeom>
        </p:spPr>
        <p:txBody>
          <a:bodyPr wrap="square">
            <a:spAutoFit/>
          </a:bodyPr>
          <a:lstStyle/>
          <a:p>
            <a:pPr marL="457200" indent="-457200">
              <a:buFont typeface="Wingdings" panose="05000000000000000000" pitchFamily="2" charset="2"/>
              <a:buChar char="p"/>
            </a:pPr>
            <a:r>
              <a:rPr lang="zh-CN" altLang="en-US" sz="2800" dirty="0">
                <a:latin typeface="微软雅黑" panose="020B0503020204020204" pitchFamily="34" charset="-122"/>
                <a:ea typeface="微软雅黑" panose="020B0503020204020204" pitchFamily="34" charset="-122"/>
              </a:rPr>
              <a:t>某企业在云平台提供区块链部署服务，让多个独立企业各自拥有一台区块链节点虚拟机，虚拟机内运行</a:t>
            </a:r>
            <a:r>
              <a:rPr lang="en-US" altLang="zh-CN" sz="2800" dirty="0">
                <a:latin typeface="微软雅黑" panose="020B0503020204020204" pitchFamily="34" charset="-122"/>
                <a:ea typeface="微软雅黑" panose="020B0503020204020204" pitchFamily="34" charset="-122"/>
              </a:rPr>
              <a:t>BFT</a:t>
            </a:r>
            <a:r>
              <a:rPr lang="zh-CN" altLang="en-US" sz="2800" dirty="0">
                <a:latin typeface="微软雅黑" panose="020B0503020204020204" pitchFamily="34" charset="-122"/>
                <a:ea typeface="微软雅黑" panose="020B0503020204020204" pitchFamily="34" charset="-122"/>
              </a:rPr>
              <a:t>类共识算法，该链是不是区块链？</a:t>
            </a:r>
          </a:p>
        </p:txBody>
      </p:sp>
    </p:spTree>
    <p:extLst>
      <p:ext uri="{BB962C8B-B14F-4D97-AF65-F5344CB8AC3E}">
        <p14:creationId xmlns:p14="http://schemas.microsoft.com/office/powerpoint/2010/main" val="21398352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895350"/>
          </a:xfrm>
          <a:prstGeom prst="rect">
            <a:avLst/>
          </a:prstGeom>
          <a:solidFill>
            <a:srgbClr val="0058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p:cNvPicPr>
            <a:picLocks noChangeAspect="1"/>
          </p:cNvPicPr>
          <p:nvPr/>
        </p:nvPicPr>
        <p:blipFill>
          <a:blip r:embed="rId3"/>
          <a:stretch>
            <a:fillRect/>
          </a:stretch>
        </p:blipFill>
        <p:spPr>
          <a:xfrm>
            <a:off x="9633708" y="0"/>
            <a:ext cx="2552700" cy="895350"/>
          </a:xfrm>
          <a:prstGeom prst="rect">
            <a:avLst/>
          </a:prstGeom>
        </p:spPr>
      </p:pic>
      <p:cxnSp>
        <p:nvCxnSpPr>
          <p:cNvPr id="7" name="直接连接符 6"/>
          <p:cNvCxnSpPr/>
          <p:nvPr/>
        </p:nvCxnSpPr>
        <p:spPr>
          <a:xfrm>
            <a:off x="236472" y="6767130"/>
            <a:ext cx="11641301" cy="49378"/>
          </a:xfrm>
          <a:prstGeom prst="line">
            <a:avLst/>
          </a:prstGeom>
          <a:ln w="19050">
            <a:solidFill>
              <a:srgbClr val="005825"/>
            </a:solidFill>
          </a:ln>
        </p:spPr>
        <p:style>
          <a:lnRef idx="1">
            <a:schemeClr val="accent1"/>
          </a:lnRef>
          <a:fillRef idx="0">
            <a:schemeClr val="accent1"/>
          </a:fillRef>
          <a:effectRef idx="0">
            <a:schemeClr val="accent1"/>
          </a:effectRef>
          <a:fontRef idx="minor">
            <a:schemeClr val="tx1"/>
          </a:fontRef>
        </p:style>
      </p:cxnSp>
      <p:sp>
        <p:nvSpPr>
          <p:cNvPr id="130" name="椭圆 17"/>
          <p:cNvSpPr/>
          <p:nvPr/>
        </p:nvSpPr>
        <p:spPr>
          <a:xfrm>
            <a:off x="128472" y="123675"/>
            <a:ext cx="648000" cy="64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华文楷体" panose="02010600040101010101" pitchFamily="2" charset="-122"/>
            </a:endParaRPr>
          </a:p>
        </p:txBody>
      </p:sp>
      <p:sp>
        <p:nvSpPr>
          <p:cNvPr id="129" name="椭圆 16"/>
          <p:cNvSpPr/>
          <p:nvPr/>
        </p:nvSpPr>
        <p:spPr>
          <a:xfrm>
            <a:off x="236472" y="231675"/>
            <a:ext cx="432000" cy="432000"/>
          </a:xfrm>
          <a:prstGeom prst="rect">
            <a:avLst/>
          </a:prstGeom>
          <a:solidFill>
            <a:srgbClr val="0058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华文楷体" panose="02010600040101010101" pitchFamily="2" charset="-122"/>
            </a:endParaRPr>
          </a:p>
        </p:txBody>
      </p:sp>
      <p:sp>
        <p:nvSpPr>
          <p:cNvPr id="51" name="文本框 50"/>
          <p:cNvSpPr txBox="1"/>
          <p:nvPr/>
        </p:nvSpPr>
        <p:spPr>
          <a:xfrm>
            <a:off x="989814" y="105948"/>
            <a:ext cx="8568302" cy="646331"/>
          </a:xfrm>
          <a:prstGeom prst="rect">
            <a:avLst/>
          </a:prstGeom>
          <a:noFill/>
        </p:spPr>
        <p:txBody>
          <a:bodyPr wrap="square" rtlCol="0">
            <a:spAutoFit/>
          </a:bodyPr>
          <a:lstStyle/>
          <a:p>
            <a:r>
              <a:rPr lang="zh-CN" altLang="en-US" sz="3600" b="1" dirty="0">
                <a:solidFill>
                  <a:schemeClr val="bg1"/>
                </a:solidFill>
                <a:latin typeface="微软雅黑" panose="020B0503020204020204" pitchFamily="34" charset="-122"/>
                <a:ea typeface="微软雅黑" panose="020B0503020204020204" pitchFamily="34" charset="-122"/>
              </a:rPr>
              <a:t>区块链的安全性</a:t>
            </a:r>
            <a:r>
              <a:rPr lang="en-US" altLang="zh-CN" sz="3600" b="1" dirty="0">
                <a:solidFill>
                  <a:schemeClr val="bg1"/>
                </a:solidFill>
                <a:latin typeface="微软雅黑" panose="020B0503020204020204" pitchFamily="34" charset="-122"/>
                <a:ea typeface="微软雅黑" panose="020B0503020204020204" pitchFamily="34" charset="-122"/>
              </a:rPr>
              <a:t>—— </a:t>
            </a:r>
            <a:r>
              <a:rPr lang="zh-CN" altLang="en-US" sz="3600" b="1" dirty="0">
                <a:solidFill>
                  <a:schemeClr val="bg1"/>
                </a:solidFill>
                <a:latin typeface="微软雅黑" panose="020B0503020204020204" pitchFamily="34" charset="-122"/>
                <a:ea typeface="微软雅黑" panose="020B0503020204020204" pitchFamily="34" charset="-122"/>
              </a:rPr>
              <a:t>一致性</a:t>
            </a:r>
          </a:p>
        </p:txBody>
      </p:sp>
      <p:sp>
        <p:nvSpPr>
          <p:cNvPr id="5" name="矩形 4"/>
          <p:cNvSpPr/>
          <p:nvPr/>
        </p:nvSpPr>
        <p:spPr>
          <a:xfrm>
            <a:off x="230880" y="283006"/>
            <a:ext cx="470000" cy="369332"/>
          </a:xfrm>
          <a:prstGeom prst="rect">
            <a:avLst/>
          </a:prstGeom>
        </p:spPr>
        <p:txBody>
          <a:bodyPr wrap="none">
            <a:spAutoFit/>
          </a:bodyPr>
          <a:lstStyle/>
          <a:p>
            <a:r>
              <a:rPr lang="en-US" altLang="zh-CN" b="1" dirty="0">
                <a:solidFill>
                  <a:schemeClr val="bg1"/>
                </a:solidFill>
                <a:latin typeface="微软雅黑" panose="020B0503020204020204" pitchFamily="34" charset="-122"/>
                <a:ea typeface="微软雅黑" panose="020B0503020204020204" pitchFamily="34" charset="-122"/>
              </a:rPr>
              <a:t>03</a:t>
            </a:r>
            <a:endParaRPr lang="zh-CN" altLang="en-US" b="1" dirty="0">
              <a:solidFill>
                <a:schemeClr val="bg1"/>
              </a:solidFill>
              <a:latin typeface="微软雅黑" panose="020B0503020204020204" pitchFamily="34" charset="-122"/>
              <a:ea typeface="微软雅黑" panose="020B0503020204020204" pitchFamily="34" charset="-122"/>
            </a:endParaRPr>
          </a:p>
        </p:txBody>
      </p:sp>
      <p:pic>
        <p:nvPicPr>
          <p:cNvPr id="13" name="图片 12"/>
          <p:cNvPicPr>
            <a:picLocks noChangeAspect="1"/>
          </p:cNvPicPr>
          <p:nvPr/>
        </p:nvPicPr>
        <p:blipFill rotWithShape="1">
          <a:blip r:embed="rId4" cstate="print">
            <a:extLst>
              <a:ext uri="{28A0092B-C50C-407E-A947-70E740481C1C}">
                <a14:useLocalDpi xmlns:a14="http://schemas.microsoft.com/office/drawing/2010/main" val="0"/>
              </a:ext>
            </a:extLst>
          </a:blip>
          <a:srcRect l="5754" t="29966" r="12340" b="10228"/>
          <a:stretch/>
        </p:blipFill>
        <p:spPr>
          <a:xfrm>
            <a:off x="9835129" y="4424535"/>
            <a:ext cx="745200" cy="545855"/>
          </a:xfrm>
          <a:prstGeom prst="rect">
            <a:avLst/>
          </a:prstGeom>
        </p:spPr>
      </p:pic>
      <p:pic>
        <p:nvPicPr>
          <p:cNvPr id="14" name="图片 13"/>
          <p:cNvPicPr>
            <a:picLocks noChangeAspect="1"/>
          </p:cNvPicPr>
          <p:nvPr/>
        </p:nvPicPr>
        <p:blipFill rotWithShape="1">
          <a:blip r:embed="rId4" cstate="print">
            <a:extLst>
              <a:ext uri="{28A0092B-C50C-407E-A947-70E740481C1C}">
                <a14:useLocalDpi xmlns:a14="http://schemas.microsoft.com/office/drawing/2010/main" val="0"/>
              </a:ext>
            </a:extLst>
          </a:blip>
          <a:srcRect l="5754" t="29966" r="12340" b="10228"/>
          <a:stretch/>
        </p:blipFill>
        <p:spPr>
          <a:xfrm>
            <a:off x="9835129" y="3790793"/>
            <a:ext cx="745200" cy="545855"/>
          </a:xfrm>
          <a:prstGeom prst="rect">
            <a:avLst/>
          </a:prstGeom>
        </p:spPr>
      </p:pic>
      <p:pic>
        <p:nvPicPr>
          <p:cNvPr id="16" name="图片 15"/>
          <p:cNvPicPr>
            <a:picLocks noChangeAspect="1"/>
          </p:cNvPicPr>
          <p:nvPr/>
        </p:nvPicPr>
        <p:blipFill rotWithShape="1">
          <a:blip r:embed="rId4" cstate="print">
            <a:extLst>
              <a:ext uri="{28A0092B-C50C-407E-A947-70E740481C1C}">
                <a14:useLocalDpi xmlns:a14="http://schemas.microsoft.com/office/drawing/2010/main" val="0"/>
              </a:ext>
            </a:extLst>
          </a:blip>
          <a:srcRect l="5754" t="29966" r="12340" b="10228"/>
          <a:stretch/>
        </p:blipFill>
        <p:spPr>
          <a:xfrm>
            <a:off x="9835129" y="5010390"/>
            <a:ext cx="745200" cy="545855"/>
          </a:xfrm>
          <a:prstGeom prst="rect">
            <a:avLst/>
          </a:prstGeom>
        </p:spPr>
      </p:pic>
      <p:pic>
        <p:nvPicPr>
          <p:cNvPr id="17" name="图片 1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726861" y="5752783"/>
            <a:ext cx="961736" cy="961736"/>
          </a:xfrm>
          <a:prstGeom prst="rect">
            <a:avLst/>
          </a:prstGeom>
        </p:spPr>
      </p:pic>
      <p:pic>
        <p:nvPicPr>
          <p:cNvPr id="23" name="图片 22"/>
          <p:cNvPicPr>
            <a:picLocks noChangeAspect="1"/>
          </p:cNvPicPr>
          <p:nvPr/>
        </p:nvPicPr>
        <p:blipFill rotWithShape="1">
          <a:blip r:embed="rId4" cstate="print">
            <a:extLst>
              <a:ext uri="{28A0092B-C50C-407E-A947-70E740481C1C}">
                <a14:useLocalDpi xmlns:a14="http://schemas.microsoft.com/office/drawing/2010/main" val="0"/>
              </a:ext>
            </a:extLst>
          </a:blip>
          <a:srcRect l="5754" t="29966" r="12340" b="10228"/>
          <a:stretch/>
        </p:blipFill>
        <p:spPr>
          <a:xfrm>
            <a:off x="11024305" y="4443087"/>
            <a:ext cx="745200" cy="545855"/>
          </a:xfrm>
          <a:prstGeom prst="rect">
            <a:avLst/>
          </a:prstGeom>
        </p:spPr>
      </p:pic>
      <p:pic>
        <p:nvPicPr>
          <p:cNvPr id="24" name="图片 23"/>
          <p:cNvPicPr>
            <a:picLocks noChangeAspect="1"/>
          </p:cNvPicPr>
          <p:nvPr/>
        </p:nvPicPr>
        <p:blipFill rotWithShape="1">
          <a:blip r:embed="rId4" cstate="print">
            <a:extLst>
              <a:ext uri="{28A0092B-C50C-407E-A947-70E740481C1C}">
                <a14:useLocalDpi xmlns:a14="http://schemas.microsoft.com/office/drawing/2010/main" val="0"/>
              </a:ext>
            </a:extLst>
          </a:blip>
          <a:srcRect l="5754" t="29966" r="12340" b="10228"/>
          <a:stretch/>
        </p:blipFill>
        <p:spPr>
          <a:xfrm>
            <a:off x="11024305" y="3809345"/>
            <a:ext cx="745200" cy="545855"/>
          </a:xfrm>
          <a:prstGeom prst="rect">
            <a:avLst/>
          </a:prstGeom>
        </p:spPr>
      </p:pic>
      <p:pic>
        <p:nvPicPr>
          <p:cNvPr id="26" name="图片 25"/>
          <p:cNvPicPr>
            <a:picLocks noChangeAspect="1"/>
          </p:cNvPicPr>
          <p:nvPr/>
        </p:nvPicPr>
        <p:blipFill rotWithShape="1">
          <a:blip r:embed="rId4" cstate="print">
            <a:extLst>
              <a:ext uri="{28A0092B-C50C-407E-A947-70E740481C1C}">
                <a14:useLocalDpi xmlns:a14="http://schemas.microsoft.com/office/drawing/2010/main" val="0"/>
              </a:ext>
            </a:extLst>
          </a:blip>
          <a:srcRect l="5754" t="29966" r="12340" b="10228"/>
          <a:stretch/>
        </p:blipFill>
        <p:spPr>
          <a:xfrm>
            <a:off x="11024305" y="5028942"/>
            <a:ext cx="745200" cy="545855"/>
          </a:xfrm>
          <a:prstGeom prst="rect">
            <a:avLst/>
          </a:prstGeom>
        </p:spPr>
      </p:pic>
      <p:pic>
        <p:nvPicPr>
          <p:cNvPr id="27" name="图片 2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916037" y="5771335"/>
            <a:ext cx="961736" cy="961736"/>
          </a:xfrm>
          <a:prstGeom prst="rect">
            <a:avLst/>
          </a:prstGeom>
        </p:spPr>
      </p:pic>
      <p:pic>
        <p:nvPicPr>
          <p:cNvPr id="28" name="图片 27"/>
          <p:cNvPicPr>
            <a:picLocks noChangeAspect="1"/>
          </p:cNvPicPr>
          <p:nvPr/>
        </p:nvPicPr>
        <p:blipFill rotWithShape="1">
          <a:blip r:embed="rId4" cstate="print">
            <a:extLst>
              <a:ext uri="{28A0092B-C50C-407E-A947-70E740481C1C}">
                <a14:useLocalDpi xmlns:a14="http://schemas.microsoft.com/office/drawing/2010/main" val="0"/>
              </a:ext>
            </a:extLst>
          </a:blip>
          <a:srcRect l="5754" t="29966" r="12340" b="10228"/>
          <a:stretch/>
        </p:blipFill>
        <p:spPr>
          <a:xfrm>
            <a:off x="8715427" y="4443087"/>
            <a:ext cx="745200" cy="545855"/>
          </a:xfrm>
          <a:prstGeom prst="rect">
            <a:avLst/>
          </a:prstGeom>
        </p:spPr>
      </p:pic>
      <p:pic>
        <p:nvPicPr>
          <p:cNvPr id="29" name="图片 28"/>
          <p:cNvPicPr>
            <a:picLocks noChangeAspect="1"/>
          </p:cNvPicPr>
          <p:nvPr/>
        </p:nvPicPr>
        <p:blipFill rotWithShape="1">
          <a:blip r:embed="rId4" cstate="print">
            <a:extLst>
              <a:ext uri="{28A0092B-C50C-407E-A947-70E740481C1C}">
                <a14:useLocalDpi xmlns:a14="http://schemas.microsoft.com/office/drawing/2010/main" val="0"/>
              </a:ext>
            </a:extLst>
          </a:blip>
          <a:srcRect l="5754" t="29966" r="12340" b="10228"/>
          <a:stretch/>
        </p:blipFill>
        <p:spPr>
          <a:xfrm>
            <a:off x="8715427" y="3809345"/>
            <a:ext cx="745200" cy="545855"/>
          </a:xfrm>
          <a:prstGeom prst="rect">
            <a:avLst/>
          </a:prstGeom>
        </p:spPr>
      </p:pic>
      <p:pic>
        <p:nvPicPr>
          <p:cNvPr id="30" name="图片 29"/>
          <p:cNvPicPr>
            <a:picLocks noChangeAspect="1"/>
          </p:cNvPicPr>
          <p:nvPr/>
        </p:nvPicPr>
        <p:blipFill rotWithShape="1">
          <a:blip r:embed="rId6" cstate="print">
            <a:extLst>
              <a:ext uri="{28A0092B-C50C-407E-A947-70E740481C1C}">
                <a14:useLocalDpi xmlns:a14="http://schemas.microsoft.com/office/drawing/2010/main" val="0"/>
              </a:ext>
            </a:extLst>
          </a:blip>
          <a:srcRect l="5090" r="11600"/>
          <a:stretch/>
        </p:blipFill>
        <p:spPr>
          <a:xfrm>
            <a:off x="8715909" y="2976598"/>
            <a:ext cx="744718" cy="893919"/>
          </a:xfrm>
          <a:prstGeom prst="rect">
            <a:avLst/>
          </a:prstGeom>
        </p:spPr>
      </p:pic>
      <p:pic>
        <p:nvPicPr>
          <p:cNvPr id="31" name="图片 30"/>
          <p:cNvPicPr>
            <a:picLocks noChangeAspect="1"/>
          </p:cNvPicPr>
          <p:nvPr/>
        </p:nvPicPr>
        <p:blipFill rotWithShape="1">
          <a:blip r:embed="rId4" cstate="print">
            <a:extLst>
              <a:ext uri="{28A0092B-C50C-407E-A947-70E740481C1C}">
                <a14:useLocalDpi xmlns:a14="http://schemas.microsoft.com/office/drawing/2010/main" val="0"/>
              </a:ext>
            </a:extLst>
          </a:blip>
          <a:srcRect l="5754" t="29966" r="12340" b="10228"/>
          <a:stretch/>
        </p:blipFill>
        <p:spPr>
          <a:xfrm>
            <a:off x="8715427" y="5028942"/>
            <a:ext cx="745200" cy="545855"/>
          </a:xfrm>
          <a:prstGeom prst="rect">
            <a:avLst/>
          </a:prstGeom>
        </p:spPr>
      </p:pic>
      <p:pic>
        <p:nvPicPr>
          <p:cNvPr id="33" name="图片 3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607159" y="5771335"/>
            <a:ext cx="961736" cy="961736"/>
          </a:xfrm>
          <a:prstGeom prst="rect">
            <a:avLst/>
          </a:prstGeom>
        </p:spPr>
      </p:pic>
      <p:pic>
        <p:nvPicPr>
          <p:cNvPr id="34" name="图片 33"/>
          <p:cNvPicPr>
            <a:picLocks noChangeAspect="1"/>
          </p:cNvPicPr>
          <p:nvPr/>
        </p:nvPicPr>
        <p:blipFill rotWithShape="1">
          <a:blip r:embed="rId6" cstate="print">
            <a:duotone>
              <a:schemeClr val="accent6">
                <a:shade val="45000"/>
                <a:satMod val="135000"/>
              </a:schemeClr>
              <a:prstClr val="white"/>
            </a:duotone>
            <a:extLst>
              <a:ext uri="{28A0092B-C50C-407E-A947-70E740481C1C}">
                <a14:useLocalDpi xmlns:a14="http://schemas.microsoft.com/office/drawing/2010/main" val="0"/>
              </a:ext>
            </a:extLst>
          </a:blip>
          <a:srcRect l="5090" r="11600"/>
          <a:stretch/>
        </p:blipFill>
        <p:spPr>
          <a:xfrm>
            <a:off x="8728221" y="2067560"/>
            <a:ext cx="744718" cy="893919"/>
          </a:xfrm>
          <a:prstGeom prst="rect">
            <a:avLst/>
          </a:prstGeom>
        </p:spPr>
      </p:pic>
      <p:cxnSp>
        <p:nvCxnSpPr>
          <p:cNvPr id="36" name="直接连接符 35"/>
          <p:cNvCxnSpPr/>
          <p:nvPr/>
        </p:nvCxnSpPr>
        <p:spPr>
          <a:xfrm>
            <a:off x="8299427" y="3020890"/>
            <a:ext cx="493420" cy="394337"/>
          </a:xfrm>
          <a:prstGeom prst="line">
            <a:avLst/>
          </a:prstGeom>
          <a:ln w="19050">
            <a:solidFill>
              <a:schemeClr val="tx1">
                <a:lumMod val="50000"/>
                <a:lumOff val="50000"/>
              </a:schemeClr>
            </a:solidFill>
            <a:headEnd type="triangle" w="med" len="lg"/>
            <a:tailEnd w="lg" len="lg"/>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7258392" y="2547280"/>
            <a:ext cx="1454757" cy="369332"/>
          </a:xfrm>
          <a:prstGeom prst="rect">
            <a:avLst/>
          </a:prstGeom>
          <a:noFill/>
        </p:spPr>
        <p:txBody>
          <a:bodyPr wrap="square" rtlCol="0">
            <a:spAutoFit/>
          </a:bodyPr>
          <a:lstStyle/>
          <a:p>
            <a:r>
              <a:rPr lang="zh-CN" altLang="en-US" b="1" dirty="0">
                <a:latin typeface="微软雅黑" panose="020B0503020204020204" pitchFamily="34" charset="-122"/>
                <a:ea typeface="微软雅黑" panose="020B0503020204020204" pitchFamily="34" charset="-122"/>
              </a:rPr>
              <a:t>某个交易</a:t>
            </a:r>
            <a:r>
              <a:rPr lang="en-US" altLang="zh-CN" b="1" dirty="0" err="1">
                <a:latin typeface="微软雅黑" panose="020B0503020204020204" pitchFamily="34" charset="-122"/>
                <a:ea typeface="微软雅黑" panose="020B0503020204020204" pitchFamily="34" charset="-122"/>
              </a:rPr>
              <a:t>Tx</a:t>
            </a:r>
            <a:endParaRPr lang="zh-CN" altLang="en-US" b="1" dirty="0">
              <a:latin typeface="微软雅黑" panose="020B0503020204020204" pitchFamily="34" charset="-122"/>
              <a:ea typeface="微软雅黑" panose="020B0503020204020204" pitchFamily="34" charset="-122"/>
            </a:endParaRPr>
          </a:p>
        </p:txBody>
      </p:sp>
      <p:pic>
        <p:nvPicPr>
          <p:cNvPr id="40" name="图片 39"/>
          <p:cNvPicPr>
            <a:picLocks noChangeAspect="1"/>
          </p:cNvPicPr>
          <p:nvPr/>
        </p:nvPicPr>
        <p:blipFill rotWithShape="1">
          <a:blip r:embed="rId6" cstate="print">
            <a:duotone>
              <a:schemeClr val="accent6">
                <a:shade val="45000"/>
                <a:satMod val="135000"/>
              </a:schemeClr>
              <a:prstClr val="white"/>
            </a:duotone>
            <a:extLst>
              <a:ext uri="{28A0092B-C50C-407E-A947-70E740481C1C}">
                <a14:useLocalDpi xmlns:a14="http://schemas.microsoft.com/office/drawing/2010/main" val="0"/>
              </a:ext>
            </a:extLst>
          </a:blip>
          <a:srcRect l="5090" r="11600"/>
          <a:stretch/>
        </p:blipFill>
        <p:spPr>
          <a:xfrm>
            <a:off x="11024787" y="2052093"/>
            <a:ext cx="744718" cy="893919"/>
          </a:xfrm>
          <a:prstGeom prst="rect">
            <a:avLst/>
          </a:prstGeom>
        </p:spPr>
      </p:pic>
      <p:pic>
        <p:nvPicPr>
          <p:cNvPr id="41" name="图片 40"/>
          <p:cNvPicPr>
            <a:picLocks noChangeAspect="1"/>
          </p:cNvPicPr>
          <p:nvPr/>
        </p:nvPicPr>
        <p:blipFill rotWithShape="1">
          <a:blip r:embed="rId6" cstate="print">
            <a:duotone>
              <a:schemeClr val="accent6">
                <a:shade val="45000"/>
                <a:satMod val="135000"/>
              </a:schemeClr>
              <a:prstClr val="white"/>
            </a:duotone>
            <a:extLst>
              <a:ext uri="{28A0092B-C50C-407E-A947-70E740481C1C}">
                <a14:useLocalDpi xmlns:a14="http://schemas.microsoft.com/office/drawing/2010/main" val="0"/>
              </a:ext>
            </a:extLst>
          </a:blip>
          <a:srcRect l="5090" r="11600"/>
          <a:stretch/>
        </p:blipFill>
        <p:spPr>
          <a:xfrm>
            <a:off x="9858118" y="2049008"/>
            <a:ext cx="744718" cy="893919"/>
          </a:xfrm>
          <a:prstGeom prst="rect">
            <a:avLst/>
          </a:prstGeom>
        </p:spPr>
      </p:pic>
      <p:sp>
        <p:nvSpPr>
          <p:cNvPr id="39" name="左大括号 38"/>
          <p:cNvSpPr/>
          <p:nvPr/>
        </p:nvSpPr>
        <p:spPr>
          <a:xfrm>
            <a:off x="7918555" y="3414681"/>
            <a:ext cx="389338" cy="1815522"/>
          </a:xfrm>
          <a:prstGeom prst="leftBrace">
            <a:avLst/>
          </a:prstGeom>
          <a:ln w="38100">
            <a:solidFill>
              <a:srgbClr val="54823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5" name="文本框 44"/>
          <p:cNvSpPr txBox="1"/>
          <p:nvPr/>
        </p:nvSpPr>
        <p:spPr>
          <a:xfrm>
            <a:off x="7296561" y="3835664"/>
            <a:ext cx="421840" cy="923330"/>
          </a:xfrm>
          <a:prstGeom prst="rect">
            <a:avLst/>
          </a:prstGeom>
          <a:noFill/>
        </p:spPr>
        <p:txBody>
          <a:bodyPr wrap="square" rtlCol="0">
            <a:spAutoFit/>
          </a:bodyPr>
          <a:lstStyle/>
          <a:p>
            <a:r>
              <a:rPr lang="zh-CN" altLang="en-US" b="1" dirty="0">
                <a:latin typeface="微软雅黑" panose="020B0503020204020204" pitchFamily="34" charset="-122"/>
                <a:ea typeface="微软雅黑" panose="020B0503020204020204" pitchFamily="34" charset="-122"/>
              </a:rPr>
              <a:t>稳</a:t>
            </a:r>
            <a:endParaRPr lang="en-US" altLang="zh-CN" b="1" dirty="0">
              <a:latin typeface="微软雅黑" panose="020B0503020204020204" pitchFamily="34" charset="-122"/>
              <a:ea typeface="微软雅黑" panose="020B0503020204020204" pitchFamily="34" charset="-122"/>
            </a:endParaRPr>
          </a:p>
          <a:p>
            <a:r>
              <a:rPr lang="zh-CN" altLang="en-US" b="1" dirty="0">
                <a:latin typeface="微软雅黑" panose="020B0503020204020204" pitchFamily="34" charset="-122"/>
                <a:ea typeface="微软雅黑" panose="020B0503020204020204" pitchFamily="34" charset="-122"/>
              </a:rPr>
              <a:t>定</a:t>
            </a:r>
            <a:endParaRPr lang="en-US" altLang="zh-CN" b="1" dirty="0">
              <a:latin typeface="微软雅黑" panose="020B0503020204020204" pitchFamily="34" charset="-122"/>
              <a:ea typeface="微软雅黑" panose="020B0503020204020204" pitchFamily="34" charset="-122"/>
            </a:endParaRPr>
          </a:p>
          <a:p>
            <a:r>
              <a:rPr lang="zh-CN" altLang="en-US" b="1" dirty="0">
                <a:latin typeface="微软雅黑" panose="020B0503020204020204" pitchFamily="34" charset="-122"/>
                <a:ea typeface="微软雅黑" panose="020B0503020204020204" pitchFamily="34" charset="-122"/>
              </a:rPr>
              <a:t>区</a:t>
            </a:r>
          </a:p>
        </p:txBody>
      </p:sp>
      <p:pic>
        <p:nvPicPr>
          <p:cNvPr id="54" name="图片 53"/>
          <p:cNvPicPr>
            <a:picLocks noChangeAspect="1"/>
          </p:cNvPicPr>
          <p:nvPr/>
        </p:nvPicPr>
        <p:blipFill rotWithShape="1">
          <a:blip r:embed="rId6" cstate="print">
            <a:duotone>
              <a:schemeClr val="accent6">
                <a:shade val="45000"/>
                <a:satMod val="135000"/>
              </a:schemeClr>
              <a:prstClr val="white"/>
            </a:duotone>
            <a:extLst>
              <a:ext uri="{28A0092B-C50C-407E-A947-70E740481C1C}">
                <a14:useLocalDpi xmlns:a14="http://schemas.microsoft.com/office/drawing/2010/main" val="0"/>
              </a:ext>
            </a:extLst>
          </a:blip>
          <a:srcRect l="5090" r="11600"/>
          <a:stretch/>
        </p:blipFill>
        <p:spPr>
          <a:xfrm>
            <a:off x="8709791" y="1159686"/>
            <a:ext cx="744718" cy="893919"/>
          </a:xfrm>
          <a:prstGeom prst="rect">
            <a:avLst/>
          </a:prstGeom>
        </p:spPr>
      </p:pic>
      <p:pic>
        <p:nvPicPr>
          <p:cNvPr id="55" name="图片 54"/>
          <p:cNvPicPr>
            <a:picLocks noChangeAspect="1"/>
          </p:cNvPicPr>
          <p:nvPr/>
        </p:nvPicPr>
        <p:blipFill rotWithShape="1">
          <a:blip r:embed="rId6" cstate="print">
            <a:duotone>
              <a:schemeClr val="accent6">
                <a:shade val="45000"/>
                <a:satMod val="135000"/>
              </a:schemeClr>
              <a:prstClr val="white"/>
            </a:duotone>
            <a:extLst>
              <a:ext uri="{28A0092B-C50C-407E-A947-70E740481C1C}">
                <a14:useLocalDpi xmlns:a14="http://schemas.microsoft.com/office/drawing/2010/main" val="0"/>
              </a:ext>
            </a:extLst>
          </a:blip>
          <a:srcRect l="5090" r="11600"/>
          <a:stretch/>
        </p:blipFill>
        <p:spPr>
          <a:xfrm>
            <a:off x="9845961" y="1139622"/>
            <a:ext cx="744718" cy="893919"/>
          </a:xfrm>
          <a:prstGeom prst="rect">
            <a:avLst/>
          </a:prstGeom>
        </p:spPr>
      </p:pic>
      <p:pic>
        <p:nvPicPr>
          <p:cNvPr id="56" name="图片 55"/>
          <p:cNvPicPr>
            <a:picLocks noChangeAspect="1"/>
          </p:cNvPicPr>
          <p:nvPr/>
        </p:nvPicPr>
        <p:blipFill rotWithShape="1">
          <a:blip r:embed="rId6" cstate="print">
            <a:duotone>
              <a:schemeClr val="accent6">
                <a:shade val="45000"/>
                <a:satMod val="135000"/>
              </a:schemeClr>
              <a:prstClr val="white"/>
            </a:duotone>
            <a:extLst>
              <a:ext uri="{28A0092B-C50C-407E-A947-70E740481C1C}">
                <a14:useLocalDpi xmlns:a14="http://schemas.microsoft.com/office/drawing/2010/main" val="0"/>
              </a:ext>
            </a:extLst>
          </a:blip>
          <a:srcRect l="5090" r="11600"/>
          <a:stretch/>
        </p:blipFill>
        <p:spPr>
          <a:xfrm>
            <a:off x="11024305" y="1110826"/>
            <a:ext cx="744718" cy="893919"/>
          </a:xfrm>
          <a:prstGeom prst="rect">
            <a:avLst/>
          </a:prstGeom>
        </p:spPr>
      </p:pic>
      <p:sp>
        <p:nvSpPr>
          <p:cNvPr id="58" name="Rectangle 2"/>
          <p:cNvSpPr/>
          <p:nvPr/>
        </p:nvSpPr>
        <p:spPr bwMode="auto">
          <a:xfrm>
            <a:off x="254906" y="3657321"/>
            <a:ext cx="3155096" cy="2720627"/>
          </a:xfrm>
          <a:prstGeom prst="rect">
            <a:avLst/>
          </a:prstGeom>
          <a:solidFill>
            <a:srgbClr val="336600"/>
          </a:solidFill>
          <a:ln w="12700" cmpd="sng">
            <a:noFill/>
            <a:miter lim="800000"/>
            <a:headEnd/>
            <a:tailEnd/>
          </a:ln>
        </p:spPr>
        <p:txBody>
          <a:bodyPr lIns="91413" tIns="45706" rIns="91413" bIns="45706" anchor="ctr"/>
          <a:lstStyle/>
          <a:p>
            <a:pPr algn="ctr"/>
            <a:endParaRPr lang="en-US" altLang="zh-CN" sz="2400" dirty="0">
              <a:solidFill>
                <a:schemeClr val="bg1"/>
              </a:solidFill>
              <a:latin typeface="微软雅黑" panose="020B0503020204020204" pitchFamily="34" charset="-122"/>
              <a:ea typeface="微软雅黑" panose="020B0503020204020204" pitchFamily="34" charset="-122"/>
            </a:endParaRPr>
          </a:p>
          <a:p>
            <a:pPr algn="ctr"/>
            <a:r>
              <a:rPr lang="zh-CN" altLang="en-US" sz="2400" dirty="0">
                <a:solidFill>
                  <a:schemeClr val="bg1"/>
                </a:solidFill>
                <a:latin typeface="微软雅黑" panose="020B0503020204020204" pitchFamily="34" charset="-122"/>
                <a:ea typeface="微软雅黑" panose="020B0503020204020204" pitchFamily="34" charset="-122"/>
              </a:rPr>
              <a:t>要么</a:t>
            </a:r>
            <a:r>
              <a:rPr lang="en-US" altLang="zh-CN" sz="2400" dirty="0">
                <a:solidFill>
                  <a:schemeClr val="bg1"/>
                </a:solidFill>
                <a:latin typeface="微软雅黑" panose="020B0503020204020204" pitchFamily="34" charset="-122"/>
                <a:ea typeface="微软雅黑" panose="020B0503020204020204" pitchFamily="34" charset="-122"/>
              </a:rPr>
              <a:t>Tx</a:t>
            </a:r>
            <a:r>
              <a:rPr lang="zh-CN" altLang="en-US" sz="2400" dirty="0">
                <a:solidFill>
                  <a:schemeClr val="bg1"/>
                </a:solidFill>
                <a:latin typeface="微软雅黑" panose="020B0503020204020204" pitchFamily="34" charset="-122"/>
                <a:ea typeface="微软雅黑" panose="020B0503020204020204" pitchFamily="34" charset="-122"/>
              </a:rPr>
              <a:t>在这些节点各自本地数据稳定区的相同位置</a:t>
            </a:r>
            <a:endParaRPr lang="en-US" sz="2400" dirty="0">
              <a:solidFill>
                <a:schemeClr val="bg1"/>
              </a:solidFill>
              <a:latin typeface="微软雅黑" panose="020B0503020204020204" pitchFamily="34" charset="-122"/>
              <a:ea typeface="微软雅黑" panose="020B0503020204020204" pitchFamily="34" charset="-122"/>
            </a:endParaRPr>
          </a:p>
          <a:p>
            <a:pPr algn="ctr"/>
            <a:endParaRPr lang="en-US" sz="1400" dirty="0">
              <a:solidFill>
                <a:schemeClr val="tx1">
                  <a:lumMod val="85000"/>
                  <a:lumOff val="15000"/>
                </a:schemeClr>
              </a:solidFill>
              <a:latin typeface="+mn-ea"/>
            </a:endParaRPr>
          </a:p>
        </p:txBody>
      </p:sp>
      <p:grpSp>
        <p:nvGrpSpPr>
          <p:cNvPr id="59" name="组合 3"/>
          <p:cNvGrpSpPr/>
          <p:nvPr/>
        </p:nvGrpSpPr>
        <p:grpSpPr>
          <a:xfrm>
            <a:off x="254906" y="1353046"/>
            <a:ext cx="6504457" cy="1774439"/>
            <a:chOff x="1621077" y="2591060"/>
            <a:chExt cx="3890323" cy="1449608"/>
          </a:xfrm>
        </p:grpSpPr>
        <p:sp>
          <p:nvSpPr>
            <p:cNvPr id="60" name="Rectangle 3"/>
            <p:cNvSpPr/>
            <p:nvPr/>
          </p:nvSpPr>
          <p:spPr bwMode="auto">
            <a:xfrm>
              <a:off x="1621077" y="2591060"/>
              <a:ext cx="3890323" cy="1449608"/>
            </a:xfrm>
            <a:prstGeom prst="rect">
              <a:avLst/>
            </a:prstGeom>
            <a:solidFill>
              <a:schemeClr val="tx1">
                <a:lumMod val="65000"/>
                <a:lumOff val="35000"/>
              </a:schemeClr>
            </a:solidFill>
            <a:ln w="12700" cmpd="sng">
              <a:noFill/>
              <a:miter lim="800000"/>
              <a:headEnd/>
              <a:tailEnd/>
            </a:ln>
          </p:spPr>
          <p:txBody>
            <a:bodyPr anchor="ctr"/>
            <a:lstStyle/>
            <a:p>
              <a:r>
                <a:rPr lang="zh-CN" altLang="en-US" sz="2800" dirty="0">
                  <a:solidFill>
                    <a:schemeClr val="bg1"/>
                  </a:solidFill>
                  <a:latin typeface="微软雅黑" panose="020B0503020204020204" pitchFamily="34" charset="-122"/>
                  <a:ea typeface="微软雅黑" panose="020B0503020204020204" pitchFamily="34" charset="-122"/>
                </a:rPr>
                <a:t> 当一个节点确认某个交易</a:t>
              </a:r>
              <a:r>
                <a:rPr lang="en-US" altLang="zh-CN" sz="2800" dirty="0">
                  <a:solidFill>
                    <a:schemeClr val="bg1"/>
                  </a:solidFill>
                  <a:latin typeface="微软雅黑" panose="020B0503020204020204" pitchFamily="34" charset="-122"/>
                  <a:ea typeface="微软雅黑" panose="020B0503020204020204" pitchFamily="34" charset="-122"/>
                </a:rPr>
                <a:t>Tx</a:t>
              </a:r>
              <a:r>
                <a:rPr lang="zh-CN" altLang="en-US" sz="2800" dirty="0">
                  <a:solidFill>
                    <a:schemeClr val="bg1"/>
                  </a:solidFill>
                  <a:latin typeface="微软雅黑" panose="020B0503020204020204" pitchFamily="34" charset="-122"/>
                  <a:ea typeface="微软雅黑" panose="020B0503020204020204" pitchFamily="34" charset="-122"/>
                </a:rPr>
                <a:t>进入了其本地数据的稳定区：</a:t>
              </a:r>
              <a:endParaRPr lang="en-US" altLang="zh-CN" sz="2800" b="1" dirty="0">
                <a:solidFill>
                  <a:schemeClr val="bg1"/>
                </a:solidFill>
                <a:latin typeface="微软雅黑" pitchFamily="34" charset="-122"/>
                <a:ea typeface="微软雅黑" pitchFamily="34" charset="-122"/>
              </a:endParaRPr>
            </a:p>
            <a:p>
              <a:endParaRPr lang="en-US" sz="1400" dirty="0">
                <a:solidFill>
                  <a:schemeClr val="tx1">
                    <a:lumMod val="85000"/>
                    <a:lumOff val="15000"/>
                  </a:schemeClr>
                </a:solidFill>
                <a:latin typeface="+mn-ea"/>
              </a:endParaRPr>
            </a:p>
          </p:txBody>
        </p:sp>
        <p:sp>
          <p:nvSpPr>
            <p:cNvPr id="61" name="Freeform 72"/>
            <p:cNvSpPr>
              <a:spLocks noEditPoints="1"/>
            </p:cNvSpPr>
            <p:nvPr/>
          </p:nvSpPr>
          <p:spPr bwMode="auto">
            <a:xfrm>
              <a:off x="4819118" y="3391003"/>
              <a:ext cx="577963" cy="610939"/>
            </a:xfrm>
            <a:custGeom>
              <a:avLst/>
              <a:gdLst>
                <a:gd name="T0" fmla="*/ 337 w 411"/>
                <a:gd name="T1" fmla="*/ 198 h 412"/>
                <a:gd name="T2" fmla="*/ 284 w 411"/>
                <a:gd name="T3" fmla="*/ 220 h 412"/>
                <a:gd name="T4" fmla="*/ 249 w 411"/>
                <a:gd name="T5" fmla="*/ 185 h 412"/>
                <a:gd name="T6" fmla="*/ 283 w 411"/>
                <a:gd name="T7" fmla="*/ 107 h 412"/>
                <a:gd name="T8" fmla="*/ 176 w 411"/>
                <a:gd name="T9" fmla="*/ 0 h 412"/>
                <a:gd name="T10" fmla="*/ 68 w 411"/>
                <a:gd name="T11" fmla="*/ 107 h 412"/>
                <a:gd name="T12" fmla="*/ 116 w 411"/>
                <a:gd name="T13" fmla="*/ 196 h 412"/>
                <a:gd name="T14" fmla="*/ 96 w 411"/>
                <a:gd name="T15" fmla="*/ 266 h 412"/>
                <a:gd name="T16" fmla="*/ 74 w 411"/>
                <a:gd name="T17" fmla="*/ 263 h 412"/>
                <a:gd name="T18" fmla="*/ 0 w 411"/>
                <a:gd name="T19" fmla="*/ 337 h 412"/>
                <a:gd name="T20" fmla="*/ 74 w 411"/>
                <a:gd name="T21" fmla="*/ 412 h 412"/>
                <a:gd name="T22" fmla="*/ 149 w 411"/>
                <a:gd name="T23" fmla="*/ 337 h 412"/>
                <a:gd name="T24" fmla="*/ 110 w 411"/>
                <a:gd name="T25" fmla="*/ 272 h 412"/>
                <a:gd name="T26" fmla="*/ 130 w 411"/>
                <a:gd name="T27" fmla="*/ 204 h 412"/>
                <a:gd name="T28" fmla="*/ 176 w 411"/>
                <a:gd name="T29" fmla="*/ 214 h 412"/>
                <a:gd name="T30" fmla="*/ 238 w 411"/>
                <a:gd name="T31" fmla="*/ 195 h 412"/>
                <a:gd name="T32" fmla="*/ 275 w 411"/>
                <a:gd name="T33" fmla="*/ 232 h 412"/>
                <a:gd name="T34" fmla="*/ 262 w 411"/>
                <a:gd name="T35" fmla="*/ 273 h 412"/>
                <a:gd name="T36" fmla="*/ 337 w 411"/>
                <a:gd name="T37" fmla="*/ 347 h 412"/>
                <a:gd name="T38" fmla="*/ 411 w 411"/>
                <a:gd name="T39" fmla="*/ 273 h 412"/>
                <a:gd name="T40" fmla="*/ 337 w 411"/>
                <a:gd name="T41" fmla="*/ 198 h 412"/>
                <a:gd name="T42" fmla="*/ 134 w 411"/>
                <a:gd name="T43" fmla="*/ 337 h 412"/>
                <a:gd name="T44" fmla="*/ 74 w 411"/>
                <a:gd name="T45" fmla="*/ 397 h 412"/>
                <a:gd name="T46" fmla="*/ 14 w 411"/>
                <a:gd name="T47" fmla="*/ 337 h 412"/>
                <a:gd name="T48" fmla="*/ 74 w 411"/>
                <a:gd name="T49" fmla="*/ 278 h 412"/>
                <a:gd name="T50" fmla="*/ 134 w 411"/>
                <a:gd name="T51" fmla="*/ 337 h 412"/>
                <a:gd name="T52" fmla="*/ 83 w 411"/>
                <a:gd name="T53" fmla="*/ 107 h 412"/>
                <a:gd name="T54" fmla="*/ 176 w 411"/>
                <a:gd name="T55" fmla="*/ 14 h 412"/>
                <a:gd name="T56" fmla="*/ 268 w 411"/>
                <a:gd name="T57" fmla="*/ 107 h 412"/>
                <a:gd name="T58" fmla="*/ 176 w 411"/>
                <a:gd name="T59" fmla="*/ 200 h 412"/>
                <a:gd name="T60" fmla="*/ 83 w 411"/>
                <a:gd name="T61" fmla="*/ 107 h 412"/>
                <a:gd name="T62" fmla="*/ 337 w 411"/>
                <a:gd name="T63" fmla="*/ 332 h 412"/>
                <a:gd name="T64" fmla="*/ 277 w 411"/>
                <a:gd name="T65" fmla="*/ 273 h 412"/>
                <a:gd name="T66" fmla="*/ 337 w 411"/>
                <a:gd name="T67" fmla="*/ 213 h 412"/>
                <a:gd name="T68" fmla="*/ 397 w 411"/>
                <a:gd name="T69" fmla="*/ 273 h 412"/>
                <a:gd name="T70" fmla="*/ 337 w 411"/>
                <a:gd name="T71" fmla="*/ 332 h 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11" h="412">
                  <a:moveTo>
                    <a:pt x="337" y="198"/>
                  </a:moveTo>
                  <a:cubicBezTo>
                    <a:pt x="316" y="198"/>
                    <a:pt x="298" y="206"/>
                    <a:pt x="284" y="220"/>
                  </a:cubicBezTo>
                  <a:cubicBezTo>
                    <a:pt x="249" y="185"/>
                    <a:pt x="249" y="185"/>
                    <a:pt x="249" y="185"/>
                  </a:cubicBezTo>
                  <a:cubicBezTo>
                    <a:pt x="270" y="166"/>
                    <a:pt x="283" y="138"/>
                    <a:pt x="283" y="107"/>
                  </a:cubicBezTo>
                  <a:cubicBezTo>
                    <a:pt x="283" y="48"/>
                    <a:pt x="235" y="0"/>
                    <a:pt x="176" y="0"/>
                  </a:cubicBezTo>
                  <a:cubicBezTo>
                    <a:pt x="117" y="0"/>
                    <a:pt x="68" y="48"/>
                    <a:pt x="68" y="107"/>
                  </a:cubicBezTo>
                  <a:cubicBezTo>
                    <a:pt x="68" y="144"/>
                    <a:pt x="88" y="177"/>
                    <a:pt x="116" y="196"/>
                  </a:cubicBezTo>
                  <a:cubicBezTo>
                    <a:pt x="96" y="266"/>
                    <a:pt x="96" y="266"/>
                    <a:pt x="96" y="266"/>
                  </a:cubicBezTo>
                  <a:cubicBezTo>
                    <a:pt x="89" y="264"/>
                    <a:pt x="82" y="263"/>
                    <a:pt x="74" y="263"/>
                  </a:cubicBezTo>
                  <a:cubicBezTo>
                    <a:pt x="33" y="263"/>
                    <a:pt x="0" y="296"/>
                    <a:pt x="0" y="337"/>
                  </a:cubicBezTo>
                  <a:cubicBezTo>
                    <a:pt x="0" y="378"/>
                    <a:pt x="33" y="412"/>
                    <a:pt x="74" y="412"/>
                  </a:cubicBezTo>
                  <a:cubicBezTo>
                    <a:pt x="115" y="412"/>
                    <a:pt x="149" y="378"/>
                    <a:pt x="149" y="337"/>
                  </a:cubicBezTo>
                  <a:cubicBezTo>
                    <a:pt x="149" y="309"/>
                    <a:pt x="133" y="284"/>
                    <a:pt x="110" y="272"/>
                  </a:cubicBezTo>
                  <a:cubicBezTo>
                    <a:pt x="130" y="204"/>
                    <a:pt x="130" y="204"/>
                    <a:pt x="130" y="204"/>
                  </a:cubicBezTo>
                  <a:cubicBezTo>
                    <a:pt x="144" y="210"/>
                    <a:pt x="159" y="214"/>
                    <a:pt x="176" y="214"/>
                  </a:cubicBezTo>
                  <a:cubicBezTo>
                    <a:pt x="199" y="214"/>
                    <a:pt x="220" y="207"/>
                    <a:pt x="238" y="195"/>
                  </a:cubicBezTo>
                  <a:cubicBezTo>
                    <a:pt x="275" y="232"/>
                    <a:pt x="275" y="232"/>
                    <a:pt x="275" y="232"/>
                  </a:cubicBezTo>
                  <a:cubicBezTo>
                    <a:pt x="267" y="243"/>
                    <a:pt x="262" y="257"/>
                    <a:pt x="262" y="273"/>
                  </a:cubicBezTo>
                  <a:cubicBezTo>
                    <a:pt x="262" y="314"/>
                    <a:pt x="296" y="347"/>
                    <a:pt x="337" y="347"/>
                  </a:cubicBezTo>
                  <a:cubicBezTo>
                    <a:pt x="378" y="347"/>
                    <a:pt x="411" y="314"/>
                    <a:pt x="411" y="273"/>
                  </a:cubicBezTo>
                  <a:cubicBezTo>
                    <a:pt x="411" y="231"/>
                    <a:pt x="378" y="198"/>
                    <a:pt x="337" y="198"/>
                  </a:cubicBezTo>
                  <a:close/>
                  <a:moveTo>
                    <a:pt x="134" y="337"/>
                  </a:moveTo>
                  <a:cubicBezTo>
                    <a:pt x="134" y="370"/>
                    <a:pt x="107" y="397"/>
                    <a:pt x="74" y="397"/>
                  </a:cubicBezTo>
                  <a:cubicBezTo>
                    <a:pt x="41" y="397"/>
                    <a:pt x="14" y="370"/>
                    <a:pt x="14" y="337"/>
                  </a:cubicBezTo>
                  <a:cubicBezTo>
                    <a:pt x="14" y="304"/>
                    <a:pt x="41" y="278"/>
                    <a:pt x="74" y="278"/>
                  </a:cubicBezTo>
                  <a:cubicBezTo>
                    <a:pt x="107" y="278"/>
                    <a:pt x="134" y="304"/>
                    <a:pt x="134" y="337"/>
                  </a:cubicBezTo>
                  <a:close/>
                  <a:moveTo>
                    <a:pt x="83" y="107"/>
                  </a:moveTo>
                  <a:cubicBezTo>
                    <a:pt x="83" y="56"/>
                    <a:pt x="125" y="14"/>
                    <a:pt x="176" y="14"/>
                  </a:cubicBezTo>
                  <a:cubicBezTo>
                    <a:pt x="227" y="14"/>
                    <a:pt x="268" y="56"/>
                    <a:pt x="268" y="107"/>
                  </a:cubicBezTo>
                  <a:cubicBezTo>
                    <a:pt x="268" y="158"/>
                    <a:pt x="227" y="200"/>
                    <a:pt x="176" y="200"/>
                  </a:cubicBezTo>
                  <a:cubicBezTo>
                    <a:pt x="125" y="200"/>
                    <a:pt x="83" y="158"/>
                    <a:pt x="83" y="107"/>
                  </a:cubicBezTo>
                  <a:close/>
                  <a:moveTo>
                    <a:pt x="337" y="332"/>
                  </a:moveTo>
                  <a:cubicBezTo>
                    <a:pt x="304" y="332"/>
                    <a:pt x="277" y="306"/>
                    <a:pt x="277" y="273"/>
                  </a:cubicBezTo>
                  <a:cubicBezTo>
                    <a:pt x="277" y="240"/>
                    <a:pt x="304" y="213"/>
                    <a:pt x="337" y="213"/>
                  </a:cubicBezTo>
                  <a:cubicBezTo>
                    <a:pt x="370" y="213"/>
                    <a:pt x="397" y="240"/>
                    <a:pt x="397" y="273"/>
                  </a:cubicBezTo>
                  <a:cubicBezTo>
                    <a:pt x="397" y="306"/>
                    <a:pt x="370" y="332"/>
                    <a:pt x="337" y="332"/>
                  </a:cubicBezTo>
                  <a:close/>
                </a:path>
              </a:pathLst>
            </a:custGeom>
            <a:solidFill>
              <a:schemeClr val="accent1">
                <a:alpha val="24000"/>
              </a:schemeClr>
            </a:solidFill>
            <a:ln w="12700" cmpd="sng">
              <a:solidFill>
                <a:schemeClr val="bg1"/>
              </a:solidFill>
              <a:miter lim="800000"/>
              <a:headEnd/>
              <a:tailEnd/>
            </a:ln>
          </p:spPr>
          <p:txBody>
            <a:bodyPr anchor="ctr"/>
            <a:lstStyle/>
            <a:p>
              <a:pPr algn="ctr"/>
              <a:endParaRPr lang="en-US" sz="1400" dirty="0">
                <a:solidFill>
                  <a:schemeClr val="tx1">
                    <a:lumMod val="85000"/>
                    <a:lumOff val="15000"/>
                  </a:schemeClr>
                </a:solidFill>
                <a:latin typeface="+mn-ea"/>
              </a:endParaRPr>
            </a:p>
          </p:txBody>
        </p:sp>
      </p:grpSp>
      <p:sp>
        <p:nvSpPr>
          <p:cNvPr id="62" name="Rectangle 2"/>
          <p:cNvSpPr/>
          <p:nvPr/>
        </p:nvSpPr>
        <p:spPr bwMode="auto">
          <a:xfrm>
            <a:off x="3604415" y="3632444"/>
            <a:ext cx="3155096" cy="2720627"/>
          </a:xfrm>
          <a:prstGeom prst="rect">
            <a:avLst/>
          </a:prstGeom>
          <a:solidFill>
            <a:srgbClr val="336600"/>
          </a:solidFill>
          <a:ln w="12700" cmpd="sng">
            <a:noFill/>
            <a:miter lim="800000"/>
            <a:headEnd/>
            <a:tailEnd/>
          </a:ln>
        </p:spPr>
        <p:txBody>
          <a:bodyPr lIns="91413" tIns="45706" rIns="91413" bIns="45706" anchor="ctr"/>
          <a:lstStyle/>
          <a:p>
            <a:pPr algn="ctr"/>
            <a:r>
              <a:rPr lang="en-US" altLang="zh-CN" sz="1400" dirty="0">
                <a:solidFill>
                  <a:schemeClr val="tx1">
                    <a:lumMod val="85000"/>
                    <a:lumOff val="15000"/>
                  </a:schemeClr>
                </a:solidFill>
                <a:latin typeface="+mn-ea"/>
              </a:rPr>
              <a:t>  </a:t>
            </a:r>
            <a:r>
              <a:rPr lang="zh-CN" altLang="en-US" sz="2400" dirty="0">
                <a:solidFill>
                  <a:schemeClr val="bg1"/>
                </a:solidFill>
                <a:latin typeface="微软雅黑" panose="020B0503020204020204" pitchFamily="34" charset="-122"/>
                <a:ea typeface="微软雅黑" panose="020B0503020204020204" pitchFamily="34" charset="-122"/>
              </a:rPr>
              <a:t>要么</a:t>
            </a:r>
            <a:r>
              <a:rPr lang="en-US" altLang="zh-CN" sz="2400" dirty="0">
                <a:solidFill>
                  <a:schemeClr val="bg1"/>
                </a:solidFill>
                <a:latin typeface="微软雅黑" panose="020B0503020204020204" pitchFamily="34" charset="-122"/>
                <a:ea typeface="微软雅黑" panose="020B0503020204020204" pitchFamily="34" charset="-122"/>
              </a:rPr>
              <a:t>Tx</a:t>
            </a:r>
            <a:r>
              <a:rPr lang="zh-CN" altLang="en-US" sz="2400" dirty="0">
                <a:solidFill>
                  <a:schemeClr val="bg1"/>
                </a:solidFill>
                <a:latin typeface="微软雅黑" panose="020B0503020204020204" pitchFamily="34" charset="-122"/>
                <a:ea typeface="微软雅黑" panose="020B0503020204020204" pitchFamily="34" charset="-122"/>
              </a:rPr>
              <a:t>不在这些节点本地数据的稳定区，且这些节点的稳定区高度较低</a:t>
            </a:r>
            <a:endParaRPr lang="en-US" sz="2400" dirty="0">
              <a:solidFill>
                <a:schemeClr val="bg1"/>
              </a:solidFill>
              <a:latin typeface="+mn-ea"/>
            </a:endParaRPr>
          </a:p>
        </p:txBody>
      </p:sp>
      <p:sp>
        <p:nvSpPr>
          <p:cNvPr id="52" name="椭圆 51"/>
          <p:cNvSpPr/>
          <p:nvPr/>
        </p:nvSpPr>
        <p:spPr>
          <a:xfrm>
            <a:off x="2746264" y="3191403"/>
            <a:ext cx="1427356" cy="1304295"/>
          </a:xfrm>
          <a:prstGeom prst="ellipse">
            <a:avLst/>
          </a:prstGeom>
          <a:solidFill>
            <a:srgbClr val="4D9A00"/>
          </a:solidFill>
          <a:ln>
            <a:solidFill>
              <a:srgbClr val="4D9A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latin typeface="微软雅黑" panose="020B0503020204020204" pitchFamily="34" charset="-122"/>
                <a:ea typeface="微软雅黑" panose="020B0503020204020204" pitchFamily="34" charset="-122"/>
              </a:rPr>
              <a:t>其它</a:t>
            </a:r>
            <a:endParaRPr lang="en-US" altLang="zh-CN" sz="2800" b="1" dirty="0">
              <a:latin typeface="微软雅黑" panose="020B0503020204020204" pitchFamily="34" charset="-122"/>
              <a:ea typeface="微软雅黑" panose="020B0503020204020204" pitchFamily="34" charset="-122"/>
            </a:endParaRPr>
          </a:p>
          <a:p>
            <a:pPr algn="ctr"/>
            <a:r>
              <a:rPr lang="zh-CN" altLang="en-US" sz="2800" b="1" dirty="0">
                <a:latin typeface="微软雅黑" panose="020B0503020204020204" pitchFamily="34" charset="-122"/>
                <a:ea typeface="微软雅黑" panose="020B0503020204020204" pitchFamily="34" charset="-122"/>
              </a:rPr>
              <a:t>节点</a:t>
            </a:r>
          </a:p>
        </p:txBody>
      </p:sp>
      <p:sp>
        <p:nvSpPr>
          <p:cNvPr id="2" name="文本框 1">
            <a:extLst>
              <a:ext uri="{FF2B5EF4-FFF2-40B4-BE49-F238E27FC236}">
                <a16:creationId xmlns:a16="http://schemas.microsoft.com/office/drawing/2014/main" id="{E214E9F1-557C-435D-969F-9C5F65392101}"/>
              </a:ext>
            </a:extLst>
          </p:cNvPr>
          <p:cNvSpPr txBox="1"/>
          <p:nvPr/>
        </p:nvSpPr>
        <p:spPr>
          <a:xfrm>
            <a:off x="8926678" y="5988856"/>
            <a:ext cx="393385" cy="369332"/>
          </a:xfrm>
          <a:prstGeom prst="rect">
            <a:avLst/>
          </a:prstGeom>
          <a:noFill/>
        </p:spPr>
        <p:txBody>
          <a:bodyPr wrap="square" rtlCol="0">
            <a:spAutoFit/>
          </a:bodyPr>
          <a:lstStyle/>
          <a:p>
            <a:r>
              <a:rPr lang="en-US" altLang="zh-CN" dirty="0"/>
              <a:t>A</a:t>
            </a:r>
            <a:endParaRPr lang="zh-CN" altLang="en-US" dirty="0"/>
          </a:p>
        </p:txBody>
      </p:sp>
      <p:sp>
        <p:nvSpPr>
          <p:cNvPr id="42" name="文本框 41">
            <a:extLst>
              <a:ext uri="{FF2B5EF4-FFF2-40B4-BE49-F238E27FC236}">
                <a16:creationId xmlns:a16="http://schemas.microsoft.com/office/drawing/2014/main" id="{76151CEB-D0FD-48B3-841A-909F560FA38B}"/>
              </a:ext>
            </a:extLst>
          </p:cNvPr>
          <p:cNvSpPr txBox="1"/>
          <p:nvPr/>
        </p:nvSpPr>
        <p:spPr>
          <a:xfrm>
            <a:off x="10038934" y="5976542"/>
            <a:ext cx="393385" cy="369332"/>
          </a:xfrm>
          <a:prstGeom prst="rect">
            <a:avLst/>
          </a:prstGeom>
          <a:noFill/>
        </p:spPr>
        <p:txBody>
          <a:bodyPr wrap="square" rtlCol="0">
            <a:spAutoFit/>
          </a:bodyPr>
          <a:lstStyle/>
          <a:p>
            <a:r>
              <a:rPr lang="en-US" altLang="zh-CN" dirty="0"/>
              <a:t>B</a:t>
            </a:r>
            <a:endParaRPr lang="zh-CN" altLang="en-US" dirty="0"/>
          </a:p>
        </p:txBody>
      </p:sp>
      <p:sp>
        <p:nvSpPr>
          <p:cNvPr id="43" name="文本框 42">
            <a:extLst>
              <a:ext uri="{FF2B5EF4-FFF2-40B4-BE49-F238E27FC236}">
                <a16:creationId xmlns:a16="http://schemas.microsoft.com/office/drawing/2014/main" id="{03DD8733-38CE-4575-B594-EBBF210D5114}"/>
              </a:ext>
            </a:extLst>
          </p:cNvPr>
          <p:cNvSpPr txBox="1"/>
          <p:nvPr/>
        </p:nvSpPr>
        <p:spPr>
          <a:xfrm>
            <a:off x="11225942" y="5987898"/>
            <a:ext cx="393385" cy="369332"/>
          </a:xfrm>
          <a:prstGeom prst="rect">
            <a:avLst/>
          </a:prstGeom>
          <a:noFill/>
        </p:spPr>
        <p:txBody>
          <a:bodyPr wrap="square" rtlCol="0">
            <a:spAutoFit/>
          </a:bodyPr>
          <a:lstStyle/>
          <a:p>
            <a:r>
              <a:rPr lang="en-US" altLang="zh-CN" dirty="0"/>
              <a:t>C</a:t>
            </a:r>
            <a:endParaRPr lang="zh-CN" altLang="en-US" dirty="0"/>
          </a:p>
        </p:txBody>
      </p:sp>
      <p:pic>
        <p:nvPicPr>
          <p:cNvPr id="46" name="图片 45">
            <a:extLst>
              <a:ext uri="{FF2B5EF4-FFF2-40B4-BE49-F238E27FC236}">
                <a16:creationId xmlns:a16="http://schemas.microsoft.com/office/drawing/2014/main" id="{776C97DF-C21E-4C80-B289-02AC95D05799}"/>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5090" r="11600"/>
          <a:stretch/>
        </p:blipFill>
        <p:spPr>
          <a:xfrm>
            <a:off x="10998978" y="2991167"/>
            <a:ext cx="744718" cy="893919"/>
          </a:xfrm>
          <a:prstGeom prst="rect">
            <a:avLst/>
          </a:prstGeom>
        </p:spPr>
      </p:pic>
      <p:pic>
        <p:nvPicPr>
          <p:cNvPr id="47" name="图片 46">
            <a:extLst>
              <a:ext uri="{FF2B5EF4-FFF2-40B4-BE49-F238E27FC236}">
                <a16:creationId xmlns:a16="http://schemas.microsoft.com/office/drawing/2014/main" id="{A00A0155-D35C-4B0A-A1A9-869C015810AF}"/>
              </a:ext>
            </a:extLst>
          </p:cNvPr>
          <p:cNvPicPr>
            <a:picLocks noChangeAspect="1"/>
          </p:cNvPicPr>
          <p:nvPr/>
        </p:nvPicPr>
        <p:blipFill rotWithShape="1">
          <a:blip r:embed="rId6" cstate="print">
            <a:duotone>
              <a:schemeClr val="accent6">
                <a:shade val="45000"/>
                <a:satMod val="135000"/>
              </a:schemeClr>
              <a:prstClr val="white"/>
            </a:duotone>
            <a:extLst>
              <a:ext uri="{28A0092B-C50C-407E-A947-70E740481C1C}">
                <a14:useLocalDpi xmlns:a14="http://schemas.microsoft.com/office/drawing/2010/main" val="0"/>
              </a:ext>
            </a:extLst>
          </a:blip>
          <a:srcRect l="5090" r="11600"/>
          <a:stretch/>
        </p:blipFill>
        <p:spPr>
          <a:xfrm>
            <a:off x="9834455" y="2996544"/>
            <a:ext cx="744718" cy="893919"/>
          </a:xfrm>
          <a:prstGeom prst="rect">
            <a:avLst/>
          </a:prstGeom>
        </p:spPr>
      </p:pic>
    </p:spTree>
    <p:extLst>
      <p:ext uri="{BB962C8B-B14F-4D97-AF65-F5344CB8AC3E}">
        <p14:creationId xmlns:p14="http://schemas.microsoft.com/office/powerpoint/2010/main" val="14424244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895350"/>
          </a:xfrm>
          <a:prstGeom prst="rect">
            <a:avLst/>
          </a:prstGeom>
          <a:solidFill>
            <a:srgbClr val="0058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p:cNvPicPr>
            <a:picLocks noChangeAspect="1"/>
          </p:cNvPicPr>
          <p:nvPr/>
        </p:nvPicPr>
        <p:blipFill>
          <a:blip r:embed="rId3"/>
          <a:stretch>
            <a:fillRect/>
          </a:stretch>
        </p:blipFill>
        <p:spPr>
          <a:xfrm>
            <a:off x="9633708" y="0"/>
            <a:ext cx="2552700" cy="895350"/>
          </a:xfrm>
          <a:prstGeom prst="rect">
            <a:avLst/>
          </a:prstGeom>
        </p:spPr>
      </p:pic>
      <p:cxnSp>
        <p:nvCxnSpPr>
          <p:cNvPr id="7" name="直接连接符 6"/>
          <p:cNvCxnSpPr/>
          <p:nvPr/>
        </p:nvCxnSpPr>
        <p:spPr>
          <a:xfrm>
            <a:off x="236472" y="6767130"/>
            <a:ext cx="11641301" cy="49378"/>
          </a:xfrm>
          <a:prstGeom prst="line">
            <a:avLst/>
          </a:prstGeom>
          <a:ln w="19050">
            <a:solidFill>
              <a:srgbClr val="005825"/>
            </a:solidFill>
          </a:ln>
        </p:spPr>
        <p:style>
          <a:lnRef idx="1">
            <a:schemeClr val="accent1"/>
          </a:lnRef>
          <a:fillRef idx="0">
            <a:schemeClr val="accent1"/>
          </a:fillRef>
          <a:effectRef idx="0">
            <a:schemeClr val="accent1"/>
          </a:effectRef>
          <a:fontRef idx="minor">
            <a:schemeClr val="tx1"/>
          </a:fontRef>
        </p:style>
      </p:cxnSp>
      <p:sp>
        <p:nvSpPr>
          <p:cNvPr id="130" name="椭圆 17"/>
          <p:cNvSpPr/>
          <p:nvPr/>
        </p:nvSpPr>
        <p:spPr>
          <a:xfrm>
            <a:off x="128472" y="123675"/>
            <a:ext cx="648000" cy="64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华文楷体" panose="02010600040101010101" pitchFamily="2" charset="-122"/>
            </a:endParaRPr>
          </a:p>
        </p:txBody>
      </p:sp>
      <p:sp>
        <p:nvSpPr>
          <p:cNvPr id="129" name="椭圆 16"/>
          <p:cNvSpPr/>
          <p:nvPr/>
        </p:nvSpPr>
        <p:spPr>
          <a:xfrm>
            <a:off x="236472" y="231675"/>
            <a:ext cx="432000" cy="432000"/>
          </a:xfrm>
          <a:prstGeom prst="rect">
            <a:avLst/>
          </a:prstGeom>
          <a:solidFill>
            <a:srgbClr val="0058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华文楷体" panose="02010600040101010101" pitchFamily="2" charset="-122"/>
            </a:endParaRPr>
          </a:p>
        </p:txBody>
      </p:sp>
      <p:sp>
        <p:nvSpPr>
          <p:cNvPr id="51" name="文本框 50"/>
          <p:cNvSpPr txBox="1"/>
          <p:nvPr/>
        </p:nvSpPr>
        <p:spPr>
          <a:xfrm>
            <a:off x="989814" y="105948"/>
            <a:ext cx="8568302" cy="646331"/>
          </a:xfrm>
          <a:prstGeom prst="rect">
            <a:avLst/>
          </a:prstGeom>
          <a:noFill/>
        </p:spPr>
        <p:txBody>
          <a:bodyPr wrap="square" rtlCol="0">
            <a:spAutoFit/>
          </a:bodyPr>
          <a:lstStyle/>
          <a:p>
            <a:r>
              <a:rPr lang="zh-CN" altLang="en-US" sz="3600" b="1" dirty="0">
                <a:solidFill>
                  <a:schemeClr val="bg1"/>
                </a:solidFill>
                <a:latin typeface="微软雅黑" panose="020B0503020204020204" pitchFamily="34" charset="-122"/>
                <a:ea typeface="微软雅黑" panose="020B0503020204020204" pitchFamily="34" charset="-122"/>
              </a:rPr>
              <a:t>区块链的安全性</a:t>
            </a:r>
            <a:r>
              <a:rPr lang="en-US" altLang="zh-CN" sz="3600" b="1" dirty="0">
                <a:solidFill>
                  <a:schemeClr val="bg1"/>
                </a:solidFill>
                <a:latin typeface="微软雅黑" panose="020B0503020204020204" pitchFamily="34" charset="-122"/>
                <a:ea typeface="微软雅黑" panose="020B0503020204020204" pitchFamily="34" charset="-122"/>
              </a:rPr>
              <a:t>—— </a:t>
            </a:r>
            <a:r>
              <a:rPr lang="zh-CN" altLang="en-US" sz="3600" b="1" dirty="0">
                <a:solidFill>
                  <a:schemeClr val="bg1"/>
                </a:solidFill>
                <a:latin typeface="微软雅黑" panose="020B0503020204020204" pitchFamily="34" charset="-122"/>
                <a:ea typeface="微软雅黑" panose="020B0503020204020204" pitchFamily="34" charset="-122"/>
              </a:rPr>
              <a:t>一致性</a:t>
            </a:r>
          </a:p>
        </p:txBody>
      </p:sp>
      <p:sp>
        <p:nvSpPr>
          <p:cNvPr id="5" name="矩形 4"/>
          <p:cNvSpPr/>
          <p:nvPr/>
        </p:nvSpPr>
        <p:spPr>
          <a:xfrm>
            <a:off x="230880" y="283006"/>
            <a:ext cx="470000" cy="369332"/>
          </a:xfrm>
          <a:prstGeom prst="rect">
            <a:avLst/>
          </a:prstGeom>
        </p:spPr>
        <p:txBody>
          <a:bodyPr wrap="none">
            <a:spAutoFit/>
          </a:bodyPr>
          <a:lstStyle/>
          <a:p>
            <a:r>
              <a:rPr lang="en-US" altLang="zh-CN" b="1" dirty="0">
                <a:solidFill>
                  <a:schemeClr val="bg1"/>
                </a:solidFill>
                <a:latin typeface="微软雅黑" panose="020B0503020204020204" pitchFamily="34" charset="-122"/>
                <a:ea typeface="微软雅黑" panose="020B0503020204020204" pitchFamily="34" charset="-122"/>
              </a:rPr>
              <a:t>03</a:t>
            </a:r>
            <a:endParaRPr lang="zh-CN" altLang="en-US" b="1" dirty="0">
              <a:solidFill>
                <a:schemeClr val="bg1"/>
              </a:solidFill>
              <a:latin typeface="微软雅黑" panose="020B0503020204020204" pitchFamily="34" charset="-122"/>
              <a:ea typeface="微软雅黑" panose="020B0503020204020204" pitchFamily="34" charset="-122"/>
            </a:endParaRPr>
          </a:p>
        </p:txBody>
      </p:sp>
      <p:pic>
        <p:nvPicPr>
          <p:cNvPr id="13" name="图片 12"/>
          <p:cNvPicPr>
            <a:picLocks noChangeAspect="1"/>
          </p:cNvPicPr>
          <p:nvPr/>
        </p:nvPicPr>
        <p:blipFill rotWithShape="1">
          <a:blip r:embed="rId4" cstate="print">
            <a:extLst>
              <a:ext uri="{28A0092B-C50C-407E-A947-70E740481C1C}">
                <a14:useLocalDpi xmlns:a14="http://schemas.microsoft.com/office/drawing/2010/main" val="0"/>
              </a:ext>
            </a:extLst>
          </a:blip>
          <a:srcRect l="5754" t="29966" r="12340" b="10228"/>
          <a:stretch/>
        </p:blipFill>
        <p:spPr>
          <a:xfrm>
            <a:off x="9835129" y="4424535"/>
            <a:ext cx="745200" cy="545855"/>
          </a:xfrm>
          <a:prstGeom prst="rect">
            <a:avLst/>
          </a:prstGeom>
        </p:spPr>
      </p:pic>
      <p:pic>
        <p:nvPicPr>
          <p:cNvPr id="14" name="图片 13"/>
          <p:cNvPicPr>
            <a:picLocks noChangeAspect="1"/>
          </p:cNvPicPr>
          <p:nvPr/>
        </p:nvPicPr>
        <p:blipFill rotWithShape="1">
          <a:blip r:embed="rId4" cstate="print">
            <a:extLst>
              <a:ext uri="{28A0092B-C50C-407E-A947-70E740481C1C}">
                <a14:useLocalDpi xmlns:a14="http://schemas.microsoft.com/office/drawing/2010/main" val="0"/>
              </a:ext>
            </a:extLst>
          </a:blip>
          <a:srcRect l="5754" t="29966" r="12340" b="10228"/>
          <a:stretch/>
        </p:blipFill>
        <p:spPr>
          <a:xfrm>
            <a:off x="9835129" y="3790793"/>
            <a:ext cx="745200" cy="545855"/>
          </a:xfrm>
          <a:prstGeom prst="rect">
            <a:avLst/>
          </a:prstGeom>
        </p:spPr>
      </p:pic>
      <p:pic>
        <p:nvPicPr>
          <p:cNvPr id="16" name="图片 15"/>
          <p:cNvPicPr>
            <a:picLocks noChangeAspect="1"/>
          </p:cNvPicPr>
          <p:nvPr/>
        </p:nvPicPr>
        <p:blipFill rotWithShape="1">
          <a:blip r:embed="rId4" cstate="print">
            <a:extLst>
              <a:ext uri="{28A0092B-C50C-407E-A947-70E740481C1C}">
                <a14:useLocalDpi xmlns:a14="http://schemas.microsoft.com/office/drawing/2010/main" val="0"/>
              </a:ext>
            </a:extLst>
          </a:blip>
          <a:srcRect l="5754" t="29966" r="12340" b="10228"/>
          <a:stretch/>
        </p:blipFill>
        <p:spPr>
          <a:xfrm>
            <a:off x="9835129" y="5010390"/>
            <a:ext cx="745200" cy="545855"/>
          </a:xfrm>
          <a:prstGeom prst="rect">
            <a:avLst/>
          </a:prstGeom>
        </p:spPr>
      </p:pic>
      <p:pic>
        <p:nvPicPr>
          <p:cNvPr id="17" name="图片 1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726861" y="5752783"/>
            <a:ext cx="961736" cy="961736"/>
          </a:xfrm>
          <a:prstGeom prst="rect">
            <a:avLst/>
          </a:prstGeom>
        </p:spPr>
      </p:pic>
      <p:pic>
        <p:nvPicPr>
          <p:cNvPr id="23" name="图片 22"/>
          <p:cNvPicPr>
            <a:picLocks noChangeAspect="1"/>
          </p:cNvPicPr>
          <p:nvPr/>
        </p:nvPicPr>
        <p:blipFill rotWithShape="1">
          <a:blip r:embed="rId4" cstate="print">
            <a:extLst>
              <a:ext uri="{28A0092B-C50C-407E-A947-70E740481C1C}">
                <a14:useLocalDpi xmlns:a14="http://schemas.microsoft.com/office/drawing/2010/main" val="0"/>
              </a:ext>
            </a:extLst>
          </a:blip>
          <a:srcRect l="5754" t="29966" r="12340" b="10228"/>
          <a:stretch/>
        </p:blipFill>
        <p:spPr>
          <a:xfrm>
            <a:off x="11024305" y="4443087"/>
            <a:ext cx="745200" cy="545855"/>
          </a:xfrm>
          <a:prstGeom prst="rect">
            <a:avLst/>
          </a:prstGeom>
        </p:spPr>
      </p:pic>
      <p:pic>
        <p:nvPicPr>
          <p:cNvPr id="24" name="图片 23"/>
          <p:cNvPicPr>
            <a:picLocks noChangeAspect="1"/>
          </p:cNvPicPr>
          <p:nvPr/>
        </p:nvPicPr>
        <p:blipFill rotWithShape="1">
          <a:blip r:embed="rId4" cstate="print">
            <a:extLst>
              <a:ext uri="{28A0092B-C50C-407E-A947-70E740481C1C}">
                <a14:useLocalDpi xmlns:a14="http://schemas.microsoft.com/office/drawing/2010/main" val="0"/>
              </a:ext>
            </a:extLst>
          </a:blip>
          <a:srcRect l="5754" t="29966" r="12340" b="10228"/>
          <a:stretch/>
        </p:blipFill>
        <p:spPr>
          <a:xfrm>
            <a:off x="11024305" y="3809345"/>
            <a:ext cx="745200" cy="545855"/>
          </a:xfrm>
          <a:prstGeom prst="rect">
            <a:avLst/>
          </a:prstGeom>
        </p:spPr>
      </p:pic>
      <p:pic>
        <p:nvPicPr>
          <p:cNvPr id="25" name="图片 24"/>
          <p:cNvPicPr>
            <a:picLocks noChangeAspect="1"/>
          </p:cNvPicPr>
          <p:nvPr/>
        </p:nvPicPr>
        <p:blipFill rotWithShape="1">
          <a:blip r:embed="rId6" cstate="print">
            <a:extLst>
              <a:ext uri="{28A0092B-C50C-407E-A947-70E740481C1C}">
                <a14:useLocalDpi xmlns:a14="http://schemas.microsoft.com/office/drawing/2010/main" val="0"/>
              </a:ext>
            </a:extLst>
          </a:blip>
          <a:srcRect l="5090" r="11600"/>
          <a:stretch/>
        </p:blipFill>
        <p:spPr>
          <a:xfrm>
            <a:off x="11024787" y="2976598"/>
            <a:ext cx="744718" cy="893919"/>
          </a:xfrm>
          <a:prstGeom prst="rect">
            <a:avLst/>
          </a:prstGeom>
        </p:spPr>
      </p:pic>
      <p:pic>
        <p:nvPicPr>
          <p:cNvPr id="26" name="图片 25"/>
          <p:cNvPicPr>
            <a:picLocks noChangeAspect="1"/>
          </p:cNvPicPr>
          <p:nvPr/>
        </p:nvPicPr>
        <p:blipFill rotWithShape="1">
          <a:blip r:embed="rId4" cstate="print">
            <a:extLst>
              <a:ext uri="{28A0092B-C50C-407E-A947-70E740481C1C}">
                <a14:useLocalDpi xmlns:a14="http://schemas.microsoft.com/office/drawing/2010/main" val="0"/>
              </a:ext>
            </a:extLst>
          </a:blip>
          <a:srcRect l="5754" t="29966" r="12340" b="10228"/>
          <a:stretch/>
        </p:blipFill>
        <p:spPr>
          <a:xfrm>
            <a:off x="11024305" y="5028942"/>
            <a:ext cx="745200" cy="545855"/>
          </a:xfrm>
          <a:prstGeom prst="rect">
            <a:avLst/>
          </a:prstGeom>
        </p:spPr>
      </p:pic>
      <p:pic>
        <p:nvPicPr>
          <p:cNvPr id="27" name="图片 2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916037" y="5771335"/>
            <a:ext cx="961736" cy="961736"/>
          </a:xfrm>
          <a:prstGeom prst="rect">
            <a:avLst/>
          </a:prstGeom>
        </p:spPr>
      </p:pic>
      <p:pic>
        <p:nvPicPr>
          <p:cNvPr id="28" name="图片 27"/>
          <p:cNvPicPr>
            <a:picLocks noChangeAspect="1"/>
          </p:cNvPicPr>
          <p:nvPr/>
        </p:nvPicPr>
        <p:blipFill rotWithShape="1">
          <a:blip r:embed="rId4" cstate="print">
            <a:extLst>
              <a:ext uri="{28A0092B-C50C-407E-A947-70E740481C1C}">
                <a14:useLocalDpi xmlns:a14="http://schemas.microsoft.com/office/drawing/2010/main" val="0"/>
              </a:ext>
            </a:extLst>
          </a:blip>
          <a:srcRect l="5754" t="29966" r="12340" b="10228"/>
          <a:stretch/>
        </p:blipFill>
        <p:spPr>
          <a:xfrm>
            <a:off x="7602242" y="4443087"/>
            <a:ext cx="745200" cy="545855"/>
          </a:xfrm>
          <a:prstGeom prst="rect">
            <a:avLst/>
          </a:prstGeom>
        </p:spPr>
      </p:pic>
      <p:pic>
        <p:nvPicPr>
          <p:cNvPr id="29" name="图片 28"/>
          <p:cNvPicPr>
            <a:picLocks noChangeAspect="1"/>
          </p:cNvPicPr>
          <p:nvPr/>
        </p:nvPicPr>
        <p:blipFill rotWithShape="1">
          <a:blip r:embed="rId4" cstate="print">
            <a:extLst>
              <a:ext uri="{28A0092B-C50C-407E-A947-70E740481C1C}">
                <a14:useLocalDpi xmlns:a14="http://schemas.microsoft.com/office/drawing/2010/main" val="0"/>
              </a:ext>
            </a:extLst>
          </a:blip>
          <a:srcRect l="5754" t="29966" r="12340" b="10228"/>
          <a:stretch/>
        </p:blipFill>
        <p:spPr>
          <a:xfrm>
            <a:off x="7602242" y="3809345"/>
            <a:ext cx="745200" cy="545855"/>
          </a:xfrm>
          <a:prstGeom prst="rect">
            <a:avLst/>
          </a:prstGeom>
        </p:spPr>
      </p:pic>
      <p:pic>
        <p:nvPicPr>
          <p:cNvPr id="30" name="图片 29"/>
          <p:cNvPicPr>
            <a:picLocks noChangeAspect="1"/>
          </p:cNvPicPr>
          <p:nvPr/>
        </p:nvPicPr>
        <p:blipFill rotWithShape="1">
          <a:blip r:embed="rId6" cstate="print">
            <a:extLst>
              <a:ext uri="{28A0092B-C50C-407E-A947-70E740481C1C}">
                <a14:useLocalDpi xmlns:a14="http://schemas.microsoft.com/office/drawing/2010/main" val="0"/>
              </a:ext>
            </a:extLst>
          </a:blip>
          <a:srcRect l="5090" r="11600"/>
          <a:stretch/>
        </p:blipFill>
        <p:spPr>
          <a:xfrm>
            <a:off x="7602724" y="2976598"/>
            <a:ext cx="744718" cy="893919"/>
          </a:xfrm>
          <a:prstGeom prst="rect">
            <a:avLst/>
          </a:prstGeom>
        </p:spPr>
      </p:pic>
      <p:pic>
        <p:nvPicPr>
          <p:cNvPr id="31" name="图片 30"/>
          <p:cNvPicPr>
            <a:picLocks noChangeAspect="1"/>
          </p:cNvPicPr>
          <p:nvPr/>
        </p:nvPicPr>
        <p:blipFill rotWithShape="1">
          <a:blip r:embed="rId4" cstate="print">
            <a:extLst>
              <a:ext uri="{28A0092B-C50C-407E-A947-70E740481C1C}">
                <a14:useLocalDpi xmlns:a14="http://schemas.microsoft.com/office/drawing/2010/main" val="0"/>
              </a:ext>
            </a:extLst>
          </a:blip>
          <a:srcRect l="5754" t="29966" r="12340" b="10228"/>
          <a:stretch/>
        </p:blipFill>
        <p:spPr>
          <a:xfrm>
            <a:off x="7602242" y="5028942"/>
            <a:ext cx="745200" cy="545855"/>
          </a:xfrm>
          <a:prstGeom prst="rect">
            <a:avLst/>
          </a:prstGeom>
        </p:spPr>
      </p:pic>
      <p:pic>
        <p:nvPicPr>
          <p:cNvPr id="33" name="图片 3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493974" y="5771335"/>
            <a:ext cx="961736" cy="961736"/>
          </a:xfrm>
          <a:prstGeom prst="rect">
            <a:avLst/>
          </a:prstGeom>
        </p:spPr>
      </p:pic>
      <p:pic>
        <p:nvPicPr>
          <p:cNvPr id="34" name="图片 33"/>
          <p:cNvPicPr>
            <a:picLocks noChangeAspect="1"/>
          </p:cNvPicPr>
          <p:nvPr/>
        </p:nvPicPr>
        <p:blipFill rotWithShape="1">
          <a:blip r:embed="rId6" cstate="print">
            <a:duotone>
              <a:schemeClr val="accent6">
                <a:shade val="45000"/>
                <a:satMod val="135000"/>
              </a:schemeClr>
              <a:prstClr val="white"/>
            </a:duotone>
            <a:extLst>
              <a:ext uri="{28A0092B-C50C-407E-A947-70E740481C1C}">
                <a14:useLocalDpi xmlns:a14="http://schemas.microsoft.com/office/drawing/2010/main" val="0"/>
              </a:ext>
            </a:extLst>
          </a:blip>
          <a:srcRect l="5090" r="11600"/>
          <a:stretch/>
        </p:blipFill>
        <p:spPr>
          <a:xfrm>
            <a:off x="7615036" y="2067560"/>
            <a:ext cx="744718" cy="893919"/>
          </a:xfrm>
          <a:prstGeom prst="rect">
            <a:avLst/>
          </a:prstGeom>
        </p:spPr>
      </p:pic>
      <p:pic>
        <p:nvPicPr>
          <p:cNvPr id="40" name="图片 39"/>
          <p:cNvPicPr>
            <a:picLocks noChangeAspect="1"/>
          </p:cNvPicPr>
          <p:nvPr/>
        </p:nvPicPr>
        <p:blipFill rotWithShape="1">
          <a:blip r:embed="rId6" cstate="print">
            <a:duotone>
              <a:schemeClr val="accent6">
                <a:shade val="45000"/>
                <a:satMod val="135000"/>
              </a:schemeClr>
              <a:prstClr val="white"/>
            </a:duotone>
            <a:extLst>
              <a:ext uri="{28A0092B-C50C-407E-A947-70E740481C1C}">
                <a14:useLocalDpi xmlns:a14="http://schemas.microsoft.com/office/drawing/2010/main" val="0"/>
              </a:ext>
            </a:extLst>
          </a:blip>
          <a:srcRect l="5090" r="11600"/>
          <a:stretch/>
        </p:blipFill>
        <p:spPr>
          <a:xfrm>
            <a:off x="11024787" y="2052093"/>
            <a:ext cx="744718" cy="893919"/>
          </a:xfrm>
          <a:prstGeom prst="rect">
            <a:avLst/>
          </a:prstGeom>
        </p:spPr>
      </p:pic>
      <p:pic>
        <p:nvPicPr>
          <p:cNvPr id="41" name="图片 40"/>
          <p:cNvPicPr>
            <a:picLocks noChangeAspect="1"/>
          </p:cNvPicPr>
          <p:nvPr/>
        </p:nvPicPr>
        <p:blipFill rotWithShape="1">
          <a:blip r:embed="rId6" cstate="print">
            <a:duotone>
              <a:schemeClr val="accent6">
                <a:shade val="45000"/>
                <a:satMod val="135000"/>
              </a:schemeClr>
              <a:prstClr val="white"/>
            </a:duotone>
            <a:extLst>
              <a:ext uri="{28A0092B-C50C-407E-A947-70E740481C1C}">
                <a14:useLocalDpi xmlns:a14="http://schemas.microsoft.com/office/drawing/2010/main" val="0"/>
              </a:ext>
            </a:extLst>
          </a:blip>
          <a:srcRect l="5090" r="11600"/>
          <a:stretch/>
        </p:blipFill>
        <p:spPr>
          <a:xfrm>
            <a:off x="9858118" y="2049008"/>
            <a:ext cx="744718" cy="893919"/>
          </a:xfrm>
          <a:prstGeom prst="rect">
            <a:avLst/>
          </a:prstGeom>
        </p:spPr>
      </p:pic>
      <p:sp>
        <p:nvSpPr>
          <p:cNvPr id="39" name="左大括号 38"/>
          <p:cNvSpPr/>
          <p:nvPr/>
        </p:nvSpPr>
        <p:spPr>
          <a:xfrm>
            <a:off x="9516014" y="1652057"/>
            <a:ext cx="231523" cy="3692075"/>
          </a:xfrm>
          <a:prstGeom prst="leftBrace">
            <a:avLst>
              <a:gd name="adj1" fmla="val 0"/>
              <a:gd name="adj2" fmla="val 50000"/>
            </a:avLst>
          </a:prstGeom>
          <a:ln w="38100">
            <a:solidFill>
              <a:srgbClr val="54823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pic>
        <p:nvPicPr>
          <p:cNvPr id="55" name="图片 54"/>
          <p:cNvPicPr>
            <a:picLocks noChangeAspect="1"/>
          </p:cNvPicPr>
          <p:nvPr/>
        </p:nvPicPr>
        <p:blipFill rotWithShape="1">
          <a:blip r:embed="rId6" cstate="print">
            <a:duotone>
              <a:schemeClr val="accent6">
                <a:shade val="45000"/>
                <a:satMod val="135000"/>
              </a:schemeClr>
              <a:prstClr val="white"/>
            </a:duotone>
            <a:extLst>
              <a:ext uri="{28A0092B-C50C-407E-A947-70E740481C1C}">
                <a14:useLocalDpi xmlns:a14="http://schemas.microsoft.com/office/drawing/2010/main" val="0"/>
              </a:ext>
            </a:extLst>
          </a:blip>
          <a:srcRect l="5090" r="11600"/>
          <a:stretch/>
        </p:blipFill>
        <p:spPr>
          <a:xfrm>
            <a:off x="9845961" y="1139622"/>
            <a:ext cx="744718" cy="893919"/>
          </a:xfrm>
          <a:prstGeom prst="rect">
            <a:avLst/>
          </a:prstGeom>
        </p:spPr>
      </p:pic>
      <p:pic>
        <p:nvPicPr>
          <p:cNvPr id="56" name="图片 55"/>
          <p:cNvPicPr>
            <a:picLocks noChangeAspect="1"/>
          </p:cNvPicPr>
          <p:nvPr/>
        </p:nvPicPr>
        <p:blipFill rotWithShape="1">
          <a:blip r:embed="rId6" cstate="print">
            <a:duotone>
              <a:schemeClr val="accent6">
                <a:shade val="45000"/>
                <a:satMod val="135000"/>
              </a:schemeClr>
              <a:prstClr val="white"/>
            </a:duotone>
            <a:extLst>
              <a:ext uri="{28A0092B-C50C-407E-A947-70E740481C1C}">
                <a14:useLocalDpi xmlns:a14="http://schemas.microsoft.com/office/drawing/2010/main" val="0"/>
              </a:ext>
            </a:extLst>
          </a:blip>
          <a:srcRect l="5090" r="11600"/>
          <a:stretch/>
        </p:blipFill>
        <p:spPr>
          <a:xfrm>
            <a:off x="11024305" y="1110826"/>
            <a:ext cx="744718" cy="893919"/>
          </a:xfrm>
          <a:prstGeom prst="rect">
            <a:avLst/>
          </a:prstGeom>
        </p:spPr>
      </p:pic>
      <p:sp>
        <p:nvSpPr>
          <p:cNvPr id="64" name="左大括号 63"/>
          <p:cNvSpPr/>
          <p:nvPr/>
        </p:nvSpPr>
        <p:spPr>
          <a:xfrm>
            <a:off x="7066023" y="2530469"/>
            <a:ext cx="306951" cy="2918985"/>
          </a:xfrm>
          <a:prstGeom prst="leftBrace">
            <a:avLst/>
          </a:prstGeom>
          <a:ln w="38100">
            <a:solidFill>
              <a:srgbClr val="54823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65" name="文本框 64"/>
              <p:cNvSpPr txBox="1"/>
              <p:nvPr/>
            </p:nvSpPr>
            <p:spPr>
              <a:xfrm>
                <a:off x="6318494" y="3741920"/>
                <a:ext cx="520657"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800" b="1" i="1" smtClean="0">
                              <a:latin typeface="Cambria Math" panose="02040503050406030204" pitchFamily="18" charset="0"/>
                              <a:ea typeface="微软雅黑" panose="020B0503020204020204" pitchFamily="34" charset="-122"/>
                            </a:rPr>
                          </m:ctrlPr>
                        </m:sSubPr>
                        <m:e>
                          <m:r>
                            <a:rPr lang="en-US" altLang="zh-CN" sz="2800" b="1" i="1" smtClean="0">
                              <a:latin typeface="Cambria Math" panose="02040503050406030204" pitchFamily="18" charset="0"/>
                              <a:ea typeface="微软雅黑" panose="020B0503020204020204" pitchFamily="34" charset="-122"/>
                            </a:rPr>
                            <m:t>𝑪</m:t>
                          </m:r>
                        </m:e>
                        <m:sub>
                          <m:r>
                            <a:rPr lang="en-US" altLang="zh-CN" sz="2800" b="1" i="1" smtClean="0">
                              <a:latin typeface="Cambria Math" panose="02040503050406030204" pitchFamily="18" charset="0"/>
                              <a:ea typeface="微软雅黑" panose="020B0503020204020204" pitchFamily="34" charset="-122"/>
                            </a:rPr>
                            <m:t>𝟏</m:t>
                          </m:r>
                        </m:sub>
                      </m:sSub>
                    </m:oMath>
                  </m:oMathPara>
                </a14:m>
                <a:endParaRPr lang="zh-CN" altLang="en-US" b="1" dirty="0">
                  <a:latin typeface="微软雅黑" panose="020B0503020204020204" pitchFamily="34" charset="-122"/>
                  <a:ea typeface="微软雅黑" panose="020B0503020204020204" pitchFamily="34" charset="-122"/>
                </a:endParaRPr>
              </a:p>
            </p:txBody>
          </p:sp>
        </mc:Choice>
        <mc:Fallback xmlns="">
          <p:sp>
            <p:nvSpPr>
              <p:cNvPr id="65" name="文本框 64"/>
              <p:cNvSpPr txBox="1">
                <a:spLocks noRot="1" noChangeAspect="1" noMove="1" noResize="1" noEditPoints="1" noAdjustHandles="1" noChangeArrowheads="1" noChangeShapeType="1" noTextEdit="1"/>
              </p:cNvSpPr>
              <p:nvPr/>
            </p:nvSpPr>
            <p:spPr>
              <a:xfrm>
                <a:off x="6318494" y="3741920"/>
                <a:ext cx="520657" cy="523220"/>
              </a:xfrm>
              <a:prstGeom prst="rect">
                <a:avLst/>
              </a:prstGeom>
              <a:blipFill>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6" name="文本框 65"/>
              <p:cNvSpPr txBox="1"/>
              <p:nvPr/>
            </p:nvSpPr>
            <p:spPr>
              <a:xfrm>
                <a:off x="8881265" y="3254724"/>
                <a:ext cx="380581"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800" b="1" i="1" smtClean="0">
                              <a:latin typeface="Cambria Math" panose="02040503050406030204" pitchFamily="18" charset="0"/>
                              <a:ea typeface="微软雅黑" panose="020B0503020204020204" pitchFamily="34" charset="-122"/>
                            </a:rPr>
                          </m:ctrlPr>
                        </m:sSubPr>
                        <m:e>
                          <m:r>
                            <a:rPr lang="en-US" altLang="zh-CN" sz="2800" b="1" i="1" smtClean="0">
                              <a:latin typeface="Cambria Math" panose="02040503050406030204" pitchFamily="18" charset="0"/>
                              <a:ea typeface="微软雅黑" panose="020B0503020204020204" pitchFamily="34" charset="-122"/>
                            </a:rPr>
                            <m:t>𝑪</m:t>
                          </m:r>
                        </m:e>
                        <m:sub>
                          <m:r>
                            <a:rPr lang="en-US" altLang="zh-CN" sz="2800" b="1" i="1" smtClean="0">
                              <a:latin typeface="Cambria Math" panose="02040503050406030204" pitchFamily="18" charset="0"/>
                              <a:ea typeface="微软雅黑" panose="020B0503020204020204" pitchFamily="34" charset="-122"/>
                            </a:rPr>
                            <m:t>𝟐</m:t>
                          </m:r>
                        </m:sub>
                      </m:sSub>
                    </m:oMath>
                  </m:oMathPara>
                </a14:m>
                <a:endParaRPr lang="zh-CN" altLang="en-US" b="1" dirty="0">
                  <a:latin typeface="微软雅黑" panose="020B0503020204020204" pitchFamily="34" charset="-122"/>
                  <a:ea typeface="微软雅黑" panose="020B0503020204020204" pitchFamily="34" charset="-122"/>
                </a:endParaRPr>
              </a:p>
            </p:txBody>
          </p:sp>
        </mc:Choice>
        <mc:Fallback xmlns="">
          <p:sp>
            <p:nvSpPr>
              <p:cNvPr id="66" name="文本框 65"/>
              <p:cNvSpPr txBox="1">
                <a:spLocks noRot="1" noChangeAspect="1" noMove="1" noResize="1" noEditPoints="1" noAdjustHandles="1" noChangeArrowheads="1" noChangeShapeType="1" noTextEdit="1"/>
              </p:cNvSpPr>
              <p:nvPr/>
            </p:nvSpPr>
            <p:spPr>
              <a:xfrm>
                <a:off x="8881265" y="3254724"/>
                <a:ext cx="380581" cy="523220"/>
              </a:xfrm>
              <a:prstGeom prst="rect">
                <a:avLst/>
              </a:prstGeom>
              <a:blipFill>
                <a:blip r:embed="rId8"/>
                <a:stretch>
                  <a:fillRect r="-17742"/>
                </a:stretch>
              </a:blipFill>
            </p:spPr>
            <p:txBody>
              <a:bodyPr/>
              <a:lstStyle/>
              <a:p>
                <a:r>
                  <a:rPr lang="zh-CN" altLang="en-US">
                    <a:noFill/>
                  </a:rPr>
                  <a:t> </a:t>
                </a:r>
              </a:p>
            </p:txBody>
          </p:sp>
        </mc:Fallback>
      </mc:AlternateContent>
      <p:sp>
        <p:nvSpPr>
          <p:cNvPr id="67" name="文本框 66"/>
          <p:cNvSpPr txBox="1"/>
          <p:nvPr/>
        </p:nvSpPr>
        <p:spPr>
          <a:xfrm>
            <a:off x="602574" y="1652057"/>
            <a:ext cx="5857543" cy="523220"/>
          </a:xfrm>
          <a:prstGeom prst="rect">
            <a:avLst/>
          </a:prstGeom>
          <a:noFill/>
        </p:spPr>
        <p:txBody>
          <a:bodyPr wrap="square" rtlCol="0">
            <a:spAutoFit/>
          </a:bodyPr>
          <a:lstStyle/>
          <a:p>
            <a:r>
              <a:rPr lang="en-US" altLang="zh-CN" sz="2800" dirty="0">
                <a:latin typeface="微软雅黑" panose="020B0503020204020204" pitchFamily="34" charset="-122"/>
                <a:ea typeface="微软雅黑" panose="020B0503020204020204" pitchFamily="34" charset="-122"/>
              </a:rPr>
              <a:t>   ◎</a:t>
            </a:r>
            <a:r>
              <a:rPr lang="zh-CN" altLang="en-US" sz="2800" dirty="0">
                <a:latin typeface="微软雅黑" panose="020B0503020204020204" pitchFamily="34" charset="-122"/>
                <a:ea typeface="微软雅黑" panose="020B0503020204020204" pitchFamily="34" charset="-122"/>
              </a:rPr>
              <a:t>正式描述</a:t>
            </a:r>
          </a:p>
        </p:txBody>
      </p:sp>
      <p:sp>
        <p:nvSpPr>
          <p:cNvPr id="68" name="矩形 67"/>
          <p:cNvSpPr/>
          <p:nvPr/>
        </p:nvSpPr>
        <p:spPr>
          <a:xfrm>
            <a:off x="721068" y="1616877"/>
            <a:ext cx="105896" cy="524848"/>
          </a:xfrm>
          <a:prstGeom prst="rect">
            <a:avLst/>
          </a:prstGeom>
          <a:solidFill>
            <a:srgbClr val="005825"/>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lang="zh-CN" altLang="en-US"/>
          </a:p>
        </p:txBody>
      </p:sp>
      <p:grpSp>
        <p:nvGrpSpPr>
          <p:cNvPr id="69" name="组合 68"/>
          <p:cNvGrpSpPr/>
          <p:nvPr/>
        </p:nvGrpSpPr>
        <p:grpSpPr>
          <a:xfrm>
            <a:off x="566119" y="2160417"/>
            <a:ext cx="3638747" cy="48920"/>
            <a:chOff x="1763689" y="1700809"/>
            <a:chExt cx="5560050" cy="369840"/>
          </a:xfrm>
        </p:grpSpPr>
        <p:pic>
          <p:nvPicPr>
            <p:cNvPr id="70" name="Picture 3"/>
            <p:cNvPicPr>
              <a:picLocks noChangeAspect="1" noChangeArrowheads="1"/>
            </p:cNvPicPr>
            <p:nvPr/>
          </p:nvPicPr>
          <p:blipFill rotWithShape="1">
            <a:blip r:embed="rId9" cstate="print">
              <a:extLst>
                <a:ext uri="{28A0092B-C50C-407E-A947-70E740481C1C}">
                  <a14:useLocalDpi xmlns:a14="http://schemas.microsoft.com/office/drawing/2010/main" val="0"/>
                </a:ext>
              </a:extLst>
            </a:blip>
            <a:srcRect l="2767" r="7205" b="57679"/>
            <a:stretch/>
          </p:blipFill>
          <p:spPr bwMode="auto">
            <a:xfrm rot="10800000">
              <a:off x="1763689" y="1733236"/>
              <a:ext cx="5560050" cy="337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1" name="矩形 70"/>
            <p:cNvSpPr/>
            <p:nvPr/>
          </p:nvSpPr>
          <p:spPr>
            <a:xfrm rot="10800000">
              <a:off x="2224477" y="1700809"/>
              <a:ext cx="4546455" cy="43131"/>
            </a:xfrm>
            <a:prstGeom prst="rect">
              <a:avLst/>
            </a:prstGeom>
            <a:gradFill>
              <a:gsLst>
                <a:gs pos="49628">
                  <a:schemeClr val="bg1">
                    <a:lumMod val="50000"/>
                  </a:schemeClr>
                </a:gs>
                <a:gs pos="2000">
                  <a:sysClr val="window" lastClr="FFFFFF">
                    <a:alpha val="0"/>
                  </a:sysClr>
                </a:gs>
                <a:gs pos="100000">
                  <a:sysClr val="window" lastClr="FFFFFF">
                    <a:alpha val="0"/>
                  </a:sysClr>
                </a:gs>
              </a:gsLst>
              <a:lin ang="10800000" scaled="1"/>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alibri"/>
                <a:ea typeface="宋体"/>
                <a:cs typeface="+mn-cs"/>
              </a:endParaRPr>
            </a:p>
          </p:txBody>
        </p:sp>
      </p:grpSp>
      <mc:AlternateContent xmlns:mc="http://schemas.openxmlformats.org/markup-compatibility/2006" xmlns:a14="http://schemas.microsoft.com/office/drawing/2010/main">
        <mc:Choice Requires="a14">
          <p:sp>
            <p:nvSpPr>
              <p:cNvPr id="73" name="矩形 72"/>
              <p:cNvSpPr/>
              <p:nvPr/>
            </p:nvSpPr>
            <p:spPr>
              <a:xfrm>
                <a:off x="721068" y="2612062"/>
                <a:ext cx="5206632" cy="2394566"/>
              </a:xfrm>
              <a:prstGeom prst="rect">
                <a:avLst/>
              </a:prstGeom>
            </p:spPr>
            <p:txBody>
              <a:bodyPr wrap="square">
                <a:spAutoFit/>
              </a:bodyPr>
              <a:lstStyle/>
              <a:p>
                <a:pPr lvl="0" defTabSz="457200">
                  <a:lnSpc>
                    <a:spcPct val="150000"/>
                  </a:lnSpc>
                  <a:spcBef>
                    <a:spcPts val="1000"/>
                  </a:spcBef>
                  <a:buClr>
                    <a:srgbClr val="1E5155">
                      <a:lumMod val="40000"/>
                      <a:lumOff val="60000"/>
                    </a:srgbClr>
                  </a:buClr>
                  <a:buSzPct val="80000"/>
                </a:pPr>
                <a:r>
                  <a:rPr lang="zh-CN" altLang="en-US" sz="2400" dirty="0">
                    <a:latin typeface="微软雅黑" panose="020B0503020204020204" pitchFamily="34" charset="-122"/>
                    <a:ea typeface="微软雅黑" panose="020B0503020204020204" pitchFamily="34" charset="-122"/>
                    <a:cs typeface="+mj-cs"/>
                  </a:rPr>
                  <a:t>共同前缀</a:t>
                </a:r>
                <a:r>
                  <a:rPr lang="en-US" altLang="zh-CN" sz="2400" dirty="0">
                    <a:latin typeface="微软雅黑" panose="020B0503020204020204" pitchFamily="34" charset="-122"/>
                    <a:ea typeface="微软雅黑" panose="020B0503020204020204" pitchFamily="34" charset="-122"/>
                    <a:cs typeface="+mj-cs"/>
                  </a:rPr>
                  <a:t>(CP)</a:t>
                </a:r>
                <a:r>
                  <a:rPr lang="zh-CN" altLang="en-US" sz="2400" dirty="0">
                    <a:latin typeface="微软雅黑" panose="020B0503020204020204" pitchFamily="34" charset="-122"/>
                    <a:ea typeface="微软雅黑" panose="020B0503020204020204" pitchFamily="34" charset="-122"/>
                    <a:cs typeface="+mj-cs"/>
                  </a:rPr>
                  <a:t>：在不同时间</a:t>
                </a:r>
                <a14:m>
                  <m:oMath xmlns:m="http://schemas.openxmlformats.org/officeDocument/2006/math">
                    <m:sSub>
                      <m:sSubPr>
                        <m:ctrlPr>
                          <a:rPr lang="en-US" altLang="zh-CN" sz="2400" i="1" smtClean="0">
                            <a:latin typeface="Cambria Math" panose="02040503050406030204" pitchFamily="18" charset="0"/>
                            <a:ea typeface="微软雅黑" panose="020B0503020204020204" pitchFamily="34" charset="-122"/>
                            <a:cs typeface="+mj-cs"/>
                          </a:rPr>
                        </m:ctrlPr>
                      </m:sSubPr>
                      <m:e>
                        <m:r>
                          <a:rPr lang="en-US" altLang="zh-CN" sz="2400" b="0" i="1" smtClean="0">
                            <a:latin typeface="Cambria Math" panose="02040503050406030204" pitchFamily="18" charset="0"/>
                            <a:ea typeface="微软雅黑" panose="020B0503020204020204" pitchFamily="34" charset="-122"/>
                            <a:cs typeface="+mj-cs"/>
                          </a:rPr>
                          <m:t>𝑠𝑙</m:t>
                        </m:r>
                      </m:e>
                      <m:sub>
                        <m:r>
                          <a:rPr lang="en-US" altLang="zh-CN" sz="2400" b="0" i="1" smtClean="0">
                            <a:latin typeface="Cambria Math" panose="02040503050406030204" pitchFamily="18" charset="0"/>
                            <a:ea typeface="微软雅黑" panose="020B0503020204020204" pitchFamily="34" charset="-122"/>
                            <a:cs typeface="+mj-cs"/>
                          </a:rPr>
                          <m:t>1</m:t>
                        </m:r>
                      </m:sub>
                    </m:sSub>
                    <m:r>
                      <a:rPr lang="en-US" altLang="zh-CN" sz="2400" i="1" smtClean="0">
                        <a:latin typeface="Cambria Math" panose="02040503050406030204" pitchFamily="18" charset="0"/>
                        <a:ea typeface="Cambria Math" panose="02040503050406030204" pitchFamily="18" charset="0"/>
                        <a:cs typeface="+mj-cs"/>
                      </a:rPr>
                      <m:t>&lt;</m:t>
                    </m:r>
                    <m:sSub>
                      <m:sSubPr>
                        <m:ctrlPr>
                          <a:rPr lang="en-US" altLang="zh-CN" sz="2400" i="1" smtClean="0">
                            <a:latin typeface="Cambria Math" panose="02040503050406030204" pitchFamily="18" charset="0"/>
                            <a:ea typeface="Cambria Math" panose="02040503050406030204" pitchFamily="18" charset="0"/>
                            <a:cs typeface="+mj-cs"/>
                          </a:rPr>
                        </m:ctrlPr>
                      </m:sSubPr>
                      <m:e>
                        <m:r>
                          <a:rPr lang="en-US" altLang="zh-CN" sz="2400" b="0" i="1" smtClean="0">
                            <a:latin typeface="Cambria Math" panose="02040503050406030204" pitchFamily="18" charset="0"/>
                            <a:ea typeface="Cambria Math" panose="02040503050406030204" pitchFamily="18" charset="0"/>
                            <a:cs typeface="+mj-cs"/>
                          </a:rPr>
                          <m:t>𝑠𝑙</m:t>
                        </m:r>
                      </m:e>
                      <m:sub>
                        <m:r>
                          <a:rPr lang="en-US" altLang="zh-CN" sz="2400" b="0" i="1" smtClean="0">
                            <a:latin typeface="Cambria Math" panose="02040503050406030204" pitchFamily="18" charset="0"/>
                            <a:ea typeface="Cambria Math" panose="02040503050406030204" pitchFamily="18" charset="0"/>
                            <a:cs typeface="+mj-cs"/>
                          </a:rPr>
                          <m:t>2</m:t>
                        </m:r>
                      </m:sub>
                    </m:sSub>
                  </m:oMath>
                </a14:m>
                <a:r>
                  <a:rPr lang="zh-CN" altLang="en-US" sz="2400" dirty="0">
                    <a:latin typeface="微软雅黑" panose="020B0503020204020204" pitchFamily="34" charset="-122"/>
                    <a:ea typeface="微软雅黑" panose="020B0503020204020204" pitchFamily="34" charset="-122"/>
                    <a:cs typeface="+mj-cs"/>
                  </a:rPr>
                  <a:t>，不同诚实节点拥有的本地链</a:t>
                </a:r>
                <a14:m>
                  <m:oMath xmlns:m="http://schemas.openxmlformats.org/officeDocument/2006/math">
                    <m:sSub>
                      <m:sSubPr>
                        <m:ctrlPr>
                          <a:rPr lang="en-US" altLang="zh-CN" sz="2400" i="1" smtClean="0">
                            <a:latin typeface="Cambria Math" panose="02040503050406030204" pitchFamily="18" charset="0"/>
                            <a:ea typeface="微软雅黑" panose="020B0503020204020204" pitchFamily="34" charset="-122"/>
                            <a:cs typeface="+mj-cs"/>
                          </a:rPr>
                        </m:ctrlPr>
                      </m:sSubPr>
                      <m:e>
                        <m:r>
                          <a:rPr lang="en-US" altLang="zh-CN" sz="2400" b="0" i="1" smtClean="0">
                            <a:latin typeface="Cambria Math" panose="02040503050406030204" pitchFamily="18" charset="0"/>
                            <a:ea typeface="微软雅黑" panose="020B0503020204020204" pitchFamily="34" charset="-122"/>
                            <a:cs typeface="+mj-cs"/>
                          </a:rPr>
                          <m:t>𝐶</m:t>
                        </m:r>
                      </m:e>
                      <m:sub>
                        <m:r>
                          <a:rPr lang="en-US" altLang="zh-CN" sz="2400" b="0" i="1" smtClean="0">
                            <a:latin typeface="Cambria Math" panose="02040503050406030204" pitchFamily="18" charset="0"/>
                            <a:ea typeface="微软雅黑" panose="020B0503020204020204" pitchFamily="34" charset="-122"/>
                            <a:cs typeface="+mj-cs"/>
                          </a:rPr>
                          <m:t>1</m:t>
                        </m:r>
                      </m:sub>
                    </m:sSub>
                  </m:oMath>
                </a14:m>
                <a:r>
                  <a:rPr lang="zh-CN" altLang="en-US" sz="2400" dirty="0">
                    <a:latin typeface="微软雅黑" panose="020B0503020204020204" pitchFamily="34" charset="-122"/>
                    <a:ea typeface="微软雅黑" panose="020B0503020204020204" pitchFamily="34" charset="-122"/>
                    <a:cs typeface="+mj-cs"/>
                  </a:rPr>
                  <a:t>和</a:t>
                </a:r>
                <a14:m>
                  <m:oMath xmlns:m="http://schemas.openxmlformats.org/officeDocument/2006/math">
                    <m:sSub>
                      <m:sSubPr>
                        <m:ctrlPr>
                          <a:rPr lang="en-US" altLang="zh-CN" sz="2400" i="1">
                            <a:latin typeface="Cambria Math" panose="02040503050406030204" pitchFamily="18" charset="0"/>
                            <a:ea typeface="微软雅黑" panose="020B0503020204020204" pitchFamily="34" charset="-122"/>
                          </a:rPr>
                        </m:ctrlPr>
                      </m:sSubPr>
                      <m:e>
                        <m:r>
                          <a:rPr lang="en-US" altLang="zh-CN" sz="2400" i="1">
                            <a:latin typeface="Cambria Math" panose="02040503050406030204" pitchFamily="18" charset="0"/>
                            <a:ea typeface="微软雅黑" panose="020B0503020204020204" pitchFamily="34" charset="-122"/>
                          </a:rPr>
                          <m:t>𝐶</m:t>
                        </m:r>
                      </m:e>
                      <m:sub>
                        <m:r>
                          <a:rPr lang="en-US" altLang="zh-CN" sz="2400" b="0" i="1" smtClean="0">
                            <a:latin typeface="Cambria Math" panose="02040503050406030204" pitchFamily="18" charset="0"/>
                            <a:ea typeface="微软雅黑" panose="020B0503020204020204" pitchFamily="34" charset="-122"/>
                          </a:rPr>
                          <m:t>2</m:t>
                        </m:r>
                      </m:sub>
                    </m:sSub>
                  </m:oMath>
                </a14:m>
                <a:r>
                  <a:rPr lang="zh-CN" altLang="en-US" sz="2400" dirty="0">
                    <a:latin typeface="微软雅黑" panose="020B0503020204020204" pitchFamily="34" charset="-122"/>
                    <a:ea typeface="微软雅黑" panose="020B0503020204020204" pitchFamily="34" charset="-122"/>
                    <a:cs typeface="+mj-cs"/>
                  </a:rPr>
                  <a:t>，满足</a:t>
                </a:r>
                <a14:m>
                  <m:oMath xmlns:m="http://schemas.openxmlformats.org/officeDocument/2006/math">
                    <m:sSubSup>
                      <m:sSubSupPr>
                        <m:ctrlPr>
                          <a:rPr lang="en-US" altLang="zh-CN" sz="2400" i="1" smtClean="0">
                            <a:latin typeface="Cambria Math" panose="02040503050406030204" pitchFamily="18" charset="0"/>
                            <a:ea typeface="微软雅黑" panose="020B0503020204020204" pitchFamily="34" charset="-122"/>
                            <a:cs typeface="+mj-cs"/>
                          </a:rPr>
                        </m:ctrlPr>
                      </m:sSubSupPr>
                      <m:e>
                        <m:r>
                          <a:rPr lang="en-US" altLang="zh-CN" sz="2400" b="0" i="1" smtClean="0">
                            <a:latin typeface="Cambria Math" panose="02040503050406030204" pitchFamily="18" charset="0"/>
                            <a:ea typeface="微软雅黑" panose="020B0503020204020204" pitchFamily="34" charset="-122"/>
                            <a:cs typeface="+mj-cs"/>
                          </a:rPr>
                          <m:t>𝐶</m:t>
                        </m:r>
                      </m:e>
                      <m:sub>
                        <m:r>
                          <a:rPr lang="en-US" altLang="zh-CN" sz="2400" b="0" i="1" smtClean="0">
                            <a:latin typeface="Cambria Math" panose="02040503050406030204" pitchFamily="18" charset="0"/>
                            <a:ea typeface="微软雅黑" panose="020B0503020204020204" pitchFamily="34" charset="-122"/>
                            <a:cs typeface="+mj-cs"/>
                          </a:rPr>
                          <m:t>1</m:t>
                        </m:r>
                      </m:sub>
                      <m:sup>
                        <m:rad>
                          <m:radPr>
                            <m:degHide m:val="on"/>
                            <m:ctrlPr>
                              <a:rPr lang="en-US" altLang="zh-CN" sz="2400" i="1" smtClean="0">
                                <a:latin typeface="Cambria Math" panose="02040503050406030204" pitchFamily="18" charset="0"/>
                                <a:ea typeface="微软雅黑" panose="020B0503020204020204" pitchFamily="34" charset="-122"/>
                                <a:cs typeface="+mj-cs"/>
                              </a:rPr>
                            </m:ctrlPr>
                          </m:radPr>
                          <m:deg/>
                          <m:e>
                            <m:r>
                              <a:rPr lang="en-US" altLang="zh-CN" sz="2400" b="0" i="1" smtClean="0">
                                <a:latin typeface="Cambria Math" panose="02040503050406030204" pitchFamily="18" charset="0"/>
                                <a:ea typeface="微软雅黑" panose="020B0503020204020204" pitchFamily="34" charset="-122"/>
                                <a:cs typeface="+mj-cs"/>
                              </a:rPr>
                              <m:t>𝐾</m:t>
                            </m:r>
                          </m:e>
                        </m:rad>
                      </m:sup>
                    </m:sSubSup>
                    <m:r>
                      <a:rPr lang="en-US" altLang="zh-CN" sz="2400" i="1">
                        <a:latin typeface="Cambria Math" panose="02040503050406030204" pitchFamily="18" charset="0"/>
                        <a:ea typeface="Cambria Math" panose="02040503050406030204" pitchFamily="18" charset="0"/>
                        <a:cs typeface="+mj-cs"/>
                      </a:rPr>
                      <m:t>≤</m:t>
                    </m:r>
                    <m:sSub>
                      <m:sSubPr>
                        <m:ctrlPr>
                          <a:rPr lang="en-US" altLang="zh-CN" sz="2400" i="1" smtClean="0">
                            <a:latin typeface="Cambria Math" panose="02040503050406030204" pitchFamily="18" charset="0"/>
                            <a:ea typeface="Cambria Math" panose="02040503050406030204" pitchFamily="18" charset="0"/>
                            <a:cs typeface="+mj-cs"/>
                          </a:rPr>
                        </m:ctrlPr>
                      </m:sSubPr>
                      <m:e>
                        <m:r>
                          <a:rPr lang="en-US" altLang="zh-CN" sz="2400" b="0" i="1" smtClean="0">
                            <a:latin typeface="Cambria Math" panose="02040503050406030204" pitchFamily="18" charset="0"/>
                            <a:ea typeface="Cambria Math" panose="02040503050406030204" pitchFamily="18" charset="0"/>
                            <a:cs typeface="+mj-cs"/>
                          </a:rPr>
                          <m:t>𝐶</m:t>
                        </m:r>
                      </m:e>
                      <m:sub>
                        <m:r>
                          <a:rPr lang="en-US" altLang="zh-CN" sz="2400" b="0" i="1" smtClean="0">
                            <a:latin typeface="Cambria Math" panose="02040503050406030204" pitchFamily="18" charset="0"/>
                            <a:ea typeface="Cambria Math" panose="02040503050406030204" pitchFamily="18" charset="0"/>
                            <a:cs typeface="+mj-cs"/>
                          </a:rPr>
                          <m:t>2</m:t>
                        </m:r>
                      </m:sub>
                    </m:sSub>
                  </m:oMath>
                </a14:m>
                <a:r>
                  <a:rPr lang="zh-CN" altLang="en-US" sz="2400" dirty="0">
                    <a:latin typeface="微软雅黑" panose="020B0503020204020204" pitchFamily="34" charset="-122"/>
                    <a:ea typeface="微软雅黑" panose="020B0503020204020204" pitchFamily="34" charset="-122"/>
                    <a:cs typeface="+mj-cs"/>
                  </a:rPr>
                  <a:t>  ，即</a:t>
                </a:r>
                <a14:m>
                  <m:oMath xmlns:m="http://schemas.openxmlformats.org/officeDocument/2006/math">
                    <m:sSub>
                      <m:sSubPr>
                        <m:ctrlPr>
                          <a:rPr lang="en-US" altLang="zh-CN" sz="2400" i="1">
                            <a:latin typeface="Cambria Math" panose="02040503050406030204" pitchFamily="18" charset="0"/>
                            <a:ea typeface="微软雅黑" panose="020B0503020204020204" pitchFamily="34" charset="-122"/>
                          </a:rPr>
                        </m:ctrlPr>
                      </m:sSubPr>
                      <m:e>
                        <m:r>
                          <a:rPr lang="en-US" altLang="zh-CN" sz="2400" i="1">
                            <a:latin typeface="Cambria Math" panose="02040503050406030204" pitchFamily="18" charset="0"/>
                            <a:ea typeface="微软雅黑" panose="020B0503020204020204" pitchFamily="34" charset="-122"/>
                          </a:rPr>
                          <m:t>𝐶</m:t>
                        </m:r>
                      </m:e>
                      <m:sub>
                        <m:r>
                          <a:rPr lang="en-US" altLang="zh-CN" sz="2400" i="1">
                            <a:latin typeface="Cambria Math" panose="02040503050406030204" pitchFamily="18" charset="0"/>
                            <a:ea typeface="微软雅黑" panose="020B0503020204020204" pitchFamily="34" charset="-122"/>
                          </a:rPr>
                          <m:t>1</m:t>
                        </m:r>
                      </m:sub>
                    </m:sSub>
                  </m:oMath>
                </a14:m>
                <a:r>
                  <a:rPr lang="zh-CN" altLang="en-US" sz="2400" dirty="0">
                    <a:latin typeface="微软雅黑" panose="020B0503020204020204" pitchFamily="34" charset="-122"/>
                    <a:ea typeface="微软雅黑" panose="020B0503020204020204" pitchFamily="34" charset="-122"/>
                    <a:cs typeface="+mj-cs"/>
                  </a:rPr>
                  <a:t>去掉</a:t>
                </a:r>
                <a14:m>
                  <m:oMath xmlns:m="http://schemas.openxmlformats.org/officeDocument/2006/math">
                    <m:r>
                      <a:rPr lang="en-US" altLang="zh-CN" sz="2400" i="1">
                        <a:latin typeface="Cambria Math" panose="02040503050406030204" pitchFamily="18" charset="0"/>
                        <a:ea typeface="Cambria Math" panose="02040503050406030204" pitchFamily="18" charset="0"/>
                      </a:rPr>
                      <m:t>𝐾</m:t>
                    </m:r>
                  </m:oMath>
                </a14:m>
                <a:r>
                  <a:rPr lang="zh-CN" altLang="en-US" sz="2400" dirty="0">
                    <a:latin typeface="微软雅黑" panose="020B0503020204020204" pitchFamily="34" charset="-122"/>
                    <a:ea typeface="微软雅黑" panose="020B0503020204020204" pitchFamily="34" charset="-122"/>
                    <a:cs typeface="+mj-cs"/>
                  </a:rPr>
                  <a:t>个区块之后的链是</a:t>
                </a:r>
                <a14:m>
                  <m:oMath xmlns:m="http://schemas.openxmlformats.org/officeDocument/2006/math">
                    <m:sSub>
                      <m:sSubPr>
                        <m:ctrlPr>
                          <a:rPr lang="en-US" altLang="zh-CN" sz="2400" i="1">
                            <a:latin typeface="Cambria Math" panose="02040503050406030204" pitchFamily="18" charset="0"/>
                            <a:ea typeface="微软雅黑" panose="020B0503020204020204" pitchFamily="34" charset="-122"/>
                          </a:rPr>
                        </m:ctrlPr>
                      </m:sSubPr>
                      <m:e>
                        <m:r>
                          <a:rPr lang="en-US" altLang="zh-CN" sz="2400" i="1">
                            <a:latin typeface="Cambria Math" panose="02040503050406030204" pitchFamily="18" charset="0"/>
                            <a:ea typeface="微软雅黑" panose="020B0503020204020204" pitchFamily="34" charset="-122"/>
                          </a:rPr>
                          <m:t>𝐶</m:t>
                        </m:r>
                      </m:e>
                      <m:sub>
                        <m:r>
                          <a:rPr lang="en-US" altLang="zh-CN" sz="2400" i="1">
                            <a:latin typeface="Cambria Math" panose="02040503050406030204" pitchFamily="18" charset="0"/>
                            <a:ea typeface="微软雅黑" panose="020B0503020204020204" pitchFamily="34" charset="-122"/>
                          </a:rPr>
                          <m:t>2</m:t>
                        </m:r>
                      </m:sub>
                    </m:sSub>
                  </m:oMath>
                </a14:m>
                <a:r>
                  <a:rPr lang="zh-CN" altLang="en-US" sz="2400" dirty="0">
                    <a:latin typeface="微软雅黑" panose="020B0503020204020204" pitchFamily="34" charset="-122"/>
                    <a:ea typeface="微软雅黑" panose="020B0503020204020204" pitchFamily="34" charset="-122"/>
                    <a:cs typeface="+mj-cs"/>
                  </a:rPr>
                  <a:t>的前缀。</a:t>
                </a:r>
                <a:endParaRPr lang="en-US" altLang="zh-CN" sz="2400" dirty="0">
                  <a:latin typeface="微软雅黑" panose="020B0503020204020204" pitchFamily="34" charset="-122"/>
                  <a:ea typeface="微软雅黑" panose="020B0503020204020204" pitchFamily="34" charset="-122"/>
                  <a:cs typeface="+mj-cs"/>
                </a:endParaRPr>
              </a:p>
            </p:txBody>
          </p:sp>
        </mc:Choice>
        <mc:Fallback xmlns="">
          <p:sp>
            <p:nvSpPr>
              <p:cNvPr id="73" name="矩形 72"/>
              <p:cNvSpPr>
                <a:spLocks noRot="1" noChangeAspect="1" noMove="1" noResize="1" noEditPoints="1" noAdjustHandles="1" noChangeArrowheads="1" noChangeShapeType="1" noTextEdit="1"/>
              </p:cNvSpPr>
              <p:nvPr/>
            </p:nvSpPr>
            <p:spPr>
              <a:xfrm>
                <a:off x="721068" y="2612062"/>
                <a:ext cx="5206632" cy="2394566"/>
              </a:xfrm>
              <a:prstGeom prst="rect">
                <a:avLst/>
              </a:prstGeom>
              <a:blipFill>
                <a:blip r:embed="rId10"/>
                <a:stretch>
                  <a:fillRect l="-1756" r="-7728" b="-4835"/>
                </a:stretch>
              </a:blipFill>
            </p:spPr>
            <p:txBody>
              <a:bodyPr/>
              <a:lstStyle/>
              <a:p>
                <a:r>
                  <a:rPr lang="zh-CN" altLang="en-US">
                    <a:noFill/>
                  </a:rPr>
                  <a:t> </a:t>
                </a:r>
              </a:p>
            </p:txBody>
          </p:sp>
        </mc:Fallback>
      </mc:AlternateContent>
      <p:sp>
        <p:nvSpPr>
          <p:cNvPr id="42" name="文本框 41">
            <a:extLst>
              <a:ext uri="{FF2B5EF4-FFF2-40B4-BE49-F238E27FC236}">
                <a16:creationId xmlns:a16="http://schemas.microsoft.com/office/drawing/2014/main" id="{00083C98-CC4D-4DB1-A369-B6883F614606}"/>
              </a:ext>
            </a:extLst>
          </p:cNvPr>
          <p:cNvSpPr txBox="1"/>
          <p:nvPr/>
        </p:nvSpPr>
        <p:spPr>
          <a:xfrm>
            <a:off x="7813488" y="5988856"/>
            <a:ext cx="393385" cy="369332"/>
          </a:xfrm>
          <a:prstGeom prst="rect">
            <a:avLst/>
          </a:prstGeom>
          <a:noFill/>
        </p:spPr>
        <p:txBody>
          <a:bodyPr wrap="square" rtlCol="0">
            <a:spAutoFit/>
          </a:bodyPr>
          <a:lstStyle/>
          <a:p>
            <a:r>
              <a:rPr lang="en-US" altLang="zh-CN" dirty="0"/>
              <a:t>A</a:t>
            </a:r>
            <a:endParaRPr lang="zh-CN" altLang="en-US" dirty="0"/>
          </a:p>
        </p:txBody>
      </p:sp>
      <p:sp>
        <p:nvSpPr>
          <p:cNvPr id="43" name="文本框 42">
            <a:extLst>
              <a:ext uri="{FF2B5EF4-FFF2-40B4-BE49-F238E27FC236}">
                <a16:creationId xmlns:a16="http://schemas.microsoft.com/office/drawing/2014/main" id="{3E826D49-4B05-4F36-AD06-DC156BC849C3}"/>
              </a:ext>
            </a:extLst>
          </p:cNvPr>
          <p:cNvSpPr txBox="1"/>
          <p:nvPr/>
        </p:nvSpPr>
        <p:spPr>
          <a:xfrm>
            <a:off x="10038934" y="5976542"/>
            <a:ext cx="393385" cy="369332"/>
          </a:xfrm>
          <a:prstGeom prst="rect">
            <a:avLst/>
          </a:prstGeom>
          <a:noFill/>
        </p:spPr>
        <p:txBody>
          <a:bodyPr wrap="square" rtlCol="0">
            <a:spAutoFit/>
          </a:bodyPr>
          <a:lstStyle/>
          <a:p>
            <a:r>
              <a:rPr lang="en-US" altLang="zh-CN" dirty="0"/>
              <a:t>B</a:t>
            </a:r>
            <a:endParaRPr lang="zh-CN" altLang="en-US" dirty="0"/>
          </a:p>
        </p:txBody>
      </p:sp>
      <p:sp>
        <p:nvSpPr>
          <p:cNvPr id="44" name="文本框 43">
            <a:extLst>
              <a:ext uri="{FF2B5EF4-FFF2-40B4-BE49-F238E27FC236}">
                <a16:creationId xmlns:a16="http://schemas.microsoft.com/office/drawing/2014/main" id="{37EAB73D-9E0C-4578-B5B5-FB80C598158E}"/>
              </a:ext>
            </a:extLst>
          </p:cNvPr>
          <p:cNvSpPr txBox="1"/>
          <p:nvPr/>
        </p:nvSpPr>
        <p:spPr>
          <a:xfrm>
            <a:off x="11225942" y="5987898"/>
            <a:ext cx="393385" cy="369332"/>
          </a:xfrm>
          <a:prstGeom prst="rect">
            <a:avLst/>
          </a:prstGeom>
          <a:noFill/>
        </p:spPr>
        <p:txBody>
          <a:bodyPr wrap="square" rtlCol="0">
            <a:spAutoFit/>
          </a:bodyPr>
          <a:lstStyle/>
          <a:p>
            <a:r>
              <a:rPr lang="en-US" altLang="zh-CN" dirty="0"/>
              <a:t>C</a:t>
            </a:r>
            <a:endParaRPr lang="zh-CN" altLang="en-US" dirty="0"/>
          </a:p>
        </p:txBody>
      </p:sp>
      <p:pic>
        <p:nvPicPr>
          <p:cNvPr id="45" name="图片 44">
            <a:extLst>
              <a:ext uri="{FF2B5EF4-FFF2-40B4-BE49-F238E27FC236}">
                <a16:creationId xmlns:a16="http://schemas.microsoft.com/office/drawing/2014/main" id="{2A2B52EB-E932-421D-B66E-BCD8A34EBDB6}"/>
              </a:ext>
            </a:extLst>
          </p:cNvPr>
          <p:cNvPicPr>
            <a:picLocks noChangeAspect="1"/>
          </p:cNvPicPr>
          <p:nvPr/>
        </p:nvPicPr>
        <p:blipFill rotWithShape="1">
          <a:blip r:embed="rId6" cstate="print">
            <a:duotone>
              <a:schemeClr val="accent6">
                <a:shade val="45000"/>
                <a:satMod val="135000"/>
              </a:schemeClr>
              <a:prstClr val="white"/>
            </a:duotone>
            <a:extLst>
              <a:ext uri="{28A0092B-C50C-407E-A947-70E740481C1C}">
                <a14:useLocalDpi xmlns:a14="http://schemas.microsoft.com/office/drawing/2010/main" val="0"/>
              </a:ext>
            </a:extLst>
          </a:blip>
          <a:srcRect l="5090" r="11600"/>
          <a:stretch/>
        </p:blipFill>
        <p:spPr>
          <a:xfrm>
            <a:off x="9840134" y="2973828"/>
            <a:ext cx="744718" cy="893919"/>
          </a:xfrm>
          <a:prstGeom prst="rect">
            <a:avLst/>
          </a:prstGeom>
        </p:spPr>
      </p:pic>
    </p:spTree>
    <p:extLst>
      <p:ext uri="{BB962C8B-B14F-4D97-AF65-F5344CB8AC3E}">
        <p14:creationId xmlns:p14="http://schemas.microsoft.com/office/powerpoint/2010/main" val="38008620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895350"/>
          </a:xfrm>
          <a:prstGeom prst="rect">
            <a:avLst/>
          </a:prstGeom>
          <a:solidFill>
            <a:srgbClr val="0058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p:cNvPicPr>
            <a:picLocks noChangeAspect="1"/>
          </p:cNvPicPr>
          <p:nvPr/>
        </p:nvPicPr>
        <p:blipFill>
          <a:blip r:embed="rId3"/>
          <a:stretch>
            <a:fillRect/>
          </a:stretch>
        </p:blipFill>
        <p:spPr>
          <a:xfrm>
            <a:off x="9633708" y="0"/>
            <a:ext cx="2552700" cy="895350"/>
          </a:xfrm>
          <a:prstGeom prst="rect">
            <a:avLst/>
          </a:prstGeom>
        </p:spPr>
      </p:pic>
      <p:cxnSp>
        <p:nvCxnSpPr>
          <p:cNvPr id="7" name="直接连接符 6"/>
          <p:cNvCxnSpPr/>
          <p:nvPr/>
        </p:nvCxnSpPr>
        <p:spPr>
          <a:xfrm>
            <a:off x="236472" y="6767130"/>
            <a:ext cx="11641301" cy="49378"/>
          </a:xfrm>
          <a:prstGeom prst="line">
            <a:avLst/>
          </a:prstGeom>
          <a:ln w="19050">
            <a:solidFill>
              <a:srgbClr val="005825"/>
            </a:solidFill>
          </a:ln>
        </p:spPr>
        <p:style>
          <a:lnRef idx="1">
            <a:schemeClr val="accent1"/>
          </a:lnRef>
          <a:fillRef idx="0">
            <a:schemeClr val="accent1"/>
          </a:fillRef>
          <a:effectRef idx="0">
            <a:schemeClr val="accent1"/>
          </a:effectRef>
          <a:fontRef idx="minor">
            <a:schemeClr val="tx1"/>
          </a:fontRef>
        </p:style>
      </p:cxnSp>
      <p:sp>
        <p:nvSpPr>
          <p:cNvPr id="130" name="椭圆 17"/>
          <p:cNvSpPr/>
          <p:nvPr/>
        </p:nvSpPr>
        <p:spPr>
          <a:xfrm>
            <a:off x="128472" y="123675"/>
            <a:ext cx="648000" cy="64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华文楷体" panose="02010600040101010101" pitchFamily="2" charset="-122"/>
            </a:endParaRPr>
          </a:p>
        </p:txBody>
      </p:sp>
      <p:sp>
        <p:nvSpPr>
          <p:cNvPr id="129" name="椭圆 16"/>
          <p:cNvSpPr/>
          <p:nvPr/>
        </p:nvSpPr>
        <p:spPr>
          <a:xfrm>
            <a:off x="236472" y="231675"/>
            <a:ext cx="432000" cy="432000"/>
          </a:xfrm>
          <a:prstGeom prst="rect">
            <a:avLst/>
          </a:prstGeom>
          <a:solidFill>
            <a:srgbClr val="0058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华文楷体" panose="02010600040101010101" pitchFamily="2" charset="-122"/>
            </a:endParaRPr>
          </a:p>
        </p:txBody>
      </p:sp>
      <p:sp>
        <p:nvSpPr>
          <p:cNvPr id="51" name="文本框 50"/>
          <p:cNvSpPr txBox="1"/>
          <p:nvPr/>
        </p:nvSpPr>
        <p:spPr>
          <a:xfrm>
            <a:off x="989814" y="105948"/>
            <a:ext cx="8568302" cy="646331"/>
          </a:xfrm>
          <a:prstGeom prst="rect">
            <a:avLst/>
          </a:prstGeom>
          <a:noFill/>
        </p:spPr>
        <p:txBody>
          <a:bodyPr wrap="square" rtlCol="0">
            <a:spAutoFit/>
          </a:bodyPr>
          <a:lstStyle/>
          <a:p>
            <a:r>
              <a:rPr lang="zh-CN" altLang="en-US" sz="3600" b="1" dirty="0">
                <a:solidFill>
                  <a:schemeClr val="bg1"/>
                </a:solidFill>
                <a:latin typeface="微软雅黑" panose="020B0503020204020204" pitchFamily="34" charset="-122"/>
                <a:ea typeface="微软雅黑" panose="020B0503020204020204" pitchFamily="34" charset="-122"/>
              </a:rPr>
              <a:t>区块链的安全性</a:t>
            </a:r>
            <a:r>
              <a:rPr lang="en-US" altLang="zh-CN" sz="3600" b="1" dirty="0">
                <a:solidFill>
                  <a:schemeClr val="bg1"/>
                </a:solidFill>
                <a:latin typeface="微软雅黑" panose="020B0503020204020204" pitchFamily="34" charset="-122"/>
                <a:ea typeface="微软雅黑" panose="020B0503020204020204" pitchFamily="34" charset="-122"/>
              </a:rPr>
              <a:t>——</a:t>
            </a:r>
            <a:r>
              <a:rPr lang="zh-CN" altLang="en-US" sz="3600" b="1" dirty="0">
                <a:solidFill>
                  <a:schemeClr val="bg1"/>
                </a:solidFill>
                <a:latin typeface="微软雅黑" panose="020B0503020204020204" pitchFamily="34" charset="-122"/>
                <a:ea typeface="微软雅黑" panose="020B0503020204020204" pitchFamily="34" charset="-122"/>
              </a:rPr>
              <a:t>活性</a:t>
            </a:r>
          </a:p>
        </p:txBody>
      </p:sp>
      <p:sp>
        <p:nvSpPr>
          <p:cNvPr id="5" name="矩形 4"/>
          <p:cNvSpPr/>
          <p:nvPr/>
        </p:nvSpPr>
        <p:spPr>
          <a:xfrm>
            <a:off x="230880" y="283006"/>
            <a:ext cx="470000" cy="369332"/>
          </a:xfrm>
          <a:prstGeom prst="rect">
            <a:avLst/>
          </a:prstGeom>
        </p:spPr>
        <p:txBody>
          <a:bodyPr wrap="none">
            <a:spAutoFit/>
          </a:bodyPr>
          <a:lstStyle/>
          <a:p>
            <a:r>
              <a:rPr lang="en-US" altLang="zh-CN" b="1" dirty="0">
                <a:solidFill>
                  <a:schemeClr val="bg1"/>
                </a:solidFill>
                <a:latin typeface="微软雅黑" panose="020B0503020204020204" pitchFamily="34" charset="-122"/>
                <a:ea typeface="微软雅黑" panose="020B0503020204020204" pitchFamily="34" charset="-122"/>
              </a:rPr>
              <a:t>03</a:t>
            </a:r>
            <a:endParaRPr lang="zh-CN" altLang="en-US" b="1" dirty="0">
              <a:solidFill>
                <a:schemeClr val="bg1"/>
              </a:solidFill>
              <a:latin typeface="微软雅黑" panose="020B0503020204020204" pitchFamily="34" charset="-122"/>
              <a:ea typeface="微软雅黑" panose="020B0503020204020204" pitchFamily="34" charset="-122"/>
            </a:endParaRPr>
          </a:p>
        </p:txBody>
      </p:sp>
      <p:sp>
        <p:nvSpPr>
          <p:cNvPr id="2" name="矩形 1"/>
          <p:cNvSpPr/>
          <p:nvPr/>
        </p:nvSpPr>
        <p:spPr>
          <a:xfrm>
            <a:off x="604684" y="1201260"/>
            <a:ext cx="7168507" cy="1435136"/>
          </a:xfrm>
          <a:prstGeom prst="rect">
            <a:avLst/>
          </a:prstGeom>
        </p:spPr>
        <p:txBody>
          <a:bodyPr wrap="square">
            <a:spAutoFit/>
          </a:bodyPr>
          <a:lstStyle/>
          <a:p>
            <a:pPr>
              <a:lnSpc>
                <a:spcPct val="125000"/>
              </a:lnSpc>
            </a:pPr>
            <a:r>
              <a:rPr lang="zh-CN" altLang="en-US" sz="2400" dirty="0">
                <a:latin typeface="微软雅黑" panose="020B0503020204020204" pitchFamily="34" charset="-122"/>
                <a:ea typeface="微软雅黑" panose="020B0503020204020204" pitchFamily="34" charset="-122"/>
              </a:rPr>
              <a:t>       如果</a:t>
            </a:r>
            <a:r>
              <a:rPr lang="zh-CN" altLang="en-US" sz="2400" dirty="0">
                <a:solidFill>
                  <a:srgbClr val="FF0000"/>
                </a:solidFill>
                <a:latin typeface="微软雅黑" panose="020B0503020204020204" pitchFamily="34" charset="-122"/>
                <a:ea typeface="微软雅黑" panose="020B0503020204020204" pitchFamily="34" charset="-122"/>
              </a:rPr>
              <a:t>诚实的区块链节点都接受某个交易</a:t>
            </a:r>
            <a:r>
              <a:rPr lang="zh-CN" altLang="en-US" sz="2400" dirty="0">
                <a:latin typeface="微软雅黑" panose="020B0503020204020204" pitchFamily="34" charset="-122"/>
                <a:ea typeface="微软雅黑" panose="020B0503020204020204" pitchFamily="34" charset="-122"/>
              </a:rPr>
              <a:t>，那么经过</a:t>
            </a:r>
            <a:r>
              <a:rPr lang="en-US" altLang="zh-CN" sz="2400" dirty="0">
                <a:latin typeface="微软雅黑" panose="020B0503020204020204" pitchFamily="34" charset="-122"/>
                <a:ea typeface="微软雅黑" panose="020B0503020204020204" pitchFamily="34" charset="-122"/>
              </a:rPr>
              <a:t>u</a:t>
            </a:r>
            <a:r>
              <a:rPr lang="zh-CN" altLang="en-US" sz="2400" dirty="0">
                <a:latin typeface="微软雅黑" panose="020B0503020204020204" pitchFamily="34" charset="-122"/>
                <a:ea typeface="微软雅黑" panose="020B0503020204020204" pitchFamily="34" charset="-122"/>
              </a:rPr>
              <a:t>个时间槽之后（交易确认时间），所有节点都接受了该交易。</a:t>
            </a:r>
          </a:p>
        </p:txBody>
      </p:sp>
      <p:pic>
        <p:nvPicPr>
          <p:cNvPr id="22" name="图片 21"/>
          <p:cNvPicPr>
            <a:picLocks noChangeAspect="1"/>
          </p:cNvPicPr>
          <p:nvPr/>
        </p:nvPicPr>
        <p:blipFill rotWithShape="1">
          <a:blip r:embed="rId4" cstate="print">
            <a:extLst>
              <a:ext uri="{28A0092B-C50C-407E-A947-70E740481C1C}">
                <a14:useLocalDpi xmlns:a14="http://schemas.microsoft.com/office/drawing/2010/main" val="0"/>
              </a:ext>
            </a:extLst>
          </a:blip>
          <a:srcRect l="5754" t="29966" r="12340" b="10228"/>
          <a:stretch/>
        </p:blipFill>
        <p:spPr>
          <a:xfrm>
            <a:off x="10061477" y="4596437"/>
            <a:ext cx="745200" cy="545855"/>
          </a:xfrm>
          <a:prstGeom prst="rect">
            <a:avLst/>
          </a:prstGeom>
        </p:spPr>
      </p:pic>
      <p:pic>
        <p:nvPicPr>
          <p:cNvPr id="23" name="图片 22"/>
          <p:cNvPicPr>
            <a:picLocks noChangeAspect="1"/>
          </p:cNvPicPr>
          <p:nvPr/>
        </p:nvPicPr>
        <p:blipFill rotWithShape="1">
          <a:blip r:embed="rId4" cstate="print">
            <a:extLst>
              <a:ext uri="{28A0092B-C50C-407E-A947-70E740481C1C}">
                <a14:useLocalDpi xmlns:a14="http://schemas.microsoft.com/office/drawing/2010/main" val="0"/>
              </a:ext>
            </a:extLst>
          </a:blip>
          <a:srcRect l="5754" t="29966" r="12340" b="10228"/>
          <a:stretch/>
        </p:blipFill>
        <p:spPr>
          <a:xfrm>
            <a:off x="10061477" y="4104684"/>
            <a:ext cx="745200" cy="545855"/>
          </a:xfrm>
          <a:prstGeom prst="rect">
            <a:avLst/>
          </a:prstGeom>
        </p:spPr>
      </p:pic>
      <p:pic>
        <p:nvPicPr>
          <p:cNvPr id="24" name="图片 23"/>
          <p:cNvPicPr>
            <a:picLocks noChangeAspect="1"/>
          </p:cNvPicPr>
          <p:nvPr/>
        </p:nvPicPr>
        <p:blipFill rotWithShape="1">
          <a:blip r:embed="rId5" cstate="print">
            <a:extLst>
              <a:ext uri="{28A0092B-C50C-407E-A947-70E740481C1C}">
                <a14:useLocalDpi xmlns:a14="http://schemas.microsoft.com/office/drawing/2010/main" val="0"/>
              </a:ext>
            </a:extLst>
          </a:blip>
          <a:srcRect l="5090" r="11600"/>
          <a:stretch/>
        </p:blipFill>
        <p:spPr>
          <a:xfrm>
            <a:off x="10039239" y="2601749"/>
            <a:ext cx="744718" cy="893919"/>
          </a:xfrm>
          <a:prstGeom prst="rect">
            <a:avLst/>
          </a:prstGeom>
        </p:spPr>
      </p:pic>
      <p:pic>
        <p:nvPicPr>
          <p:cNvPr id="25" name="图片 24"/>
          <p:cNvPicPr>
            <a:picLocks noChangeAspect="1"/>
          </p:cNvPicPr>
          <p:nvPr/>
        </p:nvPicPr>
        <p:blipFill rotWithShape="1">
          <a:blip r:embed="rId4" cstate="print">
            <a:extLst>
              <a:ext uri="{28A0092B-C50C-407E-A947-70E740481C1C}">
                <a14:useLocalDpi xmlns:a14="http://schemas.microsoft.com/office/drawing/2010/main" val="0"/>
              </a:ext>
            </a:extLst>
          </a:blip>
          <a:srcRect l="5754" t="29966" r="12340" b="10228"/>
          <a:stretch/>
        </p:blipFill>
        <p:spPr>
          <a:xfrm>
            <a:off x="10072837" y="5216371"/>
            <a:ext cx="745200" cy="545855"/>
          </a:xfrm>
          <a:prstGeom prst="rect">
            <a:avLst/>
          </a:prstGeom>
        </p:spPr>
      </p:pic>
      <p:pic>
        <p:nvPicPr>
          <p:cNvPr id="26" name="图片 2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936169" y="5771335"/>
            <a:ext cx="961736" cy="961736"/>
          </a:xfrm>
          <a:prstGeom prst="rect">
            <a:avLst/>
          </a:prstGeom>
        </p:spPr>
      </p:pic>
      <p:pic>
        <p:nvPicPr>
          <p:cNvPr id="27" name="图片 26"/>
          <p:cNvPicPr>
            <a:picLocks noChangeAspect="1"/>
          </p:cNvPicPr>
          <p:nvPr/>
        </p:nvPicPr>
        <p:blipFill rotWithShape="1">
          <a:blip r:embed="rId5" cstate="print">
            <a:duotone>
              <a:schemeClr val="accent6">
                <a:shade val="45000"/>
                <a:satMod val="135000"/>
              </a:schemeClr>
              <a:prstClr val="white"/>
            </a:duotone>
            <a:extLst>
              <a:ext uri="{28A0092B-C50C-407E-A947-70E740481C1C}">
                <a14:useLocalDpi xmlns:a14="http://schemas.microsoft.com/office/drawing/2010/main" val="0"/>
              </a:ext>
            </a:extLst>
          </a:blip>
          <a:srcRect l="5090" r="11600"/>
          <a:stretch/>
        </p:blipFill>
        <p:spPr>
          <a:xfrm>
            <a:off x="10034522" y="943004"/>
            <a:ext cx="744718" cy="893919"/>
          </a:xfrm>
          <a:prstGeom prst="rect">
            <a:avLst/>
          </a:prstGeom>
        </p:spPr>
      </p:pic>
      <p:pic>
        <p:nvPicPr>
          <p:cNvPr id="29" name="图片 28"/>
          <p:cNvPicPr>
            <a:picLocks noChangeAspect="1"/>
          </p:cNvPicPr>
          <p:nvPr/>
        </p:nvPicPr>
        <p:blipFill rotWithShape="1">
          <a:blip r:embed="rId5" cstate="print">
            <a:duotone>
              <a:schemeClr val="accent6">
                <a:shade val="45000"/>
                <a:satMod val="135000"/>
              </a:schemeClr>
              <a:prstClr val="white"/>
            </a:duotone>
            <a:extLst>
              <a:ext uri="{28A0092B-C50C-407E-A947-70E740481C1C}">
                <a14:useLocalDpi xmlns:a14="http://schemas.microsoft.com/office/drawing/2010/main" val="0"/>
              </a:ext>
            </a:extLst>
          </a:blip>
          <a:srcRect l="5090" r="11600"/>
          <a:stretch/>
        </p:blipFill>
        <p:spPr>
          <a:xfrm>
            <a:off x="10017143" y="1742308"/>
            <a:ext cx="744718" cy="893919"/>
          </a:xfrm>
          <a:prstGeom prst="rect">
            <a:avLst/>
          </a:prstGeom>
        </p:spPr>
      </p:pic>
      <p:pic>
        <p:nvPicPr>
          <p:cNvPr id="33" name="图片 32"/>
          <p:cNvPicPr>
            <a:picLocks noChangeAspect="1"/>
          </p:cNvPicPr>
          <p:nvPr/>
        </p:nvPicPr>
        <p:blipFill rotWithShape="1">
          <a:blip r:embed="rId7">
            <a:extLst>
              <a:ext uri="{28A0092B-C50C-407E-A947-70E740481C1C}">
                <a14:useLocalDpi xmlns:a14="http://schemas.microsoft.com/office/drawing/2010/main" val="0"/>
              </a:ext>
            </a:extLst>
          </a:blip>
          <a:srcRect r="14932"/>
          <a:stretch/>
        </p:blipFill>
        <p:spPr>
          <a:xfrm rot="16200000">
            <a:off x="8022319" y="1462453"/>
            <a:ext cx="3515584" cy="3430425"/>
          </a:xfrm>
          <a:prstGeom prst="rect">
            <a:avLst/>
          </a:prstGeom>
        </p:spPr>
      </p:pic>
      <mc:AlternateContent xmlns:mc="http://schemas.openxmlformats.org/markup-compatibility/2006" xmlns:a14="http://schemas.microsoft.com/office/drawing/2010/main">
        <mc:Choice Requires="a14">
          <p:sp>
            <p:nvSpPr>
              <p:cNvPr id="36" name="文本框 35"/>
              <p:cNvSpPr txBox="1"/>
              <p:nvPr/>
            </p:nvSpPr>
            <p:spPr>
              <a:xfrm>
                <a:off x="8020083" y="2815776"/>
                <a:ext cx="1036496" cy="923330"/>
              </a:xfrm>
              <a:prstGeom prst="rect">
                <a:avLst/>
              </a:prstGeom>
              <a:noFill/>
            </p:spPr>
            <p:txBody>
              <a:bodyPr wrap="square" rtlCol="0">
                <a:spAutoFit/>
              </a:bodyPr>
              <a:lstStyle/>
              <a:p>
                <a:r>
                  <a:rPr lang="en-US" altLang="zh-CN" b="1" i="1" dirty="0">
                    <a:latin typeface="微软雅黑" panose="020B0503020204020204" pitchFamily="34" charset="-122"/>
                    <a:ea typeface="微软雅黑" panose="020B0503020204020204" pitchFamily="34" charset="-122"/>
                  </a:rPr>
                  <a:t>k=6</a:t>
                </a:r>
              </a:p>
              <a:p>
                <a14:m>
                  <m:oMath xmlns:m="http://schemas.openxmlformats.org/officeDocument/2006/math">
                    <m:r>
                      <a:rPr lang="zh-CN" altLang="en-US" b="1" i="1">
                        <a:latin typeface="Cambria Math" panose="02040503050406030204" pitchFamily="18" charset="0"/>
                        <a:ea typeface="微软雅黑" panose="020B0503020204020204" pitchFamily="34" charset="-122"/>
                      </a:rPr>
                      <m:t>𝝁</m:t>
                    </m:r>
                  </m:oMath>
                </a14:m>
                <a:r>
                  <a:rPr lang="en-US" altLang="zh-CN" b="1" i="1" dirty="0">
                    <a:latin typeface="微软雅黑" panose="020B0503020204020204" pitchFamily="34" charset="-122"/>
                    <a:ea typeface="微软雅黑" panose="020B0503020204020204" pitchFamily="34" charset="-122"/>
                  </a:rPr>
                  <a:t>=0.5</a:t>
                </a:r>
              </a:p>
              <a:p>
                <a:endParaRPr lang="zh-CN" altLang="en-US" b="1" i="1" dirty="0">
                  <a:latin typeface="微软雅黑" panose="020B0503020204020204" pitchFamily="34" charset="-122"/>
                  <a:ea typeface="微软雅黑" panose="020B0503020204020204" pitchFamily="34" charset="-122"/>
                </a:endParaRPr>
              </a:p>
            </p:txBody>
          </p:sp>
        </mc:Choice>
        <mc:Fallback xmlns="">
          <p:sp>
            <p:nvSpPr>
              <p:cNvPr id="36" name="文本框 35"/>
              <p:cNvSpPr txBox="1">
                <a:spLocks noRot="1" noChangeAspect="1" noMove="1" noResize="1" noEditPoints="1" noAdjustHandles="1" noChangeArrowheads="1" noChangeShapeType="1" noTextEdit="1"/>
              </p:cNvSpPr>
              <p:nvPr/>
            </p:nvSpPr>
            <p:spPr>
              <a:xfrm>
                <a:off x="8020083" y="2815776"/>
                <a:ext cx="1036496" cy="923330"/>
              </a:xfrm>
              <a:prstGeom prst="rect">
                <a:avLst/>
              </a:prstGeom>
              <a:blipFill>
                <a:blip r:embed="rId8"/>
                <a:stretch>
                  <a:fillRect l="-5294" t="-3974"/>
                </a:stretch>
              </a:blipFill>
            </p:spPr>
            <p:txBody>
              <a:bodyPr/>
              <a:lstStyle/>
              <a:p>
                <a:r>
                  <a:rPr lang="zh-CN" altLang="en-US">
                    <a:noFill/>
                  </a:rPr>
                  <a:t> </a:t>
                </a:r>
              </a:p>
            </p:txBody>
          </p:sp>
        </mc:Fallback>
      </mc:AlternateContent>
      <p:sp>
        <p:nvSpPr>
          <p:cNvPr id="38" name="圆角矩形 37"/>
          <p:cNvSpPr/>
          <p:nvPr/>
        </p:nvSpPr>
        <p:spPr>
          <a:xfrm>
            <a:off x="493608" y="1166308"/>
            <a:ext cx="7175913" cy="1450017"/>
          </a:xfrm>
          <a:prstGeom prst="roundRect">
            <a:avLst>
              <a:gd name="adj" fmla="val 0"/>
            </a:avLst>
          </a:prstGeom>
          <a:noFill/>
          <a:ln w="3175">
            <a:solidFill>
              <a:schemeClr val="tx1">
                <a:lumMod val="75000"/>
                <a:lumOff val="25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91413" tIns="45706" rIns="91413" bIns="45706" rtlCol="0" anchor="ctr"/>
          <a:lstStyle/>
          <a:p>
            <a:pPr algn="ctr"/>
            <a:endParaRPr lang="zh-CN" altLang="en-US"/>
          </a:p>
        </p:txBody>
      </p:sp>
      <p:sp>
        <p:nvSpPr>
          <p:cNvPr id="39" name="矩形 93"/>
          <p:cNvSpPr/>
          <p:nvPr/>
        </p:nvSpPr>
        <p:spPr>
          <a:xfrm>
            <a:off x="385829" y="1045641"/>
            <a:ext cx="486004" cy="465037"/>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rgbClr val="5C8C3C"/>
          </a:solidFill>
          <a:ln>
            <a:noFill/>
          </a:ln>
        </p:spPr>
        <p:style>
          <a:lnRef idx="2">
            <a:schemeClr val="accent1">
              <a:shade val="50000"/>
            </a:schemeClr>
          </a:lnRef>
          <a:fillRef idx="1">
            <a:schemeClr val="accent1"/>
          </a:fillRef>
          <a:effectRef idx="0">
            <a:schemeClr val="accent1"/>
          </a:effectRef>
          <a:fontRef idx="minor">
            <a:schemeClr val="lt1"/>
          </a:fontRef>
        </p:style>
        <p:txBody>
          <a:bodyPr lIns="91413" tIns="45706" rIns="91413" bIns="45706" rtlCol="0" anchor="ctr"/>
          <a:lstStyle/>
          <a:p>
            <a:pPr algn="ctr"/>
            <a:endParaRPr lang="zh-CN" altLang="en-US"/>
          </a:p>
        </p:txBody>
      </p:sp>
      <p:sp>
        <p:nvSpPr>
          <p:cNvPr id="40" name="矩形 93"/>
          <p:cNvSpPr/>
          <p:nvPr/>
        </p:nvSpPr>
        <p:spPr>
          <a:xfrm rot="10800000">
            <a:off x="7335770" y="2307154"/>
            <a:ext cx="486004" cy="465037"/>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rgbClr val="5C8C3C"/>
          </a:solidFill>
          <a:ln>
            <a:noFill/>
          </a:ln>
        </p:spPr>
        <p:style>
          <a:lnRef idx="2">
            <a:schemeClr val="accent1">
              <a:shade val="50000"/>
            </a:schemeClr>
          </a:lnRef>
          <a:fillRef idx="1">
            <a:schemeClr val="accent1"/>
          </a:fillRef>
          <a:effectRef idx="0">
            <a:schemeClr val="accent1"/>
          </a:effectRef>
          <a:fontRef idx="minor">
            <a:schemeClr val="lt1"/>
          </a:fontRef>
        </p:style>
        <p:txBody>
          <a:bodyPr lIns="91413" tIns="45706" rIns="91413" bIns="45706" rtlCol="0" anchor="ctr"/>
          <a:lstStyle/>
          <a:p>
            <a:pPr algn="ctr"/>
            <a:endParaRPr lang="zh-CN" altLang="en-US"/>
          </a:p>
        </p:txBody>
      </p:sp>
      <p:sp>
        <p:nvSpPr>
          <p:cNvPr id="41" name="文本框 40"/>
          <p:cNvSpPr txBox="1"/>
          <p:nvPr/>
        </p:nvSpPr>
        <p:spPr>
          <a:xfrm>
            <a:off x="300466" y="3299706"/>
            <a:ext cx="2522247" cy="523220"/>
          </a:xfrm>
          <a:prstGeom prst="rect">
            <a:avLst/>
          </a:prstGeom>
          <a:noFill/>
        </p:spPr>
        <p:txBody>
          <a:bodyPr wrap="square" rtlCol="0">
            <a:spAutoFit/>
          </a:bodyPr>
          <a:lstStyle/>
          <a:p>
            <a:r>
              <a:rPr lang="en-US" altLang="zh-CN" sz="2800" dirty="0">
                <a:latin typeface="微软雅黑" panose="020B0503020204020204" pitchFamily="34" charset="-122"/>
                <a:ea typeface="微软雅黑" panose="020B0503020204020204" pitchFamily="34" charset="-122"/>
              </a:rPr>
              <a:t>   ◎</a:t>
            </a:r>
            <a:r>
              <a:rPr lang="zh-CN" altLang="en-US" sz="2800" dirty="0">
                <a:latin typeface="微软雅黑" panose="020B0503020204020204" pitchFamily="34" charset="-122"/>
                <a:ea typeface="微软雅黑" panose="020B0503020204020204" pitchFamily="34" charset="-122"/>
              </a:rPr>
              <a:t>正式描述</a:t>
            </a:r>
            <a:r>
              <a:rPr lang="en-US" altLang="zh-CN" sz="2800" dirty="0">
                <a:latin typeface="微软雅黑" panose="020B0503020204020204" pitchFamily="34" charset="-122"/>
                <a:ea typeface="微软雅黑" panose="020B0503020204020204" pitchFamily="34" charset="-122"/>
              </a:rPr>
              <a:t>-1</a:t>
            </a:r>
            <a:endParaRPr lang="zh-CN" altLang="en-US" sz="2800" dirty="0">
              <a:latin typeface="微软雅黑" panose="020B0503020204020204" pitchFamily="34" charset="-122"/>
              <a:ea typeface="微软雅黑" panose="020B0503020204020204" pitchFamily="34" charset="-122"/>
            </a:endParaRPr>
          </a:p>
        </p:txBody>
      </p:sp>
      <p:sp>
        <p:nvSpPr>
          <p:cNvPr id="42" name="矩形 41"/>
          <p:cNvSpPr/>
          <p:nvPr/>
        </p:nvSpPr>
        <p:spPr>
          <a:xfrm>
            <a:off x="385829" y="3270136"/>
            <a:ext cx="105896" cy="524848"/>
          </a:xfrm>
          <a:prstGeom prst="rect">
            <a:avLst/>
          </a:prstGeom>
          <a:solidFill>
            <a:srgbClr val="005825"/>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lang="zh-CN" altLang="en-US"/>
          </a:p>
        </p:txBody>
      </p:sp>
      <p:grpSp>
        <p:nvGrpSpPr>
          <p:cNvPr id="43" name="组合 42"/>
          <p:cNvGrpSpPr/>
          <p:nvPr/>
        </p:nvGrpSpPr>
        <p:grpSpPr>
          <a:xfrm>
            <a:off x="230880" y="3813676"/>
            <a:ext cx="3638747" cy="48920"/>
            <a:chOff x="1763689" y="1700809"/>
            <a:chExt cx="5560050" cy="369840"/>
          </a:xfrm>
        </p:grpSpPr>
        <p:pic>
          <p:nvPicPr>
            <p:cNvPr id="44" name="Picture 3"/>
            <p:cNvPicPr>
              <a:picLocks noChangeAspect="1" noChangeArrowheads="1"/>
            </p:cNvPicPr>
            <p:nvPr/>
          </p:nvPicPr>
          <p:blipFill rotWithShape="1">
            <a:blip r:embed="rId9" cstate="print">
              <a:extLst>
                <a:ext uri="{28A0092B-C50C-407E-A947-70E740481C1C}">
                  <a14:useLocalDpi xmlns:a14="http://schemas.microsoft.com/office/drawing/2010/main" val="0"/>
                </a:ext>
              </a:extLst>
            </a:blip>
            <a:srcRect l="2767" r="7205" b="57679"/>
            <a:stretch/>
          </p:blipFill>
          <p:spPr bwMode="auto">
            <a:xfrm rot="10800000">
              <a:off x="1763689" y="1733236"/>
              <a:ext cx="5560050" cy="337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5" name="矩形 44"/>
            <p:cNvSpPr/>
            <p:nvPr/>
          </p:nvSpPr>
          <p:spPr>
            <a:xfrm rot="10800000">
              <a:off x="2224477" y="1700809"/>
              <a:ext cx="4546455" cy="43131"/>
            </a:xfrm>
            <a:prstGeom prst="rect">
              <a:avLst/>
            </a:prstGeom>
            <a:gradFill>
              <a:gsLst>
                <a:gs pos="49628">
                  <a:schemeClr val="bg1">
                    <a:lumMod val="50000"/>
                  </a:schemeClr>
                </a:gs>
                <a:gs pos="2000">
                  <a:sysClr val="window" lastClr="FFFFFF">
                    <a:alpha val="0"/>
                  </a:sysClr>
                </a:gs>
                <a:gs pos="100000">
                  <a:sysClr val="window" lastClr="FFFFFF">
                    <a:alpha val="0"/>
                  </a:sysClr>
                </a:gs>
              </a:gsLst>
              <a:lin ang="10800000" scaled="1"/>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alibri"/>
                <a:ea typeface="宋体"/>
                <a:cs typeface="+mn-cs"/>
              </a:endParaRPr>
            </a:p>
          </p:txBody>
        </p:sp>
      </p:grpSp>
      <mc:AlternateContent xmlns:mc="http://schemas.openxmlformats.org/markup-compatibility/2006" xmlns:a14="http://schemas.microsoft.com/office/drawing/2010/main">
        <mc:Choice Requires="a14">
          <p:sp>
            <p:nvSpPr>
              <p:cNvPr id="6" name="矩形 5"/>
              <p:cNvSpPr/>
              <p:nvPr/>
            </p:nvSpPr>
            <p:spPr>
              <a:xfrm>
                <a:off x="309289" y="4100624"/>
                <a:ext cx="7463902" cy="1200329"/>
              </a:xfrm>
              <a:prstGeom prst="rect">
                <a:avLst/>
              </a:prstGeom>
            </p:spPr>
            <p:txBody>
              <a:bodyPr wrap="square">
                <a:spAutoFit/>
              </a:bodyPr>
              <a:lstStyle/>
              <a:p>
                <a:pPr marL="342900" indent="-342900">
                  <a:buFont typeface="Wingdings" panose="05000000000000000000" pitchFamily="2" charset="2"/>
                  <a:buChar char="l"/>
                </a:pPr>
                <a:r>
                  <a:rPr lang="zh-CN" altLang="en-US" sz="2400" dirty="0">
                    <a:latin typeface="微软雅黑" panose="020B0503020204020204" pitchFamily="34" charset="-122"/>
                    <a:ea typeface="微软雅黑" panose="020B0503020204020204" pitchFamily="34" charset="-122"/>
                  </a:rPr>
                  <a:t>链质量</a:t>
                </a:r>
                <a:r>
                  <a:rPr lang="en-US" altLang="zh-CN" sz="2400" dirty="0">
                    <a:latin typeface="微软雅黑" panose="020B0503020204020204" pitchFamily="34" charset="-122"/>
                    <a:ea typeface="微软雅黑" panose="020B0503020204020204" pitchFamily="34" charset="-122"/>
                  </a:rPr>
                  <a:t>(CQ)</a:t>
                </a:r>
                <a:r>
                  <a:rPr lang="zh-CN" altLang="en-US" sz="2400" dirty="0">
                    <a:latin typeface="微软雅黑" panose="020B0503020204020204" pitchFamily="34" charset="-122"/>
                    <a:ea typeface="微软雅黑" panose="020B0503020204020204" pitchFamily="34" charset="-122"/>
                  </a:rPr>
                  <a:t>：考虑一个诚实节点拥有的当前链，从其中任意取连续的至少</a:t>
                </a:r>
                <a14:m>
                  <m:oMath xmlns:m="http://schemas.openxmlformats.org/officeDocument/2006/math">
                    <m:r>
                      <a:rPr lang="en-US" altLang="zh-CN" sz="2400" i="1">
                        <a:latin typeface="Cambria Math" panose="02040503050406030204" pitchFamily="18" charset="0"/>
                        <a:ea typeface="Cambria Math" panose="02040503050406030204" pitchFamily="18" charset="0"/>
                      </a:rPr>
                      <m:t>𝑘</m:t>
                    </m:r>
                  </m:oMath>
                </a14:m>
                <a:r>
                  <a:rPr lang="zh-CN" altLang="en-US" sz="2400" dirty="0">
                    <a:latin typeface="微软雅黑" panose="020B0503020204020204" pitchFamily="34" charset="-122"/>
                    <a:ea typeface="微软雅黑" panose="020B0503020204020204" pitchFamily="34" charset="-122"/>
                  </a:rPr>
                  <a:t>个区块，至少有个 </a:t>
                </a:r>
                <a14:m>
                  <m:oMath xmlns:m="http://schemas.openxmlformats.org/officeDocument/2006/math">
                    <m:r>
                      <a:rPr lang="zh-CN" altLang="en-US" sz="2400" i="1">
                        <a:latin typeface="Cambria Math" panose="02040503050406030204" pitchFamily="18" charset="0"/>
                        <a:ea typeface="微软雅黑" panose="020B0503020204020204" pitchFamily="34" charset="-122"/>
                      </a:rPr>
                      <m:t>𝜇</m:t>
                    </m:r>
                    <m:r>
                      <a:rPr lang="en-US" altLang="zh-CN" sz="2400" i="1">
                        <a:latin typeface="Cambria Math" panose="02040503050406030204" pitchFamily="18" charset="0"/>
                        <a:ea typeface="Cambria Math" panose="02040503050406030204" pitchFamily="18" charset="0"/>
                      </a:rPr>
                      <m:t>𝑘</m:t>
                    </m:r>
                  </m:oMath>
                </a14:m>
                <a:r>
                  <a:rPr lang="zh-CN" altLang="en-US" sz="2400" dirty="0">
                    <a:latin typeface="微软雅黑" panose="020B0503020204020204" pitchFamily="34" charset="-122"/>
                    <a:ea typeface="微软雅黑" panose="020B0503020204020204" pitchFamily="34" charset="-122"/>
                  </a:rPr>
                  <a:t> 区块是诚实节点生成的，其中 </a:t>
                </a:r>
                <a14:m>
                  <m:oMath xmlns:m="http://schemas.openxmlformats.org/officeDocument/2006/math">
                    <m:r>
                      <a:rPr lang="zh-CN" altLang="en-US" sz="2400" i="1" smtClean="0">
                        <a:latin typeface="Cambria Math" panose="02040503050406030204" pitchFamily="18" charset="0"/>
                        <a:ea typeface="微软雅黑" panose="020B0503020204020204" pitchFamily="34" charset="-122"/>
                      </a:rPr>
                      <m:t>𝜇</m:t>
                    </m:r>
                    <m:r>
                      <a:rPr lang="zh-CN" altLang="en-US" sz="2400" i="1" smtClean="0">
                        <a:latin typeface="Cambria Math" panose="02040503050406030204" pitchFamily="18" charset="0"/>
                        <a:ea typeface="微软雅黑" panose="020B0503020204020204" pitchFamily="34" charset="-122"/>
                      </a:rPr>
                      <m:t>∈</m:t>
                    </m:r>
                    <m:d>
                      <m:dPr>
                        <m:begChr m:val="["/>
                        <m:endChr m:val="]"/>
                        <m:ctrlPr>
                          <a:rPr lang="en-US" altLang="zh-CN" sz="2400" i="1" smtClean="0">
                            <a:latin typeface="Cambria Math" panose="02040503050406030204" pitchFamily="18" charset="0"/>
                            <a:ea typeface="微软雅黑" panose="020B0503020204020204" pitchFamily="34" charset="-122"/>
                          </a:rPr>
                        </m:ctrlPr>
                      </m:dPr>
                      <m:e>
                        <m:r>
                          <a:rPr lang="en-US" altLang="zh-CN" sz="2400" b="0" i="1" smtClean="0">
                            <a:latin typeface="Cambria Math" panose="02040503050406030204" pitchFamily="18" charset="0"/>
                            <a:ea typeface="微软雅黑" panose="020B0503020204020204" pitchFamily="34" charset="-122"/>
                          </a:rPr>
                          <m:t>0,1</m:t>
                        </m:r>
                      </m:e>
                    </m:d>
                  </m:oMath>
                </a14:m>
                <a:r>
                  <a:rPr lang="zh-CN" altLang="en-US" sz="2400" dirty="0">
                    <a:latin typeface="微软雅黑" panose="020B0503020204020204" pitchFamily="34" charset="-122"/>
                    <a:ea typeface="微软雅黑" panose="020B0503020204020204" pitchFamily="34" charset="-122"/>
                  </a:rPr>
                  <a:t>，</a:t>
                </a:r>
                <a14:m>
                  <m:oMath xmlns:m="http://schemas.openxmlformats.org/officeDocument/2006/math">
                    <m:r>
                      <a:rPr lang="en-US" altLang="zh-CN" sz="2400" i="1">
                        <a:latin typeface="Cambria Math" panose="02040503050406030204" pitchFamily="18" charset="0"/>
                        <a:ea typeface="Cambria Math" panose="02040503050406030204" pitchFamily="18" charset="0"/>
                      </a:rPr>
                      <m:t>𝑘</m:t>
                    </m:r>
                  </m:oMath>
                </a14:m>
                <a:r>
                  <a:rPr lang="zh-CN" altLang="en-US" sz="2400" dirty="0">
                    <a:latin typeface="微软雅黑" panose="020B0503020204020204" pitchFamily="34" charset="-122"/>
                    <a:ea typeface="微软雅黑" panose="020B0503020204020204" pitchFamily="34" charset="-122"/>
                  </a:rPr>
                  <a:t>是自然数。</a:t>
                </a:r>
                <a:endParaRPr lang="en-US" altLang="zh-CN" sz="2400" dirty="0">
                  <a:latin typeface="微软雅黑" panose="020B0503020204020204" pitchFamily="34" charset="-122"/>
                  <a:ea typeface="微软雅黑" panose="020B0503020204020204" pitchFamily="34" charset="-122"/>
                </a:endParaRPr>
              </a:p>
            </p:txBody>
          </p:sp>
        </mc:Choice>
        <mc:Fallback xmlns="">
          <p:sp>
            <p:nvSpPr>
              <p:cNvPr id="6" name="矩形 5"/>
              <p:cNvSpPr>
                <a:spLocks noRot="1" noChangeAspect="1" noMove="1" noResize="1" noEditPoints="1" noAdjustHandles="1" noChangeArrowheads="1" noChangeShapeType="1" noTextEdit="1"/>
              </p:cNvSpPr>
              <p:nvPr/>
            </p:nvSpPr>
            <p:spPr>
              <a:xfrm>
                <a:off x="309289" y="4100624"/>
                <a:ext cx="7463902" cy="1200329"/>
              </a:xfrm>
              <a:prstGeom prst="rect">
                <a:avLst/>
              </a:prstGeom>
              <a:blipFill>
                <a:blip r:embed="rId10"/>
                <a:stretch>
                  <a:fillRect l="-1144" t="-4061" b="-10660"/>
                </a:stretch>
              </a:blipFill>
            </p:spPr>
            <p:txBody>
              <a:bodyPr/>
              <a:lstStyle/>
              <a:p>
                <a:r>
                  <a:rPr lang="zh-CN" altLang="en-US">
                    <a:noFill/>
                  </a:rPr>
                  <a:t> </a:t>
                </a:r>
              </a:p>
            </p:txBody>
          </p:sp>
        </mc:Fallback>
      </mc:AlternateContent>
      <p:sp>
        <p:nvSpPr>
          <p:cNvPr id="46" name="文本框 45">
            <a:extLst>
              <a:ext uri="{FF2B5EF4-FFF2-40B4-BE49-F238E27FC236}">
                <a16:creationId xmlns:a16="http://schemas.microsoft.com/office/drawing/2014/main" id="{D93F04D4-CA18-4DA6-92FB-1523D66CE684}"/>
              </a:ext>
            </a:extLst>
          </p:cNvPr>
          <p:cNvSpPr txBox="1"/>
          <p:nvPr/>
        </p:nvSpPr>
        <p:spPr>
          <a:xfrm>
            <a:off x="10255688" y="5988856"/>
            <a:ext cx="393385" cy="369332"/>
          </a:xfrm>
          <a:prstGeom prst="rect">
            <a:avLst/>
          </a:prstGeom>
          <a:noFill/>
        </p:spPr>
        <p:txBody>
          <a:bodyPr wrap="square" rtlCol="0">
            <a:spAutoFit/>
          </a:bodyPr>
          <a:lstStyle/>
          <a:p>
            <a:r>
              <a:rPr lang="en-US" altLang="zh-CN" dirty="0"/>
              <a:t>A</a:t>
            </a:r>
            <a:endParaRPr lang="zh-CN" altLang="en-US" dirty="0"/>
          </a:p>
        </p:txBody>
      </p:sp>
      <p:pic>
        <p:nvPicPr>
          <p:cNvPr id="47" name="图片 46">
            <a:extLst>
              <a:ext uri="{FF2B5EF4-FFF2-40B4-BE49-F238E27FC236}">
                <a16:creationId xmlns:a16="http://schemas.microsoft.com/office/drawing/2014/main" id="{A6372520-D38C-428F-A2C3-F6B60FA2A3C6}"/>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5754" t="29966" r="12340" b="10228"/>
          <a:stretch/>
        </p:blipFill>
        <p:spPr>
          <a:xfrm>
            <a:off x="10071888" y="3518738"/>
            <a:ext cx="745200" cy="545855"/>
          </a:xfrm>
          <a:prstGeom prst="rect">
            <a:avLst/>
          </a:prstGeom>
        </p:spPr>
      </p:pic>
      <p:sp>
        <p:nvSpPr>
          <p:cNvPr id="8" name="文本框 7">
            <a:extLst>
              <a:ext uri="{FF2B5EF4-FFF2-40B4-BE49-F238E27FC236}">
                <a16:creationId xmlns:a16="http://schemas.microsoft.com/office/drawing/2014/main" id="{8F8CFDA4-1738-4544-84F8-B593AB2FDBF6}"/>
              </a:ext>
            </a:extLst>
          </p:cNvPr>
          <p:cNvSpPr txBox="1"/>
          <p:nvPr/>
        </p:nvSpPr>
        <p:spPr>
          <a:xfrm>
            <a:off x="10782683" y="4124711"/>
            <a:ext cx="397565" cy="369332"/>
          </a:xfrm>
          <a:prstGeom prst="rect">
            <a:avLst/>
          </a:prstGeom>
          <a:noFill/>
        </p:spPr>
        <p:txBody>
          <a:bodyPr wrap="square" rtlCol="0">
            <a:spAutoFit/>
          </a:bodyPr>
          <a:lstStyle/>
          <a:p>
            <a:r>
              <a:rPr lang="zh-CN" altLang="en-US" dirty="0">
                <a:sym typeface="Wingdings" panose="05000000000000000000" pitchFamily="2" charset="2"/>
              </a:rPr>
              <a:t></a:t>
            </a:r>
            <a:endParaRPr lang="zh-CN" altLang="en-US" dirty="0"/>
          </a:p>
        </p:txBody>
      </p:sp>
      <p:sp>
        <p:nvSpPr>
          <p:cNvPr id="50" name="文本框 49">
            <a:extLst>
              <a:ext uri="{FF2B5EF4-FFF2-40B4-BE49-F238E27FC236}">
                <a16:creationId xmlns:a16="http://schemas.microsoft.com/office/drawing/2014/main" id="{890F04A8-376D-409C-9276-02B9B54A4871}"/>
              </a:ext>
            </a:extLst>
          </p:cNvPr>
          <p:cNvSpPr txBox="1"/>
          <p:nvPr/>
        </p:nvSpPr>
        <p:spPr>
          <a:xfrm>
            <a:off x="10806053" y="2815776"/>
            <a:ext cx="397565" cy="369332"/>
          </a:xfrm>
          <a:prstGeom prst="rect">
            <a:avLst/>
          </a:prstGeom>
          <a:noFill/>
        </p:spPr>
        <p:txBody>
          <a:bodyPr wrap="square" rtlCol="0">
            <a:spAutoFit/>
          </a:bodyPr>
          <a:lstStyle/>
          <a:p>
            <a:r>
              <a:rPr lang="zh-CN" altLang="en-US" dirty="0">
                <a:sym typeface="Wingdings" panose="05000000000000000000" pitchFamily="2" charset="2"/>
              </a:rPr>
              <a:t></a:t>
            </a:r>
            <a:endParaRPr lang="zh-CN" altLang="en-US" dirty="0"/>
          </a:p>
        </p:txBody>
      </p:sp>
      <p:sp>
        <p:nvSpPr>
          <p:cNvPr id="52" name="文本框 51">
            <a:extLst>
              <a:ext uri="{FF2B5EF4-FFF2-40B4-BE49-F238E27FC236}">
                <a16:creationId xmlns:a16="http://schemas.microsoft.com/office/drawing/2014/main" id="{05D6FC0B-16C0-4939-B402-B7AAA2CA1613}"/>
              </a:ext>
            </a:extLst>
          </p:cNvPr>
          <p:cNvSpPr txBox="1"/>
          <p:nvPr/>
        </p:nvSpPr>
        <p:spPr>
          <a:xfrm>
            <a:off x="10759673" y="1951541"/>
            <a:ext cx="397565" cy="369332"/>
          </a:xfrm>
          <a:prstGeom prst="rect">
            <a:avLst/>
          </a:prstGeom>
          <a:noFill/>
        </p:spPr>
        <p:txBody>
          <a:bodyPr wrap="square" rtlCol="0">
            <a:spAutoFit/>
          </a:bodyPr>
          <a:lstStyle/>
          <a:p>
            <a:r>
              <a:rPr lang="zh-CN" altLang="en-US" dirty="0">
                <a:sym typeface="Wingdings" panose="05000000000000000000" pitchFamily="2" charset="2"/>
              </a:rPr>
              <a:t></a:t>
            </a:r>
            <a:endParaRPr lang="zh-CN" altLang="en-US" dirty="0"/>
          </a:p>
        </p:txBody>
      </p:sp>
    </p:spTree>
    <p:extLst>
      <p:ext uri="{BB962C8B-B14F-4D97-AF65-F5344CB8AC3E}">
        <p14:creationId xmlns:p14="http://schemas.microsoft.com/office/powerpoint/2010/main" val="18885721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895350"/>
          </a:xfrm>
          <a:prstGeom prst="rect">
            <a:avLst/>
          </a:prstGeom>
          <a:solidFill>
            <a:srgbClr val="0058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p:cNvPicPr>
            <a:picLocks noChangeAspect="1"/>
          </p:cNvPicPr>
          <p:nvPr/>
        </p:nvPicPr>
        <p:blipFill>
          <a:blip r:embed="rId2"/>
          <a:stretch>
            <a:fillRect/>
          </a:stretch>
        </p:blipFill>
        <p:spPr>
          <a:xfrm>
            <a:off x="9633708" y="0"/>
            <a:ext cx="2552700" cy="895350"/>
          </a:xfrm>
          <a:prstGeom prst="rect">
            <a:avLst/>
          </a:prstGeom>
        </p:spPr>
      </p:pic>
      <p:cxnSp>
        <p:nvCxnSpPr>
          <p:cNvPr id="7" name="直接连接符 6"/>
          <p:cNvCxnSpPr/>
          <p:nvPr/>
        </p:nvCxnSpPr>
        <p:spPr>
          <a:xfrm flipV="1">
            <a:off x="1272619" y="6445688"/>
            <a:ext cx="10214306" cy="11673"/>
          </a:xfrm>
          <a:prstGeom prst="line">
            <a:avLst/>
          </a:prstGeom>
          <a:ln w="19050">
            <a:solidFill>
              <a:srgbClr val="005825"/>
            </a:solidFill>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11486925" y="6257002"/>
            <a:ext cx="87086" cy="377371"/>
          </a:xfrm>
          <a:prstGeom prst="rect">
            <a:avLst/>
          </a:prstGeom>
          <a:solidFill>
            <a:srgbClr val="0058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0" name="椭圆 17"/>
          <p:cNvSpPr/>
          <p:nvPr/>
        </p:nvSpPr>
        <p:spPr>
          <a:xfrm>
            <a:off x="128472" y="123675"/>
            <a:ext cx="648000" cy="64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华文楷体" panose="02010600040101010101" pitchFamily="2" charset="-122"/>
            </a:endParaRPr>
          </a:p>
        </p:txBody>
      </p:sp>
      <p:sp>
        <p:nvSpPr>
          <p:cNvPr id="129" name="椭圆 16"/>
          <p:cNvSpPr/>
          <p:nvPr/>
        </p:nvSpPr>
        <p:spPr>
          <a:xfrm>
            <a:off x="236472" y="231675"/>
            <a:ext cx="432000" cy="432000"/>
          </a:xfrm>
          <a:prstGeom prst="rect">
            <a:avLst/>
          </a:prstGeom>
          <a:solidFill>
            <a:srgbClr val="0058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华文楷体" panose="02010600040101010101" pitchFamily="2" charset="-122"/>
            </a:endParaRPr>
          </a:p>
        </p:txBody>
      </p:sp>
      <p:sp>
        <p:nvSpPr>
          <p:cNvPr id="29" name="平行四边形 6"/>
          <p:cNvSpPr/>
          <p:nvPr/>
        </p:nvSpPr>
        <p:spPr>
          <a:xfrm>
            <a:off x="2907051" y="2925018"/>
            <a:ext cx="1527534" cy="1082710"/>
          </a:xfrm>
          <a:custGeom>
            <a:avLst/>
            <a:gdLst>
              <a:gd name="connsiteX0" fmla="*/ 0 w 1080120"/>
              <a:gd name="connsiteY0" fmla="*/ 1053681 h 1053681"/>
              <a:gd name="connsiteX1" fmla="*/ 263420 w 1080120"/>
              <a:gd name="connsiteY1" fmla="*/ 0 h 1053681"/>
              <a:gd name="connsiteX2" fmla="*/ 1080120 w 1080120"/>
              <a:gd name="connsiteY2" fmla="*/ 0 h 1053681"/>
              <a:gd name="connsiteX3" fmla="*/ 816700 w 1080120"/>
              <a:gd name="connsiteY3" fmla="*/ 1053681 h 1053681"/>
              <a:gd name="connsiteX4" fmla="*/ 0 w 1080120"/>
              <a:gd name="connsiteY4" fmla="*/ 1053681 h 1053681"/>
              <a:gd name="connsiteX0" fmla="*/ 0 w 1080120"/>
              <a:gd name="connsiteY0" fmla="*/ 1068195 h 1068195"/>
              <a:gd name="connsiteX1" fmla="*/ 365020 w 1080120"/>
              <a:gd name="connsiteY1" fmla="*/ 0 h 1068195"/>
              <a:gd name="connsiteX2" fmla="*/ 1080120 w 1080120"/>
              <a:gd name="connsiteY2" fmla="*/ 14514 h 1068195"/>
              <a:gd name="connsiteX3" fmla="*/ 816700 w 1080120"/>
              <a:gd name="connsiteY3" fmla="*/ 1068195 h 1068195"/>
              <a:gd name="connsiteX4" fmla="*/ 0 w 1080120"/>
              <a:gd name="connsiteY4" fmla="*/ 1068195 h 1068195"/>
              <a:gd name="connsiteX0" fmla="*/ 0 w 1196234"/>
              <a:gd name="connsiteY0" fmla="*/ 1082710 h 1082710"/>
              <a:gd name="connsiteX1" fmla="*/ 365020 w 1196234"/>
              <a:gd name="connsiteY1" fmla="*/ 14515 h 1082710"/>
              <a:gd name="connsiteX2" fmla="*/ 1196234 w 1196234"/>
              <a:gd name="connsiteY2" fmla="*/ 0 h 1082710"/>
              <a:gd name="connsiteX3" fmla="*/ 816700 w 1196234"/>
              <a:gd name="connsiteY3" fmla="*/ 1082710 h 1082710"/>
              <a:gd name="connsiteX4" fmla="*/ 0 w 1196234"/>
              <a:gd name="connsiteY4" fmla="*/ 1082710 h 10827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6234" h="1082710">
                <a:moveTo>
                  <a:pt x="0" y="1082710"/>
                </a:moveTo>
                <a:lnTo>
                  <a:pt x="365020" y="14515"/>
                </a:lnTo>
                <a:lnTo>
                  <a:pt x="1196234" y="0"/>
                </a:lnTo>
                <a:lnTo>
                  <a:pt x="816700" y="1082710"/>
                </a:lnTo>
                <a:lnTo>
                  <a:pt x="0" y="1082710"/>
                </a:lnTo>
                <a:close/>
              </a:path>
            </a:pathLst>
          </a:custGeom>
          <a:solidFill>
            <a:srgbClr val="0058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a:latin typeface="微软雅黑" panose="020B0503020204020204" pitchFamily="34" charset="-122"/>
                <a:ea typeface="微软雅黑" panose="020B0503020204020204" pitchFamily="34" charset="-122"/>
              </a:rPr>
              <a:t>02</a:t>
            </a:r>
            <a:endParaRPr lang="zh-CN" altLang="en-US" sz="3200" b="1" dirty="0">
              <a:latin typeface="微软雅黑" panose="020B0503020204020204" pitchFamily="34" charset="-122"/>
              <a:ea typeface="微软雅黑" panose="020B0503020204020204" pitchFamily="34" charset="-122"/>
            </a:endParaRPr>
          </a:p>
        </p:txBody>
      </p:sp>
      <p:sp>
        <p:nvSpPr>
          <p:cNvPr id="30" name="平行四边形 6"/>
          <p:cNvSpPr/>
          <p:nvPr/>
        </p:nvSpPr>
        <p:spPr>
          <a:xfrm>
            <a:off x="2907051" y="3938964"/>
            <a:ext cx="1527534" cy="1082710"/>
          </a:xfrm>
          <a:custGeom>
            <a:avLst/>
            <a:gdLst>
              <a:gd name="connsiteX0" fmla="*/ 0 w 1080120"/>
              <a:gd name="connsiteY0" fmla="*/ 1053681 h 1053681"/>
              <a:gd name="connsiteX1" fmla="*/ 263420 w 1080120"/>
              <a:gd name="connsiteY1" fmla="*/ 0 h 1053681"/>
              <a:gd name="connsiteX2" fmla="*/ 1080120 w 1080120"/>
              <a:gd name="connsiteY2" fmla="*/ 0 h 1053681"/>
              <a:gd name="connsiteX3" fmla="*/ 816700 w 1080120"/>
              <a:gd name="connsiteY3" fmla="*/ 1053681 h 1053681"/>
              <a:gd name="connsiteX4" fmla="*/ 0 w 1080120"/>
              <a:gd name="connsiteY4" fmla="*/ 1053681 h 1053681"/>
              <a:gd name="connsiteX0" fmla="*/ 0 w 1080120"/>
              <a:gd name="connsiteY0" fmla="*/ 1068195 h 1068195"/>
              <a:gd name="connsiteX1" fmla="*/ 365020 w 1080120"/>
              <a:gd name="connsiteY1" fmla="*/ 0 h 1068195"/>
              <a:gd name="connsiteX2" fmla="*/ 1080120 w 1080120"/>
              <a:gd name="connsiteY2" fmla="*/ 14514 h 1068195"/>
              <a:gd name="connsiteX3" fmla="*/ 816700 w 1080120"/>
              <a:gd name="connsiteY3" fmla="*/ 1068195 h 1068195"/>
              <a:gd name="connsiteX4" fmla="*/ 0 w 1080120"/>
              <a:gd name="connsiteY4" fmla="*/ 1068195 h 1068195"/>
              <a:gd name="connsiteX0" fmla="*/ 0 w 1196234"/>
              <a:gd name="connsiteY0" fmla="*/ 1082710 h 1082710"/>
              <a:gd name="connsiteX1" fmla="*/ 365020 w 1196234"/>
              <a:gd name="connsiteY1" fmla="*/ 14515 h 1082710"/>
              <a:gd name="connsiteX2" fmla="*/ 1196234 w 1196234"/>
              <a:gd name="connsiteY2" fmla="*/ 0 h 1082710"/>
              <a:gd name="connsiteX3" fmla="*/ 816700 w 1196234"/>
              <a:gd name="connsiteY3" fmla="*/ 1082710 h 1082710"/>
              <a:gd name="connsiteX4" fmla="*/ 0 w 1196234"/>
              <a:gd name="connsiteY4" fmla="*/ 1082710 h 10827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6234" h="1082710">
                <a:moveTo>
                  <a:pt x="0" y="1082710"/>
                </a:moveTo>
                <a:lnTo>
                  <a:pt x="365020" y="14515"/>
                </a:lnTo>
                <a:lnTo>
                  <a:pt x="1196234" y="0"/>
                </a:lnTo>
                <a:lnTo>
                  <a:pt x="816700" y="1082710"/>
                </a:lnTo>
                <a:lnTo>
                  <a:pt x="0" y="1082710"/>
                </a:lnTo>
                <a:close/>
              </a:path>
            </a:pathLst>
          </a:custGeom>
          <a:solidFill>
            <a:srgbClr val="0058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a:t>03</a:t>
            </a:r>
            <a:endParaRPr lang="zh-CN" altLang="en-US" sz="3200" b="1" dirty="0"/>
          </a:p>
        </p:txBody>
      </p:sp>
      <p:sp>
        <p:nvSpPr>
          <p:cNvPr id="31" name="平行四边形 6"/>
          <p:cNvSpPr/>
          <p:nvPr/>
        </p:nvSpPr>
        <p:spPr>
          <a:xfrm>
            <a:off x="2907051" y="1885439"/>
            <a:ext cx="1527534" cy="1082710"/>
          </a:xfrm>
          <a:custGeom>
            <a:avLst/>
            <a:gdLst>
              <a:gd name="connsiteX0" fmla="*/ 0 w 1080120"/>
              <a:gd name="connsiteY0" fmla="*/ 1053681 h 1053681"/>
              <a:gd name="connsiteX1" fmla="*/ 263420 w 1080120"/>
              <a:gd name="connsiteY1" fmla="*/ 0 h 1053681"/>
              <a:gd name="connsiteX2" fmla="*/ 1080120 w 1080120"/>
              <a:gd name="connsiteY2" fmla="*/ 0 h 1053681"/>
              <a:gd name="connsiteX3" fmla="*/ 816700 w 1080120"/>
              <a:gd name="connsiteY3" fmla="*/ 1053681 h 1053681"/>
              <a:gd name="connsiteX4" fmla="*/ 0 w 1080120"/>
              <a:gd name="connsiteY4" fmla="*/ 1053681 h 1053681"/>
              <a:gd name="connsiteX0" fmla="*/ 0 w 1080120"/>
              <a:gd name="connsiteY0" fmla="*/ 1068195 h 1068195"/>
              <a:gd name="connsiteX1" fmla="*/ 365020 w 1080120"/>
              <a:gd name="connsiteY1" fmla="*/ 0 h 1068195"/>
              <a:gd name="connsiteX2" fmla="*/ 1080120 w 1080120"/>
              <a:gd name="connsiteY2" fmla="*/ 14514 h 1068195"/>
              <a:gd name="connsiteX3" fmla="*/ 816700 w 1080120"/>
              <a:gd name="connsiteY3" fmla="*/ 1068195 h 1068195"/>
              <a:gd name="connsiteX4" fmla="*/ 0 w 1080120"/>
              <a:gd name="connsiteY4" fmla="*/ 1068195 h 1068195"/>
              <a:gd name="connsiteX0" fmla="*/ 0 w 1196234"/>
              <a:gd name="connsiteY0" fmla="*/ 1082710 h 1082710"/>
              <a:gd name="connsiteX1" fmla="*/ 365020 w 1196234"/>
              <a:gd name="connsiteY1" fmla="*/ 14515 h 1082710"/>
              <a:gd name="connsiteX2" fmla="*/ 1196234 w 1196234"/>
              <a:gd name="connsiteY2" fmla="*/ 0 h 1082710"/>
              <a:gd name="connsiteX3" fmla="*/ 816700 w 1196234"/>
              <a:gd name="connsiteY3" fmla="*/ 1082710 h 1082710"/>
              <a:gd name="connsiteX4" fmla="*/ 0 w 1196234"/>
              <a:gd name="connsiteY4" fmla="*/ 1082710 h 10827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6234" h="1082710">
                <a:moveTo>
                  <a:pt x="0" y="1082710"/>
                </a:moveTo>
                <a:lnTo>
                  <a:pt x="365020" y="14515"/>
                </a:lnTo>
                <a:lnTo>
                  <a:pt x="1196234" y="0"/>
                </a:lnTo>
                <a:lnTo>
                  <a:pt x="816700" y="1082710"/>
                </a:lnTo>
                <a:lnTo>
                  <a:pt x="0" y="1082710"/>
                </a:lnTo>
                <a:close/>
              </a:path>
            </a:pathLst>
          </a:custGeom>
          <a:solidFill>
            <a:srgbClr val="0058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a:latin typeface="微软雅黑" panose="020B0503020204020204" pitchFamily="34" charset="-122"/>
                <a:ea typeface="微软雅黑" panose="020B0503020204020204" pitchFamily="34" charset="-122"/>
              </a:rPr>
              <a:t>01</a:t>
            </a:r>
            <a:endParaRPr lang="zh-CN" altLang="en-US" sz="3200" b="1" dirty="0">
              <a:latin typeface="微软雅黑" panose="020B0503020204020204" pitchFamily="34" charset="-122"/>
              <a:ea typeface="微软雅黑" panose="020B0503020204020204" pitchFamily="34" charset="-122"/>
            </a:endParaRPr>
          </a:p>
        </p:txBody>
      </p:sp>
      <p:grpSp>
        <p:nvGrpSpPr>
          <p:cNvPr id="32" name="组合 31"/>
          <p:cNvGrpSpPr/>
          <p:nvPr/>
        </p:nvGrpSpPr>
        <p:grpSpPr>
          <a:xfrm>
            <a:off x="2446263" y="1869609"/>
            <a:ext cx="7187445" cy="280675"/>
            <a:chOff x="1763689" y="1700809"/>
            <a:chExt cx="5560050" cy="369840"/>
          </a:xfrm>
        </p:grpSpPr>
        <p:pic>
          <p:nvPicPr>
            <p:cNvPr id="33" name="Picture 3"/>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767" r="7205" b="57679"/>
            <a:stretch/>
          </p:blipFill>
          <p:spPr bwMode="auto">
            <a:xfrm rot="10800000">
              <a:off x="1763689" y="1733236"/>
              <a:ext cx="5560050" cy="337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4" name="矩形 33"/>
            <p:cNvSpPr/>
            <p:nvPr/>
          </p:nvSpPr>
          <p:spPr>
            <a:xfrm rot="10800000">
              <a:off x="2224477" y="1700809"/>
              <a:ext cx="4546455" cy="43131"/>
            </a:xfrm>
            <a:prstGeom prst="rect">
              <a:avLst/>
            </a:prstGeom>
            <a:gradFill>
              <a:gsLst>
                <a:gs pos="49628">
                  <a:schemeClr val="bg1">
                    <a:lumMod val="50000"/>
                  </a:schemeClr>
                </a:gs>
                <a:gs pos="2000">
                  <a:sysClr val="window" lastClr="FFFFFF">
                    <a:alpha val="0"/>
                  </a:sysClr>
                </a:gs>
                <a:gs pos="100000">
                  <a:sysClr val="window" lastClr="FFFFFF">
                    <a:alpha val="0"/>
                  </a:sysClr>
                </a:gs>
              </a:gsLst>
              <a:lin ang="10800000" scaled="1"/>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alibri"/>
                <a:ea typeface="宋体"/>
                <a:cs typeface="+mn-cs"/>
              </a:endParaRPr>
            </a:p>
          </p:txBody>
        </p:sp>
      </p:grpSp>
      <p:grpSp>
        <p:nvGrpSpPr>
          <p:cNvPr id="35" name="组合 34"/>
          <p:cNvGrpSpPr/>
          <p:nvPr/>
        </p:nvGrpSpPr>
        <p:grpSpPr>
          <a:xfrm>
            <a:off x="2446264" y="2925018"/>
            <a:ext cx="7187444" cy="369840"/>
            <a:chOff x="1763689" y="1700809"/>
            <a:chExt cx="5560050" cy="369840"/>
          </a:xfrm>
        </p:grpSpPr>
        <p:pic>
          <p:nvPicPr>
            <p:cNvPr id="36" name="Picture 3"/>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767" r="7205" b="57679"/>
            <a:stretch/>
          </p:blipFill>
          <p:spPr bwMode="auto">
            <a:xfrm rot="10800000">
              <a:off x="1763689" y="1733236"/>
              <a:ext cx="5560050" cy="337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7" name="矩形 36"/>
            <p:cNvSpPr/>
            <p:nvPr/>
          </p:nvSpPr>
          <p:spPr>
            <a:xfrm rot="10800000">
              <a:off x="2224477" y="1700809"/>
              <a:ext cx="4546455" cy="43131"/>
            </a:xfrm>
            <a:prstGeom prst="rect">
              <a:avLst/>
            </a:prstGeom>
            <a:gradFill>
              <a:gsLst>
                <a:gs pos="49628">
                  <a:schemeClr val="bg1">
                    <a:lumMod val="50000"/>
                  </a:schemeClr>
                </a:gs>
                <a:gs pos="2000">
                  <a:sysClr val="window" lastClr="FFFFFF">
                    <a:alpha val="0"/>
                  </a:sysClr>
                </a:gs>
                <a:gs pos="100000">
                  <a:sysClr val="window" lastClr="FFFFFF">
                    <a:alpha val="0"/>
                  </a:sysClr>
                </a:gs>
              </a:gsLst>
              <a:lin ang="10800000" scaled="1"/>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alibri"/>
                <a:ea typeface="宋体"/>
                <a:cs typeface="+mn-cs"/>
              </a:endParaRPr>
            </a:p>
          </p:txBody>
        </p:sp>
      </p:grpSp>
      <p:grpSp>
        <p:nvGrpSpPr>
          <p:cNvPr id="38" name="组合 37"/>
          <p:cNvGrpSpPr/>
          <p:nvPr/>
        </p:nvGrpSpPr>
        <p:grpSpPr>
          <a:xfrm>
            <a:off x="2407528" y="3928365"/>
            <a:ext cx="7226179" cy="369840"/>
            <a:chOff x="1763689" y="1700809"/>
            <a:chExt cx="5560050" cy="369840"/>
          </a:xfrm>
        </p:grpSpPr>
        <p:pic>
          <p:nvPicPr>
            <p:cNvPr id="39" name="Picture 3"/>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767" r="7205" b="57679"/>
            <a:stretch/>
          </p:blipFill>
          <p:spPr bwMode="auto">
            <a:xfrm rot="10800000">
              <a:off x="1763689" y="1733236"/>
              <a:ext cx="5560050" cy="337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0" name="矩形 39"/>
            <p:cNvSpPr/>
            <p:nvPr/>
          </p:nvSpPr>
          <p:spPr>
            <a:xfrm rot="10800000">
              <a:off x="2224477" y="1700809"/>
              <a:ext cx="4546455" cy="43131"/>
            </a:xfrm>
            <a:prstGeom prst="rect">
              <a:avLst/>
            </a:prstGeom>
            <a:gradFill>
              <a:gsLst>
                <a:gs pos="49628">
                  <a:schemeClr val="bg1">
                    <a:lumMod val="50000"/>
                  </a:schemeClr>
                </a:gs>
                <a:gs pos="2000">
                  <a:sysClr val="window" lastClr="FFFFFF">
                    <a:alpha val="0"/>
                  </a:sysClr>
                </a:gs>
                <a:gs pos="100000">
                  <a:sysClr val="window" lastClr="FFFFFF">
                    <a:alpha val="0"/>
                  </a:sysClr>
                </a:gs>
              </a:gsLst>
              <a:lin ang="10800000" scaled="1"/>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alibri"/>
                <a:ea typeface="宋体"/>
                <a:cs typeface="+mn-cs"/>
              </a:endParaRPr>
            </a:p>
          </p:txBody>
        </p:sp>
      </p:grpSp>
      <p:sp>
        <p:nvSpPr>
          <p:cNvPr id="47" name="TextBox 7"/>
          <p:cNvSpPr txBox="1"/>
          <p:nvPr/>
        </p:nvSpPr>
        <p:spPr>
          <a:xfrm>
            <a:off x="4521671" y="2150285"/>
            <a:ext cx="2847004" cy="584775"/>
          </a:xfrm>
          <a:prstGeom prst="rect">
            <a:avLst/>
          </a:prstGeom>
          <a:noFill/>
        </p:spPr>
        <p:txBody>
          <a:bodyPr wrap="square" rtlCol="0">
            <a:spAutoFit/>
          </a:bodyPr>
          <a:lstStyle/>
          <a:p>
            <a:r>
              <a:rPr lang="zh-CN" altLang="en-US" sz="3200" b="1" dirty="0">
                <a:latin typeface="微软雅黑" pitchFamily="34" charset="-122"/>
                <a:ea typeface="微软雅黑" pitchFamily="34" charset="-122"/>
              </a:rPr>
              <a:t>区块链简史</a:t>
            </a:r>
          </a:p>
        </p:txBody>
      </p:sp>
      <p:sp>
        <p:nvSpPr>
          <p:cNvPr id="48" name="TextBox 75"/>
          <p:cNvSpPr txBox="1"/>
          <p:nvPr/>
        </p:nvSpPr>
        <p:spPr>
          <a:xfrm>
            <a:off x="4473319" y="3184840"/>
            <a:ext cx="4294760" cy="584775"/>
          </a:xfrm>
          <a:prstGeom prst="rect">
            <a:avLst/>
          </a:prstGeom>
          <a:noFill/>
        </p:spPr>
        <p:txBody>
          <a:bodyPr wrap="square" rtlCol="0">
            <a:spAutoFit/>
          </a:bodyPr>
          <a:lstStyle/>
          <a:p>
            <a:r>
              <a:rPr lang="zh-CN" altLang="en-US" sz="3200" b="1" dirty="0">
                <a:latin typeface="微软雅黑" pitchFamily="34" charset="-122"/>
                <a:ea typeface="微软雅黑" pitchFamily="34" charset="-122"/>
              </a:rPr>
              <a:t>区块链定义及本质特点</a:t>
            </a:r>
          </a:p>
        </p:txBody>
      </p:sp>
      <p:sp>
        <p:nvSpPr>
          <p:cNvPr id="49" name="TextBox 76"/>
          <p:cNvSpPr txBox="1"/>
          <p:nvPr/>
        </p:nvSpPr>
        <p:spPr>
          <a:xfrm>
            <a:off x="4473318" y="4164013"/>
            <a:ext cx="5150875" cy="584775"/>
          </a:xfrm>
          <a:prstGeom prst="rect">
            <a:avLst/>
          </a:prstGeom>
          <a:noFill/>
        </p:spPr>
        <p:txBody>
          <a:bodyPr wrap="square" rtlCol="0">
            <a:spAutoFit/>
          </a:bodyPr>
          <a:lstStyle/>
          <a:p>
            <a:r>
              <a:rPr lang="zh-CN" altLang="en-US" sz="3200" b="1" dirty="0">
                <a:latin typeface="微软雅黑" pitchFamily="34" charset="-122"/>
                <a:ea typeface="微软雅黑" pitchFamily="34" charset="-122"/>
              </a:rPr>
              <a:t>区块链的安全性及基本用法</a:t>
            </a:r>
          </a:p>
        </p:txBody>
      </p:sp>
      <p:sp>
        <p:nvSpPr>
          <p:cNvPr id="5" name="文本框 4"/>
          <p:cNvSpPr txBox="1"/>
          <p:nvPr/>
        </p:nvSpPr>
        <p:spPr>
          <a:xfrm>
            <a:off x="989814" y="105948"/>
            <a:ext cx="1121790" cy="646331"/>
          </a:xfrm>
          <a:prstGeom prst="rect">
            <a:avLst/>
          </a:prstGeom>
          <a:noFill/>
        </p:spPr>
        <p:txBody>
          <a:bodyPr wrap="square" rtlCol="0">
            <a:spAutoFit/>
          </a:bodyPr>
          <a:lstStyle/>
          <a:p>
            <a:r>
              <a:rPr lang="zh-CN" altLang="en-US" sz="3600" b="1" dirty="0">
                <a:solidFill>
                  <a:schemeClr val="bg1"/>
                </a:solidFill>
                <a:latin typeface="微软雅黑" panose="020B0503020204020204" pitchFamily="34" charset="-122"/>
                <a:ea typeface="微软雅黑" panose="020B0503020204020204" pitchFamily="34" charset="-122"/>
              </a:rPr>
              <a:t>目录</a:t>
            </a:r>
          </a:p>
        </p:txBody>
      </p:sp>
    </p:spTree>
    <p:extLst>
      <p:ext uri="{BB962C8B-B14F-4D97-AF65-F5344CB8AC3E}">
        <p14:creationId xmlns:p14="http://schemas.microsoft.com/office/powerpoint/2010/main" val="38726029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895350"/>
          </a:xfrm>
          <a:prstGeom prst="rect">
            <a:avLst/>
          </a:prstGeom>
          <a:solidFill>
            <a:srgbClr val="0058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p:cNvPicPr>
            <a:picLocks noChangeAspect="1"/>
          </p:cNvPicPr>
          <p:nvPr/>
        </p:nvPicPr>
        <p:blipFill>
          <a:blip r:embed="rId3"/>
          <a:stretch>
            <a:fillRect/>
          </a:stretch>
        </p:blipFill>
        <p:spPr>
          <a:xfrm>
            <a:off x="9633708" y="0"/>
            <a:ext cx="2552700" cy="895350"/>
          </a:xfrm>
          <a:prstGeom prst="rect">
            <a:avLst/>
          </a:prstGeom>
        </p:spPr>
      </p:pic>
      <p:cxnSp>
        <p:nvCxnSpPr>
          <p:cNvPr id="7" name="直接连接符 6"/>
          <p:cNvCxnSpPr/>
          <p:nvPr/>
        </p:nvCxnSpPr>
        <p:spPr>
          <a:xfrm>
            <a:off x="236472" y="6767130"/>
            <a:ext cx="11641301" cy="49378"/>
          </a:xfrm>
          <a:prstGeom prst="line">
            <a:avLst/>
          </a:prstGeom>
          <a:ln w="19050">
            <a:solidFill>
              <a:srgbClr val="005825"/>
            </a:solidFill>
          </a:ln>
        </p:spPr>
        <p:style>
          <a:lnRef idx="1">
            <a:schemeClr val="accent1"/>
          </a:lnRef>
          <a:fillRef idx="0">
            <a:schemeClr val="accent1"/>
          </a:fillRef>
          <a:effectRef idx="0">
            <a:schemeClr val="accent1"/>
          </a:effectRef>
          <a:fontRef idx="minor">
            <a:schemeClr val="tx1"/>
          </a:fontRef>
        </p:style>
      </p:cxnSp>
      <p:sp>
        <p:nvSpPr>
          <p:cNvPr id="130" name="椭圆 17"/>
          <p:cNvSpPr/>
          <p:nvPr/>
        </p:nvSpPr>
        <p:spPr>
          <a:xfrm>
            <a:off x="128472" y="123675"/>
            <a:ext cx="648000" cy="64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华文楷体" panose="02010600040101010101" pitchFamily="2" charset="-122"/>
            </a:endParaRPr>
          </a:p>
        </p:txBody>
      </p:sp>
      <p:sp>
        <p:nvSpPr>
          <p:cNvPr id="129" name="椭圆 16"/>
          <p:cNvSpPr/>
          <p:nvPr/>
        </p:nvSpPr>
        <p:spPr>
          <a:xfrm>
            <a:off x="236472" y="231675"/>
            <a:ext cx="432000" cy="432000"/>
          </a:xfrm>
          <a:prstGeom prst="rect">
            <a:avLst/>
          </a:prstGeom>
          <a:solidFill>
            <a:srgbClr val="0058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华文楷体" panose="02010600040101010101" pitchFamily="2" charset="-122"/>
            </a:endParaRPr>
          </a:p>
        </p:txBody>
      </p:sp>
      <p:sp>
        <p:nvSpPr>
          <p:cNvPr id="51" name="文本框 50"/>
          <p:cNvSpPr txBox="1"/>
          <p:nvPr/>
        </p:nvSpPr>
        <p:spPr>
          <a:xfrm>
            <a:off x="989814" y="105948"/>
            <a:ext cx="8568302" cy="646331"/>
          </a:xfrm>
          <a:prstGeom prst="rect">
            <a:avLst/>
          </a:prstGeom>
          <a:noFill/>
        </p:spPr>
        <p:txBody>
          <a:bodyPr wrap="square" rtlCol="0">
            <a:spAutoFit/>
          </a:bodyPr>
          <a:lstStyle/>
          <a:p>
            <a:r>
              <a:rPr lang="zh-CN" altLang="en-US" sz="3600" b="1" dirty="0">
                <a:solidFill>
                  <a:schemeClr val="bg1"/>
                </a:solidFill>
                <a:latin typeface="微软雅黑" panose="020B0503020204020204" pitchFamily="34" charset="-122"/>
                <a:ea typeface="微软雅黑" panose="020B0503020204020204" pitchFamily="34" charset="-122"/>
              </a:rPr>
              <a:t>区块链的安全性</a:t>
            </a:r>
            <a:r>
              <a:rPr lang="en-US" altLang="zh-CN" sz="3600" b="1" dirty="0">
                <a:solidFill>
                  <a:schemeClr val="bg1"/>
                </a:solidFill>
                <a:latin typeface="微软雅黑" panose="020B0503020204020204" pitchFamily="34" charset="-122"/>
                <a:ea typeface="微软雅黑" panose="020B0503020204020204" pitchFamily="34" charset="-122"/>
              </a:rPr>
              <a:t>——</a:t>
            </a:r>
            <a:r>
              <a:rPr lang="zh-CN" altLang="en-US" sz="3600" b="1" dirty="0">
                <a:solidFill>
                  <a:schemeClr val="bg1"/>
                </a:solidFill>
                <a:latin typeface="微软雅黑" panose="020B0503020204020204" pitchFamily="34" charset="-122"/>
                <a:ea typeface="微软雅黑" panose="020B0503020204020204" pitchFamily="34" charset="-122"/>
              </a:rPr>
              <a:t>活性</a:t>
            </a:r>
          </a:p>
        </p:txBody>
      </p:sp>
      <p:sp>
        <p:nvSpPr>
          <p:cNvPr id="5" name="矩形 4"/>
          <p:cNvSpPr/>
          <p:nvPr/>
        </p:nvSpPr>
        <p:spPr>
          <a:xfrm>
            <a:off x="230880" y="283006"/>
            <a:ext cx="470000" cy="369332"/>
          </a:xfrm>
          <a:prstGeom prst="rect">
            <a:avLst/>
          </a:prstGeom>
        </p:spPr>
        <p:txBody>
          <a:bodyPr wrap="none">
            <a:spAutoFit/>
          </a:bodyPr>
          <a:lstStyle/>
          <a:p>
            <a:r>
              <a:rPr lang="en-US" altLang="zh-CN" b="1" dirty="0">
                <a:solidFill>
                  <a:schemeClr val="bg1"/>
                </a:solidFill>
                <a:latin typeface="微软雅黑" panose="020B0503020204020204" pitchFamily="34" charset="-122"/>
                <a:ea typeface="微软雅黑" panose="020B0503020204020204" pitchFamily="34" charset="-122"/>
              </a:rPr>
              <a:t>03</a:t>
            </a:r>
            <a:endParaRPr lang="zh-CN" altLang="en-US" b="1" dirty="0">
              <a:solidFill>
                <a:schemeClr val="bg1"/>
              </a:solidFill>
              <a:latin typeface="微软雅黑" panose="020B0503020204020204" pitchFamily="34" charset="-122"/>
              <a:ea typeface="微软雅黑" panose="020B0503020204020204" pitchFamily="34" charset="-122"/>
            </a:endParaRPr>
          </a:p>
        </p:txBody>
      </p:sp>
      <p:sp>
        <p:nvSpPr>
          <p:cNvPr id="2" name="矩形 1"/>
          <p:cNvSpPr/>
          <p:nvPr/>
        </p:nvSpPr>
        <p:spPr>
          <a:xfrm>
            <a:off x="377496" y="1201260"/>
            <a:ext cx="5148652" cy="1896801"/>
          </a:xfrm>
          <a:prstGeom prst="rect">
            <a:avLst/>
          </a:prstGeom>
        </p:spPr>
        <p:txBody>
          <a:bodyPr wrap="square">
            <a:spAutoFit/>
          </a:bodyPr>
          <a:lstStyle/>
          <a:p>
            <a:pPr>
              <a:lnSpc>
                <a:spcPct val="125000"/>
              </a:lnSpc>
            </a:pPr>
            <a:r>
              <a:rPr lang="zh-CN" altLang="en-US" sz="2400" dirty="0">
                <a:latin typeface="微软雅黑" panose="020B0503020204020204" pitchFamily="34" charset="-122"/>
                <a:ea typeface="微软雅黑" panose="020B0503020204020204" pitchFamily="34" charset="-122"/>
              </a:rPr>
              <a:t>       如果诚实的区块链节点都接受某个交易，</a:t>
            </a:r>
            <a:r>
              <a:rPr lang="zh-CN" altLang="en-US" sz="2400" dirty="0">
                <a:solidFill>
                  <a:srgbClr val="FF0000"/>
                </a:solidFill>
                <a:latin typeface="微软雅黑" panose="020B0503020204020204" pitchFamily="34" charset="-122"/>
                <a:ea typeface="微软雅黑" panose="020B0503020204020204" pitchFamily="34" charset="-122"/>
              </a:rPr>
              <a:t>那么经过</a:t>
            </a:r>
            <a:r>
              <a:rPr lang="en-US" altLang="zh-CN" sz="2400" dirty="0">
                <a:solidFill>
                  <a:srgbClr val="FF0000"/>
                </a:solidFill>
                <a:latin typeface="微软雅黑" panose="020B0503020204020204" pitchFamily="34" charset="-122"/>
                <a:ea typeface="微软雅黑" panose="020B0503020204020204" pitchFamily="34" charset="-122"/>
              </a:rPr>
              <a:t>u</a:t>
            </a:r>
            <a:r>
              <a:rPr lang="zh-CN" altLang="en-US" sz="2400" dirty="0">
                <a:solidFill>
                  <a:srgbClr val="FF0000"/>
                </a:solidFill>
                <a:latin typeface="微软雅黑" panose="020B0503020204020204" pitchFamily="34" charset="-122"/>
                <a:ea typeface="微软雅黑" panose="020B0503020204020204" pitchFamily="34" charset="-122"/>
              </a:rPr>
              <a:t>个时间槽之后（交易确认时间），所有节点都接受了该交易</a:t>
            </a:r>
            <a:r>
              <a:rPr lang="zh-CN" altLang="en-US" sz="2400" dirty="0">
                <a:latin typeface="微软雅黑" panose="020B0503020204020204" pitchFamily="34" charset="-122"/>
                <a:ea typeface="微软雅黑" panose="020B0503020204020204" pitchFamily="34" charset="-122"/>
              </a:rPr>
              <a:t>。</a:t>
            </a:r>
          </a:p>
        </p:txBody>
      </p:sp>
      <p:pic>
        <p:nvPicPr>
          <p:cNvPr id="12" name="图片 11"/>
          <p:cNvPicPr>
            <a:picLocks noChangeAspect="1"/>
          </p:cNvPicPr>
          <p:nvPr/>
        </p:nvPicPr>
        <p:blipFill rotWithShape="1">
          <a:blip r:embed="rId4" cstate="print">
            <a:extLst>
              <a:ext uri="{28A0092B-C50C-407E-A947-70E740481C1C}">
                <a14:useLocalDpi xmlns:a14="http://schemas.microsoft.com/office/drawing/2010/main" val="0"/>
              </a:ext>
            </a:extLst>
          </a:blip>
          <a:srcRect l="5754" t="29966" r="12340" b="10228"/>
          <a:stretch/>
        </p:blipFill>
        <p:spPr>
          <a:xfrm>
            <a:off x="9835129" y="4424535"/>
            <a:ext cx="745200" cy="545855"/>
          </a:xfrm>
          <a:prstGeom prst="rect">
            <a:avLst/>
          </a:prstGeom>
        </p:spPr>
      </p:pic>
      <p:pic>
        <p:nvPicPr>
          <p:cNvPr id="13" name="图片 12"/>
          <p:cNvPicPr>
            <a:picLocks noChangeAspect="1"/>
          </p:cNvPicPr>
          <p:nvPr/>
        </p:nvPicPr>
        <p:blipFill rotWithShape="1">
          <a:blip r:embed="rId4" cstate="print">
            <a:extLst>
              <a:ext uri="{28A0092B-C50C-407E-A947-70E740481C1C}">
                <a14:useLocalDpi xmlns:a14="http://schemas.microsoft.com/office/drawing/2010/main" val="0"/>
              </a:ext>
            </a:extLst>
          </a:blip>
          <a:srcRect l="5754" t="29966" r="12340" b="10228"/>
          <a:stretch/>
        </p:blipFill>
        <p:spPr>
          <a:xfrm>
            <a:off x="9835129" y="3790793"/>
            <a:ext cx="745200" cy="545855"/>
          </a:xfrm>
          <a:prstGeom prst="rect">
            <a:avLst/>
          </a:prstGeom>
        </p:spPr>
      </p:pic>
      <p:pic>
        <p:nvPicPr>
          <p:cNvPr id="14" name="图片 13"/>
          <p:cNvPicPr>
            <a:picLocks noChangeAspect="1"/>
          </p:cNvPicPr>
          <p:nvPr/>
        </p:nvPicPr>
        <p:blipFill rotWithShape="1">
          <a:blip r:embed="rId5" cstate="print">
            <a:extLst>
              <a:ext uri="{28A0092B-C50C-407E-A947-70E740481C1C}">
                <a14:useLocalDpi xmlns:a14="http://schemas.microsoft.com/office/drawing/2010/main" val="0"/>
              </a:ext>
            </a:extLst>
          </a:blip>
          <a:srcRect l="5090" r="11600"/>
          <a:stretch/>
        </p:blipFill>
        <p:spPr>
          <a:xfrm>
            <a:off x="9835611" y="2958046"/>
            <a:ext cx="744718" cy="893919"/>
          </a:xfrm>
          <a:prstGeom prst="rect">
            <a:avLst/>
          </a:prstGeom>
        </p:spPr>
      </p:pic>
      <p:pic>
        <p:nvPicPr>
          <p:cNvPr id="15" name="图片 14"/>
          <p:cNvPicPr>
            <a:picLocks noChangeAspect="1"/>
          </p:cNvPicPr>
          <p:nvPr/>
        </p:nvPicPr>
        <p:blipFill rotWithShape="1">
          <a:blip r:embed="rId4" cstate="print">
            <a:extLst>
              <a:ext uri="{28A0092B-C50C-407E-A947-70E740481C1C}">
                <a14:useLocalDpi xmlns:a14="http://schemas.microsoft.com/office/drawing/2010/main" val="0"/>
              </a:ext>
            </a:extLst>
          </a:blip>
          <a:srcRect l="5754" t="29966" r="12340" b="10228"/>
          <a:stretch/>
        </p:blipFill>
        <p:spPr>
          <a:xfrm>
            <a:off x="9835129" y="5010390"/>
            <a:ext cx="745200" cy="545855"/>
          </a:xfrm>
          <a:prstGeom prst="rect">
            <a:avLst/>
          </a:prstGeom>
        </p:spPr>
      </p:pic>
      <p:pic>
        <p:nvPicPr>
          <p:cNvPr id="16" name="图片 1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726861" y="5752783"/>
            <a:ext cx="961736" cy="961736"/>
          </a:xfrm>
          <a:prstGeom prst="rect">
            <a:avLst/>
          </a:prstGeom>
        </p:spPr>
      </p:pic>
      <p:pic>
        <p:nvPicPr>
          <p:cNvPr id="22" name="图片 21"/>
          <p:cNvPicPr>
            <a:picLocks noChangeAspect="1"/>
          </p:cNvPicPr>
          <p:nvPr/>
        </p:nvPicPr>
        <p:blipFill rotWithShape="1">
          <a:blip r:embed="rId4" cstate="print">
            <a:extLst>
              <a:ext uri="{28A0092B-C50C-407E-A947-70E740481C1C}">
                <a14:useLocalDpi xmlns:a14="http://schemas.microsoft.com/office/drawing/2010/main" val="0"/>
              </a:ext>
            </a:extLst>
          </a:blip>
          <a:srcRect l="5754" t="29966" r="12340" b="10228"/>
          <a:stretch/>
        </p:blipFill>
        <p:spPr>
          <a:xfrm>
            <a:off x="7153557" y="4443087"/>
            <a:ext cx="745200" cy="545855"/>
          </a:xfrm>
          <a:prstGeom prst="rect">
            <a:avLst/>
          </a:prstGeom>
        </p:spPr>
      </p:pic>
      <p:pic>
        <p:nvPicPr>
          <p:cNvPr id="23" name="图片 22"/>
          <p:cNvPicPr>
            <a:picLocks noChangeAspect="1"/>
          </p:cNvPicPr>
          <p:nvPr/>
        </p:nvPicPr>
        <p:blipFill rotWithShape="1">
          <a:blip r:embed="rId4" cstate="print">
            <a:extLst>
              <a:ext uri="{28A0092B-C50C-407E-A947-70E740481C1C}">
                <a14:useLocalDpi xmlns:a14="http://schemas.microsoft.com/office/drawing/2010/main" val="0"/>
              </a:ext>
            </a:extLst>
          </a:blip>
          <a:srcRect l="5754" t="29966" r="12340" b="10228"/>
          <a:stretch/>
        </p:blipFill>
        <p:spPr>
          <a:xfrm>
            <a:off x="7153557" y="3809345"/>
            <a:ext cx="745200" cy="545855"/>
          </a:xfrm>
          <a:prstGeom prst="rect">
            <a:avLst/>
          </a:prstGeom>
        </p:spPr>
      </p:pic>
      <p:pic>
        <p:nvPicPr>
          <p:cNvPr id="24" name="图片 23"/>
          <p:cNvPicPr>
            <a:picLocks noChangeAspect="1"/>
          </p:cNvPicPr>
          <p:nvPr/>
        </p:nvPicPr>
        <p:blipFill rotWithShape="1">
          <a:blip r:embed="rId5" cstate="print">
            <a:extLst>
              <a:ext uri="{28A0092B-C50C-407E-A947-70E740481C1C}">
                <a14:useLocalDpi xmlns:a14="http://schemas.microsoft.com/office/drawing/2010/main" val="0"/>
              </a:ext>
            </a:extLst>
          </a:blip>
          <a:srcRect l="5090" r="11600"/>
          <a:stretch/>
        </p:blipFill>
        <p:spPr>
          <a:xfrm>
            <a:off x="7154039" y="2976598"/>
            <a:ext cx="744718" cy="893919"/>
          </a:xfrm>
          <a:prstGeom prst="rect">
            <a:avLst/>
          </a:prstGeom>
        </p:spPr>
      </p:pic>
      <p:pic>
        <p:nvPicPr>
          <p:cNvPr id="25" name="图片 24"/>
          <p:cNvPicPr>
            <a:picLocks noChangeAspect="1"/>
          </p:cNvPicPr>
          <p:nvPr/>
        </p:nvPicPr>
        <p:blipFill rotWithShape="1">
          <a:blip r:embed="rId4" cstate="print">
            <a:extLst>
              <a:ext uri="{28A0092B-C50C-407E-A947-70E740481C1C}">
                <a14:useLocalDpi xmlns:a14="http://schemas.microsoft.com/office/drawing/2010/main" val="0"/>
              </a:ext>
            </a:extLst>
          </a:blip>
          <a:srcRect l="5754" t="29966" r="12340" b="10228"/>
          <a:stretch/>
        </p:blipFill>
        <p:spPr>
          <a:xfrm>
            <a:off x="7153557" y="5028942"/>
            <a:ext cx="745200" cy="545855"/>
          </a:xfrm>
          <a:prstGeom prst="rect">
            <a:avLst/>
          </a:prstGeom>
        </p:spPr>
      </p:pic>
      <p:pic>
        <p:nvPicPr>
          <p:cNvPr id="26" name="图片 2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045289" y="5771335"/>
            <a:ext cx="961736" cy="961736"/>
          </a:xfrm>
          <a:prstGeom prst="rect">
            <a:avLst/>
          </a:prstGeom>
        </p:spPr>
      </p:pic>
      <p:pic>
        <p:nvPicPr>
          <p:cNvPr id="27" name="图片 26"/>
          <p:cNvPicPr>
            <a:picLocks noChangeAspect="1"/>
          </p:cNvPicPr>
          <p:nvPr/>
        </p:nvPicPr>
        <p:blipFill rotWithShape="1">
          <a:blip r:embed="rId5" cstate="print">
            <a:duotone>
              <a:schemeClr val="accent6">
                <a:shade val="45000"/>
                <a:satMod val="135000"/>
              </a:schemeClr>
              <a:prstClr val="white"/>
            </a:duotone>
            <a:extLst>
              <a:ext uri="{28A0092B-C50C-407E-A947-70E740481C1C}">
                <a14:useLocalDpi xmlns:a14="http://schemas.microsoft.com/office/drawing/2010/main" val="0"/>
              </a:ext>
            </a:extLst>
          </a:blip>
          <a:srcRect l="5090" r="11600"/>
          <a:stretch/>
        </p:blipFill>
        <p:spPr>
          <a:xfrm>
            <a:off x="7166351" y="2067560"/>
            <a:ext cx="744718" cy="893919"/>
          </a:xfrm>
          <a:prstGeom prst="rect">
            <a:avLst/>
          </a:prstGeom>
        </p:spPr>
      </p:pic>
      <p:pic>
        <p:nvPicPr>
          <p:cNvPr id="29" name="图片 28"/>
          <p:cNvPicPr>
            <a:picLocks noChangeAspect="1"/>
          </p:cNvPicPr>
          <p:nvPr/>
        </p:nvPicPr>
        <p:blipFill rotWithShape="1">
          <a:blip r:embed="rId5" cstate="print">
            <a:duotone>
              <a:schemeClr val="accent6">
                <a:shade val="45000"/>
                <a:satMod val="135000"/>
              </a:schemeClr>
              <a:prstClr val="white"/>
            </a:duotone>
            <a:extLst>
              <a:ext uri="{28A0092B-C50C-407E-A947-70E740481C1C}">
                <a14:useLocalDpi xmlns:a14="http://schemas.microsoft.com/office/drawing/2010/main" val="0"/>
              </a:ext>
            </a:extLst>
          </a:blip>
          <a:srcRect l="5090" r="11600"/>
          <a:stretch/>
        </p:blipFill>
        <p:spPr>
          <a:xfrm>
            <a:off x="9835398" y="2049008"/>
            <a:ext cx="744718" cy="893919"/>
          </a:xfrm>
          <a:prstGeom prst="rect">
            <a:avLst/>
          </a:prstGeom>
        </p:spPr>
      </p:pic>
      <p:sp>
        <p:nvSpPr>
          <p:cNvPr id="38" name="圆角矩形 37"/>
          <p:cNvSpPr/>
          <p:nvPr/>
        </p:nvSpPr>
        <p:spPr>
          <a:xfrm>
            <a:off x="266419" y="1166308"/>
            <a:ext cx="5259729" cy="2014606"/>
          </a:xfrm>
          <a:prstGeom prst="roundRect">
            <a:avLst>
              <a:gd name="adj" fmla="val 0"/>
            </a:avLst>
          </a:prstGeom>
          <a:noFill/>
          <a:ln w="3175">
            <a:solidFill>
              <a:schemeClr val="tx1">
                <a:lumMod val="75000"/>
                <a:lumOff val="25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91413" tIns="45706" rIns="91413" bIns="45706" rtlCol="0" anchor="ctr"/>
          <a:lstStyle/>
          <a:p>
            <a:pPr algn="ctr"/>
            <a:endParaRPr lang="zh-CN" altLang="en-US"/>
          </a:p>
        </p:txBody>
      </p:sp>
      <p:sp>
        <p:nvSpPr>
          <p:cNvPr id="39" name="矩形 93"/>
          <p:cNvSpPr/>
          <p:nvPr/>
        </p:nvSpPr>
        <p:spPr>
          <a:xfrm>
            <a:off x="158640" y="1045641"/>
            <a:ext cx="486004" cy="465037"/>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rgbClr val="5C8C3C"/>
          </a:solidFill>
          <a:ln>
            <a:noFill/>
          </a:ln>
        </p:spPr>
        <p:style>
          <a:lnRef idx="2">
            <a:schemeClr val="accent1">
              <a:shade val="50000"/>
            </a:schemeClr>
          </a:lnRef>
          <a:fillRef idx="1">
            <a:schemeClr val="accent1"/>
          </a:fillRef>
          <a:effectRef idx="0">
            <a:schemeClr val="accent1"/>
          </a:effectRef>
          <a:fontRef idx="minor">
            <a:schemeClr val="lt1"/>
          </a:fontRef>
        </p:style>
        <p:txBody>
          <a:bodyPr lIns="91413" tIns="45706" rIns="91413" bIns="45706" rtlCol="0" anchor="ctr"/>
          <a:lstStyle/>
          <a:p>
            <a:pPr algn="ctr"/>
            <a:endParaRPr lang="zh-CN" altLang="en-US"/>
          </a:p>
        </p:txBody>
      </p:sp>
      <p:sp>
        <p:nvSpPr>
          <p:cNvPr id="40" name="矩形 93"/>
          <p:cNvSpPr/>
          <p:nvPr/>
        </p:nvSpPr>
        <p:spPr>
          <a:xfrm rot="10800000">
            <a:off x="5192269" y="2871497"/>
            <a:ext cx="486004" cy="465037"/>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rgbClr val="5C8C3C"/>
          </a:solidFill>
          <a:ln>
            <a:noFill/>
          </a:ln>
        </p:spPr>
        <p:style>
          <a:lnRef idx="2">
            <a:schemeClr val="accent1">
              <a:shade val="50000"/>
            </a:schemeClr>
          </a:lnRef>
          <a:fillRef idx="1">
            <a:schemeClr val="accent1"/>
          </a:fillRef>
          <a:effectRef idx="0">
            <a:schemeClr val="accent1"/>
          </a:effectRef>
          <a:fontRef idx="minor">
            <a:schemeClr val="lt1"/>
          </a:fontRef>
        </p:style>
        <p:txBody>
          <a:bodyPr lIns="91413" tIns="45706" rIns="91413" bIns="45706" rtlCol="0" anchor="ctr"/>
          <a:lstStyle/>
          <a:p>
            <a:pPr algn="ctr"/>
            <a:endParaRPr lang="zh-CN" altLang="en-US"/>
          </a:p>
        </p:txBody>
      </p:sp>
      <p:sp>
        <p:nvSpPr>
          <p:cNvPr id="41" name="文本框 40"/>
          <p:cNvSpPr txBox="1"/>
          <p:nvPr/>
        </p:nvSpPr>
        <p:spPr>
          <a:xfrm>
            <a:off x="237988" y="3748388"/>
            <a:ext cx="2618799" cy="523220"/>
          </a:xfrm>
          <a:prstGeom prst="rect">
            <a:avLst/>
          </a:prstGeom>
          <a:noFill/>
        </p:spPr>
        <p:txBody>
          <a:bodyPr wrap="square" rtlCol="0">
            <a:spAutoFit/>
          </a:bodyPr>
          <a:lstStyle/>
          <a:p>
            <a:r>
              <a:rPr lang="en-US" altLang="zh-CN" sz="2800" dirty="0">
                <a:latin typeface="微软雅黑" panose="020B0503020204020204" pitchFamily="34" charset="-122"/>
                <a:ea typeface="微软雅黑" panose="020B0503020204020204" pitchFamily="34" charset="-122"/>
              </a:rPr>
              <a:t>   ◎</a:t>
            </a:r>
            <a:r>
              <a:rPr lang="zh-CN" altLang="en-US" sz="2800" dirty="0">
                <a:latin typeface="微软雅黑" panose="020B0503020204020204" pitchFamily="34" charset="-122"/>
                <a:ea typeface="微软雅黑" panose="020B0503020204020204" pitchFamily="34" charset="-122"/>
              </a:rPr>
              <a:t>正式描述</a:t>
            </a:r>
            <a:r>
              <a:rPr lang="en-US" altLang="zh-CN" sz="2800" dirty="0">
                <a:latin typeface="微软雅黑" panose="020B0503020204020204" pitchFamily="34" charset="-122"/>
                <a:ea typeface="微软雅黑" panose="020B0503020204020204" pitchFamily="34" charset="-122"/>
              </a:rPr>
              <a:t>-2</a:t>
            </a:r>
            <a:endParaRPr lang="zh-CN" altLang="en-US" sz="2800" dirty="0">
              <a:latin typeface="微软雅黑" panose="020B0503020204020204" pitchFamily="34" charset="-122"/>
              <a:ea typeface="微软雅黑" panose="020B0503020204020204" pitchFamily="34" charset="-122"/>
            </a:endParaRPr>
          </a:p>
        </p:txBody>
      </p:sp>
      <p:sp>
        <p:nvSpPr>
          <p:cNvPr id="42" name="矩形 41"/>
          <p:cNvSpPr/>
          <p:nvPr/>
        </p:nvSpPr>
        <p:spPr>
          <a:xfrm>
            <a:off x="323351" y="3718818"/>
            <a:ext cx="105896" cy="524848"/>
          </a:xfrm>
          <a:prstGeom prst="rect">
            <a:avLst/>
          </a:prstGeom>
          <a:solidFill>
            <a:srgbClr val="005825"/>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lang="zh-CN" altLang="en-US"/>
          </a:p>
        </p:txBody>
      </p:sp>
      <p:grpSp>
        <p:nvGrpSpPr>
          <p:cNvPr id="43" name="组合 42"/>
          <p:cNvGrpSpPr/>
          <p:nvPr/>
        </p:nvGrpSpPr>
        <p:grpSpPr>
          <a:xfrm>
            <a:off x="168402" y="4262358"/>
            <a:ext cx="3638747" cy="48920"/>
            <a:chOff x="1763689" y="1700809"/>
            <a:chExt cx="5560050" cy="369840"/>
          </a:xfrm>
        </p:grpSpPr>
        <p:pic>
          <p:nvPicPr>
            <p:cNvPr id="44" name="Picture 3"/>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l="2767" r="7205" b="57679"/>
            <a:stretch/>
          </p:blipFill>
          <p:spPr bwMode="auto">
            <a:xfrm rot="10800000">
              <a:off x="1763689" y="1733236"/>
              <a:ext cx="5560050" cy="337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5" name="矩形 44"/>
            <p:cNvSpPr/>
            <p:nvPr/>
          </p:nvSpPr>
          <p:spPr>
            <a:xfrm rot="10800000">
              <a:off x="2224477" y="1700809"/>
              <a:ext cx="4546455" cy="43131"/>
            </a:xfrm>
            <a:prstGeom prst="rect">
              <a:avLst/>
            </a:prstGeom>
            <a:gradFill>
              <a:gsLst>
                <a:gs pos="49628">
                  <a:schemeClr val="bg1">
                    <a:lumMod val="50000"/>
                  </a:schemeClr>
                </a:gs>
                <a:gs pos="2000">
                  <a:sysClr val="window" lastClr="FFFFFF">
                    <a:alpha val="0"/>
                  </a:sysClr>
                </a:gs>
                <a:gs pos="100000">
                  <a:sysClr val="window" lastClr="FFFFFF">
                    <a:alpha val="0"/>
                  </a:sysClr>
                </a:gs>
              </a:gsLst>
              <a:lin ang="10800000" scaled="1"/>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alibri"/>
                <a:ea typeface="宋体"/>
                <a:cs typeface="+mn-cs"/>
              </a:endParaRPr>
            </a:p>
          </p:txBody>
        </p:sp>
      </p:grpSp>
      <mc:AlternateContent xmlns:mc="http://schemas.openxmlformats.org/markup-compatibility/2006" xmlns:a14="http://schemas.microsoft.com/office/drawing/2010/main">
        <mc:Choice Requires="a14">
          <p:sp>
            <p:nvSpPr>
              <p:cNvPr id="47" name="矩形 46"/>
              <p:cNvSpPr/>
              <p:nvPr/>
            </p:nvSpPr>
            <p:spPr>
              <a:xfrm>
                <a:off x="251655" y="4619913"/>
                <a:ext cx="5452871" cy="1569660"/>
              </a:xfrm>
              <a:prstGeom prst="rect">
                <a:avLst/>
              </a:prstGeom>
            </p:spPr>
            <p:txBody>
              <a:bodyPr wrap="square">
                <a:spAutoFit/>
              </a:bodyPr>
              <a:lstStyle/>
              <a:p>
                <a:pPr marL="342900" indent="-342900">
                  <a:buFont typeface="Wingdings" panose="05000000000000000000" pitchFamily="2" charset="2"/>
                  <a:buChar char="l"/>
                </a:pPr>
                <a:r>
                  <a:rPr lang="zh-CN" altLang="en-US" sz="2400" dirty="0">
                    <a:latin typeface="微软雅黑" panose="020B0503020204020204" pitchFamily="34" charset="-122"/>
                    <a:ea typeface="微软雅黑" panose="020B0503020204020204" pitchFamily="34" charset="-122"/>
                  </a:rPr>
                  <a:t>链生长</a:t>
                </a:r>
                <a:r>
                  <a:rPr lang="en-US" altLang="zh-CN" sz="2400" dirty="0">
                    <a:latin typeface="微软雅黑" panose="020B0503020204020204" pitchFamily="34" charset="-122"/>
                    <a:ea typeface="微软雅黑" panose="020B0503020204020204" pitchFamily="34" charset="-122"/>
                  </a:rPr>
                  <a:t>(CG)</a:t>
                </a:r>
                <a:r>
                  <a:rPr lang="zh-CN" altLang="en-US" sz="2400" dirty="0">
                    <a:latin typeface="微软雅黑" panose="020B0503020204020204" pitchFamily="34" charset="-122"/>
                    <a:ea typeface="微软雅黑" panose="020B0503020204020204" pitchFamily="34" charset="-122"/>
                  </a:rPr>
                  <a:t>：在不同时间</a:t>
                </a:r>
                <a14:m>
                  <m:oMath xmlns:m="http://schemas.openxmlformats.org/officeDocument/2006/math">
                    <m:sSub>
                      <m:sSubPr>
                        <m:ctrlPr>
                          <a:rPr lang="en-US" altLang="zh-CN" sz="2400" i="1" smtClean="0">
                            <a:latin typeface="Cambria Math" panose="02040503050406030204" pitchFamily="18" charset="0"/>
                            <a:ea typeface="微软雅黑" panose="020B0503020204020204" pitchFamily="34" charset="-122"/>
                          </a:rPr>
                        </m:ctrlPr>
                      </m:sSubPr>
                      <m:e>
                        <m:r>
                          <a:rPr lang="en-US" altLang="zh-CN" sz="2400" b="0" i="1" smtClean="0">
                            <a:latin typeface="Cambria Math" panose="02040503050406030204" pitchFamily="18" charset="0"/>
                            <a:ea typeface="微软雅黑" panose="020B0503020204020204" pitchFamily="34" charset="-122"/>
                          </a:rPr>
                          <m:t>𝑠𝑙</m:t>
                        </m:r>
                      </m:e>
                      <m:sub>
                        <m:r>
                          <a:rPr lang="en-US" altLang="zh-CN" sz="2400" b="0" i="1" smtClean="0">
                            <a:latin typeface="Cambria Math" panose="02040503050406030204" pitchFamily="18" charset="0"/>
                            <a:ea typeface="微软雅黑" panose="020B0503020204020204" pitchFamily="34" charset="-122"/>
                          </a:rPr>
                          <m:t>2</m:t>
                        </m:r>
                      </m:sub>
                    </m:sSub>
                    <m:r>
                      <a:rPr lang="en-US" altLang="zh-CN" sz="2400" i="1" smtClean="0">
                        <a:latin typeface="Cambria Math" panose="02040503050406030204" pitchFamily="18" charset="0"/>
                        <a:ea typeface="Cambria Math" panose="02040503050406030204" pitchFamily="18" charset="0"/>
                      </a:rPr>
                      <m:t>−</m:t>
                    </m:r>
                    <m:sSub>
                      <m:sSubPr>
                        <m:ctrlPr>
                          <a:rPr lang="en-US" altLang="zh-CN" sz="2400" i="1" smtClean="0">
                            <a:latin typeface="Cambria Math" panose="02040503050406030204" pitchFamily="18" charset="0"/>
                            <a:ea typeface="Cambria Math" panose="02040503050406030204" pitchFamily="18" charset="0"/>
                          </a:rPr>
                        </m:ctrlPr>
                      </m:sSubPr>
                      <m:e>
                        <m:r>
                          <a:rPr lang="en-US" altLang="zh-CN" sz="2400" b="0" i="1" smtClean="0">
                            <a:latin typeface="Cambria Math" panose="02040503050406030204" pitchFamily="18" charset="0"/>
                            <a:ea typeface="Cambria Math" panose="02040503050406030204" pitchFamily="18" charset="0"/>
                          </a:rPr>
                          <m:t>𝑠𝑙</m:t>
                        </m:r>
                      </m:e>
                      <m:sub>
                        <m:r>
                          <a:rPr lang="en-US" altLang="zh-CN" sz="2400" b="0" i="1" smtClean="0">
                            <a:latin typeface="Cambria Math" panose="02040503050406030204" pitchFamily="18" charset="0"/>
                            <a:ea typeface="Cambria Math" panose="02040503050406030204" pitchFamily="18" charset="0"/>
                          </a:rPr>
                          <m:t>1</m:t>
                        </m:r>
                      </m:sub>
                    </m:sSub>
                    <m:r>
                      <a:rPr lang="en-US" altLang="zh-CN" sz="2400" i="1" smtClean="0">
                        <a:latin typeface="Cambria Math" panose="02040503050406030204" pitchFamily="18" charset="0"/>
                        <a:ea typeface="Cambria Math" panose="02040503050406030204" pitchFamily="18" charset="0"/>
                      </a:rPr>
                      <m:t>≥</m:t>
                    </m:r>
                    <m:r>
                      <a:rPr lang="en-US" altLang="zh-CN" sz="2400" i="1">
                        <a:latin typeface="Cambria Math" panose="02040503050406030204" pitchFamily="18" charset="0"/>
                        <a:ea typeface="Cambria Math" panose="02040503050406030204" pitchFamily="18" charset="0"/>
                      </a:rPr>
                      <m:t>𝑠</m:t>
                    </m:r>
                  </m:oMath>
                </a14:m>
                <a:r>
                  <a:rPr lang="zh-CN" altLang="en-US" sz="2400" dirty="0">
                    <a:latin typeface="微软雅黑" panose="020B0503020204020204" pitchFamily="34" charset="-122"/>
                    <a:ea typeface="微软雅黑" panose="020B0503020204020204" pitchFamily="34" charset="-122"/>
                  </a:rPr>
                  <a:t>，不同诚实节点拥有的本地链</a:t>
                </a:r>
                <a14:m>
                  <m:oMath xmlns:m="http://schemas.openxmlformats.org/officeDocument/2006/math">
                    <m:sSub>
                      <m:sSubPr>
                        <m:ctrlPr>
                          <a:rPr lang="en-US" altLang="zh-CN" sz="2400" i="1">
                            <a:latin typeface="Cambria Math" panose="02040503050406030204" pitchFamily="18" charset="0"/>
                            <a:ea typeface="微软雅黑" panose="020B0503020204020204" pitchFamily="34" charset="-122"/>
                          </a:rPr>
                        </m:ctrlPr>
                      </m:sSubPr>
                      <m:e>
                        <m:r>
                          <a:rPr lang="en-US" altLang="zh-CN" sz="2400" i="1">
                            <a:latin typeface="Cambria Math" panose="02040503050406030204" pitchFamily="18" charset="0"/>
                            <a:ea typeface="微软雅黑" panose="020B0503020204020204" pitchFamily="34" charset="-122"/>
                          </a:rPr>
                          <m:t>𝐶</m:t>
                        </m:r>
                      </m:e>
                      <m:sub>
                        <m:r>
                          <a:rPr lang="en-US" altLang="zh-CN" sz="2400" i="1">
                            <a:latin typeface="Cambria Math" panose="02040503050406030204" pitchFamily="18" charset="0"/>
                            <a:ea typeface="微软雅黑" panose="020B0503020204020204" pitchFamily="34" charset="-122"/>
                          </a:rPr>
                          <m:t>1</m:t>
                        </m:r>
                      </m:sub>
                    </m:sSub>
                  </m:oMath>
                </a14:m>
                <a:r>
                  <a:rPr lang="zh-CN" altLang="en-US" sz="2400" dirty="0">
                    <a:latin typeface="微软雅黑" panose="020B0503020204020204" pitchFamily="34" charset="-122"/>
                    <a:ea typeface="微软雅黑" panose="020B0503020204020204" pitchFamily="34" charset="-122"/>
                  </a:rPr>
                  <a:t>和</a:t>
                </a:r>
                <a14:m>
                  <m:oMath xmlns:m="http://schemas.openxmlformats.org/officeDocument/2006/math">
                    <m:sSub>
                      <m:sSubPr>
                        <m:ctrlPr>
                          <a:rPr lang="en-US" altLang="zh-CN" sz="2400" i="1">
                            <a:latin typeface="Cambria Math" panose="02040503050406030204" pitchFamily="18" charset="0"/>
                            <a:ea typeface="Cambria Math" panose="02040503050406030204" pitchFamily="18" charset="0"/>
                          </a:rPr>
                        </m:ctrlPr>
                      </m:sSubPr>
                      <m:e>
                        <m:r>
                          <a:rPr lang="en-US" altLang="zh-CN" sz="2400" i="1">
                            <a:latin typeface="Cambria Math" panose="02040503050406030204" pitchFamily="18" charset="0"/>
                            <a:ea typeface="Cambria Math" panose="02040503050406030204" pitchFamily="18" charset="0"/>
                          </a:rPr>
                          <m:t>𝐶</m:t>
                        </m:r>
                      </m:e>
                      <m:sub>
                        <m:r>
                          <a:rPr lang="en-US" altLang="zh-CN" sz="2400" i="1">
                            <a:latin typeface="Cambria Math" panose="02040503050406030204" pitchFamily="18" charset="0"/>
                            <a:ea typeface="Cambria Math" panose="02040503050406030204" pitchFamily="18" charset="0"/>
                          </a:rPr>
                          <m:t>2</m:t>
                        </m:r>
                      </m:sub>
                    </m:sSub>
                  </m:oMath>
                </a14:m>
                <a:r>
                  <a:rPr lang="zh-CN" altLang="en-US" sz="2400" dirty="0">
                    <a:latin typeface="微软雅黑" panose="020B0503020204020204" pitchFamily="34" charset="-122"/>
                    <a:ea typeface="微软雅黑" panose="020B0503020204020204" pitchFamily="34" charset="-122"/>
                  </a:rPr>
                  <a:t>，满足</a:t>
                </a:r>
                <a14:m>
                  <m:oMath xmlns:m="http://schemas.openxmlformats.org/officeDocument/2006/math">
                    <m:r>
                      <a:rPr lang="en-US" altLang="zh-CN" sz="2400" b="0" i="1" smtClean="0">
                        <a:latin typeface="Cambria Math" panose="02040503050406030204" pitchFamily="18" charset="0"/>
                        <a:ea typeface="微软雅黑" panose="020B0503020204020204" pitchFamily="34" charset="-122"/>
                      </a:rPr>
                      <m:t>𝑙𝑒𝑛</m:t>
                    </m:r>
                    <m:d>
                      <m:dPr>
                        <m:ctrlPr>
                          <a:rPr lang="en-US" altLang="zh-CN" sz="2400" b="0" i="1" smtClean="0">
                            <a:latin typeface="Cambria Math" panose="02040503050406030204" pitchFamily="18" charset="0"/>
                            <a:ea typeface="微软雅黑" panose="020B0503020204020204" pitchFamily="34" charset="-122"/>
                          </a:rPr>
                        </m:ctrlPr>
                      </m:dPr>
                      <m:e>
                        <m:sSub>
                          <m:sSubPr>
                            <m:ctrlPr>
                              <a:rPr lang="en-US" altLang="zh-CN" sz="2400" b="0" i="1" smtClean="0">
                                <a:latin typeface="Cambria Math" panose="02040503050406030204" pitchFamily="18" charset="0"/>
                                <a:ea typeface="微软雅黑" panose="020B0503020204020204" pitchFamily="34" charset="-122"/>
                              </a:rPr>
                            </m:ctrlPr>
                          </m:sSubPr>
                          <m:e>
                            <m:r>
                              <a:rPr lang="en-US" altLang="zh-CN" sz="2400" b="0" i="1" smtClean="0">
                                <a:latin typeface="Cambria Math" panose="02040503050406030204" pitchFamily="18" charset="0"/>
                                <a:ea typeface="微软雅黑" panose="020B0503020204020204" pitchFamily="34" charset="-122"/>
                              </a:rPr>
                              <m:t>𝐶</m:t>
                            </m:r>
                          </m:e>
                          <m:sub>
                            <m:r>
                              <a:rPr lang="en-US" altLang="zh-CN" sz="2400" b="0" i="1" smtClean="0">
                                <a:latin typeface="Cambria Math" panose="02040503050406030204" pitchFamily="18" charset="0"/>
                                <a:ea typeface="微软雅黑" panose="020B0503020204020204" pitchFamily="34" charset="-122"/>
                              </a:rPr>
                              <m:t>2</m:t>
                            </m:r>
                          </m:sub>
                        </m:sSub>
                      </m:e>
                    </m:d>
                    <m:r>
                      <a:rPr lang="en-US" altLang="zh-CN" sz="2400" b="0" i="1" smtClean="0">
                        <a:latin typeface="Cambria Math" panose="02040503050406030204" pitchFamily="18" charset="0"/>
                        <a:ea typeface="Cambria Math" panose="02040503050406030204" pitchFamily="18" charset="0"/>
                      </a:rPr>
                      <m:t>−</m:t>
                    </m:r>
                    <m:r>
                      <a:rPr lang="en-US" altLang="zh-CN" sz="2400" i="1">
                        <a:latin typeface="Cambria Math" panose="02040503050406030204" pitchFamily="18" charset="0"/>
                        <a:ea typeface="微软雅黑" panose="020B0503020204020204" pitchFamily="34" charset="-122"/>
                      </a:rPr>
                      <m:t>𝑙𝑒𝑛</m:t>
                    </m:r>
                    <m:d>
                      <m:dPr>
                        <m:ctrlPr>
                          <a:rPr lang="en-US" altLang="zh-CN" sz="2400" i="1">
                            <a:latin typeface="Cambria Math" panose="02040503050406030204" pitchFamily="18" charset="0"/>
                            <a:ea typeface="微软雅黑" panose="020B0503020204020204" pitchFamily="34" charset="-122"/>
                          </a:rPr>
                        </m:ctrlPr>
                      </m:dPr>
                      <m:e>
                        <m:sSub>
                          <m:sSubPr>
                            <m:ctrlPr>
                              <a:rPr lang="en-US" altLang="zh-CN" sz="2400" i="1">
                                <a:latin typeface="Cambria Math" panose="02040503050406030204" pitchFamily="18" charset="0"/>
                                <a:ea typeface="微软雅黑" panose="020B0503020204020204" pitchFamily="34" charset="-122"/>
                              </a:rPr>
                            </m:ctrlPr>
                          </m:sSubPr>
                          <m:e>
                            <m:r>
                              <a:rPr lang="en-US" altLang="zh-CN" sz="2400" i="1">
                                <a:latin typeface="Cambria Math" panose="02040503050406030204" pitchFamily="18" charset="0"/>
                                <a:ea typeface="微软雅黑" panose="020B0503020204020204" pitchFamily="34" charset="-122"/>
                              </a:rPr>
                              <m:t>𝐶</m:t>
                            </m:r>
                          </m:e>
                          <m:sub>
                            <m:r>
                              <a:rPr lang="en-US" altLang="zh-CN" sz="2400" b="0" i="1" smtClean="0">
                                <a:latin typeface="Cambria Math" panose="02040503050406030204" pitchFamily="18" charset="0"/>
                                <a:ea typeface="微软雅黑" panose="020B0503020204020204" pitchFamily="34" charset="-122"/>
                              </a:rPr>
                              <m:t>1</m:t>
                            </m:r>
                          </m:sub>
                        </m:sSub>
                      </m:e>
                    </m:d>
                    <m:r>
                      <a:rPr lang="en-US" altLang="zh-CN" sz="2400" i="1" smtClean="0">
                        <a:latin typeface="Cambria Math" panose="02040503050406030204" pitchFamily="18" charset="0"/>
                        <a:ea typeface="Cambria Math" panose="02040503050406030204" pitchFamily="18" charset="0"/>
                      </a:rPr>
                      <m:t>≥</m:t>
                    </m:r>
                    <m:r>
                      <a:rPr lang="zh-CN" altLang="en-US" sz="2400" i="1" smtClean="0">
                        <a:latin typeface="Cambria Math" panose="02040503050406030204" pitchFamily="18" charset="0"/>
                        <a:ea typeface="Cambria Math" panose="02040503050406030204" pitchFamily="18" charset="0"/>
                      </a:rPr>
                      <m:t>𝜏</m:t>
                    </m:r>
                    <m:r>
                      <a:rPr lang="en-US" altLang="zh-CN" sz="2400" b="0" i="1" smtClean="0">
                        <a:latin typeface="Cambria Math" panose="02040503050406030204" pitchFamily="18" charset="0"/>
                        <a:ea typeface="Cambria Math" panose="02040503050406030204" pitchFamily="18" charset="0"/>
                      </a:rPr>
                      <m:t>𝑠</m:t>
                    </m:r>
                  </m:oMath>
                </a14:m>
                <a:r>
                  <a:rPr lang="zh-CN" altLang="en-US" sz="2400" dirty="0">
                    <a:latin typeface="微软雅黑" panose="020B0503020204020204" pitchFamily="34" charset="-122"/>
                    <a:ea typeface="微软雅黑" panose="020B0503020204020204" pitchFamily="34" charset="-122"/>
                  </a:rPr>
                  <a:t>，其中</a:t>
                </a:r>
                <a14:m>
                  <m:oMath xmlns:m="http://schemas.openxmlformats.org/officeDocument/2006/math">
                    <m:r>
                      <a:rPr lang="en-US" altLang="zh-CN" sz="2400" i="1">
                        <a:latin typeface="Cambria Math" panose="02040503050406030204" pitchFamily="18" charset="0"/>
                        <a:ea typeface="Cambria Math" panose="02040503050406030204" pitchFamily="18" charset="0"/>
                      </a:rPr>
                      <m:t>𝑠</m:t>
                    </m:r>
                  </m:oMath>
                </a14:m>
                <a:r>
                  <a:rPr lang="zh-CN" altLang="en-US" sz="2400" dirty="0">
                    <a:latin typeface="微软雅黑" panose="020B0503020204020204" pitchFamily="34" charset="-122"/>
                    <a:ea typeface="微软雅黑" panose="020B0503020204020204" pitchFamily="34" charset="-122"/>
                  </a:rPr>
                  <a:t>是自然数，</a:t>
                </a:r>
                <a14:m>
                  <m:oMath xmlns:m="http://schemas.openxmlformats.org/officeDocument/2006/math">
                    <m:r>
                      <a:rPr lang="zh-CN" altLang="en-US" sz="2400" i="1">
                        <a:latin typeface="Cambria Math" panose="02040503050406030204" pitchFamily="18" charset="0"/>
                        <a:ea typeface="Cambria Math" panose="02040503050406030204" pitchFamily="18" charset="0"/>
                      </a:rPr>
                      <m:t>𝜏</m:t>
                    </m:r>
                  </m:oMath>
                </a14:m>
                <a:r>
                  <a:rPr lang="zh-CN" altLang="en-US" sz="2400" dirty="0">
                    <a:latin typeface="微软雅黑" panose="020B0503020204020204" pitchFamily="34" charset="-122"/>
                    <a:ea typeface="微软雅黑" panose="020B0503020204020204" pitchFamily="34" charset="-122"/>
                  </a:rPr>
                  <a:t>是速度系数。</a:t>
                </a:r>
              </a:p>
            </p:txBody>
          </p:sp>
        </mc:Choice>
        <mc:Fallback xmlns="">
          <p:sp>
            <p:nvSpPr>
              <p:cNvPr id="47" name="矩形 46"/>
              <p:cNvSpPr>
                <a:spLocks noRot="1" noChangeAspect="1" noMove="1" noResize="1" noEditPoints="1" noAdjustHandles="1" noChangeArrowheads="1" noChangeShapeType="1" noTextEdit="1"/>
              </p:cNvSpPr>
              <p:nvPr/>
            </p:nvSpPr>
            <p:spPr>
              <a:xfrm>
                <a:off x="251655" y="4619913"/>
                <a:ext cx="5452871" cy="1569660"/>
              </a:xfrm>
              <a:prstGeom prst="rect">
                <a:avLst/>
              </a:prstGeom>
              <a:blipFill>
                <a:blip r:embed="rId8"/>
                <a:stretch>
                  <a:fillRect l="-1453" t="-3113" r="-112" b="-8171"/>
                </a:stretch>
              </a:blipFill>
            </p:spPr>
            <p:txBody>
              <a:bodyPr/>
              <a:lstStyle/>
              <a:p>
                <a:r>
                  <a:rPr lang="zh-CN" altLang="en-US">
                    <a:noFill/>
                  </a:rPr>
                  <a:t> </a:t>
                </a:r>
              </a:p>
            </p:txBody>
          </p:sp>
        </mc:Fallback>
      </mc:AlternateContent>
      <p:sp>
        <p:nvSpPr>
          <p:cNvPr id="46" name="文本框 45">
            <a:extLst>
              <a:ext uri="{FF2B5EF4-FFF2-40B4-BE49-F238E27FC236}">
                <a16:creationId xmlns:a16="http://schemas.microsoft.com/office/drawing/2014/main" id="{D93F04D4-CA18-4DA6-92FB-1523D66CE684}"/>
              </a:ext>
            </a:extLst>
          </p:cNvPr>
          <p:cNvSpPr txBox="1"/>
          <p:nvPr/>
        </p:nvSpPr>
        <p:spPr>
          <a:xfrm>
            <a:off x="7364808" y="5988856"/>
            <a:ext cx="393385" cy="369332"/>
          </a:xfrm>
          <a:prstGeom prst="rect">
            <a:avLst/>
          </a:prstGeom>
          <a:noFill/>
        </p:spPr>
        <p:txBody>
          <a:bodyPr wrap="square" rtlCol="0">
            <a:spAutoFit/>
          </a:bodyPr>
          <a:lstStyle/>
          <a:p>
            <a:r>
              <a:rPr lang="en-US" altLang="zh-CN" dirty="0"/>
              <a:t>A</a:t>
            </a:r>
            <a:endParaRPr lang="zh-CN" altLang="en-US" dirty="0"/>
          </a:p>
        </p:txBody>
      </p:sp>
      <p:sp>
        <p:nvSpPr>
          <p:cNvPr id="48" name="文本框 47">
            <a:extLst>
              <a:ext uri="{FF2B5EF4-FFF2-40B4-BE49-F238E27FC236}">
                <a16:creationId xmlns:a16="http://schemas.microsoft.com/office/drawing/2014/main" id="{CBF04593-6482-4703-962B-83CC222418E3}"/>
              </a:ext>
            </a:extLst>
          </p:cNvPr>
          <p:cNvSpPr txBox="1"/>
          <p:nvPr/>
        </p:nvSpPr>
        <p:spPr>
          <a:xfrm>
            <a:off x="10038934" y="5976542"/>
            <a:ext cx="393385" cy="369332"/>
          </a:xfrm>
          <a:prstGeom prst="rect">
            <a:avLst/>
          </a:prstGeom>
          <a:noFill/>
        </p:spPr>
        <p:txBody>
          <a:bodyPr wrap="square" rtlCol="0">
            <a:spAutoFit/>
          </a:bodyPr>
          <a:lstStyle/>
          <a:p>
            <a:r>
              <a:rPr lang="en-US" altLang="zh-CN" dirty="0"/>
              <a:t>B</a:t>
            </a:r>
            <a:endParaRPr lang="zh-CN" altLang="en-US" dirty="0"/>
          </a:p>
        </p:txBody>
      </p:sp>
      <p:pic>
        <p:nvPicPr>
          <p:cNvPr id="50" name="图片 49">
            <a:extLst>
              <a:ext uri="{FF2B5EF4-FFF2-40B4-BE49-F238E27FC236}">
                <a16:creationId xmlns:a16="http://schemas.microsoft.com/office/drawing/2014/main" id="{BB7558A2-E363-46A9-A5BC-F33F9DEBE346}"/>
              </a:ext>
            </a:extLst>
          </p:cNvPr>
          <p:cNvPicPr>
            <a:picLocks noChangeAspect="1"/>
          </p:cNvPicPr>
          <p:nvPr/>
        </p:nvPicPr>
        <p:blipFill rotWithShape="1">
          <a:blip r:embed="rId9">
            <a:extLst>
              <a:ext uri="{28A0092B-C50C-407E-A947-70E740481C1C}">
                <a14:useLocalDpi xmlns:a14="http://schemas.microsoft.com/office/drawing/2010/main" val="0"/>
              </a:ext>
            </a:extLst>
          </a:blip>
          <a:srcRect r="14932"/>
          <a:stretch/>
        </p:blipFill>
        <p:spPr>
          <a:xfrm rot="16200000">
            <a:off x="6787175" y="4296855"/>
            <a:ext cx="570629" cy="1355513"/>
          </a:xfrm>
          <a:prstGeom prst="rect">
            <a:avLst/>
          </a:prstGeom>
        </p:spPr>
      </p:pic>
      <p:pic>
        <p:nvPicPr>
          <p:cNvPr id="52" name="图片 51">
            <a:extLst>
              <a:ext uri="{FF2B5EF4-FFF2-40B4-BE49-F238E27FC236}">
                <a16:creationId xmlns:a16="http://schemas.microsoft.com/office/drawing/2014/main" id="{94BFAD78-F83F-41DF-993A-5DE141C7381A}"/>
              </a:ext>
            </a:extLst>
          </p:cNvPr>
          <p:cNvPicPr>
            <a:picLocks noChangeAspect="1"/>
          </p:cNvPicPr>
          <p:nvPr/>
        </p:nvPicPr>
        <p:blipFill rotWithShape="1">
          <a:blip r:embed="rId9">
            <a:extLst>
              <a:ext uri="{28A0092B-C50C-407E-A947-70E740481C1C}">
                <a14:useLocalDpi xmlns:a14="http://schemas.microsoft.com/office/drawing/2010/main" val="0"/>
              </a:ext>
            </a:extLst>
          </a:blip>
          <a:srcRect r="14932"/>
          <a:stretch/>
        </p:blipFill>
        <p:spPr>
          <a:xfrm rot="16200000">
            <a:off x="8404994" y="3260294"/>
            <a:ext cx="2643735" cy="1355513"/>
          </a:xfrm>
          <a:prstGeom prst="rect">
            <a:avLst/>
          </a:prstGeom>
        </p:spPr>
      </p:pic>
      <mc:AlternateContent xmlns:mc="http://schemas.openxmlformats.org/markup-compatibility/2006" xmlns:a14="http://schemas.microsoft.com/office/drawing/2010/main">
        <mc:Choice Requires="a14">
          <p:sp>
            <p:nvSpPr>
              <p:cNvPr id="53" name="文本框 52">
                <a:extLst>
                  <a:ext uri="{FF2B5EF4-FFF2-40B4-BE49-F238E27FC236}">
                    <a16:creationId xmlns:a16="http://schemas.microsoft.com/office/drawing/2014/main" id="{44CC414F-F794-4AEF-AAEC-3EE5E88CAB40}"/>
                  </a:ext>
                </a:extLst>
              </p:cNvPr>
              <p:cNvSpPr txBox="1"/>
              <p:nvPr/>
            </p:nvSpPr>
            <p:spPr>
              <a:xfrm>
                <a:off x="6353176" y="4678015"/>
                <a:ext cx="380581"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800" b="1" i="1" smtClean="0">
                              <a:latin typeface="Cambria Math" panose="02040503050406030204" pitchFamily="18" charset="0"/>
                              <a:ea typeface="微软雅黑" panose="020B0503020204020204" pitchFamily="34" charset="-122"/>
                            </a:rPr>
                          </m:ctrlPr>
                        </m:sSubPr>
                        <m:e>
                          <m:r>
                            <a:rPr lang="en-US" altLang="zh-CN" sz="2800" b="1" i="1" smtClean="0">
                              <a:latin typeface="Cambria Math" panose="02040503050406030204" pitchFamily="18" charset="0"/>
                              <a:ea typeface="微软雅黑" panose="020B0503020204020204" pitchFamily="34" charset="-122"/>
                            </a:rPr>
                            <m:t>𝑪</m:t>
                          </m:r>
                        </m:e>
                        <m:sub>
                          <m:r>
                            <a:rPr lang="en-US" altLang="zh-CN" sz="2800" b="1" i="1" smtClean="0">
                              <a:latin typeface="Cambria Math" panose="02040503050406030204" pitchFamily="18" charset="0"/>
                              <a:ea typeface="微软雅黑" panose="020B0503020204020204" pitchFamily="34" charset="-122"/>
                            </a:rPr>
                            <m:t>𝟏</m:t>
                          </m:r>
                        </m:sub>
                      </m:sSub>
                    </m:oMath>
                  </m:oMathPara>
                </a14:m>
                <a:endParaRPr lang="zh-CN" altLang="en-US" b="1" dirty="0">
                  <a:latin typeface="微软雅黑" panose="020B0503020204020204" pitchFamily="34" charset="-122"/>
                  <a:ea typeface="微软雅黑" panose="020B0503020204020204" pitchFamily="34" charset="-122"/>
                </a:endParaRPr>
              </a:p>
            </p:txBody>
          </p:sp>
        </mc:Choice>
        <mc:Fallback xmlns="">
          <p:sp>
            <p:nvSpPr>
              <p:cNvPr id="53" name="文本框 52">
                <a:extLst>
                  <a:ext uri="{FF2B5EF4-FFF2-40B4-BE49-F238E27FC236}">
                    <a16:creationId xmlns:a16="http://schemas.microsoft.com/office/drawing/2014/main" id="{44CC414F-F794-4AEF-AAEC-3EE5E88CAB40}"/>
                  </a:ext>
                </a:extLst>
              </p:cNvPr>
              <p:cNvSpPr txBox="1">
                <a:spLocks noRot="1" noChangeAspect="1" noMove="1" noResize="1" noEditPoints="1" noAdjustHandles="1" noChangeArrowheads="1" noChangeShapeType="1" noTextEdit="1"/>
              </p:cNvSpPr>
              <p:nvPr/>
            </p:nvSpPr>
            <p:spPr>
              <a:xfrm>
                <a:off x="6353176" y="4678015"/>
                <a:ext cx="380581" cy="523220"/>
              </a:xfrm>
              <a:prstGeom prst="rect">
                <a:avLst/>
              </a:prstGeom>
              <a:blipFill>
                <a:blip r:embed="rId10"/>
                <a:stretch>
                  <a:fillRect r="-17460"/>
                </a:stretch>
              </a:blipFill>
            </p:spPr>
            <p:txBody>
              <a:bodyPr/>
              <a:lstStyle/>
              <a:p>
                <a:r>
                  <a:rPr lang="zh-CN" altLang="en-US">
                    <a:noFill/>
                  </a:rPr>
                  <a:t> </a:t>
                </a:r>
              </a:p>
            </p:txBody>
          </p:sp>
        </mc:Fallback>
      </mc:AlternateContent>
      <p:pic>
        <p:nvPicPr>
          <p:cNvPr id="54" name="图片 53">
            <a:extLst>
              <a:ext uri="{FF2B5EF4-FFF2-40B4-BE49-F238E27FC236}">
                <a16:creationId xmlns:a16="http://schemas.microsoft.com/office/drawing/2014/main" id="{5A0802AC-7205-49F9-A569-BBABD09A3287}"/>
              </a:ext>
            </a:extLst>
          </p:cNvPr>
          <p:cNvPicPr>
            <a:picLocks noChangeAspect="1"/>
          </p:cNvPicPr>
          <p:nvPr/>
        </p:nvPicPr>
        <p:blipFill rotWithShape="1">
          <a:blip r:embed="rId5" cstate="print">
            <a:duotone>
              <a:schemeClr val="accent6">
                <a:shade val="45000"/>
                <a:satMod val="135000"/>
              </a:schemeClr>
              <a:prstClr val="white"/>
            </a:duotone>
            <a:extLst>
              <a:ext uri="{28A0092B-C50C-407E-A947-70E740481C1C}">
                <a14:useLocalDpi xmlns:a14="http://schemas.microsoft.com/office/drawing/2010/main" val="0"/>
              </a:ext>
            </a:extLst>
          </a:blip>
          <a:srcRect l="5090" r="11600"/>
          <a:stretch/>
        </p:blipFill>
        <p:spPr>
          <a:xfrm>
            <a:off x="9811730" y="1241560"/>
            <a:ext cx="744718" cy="893919"/>
          </a:xfrm>
          <a:prstGeom prst="rect">
            <a:avLst/>
          </a:prstGeom>
        </p:spPr>
      </p:pic>
      <p:cxnSp>
        <p:nvCxnSpPr>
          <p:cNvPr id="8" name="直接连接符 7">
            <a:extLst>
              <a:ext uri="{FF2B5EF4-FFF2-40B4-BE49-F238E27FC236}">
                <a16:creationId xmlns:a16="http://schemas.microsoft.com/office/drawing/2014/main" id="{84C1AB47-9F51-48E0-B6DD-DBA834C3CA3D}"/>
              </a:ext>
            </a:extLst>
          </p:cNvPr>
          <p:cNvCxnSpPr/>
          <p:nvPr/>
        </p:nvCxnSpPr>
        <p:spPr>
          <a:xfrm>
            <a:off x="11126145" y="1201260"/>
            <a:ext cx="0" cy="5256335"/>
          </a:xfrm>
          <a:prstGeom prst="line">
            <a:avLst/>
          </a:prstGeom>
          <a:ln w="38100">
            <a:headEnd type="triangle"/>
            <a:tailEnd type="none"/>
          </a:ln>
        </p:spPr>
        <p:style>
          <a:lnRef idx="1">
            <a:schemeClr val="accent1"/>
          </a:lnRef>
          <a:fillRef idx="0">
            <a:schemeClr val="accent1"/>
          </a:fillRef>
          <a:effectRef idx="0">
            <a:schemeClr val="accent1"/>
          </a:effectRef>
          <a:fontRef idx="minor">
            <a:schemeClr val="tx1"/>
          </a:fontRef>
        </p:style>
      </p:cxnSp>
      <p:sp>
        <p:nvSpPr>
          <p:cNvPr id="55" name="文本框 54">
            <a:extLst>
              <a:ext uri="{FF2B5EF4-FFF2-40B4-BE49-F238E27FC236}">
                <a16:creationId xmlns:a16="http://schemas.microsoft.com/office/drawing/2014/main" id="{F2134EC8-7933-438B-8C4F-7A5F702D76CD}"/>
              </a:ext>
            </a:extLst>
          </p:cNvPr>
          <p:cNvSpPr txBox="1"/>
          <p:nvPr/>
        </p:nvSpPr>
        <p:spPr>
          <a:xfrm>
            <a:off x="11196848" y="1235292"/>
            <a:ext cx="380581" cy="646331"/>
          </a:xfrm>
          <a:prstGeom prst="rect">
            <a:avLst/>
          </a:prstGeom>
          <a:noFill/>
        </p:spPr>
        <p:txBody>
          <a:bodyPr wrap="square" rtlCol="0">
            <a:spAutoFit/>
          </a:bodyPr>
          <a:lstStyle/>
          <a:p>
            <a:r>
              <a:rPr lang="zh-CN" altLang="en-US" b="1" dirty="0">
                <a:latin typeface="微软雅黑" panose="020B0503020204020204" pitchFamily="34" charset="-122"/>
                <a:ea typeface="微软雅黑" panose="020B0503020204020204" pitchFamily="34" charset="-122"/>
              </a:rPr>
              <a:t>时间</a:t>
            </a:r>
          </a:p>
        </p:txBody>
      </p:sp>
      <p:cxnSp>
        <p:nvCxnSpPr>
          <p:cNvPr id="10" name="直接连接符 9">
            <a:extLst>
              <a:ext uri="{FF2B5EF4-FFF2-40B4-BE49-F238E27FC236}">
                <a16:creationId xmlns:a16="http://schemas.microsoft.com/office/drawing/2014/main" id="{A7D65C90-C161-4633-988A-683E656100DD}"/>
              </a:ext>
            </a:extLst>
          </p:cNvPr>
          <p:cNvCxnSpPr/>
          <p:nvPr/>
        </p:nvCxnSpPr>
        <p:spPr>
          <a:xfrm flipH="1">
            <a:off x="6498030" y="4395927"/>
            <a:ext cx="5246916"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6" name="直接连接符 55">
            <a:extLst>
              <a:ext uri="{FF2B5EF4-FFF2-40B4-BE49-F238E27FC236}">
                <a16:creationId xmlns:a16="http://schemas.microsoft.com/office/drawing/2014/main" id="{F6EC7180-D99E-4D69-96EA-4D733568F756}"/>
              </a:ext>
            </a:extLst>
          </p:cNvPr>
          <p:cNvCxnSpPr/>
          <p:nvPr/>
        </p:nvCxnSpPr>
        <p:spPr>
          <a:xfrm flipH="1">
            <a:off x="6531156" y="2532095"/>
            <a:ext cx="5246916"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57" name="文本框 56">
            <a:extLst>
              <a:ext uri="{FF2B5EF4-FFF2-40B4-BE49-F238E27FC236}">
                <a16:creationId xmlns:a16="http://schemas.microsoft.com/office/drawing/2014/main" id="{AF98D56F-A5E0-459E-891F-4A2F5455BAB0}"/>
              </a:ext>
            </a:extLst>
          </p:cNvPr>
          <p:cNvSpPr txBox="1"/>
          <p:nvPr/>
        </p:nvSpPr>
        <p:spPr>
          <a:xfrm>
            <a:off x="11128697" y="2149700"/>
            <a:ext cx="477277" cy="369332"/>
          </a:xfrm>
          <a:prstGeom prst="rect">
            <a:avLst/>
          </a:prstGeom>
          <a:noFill/>
        </p:spPr>
        <p:txBody>
          <a:bodyPr wrap="square" rtlCol="0">
            <a:spAutoFit/>
          </a:bodyPr>
          <a:lstStyle/>
          <a:p>
            <a:r>
              <a:rPr lang="en-US" altLang="zh-CN" b="1" i="1" dirty="0">
                <a:latin typeface="微软雅黑" panose="020B0503020204020204" pitchFamily="34" charset="-122"/>
                <a:ea typeface="微软雅黑" panose="020B0503020204020204" pitchFamily="34" charset="-122"/>
              </a:rPr>
              <a:t>sl</a:t>
            </a:r>
            <a:r>
              <a:rPr lang="en-US" altLang="zh-CN" b="1" baseline="-25000" dirty="0">
                <a:latin typeface="微软雅黑" panose="020B0503020204020204" pitchFamily="34" charset="-122"/>
                <a:ea typeface="微软雅黑" panose="020B0503020204020204" pitchFamily="34" charset="-122"/>
              </a:rPr>
              <a:t>2</a:t>
            </a:r>
            <a:endParaRPr lang="zh-CN" altLang="en-US" b="1" baseline="-25000" dirty="0">
              <a:latin typeface="微软雅黑" panose="020B0503020204020204" pitchFamily="34" charset="-122"/>
              <a:ea typeface="微软雅黑" panose="020B0503020204020204" pitchFamily="34" charset="-122"/>
            </a:endParaRPr>
          </a:p>
        </p:txBody>
      </p:sp>
      <p:sp>
        <p:nvSpPr>
          <p:cNvPr id="58" name="文本框 57">
            <a:extLst>
              <a:ext uri="{FF2B5EF4-FFF2-40B4-BE49-F238E27FC236}">
                <a16:creationId xmlns:a16="http://schemas.microsoft.com/office/drawing/2014/main" id="{46351E01-62F3-4A5A-ACF7-C93117218F07}"/>
              </a:ext>
            </a:extLst>
          </p:cNvPr>
          <p:cNvSpPr txBox="1"/>
          <p:nvPr/>
        </p:nvSpPr>
        <p:spPr>
          <a:xfrm>
            <a:off x="11105029" y="4017313"/>
            <a:ext cx="477277" cy="369332"/>
          </a:xfrm>
          <a:prstGeom prst="rect">
            <a:avLst/>
          </a:prstGeom>
          <a:noFill/>
        </p:spPr>
        <p:txBody>
          <a:bodyPr wrap="square" rtlCol="0">
            <a:spAutoFit/>
          </a:bodyPr>
          <a:lstStyle/>
          <a:p>
            <a:r>
              <a:rPr lang="en-US" altLang="zh-CN" b="1" i="1" dirty="0">
                <a:latin typeface="微软雅黑" panose="020B0503020204020204" pitchFamily="34" charset="-122"/>
                <a:ea typeface="微软雅黑" panose="020B0503020204020204" pitchFamily="34" charset="-122"/>
              </a:rPr>
              <a:t>sl</a:t>
            </a:r>
            <a:r>
              <a:rPr lang="en-US" altLang="zh-CN" b="1" baseline="-25000" dirty="0">
                <a:latin typeface="微软雅黑" panose="020B0503020204020204" pitchFamily="34" charset="-122"/>
                <a:ea typeface="微软雅黑" panose="020B0503020204020204" pitchFamily="34" charset="-122"/>
              </a:rPr>
              <a:t>1</a:t>
            </a:r>
            <a:endParaRPr lang="zh-CN" altLang="en-US" b="1" baseline="-25000" dirty="0">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59" name="文本框 58">
                <a:extLst>
                  <a:ext uri="{FF2B5EF4-FFF2-40B4-BE49-F238E27FC236}">
                    <a16:creationId xmlns:a16="http://schemas.microsoft.com/office/drawing/2014/main" id="{FD83EA85-1C9A-4314-88FE-6ED5248D0585}"/>
                  </a:ext>
                </a:extLst>
              </p:cNvPr>
              <p:cNvSpPr txBox="1"/>
              <p:nvPr/>
            </p:nvSpPr>
            <p:spPr>
              <a:xfrm>
                <a:off x="8987532" y="3546840"/>
                <a:ext cx="380581"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800" b="1" i="1" smtClean="0">
                              <a:latin typeface="Cambria Math" panose="02040503050406030204" pitchFamily="18" charset="0"/>
                              <a:ea typeface="微软雅黑" panose="020B0503020204020204" pitchFamily="34" charset="-122"/>
                            </a:rPr>
                          </m:ctrlPr>
                        </m:sSubPr>
                        <m:e>
                          <m:r>
                            <a:rPr lang="en-US" altLang="zh-CN" sz="2800" b="1" i="1" smtClean="0">
                              <a:latin typeface="Cambria Math" panose="02040503050406030204" pitchFamily="18" charset="0"/>
                              <a:ea typeface="微软雅黑" panose="020B0503020204020204" pitchFamily="34" charset="-122"/>
                            </a:rPr>
                            <m:t>𝑪</m:t>
                          </m:r>
                        </m:e>
                        <m:sub>
                          <m:r>
                            <a:rPr lang="en-US" altLang="zh-CN" sz="2800" b="1" i="1" smtClean="0">
                              <a:latin typeface="Cambria Math" panose="02040503050406030204" pitchFamily="18" charset="0"/>
                              <a:ea typeface="微软雅黑" panose="020B0503020204020204" pitchFamily="34" charset="-122"/>
                            </a:rPr>
                            <m:t>𝟐</m:t>
                          </m:r>
                        </m:sub>
                      </m:sSub>
                    </m:oMath>
                  </m:oMathPara>
                </a14:m>
                <a:endParaRPr lang="zh-CN" altLang="en-US" b="1" dirty="0">
                  <a:latin typeface="微软雅黑" panose="020B0503020204020204" pitchFamily="34" charset="-122"/>
                  <a:ea typeface="微软雅黑" panose="020B0503020204020204" pitchFamily="34" charset="-122"/>
                </a:endParaRPr>
              </a:p>
            </p:txBody>
          </p:sp>
        </mc:Choice>
        <mc:Fallback xmlns="">
          <p:sp>
            <p:nvSpPr>
              <p:cNvPr id="59" name="文本框 58">
                <a:extLst>
                  <a:ext uri="{FF2B5EF4-FFF2-40B4-BE49-F238E27FC236}">
                    <a16:creationId xmlns:a16="http://schemas.microsoft.com/office/drawing/2014/main" id="{FD83EA85-1C9A-4314-88FE-6ED5248D0585}"/>
                  </a:ext>
                </a:extLst>
              </p:cNvPr>
              <p:cNvSpPr txBox="1">
                <a:spLocks noRot="1" noChangeAspect="1" noMove="1" noResize="1" noEditPoints="1" noAdjustHandles="1" noChangeArrowheads="1" noChangeShapeType="1" noTextEdit="1"/>
              </p:cNvSpPr>
              <p:nvPr/>
            </p:nvSpPr>
            <p:spPr>
              <a:xfrm>
                <a:off x="8987532" y="3546840"/>
                <a:ext cx="380581" cy="523220"/>
              </a:xfrm>
              <a:prstGeom prst="rect">
                <a:avLst/>
              </a:prstGeom>
              <a:blipFill>
                <a:blip r:embed="rId11"/>
                <a:stretch>
                  <a:fillRect r="-15873"/>
                </a:stretch>
              </a:blipFill>
            </p:spPr>
            <p:txBody>
              <a:bodyPr/>
              <a:lstStyle/>
              <a:p>
                <a:r>
                  <a:rPr lang="zh-CN" altLang="en-US">
                    <a:noFill/>
                  </a:rPr>
                  <a:t> </a:t>
                </a:r>
              </a:p>
            </p:txBody>
          </p:sp>
        </mc:Fallback>
      </mc:AlternateContent>
      <p:cxnSp>
        <p:nvCxnSpPr>
          <p:cNvPr id="30" name="直接连接符 29">
            <a:extLst>
              <a:ext uri="{FF2B5EF4-FFF2-40B4-BE49-F238E27FC236}">
                <a16:creationId xmlns:a16="http://schemas.microsoft.com/office/drawing/2014/main" id="{68DECC73-025C-42DC-9426-3C9E97ABE1B3}"/>
              </a:ext>
            </a:extLst>
          </p:cNvPr>
          <p:cNvCxnSpPr/>
          <p:nvPr/>
        </p:nvCxnSpPr>
        <p:spPr>
          <a:xfrm>
            <a:off x="11688417" y="2532095"/>
            <a:ext cx="0" cy="1854550"/>
          </a:xfrm>
          <a:prstGeom prst="line">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sp>
        <p:nvSpPr>
          <p:cNvPr id="60" name="文本框 59">
            <a:extLst>
              <a:ext uri="{FF2B5EF4-FFF2-40B4-BE49-F238E27FC236}">
                <a16:creationId xmlns:a16="http://schemas.microsoft.com/office/drawing/2014/main" id="{C98646F0-6753-4C4A-AF53-0D24DEBA8E2B}"/>
              </a:ext>
            </a:extLst>
          </p:cNvPr>
          <p:cNvSpPr txBox="1"/>
          <p:nvPr/>
        </p:nvSpPr>
        <p:spPr>
          <a:xfrm>
            <a:off x="11690033" y="3171067"/>
            <a:ext cx="284296" cy="369332"/>
          </a:xfrm>
          <a:prstGeom prst="rect">
            <a:avLst/>
          </a:prstGeom>
          <a:noFill/>
        </p:spPr>
        <p:txBody>
          <a:bodyPr wrap="square" rtlCol="0">
            <a:spAutoFit/>
          </a:bodyPr>
          <a:lstStyle/>
          <a:p>
            <a:r>
              <a:rPr lang="en-US" altLang="zh-CN" b="1" i="1" dirty="0">
                <a:latin typeface="微软雅黑" panose="020B0503020204020204" pitchFamily="34" charset="-122"/>
                <a:ea typeface="微软雅黑" panose="020B0503020204020204" pitchFamily="34" charset="-122"/>
              </a:rPr>
              <a:t>s</a:t>
            </a:r>
            <a:endParaRPr lang="zh-CN" altLang="en-US" b="1" baseline="-25000" dirty="0">
              <a:latin typeface="微软雅黑" panose="020B0503020204020204" pitchFamily="34" charset="-122"/>
              <a:ea typeface="微软雅黑" panose="020B0503020204020204" pitchFamily="34" charset="-122"/>
            </a:endParaRPr>
          </a:p>
        </p:txBody>
      </p:sp>
      <p:pic>
        <p:nvPicPr>
          <p:cNvPr id="61" name="图片 60">
            <a:extLst>
              <a:ext uri="{FF2B5EF4-FFF2-40B4-BE49-F238E27FC236}">
                <a16:creationId xmlns:a16="http://schemas.microsoft.com/office/drawing/2014/main" id="{6014AE6E-5944-4616-89B2-1595F7593503}"/>
              </a:ext>
            </a:extLst>
          </p:cNvPr>
          <p:cNvPicPr>
            <a:picLocks noChangeAspect="1"/>
          </p:cNvPicPr>
          <p:nvPr/>
        </p:nvPicPr>
        <p:blipFill rotWithShape="1">
          <a:blip r:embed="rId9">
            <a:extLst>
              <a:ext uri="{28A0092B-C50C-407E-A947-70E740481C1C}">
                <a14:useLocalDpi xmlns:a14="http://schemas.microsoft.com/office/drawing/2010/main" val="0"/>
              </a:ext>
            </a:extLst>
          </a:blip>
          <a:srcRect r="14932"/>
          <a:stretch/>
        </p:blipFill>
        <p:spPr>
          <a:xfrm rot="16200000">
            <a:off x="6413801" y="2717504"/>
            <a:ext cx="1349558" cy="1355513"/>
          </a:xfrm>
          <a:prstGeom prst="rect">
            <a:avLst/>
          </a:prstGeom>
        </p:spPr>
      </p:pic>
      <mc:AlternateContent xmlns:mc="http://schemas.openxmlformats.org/markup-compatibility/2006" xmlns:a14="http://schemas.microsoft.com/office/drawing/2010/main">
        <mc:Choice Requires="a14">
          <p:sp>
            <p:nvSpPr>
              <p:cNvPr id="31" name="文本框 30">
                <a:extLst>
                  <a:ext uri="{FF2B5EF4-FFF2-40B4-BE49-F238E27FC236}">
                    <a16:creationId xmlns:a16="http://schemas.microsoft.com/office/drawing/2014/main" id="{339AE472-FA91-47D9-B8E0-34CABBA9DD80}"/>
                  </a:ext>
                </a:extLst>
              </p:cNvPr>
              <p:cNvSpPr txBox="1"/>
              <p:nvPr/>
            </p:nvSpPr>
            <p:spPr>
              <a:xfrm>
                <a:off x="5741968" y="3336535"/>
                <a:ext cx="1095108" cy="369332"/>
              </a:xfrm>
              <a:prstGeom prst="rect">
                <a:avLst/>
              </a:prstGeom>
              <a:noFill/>
            </p:spPr>
            <p:txBody>
              <a:bodyPr wrap="none" rtlCol="0">
                <a:spAutoFit/>
              </a:bodyPr>
              <a:lstStyle/>
              <a:p>
                <a:r>
                  <a:rPr lang="zh-CN" altLang="en-US" dirty="0">
                    <a:ea typeface="Cambria Math" panose="02040503050406030204" pitchFamily="18" charset="0"/>
                  </a:rPr>
                  <a:t>不少于</a:t>
                </a:r>
                <a14:m>
                  <m:oMath xmlns:m="http://schemas.openxmlformats.org/officeDocument/2006/math">
                    <m:r>
                      <a:rPr lang="zh-CN" altLang="en-US" i="1">
                        <a:latin typeface="Cambria Math" panose="02040503050406030204" pitchFamily="18" charset="0"/>
                        <a:ea typeface="Cambria Math" panose="02040503050406030204" pitchFamily="18" charset="0"/>
                      </a:rPr>
                      <m:t>𝜏</m:t>
                    </m:r>
                    <m:r>
                      <a:rPr lang="en-US" altLang="zh-CN" i="1">
                        <a:latin typeface="Cambria Math" panose="02040503050406030204" pitchFamily="18" charset="0"/>
                        <a:ea typeface="Cambria Math" panose="02040503050406030204" pitchFamily="18" charset="0"/>
                      </a:rPr>
                      <m:t>𝑠</m:t>
                    </m:r>
                  </m:oMath>
                </a14:m>
                <a:endParaRPr lang="zh-CN" altLang="en-US" dirty="0"/>
              </a:p>
            </p:txBody>
          </p:sp>
        </mc:Choice>
        <mc:Fallback xmlns="">
          <p:sp>
            <p:nvSpPr>
              <p:cNvPr id="31" name="文本框 30">
                <a:extLst>
                  <a:ext uri="{FF2B5EF4-FFF2-40B4-BE49-F238E27FC236}">
                    <a16:creationId xmlns:a16="http://schemas.microsoft.com/office/drawing/2014/main" id="{339AE472-FA91-47D9-B8E0-34CABBA9DD80}"/>
                  </a:ext>
                </a:extLst>
              </p:cNvPr>
              <p:cNvSpPr txBox="1">
                <a:spLocks noRot="1" noChangeAspect="1" noMove="1" noResize="1" noEditPoints="1" noAdjustHandles="1" noChangeArrowheads="1" noChangeShapeType="1" noTextEdit="1"/>
              </p:cNvSpPr>
              <p:nvPr/>
            </p:nvSpPr>
            <p:spPr>
              <a:xfrm>
                <a:off x="5741968" y="3336535"/>
                <a:ext cx="1095108" cy="369332"/>
              </a:xfrm>
              <a:prstGeom prst="rect">
                <a:avLst/>
              </a:prstGeom>
              <a:blipFill>
                <a:blip r:embed="rId12"/>
                <a:stretch>
                  <a:fillRect l="-5000" t="-13115" b="-19672"/>
                </a:stretch>
              </a:blipFill>
            </p:spPr>
            <p:txBody>
              <a:bodyPr/>
              <a:lstStyle/>
              <a:p>
                <a:r>
                  <a:rPr lang="zh-CN" altLang="en-US">
                    <a:noFill/>
                  </a:rPr>
                  <a:t> </a:t>
                </a:r>
              </a:p>
            </p:txBody>
          </p:sp>
        </mc:Fallback>
      </mc:AlternateContent>
      <p:pic>
        <p:nvPicPr>
          <p:cNvPr id="62" name="图片 61">
            <a:extLst>
              <a:ext uri="{FF2B5EF4-FFF2-40B4-BE49-F238E27FC236}">
                <a16:creationId xmlns:a16="http://schemas.microsoft.com/office/drawing/2014/main" id="{F611E8A2-3C00-40F4-8085-2C94BEC8D3A7}"/>
              </a:ext>
            </a:extLst>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7781874" y="2005914"/>
            <a:ext cx="524356" cy="524356"/>
          </a:xfrm>
          <a:prstGeom prst="rect">
            <a:avLst/>
          </a:prstGeom>
        </p:spPr>
      </p:pic>
      <p:sp>
        <p:nvSpPr>
          <p:cNvPr id="63" name="文本框 62">
            <a:extLst>
              <a:ext uri="{FF2B5EF4-FFF2-40B4-BE49-F238E27FC236}">
                <a16:creationId xmlns:a16="http://schemas.microsoft.com/office/drawing/2014/main" id="{357C3B29-AFB8-4A5E-A0A7-36FCB225C138}"/>
              </a:ext>
            </a:extLst>
          </p:cNvPr>
          <p:cNvSpPr txBox="1"/>
          <p:nvPr/>
        </p:nvSpPr>
        <p:spPr>
          <a:xfrm>
            <a:off x="7835662" y="3207665"/>
            <a:ext cx="397565" cy="369332"/>
          </a:xfrm>
          <a:prstGeom prst="rect">
            <a:avLst/>
          </a:prstGeom>
          <a:noFill/>
        </p:spPr>
        <p:txBody>
          <a:bodyPr wrap="square" rtlCol="0">
            <a:spAutoFit/>
          </a:bodyPr>
          <a:lstStyle/>
          <a:p>
            <a:r>
              <a:rPr lang="zh-CN" altLang="en-US" dirty="0">
                <a:sym typeface="Wingdings" panose="05000000000000000000" pitchFamily="2" charset="2"/>
              </a:rPr>
              <a:t></a:t>
            </a:r>
            <a:endParaRPr lang="zh-CN" altLang="en-US" dirty="0"/>
          </a:p>
        </p:txBody>
      </p:sp>
    </p:spTree>
    <p:extLst>
      <p:ext uri="{BB962C8B-B14F-4D97-AF65-F5344CB8AC3E}">
        <p14:creationId xmlns:p14="http://schemas.microsoft.com/office/powerpoint/2010/main" val="5907089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895350"/>
          </a:xfrm>
          <a:prstGeom prst="rect">
            <a:avLst/>
          </a:prstGeom>
          <a:solidFill>
            <a:srgbClr val="0058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p:cNvPicPr>
            <a:picLocks noChangeAspect="1"/>
          </p:cNvPicPr>
          <p:nvPr/>
        </p:nvPicPr>
        <p:blipFill>
          <a:blip r:embed="rId3"/>
          <a:stretch>
            <a:fillRect/>
          </a:stretch>
        </p:blipFill>
        <p:spPr>
          <a:xfrm>
            <a:off x="9633708" y="0"/>
            <a:ext cx="2552700" cy="895350"/>
          </a:xfrm>
          <a:prstGeom prst="rect">
            <a:avLst/>
          </a:prstGeom>
        </p:spPr>
      </p:pic>
      <p:cxnSp>
        <p:nvCxnSpPr>
          <p:cNvPr id="7" name="直接连接符 6"/>
          <p:cNvCxnSpPr/>
          <p:nvPr/>
        </p:nvCxnSpPr>
        <p:spPr>
          <a:xfrm>
            <a:off x="236472" y="6767130"/>
            <a:ext cx="11641301" cy="49378"/>
          </a:xfrm>
          <a:prstGeom prst="line">
            <a:avLst/>
          </a:prstGeom>
          <a:ln w="19050">
            <a:solidFill>
              <a:srgbClr val="005825"/>
            </a:solidFill>
          </a:ln>
        </p:spPr>
        <p:style>
          <a:lnRef idx="1">
            <a:schemeClr val="accent1"/>
          </a:lnRef>
          <a:fillRef idx="0">
            <a:schemeClr val="accent1"/>
          </a:fillRef>
          <a:effectRef idx="0">
            <a:schemeClr val="accent1"/>
          </a:effectRef>
          <a:fontRef idx="minor">
            <a:schemeClr val="tx1"/>
          </a:fontRef>
        </p:style>
      </p:cxnSp>
      <p:sp>
        <p:nvSpPr>
          <p:cNvPr id="130" name="椭圆 17"/>
          <p:cNvSpPr/>
          <p:nvPr/>
        </p:nvSpPr>
        <p:spPr>
          <a:xfrm>
            <a:off x="128472" y="123675"/>
            <a:ext cx="648000" cy="64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华文楷体" panose="02010600040101010101" pitchFamily="2" charset="-122"/>
            </a:endParaRPr>
          </a:p>
        </p:txBody>
      </p:sp>
      <p:sp>
        <p:nvSpPr>
          <p:cNvPr id="129" name="椭圆 16"/>
          <p:cNvSpPr/>
          <p:nvPr/>
        </p:nvSpPr>
        <p:spPr>
          <a:xfrm>
            <a:off x="236472" y="231675"/>
            <a:ext cx="432000" cy="432000"/>
          </a:xfrm>
          <a:prstGeom prst="rect">
            <a:avLst/>
          </a:prstGeom>
          <a:solidFill>
            <a:srgbClr val="0058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华文楷体" panose="02010600040101010101" pitchFamily="2" charset="-122"/>
            </a:endParaRPr>
          </a:p>
        </p:txBody>
      </p:sp>
      <p:sp>
        <p:nvSpPr>
          <p:cNvPr id="51" name="文本框 50"/>
          <p:cNvSpPr txBox="1"/>
          <p:nvPr/>
        </p:nvSpPr>
        <p:spPr>
          <a:xfrm>
            <a:off x="989814" y="105948"/>
            <a:ext cx="8568302" cy="646331"/>
          </a:xfrm>
          <a:prstGeom prst="rect">
            <a:avLst/>
          </a:prstGeom>
          <a:noFill/>
        </p:spPr>
        <p:txBody>
          <a:bodyPr wrap="square" rtlCol="0">
            <a:spAutoFit/>
          </a:bodyPr>
          <a:lstStyle/>
          <a:p>
            <a:r>
              <a:rPr lang="zh-CN" altLang="en-US" sz="3600" b="1" dirty="0">
                <a:solidFill>
                  <a:schemeClr val="bg1"/>
                </a:solidFill>
                <a:latin typeface="微软雅黑" panose="020B0503020204020204" pitchFamily="34" charset="-122"/>
                <a:ea typeface="微软雅黑" panose="020B0503020204020204" pitchFamily="34" charset="-122"/>
              </a:rPr>
              <a:t>区块链的安全性</a:t>
            </a:r>
          </a:p>
        </p:txBody>
      </p:sp>
      <p:sp>
        <p:nvSpPr>
          <p:cNvPr id="5" name="矩形 4"/>
          <p:cNvSpPr/>
          <p:nvPr/>
        </p:nvSpPr>
        <p:spPr>
          <a:xfrm>
            <a:off x="230880" y="283006"/>
            <a:ext cx="470000" cy="369332"/>
          </a:xfrm>
          <a:prstGeom prst="rect">
            <a:avLst/>
          </a:prstGeom>
        </p:spPr>
        <p:txBody>
          <a:bodyPr wrap="none">
            <a:spAutoFit/>
          </a:bodyPr>
          <a:lstStyle/>
          <a:p>
            <a:r>
              <a:rPr lang="en-US" altLang="zh-CN" b="1" dirty="0">
                <a:solidFill>
                  <a:schemeClr val="bg1"/>
                </a:solidFill>
                <a:latin typeface="微软雅黑" panose="020B0503020204020204" pitchFamily="34" charset="-122"/>
                <a:ea typeface="微软雅黑" panose="020B0503020204020204" pitchFamily="34" charset="-122"/>
              </a:rPr>
              <a:t>03</a:t>
            </a:r>
            <a:endParaRPr lang="zh-CN" altLang="en-US" b="1" dirty="0">
              <a:solidFill>
                <a:schemeClr val="bg1"/>
              </a:solidFill>
              <a:latin typeface="微软雅黑" panose="020B0503020204020204" pitchFamily="34" charset="-122"/>
              <a:ea typeface="微软雅黑" panose="020B0503020204020204" pitchFamily="34" charset="-122"/>
            </a:endParaRPr>
          </a:p>
        </p:txBody>
      </p:sp>
      <p:sp>
        <p:nvSpPr>
          <p:cNvPr id="2" name="矩形 1"/>
          <p:cNvSpPr/>
          <p:nvPr/>
        </p:nvSpPr>
        <p:spPr>
          <a:xfrm>
            <a:off x="604685" y="1769216"/>
            <a:ext cx="7292640" cy="511807"/>
          </a:xfrm>
          <a:prstGeom prst="rect">
            <a:avLst/>
          </a:prstGeom>
        </p:spPr>
        <p:txBody>
          <a:bodyPr wrap="square">
            <a:spAutoFit/>
          </a:bodyPr>
          <a:lstStyle/>
          <a:p>
            <a:pPr>
              <a:lnSpc>
                <a:spcPct val="125000"/>
              </a:lnSpc>
            </a:pPr>
            <a:r>
              <a:rPr lang="zh-CN" altLang="en-US" sz="2400" dirty="0">
                <a:latin typeface="微软雅黑" panose="020B0503020204020204" pitchFamily="34" charset="-122"/>
                <a:ea typeface="微软雅黑" panose="020B0503020204020204" pitchFamily="34" charset="-122"/>
              </a:rPr>
              <a:t>一致性和活性是衡量区块链的两个基本指标</a:t>
            </a:r>
          </a:p>
        </p:txBody>
      </p:sp>
      <p:pic>
        <p:nvPicPr>
          <p:cNvPr id="12" name="图片 11"/>
          <p:cNvPicPr>
            <a:picLocks noChangeAspect="1"/>
          </p:cNvPicPr>
          <p:nvPr/>
        </p:nvPicPr>
        <p:blipFill rotWithShape="1">
          <a:blip r:embed="rId4" cstate="print">
            <a:extLst>
              <a:ext uri="{28A0092B-C50C-407E-A947-70E740481C1C}">
                <a14:useLocalDpi xmlns:a14="http://schemas.microsoft.com/office/drawing/2010/main" val="0"/>
              </a:ext>
            </a:extLst>
          </a:blip>
          <a:srcRect l="5754" t="29966" r="12340" b="10228"/>
          <a:stretch/>
        </p:blipFill>
        <p:spPr>
          <a:xfrm>
            <a:off x="9835129" y="4424535"/>
            <a:ext cx="745200" cy="545855"/>
          </a:xfrm>
          <a:prstGeom prst="rect">
            <a:avLst/>
          </a:prstGeom>
        </p:spPr>
      </p:pic>
      <p:pic>
        <p:nvPicPr>
          <p:cNvPr id="13" name="图片 12"/>
          <p:cNvPicPr>
            <a:picLocks noChangeAspect="1"/>
          </p:cNvPicPr>
          <p:nvPr/>
        </p:nvPicPr>
        <p:blipFill rotWithShape="1">
          <a:blip r:embed="rId4" cstate="print">
            <a:extLst>
              <a:ext uri="{28A0092B-C50C-407E-A947-70E740481C1C}">
                <a14:useLocalDpi xmlns:a14="http://schemas.microsoft.com/office/drawing/2010/main" val="0"/>
              </a:ext>
            </a:extLst>
          </a:blip>
          <a:srcRect l="5754" t="29966" r="12340" b="10228"/>
          <a:stretch/>
        </p:blipFill>
        <p:spPr>
          <a:xfrm>
            <a:off x="9835129" y="3790793"/>
            <a:ext cx="745200" cy="545855"/>
          </a:xfrm>
          <a:prstGeom prst="rect">
            <a:avLst/>
          </a:prstGeom>
        </p:spPr>
      </p:pic>
      <p:pic>
        <p:nvPicPr>
          <p:cNvPr id="14" name="图片 13"/>
          <p:cNvPicPr>
            <a:picLocks noChangeAspect="1"/>
          </p:cNvPicPr>
          <p:nvPr/>
        </p:nvPicPr>
        <p:blipFill rotWithShape="1">
          <a:blip r:embed="rId5" cstate="print">
            <a:extLst>
              <a:ext uri="{28A0092B-C50C-407E-A947-70E740481C1C}">
                <a14:useLocalDpi xmlns:a14="http://schemas.microsoft.com/office/drawing/2010/main" val="0"/>
              </a:ext>
            </a:extLst>
          </a:blip>
          <a:srcRect l="5090" r="11600"/>
          <a:stretch/>
        </p:blipFill>
        <p:spPr>
          <a:xfrm>
            <a:off x="9835611" y="2958046"/>
            <a:ext cx="744718" cy="893919"/>
          </a:xfrm>
          <a:prstGeom prst="rect">
            <a:avLst/>
          </a:prstGeom>
        </p:spPr>
      </p:pic>
      <p:pic>
        <p:nvPicPr>
          <p:cNvPr id="15" name="图片 14"/>
          <p:cNvPicPr>
            <a:picLocks noChangeAspect="1"/>
          </p:cNvPicPr>
          <p:nvPr/>
        </p:nvPicPr>
        <p:blipFill rotWithShape="1">
          <a:blip r:embed="rId4" cstate="print">
            <a:extLst>
              <a:ext uri="{28A0092B-C50C-407E-A947-70E740481C1C}">
                <a14:useLocalDpi xmlns:a14="http://schemas.microsoft.com/office/drawing/2010/main" val="0"/>
              </a:ext>
            </a:extLst>
          </a:blip>
          <a:srcRect l="5754" t="29966" r="12340" b="10228"/>
          <a:stretch/>
        </p:blipFill>
        <p:spPr>
          <a:xfrm>
            <a:off x="9835129" y="5010390"/>
            <a:ext cx="745200" cy="545855"/>
          </a:xfrm>
          <a:prstGeom prst="rect">
            <a:avLst/>
          </a:prstGeom>
        </p:spPr>
      </p:pic>
      <p:pic>
        <p:nvPicPr>
          <p:cNvPr id="16" name="图片 1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726861" y="5752783"/>
            <a:ext cx="961736" cy="961736"/>
          </a:xfrm>
          <a:prstGeom prst="rect">
            <a:avLst/>
          </a:prstGeom>
        </p:spPr>
      </p:pic>
      <p:pic>
        <p:nvPicPr>
          <p:cNvPr id="17" name="图片 16"/>
          <p:cNvPicPr>
            <a:picLocks noChangeAspect="1"/>
          </p:cNvPicPr>
          <p:nvPr/>
        </p:nvPicPr>
        <p:blipFill rotWithShape="1">
          <a:blip r:embed="rId4" cstate="print">
            <a:extLst>
              <a:ext uri="{28A0092B-C50C-407E-A947-70E740481C1C}">
                <a14:useLocalDpi xmlns:a14="http://schemas.microsoft.com/office/drawing/2010/main" val="0"/>
              </a:ext>
            </a:extLst>
          </a:blip>
          <a:srcRect l="5754" t="29966" r="12340" b="10228"/>
          <a:stretch/>
        </p:blipFill>
        <p:spPr>
          <a:xfrm>
            <a:off x="11024305" y="4443087"/>
            <a:ext cx="745200" cy="545855"/>
          </a:xfrm>
          <a:prstGeom prst="rect">
            <a:avLst/>
          </a:prstGeom>
        </p:spPr>
      </p:pic>
      <p:pic>
        <p:nvPicPr>
          <p:cNvPr id="18" name="图片 17"/>
          <p:cNvPicPr>
            <a:picLocks noChangeAspect="1"/>
          </p:cNvPicPr>
          <p:nvPr/>
        </p:nvPicPr>
        <p:blipFill rotWithShape="1">
          <a:blip r:embed="rId4" cstate="print">
            <a:extLst>
              <a:ext uri="{28A0092B-C50C-407E-A947-70E740481C1C}">
                <a14:useLocalDpi xmlns:a14="http://schemas.microsoft.com/office/drawing/2010/main" val="0"/>
              </a:ext>
            </a:extLst>
          </a:blip>
          <a:srcRect l="5754" t="29966" r="12340" b="10228"/>
          <a:stretch/>
        </p:blipFill>
        <p:spPr>
          <a:xfrm>
            <a:off x="11024305" y="3809345"/>
            <a:ext cx="745200" cy="545855"/>
          </a:xfrm>
          <a:prstGeom prst="rect">
            <a:avLst/>
          </a:prstGeom>
        </p:spPr>
      </p:pic>
      <p:pic>
        <p:nvPicPr>
          <p:cNvPr id="19" name="图片 18"/>
          <p:cNvPicPr>
            <a:picLocks noChangeAspect="1"/>
          </p:cNvPicPr>
          <p:nvPr/>
        </p:nvPicPr>
        <p:blipFill rotWithShape="1">
          <a:blip r:embed="rId5" cstate="print">
            <a:extLst>
              <a:ext uri="{28A0092B-C50C-407E-A947-70E740481C1C}">
                <a14:useLocalDpi xmlns:a14="http://schemas.microsoft.com/office/drawing/2010/main" val="0"/>
              </a:ext>
            </a:extLst>
          </a:blip>
          <a:srcRect l="5090" r="11600"/>
          <a:stretch/>
        </p:blipFill>
        <p:spPr>
          <a:xfrm>
            <a:off x="11024787" y="2976598"/>
            <a:ext cx="744718" cy="893919"/>
          </a:xfrm>
          <a:prstGeom prst="rect">
            <a:avLst/>
          </a:prstGeom>
        </p:spPr>
      </p:pic>
      <p:pic>
        <p:nvPicPr>
          <p:cNvPr id="20" name="图片 19"/>
          <p:cNvPicPr>
            <a:picLocks noChangeAspect="1"/>
          </p:cNvPicPr>
          <p:nvPr/>
        </p:nvPicPr>
        <p:blipFill rotWithShape="1">
          <a:blip r:embed="rId4" cstate="print">
            <a:extLst>
              <a:ext uri="{28A0092B-C50C-407E-A947-70E740481C1C}">
                <a14:useLocalDpi xmlns:a14="http://schemas.microsoft.com/office/drawing/2010/main" val="0"/>
              </a:ext>
            </a:extLst>
          </a:blip>
          <a:srcRect l="5754" t="29966" r="12340" b="10228"/>
          <a:stretch/>
        </p:blipFill>
        <p:spPr>
          <a:xfrm>
            <a:off x="11024305" y="5028942"/>
            <a:ext cx="745200" cy="545855"/>
          </a:xfrm>
          <a:prstGeom prst="rect">
            <a:avLst/>
          </a:prstGeom>
        </p:spPr>
      </p:pic>
      <p:pic>
        <p:nvPicPr>
          <p:cNvPr id="21" name="图片 2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916037" y="5771335"/>
            <a:ext cx="961736" cy="961736"/>
          </a:xfrm>
          <a:prstGeom prst="rect">
            <a:avLst/>
          </a:prstGeom>
        </p:spPr>
      </p:pic>
      <p:pic>
        <p:nvPicPr>
          <p:cNvPr id="22" name="图片 21"/>
          <p:cNvPicPr>
            <a:picLocks noChangeAspect="1"/>
          </p:cNvPicPr>
          <p:nvPr/>
        </p:nvPicPr>
        <p:blipFill rotWithShape="1">
          <a:blip r:embed="rId4" cstate="print">
            <a:extLst>
              <a:ext uri="{28A0092B-C50C-407E-A947-70E740481C1C}">
                <a14:useLocalDpi xmlns:a14="http://schemas.microsoft.com/office/drawing/2010/main" val="0"/>
              </a:ext>
            </a:extLst>
          </a:blip>
          <a:srcRect l="5754" t="29966" r="12340" b="10228"/>
          <a:stretch/>
        </p:blipFill>
        <p:spPr>
          <a:xfrm>
            <a:off x="8715427" y="4443087"/>
            <a:ext cx="745200" cy="545855"/>
          </a:xfrm>
          <a:prstGeom prst="rect">
            <a:avLst/>
          </a:prstGeom>
        </p:spPr>
      </p:pic>
      <p:pic>
        <p:nvPicPr>
          <p:cNvPr id="23" name="图片 22"/>
          <p:cNvPicPr>
            <a:picLocks noChangeAspect="1"/>
          </p:cNvPicPr>
          <p:nvPr/>
        </p:nvPicPr>
        <p:blipFill rotWithShape="1">
          <a:blip r:embed="rId4" cstate="print">
            <a:extLst>
              <a:ext uri="{28A0092B-C50C-407E-A947-70E740481C1C}">
                <a14:useLocalDpi xmlns:a14="http://schemas.microsoft.com/office/drawing/2010/main" val="0"/>
              </a:ext>
            </a:extLst>
          </a:blip>
          <a:srcRect l="5754" t="29966" r="12340" b="10228"/>
          <a:stretch/>
        </p:blipFill>
        <p:spPr>
          <a:xfrm>
            <a:off x="8715427" y="3809345"/>
            <a:ext cx="745200" cy="545855"/>
          </a:xfrm>
          <a:prstGeom prst="rect">
            <a:avLst/>
          </a:prstGeom>
        </p:spPr>
      </p:pic>
      <p:pic>
        <p:nvPicPr>
          <p:cNvPr id="24" name="图片 23"/>
          <p:cNvPicPr>
            <a:picLocks noChangeAspect="1"/>
          </p:cNvPicPr>
          <p:nvPr/>
        </p:nvPicPr>
        <p:blipFill rotWithShape="1">
          <a:blip r:embed="rId5" cstate="print">
            <a:extLst>
              <a:ext uri="{28A0092B-C50C-407E-A947-70E740481C1C}">
                <a14:useLocalDpi xmlns:a14="http://schemas.microsoft.com/office/drawing/2010/main" val="0"/>
              </a:ext>
            </a:extLst>
          </a:blip>
          <a:srcRect l="5090" r="11600"/>
          <a:stretch/>
        </p:blipFill>
        <p:spPr>
          <a:xfrm>
            <a:off x="8715909" y="2976598"/>
            <a:ext cx="744718" cy="893919"/>
          </a:xfrm>
          <a:prstGeom prst="rect">
            <a:avLst/>
          </a:prstGeom>
        </p:spPr>
      </p:pic>
      <p:pic>
        <p:nvPicPr>
          <p:cNvPr id="25" name="图片 24"/>
          <p:cNvPicPr>
            <a:picLocks noChangeAspect="1"/>
          </p:cNvPicPr>
          <p:nvPr/>
        </p:nvPicPr>
        <p:blipFill rotWithShape="1">
          <a:blip r:embed="rId4" cstate="print">
            <a:extLst>
              <a:ext uri="{28A0092B-C50C-407E-A947-70E740481C1C}">
                <a14:useLocalDpi xmlns:a14="http://schemas.microsoft.com/office/drawing/2010/main" val="0"/>
              </a:ext>
            </a:extLst>
          </a:blip>
          <a:srcRect l="5754" t="29966" r="12340" b="10228"/>
          <a:stretch/>
        </p:blipFill>
        <p:spPr>
          <a:xfrm>
            <a:off x="8715427" y="5028942"/>
            <a:ext cx="745200" cy="545855"/>
          </a:xfrm>
          <a:prstGeom prst="rect">
            <a:avLst/>
          </a:prstGeom>
        </p:spPr>
      </p:pic>
      <p:pic>
        <p:nvPicPr>
          <p:cNvPr id="26" name="图片 2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607159" y="5771335"/>
            <a:ext cx="961736" cy="961736"/>
          </a:xfrm>
          <a:prstGeom prst="rect">
            <a:avLst/>
          </a:prstGeom>
        </p:spPr>
      </p:pic>
      <p:pic>
        <p:nvPicPr>
          <p:cNvPr id="27" name="图片 26"/>
          <p:cNvPicPr>
            <a:picLocks noChangeAspect="1"/>
          </p:cNvPicPr>
          <p:nvPr/>
        </p:nvPicPr>
        <p:blipFill rotWithShape="1">
          <a:blip r:embed="rId5" cstate="print">
            <a:duotone>
              <a:schemeClr val="accent6">
                <a:shade val="45000"/>
                <a:satMod val="135000"/>
              </a:schemeClr>
              <a:prstClr val="white"/>
            </a:duotone>
            <a:extLst>
              <a:ext uri="{28A0092B-C50C-407E-A947-70E740481C1C}">
                <a14:useLocalDpi xmlns:a14="http://schemas.microsoft.com/office/drawing/2010/main" val="0"/>
              </a:ext>
            </a:extLst>
          </a:blip>
          <a:srcRect l="5090" r="11600"/>
          <a:stretch/>
        </p:blipFill>
        <p:spPr>
          <a:xfrm>
            <a:off x="8728221" y="2067560"/>
            <a:ext cx="744718" cy="893919"/>
          </a:xfrm>
          <a:prstGeom prst="rect">
            <a:avLst/>
          </a:prstGeom>
        </p:spPr>
      </p:pic>
      <p:pic>
        <p:nvPicPr>
          <p:cNvPr id="28" name="图片 27"/>
          <p:cNvPicPr>
            <a:picLocks noChangeAspect="1"/>
          </p:cNvPicPr>
          <p:nvPr/>
        </p:nvPicPr>
        <p:blipFill rotWithShape="1">
          <a:blip r:embed="rId5" cstate="print">
            <a:duotone>
              <a:schemeClr val="accent6">
                <a:shade val="45000"/>
                <a:satMod val="135000"/>
              </a:schemeClr>
              <a:prstClr val="white"/>
            </a:duotone>
            <a:extLst>
              <a:ext uri="{28A0092B-C50C-407E-A947-70E740481C1C}">
                <a14:useLocalDpi xmlns:a14="http://schemas.microsoft.com/office/drawing/2010/main" val="0"/>
              </a:ext>
            </a:extLst>
          </a:blip>
          <a:srcRect l="5090" r="11600"/>
          <a:stretch/>
        </p:blipFill>
        <p:spPr>
          <a:xfrm>
            <a:off x="11024787" y="2052093"/>
            <a:ext cx="744718" cy="893919"/>
          </a:xfrm>
          <a:prstGeom prst="rect">
            <a:avLst/>
          </a:prstGeom>
        </p:spPr>
      </p:pic>
      <p:pic>
        <p:nvPicPr>
          <p:cNvPr id="29" name="图片 28"/>
          <p:cNvPicPr>
            <a:picLocks noChangeAspect="1"/>
          </p:cNvPicPr>
          <p:nvPr/>
        </p:nvPicPr>
        <p:blipFill rotWithShape="1">
          <a:blip r:embed="rId5" cstate="print">
            <a:duotone>
              <a:schemeClr val="accent6">
                <a:shade val="45000"/>
                <a:satMod val="135000"/>
              </a:schemeClr>
              <a:prstClr val="white"/>
            </a:duotone>
            <a:extLst>
              <a:ext uri="{28A0092B-C50C-407E-A947-70E740481C1C}">
                <a14:useLocalDpi xmlns:a14="http://schemas.microsoft.com/office/drawing/2010/main" val="0"/>
              </a:ext>
            </a:extLst>
          </a:blip>
          <a:srcRect l="5090" r="11600"/>
          <a:stretch/>
        </p:blipFill>
        <p:spPr>
          <a:xfrm>
            <a:off x="9858118" y="2049008"/>
            <a:ext cx="744718" cy="893919"/>
          </a:xfrm>
          <a:prstGeom prst="rect">
            <a:avLst/>
          </a:prstGeom>
        </p:spPr>
      </p:pic>
      <p:sp>
        <p:nvSpPr>
          <p:cNvPr id="38" name="圆角矩形 37"/>
          <p:cNvSpPr/>
          <p:nvPr/>
        </p:nvSpPr>
        <p:spPr>
          <a:xfrm>
            <a:off x="493608" y="1734264"/>
            <a:ext cx="7403717" cy="681763"/>
          </a:xfrm>
          <a:prstGeom prst="roundRect">
            <a:avLst>
              <a:gd name="adj" fmla="val 0"/>
            </a:avLst>
          </a:prstGeom>
          <a:noFill/>
          <a:ln w="3175">
            <a:solidFill>
              <a:schemeClr val="tx1">
                <a:lumMod val="75000"/>
                <a:lumOff val="25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91413" tIns="45706" rIns="91413" bIns="45706" rtlCol="0" anchor="ctr"/>
          <a:lstStyle/>
          <a:p>
            <a:pPr algn="ctr"/>
            <a:endParaRPr lang="zh-CN" altLang="en-US"/>
          </a:p>
        </p:txBody>
      </p:sp>
      <p:sp>
        <p:nvSpPr>
          <p:cNvPr id="39" name="矩形 93"/>
          <p:cNvSpPr/>
          <p:nvPr/>
        </p:nvSpPr>
        <p:spPr>
          <a:xfrm>
            <a:off x="385829" y="1613597"/>
            <a:ext cx="486004" cy="465037"/>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rgbClr val="5C8C3C"/>
          </a:solidFill>
          <a:ln>
            <a:noFill/>
          </a:ln>
        </p:spPr>
        <p:style>
          <a:lnRef idx="2">
            <a:schemeClr val="accent1">
              <a:shade val="50000"/>
            </a:schemeClr>
          </a:lnRef>
          <a:fillRef idx="1">
            <a:schemeClr val="accent1"/>
          </a:fillRef>
          <a:effectRef idx="0">
            <a:schemeClr val="accent1"/>
          </a:effectRef>
          <a:fontRef idx="minor">
            <a:schemeClr val="lt1"/>
          </a:fontRef>
        </p:style>
        <p:txBody>
          <a:bodyPr lIns="91413" tIns="45706" rIns="91413" bIns="45706" rtlCol="0" anchor="ctr"/>
          <a:lstStyle/>
          <a:p>
            <a:pPr algn="ctr"/>
            <a:endParaRPr lang="zh-CN" altLang="en-US"/>
          </a:p>
        </p:txBody>
      </p:sp>
      <p:sp>
        <p:nvSpPr>
          <p:cNvPr id="40" name="矩形 93"/>
          <p:cNvSpPr/>
          <p:nvPr/>
        </p:nvSpPr>
        <p:spPr>
          <a:xfrm rot="10800000">
            <a:off x="7530360" y="2075145"/>
            <a:ext cx="486004" cy="465037"/>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rgbClr val="5C8C3C"/>
          </a:solidFill>
          <a:ln>
            <a:noFill/>
          </a:ln>
        </p:spPr>
        <p:style>
          <a:lnRef idx="2">
            <a:schemeClr val="accent1">
              <a:shade val="50000"/>
            </a:schemeClr>
          </a:lnRef>
          <a:fillRef idx="1">
            <a:schemeClr val="accent1"/>
          </a:fillRef>
          <a:effectRef idx="0">
            <a:schemeClr val="accent1"/>
          </a:effectRef>
          <a:fontRef idx="minor">
            <a:schemeClr val="lt1"/>
          </a:fontRef>
        </p:style>
        <p:txBody>
          <a:bodyPr lIns="91413" tIns="45706" rIns="91413" bIns="45706" rtlCol="0" anchor="ctr"/>
          <a:lstStyle/>
          <a:p>
            <a:pPr algn="ctr"/>
            <a:endParaRPr lang="zh-CN" altLang="en-US"/>
          </a:p>
        </p:txBody>
      </p:sp>
      <p:sp>
        <p:nvSpPr>
          <p:cNvPr id="41" name="文本框 40"/>
          <p:cNvSpPr txBox="1"/>
          <p:nvPr/>
        </p:nvSpPr>
        <p:spPr>
          <a:xfrm>
            <a:off x="300466" y="2958933"/>
            <a:ext cx="2258847" cy="523220"/>
          </a:xfrm>
          <a:prstGeom prst="rect">
            <a:avLst/>
          </a:prstGeom>
          <a:noFill/>
        </p:spPr>
        <p:txBody>
          <a:bodyPr wrap="square" rtlCol="0">
            <a:spAutoFit/>
          </a:bodyPr>
          <a:lstStyle/>
          <a:p>
            <a:r>
              <a:rPr lang="en-US" altLang="zh-CN" sz="2800" dirty="0">
                <a:latin typeface="微软雅黑" panose="020B0503020204020204" pitchFamily="34" charset="-122"/>
                <a:ea typeface="微软雅黑" panose="020B0503020204020204" pitchFamily="34" charset="-122"/>
              </a:rPr>
              <a:t>   ◎</a:t>
            </a:r>
            <a:r>
              <a:rPr lang="zh-CN" altLang="en-US" sz="2800" dirty="0">
                <a:latin typeface="微软雅黑" panose="020B0503020204020204" pitchFamily="34" charset="-122"/>
                <a:ea typeface="微软雅黑" panose="020B0503020204020204" pitchFamily="34" charset="-122"/>
              </a:rPr>
              <a:t>思考</a:t>
            </a:r>
          </a:p>
        </p:txBody>
      </p:sp>
      <p:sp>
        <p:nvSpPr>
          <p:cNvPr id="42" name="矩形 41"/>
          <p:cNvSpPr/>
          <p:nvPr/>
        </p:nvSpPr>
        <p:spPr>
          <a:xfrm>
            <a:off x="385829" y="2929363"/>
            <a:ext cx="105896" cy="524848"/>
          </a:xfrm>
          <a:prstGeom prst="rect">
            <a:avLst/>
          </a:prstGeom>
          <a:solidFill>
            <a:srgbClr val="005825"/>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lang="zh-CN" altLang="en-US"/>
          </a:p>
        </p:txBody>
      </p:sp>
      <p:grpSp>
        <p:nvGrpSpPr>
          <p:cNvPr id="43" name="组合 42"/>
          <p:cNvGrpSpPr/>
          <p:nvPr/>
        </p:nvGrpSpPr>
        <p:grpSpPr>
          <a:xfrm>
            <a:off x="230880" y="3472903"/>
            <a:ext cx="3638747" cy="48920"/>
            <a:chOff x="1763689" y="1700809"/>
            <a:chExt cx="5560050" cy="369840"/>
          </a:xfrm>
        </p:grpSpPr>
        <p:pic>
          <p:nvPicPr>
            <p:cNvPr id="44" name="Picture 3"/>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l="2767" r="7205" b="57679"/>
            <a:stretch/>
          </p:blipFill>
          <p:spPr bwMode="auto">
            <a:xfrm rot="10800000">
              <a:off x="1763689" y="1733236"/>
              <a:ext cx="5560050" cy="337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5" name="矩形 44"/>
            <p:cNvSpPr/>
            <p:nvPr/>
          </p:nvSpPr>
          <p:spPr>
            <a:xfrm rot="10800000">
              <a:off x="2224477" y="1700809"/>
              <a:ext cx="4546455" cy="43131"/>
            </a:xfrm>
            <a:prstGeom prst="rect">
              <a:avLst/>
            </a:prstGeom>
            <a:gradFill>
              <a:gsLst>
                <a:gs pos="49628">
                  <a:schemeClr val="bg1">
                    <a:lumMod val="50000"/>
                  </a:schemeClr>
                </a:gs>
                <a:gs pos="2000">
                  <a:sysClr val="window" lastClr="FFFFFF">
                    <a:alpha val="0"/>
                  </a:sysClr>
                </a:gs>
                <a:gs pos="100000">
                  <a:sysClr val="window" lastClr="FFFFFF">
                    <a:alpha val="0"/>
                  </a:sysClr>
                </a:gs>
              </a:gsLst>
              <a:lin ang="10800000" scaled="1"/>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alibri"/>
                <a:ea typeface="宋体"/>
                <a:cs typeface="+mn-cs"/>
              </a:endParaRPr>
            </a:p>
          </p:txBody>
        </p:sp>
      </p:grpSp>
      <p:sp>
        <p:nvSpPr>
          <p:cNvPr id="6" name="矩形 5"/>
          <p:cNvSpPr/>
          <p:nvPr/>
        </p:nvSpPr>
        <p:spPr>
          <a:xfrm>
            <a:off x="285920" y="3710289"/>
            <a:ext cx="7652885" cy="1569660"/>
          </a:xfrm>
          <a:prstGeom prst="rect">
            <a:avLst/>
          </a:prstGeom>
        </p:spPr>
        <p:txBody>
          <a:bodyPr wrap="square">
            <a:spAutoFit/>
          </a:bodyPr>
          <a:lstStyle/>
          <a:p>
            <a:pPr marL="342900" indent="-342900">
              <a:buFont typeface="Wingdings" panose="05000000000000000000" pitchFamily="2" charset="2"/>
              <a:buChar char="l"/>
            </a:pPr>
            <a:r>
              <a:rPr lang="zh-CN" altLang="en-US" sz="2400" dirty="0">
                <a:latin typeface="微软雅黑" panose="020B0503020204020204" pitchFamily="34" charset="-122"/>
                <a:ea typeface="微软雅黑" panose="020B0503020204020204" pitchFamily="34" charset="-122"/>
              </a:rPr>
              <a:t>仅满足数据结构定义的区块链是否安全？</a:t>
            </a:r>
            <a:endParaRPr lang="en-US" altLang="zh-CN" sz="2400" dirty="0">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l"/>
            </a:pPr>
            <a:endParaRPr lang="en-US" altLang="zh-CN" sz="2400" dirty="0">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l"/>
            </a:pPr>
            <a:r>
              <a:rPr lang="zh-CN" altLang="en-US" sz="2400" dirty="0">
                <a:latin typeface="微软雅黑" panose="020B0503020204020204" pitchFamily="34" charset="-122"/>
                <a:ea typeface="微软雅黑" panose="020B0503020204020204" pitchFamily="34" charset="-122"/>
              </a:rPr>
              <a:t>比特币区块链是否安全？</a:t>
            </a:r>
            <a:r>
              <a:rPr lang="en-US" altLang="zh-CN" sz="2400" dirty="0">
                <a:latin typeface="微软雅黑" panose="020B0503020204020204" pitchFamily="34" charset="-122"/>
                <a:ea typeface="微软雅黑" panose="020B0503020204020204" pitchFamily="34" charset="-122"/>
              </a:rPr>
              <a:t>51%</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33%</a:t>
            </a:r>
            <a:r>
              <a:rPr lang="zh-CN" altLang="en-US" sz="2400" dirty="0">
                <a:latin typeface="微软雅黑" panose="020B0503020204020204" pitchFamily="34" charset="-122"/>
                <a:ea typeface="微软雅黑" panose="020B0503020204020204" pitchFamily="34" charset="-122"/>
              </a:rPr>
              <a:t>）攻击违反了哪些指标？</a:t>
            </a:r>
            <a:endParaRPr lang="en-US" altLang="zh-CN" sz="2400" dirty="0">
              <a:latin typeface="微软雅黑" panose="020B0503020204020204" pitchFamily="34" charset="-122"/>
              <a:ea typeface="微软雅黑" panose="020B0503020204020204" pitchFamily="34" charset="-122"/>
            </a:endParaRPr>
          </a:p>
        </p:txBody>
      </p:sp>
      <p:sp>
        <p:nvSpPr>
          <p:cNvPr id="46" name="文本框 45">
            <a:extLst>
              <a:ext uri="{FF2B5EF4-FFF2-40B4-BE49-F238E27FC236}">
                <a16:creationId xmlns:a16="http://schemas.microsoft.com/office/drawing/2014/main" id="{991442AE-4ABA-4AE0-90A7-589D1460CB83}"/>
              </a:ext>
            </a:extLst>
          </p:cNvPr>
          <p:cNvSpPr txBox="1"/>
          <p:nvPr/>
        </p:nvSpPr>
        <p:spPr>
          <a:xfrm>
            <a:off x="8926678" y="5988856"/>
            <a:ext cx="393385" cy="369332"/>
          </a:xfrm>
          <a:prstGeom prst="rect">
            <a:avLst/>
          </a:prstGeom>
          <a:noFill/>
        </p:spPr>
        <p:txBody>
          <a:bodyPr wrap="square" rtlCol="0">
            <a:spAutoFit/>
          </a:bodyPr>
          <a:lstStyle/>
          <a:p>
            <a:r>
              <a:rPr lang="en-US" altLang="zh-CN" dirty="0"/>
              <a:t>A</a:t>
            </a:r>
            <a:endParaRPr lang="zh-CN" altLang="en-US" dirty="0"/>
          </a:p>
        </p:txBody>
      </p:sp>
      <p:sp>
        <p:nvSpPr>
          <p:cNvPr id="47" name="文本框 46">
            <a:extLst>
              <a:ext uri="{FF2B5EF4-FFF2-40B4-BE49-F238E27FC236}">
                <a16:creationId xmlns:a16="http://schemas.microsoft.com/office/drawing/2014/main" id="{A68DD334-3F42-4410-AFC0-2FFAC4D427F3}"/>
              </a:ext>
            </a:extLst>
          </p:cNvPr>
          <p:cNvSpPr txBox="1"/>
          <p:nvPr/>
        </p:nvSpPr>
        <p:spPr>
          <a:xfrm>
            <a:off x="10038934" y="5976542"/>
            <a:ext cx="393385" cy="369332"/>
          </a:xfrm>
          <a:prstGeom prst="rect">
            <a:avLst/>
          </a:prstGeom>
          <a:noFill/>
        </p:spPr>
        <p:txBody>
          <a:bodyPr wrap="square" rtlCol="0">
            <a:spAutoFit/>
          </a:bodyPr>
          <a:lstStyle/>
          <a:p>
            <a:r>
              <a:rPr lang="en-US" altLang="zh-CN" dirty="0"/>
              <a:t>B</a:t>
            </a:r>
            <a:endParaRPr lang="zh-CN" altLang="en-US" dirty="0"/>
          </a:p>
        </p:txBody>
      </p:sp>
      <p:sp>
        <p:nvSpPr>
          <p:cNvPr id="48" name="文本框 47">
            <a:extLst>
              <a:ext uri="{FF2B5EF4-FFF2-40B4-BE49-F238E27FC236}">
                <a16:creationId xmlns:a16="http://schemas.microsoft.com/office/drawing/2014/main" id="{36F7540C-5642-42C4-8CAB-39303B89477A}"/>
              </a:ext>
            </a:extLst>
          </p:cNvPr>
          <p:cNvSpPr txBox="1"/>
          <p:nvPr/>
        </p:nvSpPr>
        <p:spPr>
          <a:xfrm>
            <a:off x="11225942" y="5987898"/>
            <a:ext cx="393385" cy="369332"/>
          </a:xfrm>
          <a:prstGeom prst="rect">
            <a:avLst/>
          </a:prstGeom>
          <a:noFill/>
        </p:spPr>
        <p:txBody>
          <a:bodyPr wrap="square" rtlCol="0">
            <a:spAutoFit/>
          </a:bodyPr>
          <a:lstStyle/>
          <a:p>
            <a:r>
              <a:rPr lang="en-US" altLang="zh-CN" dirty="0"/>
              <a:t>C</a:t>
            </a:r>
            <a:endParaRPr lang="zh-CN" altLang="en-US" dirty="0"/>
          </a:p>
        </p:txBody>
      </p:sp>
    </p:spTree>
    <p:extLst>
      <p:ext uri="{BB962C8B-B14F-4D97-AF65-F5344CB8AC3E}">
        <p14:creationId xmlns:p14="http://schemas.microsoft.com/office/powerpoint/2010/main" val="743101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895350"/>
          </a:xfrm>
          <a:prstGeom prst="rect">
            <a:avLst/>
          </a:prstGeom>
          <a:solidFill>
            <a:srgbClr val="0058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p:cNvPicPr>
            <a:picLocks noChangeAspect="1"/>
          </p:cNvPicPr>
          <p:nvPr/>
        </p:nvPicPr>
        <p:blipFill>
          <a:blip r:embed="rId3"/>
          <a:stretch>
            <a:fillRect/>
          </a:stretch>
        </p:blipFill>
        <p:spPr>
          <a:xfrm>
            <a:off x="9633708" y="0"/>
            <a:ext cx="2552700" cy="895350"/>
          </a:xfrm>
          <a:prstGeom prst="rect">
            <a:avLst/>
          </a:prstGeom>
        </p:spPr>
      </p:pic>
      <p:sp>
        <p:nvSpPr>
          <p:cNvPr id="130" name="椭圆 17"/>
          <p:cNvSpPr/>
          <p:nvPr/>
        </p:nvSpPr>
        <p:spPr>
          <a:xfrm>
            <a:off x="128472" y="123675"/>
            <a:ext cx="648000" cy="64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华文楷体" panose="02010600040101010101" pitchFamily="2" charset="-122"/>
            </a:endParaRPr>
          </a:p>
        </p:txBody>
      </p:sp>
      <p:sp>
        <p:nvSpPr>
          <p:cNvPr id="129" name="椭圆 16"/>
          <p:cNvSpPr/>
          <p:nvPr/>
        </p:nvSpPr>
        <p:spPr>
          <a:xfrm>
            <a:off x="236472" y="231675"/>
            <a:ext cx="432000" cy="432000"/>
          </a:xfrm>
          <a:prstGeom prst="rect">
            <a:avLst/>
          </a:prstGeom>
          <a:solidFill>
            <a:srgbClr val="0058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华文楷体" panose="02010600040101010101" pitchFamily="2" charset="-122"/>
            </a:endParaRPr>
          </a:p>
        </p:txBody>
      </p:sp>
      <p:sp>
        <p:nvSpPr>
          <p:cNvPr id="51" name="文本框 50"/>
          <p:cNvSpPr txBox="1"/>
          <p:nvPr/>
        </p:nvSpPr>
        <p:spPr>
          <a:xfrm>
            <a:off x="989814" y="105948"/>
            <a:ext cx="8568302" cy="646331"/>
          </a:xfrm>
          <a:prstGeom prst="rect">
            <a:avLst/>
          </a:prstGeom>
          <a:noFill/>
        </p:spPr>
        <p:txBody>
          <a:bodyPr wrap="square" rtlCol="0">
            <a:spAutoFit/>
          </a:bodyPr>
          <a:lstStyle/>
          <a:p>
            <a:r>
              <a:rPr lang="zh-CN" altLang="en-US" sz="3600" b="1" dirty="0">
                <a:solidFill>
                  <a:schemeClr val="bg1"/>
                </a:solidFill>
                <a:latin typeface="微软雅黑" panose="020B0503020204020204" pitchFamily="34" charset="-122"/>
                <a:ea typeface="微软雅黑" panose="020B0503020204020204" pitchFamily="34" charset="-122"/>
              </a:rPr>
              <a:t>区块链的基本用法</a:t>
            </a:r>
          </a:p>
        </p:txBody>
      </p:sp>
      <p:sp>
        <p:nvSpPr>
          <p:cNvPr id="5" name="矩形 4"/>
          <p:cNvSpPr/>
          <p:nvPr/>
        </p:nvSpPr>
        <p:spPr>
          <a:xfrm>
            <a:off x="230880" y="283006"/>
            <a:ext cx="470000" cy="369332"/>
          </a:xfrm>
          <a:prstGeom prst="rect">
            <a:avLst/>
          </a:prstGeom>
        </p:spPr>
        <p:txBody>
          <a:bodyPr wrap="none">
            <a:spAutoFit/>
          </a:bodyPr>
          <a:lstStyle/>
          <a:p>
            <a:r>
              <a:rPr lang="en-US" altLang="zh-CN" b="1" dirty="0">
                <a:solidFill>
                  <a:schemeClr val="bg1"/>
                </a:solidFill>
                <a:latin typeface="微软雅黑" panose="020B0503020204020204" pitchFamily="34" charset="-122"/>
                <a:ea typeface="微软雅黑" panose="020B0503020204020204" pitchFamily="34" charset="-122"/>
              </a:rPr>
              <a:t>03</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49" name="直接连接符 48"/>
          <p:cNvCxnSpPr/>
          <p:nvPr/>
        </p:nvCxnSpPr>
        <p:spPr>
          <a:xfrm>
            <a:off x="260224" y="3542764"/>
            <a:ext cx="11641301" cy="49378"/>
          </a:xfrm>
          <a:prstGeom prst="line">
            <a:avLst/>
          </a:prstGeom>
          <a:ln w="19050">
            <a:solidFill>
              <a:srgbClr val="005825"/>
            </a:solidFill>
          </a:ln>
        </p:spPr>
        <p:style>
          <a:lnRef idx="1">
            <a:schemeClr val="accent1"/>
          </a:lnRef>
          <a:fillRef idx="0">
            <a:schemeClr val="accent1"/>
          </a:fillRef>
          <a:effectRef idx="0">
            <a:schemeClr val="accent1"/>
          </a:effectRef>
          <a:fontRef idx="minor">
            <a:schemeClr val="tx1"/>
          </a:fontRef>
        </p:style>
      </p:cxnSp>
      <p:grpSp>
        <p:nvGrpSpPr>
          <p:cNvPr id="50" name="组合 49"/>
          <p:cNvGrpSpPr/>
          <p:nvPr/>
        </p:nvGrpSpPr>
        <p:grpSpPr>
          <a:xfrm>
            <a:off x="599194" y="1607496"/>
            <a:ext cx="1589689" cy="1703593"/>
            <a:chOff x="575442" y="4958537"/>
            <a:chExt cx="1589689" cy="1703593"/>
          </a:xfrm>
        </p:grpSpPr>
        <p:sp>
          <p:nvSpPr>
            <p:cNvPr id="52" name="矩形 51"/>
            <p:cNvSpPr/>
            <p:nvPr/>
          </p:nvSpPr>
          <p:spPr>
            <a:xfrm>
              <a:off x="575442" y="4958537"/>
              <a:ext cx="1589689" cy="1703593"/>
            </a:xfrm>
            <a:prstGeom prst="rect">
              <a:avLst/>
            </a:prstGeom>
            <a:noFill/>
            <a:ln w="38100">
              <a:solidFill>
                <a:schemeClr val="tx1"/>
              </a:solidFill>
            </a:ln>
          </p:spPr>
          <p:style>
            <a:lnRef idx="3">
              <a:schemeClr val="lt1"/>
            </a:lnRef>
            <a:fillRef idx="1">
              <a:schemeClr val="accent6"/>
            </a:fillRef>
            <a:effectRef idx="1">
              <a:schemeClr val="accent6"/>
            </a:effectRef>
            <a:fontRef idx="minor">
              <a:schemeClr val="lt1"/>
            </a:fontRef>
          </p:style>
          <p:txBody>
            <a:bodyPr rtlCol="0" anchor="ctr"/>
            <a:lstStyle/>
            <a:p>
              <a:pPr algn="ctr"/>
              <a:endParaRPr lang="zh-CN" altLang="en-US"/>
            </a:p>
          </p:txBody>
        </p:sp>
        <p:grpSp>
          <p:nvGrpSpPr>
            <p:cNvPr id="53" name="组合 52"/>
            <p:cNvGrpSpPr/>
            <p:nvPr/>
          </p:nvGrpSpPr>
          <p:grpSpPr>
            <a:xfrm>
              <a:off x="728508" y="5040610"/>
              <a:ext cx="1283556" cy="1516521"/>
              <a:chOff x="728508" y="5040610"/>
              <a:chExt cx="1283556" cy="1516521"/>
            </a:xfrm>
          </p:grpSpPr>
          <p:sp>
            <p:nvSpPr>
              <p:cNvPr id="54" name="文本框 53"/>
              <p:cNvSpPr txBox="1"/>
              <p:nvPr/>
            </p:nvSpPr>
            <p:spPr>
              <a:xfrm>
                <a:off x="728508" y="5040610"/>
                <a:ext cx="1283556" cy="400110"/>
              </a:xfrm>
              <a:prstGeom prst="rect">
                <a:avLst/>
              </a:prstGeom>
              <a:noFill/>
              <a:ln>
                <a:solidFill>
                  <a:schemeClr val="tx1"/>
                </a:solidFill>
              </a:ln>
            </p:spPr>
            <p:txBody>
              <a:bodyPr wrap="square" rtlCol="0">
                <a:spAutoFit/>
              </a:bodyPr>
              <a:lstStyle/>
              <a:p>
                <a:pPr algn="ctr"/>
                <a:r>
                  <a:rPr lang="zh-CN" altLang="en-US" sz="2000" b="1" dirty="0"/>
                  <a:t>区块</a:t>
                </a:r>
                <a:r>
                  <a:rPr lang="en-US" altLang="zh-CN" sz="2000" b="1" dirty="0"/>
                  <a:t>0</a:t>
                </a:r>
                <a:endParaRPr lang="zh-CN" altLang="en-US" sz="2000" b="1" dirty="0"/>
              </a:p>
            </p:txBody>
          </p:sp>
          <p:sp>
            <p:nvSpPr>
              <p:cNvPr id="55" name="文本框 54"/>
              <p:cNvSpPr txBox="1"/>
              <p:nvPr/>
            </p:nvSpPr>
            <p:spPr>
              <a:xfrm>
                <a:off x="728508" y="5541468"/>
                <a:ext cx="1283556" cy="1015663"/>
              </a:xfrm>
              <a:prstGeom prst="rect">
                <a:avLst/>
              </a:prstGeom>
              <a:noFill/>
              <a:ln>
                <a:solidFill>
                  <a:schemeClr val="tx1"/>
                </a:solidFill>
              </a:ln>
            </p:spPr>
            <p:txBody>
              <a:bodyPr wrap="square" rtlCol="0">
                <a:spAutoFit/>
              </a:bodyPr>
              <a:lstStyle/>
              <a:p>
                <a:pPr algn="ctr"/>
                <a:r>
                  <a:rPr lang="en-US" altLang="zh-CN" sz="2000" b="1" dirty="0"/>
                  <a:t>Tx0.……….</a:t>
                </a:r>
              </a:p>
              <a:p>
                <a:pPr algn="ctr"/>
                <a:r>
                  <a:rPr lang="en-US" altLang="zh-CN" sz="2000" b="1" dirty="0"/>
                  <a:t>Tx1.……….</a:t>
                </a:r>
              </a:p>
              <a:p>
                <a:pPr algn="ctr"/>
                <a:r>
                  <a:rPr lang="en-US" altLang="zh-CN" sz="2000" b="1" dirty="0"/>
                  <a:t>Tx2.……….</a:t>
                </a:r>
              </a:p>
            </p:txBody>
          </p:sp>
        </p:grpSp>
      </p:grpSp>
      <p:grpSp>
        <p:nvGrpSpPr>
          <p:cNvPr id="56" name="组合 55"/>
          <p:cNvGrpSpPr/>
          <p:nvPr/>
        </p:nvGrpSpPr>
        <p:grpSpPr>
          <a:xfrm>
            <a:off x="2980417" y="1612311"/>
            <a:ext cx="1589689" cy="1703593"/>
            <a:chOff x="575442" y="4958537"/>
            <a:chExt cx="1589689" cy="1703593"/>
          </a:xfrm>
        </p:grpSpPr>
        <p:sp>
          <p:nvSpPr>
            <p:cNvPr id="57" name="矩形 56"/>
            <p:cNvSpPr/>
            <p:nvPr/>
          </p:nvSpPr>
          <p:spPr>
            <a:xfrm>
              <a:off x="575442" y="4958537"/>
              <a:ext cx="1589689" cy="1703593"/>
            </a:xfrm>
            <a:prstGeom prst="rect">
              <a:avLst/>
            </a:prstGeom>
            <a:noFill/>
            <a:ln w="38100">
              <a:solidFill>
                <a:schemeClr val="tx1"/>
              </a:solidFill>
            </a:ln>
          </p:spPr>
          <p:style>
            <a:lnRef idx="3">
              <a:schemeClr val="lt1"/>
            </a:lnRef>
            <a:fillRef idx="1">
              <a:schemeClr val="accent6"/>
            </a:fillRef>
            <a:effectRef idx="1">
              <a:schemeClr val="accent6"/>
            </a:effectRef>
            <a:fontRef idx="minor">
              <a:schemeClr val="lt1"/>
            </a:fontRef>
          </p:style>
          <p:txBody>
            <a:bodyPr rtlCol="0" anchor="ctr"/>
            <a:lstStyle/>
            <a:p>
              <a:pPr algn="ctr"/>
              <a:endParaRPr lang="zh-CN" altLang="en-US"/>
            </a:p>
          </p:txBody>
        </p:sp>
        <p:grpSp>
          <p:nvGrpSpPr>
            <p:cNvPr id="58" name="组合 57"/>
            <p:cNvGrpSpPr/>
            <p:nvPr/>
          </p:nvGrpSpPr>
          <p:grpSpPr>
            <a:xfrm>
              <a:off x="728508" y="5040610"/>
              <a:ext cx="1283556" cy="1516521"/>
              <a:chOff x="728508" y="5040610"/>
              <a:chExt cx="1283556" cy="1516521"/>
            </a:xfrm>
          </p:grpSpPr>
          <p:sp>
            <p:nvSpPr>
              <p:cNvPr id="59" name="文本框 58"/>
              <p:cNvSpPr txBox="1"/>
              <p:nvPr/>
            </p:nvSpPr>
            <p:spPr>
              <a:xfrm>
                <a:off x="728508" y="5040610"/>
                <a:ext cx="1283556" cy="400110"/>
              </a:xfrm>
              <a:prstGeom prst="rect">
                <a:avLst/>
              </a:prstGeom>
              <a:noFill/>
              <a:ln>
                <a:solidFill>
                  <a:schemeClr val="tx1"/>
                </a:solidFill>
              </a:ln>
            </p:spPr>
            <p:txBody>
              <a:bodyPr wrap="square" rtlCol="0">
                <a:spAutoFit/>
              </a:bodyPr>
              <a:lstStyle/>
              <a:p>
                <a:pPr algn="ctr"/>
                <a:r>
                  <a:rPr lang="zh-CN" altLang="en-US" sz="2000" b="1" dirty="0"/>
                  <a:t>区块</a:t>
                </a:r>
                <a:r>
                  <a:rPr lang="en-US" altLang="zh-CN" sz="2000" b="1" dirty="0"/>
                  <a:t>1</a:t>
                </a:r>
                <a:endParaRPr lang="zh-CN" altLang="en-US" sz="2000" b="1" dirty="0"/>
              </a:p>
            </p:txBody>
          </p:sp>
          <p:sp>
            <p:nvSpPr>
              <p:cNvPr id="60" name="文本框 59"/>
              <p:cNvSpPr txBox="1"/>
              <p:nvPr/>
            </p:nvSpPr>
            <p:spPr>
              <a:xfrm>
                <a:off x="728508" y="5541468"/>
                <a:ext cx="1283556" cy="1015663"/>
              </a:xfrm>
              <a:prstGeom prst="rect">
                <a:avLst/>
              </a:prstGeom>
              <a:noFill/>
              <a:ln>
                <a:solidFill>
                  <a:schemeClr val="tx1"/>
                </a:solidFill>
              </a:ln>
            </p:spPr>
            <p:txBody>
              <a:bodyPr wrap="square" rtlCol="0">
                <a:spAutoFit/>
              </a:bodyPr>
              <a:lstStyle/>
              <a:p>
                <a:pPr algn="ctr"/>
                <a:r>
                  <a:rPr lang="en-US" altLang="zh-CN" sz="2000" b="1" dirty="0"/>
                  <a:t>Tx0.……….</a:t>
                </a:r>
              </a:p>
              <a:p>
                <a:pPr algn="ctr"/>
                <a:r>
                  <a:rPr lang="en-US" altLang="zh-CN" sz="2000" b="1" dirty="0"/>
                  <a:t>Tx1.……….</a:t>
                </a:r>
              </a:p>
              <a:p>
                <a:pPr algn="ctr"/>
                <a:r>
                  <a:rPr lang="en-US" altLang="zh-CN" sz="2000" b="1" dirty="0"/>
                  <a:t>Tx2.……….</a:t>
                </a:r>
              </a:p>
            </p:txBody>
          </p:sp>
        </p:grpSp>
      </p:grpSp>
      <p:grpSp>
        <p:nvGrpSpPr>
          <p:cNvPr id="61" name="组合 60"/>
          <p:cNvGrpSpPr/>
          <p:nvPr/>
        </p:nvGrpSpPr>
        <p:grpSpPr>
          <a:xfrm>
            <a:off x="5365414" y="1602585"/>
            <a:ext cx="1589689" cy="1703593"/>
            <a:chOff x="575442" y="4958537"/>
            <a:chExt cx="1589689" cy="1703593"/>
          </a:xfrm>
        </p:grpSpPr>
        <p:sp>
          <p:nvSpPr>
            <p:cNvPr id="62" name="矩形 61"/>
            <p:cNvSpPr/>
            <p:nvPr/>
          </p:nvSpPr>
          <p:spPr>
            <a:xfrm>
              <a:off x="575442" y="4958537"/>
              <a:ext cx="1589689" cy="1703593"/>
            </a:xfrm>
            <a:prstGeom prst="rect">
              <a:avLst/>
            </a:prstGeom>
            <a:noFill/>
            <a:ln w="38100">
              <a:solidFill>
                <a:schemeClr val="tx1"/>
              </a:solidFill>
            </a:ln>
          </p:spPr>
          <p:style>
            <a:lnRef idx="3">
              <a:schemeClr val="lt1"/>
            </a:lnRef>
            <a:fillRef idx="1">
              <a:schemeClr val="accent6"/>
            </a:fillRef>
            <a:effectRef idx="1">
              <a:schemeClr val="accent6"/>
            </a:effectRef>
            <a:fontRef idx="minor">
              <a:schemeClr val="lt1"/>
            </a:fontRef>
          </p:style>
          <p:txBody>
            <a:bodyPr rtlCol="0" anchor="ctr"/>
            <a:lstStyle/>
            <a:p>
              <a:pPr algn="ctr"/>
              <a:endParaRPr lang="zh-CN" altLang="en-US"/>
            </a:p>
          </p:txBody>
        </p:sp>
        <p:grpSp>
          <p:nvGrpSpPr>
            <p:cNvPr id="63" name="组合 62"/>
            <p:cNvGrpSpPr/>
            <p:nvPr/>
          </p:nvGrpSpPr>
          <p:grpSpPr>
            <a:xfrm>
              <a:off x="728508" y="5040610"/>
              <a:ext cx="1283556" cy="1516521"/>
              <a:chOff x="728508" y="5040610"/>
              <a:chExt cx="1283556" cy="1516521"/>
            </a:xfrm>
          </p:grpSpPr>
          <p:sp>
            <p:nvSpPr>
              <p:cNvPr id="64" name="文本框 63"/>
              <p:cNvSpPr txBox="1"/>
              <p:nvPr/>
            </p:nvSpPr>
            <p:spPr>
              <a:xfrm>
                <a:off x="728508" y="5040610"/>
                <a:ext cx="1283556" cy="400110"/>
              </a:xfrm>
              <a:prstGeom prst="rect">
                <a:avLst/>
              </a:prstGeom>
              <a:noFill/>
              <a:ln>
                <a:solidFill>
                  <a:schemeClr val="tx1"/>
                </a:solidFill>
              </a:ln>
            </p:spPr>
            <p:txBody>
              <a:bodyPr wrap="square" rtlCol="0">
                <a:spAutoFit/>
              </a:bodyPr>
              <a:lstStyle/>
              <a:p>
                <a:pPr algn="ctr"/>
                <a:r>
                  <a:rPr lang="zh-CN" altLang="en-US" sz="2000" b="1" dirty="0"/>
                  <a:t>区块</a:t>
                </a:r>
                <a:r>
                  <a:rPr lang="en-US" altLang="zh-CN" sz="2000" b="1" dirty="0"/>
                  <a:t>2</a:t>
                </a:r>
                <a:endParaRPr lang="zh-CN" altLang="en-US" sz="2000" b="1" dirty="0"/>
              </a:p>
            </p:txBody>
          </p:sp>
          <p:sp>
            <p:nvSpPr>
              <p:cNvPr id="65" name="文本框 64"/>
              <p:cNvSpPr txBox="1"/>
              <p:nvPr/>
            </p:nvSpPr>
            <p:spPr>
              <a:xfrm>
                <a:off x="728508" y="5541468"/>
                <a:ext cx="1283556" cy="1015663"/>
              </a:xfrm>
              <a:prstGeom prst="rect">
                <a:avLst/>
              </a:prstGeom>
              <a:noFill/>
              <a:ln>
                <a:solidFill>
                  <a:schemeClr val="tx1"/>
                </a:solidFill>
              </a:ln>
            </p:spPr>
            <p:txBody>
              <a:bodyPr wrap="square" rtlCol="0">
                <a:spAutoFit/>
              </a:bodyPr>
              <a:lstStyle/>
              <a:p>
                <a:pPr algn="ctr"/>
                <a:r>
                  <a:rPr lang="en-US" altLang="zh-CN" sz="2000" b="1" dirty="0"/>
                  <a:t>Tx0.……….</a:t>
                </a:r>
              </a:p>
              <a:p>
                <a:pPr algn="ctr"/>
                <a:r>
                  <a:rPr lang="en-US" altLang="zh-CN" sz="2000" b="1" dirty="0"/>
                  <a:t>Tx1.……….</a:t>
                </a:r>
              </a:p>
              <a:p>
                <a:pPr algn="ctr"/>
                <a:r>
                  <a:rPr lang="en-US" altLang="zh-CN" sz="2000" b="1" dirty="0"/>
                  <a:t>Tx2.……….</a:t>
                </a:r>
              </a:p>
            </p:txBody>
          </p:sp>
        </p:grpSp>
      </p:grpSp>
      <p:grpSp>
        <p:nvGrpSpPr>
          <p:cNvPr id="66" name="组合 65"/>
          <p:cNvGrpSpPr/>
          <p:nvPr/>
        </p:nvGrpSpPr>
        <p:grpSpPr>
          <a:xfrm>
            <a:off x="9964231" y="1602585"/>
            <a:ext cx="1589689" cy="1703593"/>
            <a:chOff x="575442" y="4958537"/>
            <a:chExt cx="1589689" cy="1703593"/>
          </a:xfrm>
        </p:grpSpPr>
        <p:sp>
          <p:nvSpPr>
            <p:cNvPr id="67" name="矩形 66"/>
            <p:cNvSpPr/>
            <p:nvPr/>
          </p:nvSpPr>
          <p:spPr>
            <a:xfrm>
              <a:off x="575442" y="4958537"/>
              <a:ext cx="1589689" cy="1703593"/>
            </a:xfrm>
            <a:prstGeom prst="rect">
              <a:avLst/>
            </a:prstGeom>
            <a:noFill/>
            <a:ln w="38100">
              <a:solidFill>
                <a:schemeClr val="tx1"/>
              </a:solidFill>
            </a:ln>
          </p:spPr>
          <p:style>
            <a:lnRef idx="3">
              <a:schemeClr val="lt1"/>
            </a:lnRef>
            <a:fillRef idx="1">
              <a:schemeClr val="accent6"/>
            </a:fillRef>
            <a:effectRef idx="1">
              <a:schemeClr val="accent6"/>
            </a:effectRef>
            <a:fontRef idx="minor">
              <a:schemeClr val="lt1"/>
            </a:fontRef>
          </p:style>
          <p:txBody>
            <a:bodyPr rtlCol="0" anchor="ctr"/>
            <a:lstStyle/>
            <a:p>
              <a:pPr algn="ctr"/>
              <a:endParaRPr lang="zh-CN" altLang="en-US"/>
            </a:p>
          </p:txBody>
        </p:sp>
        <p:grpSp>
          <p:nvGrpSpPr>
            <p:cNvPr id="68" name="组合 67"/>
            <p:cNvGrpSpPr/>
            <p:nvPr/>
          </p:nvGrpSpPr>
          <p:grpSpPr>
            <a:xfrm>
              <a:off x="728508" y="5040610"/>
              <a:ext cx="1283556" cy="1516521"/>
              <a:chOff x="728508" y="5040610"/>
              <a:chExt cx="1283556" cy="1516521"/>
            </a:xfrm>
          </p:grpSpPr>
          <p:sp>
            <p:nvSpPr>
              <p:cNvPr id="69" name="文本框 68"/>
              <p:cNvSpPr txBox="1"/>
              <p:nvPr/>
            </p:nvSpPr>
            <p:spPr>
              <a:xfrm>
                <a:off x="728508" y="5040610"/>
                <a:ext cx="1283556" cy="400110"/>
              </a:xfrm>
              <a:prstGeom prst="rect">
                <a:avLst/>
              </a:prstGeom>
              <a:noFill/>
              <a:ln>
                <a:solidFill>
                  <a:schemeClr val="tx1"/>
                </a:solidFill>
              </a:ln>
            </p:spPr>
            <p:txBody>
              <a:bodyPr wrap="square" rtlCol="0">
                <a:spAutoFit/>
              </a:bodyPr>
              <a:lstStyle/>
              <a:p>
                <a:pPr algn="ctr"/>
                <a:r>
                  <a:rPr lang="zh-CN" altLang="en-US" sz="2000" b="1" dirty="0"/>
                  <a:t>区块</a:t>
                </a:r>
                <a:r>
                  <a:rPr lang="en-US" altLang="zh-CN" sz="2000" b="1" dirty="0"/>
                  <a:t>n</a:t>
                </a:r>
                <a:endParaRPr lang="zh-CN" altLang="en-US" sz="2000" b="1" dirty="0"/>
              </a:p>
            </p:txBody>
          </p:sp>
          <p:sp>
            <p:nvSpPr>
              <p:cNvPr id="70" name="文本框 69"/>
              <p:cNvSpPr txBox="1"/>
              <p:nvPr/>
            </p:nvSpPr>
            <p:spPr>
              <a:xfrm>
                <a:off x="728508" y="5541468"/>
                <a:ext cx="1283556" cy="1015663"/>
              </a:xfrm>
              <a:prstGeom prst="rect">
                <a:avLst/>
              </a:prstGeom>
              <a:noFill/>
              <a:ln>
                <a:solidFill>
                  <a:schemeClr val="tx1"/>
                </a:solidFill>
              </a:ln>
            </p:spPr>
            <p:txBody>
              <a:bodyPr wrap="square" rtlCol="0">
                <a:spAutoFit/>
              </a:bodyPr>
              <a:lstStyle/>
              <a:p>
                <a:pPr algn="ctr"/>
                <a:r>
                  <a:rPr lang="en-US" altLang="zh-CN" sz="2000" b="1" dirty="0"/>
                  <a:t>Tx0.……….</a:t>
                </a:r>
              </a:p>
              <a:p>
                <a:pPr algn="ctr"/>
                <a:r>
                  <a:rPr lang="en-US" altLang="zh-CN" sz="2000" b="1" dirty="0"/>
                  <a:t>Tx1.……….</a:t>
                </a:r>
              </a:p>
              <a:p>
                <a:pPr algn="ctr"/>
                <a:r>
                  <a:rPr lang="en-US" altLang="zh-CN" sz="2000" b="1" dirty="0"/>
                  <a:t>Tx2.……….</a:t>
                </a:r>
              </a:p>
            </p:txBody>
          </p:sp>
        </p:grpSp>
      </p:grpSp>
      <p:sp>
        <p:nvSpPr>
          <p:cNvPr id="71" name="文本框 70"/>
          <p:cNvSpPr txBox="1"/>
          <p:nvPr/>
        </p:nvSpPr>
        <p:spPr>
          <a:xfrm>
            <a:off x="8009008" y="2175035"/>
            <a:ext cx="983742" cy="523220"/>
          </a:xfrm>
          <a:prstGeom prst="rect">
            <a:avLst/>
          </a:prstGeom>
          <a:noFill/>
        </p:spPr>
        <p:txBody>
          <a:bodyPr wrap="square" rtlCol="0">
            <a:spAutoFit/>
          </a:bodyPr>
          <a:lstStyle/>
          <a:p>
            <a:r>
              <a:rPr lang="en-US" altLang="zh-CN" sz="2800" dirty="0">
                <a:latin typeface="微软雅黑" panose="020B0503020204020204" pitchFamily="34" charset="-122"/>
                <a:ea typeface="微软雅黑" panose="020B0503020204020204" pitchFamily="34" charset="-122"/>
              </a:rPr>
              <a:t>•••</a:t>
            </a:r>
            <a:endParaRPr lang="zh-CN" altLang="en-US" sz="2800" dirty="0"/>
          </a:p>
        </p:txBody>
      </p:sp>
      <p:pic>
        <p:nvPicPr>
          <p:cNvPr id="72" name="图片 7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697121" flipH="1">
            <a:off x="1869867" y="399276"/>
            <a:ext cx="1353985" cy="1959419"/>
          </a:xfrm>
          <a:prstGeom prst="rect">
            <a:avLst/>
          </a:prstGeom>
        </p:spPr>
      </p:pic>
      <p:pic>
        <p:nvPicPr>
          <p:cNvPr id="73" name="图片 72">
            <a:extLst>
              <a:ext uri="{FF2B5EF4-FFF2-40B4-BE49-F238E27FC236}">
                <a16:creationId xmlns:a16="http://schemas.microsoft.com/office/drawing/2014/main" id="{8B0D940F-21AC-4B29-910F-F9D3E265678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697121" flipH="1">
            <a:off x="4350400" y="432675"/>
            <a:ext cx="1353985" cy="1959419"/>
          </a:xfrm>
          <a:prstGeom prst="rect">
            <a:avLst/>
          </a:prstGeom>
        </p:spPr>
      </p:pic>
      <p:pic>
        <p:nvPicPr>
          <p:cNvPr id="74" name="图片 73">
            <a:extLst>
              <a:ext uri="{FF2B5EF4-FFF2-40B4-BE49-F238E27FC236}">
                <a16:creationId xmlns:a16="http://schemas.microsoft.com/office/drawing/2014/main" id="{0512F3B3-4554-46CD-9BE1-0464D457168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697121" flipH="1">
            <a:off x="8867927" y="427322"/>
            <a:ext cx="1353985" cy="1959419"/>
          </a:xfrm>
          <a:prstGeom prst="rect">
            <a:avLst/>
          </a:prstGeom>
        </p:spPr>
      </p:pic>
      <p:sp>
        <p:nvSpPr>
          <p:cNvPr id="8" name="文本框 7"/>
          <p:cNvSpPr txBox="1"/>
          <p:nvPr/>
        </p:nvSpPr>
        <p:spPr>
          <a:xfrm>
            <a:off x="1645023" y="3869043"/>
            <a:ext cx="3846718" cy="646331"/>
          </a:xfrm>
          <a:prstGeom prst="rect">
            <a:avLst/>
          </a:prstGeom>
          <a:noFill/>
        </p:spPr>
        <p:txBody>
          <a:bodyPr wrap="square" rtlCol="0">
            <a:spAutoFit/>
          </a:bodyPr>
          <a:lstStyle/>
          <a:p>
            <a:r>
              <a:rPr lang="en-US" altLang="zh-CN" dirty="0" err="1"/>
              <a:t>Tx</a:t>
            </a:r>
            <a:r>
              <a:rPr lang="zh-CN" altLang="en-US" dirty="0"/>
              <a:t>：有</a:t>
            </a:r>
            <a:r>
              <a:rPr lang="zh-CN" altLang="en-US" b="1" dirty="0">
                <a:solidFill>
                  <a:srgbClr val="FF0000"/>
                </a:solidFill>
              </a:rPr>
              <a:t>发送方签名</a:t>
            </a:r>
            <a:r>
              <a:rPr lang="zh-CN" altLang="en-US" dirty="0"/>
              <a:t>，有接收方地址，</a:t>
            </a:r>
            <a:r>
              <a:rPr lang="zh-CN" altLang="en-US" b="1" dirty="0"/>
              <a:t>有引用的前一个交易</a:t>
            </a:r>
          </a:p>
        </p:txBody>
      </p:sp>
      <p:sp>
        <p:nvSpPr>
          <p:cNvPr id="9" name="圆角矩形 8"/>
          <p:cNvSpPr/>
          <p:nvPr/>
        </p:nvSpPr>
        <p:spPr>
          <a:xfrm>
            <a:off x="887506" y="5029200"/>
            <a:ext cx="1515035" cy="26894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块</a:t>
            </a:r>
            <a:r>
              <a:rPr lang="en-US" altLang="zh-CN" dirty="0"/>
              <a:t>0</a:t>
            </a:r>
            <a:r>
              <a:rPr lang="zh-CN" altLang="en-US" dirty="0"/>
              <a:t>交易</a:t>
            </a:r>
            <a:r>
              <a:rPr lang="en-US" altLang="zh-CN" dirty="0"/>
              <a:t>0</a:t>
            </a:r>
            <a:endParaRPr lang="zh-CN" altLang="en-US" dirty="0"/>
          </a:p>
        </p:txBody>
      </p:sp>
      <p:sp>
        <p:nvSpPr>
          <p:cNvPr id="75" name="圆角矩形 74"/>
          <p:cNvSpPr/>
          <p:nvPr/>
        </p:nvSpPr>
        <p:spPr>
          <a:xfrm>
            <a:off x="2902004" y="5029200"/>
            <a:ext cx="1515035" cy="26894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块</a:t>
            </a:r>
            <a:r>
              <a:rPr lang="en-US" altLang="zh-CN" dirty="0"/>
              <a:t>0</a:t>
            </a:r>
            <a:r>
              <a:rPr lang="zh-CN" altLang="en-US" dirty="0"/>
              <a:t>交易</a:t>
            </a:r>
            <a:r>
              <a:rPr lang="en-US" altLang="zh-CN" dirty="0"/>
              <a:t>1</a:t>
            </a:r>
            <a:endParaRPr lang="zh-CN" altLang="en-US" dirty="0"/>
          </a:p>
        </p:txBody>
      </p:sp>
      <p:pic>
        <p:nvPicPr>
          <p:cNvPr id="76" name="图片 7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697121" flipH="1">
            <a:off x="1975280" y="3882813"/>
            <a:ext cx="1353985" cy="1959419"/>
          </a:xfrm>
          <a:prstGeom prst="rect">
            <a:avLst/>
          </a:prstGeom>
        </p:spPr>
      </p:pic>
      <p:sp>
        <p:nvSpPr>
          <p:cNvPr id="77" name="圆角矩形 76"/>
          <p:cNvSpPr/>
          <p:nvPr/>
        </p:nvSpPr>
        <p:spPr>
          <a:xfrm>
            <a:off x="4760962" y="5029200"/>
            <a:ext cx="1515035" cy="26894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块</a:t>
            </a:r>
            <a:r>
              <a:rPr lang="en-US" altLang="zh-CN" dirty="0"/>
              <a:t>2</a:t>
            </a:r>
            <a:r>
              <a:rPr lang="zh-CN" altLang="en-US" dirty="0"/>
              <a:t>交易</a:t>
            </a:r>
            <a:r>
              <a:rPr lang="en-US" altLang="zh-CN" dirty="0"/>
              <a:t>10</a:t>
            </a:r>
            <a:endParaRPr lang="zh-CN" altLang="en-US" dirty="0"/>
          </a:p>
        </p:txBody>
      </p:sp>
      <p:pic>
        <p:nvPicPr>
          <p:cNvPr id="78" name="图片 7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697121" flipH="1">
            <a:off x="4061888" y="3882813"/>
            <a:ext cx="1353985" cy="1959419"/>
          </a:xfrm>
          <a:prstGeom prst="rect">
            <a:avLst/>
          </a:prstGeom>
        </p:spPr>
      </p:pic>
      <p:sp>
        <p:nvSpPr>
          <p:cNvPr id="79" name="圆角矩形 78"/>
          <p:cNvSpPr/>
          <p:nvPr/>
        </p:nvSpPr>
        <p:spPr>
          <a:xfrm>
            <a:off x="869576" y="6015319"/>
            <a:ext cx="1515035" cy="26894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块</a:t>
            </a:r>
            <a:r>
              <a:rPr lang="en-US" altLang="zh-CN" dirty="0"/>
              <a:t>1</a:t>
            </a:r>
            <a:r>
              <a:rPr lang="zh-CN" altLang="en-US" dirty="0"/>
              <a:t>交易</a:t>
            </a:r>
            <a:r>
              <a:rPr lang="en-US" altLang="zh-CN" dirty="0"/>
              <a:t>2</a:t>
            </a:r>
            <a:endParaRPr lang="zh-CN" altLang="en-US" dirty="0"/>
          </a:p>
        </p:txBody>
      </p:sp>
      <p:sp>
        <p:nvSpPr>
          <p:cNvPr id="80" name="圆角矩形 79"/>
          <p:cNvSpPr/>
          <p:nvPr/>
        </p:nvSpPr>
        <p:spPr>
          <a:xfrm>
            <a:off x="2884074" y="6015319"/>
            <a:ext cx="1515035" cy="26894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块</a:t>
            </a:r>
            <a:r>
              <a:rPr lang="en-US" altLang="zh-CN" dirty="0"/>
              <a:t>3</a:t>
            </a:r>
            <a:r>
              <a:rPr lang="zh-CN" altLang="en-US" dirty="0"/>
              <a:t>交易</a:t>
            </a:r>
            <a:r>
              <a:rPr lang="en-US" altLang="zh-CN" dirty="0"/>
              <a:t>5</a:t>
            </a:r>
            <a:endParaRPr lang="zh-CN" altLang="en-US" dirty="0"/>
          </a:p>
        </p:txBody>
      </p:sp>
      <p:pic>
        <p:nvPicPr>
          <p:cNvPr id="81" name="图片 8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697121" flipH="1">
            <a:off x="1957350" y="4868932"/>
            <a:ext cx="1353985" cy="1959419"/>
          </a:xfrm>
          <a:prstGeom prst="rect">
            <a:avLst/>
          </a:prstGeom>
        </p:spPr>
      </p:pic>
      <p:sp>
        <p:nvSpPr>
          <p:cNvPr id="82" name="圆角矩形 81"/>
          <p:cNvSpPr/>
          <p:nvPr/>
        </p:nvSpPr>
        <p:spPr>
          <a:xfrm>
            <a:off x="4743032" y="6015319"/>
            <a:ext cx="1515035" cy="26894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块</a:t>
            </a:r>
            <a:r>
              <a:rPr lang="en-US" altLang="zh-CN" dirty="0"/>
              <a:t>5</a:t>
            </a:r>
            <a:r>
              <a:rPr lang="zh-CN" altLang="en-US" dirty="0"/>
              <a:t>交易</a:t>
            </a:r>
            <a:r>
              <a:rPr lang="en-US" altLang="zh-CN" dirty="0"/>
              <a:t>10</a:t>
            </a:r>
            <a:endParaRPr lang="zh-CN" altLang="en-US" dirty="0"/>
          </a:p>
        </p:txBody>
      </p:sp>
      <p:pic>
        <p:nvPicPr>
          <p:cNvPr id="83" name="图片 8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697121" flipH="1">
            <a:off x="4043958" y="4868932"/>
            <a:ext cx="1353985" cy="1959419"/>
          </a:xfrm>
          <a:prstGeom prst="rect">
            <a:avLst/>
          </a:prstGeom>
        </p:spPr>
      </p:pic>
      <p:sp>
        <p:nvSpPr>
          <p:cNvPr id="10" name="矩形 9"/>
          <p:cNvSpPr/>
          <p:nvPr/>
        </p:nvSpPr>
        <p:spPr>
          <a:xfrm>
            <a:off x="9385621" y="4436651"/>
            <a:ext cx="1463352" cy="18019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t>智能合约：</a:t>
            </a:r>
            <a:endParaRPr lang="en-US" altLang="zh-CN" dirty="0"/>
          </a:p>
          <a:p>
            <a:r>
              <a:rPr lang="zh-CN" altLang="en-US" dirty="0"/>
              <a:t>根据交易参数执行不同功能</a:t>
            </a:r>
            <a:endParaRPr lang="en-US" altLang="zh-CN" dirty="0"/>
          </a:p>
          <a:p>
            <a:r>
              <a:rPr lang="zh-CN" altLang="en-US" dirty="0"/>
              <a:t>例如：向</a:t>
            </a:r>
            <a:r>
              <a:rPr lang="en-US" altLang="zh-CN" dirty="0"/>
              <a:t>A</a:t>
            </a:r>
            <a:r>
              <a:rPr lang="zh-CN" altLang="en-US" dirty="0"/>
              <a:t>账户转账</a:t>
            </a:r>
            <a:r>
              <a:rPr lang="en-US" altLang="zh-CN" dirty="0"/>
              <a:t>10</a:t>
            </a:r>
            <a:r>
              <a:rPr lang="zh-CN" altLang="en-US" dirty="0"/>
              <a:t>元</a:t>
            </a:r>
          </a:p>
        </p:txBody>
      </p:sp>
      <p:sp>
        <p:nvSpPr>
          <p:cNvPr id="84" name="圆角矩形 83"/>
          <p:cNvSpPr/>
          <p:nvPr/>
        </p:nvSpPr>
        <p:spPr>
          <a:xfrm>
            <a:off x="7360024" y="4525470"/>
            <a:ext cx="1228164" cy="60234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块</a:t>
            </a:r>
            <a:r>
              <a:rPr lang="en-US" altLang="zh-CN" dirty="0"/>
              <a:t>1</a:t>
            </a:r>
            <a:r>
              <a:rPr lang="zh-CN" altLang="en-US" dirty="0"/>
              <a:t>交易</a:t>
            </a:r>
            <a:r>
              <a:rPr lang="en-US" altLang="zh-CN" dirty="0"/>
              <a:t>2</a:t>
            </a:r>
            <a:endParaRPr lang="zh-CN" altLang="en-US" dirty="0"/>
          </a:p>
        </p:txBody>
      </p:sp>
      <p:sp>
        <p:nvSpPr>
          <p:cNvPr id="85" name="圆角矩形 84"/>
          <p:cNvSpPr/>
          <p:nvPr/>
        </p:nvSpPr>
        <p:spPr>
          <a:xfrm>
            <a:off x="7377531" y="5345669"/>
            <a:ext cx="1228164" cy="60234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块</a:t>
            </a:r>
            <a:r>
              <a:rPr lang="en-US" altLang="zh-CN" dirty="0"/>
              <a:t>3</a:t>
            </a:r>
            <a:r>
              <a:rPr lang="zh-CN" altLang="en-US" dirty="0"/>
              <a:t>交易</a:t>
            </a:r>
            <a:r>
              <a:rPr lang="en-US" altLang="zh-CN" dirty="0"/>
              <a:t>4</a:t>
            </a:r>
            <a:endParaRPr lang="zh-CN" altLang="en-US" dirty="0"/>
          </a:p>
        </p:txBody>
      </p:sp>
      <p:sp>
        <p:nvSpPr>
          <p:cNvPr id="11" name="右箭头 10"/>
          <p:cNvSpPr/>
          <p:nvPr/>
        </p:nvSpPr>
        <p:spPr>
          <a:xfrm>
            <a:off x="8605695" y="4826641"/>
            <a:ext cx="779926"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右箭头 29"/>
          <p:cNvSpPr/>
          <p:nvPr/>
        </p:nvSpPr>
        <p:spPr>
          <a:xfrm>
            <a:off x="8605695" y="5585014"/>
            <a:ext cx="779926"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文本框 85"/>
          <p:cNvSpPr txBox="1"/>
          <p:nvPr/>
        </p:nvSpPr>
        <p:spPr>
          <a:xfrm>
            <a:off x="7288874" y="3766054"/>
            <a:ext cx="3846718" cy="646331"/>
          </a:xfrm>
          <a:prstGeom prst="rect">
            <a:avLst/>
          </a:prstGeom>
          <a:noFill/>
        </p:spPr>
        <p:txBody>
          <a:bodyPr wrap="square" rtlCol="0">
            <a:spAutoFit/>
          </a:bodyPr>
          <a:lstStyle/>
          <a:p>
            <a:r>
              <a:rPr lang="en-US" altLang="zh-CN" dirty="0" err="1"/>
              <a:t>Tx</a:t>
            </a:r>
            <a:r>
              <a:rPr lang="zh-CN" altLang="en-US" dirty="0"/>
              <a:t>：有</a:t>
            </a:r>
            <a:r>
              <a:rPr lang="zh-CN" altLang="en-US" b="1" dirty="0">
                <a:solidFill>
                  <a:srgbClr val="FF0000"/>
                </a:solidFill>
              </a:rPr>
              <a:t>发送方签名</a:t>
            </a:r>
            <a:r>
              <a:rPr lang="zh-CN" altLang="en-US" dirty="0"/>
              <a:t>，有合约地址，有合约函数名及函数参数</a:t>
            </a:r>
            <a:endParaRPr lang="zh-CN" altLang="en-US" b="1" dirty="0"/>
          </a:p>
        </p:txBody>
      </p:sp>
      <p:cxnSp>
        <p:nvCxnSpPr>
          <p:cNvPr id="32" name="直接连接符 31"/>
          <p:cNvCxnSpPr/>
          <p:nvPr/>
        </p:nvCxnSpPr>
        <p:spPr>
          <a:xfrm>
            <a:off x="6714565" y="3766054"/>
            <a:ext cx="59710" cy="281404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238776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895350"/>
          </a:xfrm>
          <a:prstGeom prst="rect">
            <a:avLst/>
          </a:prstGeom>
          <a:solidFill>
            <a:srgbClr val="0058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p:cNvPicPr>
            <a:picLocks noChangeAspect="1"/>
          </p:cNvPicPr>
          <p:nvPr/>
        </p:nvPicPr>
        <p:blipFill>
          <a:blip r:embed="rId2"/>
          <a:stretch>
            <a:fillRect/>
          </a:stretch>
        </p:blipFill>
        <p:spPr>
          <a:xfrm>
            <a:off x="9633708" y="0"/>
            <a:ext cx="2552700" cy="895350"/>
          </a:xfrm>
          <a:prstGeom prst="rect">
            <a:avLst/>
          </a:prstGeom>
        </p:spPr>
      </p:pic>
      <p:cxnSp>
        <p:nvCxnSpPr>
          <p:cNvPr id="7" name="直接连接符 6"/>
          <p:cNvCxnSpPr/>
          <p:nvPr/>
        </p:nvCxnSpPr>
        <p:spPr>
          <a:xfrm>
            <a:off x="236472" y="6739964"/>
            <a:ext cx="11641301" cy="49378"/>
          </a:xfrm>
          <a:prstGeom prst="line">
            <a:avLst/>
          </a:prstGeom>
          <a:ln w="19050">
            <a:solidFill>
              <a:srgbClr val="005825"/>
            </a:solidFill>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11877773" y="6551278"/>
            <a:ext cx="87086" cy="377371"/>
          </a:xfrm>
          <a:prstGeom prst="rect">
            <a:avLst/>
          </a:prstGeom>
          <a:solidFill>
            <a:srgbClr val="0058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0" name="椭圆 17"/>
          <p:cNvSpPr/>
          <p:nvPr/>
        </p:nvSpPr>
        <p:spPr>
          <a:xfrm>
            <a:off x="128472" y="123675"/>
            <a:ext cx="648000" cy="64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华文楷体" panose="02010600040101010101" pitchFamily="2" charset="-122"/>
            </a:endParaRPr>
          </a:p>
        </p:txBody>
      </p:sp>
      <p:sp>
        <p:nvSpPr>
          <p:cNvPr id="129" name="椭圆 16"/>
          <p:cNvSpPr/>
          <p:nvPr/>
        </p:nvSpPr>
        <p:spPr>
          <a:xfrm>
            <a:off x="236472" y="231675"/>
            <a:ext cx="432000" cy="432000"/>
          </a:xfrm>
          <a:prstGeom prst="rect">
            <a:avLst/>
          </a:prstGeom>
          <a:solidFill>
            <a:srgbClr val="0058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华文楷体" panose="02010600040101010101" pitchFamily="2" charset="-122"/>
            </a:endParaRPr>
          </a:p>
        </p:txBody>
      </p:sp>
      <p:cxnSp>
        <p:nvCxnSpPr>
          <p:cNvPr id="30" name="直接连接符 46"/>
          <p:cNvCxnSpPr>
            <a:cxnSpLocks noChangeShapeType="1"/>
          </p:cNvCxnSpPr>
          <p:nvPr/>
        </p:nvCxnSpPr>
        <p:spPr bwMode="auto">
          <a:xfrm flipH="1">
            <a:off x="6117996" y="1226054"/>
            <a:ext cx="5714" cy="5513910"/>
          </a:xfrm>
          <a:prstGeom prst="line">
            <a:avLst/>
          </a:prstGeom>
          <a:noFill/>
          <a:ln w="28575" algn="ctr">
            <a:solidFill>
              <a:srgbClr val="7F7F7F"/>
            </a:solidFill>
            <a:prstDash val="sysDash"/>
            <a:round/>
            <a:headEnd/>
            <a:tailEnd/>
          </a:ln>
          <a:extLst>
            <a:ext uri="{909E8E84-426E-40DD-AFC4-6F175D3DCCD1}">
              <a14:hiddenFill xmlns:a14="http://schemas.microsoft.com/office/drawing/2010/main">
                <a:noFill/>
              </a14:hiddenFill>
            </a:ext>
          </a:extLst>
        </p:spPr>
      </p:cxnSp>
      <p:sp>
        <p:nvSpPr>
          <p:cNvPr id="31" name="TextBox 48"/>
          <p:cNvSpPr txBox="1"/>
          <p:nvPr/>
        </p:nvSpPr>
        <p:spPr>
          <a:xfrm>
            <a:off x="5642822" y="1654603"/>
            <a:ext cx="948639" cy="461665"/>
          </a:xfrm>
          <a:prstGeom prst="rect">
            <a:avLst/>
          </a:prstGeom>
          <a:solidFill>
            <a:schemeClr val="bg1"/>
          </a:solidFill>
          <a:ln w="19050">
            <a:solidFill>
              <a:schemeClr val="tx1"/>
            </a:solidFill>
          </a:ln>
        </p:spPr>
        <p:txBody>
          <a:bodyPr wrap="square">
            <a:spAutoFit/>
          </a:bodyPr>
          <a:lstStyle/>
          <a:p>
            <a:pPr algn="ctr" eaLnBrk="1" fontAlgn="auto" hangingPunct="1">
              <a:spcBef>
                <a:spcPts val="0"/>
              </a:spcBef>
              <a:spcAft>
                <a:spcPts val="0"/>
              </a:spcAft>
              <a:defRPr/>
            </a:pPr>
            <a:r>
              <a:rPr lang="en-US" altLang="zh-CN" sz="2400" b="1" kern="0" dirty="0">
                <a:latin typeface="微软雅黑" panose="020B0503020204020204" pitchFamily="34" charset="-122"/>
                <a:ea typeface="微软雅黑" panose="020B0503020204020204" pitchFamily="34" charset="-122"/>
                <a:cs typeface="Calibri" pitchFamily="34" charset="0"/>
              </a:rPr>
              <a:t>1991 </a:t>
            </a:r>
            <a:endParaRPr lang="en-US" altLang="zh-CN" sz="2800" b="1" kern="0" dirty="0">
              <a:latin typeface="微软雅黑" panose="020B0503020204020204" pitchFamily="34" charset="-122"/>
              <a:ea typeface="微软雅黑" panose="020B0503020204020204" pitchFamily="34" charset="-122"/>
              <a:cs typeface="Calibri" pitchFamily="34" charset="0"/>
            </a:endParaRPr>
          </a:p>
        </p:txBody>
      </p:sp>
      <p:grpSp>
        <p:nvGrpSpPr>
          <p:cNvPr id="32" name="组合 31"/>
          <p:cNvGrpSpPr/>
          <p:nvPr/>
        </p:nvGrpSpPr>
        <p:grpSpPr>
          <a:xfrm>
            <a:off x="550429" y="1248129"/>
            <a:ext cx="4861799" cy="1304096"/>
            <a:chOff x="5156103" y="470471"/>
            <a:chExt cx="4861799" cy="1304096"/>
          </a:xfrm>
          <a:solidFill>
            <a:srgbClr val="548235"/>
          </a:solidFill>
        </p:grpSpPr>
        <p:sp>
          <p:nvSpPr>
            <p:cNvPr id="33" name="矩形 1"/>
            <p:cNvSpPr/>
            <p:nvPr/>
          </p:nvSpPr>
          <p:spPr bwMode="auto">
            <a:xfrm>
              <a:off x="5156103" y="470471"/>
              <a:ext cx="4861799" cy="1304096"/>
            </a:xfrm>
            <a:custGeom>
              <a:avLst/>
              <a:gdLst/>
              <a:ahLst/>
              <a:cxnLst/>
              <a:rect l="l" t="t" r="r" b="b"/>
              <a:pathLst>
                <a:path w="5512819" h="1584176">
                  <a:moveTo>
                    <a:pt x="0" y="0"/>
                  </a:moveTo>
                  <a:lnTo>
                    <a:pt x="5184576" y="0"/>
                  </a:lnTo>
                  <a:lnTo>
                    <a:pt x="5184576" y="529601"/>
                  </a:lnTo>
                  <a:lnTo>
                    <a:pt x="5512819" y="761350"/>
                  </a:lnTo>
                  <a:lnTo>
                    <a:pt x="5184576" y="993099"/>
                  </a:lnTo>
                  <a:lnTo>
                    <a:pt x="5184576" y="1584176"/>
                  </a:lnTo>
                  <a:lnTo>
                    <a:pt x="528496" y="1584176"/>
                  </a:lnTo>
                  <a:lnTo>
                    <a:pt x="0" y="1175077"/>
                  </a:lnTo>
                  <a:close/>
                </a:path>
              </a:pathLst>
            </a:custGeom>
            <a:grpFill/>
            <a:ln w="38100" cap="flat" cmpd="sng" algn="ctr">
              <a:solidFill>
                <a:schemeClr val="tx1">
                  <a:lumMod val="85000"/>
                  <a:lumOff val="15000"/>
                </a:schemeClr>
              </a:solidFill>
              <a:prstDash val="solid"/>
            </a:ln>
            <a:effectLst>
              <a:outerShdw dist="12700" dir="5400000" algn="t" rotWithShape="0">
                <a:prstClr val="black">
                  <a:alpha val="40000"/>
                </a:prstClr>
              </a:outerShdw>
            </a:effectLst>
          </p:spPr>
          <p:txBody>
            <a:bodyPr anchor="ctr"/>
            <a:lstStyle/>
            <a:p>
              <a:pPr algn="ctr" eaLnBrk="1" fontAlgn="auto" hangingPunct="1">
                <a:spcBef>
                  <a:spcPts val="0"/>
                </a:spcBef>
                <a:spcAft>
                  <a:spcPts val="0"/>
                </a:spcAft>
                <a:defRPr/>
              </a:pPr>
              <a:endParaRPr lang="zh-CN" altLang="en-US" kern="0">
                <a:solidFill>
                  <a:sysClr val="window" lastClr="FFFFFF"/>
                </a:solidFill>
                <a:latin typeface="Calibri"/>
                <a:ea typeface="宋体"/>
              </a:endParaRPr>
            </a:p>
          </p:txBody>
        </p:sp>
        <p:sp>
          <p:nvSpPr>
            <p:cNvPr id="34" name="TextBox 50"/>
            <p:cNvSpPr txBox="1"/>
            <p:nvPr/>
          </p:nvSpPr>
          <p:spPr>
            <a:xfrm>
              <a:off x="5522285" y="614687"/>
              <a:ext cx="4027863" cy="1015663"/>
            </a:xfrm>
            <a:prstGeom prst="rect">
              <a:avLst/>
            </a:prstGeom>
            <a:grpFill/>
          </p:spPr>
          <p:txBody>
            <a:bodyPr wrap="square">
              <a:spAutoFit/>
            </a:bodyPr>
            <a:lstStyle/>
            <a:p>
              <a:pPr eaLnBrk="1" fontAlgn="auto" hangingPunct="1">
                <a:spcBef>
                  <a:spcPts val="0"/>
                </a:spcBef>
                <a:spcAft>
                  <a:spcPts val="0"/>
                </a:spcAft>
                <a:defRPr/>
              </a:pPr>
              <a:r>
                <a:rPr lang="en-US" altLang="zh-CN" sz="2000" b="1" kern="0" dirty="0">
                  <a:solidFill>
                    <a:schemeClr val="bg1"/>
                  </a:solidFill>
                  <a:latin typeface="微软雅黑" panose="020B0503020204020204" pitchFamily="34" charset="-122"/>
                  <a:ea typeface="微软雅黑" panose="020B0503020204020204" pitchFamily="34" charset="-122"/>
                  <a:cs typeface="Arial" pitchFamily="34" charset="0"/>
                </a:rPr>
                <a:t>Haber</a:t>
              </a:r>
              <a:r>
                <a:rPr lang="zh-CN" altLang="en-US" sz="2000" b="1" kern="0" dirty="0">
                  <a:solidFill>
                    <a:schemeClr val="bg1"/>
                  </a:solidFill>
                  <a:latin typeface="微软雅黑" panose="020B0503020204020204" pitchFamily="34" charset="-122"/>
                  <a:ea typeface="微软雅黑" panose="020B0503020204020204" pitchFamily="34" charset="-122"/>
                  <a:cs typeface="Arial" pitchFamily="34" charset="0"/>
                </a:rPr>
                <a:t>和</a:t>
              </a:r>
              <a:r>
                <a:rPr lang="en-US" altLang="zh-CN" sz="2000" b="1" kern="0" dirty="0">
                  <a:solidFill>
                    <a:schemeClr val="bg1"/>
                  </a:solidFill>
                  <a:latin typeface="微软雅黑" panose="020B0503020204020204" pitchFamily="34" charset="-122"/>
                  <a:ea typeface="微软雅黑" panose="020B0503020204020204" pitchFamily="34" charset="-122"/>
                  <a:cs typeface="Arial" pitchFamily="34" charset="0"/>
                </a:rPr>
                <a:t>Scott</a:t>
              </a:r>
              <a:r>
                <a:rPr lang="zh-CN" altLang="en-US" sz="2000" b="1" kern="0" dirty="0">
                  <a:solidFill>
                    <a:schemeClr val="bg1"/>
                  </a:solidFill>
                  <a:latin typeface="微软雅黑" panose="020B0503020204020204" pitchFamily="34" charset="-122"/>
                  <a:ea typeface="微软雅黑" panose="020B0503020204020204" pitchFamily="34" charset="-122"/>
                  <a:cs typeface="Arial" pitchFamily="34" charset="0"/>
                </a:rPr>
                <a:t>发表论文，建议使用密码学安全的链式结构来确保历史数据的完整性。</a:t>
              </a:r>
              <a:endParaRPr lang="en-US" altLang="zh-CN" sz="2000" b="1" kern="0" dirty="0">
                <a:solidFill>
                  <a:schemeClr val="bg1"/>
                </a:solidFill>
                <a:latin typeface="微软雅黑" panose="020B0503020204020204" pitchFamily="34" charset="-122"/>
                <a:ea typeface="微软雅黑" panose="020B0503020204020204" pitchFamily="34" charset="-122"/>
                <a:cs typeface="Arial" pitchFamily="34" charset="0"/>
              </a:endParaRPr>
            </a:p>
          </p:txBody>
        </p:sp>
      </p:grpSp>
      <p:sp>
        <p:nvSpPr>
          <p:cNvPr id="35" name="TextBox 48"/>
          <p:cNvSpPr txBox="1"/>
          <p:nvPr/>
        </p:nvSpPr>
        <p:spPr>
          <a:xfrm>
            <a:off x="5642821" y="2694317"/>
            <a:ext cx="948639" cy="461665"/>
          </a:xfrm>
          <a:prstGeom prst="rect">
            <a:avLst/>
          </a:prstGeom>
          <a:solidFill>
            <a:schemeClr val="bg1"/>
          </a:solidFill>
          <a:ln w="19050">
            <a:solidFill>
              <a:schemeClr val="tx1"/>
            </a:solidFill>
          </a:ln>
        </p:spPr>
        <p:txBody>
          <a:bodyPr wrap="square">
            <a:spAutoFit/>
          </a:bodyPr>
          <a:lstStyle/>
          <a:p>
            <a:pPr algn="ctr" eaLnBrk="1" fontAlgn="auto" hangingPunct="1">
              <a:spcBef>
                <a:spcPts val="0"/>
              </a:spcBef>
              <a:spcAft>
                <a:spcPts val="0"/>
              </a:spcAft>
              <a:defRPr/>
            </a:pPr>
            <a:r>
              <a:rPr lang="en-US" altLang="zh-CN" sz="2400" b="1" kern="0" dirty="0">
                <a:latin typeface="微软雅黑" panose="020B0503020204020204" pitchFamily="34" charset="-122"/>
                <a:ea typeface="微软雅黑" panose="020B0503020204020204" pitchFamily="34" charset="-122"/>
                <a:cs typeface="Calibri" pitchFamily="34" charset="0"/>
              </a:rPr>
              <a:t>1993</a:t>
            </a:r>
            <a:endParaRPr lang="en-US" altLang="zh-CN" sz="2800" b="1" kern="0" dirty="0">
              <a:latin typeface="微软雅黑" panose="020B0503020204020204" pitchFamily="34" charset="-122"/>
              <a:ea typeface="微软雅黑" panose="020B0503020204020204" pitchFamily="34" charset="-122"/>
              <a:cs typeface="Calibri" pitchFamily="34" charset="0"/>
            </a:endParaRPr>
          </a:p>
        </p:txBody>
      </p:sp>
      <p:sp>
        <p:nvSpPr>
          <p:cNvPr id="36" name="TextBox 48"/>
          <p:cNvSpPr txBox="1"/>
          <p:nvPr/>
        </p:nvSpPr>
        <p:spPr>
          <a:xfrm>
            <a:off x="5627721" y="3811194"/>
            <a:ext cx="948639" cy="461665"/>
          </a:xfrm>
          <a:prstGeom prst="rect">
            <a:avLst/>
          </a:prstGeom>
          <a:solidFill>
            <a:schemeClr val="bg1"/>
          </a:solidFill>
          <a:ln w="19050">
            <a:solidFill>
              <a:schemeClr val="tx1"/>
            </a:solidFill>
          </a:ln>
        </p:spPr>
        <p:txBody>
          <a:bodyPr wrap="square">
            <a:spAutoFit/>
          </a:bodyPr>
          <a:lstStyle/>
          <a:p>
            <a:pPr algn="ctr" eaLnBrk="1" fontAlgn="auto" hangingPunct="1">
              <a:spcBef>
                <a:spcPts val="0"/>
              </a:spcBef>
              <a:spcAft>
                <a:spcPts val="0"/>
              </a:spcAft>
              <a:defRPr/>
            </a:pPr>
            <a:r>
              <a:rPr lang="en-US" altLang="zh-CN" sz="2400" b="1" kern="0" dirty="0">
                <a:latin typeface="微软雅黑" panose="020B0503020204020204" pitchFamily="34" charset="-122"/>
                <a:ea typeface="微软雅黑" panose="020B0503020204020204" pitchFamily="34" charset="-122"/>
                <a:cs typeface="Calibri" pitchFamily="34" charset="0"/>
              </a:rPr>
              <a:t>2008</a:t>
            </a:r>
            <a:endParaRPr lang="en-US" altLang="zh-CN" sz="2800" b="1" kern="0" dirty="0">
              <a:latin typeface="微软雅黑" panose="020B0503020204020204" pitchFamily="34" charset="-122"/>
              <a:ea typeface="微软雅黑" panose="020B0503020204020204" pitchFamily="34" charset="-122"/>
              <a:cs typeface="Calibri" pitchFamily="34" charset="0"/>
            </a:endParaRPr>
          </a:p>
        </p:txBody>
      </p:sp>
      <p:sp>
        <p:nvSpPr>
          <p:cNvPr id="37" name="TextBox 48"/>
          <p:cNvSpPr txBox="1"/>
          <p:nvPr/>
        </p:nvSpPr>
        <p:spPr>
          <a:xfrm>
            <a:off x="5642821" y="4850908"/>
            <a:ext cx="948639" cy="461665"/>
          </a:xfrm>
          <a:prstGeom prst="rect">
            <a:avLst/>
          </a:prstGeom>
          <a:solidFill>
            <a:schemeClr val="bg1"/>
          </a:solidFill>
          <a:ln w="19050">
            <a:solidFill>
              <a:schemeClr val="tx1"/>
            </a:solidFill>
          </a:ln>
        </p:spPr>
        <p:txBody>
          <a:bodyPr wrap="square">
            <a:spAutoFit/>
          </a:bodyPr>
          <a:lstStyle/>
          <a:p>
            <a:pPr algn="ctr" eaLnBrk="1" fontAlgn="auto" hangingPunct="1">
              <a:spcBef>
                <a:spcPts val="0"/>
              </a:spcBef>
              <a:spcAft>
                <a:spcPts val="0"/>
              </a:spcAft>
              <a:defRPr/>
            </a:pPr>
            <a:r>
              <a:rPr lang="en-US" altLang="zh-CN" sz="2400" b="1" kern="0" dirty="0">
                <a:latin typeface="微软雅黑" panose="020B0503020204020204" pitchFamily="34" charset="-122"/>
                <a:ea typeface="微软雅黑" panose="020B0503020204020204" pitchFamily="34" charset="-122"/>
                <a:cs typeface="Calibri" pitchFamily="34" charset="0"/>
              </a:rPr>
              <a:t>2014</a:t>
            </a:r>
            <a:endParaRPr lang="en-US" altLang="zh-CN" sz="2800" b="1" kern="0" dirty="0">
              <a:latin typeface="微软雅黑" panose="020B0503020204020204" pitchFamily="34" charset="-122"/>
              <a:ea typeface="微软雅黑" panose="020B0503020204020204" pitchFamily="34" charset="-122"/>
              <a:cs typeface="Calibri" pitchFamily="34" charset="0"/>
            </a:endParaRPr>
          </a:p>
        </p:txBody>
      </p:sp>
      <p:sp>
        <p:nvSpPr>
          <p:cNvPr id="38" name="TextBox 48"/>
          <p:cNvSpPr txBox="1"/>
          <p:nvPr/>
        </p:nvSpPr>
        <p:spPr>
          <a:xfrm>
            <a:off x="5627722" y="5733790"/>
            <a:ext cx="948639" cy="523220"/>
          </a:xfrm>
          <a:prstGeom prst="rect">
            <a:avLst/>
          </a:prstGeom>
          <a:solidFill>
            <a:schemeClr val="bg1"/>
          </a:solidFill>
          <a:ln w="19050">
            <a:solidFill>
              <a:schemeClr val="tx1"/>
            </a:solidFill>
          </a:ln>
        </p:spPr>
        <p:txBody>
          <a:bodyPr wrap="square">
            <a:spAutoFit/>
          </a:bodyPr>
          <a:lstStyle/>
          <a:p>
            <a:pPr algn="ctr" eaLnBrk="1" fontAlgn="auto" hangingPunct="1">
              <a:spcBef>
                <a:spcPts val="0"/>
              </a:spcBef>
              <a:spcAft>
                <a:spcPts val="0"/>
              </a:spcAft>
              <a:defRPr/>
            </a:pPr>
            <a:r>
              <a:rPr lang="en-US" altLang="zh-CN" sz="2800" b="1" kern="0" dirty="0">
                <a:latin typeface="微软雅黑" panose="020B0503020204020204" pitchFamily="34" charset="-122"/>
                <a:ea typeface="微软雅黑" panose="020B0503020204020204" pitchFamily="34" charset="-122"/>
                <a:cs typeface="Calibri" pitchFamily="34" charset="0"/>
              </a:rPr>
              <a:t>∙••</a:t>
            </a:r>
          </a:p>
        </p:txBody>
      </p:sp>
      <p:grpSp>
        <p:nvGrpSpPr>
          <p:cNvPr id="39" name="组合 38"/>
          <p:cNvGrpSpPr/>
          <p:nvPr/>
        </p:nvGrpSpPr>
        <p:grpSpPr>
          <a:xfrm>
            <a:off x="581158" y="3389979"/>
            <a:ext cx="4861799" cy="1304096"/>
            <a:chOff x="5156103" y="470471"/>
            <a:chExt cx="4861799" cy="1304096"/>
          </a:xfrm>
          <a:solidFill>
            <a:srgbClr val="005825"/>
          </a:solidFill>
        </p:grpSpPr>
        <p:sp>
          <p:nvSpPr>
            <p:cNvPr id="40" name="矩形 1"/>
            <p:cNvSpPr/>
            <p:nvPr/>
          </p:nvSpPr>
          <p:spPr bwMode="auto">
            <a:xfrm>
              <a:off x="5156103" y="470471"/>
              <a:ext cx="4861799" cy="1304096"/>
            </a:xfrm>
            <a:custGeom>
              <a:avLst/>
              <a:gdLst/>
              <a:ahLst/>
              <a:cxnLst/>
              <a:rect l="l" t="t" r="r" b="b"/>
              <a:pathLst>
                <a:path w="5512819" h="1584176">
                  <a:moveTo>
                    <a:pt x="0" y="0"/>
                  </a:moveTo>
                  <a:lnTo>
                    <a:pt x="5184576" y="0"/>
                  </a:lnTo>
                  <a:lnTo>
                    <a:pt x="5184576" y="529601"/>
                  </a:lnTo>
                  <a:lnTo>
                    <a:pt x="5512819" y="761350"/>
                  </a:lnTo>
                  <a:lnTo>
                    <a:pt x="5184576" y="993099"/>
                  </a:lnTo>
                  <a:lnTo>
                    <a:pt x="5184576" y="1584176"/>
                  </a:lnTo>
                  <a:lnTo>
                    <a:pt x="528496" y="1584176"/>
                  </a:lnTo>
                  <a:lnTo>
                    <a:pt x="0" y="1175077"/>
                  </a:lnTo>
                  <a:close/>
                </a:path>
              </a:pathLst>
            </a:custGeom>
            <a:solidFill>
              <a:srgbClr val="548235"/>
            </a:solidFill>
            <a:ln w="38100" cap="flat" cmpd="sng" algn="ctr">
              <a:solidFill>
                <a:schemeClr val="bg2">
                  <a:lumMod val="25000"/>
                </a:schemeClr>
              </a:solidFill>
              <a:prstDash val="solid"/>
            </a:ln>
            <a:effectLst>
              <a:outerShdw dist="12700" dir="5400000" algn="t" rotWithShape="0">
                <a:prstClr val="black">
                  <a:alpha val="40000"/>
                </a:prstClr>
              </a:outerShdw>
            </a:effectLst>
          </p:spPr>
          <p:txBody>
            <a:bodyPr anchor="ctr"/>
            <a:lstStyle/>
            <a:p>
              <a:pPr algn="ctr" eaLnBrk="1" fontAlgn="auto" hangingPunct="1">
                <a:spcBef>
                  <a:spcPts val="0"/>
                </a:spcBef>
                <a:spcAft>
                  <a:spcPts val="0"/>
                </a:spcAft>
                <a:defRPr/>
              </a:pPr>
              <a:endParaRPr lang="zh-CN" altLang="en-US" kern="0">
                <a:solidFill>
                  <a:sysClr val="window" lastClr="FFFFFF"/>
                </a:solidFill>
                <a:latin typeface="Calibri"/>
                <a:ea typeface="宋体"/>
              </a:endParaRPr>
            </a:p>
          </p:txBody>
        </p:sp>
        <p:sp>
          <p:nvSpPr>
            <p:cNvPr id="41" name="TextBox 50"/>
            <p:cNvSpPr txBox="1"/>
            <p:nvPr/>
          </p:nvSpPr>
          <p:spPr>
            <a:xfrm>
              <a:off x="5442408" y="594160"/>
              <a:ext cx="4227729" cy="1015663"/>
            </a:xfrm>
            <a:prstGeom prst="rect">
              <a:avLst/>
            </a:prstGeom>
            <a:solidFill>
              <a:srgbClr val="548235"/>
            </a:solidFill>
            <a:ln>
              <a:noFill/>
            </a:ln>
          </p:spPr>
          <p:txBody>
            <a:bodyPr wrap="square">
              <a:spAutoFit/>
            </a:bodyPr>
            <a:lstStyle/>
            <a:p>
              <a:pPr>
                <a:defRPr/>
              </a:pPr>
              <a:r>
                <a:rPr lang="zh-CN" altLang="en-US" sz="2000" b="1" kern="0" dirty="0">
                  <a:solidFill>
                    <a:schemeClr val="bg1"/>
                  </a:solidFill>
                  <a:latin typeface="微软雅黑" panose="020B0503020204020204" pitchFamily="34" charset="-122"/>
                  <a:ea typeface="微软雅黑" panose="020B0503020204020204" pitchFamily="34" charset="-122"/>
                  <a:cs typeface="Arial" pitchFamily="34" charset="0"/>
                </a:rPr>
                <a:t>比特币的白皮书“</a:t>
              </a:r>
              <a:r>
                <a:rPr lang="en-US" altLang="zh-CN" sz="2000" b="1" kern="0" dirty="0" err="1">
                  <a:solidFill>
                    <a:schemeClr val="bg1"/>
                  </a:solidFill>
                  <a:latin typeface="微软雅黑" panose="020B0503020204020204" pitchFamily="34" charset="-122"/>
                  <a:ea typeface="微软雅黑" panose="020B0503020204020204" pitchFamily="34" charset="-122"/>
                  <a:cs typeface="Arial" pitchFamily="34" charset="0"/>
                </a:rPr>
                <a:t>Bitcoin</a:t>
              </a:r>
              <a:r>
                <a:rPr lang="en-US" altLang="zh-CN" sz="2000" b="1" kern="0" dirty="0">
                  <a:solidFill>
                    <a:schemeClr val="bg1"/>
                  </a:solidFill>
                  <a:latin typeface="微软雅黑" panose="020B0503020204020204" pitchFamily="34" charset="-122"/>
                  <a:ea typeface="微软雅黑" panose="020B0503020204020204" pitchFamily="34" charset="-122"/>
                  <a:cs typeface="Arial" pitchFamily="34" charset="0"/>
                </a:rPr>
                <a:t>: A Peer-to-Peer Electronic Cash System</a:t>
              </a:r>
              <a:r>
                <a:rPr lang="zh-CN" altLang="en-US" sz="2000" b="1" kern="0" dirty="0">
                  <a:solidFill>
                    <a:schemeClr val="bg1"/>
                  </a:solidFill>
                  <a:latin typeface="微软雅黑" panose="020B0503020204020204" pitchFamily="34" charset="-122"/>
                  <a:ea typeface="微软雅黑" panose="020B0503020204020204" pitchFamily="34" charset="-122"/>
                  <a:cs typeface="Arial" pitchFamily="34" charset="0"/>
                </a:rPr>
                <a:t>”出现，区块链是比特币的账本</a:t>
              </a:r>
              <a:endParaRPr lang="en-US" altLang="zh-CN" sz="2000" b="1" kern="0" dirty="0">
                <a:solidFill>
                  <a:schemeClr val="bg1"/>
                </a:solidFill>
                <a:latin typeface="微软雅黑" panose="020B0503020204020204" pitchFamily="34" charset="-122"/>
                <a:ea typeface="微软雅黑" panose="020B0503020204020204" pitchFamily="34" charset="-122"/>
                <a:cs typeface="Arial" pitchFamily="34" charset="0"/>
              </a:endParaRPr>
            </a:p>
          </p:txBody>
        </p:sp>
      </p:grpSp>
      <p:grpSp>
        <p:nvGrpSpPr>
          <p:cNvPr id="42" name="组合 41"/>
          <p:cNvGrpSpPr/>
          <p:nvPr/>
        </p:nvGrpSpPr>
        <p:grpSpPr>
          <a:xfrm>
            <a:off x="581158" y="5315112"/>
            <a:ext cx="4861799" cy="1304096"/>
            <a:chOff x="5156103" y="470471"/>
            <a:chExt cx="4861799" cy="1304096"/>
          </a:xfrm>
          <a:solidFill>
            <a:srgbClr val="548235"/>
          </a:solidFill>
        </p:grpSpPr>
        <p:sp>
          <p:nvSpPr>
            <p:cNvPr id="43" name="矩形 1"/>
            <p:cNvSpPr/>
            <p:nvPr/>
          </p:nvSpPr>
          <p:spPr bwMode="auto">
            <a:xfrm>
              <a:off x="5156103" y="470471"/>
              <a:ext cx="4861799" cy="1304096"/>
            </a:xfrm>
            <a:custGeom>
              <a:avLst/>
              <a:gdLst/>
              <a:ahLst/>
              <a:cxnLst/>
              <a:rect l="l" t="t" r="r" b="b"/>
              <a:pathLst>
                <a:path w="5512819" h="1584176">
                  <a:moveTo>
                    <a:pt x="0" y="0"/>
                  </a:moveTo>
                  <a:lnTo>
                    <a:pt x="5184576" y="0"/>
                  </a:lnTo>
                  <a:lnTo>
                    <a:pt x="5184576" y="529601"/>
                  </a:lnTo>
                  <a:lnTo>
                    <a:pt x="5512819" y="761350"/>
                  </a:lnTo>
                  <a:lnTo>
                    <a:pt x="5184576" y="993099"/>
                  </a:lnTo>
                  <a:lnTo>
                    <a:pt x="5184576" y="1584176"/>
                  </a:lnTo>
                  <a:lnTo>
                    <a:pt x="528496" y="1584176"/>
                  </a:lnTo>
                  <a:lnTo>
                    <a:pt x="0" y="1175077"/>
                  </a:lnTo>
                  <a:close/>
                </a:path>
              </a:pathLst>
            </a:custGeom>
            <a:grpFill/>
            <a:ln w="38100" cap="flat" cmpd="sng" algn="ctr">
              <a:solidFill>
                <a:schemeClr val="bg2">
                  <a:lumMod val="25000"/>
                </a:schemeClr>
              </a:solidFill>
              <a:prstDash val="solid"/>
            </a:ln>
            <a:effectLst>
              <a:outerShdw dist="12700" dir="5400000" algn="t" rotWithShape="0">
                <a:prstClr val="black">
                  <a:alpha val="40000"/>
                </a:prstClr>
              </a:outerShdw>
            </a:effectLst>
          </p:spPr>
          <p:txBody>
            <a:bodyPr anchor="ctr"/>
            <a:lstStyle/>
            <a:p>
              <a:pPr algn="ctr" eaLnBrk="1" fontAlgn="auto" hangingPunct="1">
                <a:spcBef>
                  <a:spcPts val="0"/>
                </a:spcBef>
                <a:spcAft>
                  <a:spcPts val="0"/>
                </a:spcAft>
                <a:defRPr/>
              </a:pPr>
              <a:endParaRPr lang="zh-CN" altLang="en-US" kern="0">
                <a:solidFill>
                  <a:sysClr val="window" lastClr="FFFFFF"/>
                </a:solidFill>
                <a:latin typeface="Calibri"/>
                <a:ea typeface="宋体"/>
              </a:endParaRPr>
            </a:p>
          </p:txBody>
        </p:sp>
        <p:sp>
          <p:nvSpPr>
            <p:cNvPr id="44" name="TextBox 50"/>
            <p:cNvSpPr txBox="1"/>
            <p:nvPr/>
          </p:nvSpPr>
          <p:spPr>
            <a:xfrm>
              <a:off x="5476456" y="744931"/>
              <a:ext cx="4027863" cy="707886"/>
            </a:xfrm>
            <a:prstGeom prst="rect">
              <a:avLst/>
            </a:prstGeom>
            <a:grpFill/>
          </p:spPr>
          <p:txBody>
            <a:bodyPr wrap="square">
              <a:spAutoFit/>
            </a:bodyPr>
            <a:lstStyle/>
            <a:p>
              <a:pPr>
                <a:defRPr/>
              </a:pPr>
              <a:r>
                <a:rPr lang="zh-CN" altLang="en-US" sz="2000" b="1" kern="0" dirty="0">
                  <a:solidFill>
                    <a:schemeClr val="bg1"/>
                  </a:solidFill>
                  <a:latin typeface="微软雅黑" panose="020B0503020204020204" pitchFamily="34" charset="-122"/>
                  <a:ea typeface="微软雅黑" panose="020B0503020204020204" pitchFamily="34" charset="-122"/>
                  <a:cs typeface="Arial" pitchFamily="34" charset="0"/>
                </a:rPr>
                <a:t>各种不同的“计算机”和在“计算中”运行的不同的“应用软件”。</a:t>
              </a:r>
              <a:endParaRPr lang="en-US" altLang="zh-CN" sz="2000" b="1" kern="0" dirty="0">
                <a:solidFill>
                  <a:schemeClr val="bg1"/>
                </a:solidFill>
                <a:latin typeface="微软雅黑" panose="020B0503020204020204" pitchFamily="34" charset="-122"/>
                <a:ea typeface="微软雅黑" panose="020B0503020204020204" pitchFamily="34" charset="-122"/>
                <a:cs typeface="Arial" pitchFamily="34" charset="0"/>
              </a:endParaRPr>
            </a:p>
          </p:txBody>
        </p:sp>
      </p:grpSp>
      <p:grpSp>
        <p:nvGrpSpPr>
          <p:cNvPr id="45" name="组合 44"/>
          <p:cNvGrpSpPr/>
          <p:nvPr/>
        </p:nvGrpSpPr>
        <p:grpSpPr>
          <a:xfrm>
            <a:off x="6822057" y="2217011"/>
            <a:ext cx="4861799" cy="1304096"/>
            <a:chOff x="5156103" y="470471"/>
            <a:chExt cx="4861799" cy="1304096"/>
          </a:xfrm>
          <a:solidFill>
            <a:srgbClr val="548235"/>
          </a:solidFill>
        </p:grpSpPr>
        <p:sp>
          <p:nvSpPr>
            <p:cNvPr id="46" name="矩形 1"/>
            <p:cNvSpPr/>
            <p:nvPr/>
          </p:nvSpPr>
          <p:spPr bwMode="auto">
            <a:xfrm rot="10800000">
              <a:off x="5156103" y="470471"/>
              <a:ext cx="4861799" cy="1304096"/>
            </a:xfrm>
            <a:custGeom>
              <a:avLst/>
              <a:gdLst/>
              <a:ahLst/>
              <a:cxnLst/>
              <a:rect l="l" t="t" r="r" b="b"/>
              <a:pathLst>
                <a:path w="5512819" h="1584176">
                  <a:moveTo>
                    <a:pt x="0" y="0"/>
                  </a:moveTo>
                  <a:lnTo>
                    <a:pt x="5184576" y="0"/>
                  </a:lnTo>
                  <a:lnTo>
                    <a:pt x="5184576" y="529601"/>
                  </a:lnTo>
                  <a:lnTo>
                    <a:pt x="5512819" y="761350"/>
                  </a:lnTo>
                  <a:lnTo>
                    <a:pt x="5184576" y="993099"/>
                  </a:lnTo>
                  <a:lnTo>
                    <a:pt x="5184576" y="1584176"/>
                  </a:lnTo>
                  <a:lnTo>
                    <a:pt x="528496" y="1584176"/>
                  </a:lnTo>
                  <a:lnTo>
                    <a:pt x="0" y="1175077"/>
                  </a:lnTo>
                  <a:close/>
                </a:path>
              </a:pathLst>
            </a:custGeom>
            <a:grpFill/>
            <a:ln w="38100" cap="flat" cmpd="sng" algn="ctr">
              <a:solidFill>
                <a:schemeClr val="bg2">
                  <a:lumMod val="25000"/>
                </a:schemeClr>
              </a:solidFill>
              <a:prstDash val="solid"/>
            </a:ln>
            <a:effectLst>
              <a:outerShdw dist="12700" dir="5400000" algn="t" rotWithShape="0">
                <a:prstClr val="black">
                  <a:alpha val="40000"/>
                </a:prstClr>
              </a:outerShdw>
            </a:effectLst>
            <a:scene3d>
              <a:camera prst="orthographicFront">
                <a:rot lat="0" lon="0" rev="0"/>
              </a:camera>
              <a:lightRig rig="threePt" dir="t"/>
            </a:scene3d>
          </p:spPr>
          <p:txBody>
            <a:bodyPr anchor="ctr"/>
            <a:lstStyle/>
            <a:p>
              <a:pPr algn="ctr" eaLnBrk="1" fontAlgn="auto" hangingPunct="1">
                <a:spcBef>
                  <a:spcPts val="0"/>
                </a:spcBef>
                <a:spcAft>
                  <a:spcPts val="0"/>
                </a:spcAft>
                <a:defRPr/>
              </a:pPr>
              <a:endParaRPr lang="zh-CN" altLang="en-US" kern="0">
                <a:solidFill>
                  <a:sysClr val="window" lastClr="FFFFFF"/>
                </a:solidFill>
                <a:latin typeface="Calibri"/>
                <a:ea typeface="宋体"/>
              </a:endParaRPr>
            </a:p>
          </p:txBody>
        </p:sp>
        <p:sp>
          <p:nvSpPr>
            <p:cNvPr id="47" name="TextBox 50"/>
            <p:cNvSpPr txBox="1"/>
            <p:nvPr/>
          </p:nvSpPr>
          <p:spPr>
            <a:xfrm>
              <a:off x="5706048" y="922464"/>
              <a:ext cx="4027863" cy="400110"/>
            </a:xfrm>
            <a:prstGeom prst="rect">
              <a:avLst/>
            </a:prstGeom>
            <a:solidFill>
              <a:srgbClr val="5C8C3C"/>
            </a:solidFill>
          </p:spPr>
          <p:txBody>
            <a:bodyPr wrap="square">
              <a:spAutoFit/>
            </a:bodyPr>
            <a:lstStyle/>
            <a:p>
              <a:pPr>
                <a:defRPr/>
              </a:pPr>
              <a:r>
                <a:rPr lang="zh-CN" altLang="en-US" sz="2000" b="1" kern="0" dirty="0">
                  <a:solidFill>
                    <a:schemeClr val="bg1"/>
                  </a:solidFill>
                  <a:latin typeface="微软雅黑" panose="020B0503020204020204" pitchFamily="34" charset="-122"/>
                  <a:ea typeface="微软雅黑" panose="020B0503020204020204" pitchFamily="34" charset="-122"/>
                  <a:cs typeface="Arial" pitchFamily="34" charset="0"/>
                </a:rPr>
                <a:t>提出工作量证明来对抗垃圾邮件。</a:t>
              </a:r>
              <a:endParaRPr lang="en-US" altLang="zh-CN" sz="2000" b="1" kern="0" dirty="0">
                <a:solidFill>
                  <a:schemeClr val="bg1"/>
                </a:solidFill>
                <a:latin typeface="微软雅黑" panose="020B0503020204020204" pitchFamily="34" charset="-122"/>
                <a:ea typeface="微软雅黑" panose="020B0503020204020204" pitchFamily="34" charset="-122"/>
                <a:cs typeface="Arial" pitchFamily="34" charset="0"/>
              </a:endParaRPr>
            </a:p>
          </p:txBody>
        </p:sp>
      </p:grpSp>
      <p:grpSp>
        <p:nvGrpSpPr>
          <p:cNvPr id="48" name="组合 47"/>
          <p:cNvGrpSpPr/>
          <p:nvPr/>
        </p:nvGrpSpPr>
        <p:grpSpPr>
          <a:xfrm>
            <a:off x="6822057" y="4429693"/>
            <a:ext cx="4861799" cy="1304096"/>
            <a:chOff x="5156103" y="470471"/>
            <a:chExt cx="4861799" cy="1304096"/>
          </a:xfrm>
          <a:solidFill>
            <a:srgbClr val="548235"/>
          </a:solidFill>
        </p:grpSpPr>
        <p:sp>
          <p:nvSpPr>
            <p:cNvPr id="49" name="矩形 1"/>
            <p:cNvSpPr/>
            <p:nvPr/>
          </p:nvSpPr>
          <p:spPr bwMode="auto">
            <a:xfrm rot="10800000">
              <a:off x="5156103" y="470471"/>
              <a:ext cx="4861799" cy="1304096"/>
            </a:xfrm>
            <a:custGeom>
              <a:avLst/>
              <a:gdLst/>
              <a:ahLst/>
              <a:cxnLst/>
              <a:rect l="l" t="t" r="r" b="b"/>
              <a:pathLst>
                <a:path w="5512819" h="1584176">
                  <a:moveTo>
                    <a:pt x="0" y="0"/>
                  </a:moveTo>
                  <a:lnTo>
                    <a:pt x="5184576" y="0"/>
                  </a:lnTo>
                  <a:lnTo>
                    <a:pt x="5184576" y="529601"/>
                  </a:lnTo>
                  <a:lnTo>
                    <a:pt x="5512819" y="761350"/>
                  </a:lnTo>
                  <a:lnTo>
                    <a:pt x="5184576" y="993099"/>
                  </a:lnTo>
                  <a:lnTo>
                    <a:pt x="5184576" y="1584176"/>
                  </a:lnTo>
                  <a:lnTo>
                    <a:pt x="528496" y="1584176"/>
                  </a:lnTo>
                  <a:lnTo>
                    <a:pt x="0" y="1175077"/>
                  </a:lnTo>
                  <a:close/>
                </a:path>
              </a:pathLst>
            </a:custGeom>
            <a:grpFill/>
            <a:ln w="38100" cap="flat" cmpd="sng" algn="ctr">
              <a:solidFill>
                <a:schemeClr val="bg2">
                  <a:lumMod val="25000"/>
                </a:schemeClr>
              </a:solidFill>
              <a:prstDash val="solid"/>
            </a:ln>
            <a:effectLst>
              <a:outerShdw dist="12700" dir="5400000" algn="t" rotWithShape="0">
                <a:prstClr val="black">
                  <a:alpha val="40000"/>
                </a:prstClr>
              </a:outerShdw>
            </a:effectLst>
            <a:scene3d>
              <a:camera prst="orthographicFront">
                <a:rot lat="0" lon="0" rev="0"/>
              </a:camera>
              <a:lightRig rig="threePt" dir="t"/>
            </a:scene3d>
          </p:spPr>
          <p:txBody>
            <a:bodyPr anchor="ctr"/>
            <a:lstStyle/>
            <a:p>
              <a:pPr algn="ctr" eaLnBrk="1" fontAlgn="auto" hangingPunct="1">
                <a:spcBef>
                  <a:spcPts val="0"/>
                </a:spcBef>
                <a:spcAft>
                  <a:spcPts val="0"/>
                </a:spcAft>
                <a:defRPr/>
              </a:pPr>
              <a:endParaRPr lang="zh-CN" altLang="en-US" kern="0">
                <a:solidFill>
                  <a:sysClr val="window" lastClr="FFFFFF"/>
                </a:solidFill>
                <a:latin typeface="Calibri"/>
                <a:ea typeface="宋体"/>
              </a:endParaRPr>
            </a:p>
          </p:txBody>
        </p:sp>
        <p:sp>
          <p:nvSpPr>
            <p:cNvPr id="50" name="TextBox 50"/>
            <p:cNvSpPr txBox="1"/>
            <p:nvPr/>
          </p:nvSpPr>
          <p:spPr>
            <a:xfrm>
              <a:off x="5706048" y="768576"/>
              <a:ext cx="4027863" cy="707886"/>
            </a:xfrm>
            <a:prstGeom prst="rect">
              <a:avLst/>
            </a:prstGeom>
            <a:solidFill>
              <a:srgbClr val="5C8C3C"/>
            </a:solidFill>
          </p:spPr>
          <p:txBody>
            <a:bodyPr wrap="square">
              <a:spAutoFit/>
            </a:bodyPr>
            <a:lstStyle/>
            <a:p>
              <a:pPr>
                <a:defRPr/>
              </a:pPr>
              <a:r>
                <a:rPr lang="zh-CN" altLang="en-US" sz="2000" b="1" kern="0" dirty="0">
                  <a:solidFill>
                    <a:schemeClr val="bg1"/>
                  </a:solidFill>
                  <a:latin typeface="微软雅黑" panose="020B0503020204020204" pitchFamily="34" charset="-122"/>
                  <a:ea typeface="微软雅黑" panose="020B0503020204020204" pitchFamily="34" charset="-122"/>
                  <a:cs typeface="Arial" pitchFamily="34" charset="0"/>
                </a:rPr>
                <a:t>以太坊出现，以太坊虚拟机是运行在区块链上的世界计算机</a:t>
              </a:r>
              <a:endParaRPr lang="en-US" altLang="zh-CN" sz="2000" b="1" kern="0" dirty="0">
                <a:solidFill>
                  <a:schemeClr val="bg1"/>
                </a:solidFill>
                <a:latin typeface="微软雅黑" panose="020B0503020204020204" pitchFamily="34" charset="-122"/>
                <a:ea typeface="微软雅黑" panose="020B0503020204020204" pitchFamily="34" charset="-122"/>
                <a:cs typeface="Arial" pitchFamily="34" charset="0"/>
              </a:endParaRPr>
            </a:p>
          </p:txBody>
        </p:sp>
      </p:grpSp>
      <p:sp>
        <p:nvSpPr>
          <p:cNvPr id="51" name="文本框 50"/>
          <p:cNvSpPr txBox="1"/>
          <p:nvPr/>
        </p:nvSpPr>
        <p:spPr>
          <a:xfrm>
            <a:off x="989814" y="105948"/>
            <a:ext cx="3657600" cy="646331"/>
          </a:xfrm>
          <a:prstGeom prst="rect">
            <a:avLst/>
          </a:prstGeom>
          <a:noFill/>
        </p:spPr>
        <p:txBody>
          <a:bodyPr wrap="square" rtlCol="0">
            <a:spAutoFit/>
          </a:bodyPr>
          <a:lstStyle/>
          <a:p>
            <a:r>
              <a:rPr lang="zh-CN" altLang="en-US" sz="3600" b="1" dirty="0">
                <a:solidFill>
                  <a:schemeClr val="bg1"/>
                </a:solidFill>
                <a:latin typeface="微软雅黑" panose="020B0503020204020204" pitchFamily="34" charset="-122"/>
                <a:ea typeface="微软雅黑" panose="020B0503020204020204" pitchFamily="34" charset="-122"/>
              </a:rPr>
              <a:t>区块链简史</a:t>
            </a:r>
          </a:p>
        </p:txBody>
      </p:sp>
      <p:sp>
        <p:nvSpPr>
          <p:cNvPr id="5" name="矩形 4"/>
          <p:cNvSpPr/>
          <p:nvPr/>
        </p:nvSpPr>
        <p:spPr>
          <a:xfrm>
            <a:off x="230880" y="283006"/>
            <a:ext cx="470000" cy="369332"/>
          </a:xfrm>
          <a:prstGeom prst="rect">
            <a:avLst/>
          </a:prstGeom>
        </p:spPr>
        <p:txBody>
          <a:bodyPr wrap="none">
            <a:spAutoFit/>
          </a:bodyPr>
          <a:lstStyle/>
          <a:p>
            <a:r>
              <a:rPr lang="en-US" altLang="zh-CN" b="1" dirty="0">
                <a:solidFill>
                  <a:schemeClr val="bg1"/>
                </a:solidFill>
                <a:latin typeface="微软雅黑" panose="020B0503020204020204" pitchFamily="34" charset="-122"/>
                <a:ea typeface="微软雅黑" panose="020B0503020204020204" pitchFamily="34" charset="-122"/>
              </a:rPr>
              <a:t>01</a:t>
            </a:r>
            <a:endParaRPr lang="zh-CN" altLang="en-US" b="1"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664325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895350"/>
          </a:xfrm>
          <a:prstGeom prst="rect">
            <a:avLst/>
          </a:prstGeom>
          <a:solidFill>
            <a:srgbClr val="0058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p:cNvPicPr>
            <a:picLocks noChangeAspect="1"/>
          </p:cNvPicPr>
          <p:nvPr/>
        </p:nvPicPr>
        <p:blipFill>
          <a:blip r:embed="rId2"/>
          <a:stretch>
            <a:fillRect/>
          </a:stretch>
        </p:blipFill>
        <p:spPr>
          <a:xfrm>
            <a:off x="9633708" y="0"/>
            <a:ext cx="2552700" cy="895350"/>
          </a:xfrm>
          <a:prstGeom prst="rect">
            <a:avLst/>
          </a:prstGeom>
        </p:spPr>
      </p:pic>
      <p:cxnSp>
        <p:nvCxnSpPr>
          <p:cNvPr id="7" name="直接连接符 6"/>
          <p:cNvCxnSpPr/>
          <p:nvPr/>
        </p:nvCxnSpPr>
        <p:spPr>
          <a:xfrm>
            <a:off x="236472" y="6767130"/>
            <a:ext cx="11641301" cy="49378"/>
          </a:xfrm>
          <a:prstGeom prst="line">
            <a:avLst/>
          </a:prstGeom>
          <a:ln w="19050">
            <a:solidFill>
              <a:srgbClr val="005825"/>
            </a:solidFill>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11834230" y="6480629"/>
            <a:ext cx="87086" cy="377371"/>
          </a:xfrm>
          <a:prstGeom prst="rect">
            <a:avLst/>
          </a:prstGeom>
          <a:solidFill>
            <a:srgbClr val="0058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0" name="椭圆 17"/>
          <p:cNvSpPr/>
          <p:nvPr/>
        </p:nvSpPr>
        <p:spPr>
          <a:xfrm>
            <a:off x="128472" y="123675"/>
            <a:ext cx="648000" cy="64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华文楷体" panose="02010600040101010101" pitchFamily="2" charset="-122"/>
            </a:endParaRPr>
          </a:p>
        </p:txBody>
      </p:sp>
      <p:sp>
        <p:nvSpPr>
          <p:cNvPr id="129" name="椭圆 16"/>
          <p:cNvSpPr/>
          <p:nvPr/>
        </p:nvSpPr>
        <p:spPr>
          <a:xfrm>
            <a:off x="236472" y="231675"/>
            <a:ext cx="432000" cy="432000"/>
          </a:xfrm>
          <a:prstGeom prst="rect">
            <a:avLst/>
          </a:prstGeom>
          <a:solidFill>
            <a:srgbClr val="0058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华文楷体" panose="02010600040101010101" pitchFamily="2" charset="-122"/>
            </a:endParaRPr>
          </a:p>
        </p:txBody>
      </p:sp>
      <p:sp>
        <p:nvSpPr>
          <p:cNvPr id="51" name="文本框 50"/>
          <p:cNvSpPr txBox="1"/>
          <p:nvPr/>
        </p:nvSpPr>
        <p:spPr>
          <a:xfrm>
            <a:off x="989814" y="105948"/>
            <a:ext cx="8568302" cy="646331"/>
          </a:xfrm>
          <a:prstGeom prst="rect">
            <a:avLst/>
          </a:prstGeom>
          <a:noFill/>
        </p:spPr>
        <p:txBody>
          <a:bodyPr wrap="square" rtlCol="0">
            <a:spAutoFit/>
          </a:bodyPr>
          <a:lstStyle/>
          <a:p>
            <a:r>
              <a:rPr lang="zh-CN" altLang="en-US" sz="3600" b="1" dirty="0">
                <a:solidFill>
                  <a:schemeClr val="bg1"/>
                </a:solidFill>
                <a:latin typeface="微软雅黑" panose="020B0503020204020204" pitchFamily="34" charset="-122"/>
                <a:ea typeface="微软雅黑" panose="020B0503020204020204" pitchFamily="34" charset="-122"/>
              </a:rPr>
              <a:t>区块链简史</a:t>
            </a:r>
            <a:r>
              <a:rPr lang="en-US" altLang="zh-CN" sz="3600" b="1" dirty="0">
                <a:solidFill>
                  <a:schemeClr val="bg1"/>
                </a:solidFill>
                <a:latin typeface="微软雅黑" panose="020B0503020204020204" pitchFamily="34" charset="-122"/>
                <a:ea typeface="微软雅黑" panose="020B0503020204020204" pitchFamily="34" charset="-122"/>
              </a:rPr>
              <a:t>——</a:t>
            </a:r>
            <a:r>
              <a:rPr lang="zh-CN" altLang="en-US" sz="3600" b="1" dirty="0">
                <a:solidFill>
                  <a:schemeClr val="bg1"/>
                </a:solidFill>
                <a:latin typeface="微软雅黑" panose="020B0503020204020204" pitchFamily="34" charset="-122"/>
                <a:ea typeface="微软雅黑" panose="020B0503020204020204" pitchFamily="34" charset="-122"/>
              </a:rPr>
              <a:t>比特币</a:t>
            </a:r>
          </a:p>
        </p:txBody>
      </p:sp>
      <p:sp>
        <p:nvSpPr>
          <p:cNvPr id="5" name="矩形 4"/>
          <p:cNvSpPr/>
          <p:nvPr/>
        </p:nvSpPr>
        <p:spPr>
          <a:xfrm>
            <a:off x="230880" y="283006"/>
            <a:ext cx="470000" cy="369332"/>
          </a:xfrm>
          <a:prstGeom prst="rect">
            <a:avLst/>
          </a:prstGeom>
        </p:spPr>
        <p:txBody>
          <a:bodyPr wrap="none">
            <a:spAutoFit/>
          </a:bodyPr>
          <a:lstStyle/>
          <a:p>
            <a:r>
              <a:rPr lang="en-US" altLang="zh-CN" b="1" dirty="0">
                <a:solidFill>
                  <a:schemeClr val="bg1"/>
                </a:solidFill>
                <a:latin typeface="微软雅黑" panose="020B0503020204020204" pitchFamily="34" charset="-122"/>
                <a:ea typeface="微软雅黑" panose="020B0503020204020204" pitchFamily="34" charset="-122"/>
              </a:rPr>
              <a:t>01</a:t>
            </a:r>
            <a:endParaRPr lang="zh-CN" altLang="en-US" b="1" dirty="0">
              <a:solidFill>
                <a:schemeClr val="bg1"/>
              </a:solidFill>
              <a:latin typeface="微软雅黑" panose="020B0503020204020204" pitchFamily="34" charset="-122"/>
              <a:ea typeface="微软雅黑" panose="020B0503020204020204" pitchFamily="34" charset="-122"/>
            </a:endParaRPr>
          </a:p>
        </p:txBody>
      </p:sp>
      <p:grpSp>
        <p:nvGrpSpPr>
          <p:cNvPr id="52" name="Group 433"/>
          <p:cNvGrpSpPr>
            <a:grpSpLocks/>
          </p:cNvGrpSpPr>
          <p:nvPr/>
        </p:nvGrpSpPr>
        <p:grpSpPr bwMode="auto">
          <a:xfrm>
            <a:off x="3560753" y="2761119"/>
            <a:ext cx="4941658" cy="2320462"/>
            <a:chOff x="2359" y="2311"/>
            <a:chExt cx="3394" cy="1685"/>
          </a:xfrm>
          <a:solidFill>
            <a:schemeClr val="bg2">
              <a:lumMod val="25000"/>
            </a:schemeClr>
          </a:solidFill>
        </p:grpSpPr>
        <p:sp>
          <p:nvSpPr>
            <p:cNvPr id="53" name="Freeform 434"/>
            <p:cNvSpPr>
              <a:spLocks/>
            </p:cNvSpPr>
            <p:nvPr/>
          </p:nvSpPr>
          <p:spPr bwMode="auto">
            <a:xfrm>
              <a:off x="3401" y="2311"/>
              <a:ext cx="446" cy="239"/>
            </a:xfrm>
            <a:custGeom>
              <a:avLst/>
              <a:gdLst>
                <a:gd name="T0" fmla="*/ 369 w 446"/>
                <a:gd name="T1" fmla="*/ 3 h 239"/>
                <a:gd name="T2" fmla="*/ 360 w 446"/>
                <a:gd name="T3" fmla="*/ 7 h 239"/>
                <a:gd name="T4" fmla="*/ 387 w 446"/>
                <a:gd name="T5" fmla="*/ 10 h 239"/>
                <a:gd name="T6" fmla="*/ 386 w 446"/>
                <a:gd name="T7" fmla="*/ 13 h 239"/>
                <a:gd name="T8" fmla="*/ 360 w 446"/>
                <a:gd name="T9" fmla="*/ 16 h 239"/>
                <a:gd name="T10" fmla="*/ 364 w 446"/>
                <a:gd name="T11" fmla="*/ 20 h 239"/>
                <a:gd name="T12" fmla="*/ 406 w 446"/>
                <a:gd name="T13" fmla="*/ 13 h 239"/>
                <a:gd name="T14" fmla="*/ 444 w 446"/>
                <a:gd name="T15" fmla="*/ 14 h 239"/>
                <a:gd name="T16" fmla="*/ 442 w 446"/>
                <a:gd name="T17" fmla="*/ 22 h 239"/>
                <a:gd name="T18" fmla="*/ 412 w 446"/>
                <a:gd name="T19" fmla="*/ 24 h 239"/>
                <a:gd name="T20" fmla="*/ 387 w 446"/>
                <a:gd name="T21" fmla="*/ 34 h 239"/>
                <a:gd name="T22" fmla="*/ 376 w 446"/>
                <a:gd name="T23" fmla="*/ 46 h 239"/>
                <a:gd name="T24" fmla="*/ 389 w 446"/>
                <a:gd name="T25" fmla="*/ 54 h 239"/>
                <a:gd name="T26" fmla="*/ 376 w 446"/>
                <a:gd name="T27" fmla="*/ 57 h 239"/>
                <a:gd name="T28" fmla="*/ 364 w 446"/>
                <a:gd name="T29" fmla="*/ 63 h 239"/>
                <a:gd name="T30" fmla="*/ 376 w 446"/>
                <a:gd name="T31" fmla="*/ 67 h 239"/>
                <a:gd name="T32" fmla="*/ 376 w 446"/>
                <a:gd name="T33" fmla="*/ 73 h 239"/>
                <a:gd name="T34" fmla="*/ 386 w 446"/>
                <a:gd name="T35" fmla="*/ 76 h 239"/>
                <a:gd name="T36" fmla="*/ 367 w 446"/>
                <a:gd name="T37" fmla="*/ 79 h 239"/>
                <a:gd name="T38" fmla="*/ 359 w 446"/>
                <a:gd name="T39" fmla="*/ 89 h 239"/>
                <a:gd name="T40" fmla="*/ 340 w 446"/>
                <a:gd name="T41" fmla="*/ 96 h 239"/>
                <a:gd name="T42" fmla="*/ 337 w 446"/>
                <a:gd name="T43" fmla="*/ 107 h 239"/>
                <a:gd name="T44" fmla="*/ 337 w 446"/>
                <a:gd name="T45" fmla="*/ 110 h 239"/>
                <a:gd name="T46" fmla="*/ 339 w 446"/>
                <a:gd name="T47" fmla="*/ 120 h 239"/>
                <a:gd name="T48" fmla="*/ 307 w 446"/>
                <a:gd name="T49" fmla="*/ 113 h 239"/>
                <a:gd name="T50" fmla="*/ 303 w 446"/>
                <a:gd name="T51" fmla="*/ 119 h 239"/>
                <a:gd name="T52" fmla="*/ 297 w 446"/>
                <a:gd name="T53" fmla="*/ 124 h 239"/>
                <a:gd name="T54" fmla="*/ 329 w 446"/>
                <a:gd name="T55" fmla="*/ 127 h 239"/>
                <a:gd name="T56" fmla="*/ 306 w 446"/>
                <a:gd name="T57" fmla="*/ 140 h 239"/>
                <a:gd name="T58" fmla="*/ 263 w 446"/>
                <a:gd name="T59" fmla="*/ 149 h 239"/>
                <a:gd name="T60" fmla="*/ 219 w 446"/>
                <a:gd name="T61" fmla="*/ 171 h 239"/>
                <a:gd name="T62" fmla="*/ 176 w 446"/>
                <a:gd name="T63" fmla="*/ 179 h 239"/>
                <a:gd name="T64" fmla="*/ 160 w 446"/>
                <a:gd name="T65" fmla="*/ 197 h 239"/>
                <a:gd name="T66" fmla="*/ 137 w 446"/>
                <a:gd name="T67" fmla="*/ 216 h 239"/>
                <a:gd name="T68" fmla="*/ 112 w 446"/>
                <a:gd name="T69" fmla="*/ 239 h 239"/>
                <a:gd name="T70" fmla="*/ 87 w 446"/>
                <a:gd name="T71" fmla="*/ 230 h 239"/>
                <a:gd name="T72" fmla="*/ 67 w 446"/>
                <a:gd name="T73" fmla="*/ 196 h 239"/>
                <a:gd name="T74" fmla="*/ 73 w 446"/>
                <a:gd name="T75" fmla="*/ 187 h 239"/>
                <a:gd name="T76" fmla="*/ 66 w 446"/>
                <a:gd name="T77" fmla="*/ 190 h 239"/>
                <a:gd name="T78" fmla="*/ 76 w 446"/>
                <a:gd name="T79" fmla="*/ 149 h 239"/>
                <a:gd name="T80" fmla="*/ 86 w 446"/>
                <a:gd name="T81" fmla="*/ 151 h 239"/>
                <a:gd name="T82" fmla="*/ 90 w 446"/>
                <a:gd name="T83" fmla="*/ 147 h 239"/>
                <a:gd name="T84" fmla="*/ 107 w 446"/>
                <a:gd name="T85" fmla="*/ 133 h 239"/>
                <a:gd name="T86" fmla="*/ 96 w 446"/>
                <a:gd name="T87" fmla="*/ 110 h 239"/>
                <a:gd name="T88" fmla="*/ 83 w 446"/>
                <a:gd name="T89" fmla="*/ 103 h 239"/>
                <a:gd name="T90" fmla="*/ 90 w 446"/>
                <a:gd name="T91" fmla="*/ 89 h 239"/>
                <a:gd name="T92" fmla="*/ 77 w 446"/>
                <a:gd name="T93" fmla="*/ 67 h 239"/>
                <a:gd name="T94" fmla="*/ 29 w 446"/>
                <a:gd name="T95" fmla="*/ 64 h 239"/>
                <a:gd name="T96" fmla="*/ 12 w 446"/>
                <a:gd name="T97" fmla="*/ 59 h 239"/>
                <a:gd name="T98" fmla="*/ 28 w 446"/>
                <a:gd name="T99" fmla="*/ 56 h 239"/>
                <a:gd name="T100" fmla="*/ 39 w 446"/>
                <a:gd name="T101" fmla="*/ 56 h 239"/>
                <a:gd name="T102" fmla="*/ 25 w 446"/>
                <a:gd name="T103" fmla="*/ 52 h 239"/>
                <a:gd name="T104" fmla="*/ 6 w 446"/>
                <a:gd name="T105" fmla="*/ 50 h 239"/>
                <a:gd name="T106" fmla="*/ 2 w 446"/>
                <a:gd name="T107" fmla="*/ 44 h 239"/>
                <a:gd name="T108" fmla="*/ 23 w 446"/>
                <a:gd name="T109" fmla="*/ 37 h 239"/>
                <a:gd name="T110" fmla="*/ 59 w 446"/>
                <a:gd name="T111" fmla="*/ 36 h 239"/>
                <a:gd name="T112" fmla="*/ 67 w 446"/>
                <a:gd name="T113" fmla="*/ 24 h 239"/>
                <a:gd name="T114" fmla="*/ 123 w 446"/>
                <a:gd name="T115" fmla="*/ 17 h 239"/>
                <a:gd name="T116" fmla="*/ 166 w 446"/>
                <a:gd name="T117" fmla="*/ 14 h 239"/>
                <a:gd name="T118" fmla="*/ 220 w 446"/>
                <a:gd name="T119" fmla="*/ 10 h 239"/>
                <a:gd name="T120" fmla="*/ 293 w 446"/>
                <a:gd name="T121" fmla="*/ 4 h 239"/>
                <a:gd name="T122" fmla="*/ 326 w 446"/>
                <a:gd name="T123" fmla="*/ 2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46" h="239">
                  <a:moveTo>
                    <a:pt x="332" y="0"/>
                  </a:moveTo>
                  <a:lnTo>
                    <a:pt x="350" y="2"/>
                  </a:lnTo>
                  <a:lnTo>
                    <a:pt x="369" y="3"/>
                  </a:lnTo>
                  <a:lnTo>
                    <a:pt x="370" y="4"/>
                  </a:lnTo>
                  <a:lnTo>
                    <a:pt x="370" y="6"/>
                  </a:lnTo>
                  <a:lnTo>
                    <a:pt x="360" y="7"/>
                  </a:lnTo>
                  <a:lnTo>
                    <a:pt x="352" y="9"/>
                  </a:lnTo>
                  <a:lnTo>
                    <a:pt x="370" y="9"/>
                  </a:lnTo>
                  <a:lnTo>
                    <a:pt x="387" y="10"/>
                  </a:lnTo>
                  <a:lnTo>
                    <a:pt x="387" y="10"/>
                  </a:lnTo>
                  <a:lnTo>
                    <a:pt x="387" y="12"/>
                  </a:lnTo>
                  <a:lnTo>
                    <a:pt x="386" y="13"/>
                  </a:lnTo>
                  <a:lnTo>
                    <a:pt x="383" y="14"/>
                  </a:lnTo>
                  <a:lnTo>
                    <a:pt x="372" y="14"/>
                  </a:lnTo>
                  <a:lnTo>
                    <a:pt x="360" y="16"/>
                  </a:lnTo>
                  <a:lnTo>
                    <a:pt x="360" y="17"/>
                  </a:lnTo>
                  <a:lnTo>
                    <a:pt x="360" y="20"/>
                  </a:lnTo>
                  <a:lnTo>
                    <a:pt x="364" y="20"/>
                  </a:lnTo>
                  <a:lnTo>
                    <a:pt x="367" y="20"/>
                  </a:lnTo>
                  <a:lnTo>
                    <a:pt x="386" y="16"/>
                  </a:lnTo>
                  <a:lnTo>
                    <a:pt x="406" y="13"/>
                  </a:lnTo>
                  <a:lnTo>
                    <a:pt x="426" y="12"/>
                  </a:lnTo>
                  <a:lnTo>
                    <a:pt x="444" y="13"/>
                  </a:lnTo>
                  <a:lnTo>
                    <a:pt x="444" y="14"/>
                  </a:lnTo>
                  <a:lnTo>
                    <a:pt x="446" y="16"/>
                  </a:lnTo>
                  <a:lnTo>
                    <a:pt x="444" y="19"/>
                  </a:lnTo>
                  <a:lnTo>
                    <a:pt x="442" y="22"/>
                  </a:lnTo>
                  <a:lnTo>
                    <a:pt x="432" y="22"/>
                  </a:lnTo>
                  <a:lnTo>
                    <a:pt x="422" y="23"/>
                  </a:lnTo>
                  <a:lnTo>
                    <a:pt x="412" y="24"/>
                  </a:lnTo>
                  <a:lnTo>
                    <a:pt x="403" y="27"/>
                  </a:lnTo>
                  <a:lnTo>
                    <a:pt x="394" y="30"/>
                  </a:lnTo>
                  <a:lnTo>
                    <a:pt x="387" y="34"/>
                  </a:lnTo>
                  <a:lnTo>
                    <a:pt x="380" y="37"/>
                  </a:lnTo>
                  <a:lnTo>
                    <a:pt x="374" y="42"/>
                  </a:lnTo>
                  <a:lnTo>
                    <a:pt x="376" y="46"/>
                  </a:lnTo>
                  <a:lnTo>
                    <a:pt x="376" y="50"/>
                  </a:lnTo>
                  <a:lnTo>
                    <a:pt x="383" y="53"/>
                  </a:lnTo>
                  <a:lnTo>
                    <a:pt x="389" y="54"/>
                  </a:lnTo>
                  <a:lnTo>
                    <a:pt x="389" y="56"/>
                  </a:lnTo>
                  <a:lnTo>
                    <a:pt x="387" y="57"/>
                  </a:lnTo>
                  <a:lnTo>
                    <a:pt x="376" y="57"/>
                  </a:lnTo>
                  <a:lnTo>
                    <a:pt x="364" y="59"/>
                  </a:lnTo>
                  <a:lnTo>
                    <a:pt x="364" y="60"/>
                  </a:lnTo>
                  <a:lnTo>
                    <a:pt x="364" y="63"/>
                  </a:lnTo>
                  <a:lnTo>
                    <a:pt x="370" y="63"/>
                  </a:lnTo>
                  <a:lnTo>
                    <a:pt x="374" y="64"/>
                  </a:lnTo>
                  <a:lnTo>
                    <a:pt x="376" y="67"/>
                  </a:lnTo>
                  <a:lnTo>
                    <a:pt x="376" y="72"/>
                  </a:lnTo>
                  <a:lnTo>
                    <a:pt x="376" y="72"/>
                  </a:lnTo>
                  <a:lnTo>
                    <a:pt x="376" y="73"/>
                  </a:lnTo>
                  <a:lnTo>
                    <a:pt x="382" y="73"/>
                  </a:lnTo>
                  <a:lnTo>
                    <a:pt x="386" y="73"/>
                  </a:lnTo>
                  <a:lnTo>
                    <a:pt x="386" y="76"/>
                  </a:lnTo>
                  <a:lnTo>
                    <a:pt x="384" y="79"/>
                  </a:lnTo>
                  <a:lnTo>
                    <a:pt x="376" y="79"/>
                  </a:lnTo>
                  <a:lnTo>
                    <a:pt x="367" y="79"/>
                  </a:lnTo>
                  <a:lnTo>
                    <a:pt x="367" y="83"/>
                  </a:lnTo>
                  <a:lnTo>
                    <a:pt x="367" y="87"/>
                  </a:lnTo>
                  <a:lnTo>
                    <a:pt x="359" y="89"/>
                  </a:lnTo>
                  <a:lnTo>
                    <a:pt x="353" y="90"/>
                  </a:lnTo>
                  <a:lnTo>
                    <a:pt x="347" y="93"/>
                  </a:lnTo>
                  <a:lnTo>
                    <a:pt x="340" y="96"/>
                  </a:lnTo>
                  <a:lnTo>
                    <a:pt x="342" y="102"/>
                  </a:lnTo>
                  <a:lnTo>
                    <a:pt x="343" y="107"/>
                  </a:lnTo>
                  <a:lnTo>
                    <a:pt x="337" y="107"/>
                  </a:lnTo>
                  <a:lnTo>
                    <a:pt x="332" y="107"/>
                  </a:lnTo>
                  <a:lnTo>
                    <a:pt x="336" y="109"/>
                  </a:lnTo>
                  <a:lnTo>
                    <a:pt x="337" y="110"/>
                  </a:lnTo>
                  <a:lnTo>
                    <a:pt x="339" y="113"/>
                  </a:lnTo>
                  <a:lnTo>
                    <a:pt x="340" y="119"/>
                  </a:lnTo>
                  <a:lnTo>
                    <a:pt x="339" y="120"/>
                  </a:lnTo>
                  <a:lnTo>
                    <a:pt x="339" y="121"/>
                  </a:lnTo>
                  <a:lnTo>
                    <a:pt x="322" y="117"/>
                  </a:lnTo>
                  <a:lnTo>
                    <a:pt x="307" y="113"/>
                  </a:lnTo>
                  <a:lnTo>
                    <a:pt x="309" y="116"/>
                  </a:lnTo>
                  <a:lnTo>
                    <a:pt x="310" y="119"/>
                  </a:lnTo>
                  <a:lnTo>
                    <a:pt x="303" y="119"/>
                  </a:lnTo>
                  <a:lnTo>
                    <a:pt x="297" y="119"/>
                  </a:lnTo>
                  <a:lnTo>
                    <a:pt x="297" y="121"/>
                  </a:lnTo>
                  <a:lnTo>
                    <a:pt x="297" y="124"/>
                  </a:lnTo>
                  <a:lnTo>
                    <a:pt x="313" y="124"/>
                  </a:lnTo>
                  <a:lnTo>
                    <a:pt x="327" y="124"/>
                  </a:lnTo>
                  <a:lnTo>
                    <a:pt x="329" y="127"/>
                  </a:lnTo>
                  <a:lnTo>
                    <a:pt x="329" y="131"/>
                  </a:lnTo>
                  <a:lnTo>
                    <a:pt x="317" y="136"/>
                  </a:lnTo>
                  <a:lnTo>
                    <a:pt x="306" y="140"/>
                  </a:lnTo>
                  <a:lnTo>
                    <a:pt x="294" y="143"/>
                  </a:lnTo>
                  <a:lnTo>
                    <a:pt x="285" y="147"/>
                  </a:lnTo>
                  <a:lnTo>
                    <a:pt x="263" y="149"/>
                  </a:lnTo>
                  <a:lnTo>
                    <a:pt x="243" y="150"/>
                  </a:lnTo>
                  <a:lnTo>
                    <a:pt x="232" y="161"/>
                  </a:lnTo>
                  <a:lnTo>
                    <a:pt x="219" y="171"/>
                  </a:lnTo>
                  <a:lnTo>
                    <a:pt x="207" y="174"/>
                  </a:lnTo>
                  <a:lnTo>
                    <a:pt x="192" y="177"/>
                  </a:lnTo>
                  <a:lnTo>
                    <a:pt x="176" y="179"/>
                  </a:lnTo>
                  <a:lnTo>
                    <a:pt x="163" y="181"/>
                  </a:lnTo>
                  <a:lnTo>
                    <a:pt x="162" y="190"/>
                  </a:lnTo>
                  <a:lnTo>
                    <a:pt x="160" y="197"/>
                  </a:lnTo>
                  <a:lnTo>
                    <a:pt x="149" y="204"/>
                  </a:lnTo>
                  <a:lnTo>
                    <a:pt x="139" y="210"/>
                  </a:lnTo>
                  <a:lnTo>
                    <a:pt x="137" y="216"/>
                  </a:lnTo>
                  <a:lnTo>
                    <a:pt x="136" y="221"/>
                  </a:lnTo>
                  <a:lnTo>
                    <a:pt x="125" y="230"/>
                  </a:lnTo>
                  <a:lnTo>
                    <a:pt x="112" y="239"/>
                  </a:lnTo>
                  <a:lnTo>
                    <a:pt x="105" y="233"/>
                  </a:lnTo>
                  <a:lnTo>
                    <a:pt x="95" y="229"/>
                  </a:lnTo>
                  <a:lnTo>
                    <a:pt x="87" y="230"/>
                  </a:lnTo>
                  <a:lnTo>
                    <a:pt x="80" y="230"/>
                  </a:lnTo>
                  <a:lnTo>
                    <a:pt x="75" y="213"/>
                  </a:lnTo>
                  <a:lnTo>
                    <a:pt x="67" y="196"/>
                  </a:lnTo>
                  <a:lnTo>
                    <a:pt x="72" y="191"/>
                  </a:lnTo>
                  <a:lnTo>
                    <a:pt x="76" y="187"/>
                  </a:lnTo>
                  <a:lnTo>
                    <a:pt x="73" y="187"/>
                  </a:lnTo>
                  <a:lnTo>
                    <a:pt x="70" y="187"/>
                  </a:lnTo>
                  <a:lnTo>
                    <a:pt x="69" y="189"/>
                  </a:lnTo>
                  <a:lnTo>
                    <a:pt x="66" y="190"/>
                  </a:lnTo>
                  <a:lnTo>
                    <a:pt x="70" y="170"/>
                  </a:lnTo>
                  <a:lnTo>
                    <a:pt x="76" y="149"/>
                  </a:lnTo>
                  <a:lnTo>
                    <a:pt x="76" y="149"/>
                  </a:lnTo>
                  <a:lnTo>
                    <a:pt x="77" y="149"/>
                  </a:lnTo>
                  <a:lnTo>
                    <a:pt x="82" y="150"/>
                  </a:lnTo>
                  <a:lnTo>
                    <a:pt x="86" y="151"/>
                  </a:lnTo>
                  <a:lnTo>
                    <a:pt x="89" y="151"/>
                  </a:lnTo>
                  <a:lnTo>
                    <a:pt x="93" y="150"/>
                  </a:lnTo>
                  <a:lnTo>
                    <a:pt x="90" y="147"/>
                  </a:lnTo>
                  <a:lnTo>
                    <a:pt x="89" y="144"/>
                  </a:lnTo>
                  <a:lnTo>
                    <a:pt x="99" y="139"/>
                  </a:lnTo>
                  <a:lnTo>
                    <a:pt x="107" y="133"/>
                  </a:lnTo>
                  <a:lnTo>
                    <a:pt x="106" y="121"/>
                  </a:lnTo>
                  <a:lnTo>
                    <a:pt x="103" y="110"/>
                  </a:lnTo>
                  <a:lnTo>
                    <a:pt x="96" y="110"/>
                  </a:lnTo>
                  <a:lnTo>
                    <a:pt x="90" y="109"/>
                  </a:lnTo>
                  <a:lnTo>
                    <a:pt x="86" y="107"/>
                  </a:lnTo>
                  <a:lnTo>
                    <a:pt x="83" y="103"/>
                  </a:lnTo>
                  <a:lnTo>
                    <a:pt x="86" y="99"/>
                  </a:lnTo>
                  <a:lnTo>
                    <a:pt x="89" y="94"/>
                  </a:lnTo>
                  <a:lnTo>
                    <a:pt x="90" y="89"/>
                  </a:lnTo>
                  <a:lnTo>
                    <a:pt x="92" y="82"/>
                  </a:lnTo>
                  <a:lnTo>
                    <a:pt x="83" y="76"/>
                  </a:lnTo>
                  <a:lnTo>
                    <a:pt x="77" y="67"/>
                  </a:lnTo>
                  <a:lnTo>
                    <a:pt x="60" y="66"/>
                  </a:lnTo>
                  <a:lnTo>
                    <a:pt x="45" y="66"/>
                  </a:lnTo>
                  <a:lnTo>
                    <a:pt x="29" y="64"/>
                  </a:lnTo>
                  <a:lnTo>
                    <a:pt x="12" y="64"/>
                  </a:lnTo>
                  <a:lnTo>
                    <a:pt x="12" y="62"/>
                  </a:lnTo>
                  <a:lnTo>
                    <a:pt x="12" y="59"/>
                  </a:lnTo>
                  <a:lnTo>
                    <a:pt x="13" y="57"/>
                  </a:lnTo>
                  <a:lnTo>
                    <a:pt x="15" y="56"/>
                  </a:lnTo>
                  <a:lnTo>
                    <a:pt x="28" y="56"/>
                  </a:lnTo>
                  <a:lnTo>
                    <a:pt x="39" y="57"/>
                  </a:lnTo>
                  <a:lnTo>
                    <a:pt x="39" y="56"/>
                  </a:lnTo>
                  <a:lnTo>
                    <a:pt x="39" y="56"/>
                  </a:lnTo>
                  <a:lnTo>
                    <a:pt x="38" y="53"/>
                  </a:lnTo>
                  <a:lnTo>
                    <a:pt x="36" y="50"/>
                  </a:lnTo>
                  <a:lnTo>
                    <a:pt x="25" y="52"/>
                  </a:lnTo>
                  <a:lnTo>
                    <a:pt x="15" y="52"/>
                  </a:lnTo>
                  <a:lnTo>
                    <a:pt x="10" y="52"/>
                  </a:lnTo>
                  <a:lnTo>
                    <a:pt x="6" y="50"/>
                  </a:lnTo>
                  <a:lnTo>
                    <a:pt x="3" y="49"/>
                  </a:lnTo>
                  <a:lnTo>
                    <a:pt x="0" y="46"/>
                  </a:lnTo>
                  <a:lnTo>
                    <a:pt x="2" y="44"/>
                  </a:lnTo>
                  <a:lnTo>
                    <a:pt x="5" y="42"/>
                  </a:lnTo>
                  <a:lnTo>
                    <a:pt x="15" y="39"/>
                  </a:lnTo>
                  <a:lnTo>
                    <a:pt x="23" y="37"/>
                  </a:lnTo>
                  <a:lnTo>
                    <a:pt x="32" y="36"/>
                  </a:lnTo>
                  <a:lnTo>
                    <a:pt x="42" y="36"/>
                  </a:lnTo>
                  <a:lnTo>
                    <a:pt x="59" y="36"/>
                  </a:lnTo>
                  <a:lnTo>
                    <a:pt x="76" y="36"/>
                  </a:lnTo>
                  <a:lnTo>
                    <a:pt x="72" y="30"/>
                  </a:lnTo>
                  <a:lnTo>
                    <a:pt x="67" y="24"/>
                  </a:lnTo>
                  <a:lnTo>
                    <a:pt x="87" y="23"/>
                  </a:lnTo>
                  <a:lnTo>
                    <a:pt x="106" y="22"/>
                  </a:lnTo>
                  <a:lnTo>
                    <a:pt x="123" y="17"/>
                  </a:lnTo>
                  <a:lnTo>
                    <a:pt x="140" y="12"/>
                  </a:lnTo>
                  <a:lnTo>
                    <a:pt x="153" y="13"/>
                  </a:lnTo>
                  <a:lnTo>
                    <a:pt x="166" y="14"/>
                  </a:lnTo>
                  <a:lnTo>
                    <a:pt x="180" y="14"/>
                  </a:lnTo>
                  <a:lnTo>
                    <a:pt x="193" y="13"/>
                  </a:lnTo>
                  <a:lnTo>
                    <a:pt x="220" y="10"/>
                  </a:lnTo>
                  <a:lnTo>
                    <a:pt x="249" y="6"/>
                  </a:lnTo>
                  <a:lnTo>
                    <a:pt x="267" y="4"/>
                  </a:lnTo>
                  <a:lnTo>
                    <a:pt x="293" y="4"/>
                  </a:lnTo>
                  <a:lnTo>
                    <a:pt x="306" y="3"/>
                  </a:lnTo>
                  <a:lnTo>
                    <a:pt x="317" y="3"/>
                  </a:lnTo>
                  <a:lnTo>
                    <a:pt x="326" y="2"/>
                  </a:lnTo>
                  <a:lnTo>
                    <a:pt x="33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54" name="Freeform 435"/>
            <p:cNvSpPr>
              <a:spLocks/>
            </p:cNvSpPr>
            <p:nvPr/>
          </p:nvSpPr>
          <p:spPr bwMode="auto">
            <a:xfrm>
              <a:off x="3276" y="2315"/>
              <a:ext cx="234" cy="63"/>
            </a:xfrm>
            <a:custGeom>
              <a:avLst/>
              <a:gdLst>
                <a:gd name="T0" fmla="*/ 175 w 234"/>
                <a:gd name="T1" fmla="*/ 2 h 63"/>
                <a:gd name="T2" fmla="*/ 214 w 234"/>
                <a:gd name="T3" fmla="*/ 5 h 63"/>
                <a:gd name="T4" fmla="*/ 234 w 234"/>
                <a:gd name="T5" fmla="*/ 8 h 63"/>
                <a:gd name="T6" fmla="*/ 211 w 234"/>
                <a:gd name="T7" fmla="*/ 12 h 63"/>
                <a:gd name="T8" fmla="*/ 180 w 234"/>
                <a:gd name="T9" fmla="*/ 20 h 63"/>
                <a:gd name="T10" fmla="*/ 145 w 234"/>
                <a:gd name="T11" fmla="*/ 28 h 63"/>
                <a:gd name="T12" fmla="*/ 114 w 234"/>
                <a:gd name="T13" fmla="*/ 30 h 63"/>
                <a:gd name="T14" fmla="*/ 100 w 234"/>
                <a:gd name="T15" fmla="*/ 33 h 63"/>
                <a:gd name="T16" fmla="*/ 104 w 234"/>
                <a:gd name="T17" fmla="*/ 35 h 63"/>
                <a:gd name="T18" fmla="*/ 108 w 234"/>
                <a:gd name="T19" fmla="*/ 39 h 63"/>
                <a:gd name="T20" fmla="*/ 107 w 234"/>
                <a:gd name="T21" fmla="*/ 42 h 63"/>
                <a:gd name="T22" fmla="*/ 93 w 234"/>
                <a:gd name="T23" fmla="*/ 45 h 63"/>
                <a:gd name="T24" fmla="*/ 71 w 234"/>
                <a:gd name="T25" fmla="*/ 56 h 63"/>
                <a:gd name="T26" fmla="*/ 53 w 234"/>
                <a:gd name="T27" fmla="*/ 63 h 63"/>
                <a:gd name="T28" fmla="*/ 13 w 234"/>
                <a:gd name="T29" fmla="*/ 59 h 63"/>
                <a:gd name="T30" fmla="*/ 0 w 234"/>
                <a:gd name="T31" fmla="*/ 56 h 63"/>
                <a:gd name="T32" fmla="*/ 0 w 234"/>
                <a:gd name="T33" fmla="*/ 53 h 63"/>
                <a:gd name="T34" fmla="*/ 11 w 234"/>
                <a:gd name="T35" fmla="*/ 53 h 63"/>
                <a:gd name="T36" fmla="*/ 30 w 234"/>
                <a:gd name="T37" fmla="*/ 50 h 63"/>
                <a:gd name="T38" fmla="*/ 38 w 234"/>
                <a:gd name="T39" fmla="*/ 46 h 63"/>
                <a:gd name="T40" fmla="*/ 40 w 234"/>
                <a:gd name="T41" fmla="*/ 43 h 63"/>
                <a:gd name="T42" fmla="*/ 47 w 234"/>
                <a:gd name="T43" fmla="*/ 40 h 63"/>
                <a:gd name="T44" fmla="*/ 51 w 234"/>
                <a:gd name="T45" fmla="*/ 38 h 63"/>
                <a:gd name="T46" fmla="*/ 53 w 234"/>
                <a:gd name="T47" fmla="*/ 38 h 63"/>
                <a:gd name="T48" fmla="*/ 61 w 234"/>
                <a:gd name="T49" fmla="*/ 38 h 63"/>
                <a:gd name="T50" fmla="*/ 60 w 234"/>
                <a:gd name="T51" fmla="*/ 33 h 63"/>
                <a:gd name="T52" fmla="*/ 57 w 234"/>
                <a:gd name="T53" fmla="*/ 26 h 63"/>
                <a:gd name="T54" fmla="*/ 73 w 234"/>
                <a:gd name="T55" fmla="*/ 26 h 63"/>
                <a:gd name="T56" fmla="*/ 88 w 234"/>
                <a:gd name="T57" fmla="*/ 26 h 63"/>
                <a:gd name="T58" fmla="*/ 98 w 234"/>
                <a:gd name="T59" fmla="*/ 22 h 63"/>
                <a:gd name="T60" fmla="*/ 110 w 234"/>
                <a:gd name="T61" fmla="*/ 20 h 63"/>
                <a:gd name="T62" fmla="*/ 120 w 234"/>
                <a:gd name="T63" fmla="*/ 18 h 63"/>
                <a:gd name="T64" fmla="*/ 107 w 234"/>
                <a:gd name="T65" fmla="*/ 18 h 63"/>
                <a:gd name="T66" fmla="*/ 80 w 234"/>
                <a:gd name="T67" fmla="*/ 16 h 63"/>
                <a:gd name="T68" fmla="*/ 64 w 234"/>
                <a:gd name="T69" fmla="*/ 13 h 63"/>
                <a:gd name="T70" fmla="*/ 57 w 234"/>
                <a:gd name="T71" fmla="*/ 9 h 63"/>
                <a:gd name="T72" fmla="*/ 83 w 234"/>
                <a:gd name="T73" fmla="*/ 6 h 63"/>
                <a:gd name="T74" fmla="*/ 123 w 234"/>
                <a:gd name="T75" fmla="*/ 6 h 63"/>
                <a:gd name="T76" fmla="*/ 145 w 234"/>
                <a:gd name="T77" fmla="*/ 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34" h="63">
                  <a:moveTo>
                    <a:pt x="155" y="0"/>
                  </a:moveTo>
                  <a:lnTo>
                    <a:pt x="175" y="2"/>
                  </a:lnTo>
                  <a:lnTo>
                    <a:pt x="194" y="3"/>
                  </a:lnTo>
                  <a:lnTo>
                    <a:pt x="214" y="5"/>
                  </a:lnTo>
                  <a:lnTo>
                    <a:pt x="234" y="6"/>
                  </a:lnTo>
                  <a:lnTo>
                    <a:pt x="234" y="8"/>
                  </a:lnTo>
                  <a:lnTo>
                    <a:pt x="232" y="9"/>
                  </a:lnTo>
                  <a:lnTo>
                    <a:pt x="211" y="12"/>
                  </a:lnTo>
                  <a:lnTo>
                    <a:pt x="194" y="16"/>
                  </a:lnTo>
                  <a:lnTo>
                    <a:pt x="180" y="20"/>
                  </a:lnTo>
                  <a:lnTo>
                    <a:pt x="161" y="26"/>
                  </a:lnTo>
                  <a:lnTo>
                    <a:pt x="145" y="28"/>
                  </a:lnTo>
                  <a:lnTo>
                    <a:pt x="130" y="29"/>
                  </a:lnTo>
                  <a:lnTo>
                    <a:pt x="114" y="30"/>
                  </a:lnTo>
                  <a:lnTo>
                    <a:pt x="100" y="32"/>
                  </a:lnTo>
                  <a:lnTo>
                    <a:pt x="100" y="33"/>
                  </a:lnTo>
                  <a:lnTo>
                    <a:pt x="100" y="33"/>
                  </a:lnTo>
                  <a:lnTo>
                    <a:pt x="104" y="35"/>
                  </a:lnTo>
                  <a:lnTo>
                    <a:pt x="108" y="35"/>
                  </a:lnTo>
                  <a:lnTo>
                    <a:pt x="108" y="39"/>
                  </a:lnTo>
                  <a:lnTo>
                    <a:pt x="108" y="42"/>
                  </a:lnTo>
                  <a:lnTo>
                    <a:pt x="107" y="42"/>
                  </a:lnTo>
                  <a:lnTo>
                    <a:pt x="105" y="42"/>
                  </a:lnTo>
                  <a:lnTo>
                    <a:pt x="93" y="45"/>
                  </a:lnTo>
                  <a:lnTo>
                    <a:pt x="78" y="48"/>
                  </a:lnTo>
                  <a:lnTo>
                    <a:pt x="71" y="56"/>
                  </a:lnTo>
                  <a:lnTo>
                    <a:pt x="63" y="63"/>
                  </a:lnTo>
                  <a:lnTo>
                    <a:pt x="53" y="63"/>
                  </a:lnTo>
                  <a:lnTo>
                    <a:pt x="33" y="60"/>
                  </a:lnTo>
                  <a:lnTo>
                    <a:pt x="13" y="59"/>
                  </a:lnTo>
                  <a:lnTo>
                    <a:pt x="1" y="58"/>
                  </a:lnTo>
                  <a:lnTo>
                    <a:pt x="0" y="56"/>
                  </a:lnTo>
                  <a:lnTo>
                    <a:pt x="0" y="55"/>
                  </a:lnTo>
                  <a:lnTo>
                    <a:pt x="0" y="53"/>
                  </a:lnTo>
                  <a:lnTo>
                    <a:pt x="0" y="53"/>
                  </a:lnTo>
                  <a:lnTo>
                    <a:pt x="11" y="53"/>
                  </a:lnTo>
                  <a:lnTo>
                    <a:pt x="24" y="52"/>
                  </a:lnTo>
                  <a:lnTo>
                    <a:pt x="30" y="50"/>
                  </a:lnTo>
                  <a:lnTo>
                    <a:pt x="35" y="49"/>
                  </a:lnTo>
                  <a:lnTo>
                    <a:pt x="38" y="46"/>
                  </a:lnTo>
                  <a:lnTo>
                    <a:pt x="40" y="43"/>
                  </a:lnTo>
                  <a:lnTo>
                    <a:pt x="40" y="43"/>
                  </a:lnTo>
                  <a:lnTo>
                    <a:pt x="40" y="42"/>
                  </a:lnTo>
                  <a:lnTo>
                    <a:pt x="47" y="40"/>
                  </a:lnTo>
                  <a:lnTo>
                    <a:pt x="55" y="39"/>
                  </a:lnTo>
                  <a:lnTo>
                    <a:pt x="51" y="38"/>
                  </a:lnTo>
                  <a:lnTo>
                    <a:pt x="47" y="36"/>
                  </a:lnTo>
                  <a:lnTo>
                    <a:pt x="53" y="38"/>
                  </a:lnTo>
                  <a:lnTo>
                    <a:pt x="57" y="38"/>
                  </a:lnTo>
                  <a:lnTo>
                    <a:pt x="61" y="38"/>
                  </a:lnTo>
                  <a:lnTo>
                    <a:pt x="64" y="36"/>
                  </a:lnTo>
                  <a:lnTo>
                    <a:pt x="60" y="33"/>
                  </a:lnTo>
                  <a:lnTo>
                    <a:pt x="57" y="29"/>
                  </a:lnTo>
                  <a:lnTo>
                    <a:pt x="57" y="26"/>
                  </a:lnTo>
                  <a:lnTo>
                    <a:pt x="58" y="23"/>
                  </a:lnTo>
                  <a:lnTo>
                    <a:pt x="73" y="26"/>
                  </a:lnTo>
                  <a:lnTo>
                    <a:pt x="85" y="30"/>
                  </a:lnTo>
                  <a:lnTo>
                    <a:pt x="88" y="26"/>
                  </a:lnTo>
                  <a:lnTo>
                    <a:pt x="93" y="25"/>
                  </a:lnTo>
                  <a:lnTo>
                    <a:pt x="98" y="22"/>
                  </a:lnTo>
                  <a:lnTo>
                    <a:pt x="104" y="22"/>
                  </a:lnTo>
                  <a:lnTo>
                    <a:pt x="110" y="20"/>
                  </a:lnTo>
                  <a:lnTo>
                    <a:pt x="115" y="19"/>
                  </a:lnTo>
                  <a:lnTo>
                    <a:pt x="120" y="18"/>
                  </a:lnTo>
                  <a:lnTo>
                    <a:pt x="124" y="15"/>
                  </a:lnTo>
                  <a:lnTo>
                    <a:pt x="107" y="18"/>
                  </a:lnTo>
                  <a:lnTo>
                    <a:pt x="90" y="18"/>
                  </a:lnTo>
                  <a:lnTo>
                    <a:pt x="80" y="16"/>
                  </a:lnTo>
                  <a:lnTo>
                    <a:pt x="73" y="15"/>
                  </a:lnTo>
                  <a:lnTo>
                    <a:pt x="64" y="13"/>
                  </a:lnTo>
                  <a:lnTo>
                    <a:pt x="57" y="10"/>
                  </a:lnTo>
                  <a:lnTo>
                    <a:pt x="57" y="9"/>
                  </a:lnTo>
                  <a:lnTo>
                    <a:pt x="58" y="8"/>
                  </a:lnTo>
                  <a:lnTo>
                    <a:pt x="83" y="6"/>
                  </a:lnTo>
                  <a:lnTo>
                    <a:pt x="110" y="6"/>
                  </a:lnTo>
                  <a:lnTo>
                    <a:pt x="123" y="6"/>
                  </a:lnTo>
                  <a:lnTo>
                    <a:pt x="134" y="6"/>
                  </a:lnTo>
                  <a:lnTo>
                    <a:pt x="145" y="3"/>
                  </a:lnTo>
                  <a:lnTo>
                    <a:pt x="15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55" name="Freeform 436"/>
            <p:cNvSpPr>
              <a:spLocks/>
            </p:cNvSpPr>
            <p:nvPr/>
          </p:nvSpPr>
          <p:spPr bwMode="auto">
            <a:xfrm>
              <a:off x="4565" y="2328"/>
              <a:ext cx="64" cy="23"/>
            </a:xfrm>
            <a:custGeom>
              <a:avLst/>
              <a:gdLst>
                <a:gd name="T0" fmla="*/ 0 w 64"/>
                <a:gd name="T1" fmla="*/ 12 h 23"/>
                <a:gd name="T2" fmla="*/ 0 w 64"/>
                <a:gd name="T3" fmla="*/ 6 h 23"/>
                <a:gd name="T4" fmla="*/ 0 w 64"/>
                <a:gd name="T5" fmla="*/ 0 h 23"/>
                <a:gd name="T6" fmla="*/ 16 w 64"/>
                <a:gd name="T7" fmla="*/ 0 h 23"/>
                <a:gd name="T8" fmla="*/ 34 w 64"/>
                <a:gd name="T9" fmla="*/ 2 h 23"/>
                <a:gd name="T10" fmla="*/ 49 w 64"/>
                <a:gd name="T11" fmla="*/ 10 h 23"/>
                <a:gd name="T12" fmla="*/ 64 w 64"/>
                <a:gd name="T13" fmla="*/ 17 h 23"/>
                <a:gd name="T14" fmla="*/ 64 w 64"/>
                <a:gd name="T15" fmla="*/ 20 h 23"/>
                <a:gd name="T16" fmla="*/ 64 w 64"/>
                <a:gd name="T17" fmla="*/ 23 h 23"/>
                <a:gd name="T18" fmla="*/ 61 w 64"/>
                <a:gd name="T19" fmla="*/ 23 h 23"/>
                <a:gd name="T20" fmla="*/ 57 w 64"/>
                <a:gd name="T21" fmla="*/ 23 h 23"/>
                <a:gd name="T22" fmla="*/ 44 w 64"/>
                <a:gd name="T23" fmla="*/ 20 h 23"/>
                <a:gd name="T24" fmla="*/ 29 w 64"/>
                <a:gd name="T25" fmla="*/ 16 h 23"/>
                <a:gd name="T26" fmla="*/ 11 w 64"/>
                <a:gd name="T27" fmla="*/ 13 h 23"/>
                <a:gd name="T28" fmla="*/ 0 w 64"/>
                <a:gd name="T29" fmla="*/ 12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4" h="23">
                  <a:moveTo>
                    <a:pt x="0" y="12"/>
                  </a:moveTo>
                  <a:lnTo>
                    <a:pt x="0" y="6"/>
                  </a:lnTo>
                  <a:lnTo>
                    <a:pt x="0" y="0"/>
                  </a:lnTo>
                  <a:lnTo>
                    <a:pt x="16" y="0"/>
                  </a:lnTo>
                  <a:lnTo>
                    <a:pt x="34" y="2"/>
                  </a:lnTo>
                  <a:lnTo>
                    <a:pt x="49" y="10"/>
                  </a:lnTo>
                  <a:lnTo>
                    <a:pt x="64" y="17"/>
                  </a:lnTo>
                  <a:lnTo>
                    <a:pt x="64" y="20"/>
                  </a:lnTo>
                  <a:lnTo>
                    <a:pt x="64" y="23"/>
                  </a:lnTo>
                  <a:lnTo>
                    <a:pt x="61" y="23"/>
                  </a:lnTo>
                  <a:lnTo>
                    <a:pt x="57" y="23"/>
                  </a:lnTo>
                  <a:lnTo>
                    <a:pt x="44" y="20"/>
                  </a:lnTo>
                  <a:lnTo>
                    <a:pt x="29" y="16"/>
                  </a:lnTo>
                  <a:lnTo>
                    <a:pt x="11" y="13"/>
                  </a:lnTo>
                  <a:lnTo>
                    <a:pt x="0"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56" name="Freeform 437"/>
            <p:cNvSpPr>
              <a:spLocks/>
            </p:cNvSpPr>
            <p:nvPr/>
          </p:nvSpPr>
          <p:spPr bwMode="auto">
            <a:xfrm>
              <a:off x="3250" y="2330"/>
              <a:ext cx="70" cy="27"/>
            </a:xfrm>
            <a:custGeom>
              <a:avLst/>
              <a:gdLst>
                <a:gd name="T0" fmla="*/ 33 w 70"/>
                <a:gd name="T1" fmla="*/ 0 h 27"/>
                <a:gd name="T2" fmla="*/ 39 w 70"/>
                <a:gd name="T3" fmla="*/ 0 h 27"/>
                <a:gd name="T4" fmla="*/ 46 w 70"/>
                <a:gd name="T5" fmla="*/ 1 h 27"/>
                <a:gd name="T6" fmla="*/ 51 w 70"/>
                <a:gd name="T7" fmla="*/ 3 h 27"/>
                <a:gd name="T8" fmla="*/ 56 w 70"/>
                <a:gd name="T9" fmla="*/ 5 h 27"/>
                <a:gd name="T10" fmla="*/ 61 w 70"/>
                <a:gd name="T11" fmla="*/ 8 h 27"/>
                <a:gd name="T12" fmla="*/ 64 w 70"/>
                <a:gd name="T13" fmla="*/ 11 h 27"/>
                <a:gd name="T14" fmla="*/ 67 w 70"/>
                <a:gd name="T15" fmla="*/ 15 h 27"/>
                <a:gd name="T16" fmla="*/ 70 w 70"/>
                <a:gd name="T17" fmla="*/ 20 h 27"/>
                <a:gd name="T18" fmla="*/ 69 w 70"/>
                <a:gd name="T19" fmla="*/ 20 h 27"/>
                <a:gd name="T20" fmla="*/ 67 w 70"/>
                <a:gd name="T21" fmla="*/ 20 h 27"/>
                <a:gd name="T22" fmla="*/ 56 w 70"/>
                <a:gd name="T23" fmla="*/ 24 h 27"/>
                <a:gd name="T24" fmla="*/ 43 w 70"/>
                <a:gd name="T25" fmla="*/ 25 h 27"/>
                <a:gd name="T26" fmla="*/ 31 w 70"/>
                <a:gd name="T27" fmla="*/ 27 h 27"/>
                <a:gd name="T28" fmla="*/ 24 w 70"/>
                <a:gd name="T29" fmla="*/ 27 h 27"/>
                <a:gd name="T30" fmla="*/ 17 w 70"/>
                <a:gd name="T31" fmla="*/ 25 h 27"/>
                <a:gd name="T32" fmla="*/ 10 w 70"/>
                <a:gd name="T33" fmla="*/ 21 h 27"/>
                <a:gd name="T34" fmla="*/ 4 w 70"/>
                <a:gd name="T35" fmla="*/ 17 h 27"/>
                <a:gd name="T36" fmla="*/ 0 w 70"/>
                <a:gd name="T37" fmla="*/ 11 h 27"/>
                <a:gd name="T38" fmla="*/ 9 w 70"/>
                <a:gd name="T39" fmla="*/ 11 h 27"/>
                <a:gd name="T40" fmla="*/ 17 w 70"/>
                <a:gd name="T41" fmla="*/ 8 h 27"/>
                <a:gd name="T42" fmla="*/ 26 w 70"/>
                <a:gd name="T43" fmla="*/ 4 h 27"/>
                <a:gd name="T44" fmla="*/ 33 w 70"/>
                <a:gd name="T45"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0" h="27">
                  <a:moveTo>
                    <a:pt x="33" y="0"/>
                  </a:moveTo>
                  <a:lnTo>
                    <a:pt x="39" y="0"/>
                  </a:lnTo>
                  <a:lnTo>
                    <a:pt x="46" y="1"/>
                  </a:lnTo>
                  <a:lnTo>
                    <a:pt x="51" y="3"/>
                  </a:lnTo>
                  <a:lnTo>
                    <a:pt x="56" y="5"/>
                  </a:lnTo>
                  <a:lnTo>
                    <a:pt x="61" y="8"/>
                  </a:lnTo>
                  <a:lnTo>
                    <a:pt x="64" y="11"/>
                  </a:lnTo>
                  <a:lnTo>
                    <a:pt x="67" y="15"/>
                  </a:lnTo>
                  <a:lnTo>
                    <a:pt x="70" y="20"/>
                  </a:lnTo>
                  <a:lnTo>
                    <a:pt x="69" y="20"/>
                  </a:lnTo>
                  <a:lnTo>
                    <a:pt x="67" y="20"/>
                  </a:lnTo>
                  <a:lnTo>
                    <a:pt x="56" y="24"/>
                  </a:lnTo>
                  <a:lnTo>
                    <a:pt x="43" y="25"/>
                  </a:lnTo>
                  <a:lnTo>
                    <a:pt x="31" y="27"/>
                  </a:lnTo>
                  <a:lnTo>
                    <a:pt x="24" y="27"/>
                  </a:lnTo>
                  <a:lnTo>
                    <a:pt x="17" y="25"/>
                  </a:lnTo>
                  <a:lnTo>
                    <a:pt x="10" y="21"/>
                  </a:lnTo>
                  <a:lnTo>
                    <a:pt x="4" y="17"/>
                  </a:lnTo>
                  <a:lnTo>
                    <a:pt x="0" y="11"/>
                  </a:lnTo>
                  <a:lnTo>
                    <a:pt x="9" y="11"/>
                  </a:lnTo>
                  <a:lnTo>
                    <a:pt x="17" y="8"/>
                  </a:lnTo>
                  <a:lnTo>
                    <a:pt x="26" y="4"/>
                  </a:lnTo>
                  <a:lnTo>
                    <a:pt x="3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57" name="Freeform 438"/>
            <p:cNvSpPr>
              <a:spLocks/>
            </p:cNvSpPr>
            <p:nvPr/>
          </p:nvSpPr>
          <p:spPr bwMode="auto">
            <a:xfrm>
              <a:off x="4062" y="2338"/>
              <a:ext cx="3" cy="1"/>
            </a:xfrm>
            <a:custGeom>
              <a:avLst/>
              <a:gdLst>
                <a:gd name="T0" fmla="*/ 0 w 3"/>
                <a:gd name="T1" fmla="*/ 2 w 3"/>
                <a:gd name="T2" fmla="*/ 3 w 3"/>
                <a:gd name="T3" fmla="*/ 2 w 3"/>
                <a:gd name="T4" fmla="*/ 0 w 3"/>
              </a:gdLst>
              <a:ahLst/>
              <a:cxnLst>
                <a:cxn ang="0">
                  <a:pos x="T0" y="0"/>
                </a:cxn>
                <a:cxn ang="0">
                  <a:pos x="T1" y="0"/>
                </a:cxn>
                <a:cxn ang="0">
                  <a:pos x="T2" y="0"/>
                </a:cxn>
                <a:cxn ang="0">
                  <a:pos x="T3" y="0"/>
                </a:cxn>
                <a:cxn ang="0">
                  <a:pos x="T4" y="0"/>
                </a:cxn>
              </a:cxnLst>
              <a:rect l="0" t="0" r="r" b="b"/>
              <a:pathLst>
                <a:path w="3">
                  <a:moveTo>
                    <a:pt x="0" y="0"/>
                  </a:moveTo>
                  <a:lnTo>
                    <a:pt x="2" y="0"/>
                  </a:lnTo>
                  <a:lnTo>
                    <a:pt x="3" y="0"/>
                  </a:lnTo>
                  <a:lnTo>
                    <a:pt x="2"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58" name="Freeform 439"/>
            <p:cNvSpPr>
              <a:spLocks/>
            </p:cNvSpPr>
            <p:nvPr/>
          </p:nvSpPr>
          <p:spPr bwMode="auto">
            <a:xfrm>
              <a:off x="4070" y="2338"/>
              <a:ext cx="48" cy="12"/>
            </a:xfrm>
            <a:custGeom>
              <a:avLst/>
              <a:gdLst>
                <a:gd name="T0" fmla="*/ 0 w 48"/>
                <a:gd name="T1" fmla="*/ 0 h 12"/>
                <a:gd name="T2" fmla="*/ 11 w 48"/>
                <a:gd name="T3" fmla="*/ 0 h 12"/>
                <a:gd name="T4" fmla="*/ 24 w 48"/>
                <a:gd name="T5" fmla="*/ 2 h 12"/>
                <a:gd name="T6" fmla="*/ 35 w 48"/>
                <a:gd name="T7" fmla="*/ 2 h 12"/>
                <a:gd name="T8" fmla="*/ 48 w 48"/>
                <a:gd name="T9" fmla="*/ 2 h 12"/>
                <a:gd name="T10" fmla="*/ 48 w 48"/>
                <a:gd name="T11" fmla="*/ 3 h 12"/>
                <a:gd name="T12" fmla="*/ 48 w 48"/>
                <a:gd name="T13" fmla="*/ 3 h 12"/>
                <a:gd name="T14" fmla="*/ 48 w 48"/>
                <a:gd name="T15" fmla="*/ 5 h 12"/>
                <a:gd name="T16" fmla="*/ 48 w 48"/>
                <a:gd name="T17" fmla="*/ 6 h 12"/>
                <a:gd name="T18" fmla="*/ 40 w 48"/>
                <a:gd name="T19" fmla="*/ 9 h 12"/>
                <a:gd name="T20" fmla="*/ 30 w 48"/>
                <a:gd name="T21" fmla="*/ 12 h 12"/>
                <a:gd name="T22" fmla="*/ 20 w 48"/>
                <a:gd name="T23" fmla="*/ 12 h 12"/>
                <a:gd name="T24" fmla="*/ 8 w 48"/>
                <a:gd name="T25" fmla="*/ 10 h 12"/>
                <a:gd name="T26" fmla="*/ 4 w 48"/>
                <a:gd name="T27" fmla="*/ 6 h 12"/>
                <a:gd name="T28" fmla="*/ 0 w 48"/>
                <a:gd name="T29"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8" h="12">
                  <a:moveTo>
                    <a:pt x="0" y="0"/>
                  </a:moveTo>
                  <a:lnTo>
                    <a:pt x="11" y="0"/>
                  </a:lnTo>
                  <a:lnTo>
                    <a:pt x="24" y="2"/>
                  </a:lnTo>
                  <a:lnTo>
                    <a:pt x="35" y="2"/>
                  </a:lnTo>
                  <a:lnTo>
                    <a:pt x="48" y="2"/>
                  </a:lnTo>
                  <a:lnTo>
                    <a:pt x="48" y="3"/>
                  </a:lnTo>
                  <a:lnTo>
                    <a:pt x="48" y="3"/>
                  </a:lnTo>
                  <a:lnTo>
                    <a:pt x="48" y="5"/>
                  </a:lnTo>
                  <a:lnTo>
                    <a:pt x="48" y="6"/>
                  </a:lnTo>
                  <a:lnTo>
                    <a:pt x="40" y="9"/>
                  </a:lnTo>
                  <a:lnTo>
                    <a:pt x="30" y="12"/>
                  </a:lnTo>
                  <a:lnTo>
                    <a:pt x="20" y="12"/>
                  </a:lnTo>
                  <a:lnTo>
                    <a:pt x="8" y="10"/>
                  </a:lnTo>
                  <a:lnTo>
                    <a:pt x="4" y="6"/>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59" name="Freeform 440"/>
            <p:cNvSpPr>
              <a:spLocks/>
            </p:cNvSpPr>
            <p:nvPr/>
          </p:nvSpPr>
          <p:spPr bwMode="auto">
            <a:xfrm>
              <a:off x="3177" y="2344"/>
              <a:ext cx="36" cy="14"/>
            </a:xfrm>
            <a:custGeom>
              <a:avLst/>
              <a:gdLst>
                <a:gd name="T0" fmla="*/ 19 w 36"/>
                <a:gd name="T1" fmla="*/ 0 h 14"/>
                <a:gd name="T2" fmla="*/ 27 w 36"/>
                <a:gd name="T3" fmla="*/ 3 h 14"/>
                <a:gd name="T4" fmla="*/ 36 w 36"/>
                <a:gd name="T5" fmla="*/ 4 h 14"/>
                <a:gd name="T6" fmla="*/ 36 w 36"/>
                <a:gd name="T7" fmla="*/ 6 h 14"/>
                <a:gd name="T8" fmla="*/ 36 w 36"/>
                <a:gd name="T9" fmla="*/ 6 h 14"/>
                <a:gd name="T10" fmla="*/ 34 w 36"/>
                <a:gd name="T11" fmla="*/ 9 h 14"/>
                <a:gd name="T12" fmla="*/ 34 w 36"/>
                <a:gd name="T13" fmla="*/ 11 h 14"/>
                <a:gd name="T14" fmla="*/ 30 w 36"/>
                <a:gd name="T15" fmla="*/ 13 h 14"/>
                <a:gd name="T16" fmla="*/ 26 w 36"/>
                <a:gd name="T17" fmla="*/ 14 h 14"/>
                <a:gd name="T18" fmla="*/ 13 w 36"/>
                <a:gd name="T19" fmla="*/ 11 h 14"/>
                <a:gd name="T20" fmla="*/ 0 w 36"/>
                <a:gd name="T21" fmla="*/ 9 h 14"/>
                <a:gd name="T22" fmla="*/ 9 w 36"/>
                <a:gd name="T23" fmla="*/ 4 h 14"/>
                <a:gd name="T24" fmla="*/ 19 w 36"/>
                <a:gd name="T25"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6" h="14">
                  <a:moveTo>
                    <a:pt x="19" y="0"/>
                  </a:moveTo>
                  <a:lnTo>
                    <a:pt x="27" y="3"/>
                  </a:lnTo>
                  <a:lnTo>
                    <a:pt x="36" y="4"/>
                  </a:lnTo>
                  <a:lnTo>
                    <a:pt x="36" y="6"/>
                  </a:lnTo>
                  <a:lnTo>
                    <a:pt x="36" y="6"/>
                  </a:lnTo>
                  <a:lnTo>
                    <a:pt x="34" y="9"/>
                  </a:lnTo>
                  <a:lnTo>
                    <a:pt x="34" y="11"/>
                  </a:lnTo>
                  <a:lnTo>
                    <a:pt x="30" y="13"/>
                  </a:lnTo>
                  <a:lnTo>
                    <a:pt x="26" y="14"/>
                  </a:lnTo>
                  <a:lnTo>
                    <a:pt x="13" y="11"/>
                  </a:lnTo>
                  <a:lnTo>
                    <a:pt x="0" y="9"/>
                  </a:lnTo>
                  <a:lnTo>
                    <a:pt x="9" y="4"/>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60" name="Freeform 441"/>
            <p:cNvSpPr>
              <a:spLocks/>
            </p:cNvSpPr>
            <p:nvPr/>
          </p:nvSpPr>
          <p:spPr bwMode="auto">
            <a:xfrm>
              <a:off x="4005" y="2344"/>
              <a:ext cx="63" cy="31"/>
            </a:xfrm>
            <a:custGeom>
              <a:avLst/>
              <a:gdLst>
                <a:gd name="T0" fmla="*/ 0 w 63"/>
                <a:gd name="T1" fmla="*/ 0 h 31"/>
                <a:gd name="T2" fmla="*/ 13 w 63"/>
                <a:gd name="T3" fmla="*/ 1 h 31"/>
                <a:gd name="T4" fmla="*/ 30 w 63"/>
                <a:gd name="T5" fmla="*/ 1 h 31"/>
                <a:gd name="T6" fmla="*/ 47 w 63"/>
                <a:gd name="T7" fmla="*/ 3 h 31"/>
                <a:gd name="T8" fmla="*/ 59 w 63"/>
                <a:gd name="T9" fmla="*/ 4 h 31"/>
                <a:gd name="T10" fmla="*/ 60 w 63"/>
                <a:gd name="T11" fmla="*/ 6 h 31"/>
                <a:gd name="T12" fmla="*/ 63 w 63"/>
                <a:gd name="T13" fmla="*/ 7 h 31"/>
                <a:gd name="T14" fmla="*/ 63 w 63"/>
                <a:gd name="T15" fmla="*/ 9 h 31"/>
                <a:gd name="T16" fmla="*/ 63 w 63"/>
                <a:gd name="T17" fmla="*/ 10 h 31"/>
                <a:gd name="T18" fmla="*/ 52 w 63"/>
                <a:gd name="T19" fmla="*/ 21 h 31"/>
                <a:gd name="T20" fmla="*/ 40 w 63"/>
                <a:gd name="T21" fmla="*/ 31 h 31"/>
                <a:gd name="T22" fmla="*/ 36 w 63"/>
                <a:gd name="T23" fmla="*/ 30 h 31"/>
                <a:gd name="T24" fmla="*/ 32 w 63"/>
                <a:gd name="T25" fmla="*/ 30 h 31"/>
                <a:gd name="T26" fmla="*/ 25 w 63"/>
                <a:gd name="T27" fmla="*/ 24 h 31"/>
                <a:gd name="T28" fmla="*/ 15 w 63"/>
                <a:gd name="T29" fmla="*/ 17 h 31"/>
                <a:gd name="T30" fmla="*/ 5 w 63"/>
                <a:gd name="T31" fmla="*/ 7 h 31"/>
                <a:gd name="T32" fmla="*/ 0 w 63"/>
                <a:gd name="T33"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3" h="31">
                  <a:moveTo>
                    <a:pt x="0" y="0"/>
                  </a:moveTo>
                  <a:lnTo>
                    <a:pt x="13" y="1"/>
                  </a:lnTo>
                  <a:lnTo>
                    <a:pt x="30" y="1"/>
                  </a:lnTo>
                  <a:lnTo>
                    <a:pt x="47" y="3"/>
                  </a:lnTo>
                  <a:lnTo>
                    <a:pt x="59" y="4"/>
                  </a:lnTo>
                  <a:lnTo>
                    <a:pt x="60" y="6"/>
                  </a:lnTo>
                  <a:lnTo>
                    <a:pt x="63" y="7"/>
                  </a:lnTo>
                  <a:lnTo>
                    <a:pt x="63" y="9"/>
                  </a:lnTo>
                  <a:lnTo>
                    <a:pt x="63" y="10"/>
                  </a:lnTo>
                  <a:lnTo>
                    <a:pt x="52" y="21"/>
                  </a:lnTo>
                  <a:lnTo>
                    <a:pt x="40" y="31"/>
                  </a:lnTo>
                  <a:lnTo>
                    <a:pt x="36" y="30"/>
                  </a:lnTo>
                  <a:lnTo>
                    <a:pt x="32" y="30"/>
                  </a:lnTo>
                  <a:lnTo>
                    <a:pt x="25" y="24"/>
                  </a:lnTo>
                  <a:lnTo>
                    <a:pt x="15" y="17"/>
                  </a:lnTo>
                  <a:lnTo>
                    <a:pt x="5" y="7"/>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61" name="Freeform 442"/>
            <p:cNvSpPr>
              <a:spLocks/>
            </p:cNvSpPr>
            <p:nvPr/>
          </p:nvSpPr>
          <p:spPr bwMode="auto">
            <a:xfrm>
              <a:off x="3224" y="2347"/>
              <a:ext cx="20" cy="16"/>
            </a:xfrm>
            <a:custGeom>
              <a:avLst/>
              <a:gdLst>
                <a:gd name="T0" fmla="*/ 6 w 20"/>
                <a:gd name="T1" fmla="*/ 0 h 16"/>
                <a:gd name="T2" fmla="*/ 7 w 20"/>
                <a:gd name="T3" fmla="*/ 0 h 16"/>
                <a:gd name="T4" fmla="*/ 10 w 20"/>
                <a:gd name="T5" fmla="*/ 0 h 16"/>
                <a:gd name="T6" fmla="*/ 16 w 20"/>
                <a:gd name="T7" fmla="*/ 7 h 16"/>
                <a:gd name="T8" fmla="*/ 20 w 20"/>
                <a:gd name="T9" fmla="*/ 13 h 16"/>
                <a:gd name="T10" fmla="*/ 20 w 20"/>
                <a:gd name="T11" fmla="*/ 14 h 16"/>
                <a:gd name="T12" fmla="*/ 19 w 20"/>
                <a:gd name="T13" fmla="*/ 16 h 16"/>
                <a:gd name="T14" fmla="*/ 12 w 20"/>
                <a:gd name="T15" fmla="*/ 16 h 16"/>
                <a:gd name="T16" fmla="*/ 6 w 20"/>
                <a:gd name="T17" fmla="*/ 14 h 16"/>
                <a:gd name="T18" fmla="*/ 2 w 20"/>
                <a:gd name="T19" fmla="*/ 11 h 16"/>
                <a:gd name="T20" fmla="*/ 0 w 20"/>
                <a:gd name="T21" fmla="*/ 4 h 16"/>
                <a:gd name="T22" fmla="*/ 3 w 20"/>
                <a:gd name="T23" fmla="*/ 3 h 16"/>
                <a:gd name="T24" fmla="*/ 6 w 20"/>
                <a:gd name="T25"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 h="16">
                  <a:moveTo>
                    <a:pt x="6" y="0"/>
                  </a:moveTo>
                  <a:lnTo>
                    <a:pt x="7" y="0"/>
                  </a:lnTo>
                  <a:lnTo>
                    <a:pt x="10" y="0"/>
                  </a:lnTo>
                  <a:lnTo>
                    <a:pt x="16" y="7"/>
                  </a:lnTo>
                  <a:lnTo>
                    <a:pt x="20" y="13"/>
                  </a:lnTo>
                  <a:lnTo>
                    <a:pt x="20" y="14"/>
                  </a:lnTo>
                  <a:lnTo>
                    <a:pt x="19" y="16"/>
                  </a:lnTo>
                  <a:lnTo>
                    <a:pt x="12" y="16"/>
                  </a:lnTo>
                  <a:lnTo>
                    <a:pt x="6" y="14"/>
                  </a:lnTo>
                  <a:lnTo>
                    <a:pt x="2" y="11"/>
                  </a:lnTo>
                  <a:lnTo>
                    <a:pt x="0" y="4"/>
                  </a:lnTo>
                  <a:lnTo>
                    <a:pt x="3" y="3"/>
                  </a:lnTo>
                  <a:lnTo>
                    <a:pt x="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62" name="Freeform 443"/>
            <p:cNvSpPr>
              <a:spLocks/>
            </p:cNvSpPr>
            <p:nvPr/>
          </p:nvSpPr>
          <p:spPr bwMode="auto">
            <a:xfrm>
              <a:off x="3104" y="2350"/>
              <a:ext cx="36" cy="17"/>
            </a:xfrm>
            <a:custGeom>
              <a:avLst/>
              <a:gdLst>
                <a:gd name="T0" fmla="*/ 19 w 36"/>
                <a:gd name="T1" fmla="*/ 0 h 17"/>
                <a:gd name="T2" fmla="*/ 28 w 36"/>
                <a:gd name="T3" fmla="*/ 1 h 17"/>
                <a:gd name="T4" fmla="*/ 36 w 36"/>
                <a:gd name="T5" fmla="*/ 1 h 17"/>
                <a:gd name="T6" fmla="*/ 36 w 36"/>
                <a:gd name="T7" fmla="*/ 3 h 17"/>
                <a:gd name="T8" fmla="*/ 36 w 36"/>
                <a:gd name="T9" fmla="*/ 3 h 17"/>
                <a:gd name="T10" fmla="*/ 36 w 36"/>
                <a:gd name="T11" fmla="*/ 4 h 17"/>
                <a:gd name="T12" fmla="*/ 36 w 36"/>
                <a:gd name="T13" fmla="*/ 4 h 17"/>
                <a:gd name="T14" fmla="*/ 29 w 36"/>
                <a:gd name="T15" fmla="*/ 10 h 17"/>
                <a:gd name="T16" fmla="*/ 19 w 36"/>
                <a:gd name="T17" fmla="*/ 14 h 17"/>
                <a:gd name="T18" fmla="*/ 15 w 36"/>
                <a:gd name="T19" fmla="*/ 17 h 17"/>
                <a:gd name="T20" fmla="*/ 9 w 36"/>
                <a:gd name="T21" fmla="*/ 17 h 17"/>
                <a:gd name="T22" fmla="*/ 5 w 36"/>
                <a:gd name="T23" fmla="*/ 15 h 17"/>
                <a:gd name="T24" fmla="*/ 0 w 36"/>
                <a:gd name="T25" fmla="*/ 11 h 17"/>
                <a:gd name="T26" fmla="*/ 9 w 36"/>
                <a:gd name="T27" fmla="*/ 5 h 17"/>
                <a:gd name="T28" fmla="*/ 19 w 36"/>
                <a:gd name="T29"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 h="17">
                  <a:moveTo>
                    <a:pt x="19" y="0"/>
                  </a:moveTo>
                  <a:lnTo>
                    <a:pt x="28" y="1"/>
                  </a:lnTo>
                  <a:lnTo>
                    <a:pt x="36" y="1"/>
                  </a:lnTo>
                  <a:lnTo>
                    <a:pt x="36" y="3"/>
                  </a:lnTo>
                  <a:lnTo>
                    <a:pt x="36" y="3"/>
                  </a:lnTo>
                  <a:lnTo>
                    <a:pt x="36" y="4"/>
                  </a:lnTo>
                  <a:lnTo>
                    <a:pt x="36" y="4"/>
                  </a:lnTo>
                  <a:lnTo>
                    <a:pt x="29" y="10"/>
                  </a:lnTo>
                  <a:lnTo>
                    <a:pt x="19" y="14"/>
                  </a:lnTo>
                  <a:lnTo>
                    <a:pt x="15" y="17"/>
                  </a:lnTo>
                  <a:lnTo>
                    <a:pt x="9" y="17"/>
                  </a:lnTo>
                  <a:lnTo>
                    <a:pt x="5" y="15"/>
                  </a:lnTo>
                  <a:lnTo>
                    <a:pt x="0" y="11"/>
                  </a:lnTo>
                  <a:lnTo>
                    <a:pt x="9" y="5"/>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63" name="Freeform 444"/>
            <p:cNvSpPr>
              <a:spLocks/>
            </p:cNvSpPr>
            <p:nvPr/>
          </p:nvSpPr>
          <p:spPr bwMode="auto">
            <a:xfrm>
              <a:off x="4638" y="2350"/>
              <a:ext cx="34" cy="10"/>
            </a:xfrm>
            <a:custGeom>
              <a:avLst/>
              <a:gdLst>
                <a:gd name="T0" fmla="*/ 34 w 34"/>
                <a:gd name="T1" fmla="*/ 8 h 10"/>
                <a:gd name="T2" fmla="*/ 23 w 34"/>
                <a:gd name="T3" fmla="*/ 10 h 10"/>
                <a:gd name="T4" fmla="*/ 14 w 34"/>
                <a:gd name="T5" fmla="*/ 8 h 10"/>
                <a:gd name="T6" fmla="*/ 7 w 34"/>
                <a:gd name="T7" fmla="*/ 7 h 10"/>
                <a:gd name="T8" fmla="*/ 0 w 34"/>
                <a:gd name="T9" fmla="*/ 1 h 10"/>
                <a:gd name="T10" fmla="*/ 0 w 34"/>
                <a:gd name="T11" fmla="*/ 1 h 10"/>
                <a:gd name="T12" fmla="*/ 0 w 34"/>
                <a:gd name="T13" fmla="*/ 0 h 10"/>
                <a:gd name="T14" fmla="*/ 17 w 34"/>
                <a:gd name="T15" fmla="*/ 1 h 10"/>
                <a:gd name="T16" fmla="*/ 34 w 34"/>
                <a:gd name="T17" fmla="*/ 1 h 10"/>
                <a:gd name="T18" fmla="*/ 34 w 34"/>
                <a:gd name="T19" fmla="*/ 5 h 10"/>
                <a:gd name="T20" fmla="*/ 34 w 34"/>
                <a:gd name="T21" fmla="*/ 8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 h="10">
                  <a:moveTo>
                    <a:pt x="34" y="8"/>
                  </a:moveTo>
                  <a:lnTo>
                    <a:pt x="23" y="10"/>
                  </a:lnTo>
                  <a:lnTo>
                    <a:pt x="14" y="8"/>
                  </a:lnTo>
                  <a:lnTo>
                    <a:pt x="7" y="7"/>
                  </a:lnTo>
                  <a:lnTo>
                    <a:pt x="0" y="1"/>
                  </a:lnTo>
                  <a:lnTo>
                    <a:pt x="0" y="1"/>
                  </a:lnTo>
                  <a:lnTo>
                    <a:pt x="0" y="0"/>
                  </a:lnTo>
                  <a:lnTo>
                    <a:pt x="17" y="1"/>
                  </a:lnTo>
                  <a:lnTo>
                    <a:pt x="34" y="1"/>
                  </a:lnTo>
                  <a:lnTo>
                    <a:pt x="34" y="5"/>
                  </a:lnTo>
                  <a:lnTo>
                    <a:pt x="34"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64" name="Freeform 445"/>
            <p:cNvSpPr>
              <a:spLocks/>
            </p:cNvSpPr>
            <p:nvPr/>
          </p:nvSpPr>
          <p:spPr bwMode="auto">
            <a:xfrm>
              <a:off x="3010" y="2358"/>
              <a:ext cx="130" cy="30"/>
            </a:xfrm>
            <a:custGeom>
              <a:avLst/>
              <a:gdLst>
                <a:gd name="T0" fmla="*/ 64 w 130"/>
                <a:gd name="T1" fmla="*/ 0 h 30"/>
                <a:gd name="T2" fmla="*/ 70 w 130"/>
                <a:gd name="T3" fmla="*/ 2 h 30"/>
                <a:gd name="T4" fmla="*/ 74 w 130"/>
                <a:gd name="T5" fmla="*/ 3 h 30"/>
                <a:gd name="T6" fmla="*/ 76 w 130"/>
                <a:gd name="T7" fmla="*/ 12 h 30"/>
                <a:gd name="T8" fmla="*/ 77 w 130"/>
                <a:gd name="T9" fmla="*/ 20 h 30"/>
                <a:gd name="T10" fmla="*/ 79 w 130"/>
                <a:gd name="T11" fmla="*/ 20 h 30"/>
                <a:gd name="T12" fmla="*/ 80 w 130"/>
                <a:gd name="T13" fmla="*/ 22 h 30"/>
                <a:gd name="T14" fmla="*/ 94 w 130"/>
                <a:gd name="T15" fmla="*/ 19 h 30"/>
                <a:gd name="T16" fmla="*/ 104 w 130"/>
                <a:gd name="T17" fmla="*/ 15 h 30"/>
                <a:gd name="T18" fmla="*/ 112 w 130"/>
                <a:gd name="T19" fmla="*/ 15 h 30"/>
                <a:gd name="T20" fmla="*/ 119 w 130"/>
                <a:gd name="T21" fmla="*/ 17 h 30"/>
                <a:gd name="T22" fmla="*/ 124 w 130"/>
                <a:gd name="T23" fmla="*/ 20 h 30"/>
                <a:gd name="T24" fmla="*/ 130 w 130"/>
                <a:gd name="T25" fmla="*/ 23 h 30"/>
                <a:gd name="T26" fmla="*/ 130 w 130"/>
                <a:gd name="T27" fmla="*/ 26 h 30"/>
                <a:gd name="T28" fmla="*/ 129 w 130"/>
                <a:gd name="T29" fmla="*/ 29 h 30"/>
                <a:gd name="T30" fmla="*/ 113 w 130"/>
                <a:gd name="T31" fmla="*/ 29 h 30"/>
                <a:gd name="T32" fmla="*/ 96 w 130"/>
                <a:gd name="T33" fmla="*/ 30 h 30"/>
                <a:gd name="T34" fmla="*/ 94 w 130"/>
                <a:gd name="T35" fmla="*/ 27 h 30"/>
                <a:gd name="T36" fmla="*/ 94 w 130"/>
                <a:gd name="T37" fmla="*/ 26 h 30"/>
                <a:gd name="T38" fmla="*/ 93 w 130"/>
                <a:gd name="T39" fmla="*/ 26 h 30"/>
                <a:gd name="T40" fmla="*/ 90 w 130"/>
                <a:gd name="T41" fmla="*/ 25 h 30"/>
                <a:gd name="T42" fmla="*/ 84 w 130"/>
                <a:gd name="T43" fmla="*/ 27 h 30"/>
                <a:gd name="T44" fmla="*/ 77 w 130"/>
                <a:gd name="T45" fmla="*/ 29 h 30"/>
                <a:gd name="T46" fmla="*/ 70 w 130"/>
                <a:gd name="T47" fmla="*/ 27 h 30"/>
                <a:gd name="T48" fmla="*/ 64 w 130"/>
                <a:gd name="T49" fmla="*/ 26 h 30"/>
                <a:gd name="T50" fmla="*/ 59 w 130"/>
                <a:gd name="T51" fmla="*/ 23 h 30"/>
                <a:gd name="T52" fmla="*/ 53 w 130"/>
                <a:gd name="T53" fmla="*/ 20 h 30"/>
                <a:gd name="T54" fmla="*/ 47 w 130"/>
                <a:gd name="T55" fmla="*/ 19 h 30"/>
                <a:gd name="T56" fmla="*/ 43 w 130"/>
                <a:gd name="T57" fmla="*/ 19 h 30"/>
                <a:gd name="T58" fmla="*/ 42 w 130"/>
                <a:gd name="T59" fmla="*/ 22 h 30"/>
                <a:gd name="T60" fmla="*/ 39 w 130"/>
                <a:gd name="T61" fmla="*/ 25 h 30"/>
                <a:gd name="T62" fmla="*/ 37 w 130"/>
                <a:gd name="T63" fmla="*/ 25 h 30"/>
                <a:gd name="T64" fmla="*/ 32 w 130"/>
                <a:gd name="T65" fmla="*/ 26 h 30"/>
                <a:gd name="T66" fmla="*/ 16 w 130"/>
                <a:gd name="T67" fmla="*/ 22 h 30"/>
                <a:gd name="T68" fmla="*/ 0 w 130"/>
                <a:gd name="T69" fmla="*/ 16 h 30"/>
                <a:gd name="T70" fmla="*/ 12 w 130"/>
                <a:gd name="T71" fmla="*/ 15 h 30"/>
                <a:gd name="T72" fmla="*/ 30 w 130"/>
                <a:gd name="T73" fmla="*/ 10 h 30"/>
                <a:gd name="T74" fmla="*/ 52 w 130"/>
                <a:gd name="T75" fmla="*/ 6 h 30"/>
                <a:gd name="T76" fmla="*/ 64 w 130"/>
                <a:gd name="T7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30" h="30">
                  <a:moveTo>
                    <a:pt x="64" y="0"/>
                  </a:moveTo>
                  <a:lnTo>
                    <a:pt x="70" y="2"/>
                  </a:lnTo>
                  <a:lnTo>
                    <a:pt x="74" y="3"/>
                  </a:lnTo>
                  <a:lnTo>
                    <a:pt x="76" y="12"/>
                  </a:lnTo>
                  <a:lnTo>
                    <a:pt x="77" y="20"/>
                  </a:lnTo>
                  <a:lnTo>
                    <a:pt x="79" y="20"/>
                  </a:lnTo>
                  <a:lnTo>
                    <a:pt x="80" y="22"/>
                  </a:lnTo>
                  <a:lnTo>
                    <a:pt x="94" y="19"/>
                  </a:lnTo>
                  <a:lnTo>
                    <a:pt x="104" y="15"/>
                  </a:lnTo>
                  <a:lnTo>
                    <a:pt x="112" y="15"/>
                  </a:lnTo>
                  <a:lnTo>
                    <a:pt x="119" y="17"/>
                  </a:lnTo>
                  <a:lnTo>
                    <a:pt x="124" y="20"/>
                  </a:lnTo>
                  <a:lnTo>
                    <a:pt x="130" y="23"/>
                  </a:lnTo>
                  <a:lnTo>
                    <a:pt x="130" y="26"/>
                  </a:lnTo>
                  <a:lnTo>
                    <a:pt x="129" y="29"/>
                  </a:lnTo>
                  <a:lnTo>
                    <a:pt x="113" y="29"/>
                  </a:lnTo>
                  <a:lnTo>
                    <a:pt x="96" y="30"/>
                  </a:lnTo>
                  <a:lnTo>
                    <a:pt x="94" y="27"/>
                  </a:lnTo>
                  <a:lnTo>
                    <a:pt x="94" y="26"/>
                  </a:lnTo>
                  <a:lnTo>
                    <a:pt x="93" y="26"/>
                  </a:lnTo>
                  <a:lnTo>
                    <a:pt x="90" y="25"/>
                  </a:lnTo>
                  <a:lnTo>
                    <a:pt x="84" y="27"/>
                  </a:lnTo>
                  <a:lnTo>
                    <a:pt x="77" y="29"/>
                  </a:lnTo>
                  <a:lnTo>
                    <a:pt x="70" y="27"/>
                  </a:lnTo>
                  <a:lnTo>
                    <a:pt x="64" y="26"/>
                  </a:lnTo>
                  <a:lnTo>
                    <a:pt x="59" y="23"/>
                  </a:lnTo>
                  <a:lnTo>
                    <a:pt x="53" y="20"/>
                  </a:lnTo>
                  <a:lnTo>
                    <a:pt x="47" y="19"/>
                  </a:lnTo>
                  <a:lnTo>
                    <a:pt x="43" y="19"/>
                  </a:lnTo>
                  <a:lnTo>
                    <a:pt x="42" y="22"/>
                  </a:lnTo>
                  <a:lnTo>
                    <a:pt x="39" y="25"/>
                  </a:lnTo>
                  <a:lnTo>
                    <a:pt x="37" y="25"/>
                  </a:lnTo>
                  <a:lnTo>
                    <a:pt x="32" y="26"/>
                  </a:lnTo>
                  <a:lnTo>
                    <a:pt x="16" y="22"/>
                  </a:lnTo>
                  <a:lnTo>
                    <a:pt x="0" y="16"/>
                  </a:lnTo>
                  <a:lnTo>
                    <a:pt x="12" y="15"/>
                  </a:lnTo>
                  <a:lnTo>
                    <a:pt x="30" y="10"/>
                  </a:lnTo>
                  <a:lnTo>
                    <a:pt x="52" y="6"/>
                  </a:lnTo>
                  <a:lnTo>
                    <a:pt x="6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65" name="Freeform 446"/>
            <p:cNvSpPr>
              <a:spLocks/>
            </p:cNvSpPr>
            <p:nvPr/>
          </p:nvSpPr>
          <p:spPr bwMode="auto">
            <a:xfrm>
              <a:off x="3693" y="2365"/>
              <a:ext cx="1819" cy="1375"/>
            </a:xfrm>
            <a:custGeom>
              <a:avLst/>
              <a:gdLst>
                <a:gd name="T0" fmla="*/ 1369 w 1819"/>
                <a:gd name="T1" fmla="*/ 59 h 1375"/>
                <a:gd name="T2" fmla="*/ 1617 w 1819"/>
                <a:gd name="T3" fmla="*/ 89 h 1375"/>
                <a:gd name="T4" fmla="*/ 1819 w 1819"/>
                <a:gd name="T5" fmla="*/ 136 h 1375"/>
                <a:gd name="T6" fmla="*/ 1784 w 1819"/>
                <a:gd name="T7" fmla="*/ 156 h 1375"/>
                <a:gd name="T8" fmla="*/ 1689 w 1819"/>
                <a:gd name="T9" fmla="*/ 205 h 1375"/>
                <a:gd name="T10" fmla="*/ 1664 w 1819"/>
                <a:gd name="T11" fmla="*/ 247 h 1375"/>
                <a:gd name="T12" fmla="*/ 1624 w 1819"/>
                <a:gd name="T13" fmla="*/ 166 h 1375"/>
                <a:gd name="T14" fmla="*/ 1494 w 1819"/>
                <a:gd name="T15" fmla="*/ 213 h 1375"/>
                <a:gd name="T16" fmla="*/ 1606 w 1819"/>
                <a:gd name="T17" fmla="*/ 316 h 1375"/>
                <a:gd name="T18" fmla="*/ 1573 w 1819"/>
                <a:gd name="T19" fmla="*/ 306 h 1375"/>
                <a:gd name="T20" fmla="*/ 1530 w 1819"/>
                <a:gd name="T21" fmla="*/ 427 h 1375"/>
                <a:gd name="T22" fmla="*/ 1530 w 1819"/>
                <a:gd name="T23" fmla="*/ 473 h 1375"/>
                <a:gd name="T24" fmla="*/ 1436 w 1819"/>
                <a:gd name="T25" fmla="*/ 434 h 1375"/>
                <a:gd name="T26" fmla="*/ 1474 w 1819"/>
                <a:gd name="T27" fmla="*/ 472 h 1375"/>
                <a:gd name="T28" fmla="*/ 1492 w 1819"/>
                <a:gd name="T29" fmla="*/ 556 h 1375"/>
                <a:gd name="T30" fmla="*/ 1433 w 1819"/>
                <a:gd name="T31" fmla="*/ 654 h 1375"/>
                <a:gd name="T32" fmla="*/ 1383 w 1819"/>
                <a:gd name="T33" fmla="*/ 730 h 1375"/>
                <a:gd name="T34" fmla="*/ 1323 w 1819"/>
                <a:gd name="T35" fmla="*/ 774 h 1375"/>
                <a:gd name="T36" fmla="*/ 1333 w 1819"/>
                <a:gd name="T37" fmla="*/ 856 h 1375"/>
                <a:gd name="T38" fmla="*/ 1297 w 1819"/>
                <a:gd name="T39" fmla="*/ 844 h 1375"/>
                <a:gd name="T40" fmla="*/ 1273 w 1819"/>
                <a:gd name="T41" fmla="*/ 737 h 1375"/>
                <a:gd name="T42" fmla="*/ 1198 w 1819"/>
                <a:gd name="T43" fmla="*/ 650 h 1375"/>
                <a:gd name="T44" fmla="*/ 1090 w 1819"/>
                <a:gd name="T45" fmla="*/ 734 h 1375"/>
                <a:gd name="T46" fmla="*/ 993 w 1819"/>
                <a:gd name="T47" fmla="*/ 674 h 1375"/>
                <a:gd name="T48" fmla="*/ 968 w 1819"/>
                <a:gd name="T49" fmla="*/ 646 h 1375"/>
                <a:gd name="T50" fmla="*/ 765 w 1819"/>
                <a:gd name="T51" fmla="*/ 593 h 1375"/>
                <a:gd name="T52" fmla="*/ 791 w 1819"/>
                <a:gd name="T53" fmla="*/ 629 h 1375"/>
                <a:gd name="T54" fmla="*/ 748 w 1819"/>
                <a:gd name="T55" fmla="*/ 751 h 1375"/>
                <a:gd name="T56" fmla="*/ 624 w 1819"/>
                <a:gd name="T57" fmla="*/ 669 h 1375"/>
                <a:gd name="T58" fmla="*/ 551 w 1819"/>
                <a:gd name="T59" fmla="*/ 567 h 1375"/>
                <a:gd name="T60" fmla="*/ 641 w 1819"/>
                <a:gd name="T61" fmla="*/ 744 h 1375"/>
                <a:gd name="T62" fmla="*/ 719 w 1819"/>
                <a:gd name="T63" fmla="*/ 891 h 1375"/>
                <a:gd name="T64" fmla="*/ 641 w 1819"/>
                <a:gd name="T65" fmla="*/ 1095 h 1375"/>
                <a:gd name="T66" fmla="*/ 576 w 1819"/>
                <a:gd name="T67" fmla="*/ 1227 h 1375"/>
                <a:gd name="T68" fmla="*/ 491 w 1819"/>
                <a:gd name="T69" fmla="*/ 1355 h 1375"/>
                <a:gd name="T70" fmla="*/ 332 w 1819"/>
                <a:gd name="T71" fmla="*/ 1183 h 1375"/>
                <a:gd name="T72" fmla="*/ 289 w 1819"/>
                <a:gd name="T73" fmla="*/ 937 h 1375"/>
                <a:gd name="T74" fmla="*/ 162 w 1819"/>
                <a:gd name="T75" fmla="*/ 876 h 1375"/>
                <a:gd name="T76" fmla="*/ 10 w 1819"/>
                <a:gd name="T77" fmla="*/ 763 h 1375"/>
                <a:gd name="T78" fmla="*/ 42 w 1819"/>
                <a:gd name="T79" fmla="*/ 597 h 1375"/>
                <a:gd name="T80" fmla="*/ 135 w 1819"/>
                <a:gd name="T81" fmla="*/ 483 h 1375"/>
                <a:gd name="T82" fmla="*/ 181 w 1819"/>
                <a:gd name="T83" fmla="*/ 382 h 1375"/>
                <a:gd name="T84" fmla="*/ 184 w 1819"/>
                <a:gd name="T85" fmla="*/ 310 h 1375"/>
                <a:gd name="T86" fmla="*/ 311 w 1819"/>
                <a:gd name="T87" fmla="*/ 226 h 1375"/>
                <a:gd name="T88" fmla="*/ 399 w 1819"/>
                <a:gd name="T89" fmla="*/ 245 h 1375"/>
                <a:gd name="T90" fmla="*/ 471 w 1819"/>
                <a:gd name="T91" fmla="*/ 182 h 1375"/>
                <a:gd name="T92" fmla="*/ 428 w 1819"/>
                <a:gd name="T93" fmla="*/ 119 h 1375"/>
                <a:gd name="T94" fmla="*/ 361 w 1819"/>
                <a:gd name="T95" fmla="*/ 223 h 1375"/>
                <a:gd name="T96" fmla="*/ 285 w 1819"/>
                <a:gd name="T97" fmla="*/ 205 h 1375"/>
                <a:gd name="T98" fmla="*/ 374 w 1819"/>
                <a:gd name="T99" fmla="*/ 79 h 1375"/>
                <a:gd name="T100" fmla="*/ 562 w 1819"/>
                <a:gd name="T101" fmla="*/ 116 h 1375"/>
                <a:gd name="T102" fmla="*/ 549 w 1819"/>
                <a:gd name="T103" fmla="*/ 132 h 1375"/>
                <a:gd name="T104" fmla="*/ 599 w 1819"/>
                <a:gd name="T105" fmla="*/ 110 h 1375"/>
                <a:gd name="T106" fmla="*/ 696 w 1819"/>
                <a:gd name="T107" fmla="*/ 70 h 1375"/>
                <a:gd name="T108" fmla="*/ 799 w 1819"/>
                <a:gd name="T109" fmla="*/ 63 h 1375"/>
                <a:gd name="T110" fmla="*/ 846 w 1819"/>
                <a:gd name="T111" fmla="*/ 90 h 1375"/>
                <a:gd name="T112" fmla="*/ 836 w 1819"/>
                <a:gd name="T113" fmla="*/ 65 h 1375"/>
                <a:gd name="T114" fmla="*/ 849 w 1819"/>
                <a:gd name="T115" fmla="*/ 36 h 1375"/>
                <a:gd name="T116" fmla="*/ 978 w 1819"/>
                <a:gd name="T117" fmla="*/ 0 h 1375"/>
                <a:gd name="T118" fmla="*/ 1052 w 1819"/>
                <a:gd name="T119" fmla="*/ 43 h 1375"/>
                <a:gd name="T120" fmla="*/ 1242 w 1819"/>
                <a:gd name="T121" fmla="*/ 56 h 1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819" h="1375">
                  <a:moveTo>
                    <a:pt x="1272" y="66"/>
                  </a:moveTo>
                  <a:lnTo>
                    <a:pt x="1272" y="62"/>
                  </a:lnTo>
                  <a:lnTo>
                    <a:pt x="1272" y="59"/>
                  </a:lnTo>
                  <a:lnTo>
                    <a:pt x="1286" y="60"/>
                  </a:lnTo>
                  <a:lnTo>
                    <a:pt x="1302" y="62"/>
                  </a:lnTo>
                  <a:lnTo>
                    <a:pt x="1317" y="63"/>
                  </a:lnTo>
                  <a:lnTo>
                    <a:pt x="1333" y="65"/>
                  </a:lnTo>
                  <a:lnTo>
                    <a:pt x="1333" y="63"/>
                  </a:lnTo>
                  <a:lnTo>
                    <a:pt x="1335" y="62"/>
                  </a:lnTo>
                  <a:lnTo>
                    <a:pt x="1330" y="59"/>
                  </a:lnTo>
                  <a:lnTo>
                    <a:pt x="1327" y="56"/>
                  </a:lnTo>
                  <a:lnTo>
                    <a:pt x="1325" y="53"/>
                  </a:lnTo>
                  <a:lnTo>
                    <a:pt x="1323" y="48"/>
                  </a:lnTo>
                  <a:lnTo>
                    <a:pt x="1337" y="48"/>
                  </a:lnTo>
                  <a:lnTo>
                    <a:pt x="1350" y="49"/>
                  </a:lnTo>
                  <a:lnTo>
                    <a:pt x="1356" y="50"/>
                  </a:lnTo>
                  <a:lnTo>
                    <a:pt x="1362" y="52"/>
                  </a:lnTo>
                  <a:lnTo>
                    <a:pt x="1366" y="55"/>
                  </a:lnTo>
                  <a:lnTo>
                    <a:pt x="1369" y="59"/>
                  </a:lnTo>
                  <a:lnTo>
                    <a:pt x="1377" y="55"/>
                  </a:lnTo>
                  <a:lnTo>
                    <a:pt x="1385" y="53"/>
                  </a:lnTo>
                  <a:lnTo>
                    <a:pt x="1390" y="53"/>
                  </a:lnTo>
                  <a:lnTo>
                    <a:pt x="1396" y="53"/>
                  </a:lnTo>
                  <a:lnTo>
                    <a:pt x="1406" y="58"/>
                  </a:lnTo>
                  <a:lnTo>
                    <a:pt x="1417" y="65"/>
                  </a:lnTo>
                  <a:lnTo>
                    <a:pt x="1435" y="65"/>
                  </a:lnTo>
                  <a:lnTo>
                    <a:pt x="1452" y="65"/>
                  </a:lnTo>
                  <a:lnTo>
                    <a:pt x="1467" y="66"/>
                  </a:lnTo>
                  <a:lnTo>
                    <a:pt x="1484" y="66"/>
                  </a:lnTo>
                  <a:lnTo>
                    <a:pt x="1504" y="72"/>
                  </a:lnTo>
                  <a:lnTo>
                    <a:pt x="1524" y="79"/>
                  </a:lnTo>
                  <a:lnTo>
                    <a:pt x="1542" y="79"/>
                  </a:lnTo>
                  <a:lnTo>
                    <a:pt x="1557" y="80"/>
                  </a:lnTo>
                  <a:lnTo>
                    <a:pt x="1573" y="80"/>
                  </a:lnTo>
                  <a:lnTo>
                    <a:pt x="1590" y="80"/>
                  </a:lnTo>
                  <a:lnTo>
                    <a:pt x="1602" y="86"/>
                  </a:lnTo>
                  <a:lnTo>
                    <a:pt x="1617" y="89"/>
                  </a:lnTo>
                  <a:lnTo>
                    <a:pt x="1617" y="89"/>
                  </a:lnTo>
                  <a:lnTo>
                    <a:pt x="1617" y="87"/>
                  </a:lnTo>
                  <a:lnTo>
                    <a:pt x="1616" y="85"/>
                  </a:lnTo>
                  <a:lnTo>
                    <a:pt x="1613" y="82"/>
                  </a:lnTo>
                  <a:lnTo>
                    <a:pt x="1606" y="80"/>
                  </a:lnTo>
                  <a:lnTo>
                    <a:pt x="1600" y="77"/>
                  </a:lnTo>
                  <a:lnTo>
                    <a:pt x="1600" y="76"/>
                  </a:lnTo>
                  <a:lnTo>
                    <a:pt x="1600" y="75"/>
                  </a:lnTo>
                  <a:lnTo>
                    <a:pt x="1600" y="73"/>
                  </a:lnTo>
                  <a:lnTo>
                    <a:pt x="1602" y="72"/>
                  </a:lnTo>
                  <a:lnTo>
                    <a:pt x="1623" y="72"/>
                  </a:lnTo>
                  <a:lnTo>
                    <a:pt x="1646" y="76"/>
                  </a:lnTo>
                  <a:lnTo>
                    <a:pt x="1667" y="80"/>
                  </a:lnTo>
                  <a:lnTo>
                    <a:pt x="1687" y="86"/>
                  </a:lnTo>
                  <a:lnTo>
                    <a:pt x="1727" y="99"/>
                  </a:lnTo>
                  <a:lnTo>
                    <a:pt x="1764" y="112"/>
                  </a:lnTo>
                  <a:lnTo>
                    <a:pt x="1787" y="113"/>
                  </a:lnTo>
                  <a:lnTo>
                    <a:pt x="1807" y="117"/>
                  </a:lnTo>
                  <a:lnTo>
                    <a:pt x="1813" y="126"/>
                  </a:lnTo>
                  <a:lnTo>
                    <a:pt x="1819" y="136"/>
                  </a:lnTo>
                  <a:lnTo>
                    <a:pt x="1800" y="133"/>
                  </a:lnTo>
                  <a:lnTo>
                    <a:pt x="1776" y="127"/>
                  </a:lnTo>
                  <a:lnTo>
                    <a:pt x="1763" y="125"/>
                  </a:lnTo>
                  <a:lnTo>
                    <a:pt x="1753" y="123"/>
                  </a:lnTo>
                  <a:lnTo>
                    <a:pt x="1744" y="122"/>
                  </a:lnTo>
                  <a:lnTo>
                    <a:pt x="1740" y="123"/>
                  </a:lnTo>
                  <a:lnTo>
                    <a:pt x="1743" y="126"/>
                  </a:lnTo>
                  <a:lnTo>
                    <a:pt x="1746" y="130"/>
                  </a:lnTo>
                  <a:lnTo>
                    <a:pt x="1737" y="130"/>
                  </a:lnTo>
                  <a:lnTo>
                    <a:pt x="1729" y="132"/>
                  </a:lnTo>
                  <a:lnTo>
                    <a:pt x="1729" y="133"/>
                  </a:lnTo>
                  <a:lnTo>
                    <a:pt x="1729" y="133"/>
                  </a:lnTo>
                  <a:lnTo>
                    <a:pt x="1737" y="133"/>
                  </a:lnTo>
                  <a:lnTo>
                    <a:pt x="1744" y="136"/>
                  </a:lnTo>
                  <a:lnTo>
                    <a:pt x="1750" y="137"/>
                  </a:lnTo>
                  <a:lnTo>
                    <a:pt x="1757" y="140"/>
                  </a:lnTo>
                  <a:lnTo>
                    <a:pt x="1770" y="146"/>
                  </a:lnTo>
                  <a:lnTo>
                    <a:pt x="1784" y="152"/>
                  </a:lnTo>
                  <a:lnTo>
                    <a:pt x="1784" y="156"/>
                  </a:lnTo>
                  <a:lnTo>
                    <a:pt x="1784" y="160"/>
                  </a:lnTo>
                  <a:lnTo>
                    <a:pt x="1783" y="162"/>
                  </a:lnTo>
                  <a:lnTo>
                    <a:pt x="1781" y="163"/>
                  </a:lnTo>
                  <a:lnTo>
                    <a:pt x="1767" y="162"/>
                  </a:lnTo>
                  <a:lnTo>
                    <a:pt x="1753" y="165"/>
                  </a:lnTo>
                  <a:lnTo>
                    <a:pt x="1749" y="166"/>
                  </a:lnTo>
                  <a:lnTo>
                    <a:pt x="1744" y="170"/>
                  </a:lnTo>
                  <a:lnTo>
                    <a:pt x="1740" y="176"/>
                  </a:lnTo>
                  <a:lnTo>
                    <a:pt x="1739" y="185"/>
                  </a:lnTo>
                  <a:lnTo>
                    <a:pt x="1731" y="186"/>
                  </a:lnTo>
                  <a:lnTo>
                    <a:pt x="1724" y="186"/>
                  </a:lnTo>
                  <a:lnTo>
                    <a:pt x="1723" y="182"/>
                  </a:lnTo>
                  <a:lnTo>
                    <a:pt x="1720" y="179"/>
                  </a:lnTo>
                  <a:lnTo>
                    <a:pt x="1710" y="180"/>
                  </a:lnTo>
                  <a:lnTo>
                    <a:pt x="1700" y="183"/>
                  </a:lnTo>
                  <a:lnTo>
                    <a:pt x="1690" y="187"/>
                  </a:lnTo>
                  <a:lnTo>
                    <a:pt x="1683" y="193"/>
                  </a:lnTo>
                  <a:lnTo>
                    <a:pt x="1686" y="200"/>
                  </a:lnTo>
                  <a:lnTo>
                    <a:pt x="1689" y="205"/>
                  </a:lnTo>
                  <a:lnTo>
                    <a:pt x="1692" y="207"/>
                  </a:lnTo>
                  <a:lnTo>
                    <a:pt x="1694" y="210"/>
                  </a:lnTo>
                  <a:lnTo>
                    <a:pt x="1702" y="213"/>
                  </a:lnTo>
                  <a:lnTo>
                    <a:pt x="1713" y="219"/>
                  </a:lnTo>
                  <a:lnTo>
                    <a:pt x="1714" y="226"/>
                  </a:lnTo>
                  <a:lnTo>
                    <a:pt x="1716" y="235"/>
                  </a:lnTo>
                  <a:lnTo>
                    <a:pt x="1720" y="235"/>
                  </a:lnTo>
                  <a:lnTo>
                    <a:pt x="1723" y="237"/>
                  </a:lnTo>
                  <a:lnTo>
                    <a:pt x="1726" y="245"/>
                  </a:lnTo>
                  <a:lnTo>
                    <a:pt x="1727" y="252"/>
                  </a:lnTo>
                  <a:lnTo>
                    <a:pt x="1727" y="259"/>
                  </a:lnTo>
                  <a:lnTo>
                    <a:pt x="1727" y="266"/>
                  </a:lnTo>
                  <a:lnTo>
                    <a:pt x="1727" y="277"/>
                  </a:lnTo>
                  <a:lnTo>
                    <a:pt x="1727" y="290"/>
                  </a:lnTo>
                  <a:lnTo>
                    <a:pt x="1723" y="290"/>
                  </a:lnTo>
                  <a:lnTo>
                    <a:pt x="1717" y="290"/>
                  </a:lnTo>
                  <a:lnTo>
                    <a:pt x="1700" y="277"/>
                  </a:lnTo>
                  <a:lnTo>
                    <a:pt x="1682" y="263"/>
                  </a:lnTo>
                  <a:lnTo>
                    <a:pt x="1664" y="247"/>
                  </a:lnTo>
                  <a:lnTo>
                    <a:pt x="1650" y="232"/>
                  </a:lnTo>
                  <a:lnTo>
                    <a:pt x="1652" y="222"/>
                  </a:lnTo>
                  <a:lnTo>
                    <a:pt x="1653" y="212"/>
                  </a:lnTo>
                  <a:lnTo>
                    <a:pt x="1657" y="202"/>
                  </a:lnTo>
                  <a:lnTo>
                    <a:pt x="1660" y="193"/>
                  </a:lnTo>
                  <a:lnTo>
                    <a:pt x="1663" y="185"/>
                  </a:lnTo>
                  <a:lnTo>
                    <a:pt x="1664" y="176"/>
                  </a:lnTo>
                  <a:lnTo>
                    <a:pt x="1664" y="167"/>
                  </a:lnTo>
                  <a:lnTo>
                    <a:pt x="1662" y="160"/>
                  </a:lnTo>
                  <a:lnTo>
                    <a:pt x="1656" y="160"/>
                  </a:lnTo>
                  <a:lnTo>
                    <a:pt x="1650" y="160"/>
                  </a:lnTo>
                  <a:lnTo>
                    <a:pt x="1649" y="166"/>
                  </a:lnTo>
                  <a:lnTo>
                    <a:pt x="1649" y="173"/>
                  </a:lnTo>
                  <a:lnTo>
                    <a:pt x="1646" y="173"/>
                  </a:lnTo>
                  <a:lnTo>
                    <a:pt x="1644" y="175"/>
                  </a:lnTo>
                  <a:lnTo>
                    <a:pt x="1639" y="175"/>
                  </a:lnTo>
                  <a:lnTo>
                    <a:pt x="1633" y="176"/>
                  </a:lnTo>
                  <a:lnTo>
                    <a:pt x="1629" y="170"/>
                  </a:lnTo>
                  <a:lnTo>
                    <a:pt x="1624" y="166"/>
                  </a:lnTo>
                  <a:lnTo>
                    <a:pt x="1619" y="166"/>
                  </a:lnTo>
                  <a:lnTo>
                    <a:pt x="1614" y="166"/>
                  </a:lnTo>
                  <a:lnTo>
                    <a:pt x="1609" y="166"/>
                  </a:lnTo>
                  <a:lnTo>
                    <a:pt x="1606" y="169"/>
                  </a:lnTo>
                  <a:lnTo>
                    <a:pt x="1603" y="170"/>
                  </a:lnTo>
                  <a:lnTo>
                    <a:pt x="1600" y="173"/>
                  </a:lnTo>
                  <a:lnTo>
                    <a:pt x="1600" y="180"/>
                  </a:lnTo>
                  <a:lnTo>
                    <a:pt x="1600" y="187"/>
                  </a:lnTo>
                  <a:lnTo>
                    <a:pt x="1603" y="190"/>
                  </a:lnTo>
                  <a:lnTo>
                    <a:pt x="1607" y="192"/>
                  </a:lnTo>
                  <a:lnTo>
                    <a:pt x="1606" y="193"/>
                  </a:lnTo>
                  <a:lnTo>
                    <a:pt x="1606" y="195"/>
                  </a:lnTo>
                  <a:lnTo>
                    <a:pt x="1582" y="196"/>
                  </a:lnTo>
                  <a:lnTo>
                    <a:pt x="1553" y="196"/>
                  </a:lnTo>
                  <a:lnTo>
                    <a:pt x="1539" y="195"/>
                  </a:lnTo>
                  <a:lnTo>
                    <a:pt x="1524" y="196"/>
                  </a:lnTo>
                  <a:lnTo>
                    <a:pt x="1512" y="197"/>
                  </a:lnTo>
                  <a:lnTo>
                    <a:pt x="1499" y="200"/>
                  </a:lnTo>
                  <a:lnTo>
                    <a:pt x="1494" y="213"/>
                  </a:lnTo>
                  <a:lnTo>
                    <a:pt x="1490" y="227"/>
                  </a:lnTo>
                  <a:lnTo>
                    <a:pt x="1484" y="239"/>
                  </a:lnTo>
                  <a:lnTo>
                    <a:pt x="1480" y="250"/>
                  </a:lnTo>
                  <a:lnTo>
                    <a:pt x="1496" y="257"/>
                  </a:lnTo>
                  <a:lnTo>
                    <a:pt x="1510" y="262"/>
                  </a:lnTo>
                  <a:lnTo>
                    <a:pt x="1520" y="259"/>
                  </a:lnTo>
                  <a:lnTo>
                    <a:pt x="1534" y="256"/>
                  </a:lnTo>
                  <a:lnTo>
                    <a:pt x="1539" y="263"/>
                  </a:lnTo>
                  <a:lnTo>
                    <a:pt x="1544" y="267"/>
                  </a:lnTo>
                  <a:lnTo>
                    <a:pt x="1552" y="273"/>
                  </a:lnTo>
                  <a:lnTo>
                    <a:pt x="1559" y="277"/>
                  </a:lnTo>
                  <a:lnTo>
                    <a:pt x="1557" y="266"/>
                  </a:lnTo>
                  <a:lnTo>
                    <a:pt x="1556" y="256"/>
                  </a:lnTo>
                  <a:lnTo>
                    <a:pt x="1569" y="267"/>
                  </a:lnTo>
                  <a:lnTo>
                    <a:pt x="1590" y="287"/>
                  </a:lnTo>
                  <a:lnTo>
                    <a:pt x="1612" y="307"/>
                  </a:lnTo>
                  <a:lnTo>
                    <a:pt x="1623" y="322"/>
                  </a:lnTo>
                  <a:lnTo>
                    <a:pt x="1614" y="319"/>
                  </a:lnTo>
                  <a:lnTo>
                    <a:pt x="1606" y="316"/>
                  </a:lnTo>
                  <a:lnTo>
                    <a:pt x="1606" y="317"/>
                  </a:lnTo>
                  <a:lnTo>
                    <a:pt x="1606" y="319"/>
                  </a:lnTo>
                  <a:lnTo>
                    <a:pt x="1620" y="334"/>
                  </a:lnTo>
                  <a:lnTo>
                    <a:pt x="1632" y="352"/>
                  </a:lnTo>
                  <a:lnTo>
                    <a:pt x="1632" y="353"/>
                  </a:lnTo>
                  <a:lnTo>
                    <a:pt x="1630" y="353"/>
                  </a:lnTo>
                  <a:lnTo>
                    <a:pt x="1623" y="353"/>
                  </a:lnTo>
                  <a:lnTo>
                    <a:pt x="1616" y="352"/>
                  </a:lnTo>
                  <a:lnTo>
                    <a:pt x="1613" y="343"/>
                  </a:lnTo>
                  <a:lnTo>
                    <a:pt x="1607" y="333"/>
                  </a:lnTo>
                  <a:lnTo>
                    <a:pt x="1602" y="323"/>
                  </a:lnTo>
                  <a:lnTo>
                    <a:pt x="1593" y="312"/>
                  </a:lnTo>
                  <a:lnTo>
                    <a:pt x="1586" y="300"/>
                  </a:lnTo>
                  <a:lnTo>
                    <a:pt x="1577" y="290"/>
                  </a:lnTo>
                  <a:lnTo>
                    <a:pt x="1570" y="283"/>
                  </a:lnTo>
                  <a:lnTo>
                    <a:pt x="1563" y="279"/>
                  </a:lnTo>
                  <a:lnTo>
                    <a:pt x="1563" y="280"/>
                  </a:lnTo>
                  <a:lnTo>
                    <a:pt x="1563" y="283"/>
                  </a:lnTo>
                  <a:lnTo>
                    <a:pt x="1573" y="306"/>
                  </a:lnTo>
                  <a:lnTo>
                    <a:pt x="1579" y="326"/>
                  </a:lnTo>
                  <a:lnTo>
                    <a:pt x="1580" y="334"/>
                  </a:lnTo>
                  <a:lnTo>
                    <a:pt x="1579" y="346"/>
                  </a:lnTo>
                  <a:lnTo>
                    <a:pt x="1576" y="359"/>
                  </a:lnTo>
                  <a:lnTo>
                    <a:pt x="1572" y="374"/>
                  </a:lnTo>
                  <a:lnTo>
                    <a:pt x="1570" y="380"/>
                  </a:lnTo>
                  <a:lnTo>
                    <a:pt x="1570" y="386"/>
                  </a:lnTo>
                  <a:lnTo>
                    <a:pt x="1570" y="389"/>
                  </a:lnTo>
                  <a:lnTo>
                    <a:pt x="1566" y="393"/>
                  </a:lnTo>
                  <a:lnTo>
                    <a:pt x="1559" y="396"/>
                  </a:lnTo>
                  <a:lnTo>
                    <a:pt x="1552" y="396"/>
                  </a:lnTo>
                  <a:lnTo>
                    <a:pt x="1544" y="396"/>
                  </a:lnTo>
                  <a:lnTo>
                    <a:pt x="1536" y="394"/>
                  </a:lnTo>
                  <a:lnTo>
                    <a:pt x="1532" y="399"/>
                  </a:lnTo>
                  <a:lnTo>
                    <a:pt x="1527" y="403"/>
                  </a:lnTo>
                  <a:lnTo>
                    <a:pt x="1532" y="412"/>
                  </a:lnTo>
                  <a:lnTo>
                    <a:pt x="1536" y="420"/>
                  </a:lnTo>
                  <a:lnTo>
                    <a:pt x="1533" y="424"/>
                  </a:lnTo>
                  <a:lnTo>
                    <a:pt x="1530" y="427"/>
                  </a:lnTo>
                  <a:lnTo>
                    <a:pt x="1527" y="429"/>
                  </a:lnTo>
                  <a:lnTo>
                    <a:pt x="1523" y="432"/>
                  </a:lnTo>
                  <a:lnTo>
                    <a:pt x="1523" y="437"/>
                  </a:lnTo>
                  <a:lnTo>
                    <a:pt x="1523" y="443"/>
                  </a:lnTo>
                  <a:lnTo>
                    <a:pt x="1529" y="444"/>
                  </a:lnTo>
                  <a:lnTo>
                    <a:pt x="1536" y="449"/>
                  </a:lnTo>
                  <a:lnTo>
                    <a:pt x="1542" y="453"/>
                  </a:lnTo>
                  <a:lnTo>
                    <a:pt x="1547" y="459"/>
                  </a:lnTo>
                  <a:lnTo>
                    <a:pt x="1552" y="464"/>
                  </a:lnTo>
                  <a:lnTo>
                    <a:pt x="1556" y="472"/>
                  </a:lnTo>
                  <a:lnTo>
                    <a:pt x="1559" y="477"/>
                  </a:lnTo>
                  <a:lnTo>
                    <a:pt x="1560" y="484"/>
                  </a:lnTo>
                  <a:lnTo>
                    <a:pt x="1552" y="494"/>
                  </a:lnTo>
                  <a:lnTo>
                    <a:pt x="1543" y="503"/>
                  </a:lnTo>
                  <a:lnTo>
                    <a:pt x="1537" y="503"/>
                  </a:lnTo>
                  <a:lnTo>
                    <a:pt x="1533" y="500"/>
                  </a:lnTo>
                  <a:lnTo>
                    <a:pt x="1533" y="487"/>
                  </a:lnTo>
                  <a:lnTo>
                    <a:pt x="1532" y="477"/>
                  </a:lnTo>
                  <a:lnTo>
                    <a:pt x="1530" y="473"/>
                  </a:lnTo>
                  <a:lnTo>
                    <a:pt x="1527" y="469"/>
                  </a:lnTo>
                  <a:lnTo>
                    <a:pt x="1526" y="464"/>
                  </a:lnTo>
                  <a:lnTo>
                    <a:pt x="1522" y="462"/>
                  </a:lnTo>
                  <a:lnTo>
                    <a:pt x="1510" y="459"/>
                  </a:lnTo>
                  <a:lnTo>
                    <a:pt x="1500" y="456"/>
                  </a:lnTo>
                  <a:lnTo>
                    <a:pt x="1500" y="447"/>
                  </a:lnTo>
                  <a:lnTo>
                    <a:pt x="1500" y="443"/>
                  </a:lnTo>
                  <a:lnTo>
                    <a:pt x="1499" y="439"/>
                  </a:lnTo>
                  <a:lnTo>
                    <a:pt x="1496" y="434"/>
                  </a:lnTo>
                  <a:lnTo>
                    <a:pt x="1484" y="434"/>
                  </a:lnTo>
                  <a:lnTo>
                    <a:pt x="1476" y="437"/>
                  </a:lnTo>
                  <a:lnTo>
                    <a:pt x="1469" y="440"/>
                  </a:lnTo>
                  <a:lnTo>
                    <a:pt x="1460" y="444"/>
                  </a:lnTo>
                  <a:lnTo>
                    <a:pt x="1460" y="433"/>
                  </a:lnTo>
                  <a:lnTo>
                    <a:pt x="1457" y="424"/>
                  </a:lnTo>
                  <a:lnTo>
                    <a:pt x="1452" y="423"/>
                  </a:lnTo>
                  <a:lnTo>
                    <a:pt x="1445" y="422"/>
                  </a:lnTo>
                  <a:lnTo>
                    <a:pt x="1442" y="429"/>
                  </a:lnTo>
                  <a:lnTo>
                    <a:pt x="1436" y="434"/>
                  </a:lnTo>
                  <a:lnTo>
                    <a:pt x="1430" y="439"/>
                  </a:lnTo>
                  <a:lnTo>
                    <a:pt x="1423" y="442"/>
                  </a:lnTo>
                  <a:lnTo>
                    <a:pt x="1425" y="447"/>
                  </a:lnTo>
                  <a:lnTo>
                    <a:pt x="1426" y="454"/>
                  </a:lnTo>
                  <a:lnTo>
                    <a:pt x="1432" y="456"/>
                  </a:lnTo>
                  <a:lnTo>
                    <a:pt x="1436" y="456"/>
                  </a:lnTo>
                  <a:lnTo>
                    <a:pt x="1439" y="459"/>
                  </a:lnTo>
                  <a:lnTo>
                    <a:pt x="1442" y="460"/>
                  </a:lnTo>
                  <a:lnTo>
                    <a:pt x="1445" y="462"/>
                  </a:lnTo>
                  <a:lnTo>
                    <a:pt x="1447" y="464"/>
                  </a:lnTo>
                  <a:lnTo>
                    <a:pt x="1450" y="466"/>
                  </a:lnTo>
                  <a:lnTo>
                    <a:pt x="1456" y="466"/>
                  </a:lnTo>
                  <a:lnTo>
                    <a:pt x="1459" y="463"/>
                  </a:lnTo>
                  <a:lnTo>
                    <a:pt x="1460" y="462"/>
                  </a:lnTo>
                  <a:lnTo>
                    <a:pt x="1464" y="460"/>
                  </a:lnTo>
                  <a:lnTo>
                    <a:pt x="1467" y="460"/>
                  </a:lnTo>
                  <a:lnTo>
                    <a:pt x="1476" y="463"/>
                  </a:lnTo>
                  <a:lnTo>
                    <a:pt x="1482" y="466"/>
                  </a:lnTo>
                  <a:lnTo>
                    <a:pt x="1474" y="472"/>
                  </a:lnTo>
                  <a:lnTo>
                    <a:pt x="1469" y="477"/>
                  </a:lnTo>
                  <a:lnTo>
                    <a:pt x="1466" y="480"/>
                  </a:lnTo>
                  <a:lnTo>
                    <a:pt x="1463" y="483"/>
                  </a:lnTo>
                  <a:lnTo>
                    <a:pt x="1462" y="487"/>
                  </a:lnTo>
                  <a:lnTo>
                    <a:pt x="1460" y="493"/>
                  </a:lnTo>
                  <a:lnTo>
                    <a:pt x="1464" y="500"/>
                  </a:lnTo>
                  <a:lnTo>
                    <a:pt x="1469" y="506"/>
                  </a:lnTo>
                  <a:lnTo>
                    <a:pt x="1473" y="510"/>
                  </a:lnTo>
                  <a:lnTo>
                    <a:pt x="1479" y="516"/>
                  </a:lnTo>
                  <a:lnTo>
                    <a:pt x="1489" y="524"/>
                  </a:lnTo>
                  <a:lnTo>
                    <a:pt x="1499" y="534"/>
                  </a:lnTo>
                  <a:lnTo>
                    <a:pt x="1496" y="536"/>
                  </a:lnTo>
                  <a:lnTo>
                    <a:pt x="1494" y="536"/>
                  </a:lnTo>
                  <a:lnTo>
                    <a:pt x="1494" y="537"/>
                  </a:lnTo>
                  <a:lnTo>
                    <a:pt x="1494" y="540"/>
                  </a:lnTo>
                  <a:lnTo>
                    <a:pt x="1499" y="542"/>
                  </a:lnTo>
                  <a:lnTo>
                    <a:pt x="1503" y="544"/>
                  </a:lnTo>
                  <a:lnTo>
                    <a:pt x="1497" y="550"/>
                  </a:lnTo>
                  <a:lnTo>
                    <a:pt x="1492" y="556"/>
                  </a:lnTo>
                  <a:lnTo>
                    <a:pt x="1493" y="556"/>
                  </a:lnTo>
                  <a:lnTo>
                    <a:pt x="1494" y="556"/>
                  </a:lnTo>
                  <a:lnTo>
                    <a:pt x="1503" y="557"/>
                  </a:lnTo>
                  <a:lnTo>
                    <a:pt x="1509" y="561"/>
                  </a:lnTo>
                  <a:lnTo>
                    <a:pt x="1510" y="566"/>
                  </a:lnTo>
                  <a:lnTo>
                    <a:pt x="1509" y="569"/>
                  </a:lnTo>
                  <a:lnTo>
                    <a:pt x="1509" y="571"/>
                  </a:lnTo>
                  <a:lnTo>
                    <a:pt x="1507" y="574"/>
                  </a:lnTo>
                  <a:lnTo>
                    <a:pt x="1503" y="580"/>
                  </a:lnTo>
                  <a:lnTo>
                    <a:pt x="1500" y="586"/>
                  </a:lnTo>
                  <a:lnTo>
                    <a:pt x="1492" y="607"/>
                  </a:lnTo>
                  <a:lnTo>
                    <a:pt x="1484" y="626"/>
                  </a:lnTo>
                  <a:lnTo>
                    <a:pt x="1480" y="634"/>
                  </a:lnTo>
                  <a:lnTo>
                    <a:pt x="1473" y="641"/>
                  </a:lnTo>
                  <a:lnTo>
                    <a:pt x="1466" y="647"/>
                  </a:lnTo>
                  <a:lnTo>
                    <a:pt x="1455" y="653"/>
                  </a:lnTo>
                  <a:lnTo>
                    <a:pt x="1442" y="653"/>
                  </a:lnTo>
                  <a:lnTo>
                    <a:pt x="1433" y="651"/>
                  </a:lnTo>
                  <a:lnTo>
                    <a:pt x="1433" y="654"/>
                  </a:lnTo>
                  <a:lnTo>
                    <a:pt x="1433" y="659"/>
                  </a:lnTo>
                  <a:lnTo>
                    <a:pt x="1423" y="661"/>
                  </a:lnTo>
                  <a:lnTo>
                    <a:pt x="1415" y="666"/>
                  </a:lnTo>
                  <a:lnTo>
                    <a:pt x="1409" y="671"/>
                  </a:lnTo>
                  <a:lnTo>
                    <a:pt x="1403" y="677"/>
                  </a:lnTo>
                  <a:lnTo>
                    <a:pt x="1400" y="673"/>
                  </a:lnTo>
                  <a:lnTo>
                    <a:pt x="1396" y="667"/>
                  </a:lnTo>
                  <a:lnTo>
                    <a:pt x="1395" y="666"/>
                  </a:lnTo>
                  <a:lnTo>
                    <a:pt x="1390" y="664"/>
                  </a:lnTo>
                  <a:lnTo>
                    <a:pt x="1386" y="663"/>
                  </a:lnTo>
                  <a:lnTo>
                    <a:pt x="1380" y="661"/>
                  </a:lnTo>
                  <a:lnTo>
                    <a:pt x="1370" y="670"/>
                  </a:lnTo>
                  <a:lnTo>
                    <a:pt x="1363" y="679"/>
                  </a:lnTo>
                  <a:lnTo>
                    <a:pt x="1360" y="684"/>
                  </a:lnTo>
                  <a:lnTo>
                    <a:pt x="1359" y="691"/>
                  </a:lnTo>
                  <a:lnTo>
                    <a:pt x="1357" y="699"/>
                  </a:lnTo>
                  <a:lnTo>
                    <a:pt x="1357" y="709"/>
                  </a:lnTo>
                  <a:lnTo>
                    <a:pt x="1370" y="719"/>
                  </a:lnTo>
                  <a:lnTo>
                    <a:pt x="1383" y="730"/>
                  </a:lnTo>
                  <a:lnTo>
                    <a:pt x="1390" y="736"/>
                  </a:lnTo>
                  <a:lnTo>
                    <a:pt x="1396" y="741"/>
                  </a:lnTo>
                  <a:lnTo>
                    <a:pt x="1400" y="749"/>
                  </a:lnTo>
                  <a:lnTo>
                    <a:pt x="1405" y="756"/>
                  </a:lnTo>
                  <a:lnTo>
                    <a:pt x="1407" y="774"/>
                  </a:lnTo>
                  <a:lnTo>
                    <a:pt x="1409" y="791"/>
                  </a:lnTo>
                  <a:lnTo>
                    <a:pt x="1392" y="810"/>
                  </a:lnTo>
                  <a:lnTo>
                    <a:pt x="1373" y="828"/>
                  </a:lnTo>
                  <a:lnTo>
                    <a:pt x="1366" y="828"/>
                  </a:lnTo>
                  <a:lnTo>
                    <a:pt x="1360" y="826"/>
                  </a:lnTo>
                  <a:lnTo>
                    <a:pt x="1362" y="818"/>
                  </a:lnTo>
                  <a:lnTo>
                    <a:pt x="1365" y="814"/>
                  </a:lnTo>
                  <a:lnTo>
                    <a:pt x="1363" y="813"/>
                  </a:lnTo>
                  <a:lnTo>
                    <a:pt x="1362" y="813"/>
                  </a:lnTo>
                  <a:lnTo>
                    <a:pt x="1352" y="807"/>
                  </a:lnTo>
                  <a:lnTo>
                    <a:pt x="1340" y="803"/>
                  </a:lnTo>
                  <a:lnTo>
                    <a:pt x="1337" y="793"/>
                  </a:lnTo>
                  <a:lnTo>
                    <a:pt x="1336" y="784"/>
                  </a:lnTo>
                  <a:lnTo>
                    <a:pt x="1323" y="774"/>
                  </a:lnTo>
                  <a:lnTo>
                    <a:pt x="1309" y="767"/>
                  </a:lnTo>
                  <a:lnTo>
                    <a:pt x="1307" y="767"/>
                  </a:lnTo>
                  <a:lnTo>
                    <a:pt x="1305" y="769"/>
                  </a:lnTo>
                  <a:lnTo>
                    <a:pt x="1303" y="771"/>
                  </a:lnTo>
                  <a:lnTo>
                    <a:pt x="1302" y="774"/>
                  </a:lnTo>
                  <a:lnTo>
                    <a:pt x="1303" y="780"/>
                  </a:lnTo>
                  <a:lnTo>
                    <a:pt x="1303" y="786"/>
                  </a:lnTo>
                  <a:lnTo>
                    <a:pt x="1302" y="791"/>
                  </a:lnTo>
                  <a:lnTo>
                    <a:pt x="1300" y="797"/>
                  </a:lnTo>
                  <a:lnTo>
                    <a:pt x="1299" y="808"/>
                  </a:lnTo>
                  <a:lnTo>
                    <a:pt x="1299" y="820"/>
                  </a:lnTo>
                  <a:lnTo>
                    <a:pt x="1305" y="824"/>
                  </a:lnTo>
                  <a:lnTo>
                    <a:pt x="1309" y="827"/>
                  </a:lnTo>
                  <a:lnTo>
                    <a:pt x="1310" y="836"/>
                  </a:lnTo>
                  <a:lnTo>
                    <a:pt x="1312" y="844"/>
                  </a:lnTo>
                  <a:lnTo>
                    <a:pt x="1316" y="846"/>
                  </a:lnTo>
                  <a:lnTo>
                    <a:pt x="1322" y="846"/>
                  </a:lnTo>
                  <a:lnTo>
                    <a:pt x="1327" y="851"/>
                  </a:lnTo>
                  <a:lnTo>
                    <a:pt x="1333" y="856"/>
                  </a:lnTo>
                  <a:lnTo>
                    <a:pt x="1337" y="861"/>
                  </a:lnTo>
                  <a:lnTo>
                    <a:pt x="1342" y="867"/>
                  </a:lnTo>
                  <a:lnTo>
                    <a:pt x="1345" y="874"/>
                  </a:lnTo>
                  <a:lnTo>
                    <a:pt x="1346" y="881"/>
                  </a:lnTo>
                  <a:lnTo>
                    <a:pt x="1347" y="891"/>
                  </a:lnTo>
                  <a:lnTo>
                    <a:pt x="1347" y="900"/>
                  </a:lnTo>
                  <a:lnTo>
                    <a:pt x="1352" y="898"/>
                  </a:lnTo>
                  <a:lnTo>
                    <a:pt x="1356" y="897"/>
                  </a:lnTo>
                  <a:lnTo>
                    <a:pt x="1356" y="901"/>
                  </a:lnTo>
                  <a:lnTo>
                    <a:pt x="1356" y="906"/>
                  </a:lnTo>
                  <a:lnTo>
                    <a:pt x="1353" y="913"/>
                  </a:lnTo>
                  <a:lnTo>
                    <a:pt x="1350" y="921"/>
                  </a:lnTo>
                  <a:lnTo>
                    <a:pt x="1340" y="913"/>
                  </a:lnTo>
                  <a:lnTo>
                    <a:pt x="1332" y="903"/>
                  </a:lnTo>
                  <a:lnTo>
                    <a:pt x="1325" y="891"/>
                  </a:lnTo>
                  <a:lnTo>
                    <a:pt x="1317" y="880"/>
                  </a:lnTo>
                  <a:lnTo>
                    <a:pt x="1310" y="867"/>
                  </a:lnTo>
                  <a:lnTo>
                    <a:pt x="1305" y="856"/>
                  </a:lnTo>
                  <a:lnTo>
                    <a:pt x="1297" y="844"/>
                  </a:lnTo>
                  <a:lnTo>
                    <a:pt x="1289" y="833"/>
                  </a:lnTo>
                  <a:lnTo>
                    <a:pt x="1290" y="807"/>
                  </a:lnTo>
                  <a:lnTo>
                    <a:pt x="1290" y="784"/>
                  </a:lnTo>
                  <a:lnTo>
                    <a:pt x="1289" y="774"/>
                  </a:lnTo>
                  <a:lnTo>
                    <a:pt x="1286" y="764"/>
                  </a:lnTo>
                  <a:lnTo>
                    <a:pt x="1280" y="756"/>
                  </a:lnTo>
                  <a:lnTo>
                    <a:pt x="1273" y="749"/>
                  </a:lnTo>
                  <a:lnTo>
                    <a:pt x="1269" y="750"/>
                  </a:lnTo>
                  <a:lnTo>
                    <a:pt x="1266" y="750"/>
                  </a:lnTo>
                  <a:lnTo>
                    <a:pt x="1263" y="750"/>
                  </a:lnTo>
                  <a:lnTo>
                    <a:pt x="1259" y="749"/>
                  </a:lnTo>
                  <a:lnTo>
                    <a:pt x="1259" y="747"/>
                  </a:lnTo>
                  <a:lnTo>
                    <a:pt x="1259" y="747"/>
                  </a:lnTo>
                  <a:lnTo>
                    <a:pt x="1260" y="744"/>
                  </a:lnTo>
                  <a:lnTo>
                    <a:pt x="1260" y="740"/>
                  </a:lnTo>
                  <a:lnTo>
                    <a:pt x="1266" y="741"/>
                  </a:lnTo>
                  <a:lnTo>
                    <a:pt x="1269" y="741"/>
                  </a:lnTo>
                  <a:lnTo>
                    <a:pt x="1270" y="741"/>
                  </a:lnTo>
                  <a:lnTo>
                    <a:pt x="1273" y="737"/>
                  </a:lnTo>
                  <a:lnTo>
                    <a:pt x="1273" y="736"/>
                  </a:lnTo>
                  <a:lnTo>
                    <a:pt x="1275" y="733"/>
                  </a:lnTo>
                  <a:lnTo>
                    <a:pt x="1270" y="726"/>
                  </a:lnTo>
                  <a:lnTo>
                    <a:pt x="1266" y="719"/>
                  </a:lnTo>
                  <a:lnTo>
                    <a:pt x="1257" y="729"/>
                  </a:lnTo>
                  <a:lnTo>
                    <a:pt x="1247" y="737"/>
                  </a:lnTo>
                  <a:lnTo>
                    <a:pt x="1242" y="734"/>
                  </a:lnTo>
                  <a:lnTo>
                    <a:pt x="1235" y="731"/>
                  </a:lnTo>
                  <a:lnTo>
                    <a:pt x="1236" y="721"/>
                  </a:lnTo>
                  <a:lnTo>
                    <a:pt x="1236" y="713"/>
                  </a:lnTo>
                  <a:lnTo>
                    <a:pt x="1233" y="707"/>
                  </a:lnTo>
                  <a:lnTo>
                    <a:pt x="1230" y="701"/>
                  </a:lnTo>
                  <a:lnTo>
                    <a:pt x="1220" y="690"/>
                  </a:lnTo>
                  <a:lnTo>
                    <a:pt x="1209" y="677"/>
                  </a:lnTo>
                  <a:lnTo>
                    <a:pt x="1206" y="669"/>
                  </a:lnTo>
                  <a:lnTo>
                    <a:pt x="1203" y="660"/>
                  </a:lnTo>
                  <a:lnTo>
                    <a:pt x="1202" y="657"/>
                  </a:lnTo>
                  <a:lnTo>
                    <a:pt x="1200" y="653"/>
                  </a:lnTo>
                  <a:lnTo>
                    <a:pt x="1198" y="650"/>
                  </a:lnTo>
                  <a:lnTo>
                    <a:pt x="1193" y="647"/>
                  </a:lnTo>
                  <a:lnTo>
                    <a:pt x="1190" y="650"/>
                  </a:lnTo>
                  <a:lnTo>
                    <a:pt x="1186" y="653"/>
                  </a:lnTo>
                  <a:lnTo>
                    <a:pt x="1185" y="649"/>
                  </a:lnTo>
                  <a:lnTo>
                    <a:pt x="1183" y="644"/>
                  </a:lnTo>
                  <a:lnTo>
                    <a:pt x="1182" y="641"/>
                  </a:lnTo>
                  <a:lnTo>
                    <a:pt x="1179" y="640"/>
                  </a:lnTo>
                  <a:lnTo>
                    <a:pt x="1178" y="650"/>
                  </a:lnTo>
                  <a:lnTo>
                    <a:pt x="1176" y="657"/>
                  </a:lnTo>
                  <a:lnTo>
                    <a:pt x="1168" y="659"/>
                  </a:lnTo>
                  <a:lnTo>
                    <a:pt x="1160" y="660"/>
                  </a:lnTo>
                  <a:lnTo>
                    <a:pt x="1155" y="663"/>
                  </a:lnTo>
                  <a:lnTo>
                    <a:pt x="1149" y="666"/>
                  </a:lnTo>
                  <a:lnTo>
                    <a:pt x="1145" y="677"/>
                  </a:lnTo>
                  <a:lnTo>
                    <a:pt x="1140" y="687"/>
                  </a:lnTo>
                  <a:lnTo>
                    <a:pt x="1126" y="700"/>
                  </a:lnTo>
                  <a:lnTo>
                    <a:pt x="1108" y="717"/>
                  </a:lnTo>
                  <a:lnTo>
                    <a:pt x="1099" y="726"/>
                  </a:lnTo>
                  <a:lnTo>
                    <a:pt x="1090" y="734"/>
                  </a:lnTo>
                  <a:lnTo>
                    <a:pt x="1085" y="743"/>
                  </a:lnTo>
                  <a:lnTo>
                    <a:pt x="1082" y="750"/>
                  </a:lnTo>
                  <a:lnTo>
                    <a:pt x="1085" y="761"/>
                  </a:lnTo>
                  <a:lnTo>
                    <a:pt x="1086" y="774"/>
                  </a:lnTo>
                  <a:lnTo>
                    <a:pt x="1085" y="787"/>
                  </a:lnTo>
                  <a:lnTo>
                    <a:pt x="1082" y="798"/>
                  </a:lnTo>
                  <a:lnTo>
                    <a:pt x="1073" y="820"/>
                  </a:lnTo>
                  <a:lnTo>
                    <a:pt x="1068" y="837"/>
                  </a:lnTo>
                  <a:lnTo>
                    <a:pt x="1062" y="836"/>
                  </a:lnTo>
                  <a:lnTo>
                    <a:pt x="1058" y="833"/>
                  </a:lnTo>
                  <a:lnTo>
                    <a:pt x="1052" y="827"/>
                  </a:lnTo>
                  <a:lnTo>
                    <a:pt x="1046" y="820"/>
                  </a:lnTo>
                  <a:lnTo>
                    <a:pt x="1036" y="803"/>
                  </a:lnTo>
                  <a:lnTo>
                    <a:pt x="1025" y="781"/>
                  </a:lnTo>
                  <a:lnTo>
                    <a:pt x="1006" y="739"/>
                  </a:lnTo>
                  <a:lnTo>
                    <a:pt x="995" y="707"/>
                  </a:lnTo>
                  <a:lnTo>
                    <a:pt x="993" y="694"/>
                  </a:lnTo>
                  <a:lnTo>
                    <a:pt x="993" y="681"/>
                  </a:lnTo>
                  <a:lnTo>
                    <a:pt x="993" y="674"/>
                  </a:lnTo>
                  <a:lnTo>
                    <a:pt x="993" y="669"/>
                  </a:lnTo>
                  <a:lnTo>
                    <a:pt x="992" y="663"/>
                  </a:lnTo>
                  <a:lnTo>
                    <a:pt x="989" y="659"/>
                  </a:lnTo>
                  <a:lnTo>
                    <a:pt x="986" y="660"/>
                  </a:lnTo>
                  <a:lnTo>
                    <a:pt x="983" y="663"/>
                  </a:lnTo>
                  <a:lnTo>
                    <a:pt x="983" y="670"/>
                  </a:lnTo>
                  <a:lnTo>
                    <a:pt x="982" y="674"/>
                  </a:lnTo>
                  <a:lnTo>
                    <a:pt x="980" y="676"/>
                  </a:lnTo>
                  <a:lnTo>
                    <a:pt x="979" y="676"/>
                  </a:lnTo>
                  <a:lnTo>
                    <a:pt x="975" y="676"/>
                  </a:lnTo>
                  <a:lnTo>
                    <a:pt x="969" y="674"/>
                  </a:lnTo>
                  <a:lnTo>
                    <a:pt x="963" y="671"/>
                  </a:lnTo>
                  <a:lnTo>
                    <a:pt x="959" y="667"/>
                  </a:lnTo>
                  <a:lnTo>
                    <a:pt x="955" y="663"/>
                  </a:lnTo>
                  <a:lnTo>
                    <a:pt x="952" y="657"/>
                  </a:lnTo>
                  <a:lnTo>
                    <a:pt x="961" y="653"/>
                  </a:lnTo>
                  <a:lnTo>
                    <a:pt x="968" y="647"/>
                  </a:lnTo>
                  <a:lnTo>
                    <a:pt x="968" y="646"/>
                  </a:lnTo>
                  <a:lnTo>
                    <a:pt x="968" y="646"/>
                  </a:lnTo>
                  <a:lnTo>
                    <a:pt x="956" y="647"/>
                  </a:lnTo>
                  <a:lnTo>
                    <a:pt x="945" y="647"/>
                  </a:lnTo>
                  <a:lnTo>
                    <a:pt x="941" y="639"/>
                  </a:lnTo>
                  <a:lnTo>
                    <a:pt x="932" y="630"/>
                  </a:lnTo>
                  <a:lnTo>
                    <a:pt x="923" y="621"/>
                  </a:lnTo>
                  <a:lnTo>
                    <a:pt x="916" y="616"/>
                  </a:lnTo>
                  <a:lnTo>
                    <a:pt x="883" y="619"/>
                  </a:lnTo>
                  <a:lnTo>
                    <a:pt x="853" y="621"/>
                  </a:lnTo>
                  <a:lnTo>
                    <a:pt x="846" y="621"/>
                  </a:lnTo>
                  <a:lnTo>
                    <a:pt x="839" y="620"/>
                  </a:lnTo>
                  <a:lnTo>
                    <a:pt x="833" y="619"/>
                  </a:lnTo>
                  <a:lnTo>
                    <a:pt x="828" y="616"/>
                  </a:lnTo>
                  <a:lnTo>
                    <a:pt x="823" y="613"/>
                  </a:lnTo>
                  <a:lnTo>
                    <a:pt x="819" y="609"/>
                  </a:lnTo>
                  <a:lnTo>
                    <a:pt x="815" y="603"/>
                  </a:lnTo>
                  <a:lnTo>
                    <a:pt x="812" y="596"/>
                  </a:lnTo>
                  <a:lnTo>
                    <a:pt x="792" y="596"/>
                  </a:lnTo>
                  <a:lnTo>
                    <a:pt x="773" y="596"/>
                  </a:lnTo>
                  <a:lnTo>
                    <a:pt x="765" y="593"/>
                  </a:lnTo>
                  <a:lnTo>
                    <a:pt x="758" y="590"/>
                  </a:lnTo>
                  <a:lnTo>
                    <a:pt x="751" y="584"/>
                  </a:lnTo>
                  <a:lnTo>
                    <a:pt x="745" y="576"/>
                  </a:lnTo>
                  <a:lnTo>
                    <a:pt x="741" y="569"/>
                  </a:lnTo>
                  <a:lnTo>
                    <a:pt x="738" y="563"/>
                  </a:lnTo>
                  <a:lnTo>
                    <a:pt x="735" y="559"/>
                  </a:lnTo>
                  <a:lnTo>
                    <a:pt x="729" y="553"/>
                  </a:lnTo>
                  <a:lnTo>
                    <a:pt x="722" y="553"/>
                  </a:lnTo>
                  <a:lnTo>
                    <a:pt x="715" y="554"/>
                  </a:lnTo>
                  <a:lnTo>
                    <a:pt x="716" y="564"/>
                  </a:lnTo>
                  <a:lnTo>
                    <a:pt x="721" y="576"/>
                  </a:lnTo>
                  <a:lnTo>
                    <a:pt x="728" y="587"/>
                  </a:lnTo>
                  <a:lnTo>
                    <a:pt x="735" y="599"/>
                  </a:lnTo>
                  <a:lnTo>
                    <a:pt x="751" y="620"/>
                  </a:lnTo>
                  <a:lnTo>
                    <a:pt x="765" y="634"/>
                  </a:lnTo>
                  <a:lnTo>
                    <a:pt x="773" y="634"/>
                  </a:lnTo>
                  <a:lnTo>
                    <a:pt x="779" y="634"/>
                  </a:lnTo>
                  <a:lnTo>
                    <a:pt x="785" y="631"/>
                  </a:lnTo>
                  <a:lnTo>
                    <a:pt x="791" y="629"/>
                  </a:lnTo>
                  <a:lnTo>
                    <a:pt x="792" y="621"/>
                  </a:lnTo>
                  <a:lnTo>
                    <a:pt x="793" y="613"/>
                  </a:lnTo>
                  <a:lnTo>
                    <a:pt x="798" y="607"/>
                  </a:lnTo>
                  <a:lnTo>
                    <a:pt x="803" y="603"/>
                  </a:lnTo>
                  <a:lnTo>
                    <a:pt x="805" y="611"/>
                  </a:lnTo>
                  <a:lnTo>
                    <a:pt x="809" y="619"/>
                  </a:lnTo>
                  <a:lnTo>
                    <a:pt x="815" y="626"/>
                  </a:lnTo>
                  <a:lnTo>
                    <a:pt x="821" y="631"/>
                  </a:lnTo>
                  <a:lnTo>
                    <a:pt x="835" y="641"/>
                  </a:lnTo>
                  <a:lnTo>
                    <a:pt x="848" y="651"/>
                  </a:lnTo>
                  <a:lnTo>
                    <a:pt x="846" y="659"/>
                  </a:lnTo>
                  <a:lnTo>
                    <a:pt x="842" y="669"/>
                  </a:lnTo>
                  <a:lnTo>
                    <a:pt x="836" y="679"/>
                  </a:lnTo>
                  <a:lnTo>
                    <a:pt x="829" y="690"/>
                  </a:lnTo>
                  <a:lnTo>
                    <a:pt x="816" y="710"/>
                  </a:lnTo>
                  <a:lnTo>
                    <a:pt x="806" y="721"/>
                  </a:lnTo>
                  <a:lnTo>
                    <a:pt x="785" y="731"/>
                  </a:lnTo>
                  <a:lnTo>
                    <a:pt x="765" y="741"/>
                  </a:lnTo>
                  <a:lnTo>
                    <a:pt x="748" y="751"/>
                  </a:lnTo>
                  <a:lnTo>
                    <a:pt x="728" y="763"/>
                  </a:lnTo>
                  <a:lnTo>
                    <a:pt x="721" y="767"/>
                  </a:lnTo>
                  <a:lnTo>
                    <a:pt x="715" y="767"/>
                  </a:lnTo>
                  <a:lnTo>
                    <a:pt x="711" y="767"/>
                  </a:lnTo>
                  <a:lnTo>
                    <a:pt x="706" y="767"/>
                  </a:lnTo>
                  <a:lnTo>
                    <a:pt x="704" y="767"/>
                  </a:lnTo>
                  <a:lnTo>
                    <a:pt x="699" y="770"/>
                  </a:lnTo>
                  <a:lnTo>
                    <a:pt x="695" y="774"/>
                  </a:lnTo>
                  <a:lnTo>
                    <a:pt x="688" y="783"/>
                  </a:lnTo>
                  <a:lnTo>
                    <a:pt x="682" y="781"/>
                  </a:lnTo>
                  <a:lnTo>
                    <a:pt x="676" y="780"/>
                  </a:lnTo>
                  <a:lnTo>
                    <a:pt x="675" y="780"/>
                  </a:lnTo>
                  <a:lnTo>
                    <a:pt x="674" y="780"/>
                  </a:lnTo>
                  <a:lnTo>
                    <a:pt x="674" y="760"/>
                  </a:lnTo>
                  <a:lnTo>
                    <a:pt x="669" y="743"/>
                  </a:lnTo>
                  <a:lnTo>
                    <a:pt x="665" y="729"/>
                  </a:lnTo>
                  <a:lnTo>
                    <a:pt x="658" y="716"/>
                  </a:lnTo>
                  <a:lnTo>
                    <a:pt x="641" y="691"/>
                  </a:lnTo>
                  <a:lnTo>
                    <a:pt x="624" y="669"/>
                  </a:lnTo>
                  <a:lnTo>
                    <a:pt x="618" y="653"/>
                  </a:lnTo>
                  <a:lnTo>
                    <a:pt x="615" y="639"/>
                  </a:lnTo>
                  <a:lnTo>
                    <a:pt x="612" y="631"/>
                  </a:lnTo>
                  <a:lnTo>
                    <a:pt x="608" y="626"/>
                  </a:lnTo>
                  <a:lnTo>
                    <a:pt x="602" y="621"/>
                  </a:lnTo>
                  <a:lnTo>
                    <a:pt x="594" y="619"/>
                  </a:lnTo>
                  <a:lnTo>
                    <a:pt x="594" y="611"/>
                  </a:lnTo>
                  <a:lnTo>
                    <a:pt x="592" y="604"/>
                  </a:lnTo>
                  <a:lnTo>
                    <a:pt x="589" y="599"/>
                  </a:lnTo>
                  <a:lnTo>
                    <a:pt x="586" y="593"/>
                  </a:lnTo>
                  <a:lnTo>
                    <a:pt x="579" y="584"/>
                  </a:lnTo>
                  <a:lnTo>
                    <a:pt x="571" y="576"/>
                  </a:lnTo>
                  <a:lnTo>
                    <a:pt x="568" y="577"/>
                  </a:lnTo>
                  <a:lnTo>
                    <a:pt x="564" y="579"/>
                  </a:lnTo>
                  <a:lnTo>
                    <a:pt x="559" y="579"/>
                  </a:lnTo>
                  <a:lnTo>
                    <a:pt x="555" y="577"/>
                  </a:lnTo>
                  <a:lnTo>
                    <a:pt x="555" y="571"/>
                  </a:lnTo>
                  <a:lnTo>
                    <a:pt x="554" y="569"/>
                  </a:lnTo>
                  <a:lnTo>
                    <a:pt x="551" y="567"/>
                  </a:lnTo>
                  <a:lnTo>
                    <a:pt x="545" y="566"/>
                  </a:lnTo>
                  <a:lnTo>
                    <a:pt x="548" y="574"/>
                  </a:lnTo>
                  <a:lnTo>
                    <a:pt x="551" y="581"/>
                  </a:lnTo>
                  <a:lnTo>
                    <a:pt x="555" y="587"/>
                  </a:lnTo>
                  <a:lnTo>
                    <a:pt x="559" y="593"/>
                  </a:lnTo>
                  <a:lnTo>
                    <a:pt x="569" y="604"/>
                  </a:lnTo>
                  <a:lnTo>
                    <a:pt x="578" y="616"/>
                  </a:lnTo>
                  <a:lnTo>
                    <a:pt x="579" y="630"/>
                  </a:lnTo>
                  <a:lnTo>
                    <a:pt x="582" y="644"/>
                  </a:lnTo>
                  <a:lnTo>
                    <a:pt x="589" y="649"/>
                  </a:lnTo>
                  <a:lnTo>
                    <a:pt x="596" y="653"/>
                  </a:lnTo>
                  <a:lnTo>
                    <a:pt x="602" y="673"/>
                  </a:lnTo>
                  <a:lnTo>
                    <a:pt x="608" y="693"/>
                  </a:lnTo>
                  <a:lnTo>
                    <a:pt x="615" y="703"/>
                  </a:lnTo>
                  <a:lnTo>
                    <a:pt x="622" y="714"/>
                  </a:lnTo>
                  <a:lnTo>
                    <a:pt x="622" y="721"/>
                  </a:lnTo>
                  <a:lnTo>
                    <a:pt x="622" y="729"/>
                  </a:lnTo>
                  <a:lnTo>
                    <a:pt x="632" y="736"/>
                  </a:lnTo>
                  <a:lnTo>
                    <a:pt x="641" y="744"/>
                  </a:lnTo>
                  <a:lnTo>
                    <a:pt x="651" y="757"/>
                  </a:lnTo>
                  <a:lnTo>
                    <a:pt x="661" y="771"/>
                  </a:lnTo>
                  <a:lnTo>
                    <a:pt x="671" y="786"/>
                  </a:lnTo>
                  <a:lnTo>
                    <a:pt x="682" y="800"/>
                  </a:lnTo>
                  <a:lnTo>
                    <a:pt x="682" y="801"/>
                  </a:lnTo>
                  <a:lnTo>
                    <a:pt x="682" y="804"/>
                  </a:lnTo>
                  <a:lnTo>
                    <a:pt x="689" y="804"/>
                  </a:lnTo>
                  <a:lnTo>
                    <a:pt x="696" y="804"/>
                  </a:lnTo>
                  <a:lnTo>
                    <a:pt x="711" y="800"/>
                  </a:lnTo>
                  <a:lnTo>
                    <a:pt x="728" y="797"/>
                  </a:lnTo>
                  <a:lnTo>
                    <a:pt x="743" y="794"/>
                  </a:lnTo>
                  <a:lnTo>
                    <a:pt x="759" y="790"/>
                  </a:lnTo>
                  <a:lnTo>
                    <a:pt x="758" y="808"/>
                  </a:lnTo>
                  <a:lnTo>
                    <a:pt x="755" y="824"/>
                  </a:lnTo>
                  <a:lnTo>
                    <a:pt x="751" y="840"/>
                  </a:lnTo>
                  <a:lnTo>
                    <a:pt x="745" y="854"/>
                  </a:lnTo>
                  <a:lnTo>
                    <a:pt x="738" y="867"/>
                  </a:lnTo>
                  <a:lnTo>
                    <a:pt x="729" y="880"/>
                  </a:lnTo>
                  <a:lnTo>
                    <a:pt x="719" y="891"/>
                  </a:lnTo>
                  <a:lnTo>
                    <a:pt x="709" y="901"/>
                  </a:lnTo>
                  <a:lnTo>
                    <a:pt x="688" y="923"/>
                  </a:lnTo>
                  <a:lnTo>
                    <a:pt x="666" y="943"/>
                  </a:lnTo>
                  <a:lnTo>
                    <a:pt x="655" y="953"/>
                  </a:lnTo>
                  <a:lnTo>
                    <a:pt x="646" y="963"/>
                  </a:lnTo>
                  <a:lnTo>
                    <a:pt x="636" y="973"/>
                  </a:lnTo>
                  <a:lnTo>
                    <a:pt x="629" y="984"/>
                  </a:lnTo>
                  <a:lnTo>
                    <a:pt x="625" y="991"/>
                  </a:lnTo>
                  <a:lnTo>
                    <a:pt x="624" y="998"/>
                  </a:lnTo>
                  <a:lnTo>
                    <a:pt x="624" y="1004"/>
                  </a:lnTo>
                  <a:lnTo>
                    <a:pt x="625" y="1010"/>
                  </a:lnTo>
                  <a:lnTo>
                    <a:pt x="629" y="1021"/>
                  </a:lnTo>
                  <a:lnTo>
                    <a:pt x="634" y="1033"/>
                  </a:lnTo>
                  <a:lnTo>
                    <a:pt x="629" y="1045"/>
                  </a:lnTo>
                  <a:lnTo>
                    <a:pt x="625" y="1057"/>
                  </a:lnTo>
                  <a:lnTo>
                    <a:pt x="632" y="1064"/>
                  </a:lnTo>
                  <a:lnTo>
                    <a:pt x="636" y="1073"/>
                  </a:lnTo>
                  <a:lnTo>
                    <a:pt x="639" y="1083"/>
                  </a:lnTo>
                  <a:lnTo>
                    <a:pt x="641" y="1095"/>
                  </a:lnTo>
                  <a:lnTo>
                    <a:pt x="639" y="1108"/>
                  </a:lnTo>
                  <a:lnTo>
                    <a:pt x="638" y="1120"/>
                  </a:lnTo>
                  <a:lnTo>
                    <a:pt x="635" y="1128"/>
                  </a:lnTo>
                  <a:lnTo>
                    <a:pt x="632" y="1135"/>
                  </a:lnTo>
                  <a:lnTo>
                    <a:pt x="628" y="1141"/>
                  </a:lnTo>
                  <a:lnTo>
                    <a:pt x="624" y="1147"/>
                  </a:lnTo>
                  <a:lnTo>
                    <a:pt x="619" y="1151"/>
                  </a:lnTo>
                  <a:lnTo>
                    <a:pt x="614" y="1154"/>
                  </a:lnTo>
                  <a:lnTo>
                    <a:pt x="602" y="1161"/>
                  </a:lnTo>
                  <a:lnTo>
                    <a:pt x="591" y="1168"/>
                  </a:lnTo>
                  <a:lnTo>
                    <a:pt x="586" y="1173"/>
                  </a:lnTo>
                  <a:lnTo>
                    <a:pt x="582" y="1178"/>
                  </a:lnTo>
                  <a:lnTo>
                    <a:pt x="578" y="1184"/>
                  </a:lnTo>
                  <a:lnTo>
                    <a:pt x="574" y="1193"/>
                  </a:lnTo>
                  <a:lnTo>
                    <a:pt x="572" y="1200"/>
                  </a:lnTo>
                  <a:lnTo>
                    <a:pt x="572" y="1207"/>
                  </a:lnTo>
                  <a:lnTo>
                    <a:pt x="574" y="1214"/>
                  </a:lnTo>
                  <a:lnTo>
                    <a:pt x="575" y="1221"/>
                  </a:lnTo>
                  <a:lnTo>
                    <a:pt x="576" y="1227"/>
                  </a:lnTo>
                  <a:lnTo>
                    <a:pt x="576" y="1234"/>
                  </a:lnTo>
                  <a:lnTo>
                    <a:pt x="576" y="1241"/>
                  </a:lnTo>
                  <a:lnTo>
                    <a:pt x="576" y="1248"/>
                  </a:lnTo>
                  <a:lnTo>
                    <a:pt x="568" y="1250"/>
                  </a:lnTo>
                  <a:lnTo>
                    <a:pt x="561" y="1254"/>
                  </a:lnTo>
                  <a:lnTo>
                    <a:pt x="555" y="1258"/>
                  </a:lnTo>
                  <a:lnTo>
                    <a:pt x="549" y="1263"/>
                  </a:lnTo>
                  <a:lnTo>
                    <a:pt x="554" y="1271"/>
                  </a:lnTo>
                  <a:lnTo>
                    <a:pt x="555" y="1282"/>
                  </a:lnTo>
                  <a:lnTo>
                    <a:pt x="551" y="1287"/>
                  </a:lnTo>
                  <a:lnTo>
                    <a:pt x="546" y="1290"/>
                  </a:lnTo>
                  <a:lnTo>
                    <a:pt x="544" y="1294"/>
                  </a:lnTo>
                  <a:lnTo>
                    <a:pt x="542" y="1298"/>
                  </a:lnTo>
                  <a:lnTo>
                    <a:pt x="539" y="1307"/>
                  </a:lnTo>
                  <a:lnTo>
                    <a:pt x="534" y="1318"/>
                  </a:lnTo>
                  <a:lnTo>
                    <a:pt x="525" y="1331"/>
                  </a:lnTo>
                  <a:lnTo>
                    <a:pt x="515" y="1341"/>
                  </a:lnTo>
                  <a:lnTo>
                    <a:pt x="504" y="1350"/>
                  </a:lnTo>
                  <a:lnTo>
                    <a:pt x="491" y="1355"/>
                  </a:lnTo>
                  <a:lnTo>
                    <a:pt x="461" y="1362"/>
                  </a:lnTo>
                  <a:lnTo>
                    <a:pt x="427" y="1370"/>
                  </a:lnTo>
                  <a:lnTo>
                    <a:pt x="417" y="1372"/>
                  </a:lnTo>
                  <a:lnTo>
                    <a:pt x="408" y="1374"/>
                  </a:lnTo>
                  <a:lnTo>
                    <a:pt x="404" y="1375"/>
                  </a:lnTo>
                  <a:lnTo>
                    <a:pt x="399" y="1375"/>
                  </a:lnTo>
                  <a:lnTo>
                    <a:pt x="394" y="1374"/>
                  </a:lnTo>
                  <a:lnTo>
                    <a:pt x="389" y="1371"/>
                  </a:lnTo>
                  <a:lnTo>
                    <a:pt x="388" y="1351"/>
                  </a:lnTo>
                  <a:lnTo>
                    <a:pt x="384" y="1330"/>
                  </a:lnTo>
                  <a:lnTo>
                    <a:pt x="371" y="1310"/>
                  </a:lnTo>
                  <a:lnTo>
                    <a:pt x="358" y="1291"/>
                  </a:lnTo>
                  <a:lnTo>
                    <a:pt x="354" y="1267"/>
                  </a:lnTo>
                  <a:lnTo>
                    <a:pt x="351" y="1241"/>
                  </a:lnTo>
                  <a:lnTo>
                    <a:pt x="351" y="1228"/>
                  </a:lnTo>
                  <a:lnTo>
                    <a:pt x="348" y="1217"/>
                  </a:lnTo>
                  <a:lnTo>
                    <a:pt x="347" y="1204"/>
                  </a:lnTo>
                  <a:lnTo>
                    <a:pt x="342" y="1194"/>
                  </a:lnTo>
                  <a:lnTo>
                    <a:pt x="332" y="1183"/>
                  </a:lnTo>
                  <a:lnTo>
                    <a:pt x="322" y="1173"/>
                  </a:lnTo>
                  <a:lnTo>
                    <a:pt x="319" y="1158"/>
                  </a:lnTo>
                  <a:lnTo>
                    <a:pt x="319" y="1147"/>
                  </a:lnTo>
                  <a:lnTo>
                    <a:pt x="322" y="1135"/>
                  </a:lnTo>
                  <a:lnTo>
                    <a:pt x="325" y="1124"/>
                  </a:lnTo>
                  <a:lnTo>
                    <a:pt x="335" y="1105"/>
                  </a:lnTo>
                  <a:lnTo>
                    <a:pt x="342" y="1088"/>
                  </a:lnTo>
                  <a:lnTo>
                    <a:pt x="344" y="1078"/>
                  </a:lnTo>
                  <a:lnTo>
                    <a:pt x="344" y="1065"/>
                  </a:lnTo>
                  <a:lnTo>
                    <a:pt x="341" y="1051"/>
                  </a:lnTo>
                  <a:lnTo>
                    <a:pt x="337" y="1037"/>
                  </a:lnTo>
                  <a:lnTo>
                    <a:pt x="328" y="1011"/>
                  </a:lnTo>
                  <a:lnTo>
                    <a:pt x="321" y="994"/>
                  </a:lnTo>
                  <a:lnTo>
                    <a:pt x="307" y="980"/>
                  </a:lnTo>
                  <a:lnTo>
                    <a:pt x="294" y="967"/>
                  </a:lnTo>
                  <a:lnTo>
                    <a:pt x="291" y="960"/>
                  </a:lnTo>
                  <a:lnTo>
                    <a:pt x="289" y="953"/>
                  </a:lnTo>
                  <a:lnTo>
                    <a:pt x="289" y="944"/>
                  </a:lnTo>
                  <a:lnTo>
                    <a:pt x="289" y="937"/>
                  </a:lnTo>
                  <a:lnTo>
                    <a:pt x="292" y="921"/>
                  </a:lnTo>
                  <a:lnTo>
                    <a:pt x="295" y="907"/>
                  </a:lnTo>
                  <a:lnTo>
                    <a:pt x="297" y="901"/>
                  </a:lnTo>
                  <a:lnTo>
                    <a:pt x="295" y="896"/>
                  </a:lnTo>
                  <a:lnTo>
                    <a:pt x="294" y="890"/>
                  </a:lnTo>
                  <a:lnTo>
                    <a:pt x="291" y="886"/>
                  </a:lnTo>
                  <a:lnTo>
                    <a:pt x="285" y="881"/>
                  </a:lnTo>
                  <a:lnTo>
                    <a:pt x="278" y="880"/>
                  </a:lnTo>
                  <a:lnTo>
                    <a:pt x="268" y="877"/>
                  </a:lnTo>
                  <a:lnTo>
                    <a:pt x="254" y="877"/>
                  </a:lnTo>
                  <a:lnTo>
                    <a:pt x="254" y="871"/>
                  </a:lnTo>
                  <a:lnTo>
                    <a:pt x="252" y="866"/>
                  </a:lnTo>
                  <a:lnTo>
                    <a:pt x="241" y="863"/>
                  </a:lnTo>
                  <a:lnTo>
                    <a:pt x="231" y="861"/>
                  </a:lnTo>
                  <a:lnTo>
                    <a:pt x="221" y="861"/>
                  </a:lnTo>
                  <a:lnTo>
                    <a:pt x="214" y="863"/>
                  </a:lnTo>
                  <a:lnTo>
                    <a:pt x="195" y="868"/>
                  </a:lnTo>
                  <a:lnTo>
                    <a:pt x="175" y="876"/>
                  </a:lnTo>
                  <a:lnTo>
                    <a:pt x="162" y="876"/>
                  </a:lnTo>
                  <a:lnTo>
                    <a:pt x="150" y="874"/>
                  </a:lnTo>
                  <a:lnTo>
                    <a:pt x="138" y="873"/>
                  </a:lnTo>
                  <a:lnTo>
                    <a:pt x="125" y="873"/>
                  </a:lnTo>
                  <a:lnTo>
                    <a:pt x="121" y="876"/>
                  </a:lnTo>
                  <a:lnTo>
                    <a:pt x="117" y="878"/>
                  </a:lnTo>
                  <a:lnTo>
                    <a:pt x="111" y="880"/>
                  </a:lnTo>
                  <a:lnTo>
                    <a:pt x="102" y="881"/>
                  </a:lnTo>
                  <a:lnTo>
                    <a:pt x="90" y="870"/>
                  </a:lnTo>
                  <a:lnTo>
                    <a:pt x="77" y="860"/>
                  </a:lnTo>
                  <a:lnTo>
                    <a:pt x="64" y="848"/>
                  </a:lnTo>
                  <a:lnTo>
                    <a:pt x="51" y="837"/>
                  </a:lnTo>
                  <a:lnTo>
                    <a:pt x="48" y="827"/>
                  </a:lnTo>
                  <a:lnTo>
                    <a:pt x="44" y="817"/>
                  </a:lnTo>
                  <a:lnTo>
                    <a:pt x="37" y="810"/>
                  </a:lnTo>
                  <a:lnTo>
                    <a:pt x="25" y="801"/>
                  </a:lnTo>
                  <a:lnTo>
                    <a:pt x="14" y="793"/>
                  </a:lnTo>
                  <a:lnTo>
                    <a:pt x="8" y="784"/>
                  </a:lnTo>
                  <a:lnTo>
                    <a:pt x="8" y="774"/>
                  </a:lnTo>
                  <a:lnTo>
                    <a:pt x="10" y="763"/>
                  </a:lnTo>
                  <a:lnTo>
                    <a:pt x="5" y="759"/>
                  </a:lnTo>
                  <a:lnTo>
                    <a:pt x="1" y="756"/>
                  </a:lnTo>
                  <a:lnTo>
                    <a:pt x="0" y="750"/>
                  </a:lnTo>
                  <a:lnTo>
                    <a:pt x="1" y="744"/>
                  </a:lnTo>
                  <a:lnTo>
                    <a:pt x="2" y="740"/>
                  </a:lnTo>
                  <a:lnTo>
                    <a:pt x="5" y="734"/>
                  </a:lnTo>
                  <a:lnTo>
                    <a:pt x="11" y="726"/>
                  </a:lnTo>
                  <a:lnTo>
                    <a:pt x="15" y="717"/>
                  </a:lnTo>
                  <a:lnTo>
                    <a:pt x="17" y="709"/>
                  </a:lnTo>
                  <a:lnTo>
                    <a:pt x="17" y="700"/>
                  </a:lnTo>
                  <a:lnTo>
                    <a:pt x="15" y="693"/>
                  </a:lnTo>
                  <a:lnTo>
                    <a:pt x="14" y="687"/>
                  </a:lnTo>
                  <a:lnTo>
                    <a:pt x="8" y="676"/>
                  </a:lnTo>
                  <a:lnTo>
                    <a:pt x="5" y="663"/>
                  </a:lnTo>
                  <a:lnTo>
                    <a:pt x="14" y="644"/>
                  </a:lnTo>
                  <a:lnTo>
                    <a:pt x="24" y="624"/>
                  </a:lnTo>
                  <a:lnTo>
                    <a:pt x="30" y="614"/>
                  </a:lnTo>
                  <a:lnTo>
                    <a:pt x="35" y="606"/>
                  </a:lnTo>
                  <a:lnTo>
                    <a:pt x="42" y="597"/>
                  </a:lnTo>
                  <a:lnTo>
                    <a:pt x="51" y="591"/>
                  </a:lnTo>
                  <a:lnTo>
                    <a:pt x="60" y="584"/>
                  </a:lnTo>
                  <a:lnTo>
                    <a:pt x="70" y="579"/>
                  </a:lnTo>
                  <a:lnTo>
                    <a:pt x="80" y="573"/>
                  </a:lnTo>
                  <a:lnTo>
                    <a:pt x="87" y="564"/>
                  </a:lnTo>
                  <a:lnTo>
                    <a:pt x="88" y="549"/>
                  </a:lnTo>
                  <a:lnTo>
                    <a:pt x="90" y="534"/>
                  </a:lnTo>
                  <a:lnTo>
                    <a:pt x="92" y="529"/>
                  </a:lnTo>
                  <a:lnTo>
                    <a:pt x="97" y="524"/>
                  </a:lnTo>
                  <a:lnTo>
                    <a:pt x="100" y="520"/>
                  </a:lnTo>
                  <a:lnTo>
                    <a:pt x="104" y="517"/>
                  </a:lnTo>
                  <a:lnTo>
                    <a:pt x="112" y="513"/>
                  </a:lnTo>
                  <a:lnTo>
                    <a:pt x="121" y="509"/>
                  </a:lnTo>
                  <a:lnTo>
                    <a:pt x="124" y="506"/>
                  </a:lnTo>
                  <a:lnTo>
                    <a:pt x="128" y="503"/>
                  </a:lnTo>
                  <a:lnTo>
                    <a:pt x="131" y="499"/>
                  </a:lnTo>
                  <a:lnTo>
                    <a:pt x="132" y="494"/>
                  </a:lnTo>
                  <a:lnTo>
                    <a:pt x="134" y="489"/>
                  </a:lnTo>
                  <a:lnTo>
                    <a:pt x="135" y="483"/>
                  </a:lnTo>
                  <a:lnTo>
                    <a:pt x="134" y="474"/>
                  </a:lnTo>
                  <a:lnTo>
                    <a:pt x="132" y="464"/>
                  </a:lnTo>
                  <a:lnTo>
                    <a:pt x="118" y="466"/>
                  </a:lnTo>
                  <a:lnTo>
                    <a:pt x="104" y="466"/>
                  </a:lnTo>
                  <a:lnTo>
                    <a:pt x="102" y="449"/>
                  </a:lnTo>
                  <a:lnTo>
                    <a:pt x="105" y="432"/>
                  </a:lnTo>
                  <a:lnTo>
                    <a:pt x="107" y="423"/>
                  </a:lnTo>
                  <a:lnTo>
                    <a:pt x="110" y="416"/>
                  </a:lnTo>
                  <a:lnTo>
                    <a:pt x="114" y="410"/>
                  </a:lnTo>
                  <a:lnTo>
                    <a:pt x="118" y="404"/>
                  </a:lnTo>
                  <a:lnTo>
                    <a:pt x="115" y="402"/>
                  </a:lnTo>
                  <a:lnTo>
                    <a:pt x="112" y="399"/>
                  </a:lnTo>
                  <a:lnTo>
                    <a:pt x="111" y="394"/>
                  </a:lnTo>
                  <a:lnTo>
                    <a:pt x="110" y="389"/>
                  </a:lnTo>
                  <a:lnTo>
                    <a:pt x="128" y="386"/>
                  </a:lnTo>
                  <a:lnTo>
                    <a:pt x="151" y="384"/>
                  </a:lnTo>
                  <a:lnTo>
                    <a:pt x="161" y="384"/>
                  </a:lnTo>
                  <a:lnTo>
                    <a:pt x="172" y="383"/>
                  </a:lnTo>
                  <a:lnTo>
                    <a:pt x="181" y="382"/>
                  </a:lnTo>
                  <a:lnTo>
                    <a:pt x="190" y="379"/>
                  </a:lnTo>
                  <a:lnTo>
                    <a:pt x="191" y="369"/>
                  </a:lnTo>
                  <a:lnTo>
                    <a:pt x="190" y="359"/>
                  </a:lnTo>
                  <a:lnTo>
                    <a:pt x="188" y="352"/>
                  </a:lnTo>
                  <a:lnTo>
                    <a:pt x="184" y="344"/>
                  </a:lnTo>
                  <a:lnTo>
                    <a:pt x="180" y="339"/>
                  </a:lnTo>
                  <a:lnTo>
                    <a:pt x="172" y="334"/>
                  </a:lnTo>
                  <a:lnTo>
                    <a:pt x="165" y="330"/>
                  </a:lnTo>
                  <a:lnTo>
                    <a:pt x="158" y="329"/>
                  </a:lnTo>
                  <a:lnTo>
                    <a:pt x="158" y="324"/>
                  </a:lnTo>
                  <a:lnTo>
                    <a:pt x="158" y="322"/>
                  </a:lnTo>
                  <a:lnTo>
                    <a:pt x="160" y="322"/>
                  </a:lnTo>
                  <a:lnTo>
                    <a:pt x="161" y="322"/>
                  </a:lnTo>
                  <a:lnTo>
                    <a:pt x="167" y="320"/>
                  </a:lnTo>
                  <a:lnTo>
                    <a:pt x="172" y="320"/>
                  </a:lnTo>
                  <a:lnTo>
                    <a:pt x="178" y="322"/>
                  </a:lnTo>
                  <a:lnTo>
                    <a:pt x="184" y="323"/>
                  </a:lnTo>
                  <a:lnTo>
                    <a:pt x="184" y="316"/>
                  </a:lnTo>
                  <a:lnTo>
                    <a:pt x="184" y="310"/>
                  </a:lnTo>
                  <a:lnTo>
                    <a:pt x="197" y="312"/>
                  </a:lnTo>
                  <a:lnTo>
                    <a:pt x="204" y="310"/>
                  </a:lnTo>
                  <a:lnTo>
                    <a:pt x="210" y="309"/>
                  </a:lnTo>
                  <a:lnTo>
                    <a:pt x="214" y="306"/>
                  </a:lnTo>
                  <a:lnTo>
                    <a:pt x="221" y="297"/>
                  </a:lnTo>
                  <a:lnTo>
                    <a:pt x="232" y="287"/>
                  </a:lnTo>
                  <a:lnTo>
                    <a:pt x="244" y="285"/>
                  </a:lnTo>
                  <a:lnTo>
                    <a:pt x="255" y="280"/>
                  </a:lnTo>
                  <a:lnTo>
                    <a:pt x="264" y="269"/>
                  </a:lnTo>
                  <a:lnTo>
                    <a:pt x="272" y="257"/>
                  </a:lnTo>
                  <a:lnTo>
                    <a:pt x="282" y="256"/>
                  </a:lnTo>
                  <a:lnTo>
                    <a:pt x="292" y="255"/>
                  </a:lnTo>
                  <a:lnTo>
                    <a:pt x="289" y="247"/>
                  </a:lnTo>
                  <a:lnTo>
                    <a:pt x="287" y="240"/>
                  </a:lnTo>
                  <a:lnTo>
                    <a:pt x="285" y="232"/>
                  </a:lnTo>
                  <a:lnTo>
                    <a:pt x="287" y="223"/>
                  </a:lnTo>
                  <a:lnTo>
                    <a:pt x="298" y="223"/>
                  </a:lnTo>
                  <a:lnTo>
                    <a:pt x="308" y="225"/>
                  </a:lnTo>
                  <a:lnTo>
                    <a:pt x="311" y="226"/>
                  </a:lnTo>
                  <a:lnTo>
                    <a:pt x="312" y="227"/>
                  </a:lnTo>
                  <a:lnTo>
                    <a:pt x="312" y="229"/>
                  </a:lnTo>
                  <a:lnTo>
                    <a:pt x="312" y="230"/>
                  </a:lnTo>
                  <a:lnTo>
                    <a:pt x="307" y="233"/>
                  </a:lnTo>
                  <a:lnTo>
                    <a:pt x="301" y="237"/>
                  </a:lnTo>
                  <a:lnTo>
                    <a:pt x="302" y="243"/>
                  </a:lnTo>
                  <a:lnTo>
                    <a:pt x="302" y="249"/>
                  </a:lnTo>
                  <a:lnTo>
                    <a:pt x="305" y="253"/>
                  </a:lnTo>
                  <a:lnTo>
                    <a:pt x="307" y="256"/>
                  </a:lnTo>
                  <a:lnTo>
                    <a:pt x="308" y="256"/>
                  </a:lnTo>
                  <a:lnTo>
                    <a:pt x="308" y="256"/>
                  </a:lnTo>
                  <a:lnTo>
                    <a:pt x="318" y="253"/>
                  </a:lnTo>
                  <a:lnTo>
                    <a:pt x="328" y="250"/>
                  </a:lnTo>
                  <a:lnTo>
                    <a:pt x="334" y="256"/>
                  </a:lnTo>
                  <a:lnTo>
                    <a:pt x="339" y="260"/>
                  </a:lnTo>
                  <a:lnTo>
                    <a:pt x="354" y="253"/>
                  </a:lnTo>
                  <a:lnTo>
                    <a:pt x="367" y="247"/>
                  </a:lnTo>
                  <a:lnTo>
                    <a:pt x="382" y="247"/>
                  </a:lnTo>
                  <a:lnTo>
                    <a:pt x="399" y="245"/>
                  </a:lnTo>
                  <a:lnTo>
                    <a:pt x="405" y="230"/>
                  </a:lnTo>
                  <a:lnTo>
                    <a:pt x="412" y="216"/>
                  </a:lnTo>
                  <a:lnTo>
                    <a:pt x="419" y="215"/>
                  </a:lnTo>
                  <a:lnTo>
                    <a:pt x="425" y="216"/>
                  </a:lnTo>
                  <a:lnTo>
                    <a:pt x="431" y="219"/>
                  </a:lnTo>
                  <a:lnTo>
                    <a:pt x="435" y="220"/>
                  </a:lnTo>
                  <a:lnTo>
                    <a:pt x="437" y="217"/>
                  </a:lnTo>
                  <a:lnTo>
                    <a:pt x="439" y="215"/>
                  </a:lnTo>
                  <a:lnTo>
                    <a:pt x="434" y="207"/>
                  </a:lnTo>
                  <a:lnTo>
                    <a:pt x="429" y="202"/>
                  </a:lnTo>
                  <a:lnTo>
                    <a:pt x="429" y="197"/>
                  </a:lnTo>
                  <a:lnTo>
                    <a:pt x="429" y="192"/>
                  </a:lnTo>
                  <a:lnTo>
                    <a:pt x="444" y="195"/>
                  </a:lnTo>
                  <a:lnTo>
                    <a:pt x="458" y="195"/>
                  </a:lnTo>
                  <a:lnTo>
                    <a:pt x="465" y="195"/>
                  </a:lnTo>
                  <a:lnTo>
                    <a:pt x="471" y="192"/>
                  </a:lnTo>
                  <a:lnTo>
                    <a:pt x="475" y="189"/>
                  </a:lnTo>
                  <a:lnTo>
                    <a:pt x="479" y="183"/>
                  </a:lnTo>
                  <a:lnTo>
                    <a:pt x="471" y="182"/>
                  </a:lnTo>
                  <a:lnTo>
                    <a:pt x="462" y="180"/>
                  </a:lnTo>
                  <a:lnTo>
                    <a:pt x="452" y="182"/>
                  </a:lnTo>
                  <a:lnTo>
                    <a:pt x="444" y="182"/>
                  </a:lnTo>
                  <a:lnTo>
                    <a:pt x="434" y="182"/>
                  </a:lnTo>
                  <a:lnTo>
                    <a:pt x="424" y="182"/>
                  </a:lnTo>
                  <a:lnTo>
                    <a:pt x="415" y="180"/>
                  </a:lnTo>
                  <a:lnTo>
                    <a:pt x="407" y="176"/>
                  </a:lnTo>
                  <a:lnTo>
                    <a:pt x="407" y="175"/>
                  </a:lnTo>
                  <a:lnTo>
                    <a:pt x="407" y="173"/>
                  </a:lnTo>
                  <a:lnTo>
                    <a:pt x="407" y="165"/>
                  </a:lnTo>
                  <a:lnTo>
                    <a:pt x="405" y="155"/>
                  </a:lnTo>
                  <a:lnTo>
                    <a:pt x="421" y="145"/>
                  </a:lnTo>
                  <a:lnTo>
                    <a:pt x="435" y="133"/>
                  </a:lnTo>
                  <a:lnTo>
                    <a:pt x="434" y="127"/>
                  </a:lnTo>
                  <a:lnTo>
                    <a:pt x="434" y="125"/>
                  </a:lnTo>
                  <a:lnTo>
                    <a:pt x="431" y="122"/>
                  </a:lnTo>
                  <a:lnTo>
                    <a:pt x="429" y="119"/>
                  </a:lnTo>
                  <a:lnTo>
                    <a:pt x="428" y="119"/>
                  </a:lnTo>
                  <a:lnTo>
                    <a:pt x="428" y="119"/>
                  </a:lnTo>
                  <a:lnTo>
                    <a:pt x="419" y="120"/>
                  </a:lnTo>
                  <a:lnTo>
                    <a:pt x="411" y="123"/>
                  </a:lnTo>
                  <a:lnTo>
                    <a:pt x="402" y="127"/>
                  </a:lnTo>
                  <a:lnTo>
                    <a:pt x="395" y="133"/>
                  </a:lnTo>
                  <a:lnTo>
                    <a:pt x="381" y="146"/>
                  </a:lnTo>
                  <a:lnTo>
                    <a:pt x="369" y="156"/>
                  </a:lnTo>
                  <a:lnTo>
                    <a:pt x="369" y="166"/>
                  </a:lnTo>
                  <a:lnTo>
                    <a:pt x="371" y="175"/>
                  </a:lnTo>
                  <a:lnTo>
                    <a:pt x="372" y="179"/>
                  </a:lnTo>
                  <a:lnTo>
                    <a:pt x="377" y="182"/>
                  </a:lnTo>
                  <a:lnTo>
                    <a:pt x="381" y="185"/>
                  </a:lnTo>
                  <a:lnTo>
                    <a:pt x="385" y="186"/>
                  </a:lnTo>
                  <a:lnTo>
                    <a:pt x="384" y="189"/>
                  </a:lnTo>
                  <a:lnTo>
                    <a:pt x="384" y="192"/>
                  </a:lnTo>
                  <a:lnTo>
                    <a:pt x="372" y="196"/>
                  </a:lnTo>
                  <a:lnTo>
                    <a:pt x="362" y="202"/>
                  </a:lnTo>
                  <a:lnTo>
                    <a:pt x="365" y="209"/>
                  </a:lnTo>
                  <a:lnTo>
                    <a:pt x="364" y="216"/>
                  </a:lnTo>
                  <a:lnTo>
                    <a:pt x="361" y="223"/>
                  </a:lnTo>
                  <a:lnTo>
                    <a:pt x="357" y="229"/>
                  </a:lnTo>
                  <a:lnTo>
                    <a:pt x="349" y="230"/>
                  </a:lnTo>
                  <a:lnTo>
                    <a:pt x="342" y="232"/>
                  </a:lnTo>
                  <a:lnTo>
                    <a:pt x="342" y="236"/>
                  </a:lnTo>
                  <a:lnTo>
                    <a:pt x="341" y="237"/>
                  </a:lnTo>
                  <a:lnTo>
                    <a:pt x="341" y="240"/>
                  </a:lnTo>
                  <a:lnTo>
                    <a:pt x="338" y="242"/>
                  </a:lnTo>
                  <a:lnTo>
                    <a:pt x="334" y="237"/>
                  </a:lnTo>
                  <a:lnTo>
                    <a:pt x="331" y="233"/>
                  </a:lnTo>
                  <a:lnTo>
                    <a:pt x="327" y="227"/>
                  </a:lnTo>
                  <a:lnTo>
                    <a:pt x="324" y="220"/>
                  </a:lnTo>
                  <a:lnTo>
                    <a:pt x="321" y="206"/>
                  </a:lnTo>
                  <a:lnTo>
                    <a:pt x="319" y="192"/>
                  </a:lnTo>
                  <a:lnTo>
                    <a:pt x="311" y="193"/>
                  </a:lnTo>
                  <a:lnTo>
                    <a:pt x="304" y="195"/>
                  </a:lnTo>
                  <a:lnTo>
                    <a:pt x="299" y="197"/>
                  </a:lnTo>
                  <a:lnTo>
                    <a:pt x="294" y="200"/>
                  </a:lnTo>
                  <a:lnTo>
                    <a:pt x="289" y="203"/>
                  </a:lnTo>
                  <a:lnTo>
                    <a:pt x="285" y="205"/>
                  </a:lnTo>
                  <a:lnTo>
                    <a:pt x="278" y="207"/>
                  </a:lnTo>
                  <a:lnTo>
                    <a:pt x="271" y="207"/>
                  </a:lnTo>
                  <a:lnTo>
                    <a:pt x="271" y="206"/>
                  </a:lnTo>
                  <a:lnTo>
                    <a:pt x="271" y="205"/>
                  </a:lnTo>
                  <a:lnTo>
                    <a:pt x="267" y="197"/>
                  </a:lnTo>
                  <a:lnTo>
                    <a:pt x="262" y="186"/>
                  </a:lnTo>
                  <a:lnTo>
                    <a:pt x="259" y="175"/>
                  </a:lnTo>
                  <a:lnTo>
                    <a:pt x="258" y="166"/>
                  </a:lnTo>
                  <a:lnTo>
                    <a:pt x="271" y="160"/>
                  </a:lnTo>
                  <a:lnTo>
                    <a:pt x="287" y="153"/>
                  </a:lnTo>
                  <a:lnTo>
                    <a:pt x="301" y="147"/>
                  </a:lnTo>
                  <a:lnTo>
                    <a:pt x="314" y="139"/>
                  </a:lnTo>
                  <a:lnTo>
                    <a:pt x="325" y="123"/>
                  </a:lnTo>
                  <a:lnTo>
                    <a:pt x="344" y="97"/>
                  </a:lnTo>
                  <a:lnTo>
                    <a:pt x="354" y="87"/>
                  </a:lnTo>
                  <a:lnTo>
                    <a:pt x="364" y="79"/>
                  </a:lnTo>
                  <a:lnTo>
                    <a:pt x="368" y="77"/>
                  </a:lnTo>
                  <a:lnTo>
                    <a:pt x="371" y="77"/>
                  </a:lnTo>
                  <a:lnTo>
                    <a:pt x="374" y="79"/>
                  </a:lnTo>
                  <a:lnTo>
                    <a:pt x="377" y="83"/>
                  </a:lnTo>
                  <a:lnTo>
                    <a:pt x="387" y="76"/>
                  </a:lnTo>
                  <a:lnTo>
                    <a:pt x="398" y="72"/>
                  </a:lnTo>
                  <a:lnTo>
                    <a:pt x="409" y="69"/>
                  </a:lnTo>
                  <a:lnTo>
                    <a:pt x="419" y="67"/>
                  </a:lnTo>
                  <a:lnTo>
                    <a:pt x="442" y="67"/>
                  </a:lnTo>
                  <a:lnTo>
                    <a:pt x="467" y="70"/>
                  </a:lnTo>
                  <a:lnTo>
                    <a:pt x="467" y="75"/>
                  </a:lnTo>
                  <a:lnTo>
                    <a:pt x="465" y="79"/>
                  </a:lnTo>
                  <a:lnTo>
                    <a:pt x="481" y="79"/>
                  </a:lnTo>
                  <a:lnTo>
                    <a:pt x="495" y="80"/>
                  </a:lnTo>
                  <a:lnTo>
                    <a:pt x="509" y="82"/>
                  </a:lnTo>
                  <a:lnTo>
                    <a:pt x="524" y="86"/>
                  </a:lnTo>
                  <a:lnTo>
                    <a:pt x="536" y="90"/>
                  </a:lnTo>
                  <a:lnTo>
                    <a:pt x="549" y="96"/>
                  </a:lnTo>
                  <a:lnTo>
                    <a:pt x="559" y="103"/>
                  </a:lnTo>
                  <a:lnTo>
                    <a:pt x="566" y="113"/>
                  </a:lnTo>
                  <a:lnTo>
                    <a:pt x="565" y="115"/>
                  </a:lnTo>
                  <a:lnTo>
                    <a:pt x="562" y="116"/>
                  </a:lnTo>
                  <a:lnTo>
                    <a:pt x="554" y="117"/>
                  </a:lnTo>
                  <a:lnTo>
                    <a:pt x="545" y="117"/>
                  </a:lnTo>
                  <a:lnTo>
                    <a:pt x="536" y="117"/>
                  </a:lnTo>
                  <a:lnTo>
                    <a:pt x="528" y="115"/>
                  </a:lnTo>
                  <a:lnTo>
                    <a:pt x="509" y="109"/>
                  </a:lnTo>
                  <a:lnTo>
                    <a:pt x="494" y="106"/>
                  </a:lnTo>
                  <a:lnTo>
                    <a:pt x="494" y="106"/>
                  </a:lnTo>
                  <a:lnTo>
                    <a:pt x="494" y="107"/>
                  </a:lnTo>
                  <a:lnTo>
                    <a:pt x="504" y="119"/>
                  </a:lnTo>
                  <a:lnTo>
                    <a:pt x="514" y="130"/>
                  </a:lnTo>
                  <a:lnTo>
                    <a:pt x="519" y="135"/>
                  </a:lnTo>
                  <a:lnTo>
                    <a:pt x="525" y="139"/>
                  </a:lnTo>
                  <a:lnTo>
                    <a:pt x="534" y="143"/>
                  </a:lnTo>
                  <a:lnTo>
                    <a:pt x="542" y="145"/>
                  </a:lnTo>
                  <a:lnTo>
                    <a:pt x="538" y="137"/>
                  </a:lnTo>
                  <a:lnTo>
                    <a:pt x="535" y="129"/>
                  </a:lnTo>
                  <a:lnTo>
                    <a:pt x="536" y="127"/>
                  </a:lnTo>
                  <a:lnTo>
                    <a:pt x="538" y="126"/>
                  </a:lnTo>
                  <a:lnTo>
                    <a:pt x="549" y="132"/>
                  </a:lnTo>
                  <a:lnTo>
                    <a:pt x="562" y="135"/>
                  </a:lnTo>
                  <a:lnTo>
                    <a:pt x="562" y="133"/>
                  </a:lnTo>
                  <a:lnTo>
                    <a:pt x="562" y="130"/>
                  </a:lnTo>
                  <a:lnTo>
                    <a:pt x="559" y="129"/>
                  </a:lnTo>
                  <a:lnTo>
                    <a:pt x="558" y="125"/>
                  </a:lnTo>
                  <a:lnTo>
                    <a:pt x="571" y="117"/>
                  </a:lnTo>
                  <a:lnTo>
                    <a:pt x="586" y="112"/>
                  </a:lnTo>
                  <a:lnTo>
                    <a:pt x="585" y="99"/>
                  </a:lnTo>
                  <a:lnTo>
                    <a:pt x="584" y="87"/>
                  </a:lnTo>
                  <a:lnTo>
                    <a:pt x="596" y="90"/>
                  </a:lnTo>
                  <a:lnTo>
                    <a:pt x="606" y="93"/>
                  </a:lnTo>
                  <a:lnTo>
                    <a:pt x="608" y="95"/>
                  </a:lnTo>
                  <a:lnTo>
                    <a:pt x="608" y="96"/>
                  </a:lnTo>
                  <a:lnTo>
                    <a:pt x="608" y="97"/>
                  </a:lnTo>
                  <a:lnTo>
                    <a:pt x="606" y="99"/>
                  </a:lnTo>
                  <a:lnTo>
                    <a:pt x="604" y="100"/>
                  </a:lnTo>
                  <a:lnTo>
                    <a:pt x="599" y="100"/>
                  </a:lnTo>
                  <a:lnTo>
                    <a:pt x="599" y="106"/>
                  </a:lnTo>
                  <a:lnTo>
                    <a:pt x="599" y="110"/>
                  </a:lnTo>
                  <a:lnTo>
                    <a:pt x="608" y="109"/>
                  </a:lnTo>
                  <a:lnTo>
                    <a:pt x="616" y="106"/>
                  </a:lnTo>
                  <a:lnTo>
                    <a:pt x="624" y="103"/>
                  </a:lnTo>
                  <a:lnTo>
                    <a:pt x="629" y="99"/>
                  </a:lnTo>
                  <a:lnTo>
                    <a:pt x="636" y="95"/>
                  </a:lnTo>
                  <a:lnTo>
                    <a:pt x="645" y="92"/>
                  </a:lnTo>
                  <a:lnTo>
                    <a:pt x="654" y="89"/>
                  </a:lnTo>
                  <a:lnTo>
                    <a:pt x="665" y="87"/>
                  </a:lnTo>
                  <a:lnTo>
                    <a:pt x="665" y="92"/>
                  </a:lnTo>
                  <a:lnTo>
                    <a:pt x="665" y="95"/>
                  </a:lnTo>
                  <a:lnTo>
                    <a:pt x="679" y="95"/>
                  </a:lnTo>
                  <a:lnTo>
                    <a:pt x="694" y="92"/>
                  </a:lnTo>
                  <a:lnTo>
                    <a:pt x="708" y="89"/>
                  </a:lnTo>
                  <a:lnTo>
                    <a:pt x="719" y="85"/>
                  </a:lnTo>
                  <a:lnTo>
                    <a:pt x="718" y="83"/>
                  </a:lnTo>
                  <a:lnTo>
                    <a:pt x="716" y="80"/>
                  </a:lnTo>
                  <a:lnTo>
                    <a:pt x="706" y="79"/>
                  </a:lnTo>
                  <a:lnTo>
                    <a:pt x="698" y="76"/>
                  </a:lnTo>
                  <a:lnTo>
                    <a:pt x="696" y="70"/>
                  </a:lnTo>
                  <a:lnTo>
                    <a:pt x="696" y="66"/>
                  </a:lnTo>
                  <a:lnTo>
                    <a:pt x="718" y="72"/>
                  </a:lnTo>
                  <a:lnTo>
                    <a:pt x="741" y="79"/>
                  </a:lnTo>
                  <a:lnTo>
                    <a:pt x="763" y="87"/>
                  </a:lnTo>
                  <a:lnTo>
                    <a:pt x="786" y="93"/>
                  </a:lnTo>
                  <a:lnTo>
                    <a:pt x="789" y="92"/>
                  </a:lnTo>
                  <a:lnTo>
                    <a:pt x="791" y="89"/>
                  </a:lnTo>
                  <a:lnTo>
                    <a:pt x="773" y="79"/>
                  </a:lnTo>
                  <a:lnTo>
                    <a:pt x="759" y="70"/>
                  </a:lnTo>
                  <a:lnTo>
                    <a:pt x="759" y="62"/>
                  </a:lnTo>
                  <a:lnTo>
                    <a:pt x="761" y="55"/>
                  </a:lnTo>
                  <a:lnTo>
                    <a:pt x="763" y="49"/>
                  </a:lnTo>
                  <a:lnTo>
                    <a:pt x="765" y="45"/>
                  </a:lnTo>
                  <a:lnTo>
                    <a:pt x="768" y="43"/>
                  </a:lnTo>
                  <a:lnTo>
                    <a:pt x="771" y="40"/>
                  </a:lnTo>
                  <a:lnTo>
                    <a:pt x="782" y="45"/>
                  </a:lnTo>
                  <a:lnTo>
                    <a:pt x="795" y="48"/>
                  </a:lnTo>
                  <a:lnTo>
                    <a:pt x="796" y="56"/>
                  </a:lnTo>
                  <a:lnTo>
                    <a:pt x="799" y="63"/>
                  </a:lnTo>
                  <a:lnTo>
                    <a:pt x="803" y="69"/>
                  </a:lnTo>
                  <a:lnTo>
                    <a:pt x="809" y="75"/>
                  </a:lnTo>
                  <a:lnTo>
                    <a:pt x="815" y="80"/>
                  </a:lnTo>
                  <a:lnTo>
                    <a:pt x="819" y="86"/>
                  </a:lnTo>
                  <a:lnTo>
                    <a:pt x="823" y="92"/>
                  </a:lnTo>
                  <a:lnTo>
                    <a:pt x="826" y="97"/>
                  </a:lnTo>
                  <a:lnTo>
                    <a:pt x="821" y="103"/>
                  </a:lnTo>
                  <a:lnTo>
                    <a:pt x="815" y="110"/>
                  </a:lnTo>
                  <a:lnTo>
                    <a:pt x="818" y="113"/>
                  </a:lnTo>
                  <a:lnTo>
                    <a:pt x="821" y="117"/>
                  </a:lnTo>
                  <a:lnTo>
                    <a:pt x="825" y="117"/>
                  </a:lnTo>
                  <a:lnTo>
                    <a:pt x="829" y="117"/>
                  </a:lnTo>
                  <a:lnTo>
                    <a:pt x="835" y="112"/>
                  </a:lnTo>
                  <a:lnTo>
                    <a:pt x="839" y="107"/>
                  </a:lnTo>
                  <a:lnTo>
                    <a:pt x="839" y="97"/>
                  </a:lnTo>
                  <a:lnTo>
                    <a:pt x="835" y="90"/>
                  </a:lnTo>
                  <a:lnTo>
                    <a:pt x="835" y="90"/>
                  </a:lnTo>
                  <a:lnTo>
                    <a:pt x="835" y="89"/>
                  </a:lnTo>
                  <a:lnTo>
                    <a:pt x="846" y="90"/>
                  </a:lnTo>
                  <a:lnTo>
                    <a:pt x="855" y="92"/>
                  </a:lnTo>
                  <a:lnTo>
                    <a:pt x="856" y="96"/>
                  </a:lnTo>
                  <a:lnTo>
                    <a:pt x="856" y="97"/>
                  </a:lnTo>
                  <a:lnTo>
                    <a:pt x="859" y="97"/>
                  </a:lnTo>
                  <a:lnTo>
                    <a:pt x="863" y="97"/>
                  </a:lnTo>
                  <a:lnTo>
                    <a:pt x="862" y="96"/>
                  </a:lnTo>
                  <a:lnTo>
                    <a:pt x="861" y="95"/>
                  </a:lnTo>
                  <a:lnTo>
                    <a:pt x="858" y="90"/>
                  </a:lnTo>
                  <a:lnTo>
                    <a:pt x="855" y="86"/>
                  </a:lnTo>
                  <a:lnTo>
                    <a:pt x="842" y="86"/>
                  </a:lnTo>
                  <a:lnTo>
                    <a:pt x="829" y="86"/>
                  </a:lnTo>
                  <a:lnTo>
                    <a:pt x="819" y="72"/>
                  </a:lnTo>
                  <a:lnTo>
                    <a:pt x="809" y="59"/>
                  </a:lnTo>
                  <a:lnTo>
                    <a:pt x="811" y="53"/>
                  </a:lnTo>
                  <a:lnTo>
                    <a:pt x="812" y="50"/>
                  </a:lnTo>
                  <a:lnTo>
                    <a:pt x="819" y="56"/>
                  </a:lnTo>
                  <a:lnTo>
                    <a:pt x="826" y="62"/>
                  </a:lnTo>
                  <a:lnTo>
                    <a:pt x="831" y="63"/>
                  </a:lnTo>
                  <a:lnTo>
                    <a:pt x="836" y="65"/>
                  </a:lnTo>
                  <a:lnTo>
                    <a:pt x="842" y="65"/>
                  </a:lnTo>
                  <a:lnTo>
                    <a:pt x="848" y="63"/>
                  </a:lnTo>
                  <a:lnTo>
                    <a:pt x="839" y="60"/>
                  </a:lnTo>
                  <a:lnTo>
                    <a:pt x="832" y="58"/>
                  </a:lnTo>
                  <a:lnTo>
                    <a:pt x="832" y="52"/>
                  </a:lnTo>
                  <a:lnTo>
                    <a:pt x="832" y="46"/>
                  </a:lnTo>
                  <a:lnTo>
                    <a:pt x="845" y="50"/>
                  </a:lnTo>
                  <a:lnTo>
                    <a:pt x="856" y="56"/>
                  </a:lnTo>
                  <a:lnTo>
                    <a:pt x="861" y="58"/>
                  </a:lnTo>
                  <a:lnTo>
                    <a:pt x="866" y="59"/>
                  </a:lnTo>
                  <a:lnTo>
                    <a:pt x="872" y="60"/>
                  </a:lnTo>
                  <a:lnTo>
                    <a:pt x="878" y="60"/>
                  </a:lnTo>
                  <a:lnTo>
                    <a:pt x="876" y="58"/>
                  </a:lnTo>
                  <a:lnTo>
                    <a:pt x="875" y="56"/>
                  </a:lnTo>
                  <a:lnTo>
                    <a:pt x="861" y="49"/>
                  </a:lnTo>
                  <a:lnTo>
                    <a:pt x="848" y="43"/>
                  </a:lnTo>
                  <a:lnTo>
                    <a:pt x="848" y="40"/>
                  </a:lnTo>
                  <a:lnTo>
                    <a:pt x="848" y="38"/>
                  </a:lnTo>
                  <a:lnTo>
                    <a:pt x="849" y="36"/>
                  </a:lnTo>
                  <a:lnTo>
                    <a:pt x="851" y="35"/>
                  </a:lnTo>
                  <a:lnTo>
                    <a:pt x="863" y="35"/>
                  </a:lnTo>
                  <a:lnTo>
                    <a:pt x="875" y="36"/>
                  </a:lnTo>
                  <a:lnTo>
                    <a:pt x="885" y="38"/>
                  </a:lnTo>
                  <a:lnTo>
                    <a:pt x="896" y="39"/>
                  </a:lnTo>
                  <a:lnTo>
                    <a:pt x="896" y="39"/>
                  </a:lnTo>
                  <a:lnTo>
                    <a:pt x="896" y="38"/>
                  </a:lnTo>
                  <a:lnTo>
                    <a:pt x="892" y="35"/>
                  </a:lnTo>
                  <a:lnTo>
                    <a:pt x="889" y="32"/>
                  </a:lnTo>
                  <a:lnTo>
                    <a:pt x="888" y="28"/>
                  </a:lnTo>
                  <a:lnTo>
                    <a:pt x="888" y="22"/>
                  </a:lnTo>
                  <a:lnTo>
                    <a:pt x="901" y="22"/>
                  </a:lnTo>
                  <a:lnTo>
                    <a:pt x="915" y="22"/>
                  </a:lnTo>
                  <a:lnTo>
                    <a:pt x="928" y="20"/>
                  </a:lnTo>
                  <a:lnTo>
                    <a:pt x="939" y="18"/>
                  </a:lnTo>
                  <a:lnTo>
                    <a:pt x="952" y="15"/>
                  </a:lnTo>
                  <a:lnTo>
                    <a:pt x="962" y="10"/>
                  </a:lnTo>
                  <a:lnTo>
                    <a:pt x="971" y="6"/>
                  </a:lnTo>
                  <a:lnTo>
                    <a:pt x="978" y="0"/>
                  </a:lnTo>
                  <a:lnTo>
                    <a:pt x="992" y="0"/>
                  </a:lnTo>
                  <a:lnTo>
                    <a:pt x="1002" y="2"/>
                  </a:lnTo>
                  <a:lnTo>
                    <a:pt x="1010" y="6"/>
                  </a:lnTo>
                  <a:lnTo>
                    <a:pt x="1019" y="10"/>
                  </a:lnTo>
                  <a:lnTo>
                    <a:pt x="1040" y="10"/>
                  </a:lnTo>
                  <a:lnTo>
                    <a:pt x="1062" y="10"/>
                  </a:lnTo>
                  <a:lnTo>
                    <a:pt x="1066" y="16"/>
                  </a:lnTo>
                  <a:lnTo>
                    <a:pt x="1072" y="22"/>
                  </a:lnTo>
                  <a:lnTo>
                    <a:pt x="1073" y="25"/>
                  </a:lnTo>
                  <a:lnTo>
                    <a:pt x="1075" y="29"/>
                  </a:lnTo>
                  <a:lnTo>
                    <a:pt x="1073" y="29"/>
                  </a:lnTo>
                  <a:lnTo>
                    <a:pt x="1072" y="29"/>
                  </a:lnTo>
                  <a:lnTo>
                    <a:pt x="1065" y="32"/>
                  </a:lnTo>
                  <a:lnTo>
                    <a:pt x="1059" y="33"/>
                  </a:lnTo>
                  <a:lnTo>
                    <a:pt x="1055" y="36"/>
                  </a:lnTo>
                  <a:lnTo>
                    <a:pt x="1050" y="42"/>
                  </a:lnTo>
                  <a:lnTo>
                    <a:pt x="1050" y="43"/>
                  </a:lnTo>
                  <a:lnTo>
                    <a:pt x="1050" y="43"/>
                  </a:lnTo>
                  <a:lnTo>
                    <a:pt x="1052" y="43"/>
                  </a:lnTo>
                  <a:lnTo>
                    <a:pt x="1055" y="43"/>
                  </a:lnTo>
                  <a:lnTo>
                    <a:pt x="1059" y="43"/>
                  </a:lnTo>
                  <a:lnTo>
                    <a:pt x="1063" y="42"/>
                  </a:lnTo>
                  <a:lnTo>
                    <a:pt x="1068" y="39"/>
                  </a:lnTo>
                  <a:lnTo>
                    <a:pt x="1073" y="36"/>
                  </a:lnTo>
                  <a:lnTo>
                    <a:pt x="1080" y="33"/>
                  </a:lnTo>
                  <a:lnTo>
                    <a:pt x="1086" y="32"/>
                  </a:lnTo>
                  <a:lnTo>
                    <a:pt x="1093" y="32"/>
                  </a:lnTo>
                  <a:lnTo>
                    <a:pt x="1099" y="33"/>
                  </a:lnTo>
                  <a:lnTo>
                    <a:pt x="1118" y="39"/>
                  </a:lnTo>
                  <a:lnTo>
                    <a:pt x="1139" y="43"/>
                  </a:lnTo>
                  <a:lnTo>
                    <a:pt x="1160" y="46"/>
                  </a:lnTo>
                  <a:lnTo>
                    <a:pt x="1182" y="46"/>
                  </a:lnTo>
                  <a:lnTo>
                    <a:pt x="1183" y="43"/>
                  </a:lnTo>
                  <a:lnTo>
                    <a:pt x="1186" y="39"/>
                  </a:lnTo>
                  <a:lnTo>
                    <a:pt x="1202" y="40"/>
                  </a:lnTo>
                  <a:lnTo>
                    <a:pt x="1220" y="42"/>
                  </a:lnTo>
                  <a:lnTo>
                    <a:pt x="1232" y="49"/>
                  </a:lnTo>
                  <a:lnTo>
                    <a:pt x="1242" y="56"/>
                  </a:lnTo>
                  <a:lnTo>
                    <a:pt x="1247" y="60"/>
                  </a:lnTo>
                  <a:lnTo>
                    <a:pt x="1255" y="63"/>
                  </a:lnTo>
                  <a:lnTo>
                    <a:pt x="1262" y="65"/>
                  </a:lnTo>
                  <a:lnTo>
                    <a:pt x="1272" y="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66" name="Freeform 447"/>
            <p:cNvSpPr>
              <a:spLocks/>
            </p:cNvSpPr>
            <p:nvPr/>
          </p:nvSpPr>
          <p:spPr bwMode="auto">
            <a:xfrm>
              <a:off x="4328" y="2368"/>
              <a:ext cx="101" cy="64"/>
            </a:xfrm>
            <a:custGeom>
              <a:avLst/>
              <a:gdLst>
                <a:gd name="T0" fmla="*/ 101 w 101"/>
                <a:gd name="T1" fmla="*/ 13 h 64"/>
                <a:gd name="T2" fmla="*/ 89 w 101"/>
                <a:gd name="T3" fmla="*/ 13 h 64"/>
                <a:gd name="T4" fmla="*/ 77 w 101"/>
                <a:gd name="T5" fmla="*/ 13 h 64"/>
                <a:gd name="T6" fmla="*/ 67 w 101"/>
                <a:gd name="T7" fmla="*/ 15 h 64"/>
                <a:gd name="T8" fmla="*/ 57 w 101"/>
                <a:gd name="T9" fmla="*/ 17 h 64"/>
                <a:gd name="T10" fmla="*/ 47 w 101"/>
                <a:gd name="T11" fmla="*/ 20 h 64"/>
                <a:gd name="T12" fmla="*/ 40 w 101"/>
                <a:gd name="T13" fmla="*/ 25 h 64"/>
                <a:gd name="T14" fmla="*/ 33 w 101"/>
                <a:gd name="T15" fmla="*/ 30 h 64"/>
                <a:gd name="T16" fmla="*/ 29 w 101"/>
                <a:gd name="T17" fmla="*/ 37 h 64"/>
                <a:gd name="T18" fmla="*/ 29 w 101"/>
                <a:gd name="T19" fmla="*/ 45 h 64"/>
                <a:gd name="T20" fmla="*/ 27 w 101"/>
                <a:gd name="T21" fmla="*/ 53 h 64"/>
                <a:gd name="T22" fmla="*/ 33 w 101"/>
                <a:gd name="T23" fmla="*/ 55 h 64"/>
                <a:gd name="T24" fmla="*/ 40 w 101"/>
                <a:gd name="T25" fmla="*/ 57 h 64"/>
                <a:gd name="T26" fmla="*/ 47 w 101"/>
                <a:gd name="T27" fmla="*/ 60 h 64"/>
                <a:gd name="T28" fmla="*/ 51 w 101"/>
                <a:gd name="T29" fmla="*/ 64 h 64"/>
                <a:gd name="T30" fmla="*/ 33 w 101"/>
                <a:gd name="T31" fmla="*/ 64 h 64"/>
                <a:gd name="T32" fmla="*/ 16 w 101"/>
                <a:gd name="T33" fmla="*/ 64 h 64"/>
                <a:gd name="T34" fmla="*/ 13 w 101"/>
                <a:gd name="T35" fmla="*/ 60 h 64"/>
                <a:gd name="T36" fmla="*/ 10 w 101"/>
                <a:gd name="T37" fmla="*/ 57 h 64"/>
                <a:gd name="T38" fmla="*/ 6 w 101"/>
                <a:gd name="T39" fmla="*/ 56 h 64"/>
                <a:gd name="T40" fmla="*/ 0 w 101"/>
                <a:gd name="T41" fmla="*/ 56 h 64"/>
                <a:gd name="T42" fmla="*/ 0 w 101"/>
                <a:gd name="T43" fmla="*/ 46 h 64"/>
                <a:gd name="T44" fmla="*/ 3 w 101"/>
                <a:gd name="T45" fmla="*/ 39 h 64"/>
                <a:gd name="T46" fmla="*/ 11 w 101"/>
                <a:gd name="T47" fmla="*/ 36 h 64"/>
                <a:gd name="T48" fmla="*/ 20 w 101"/>
                <a:gd name="T49" fmla="*/ 33 h 64"/>
                <a:gd name="T50" fmla="*/ 17 w 101"/>
                <a:gd name="T51" fmla="*/ 30 h 64"/>
                <a:gd name="T52" fmla="*/ 14 w 101"/>
                <a:gd name="T53" fmla="*/ 27 h 64"/>
                <a:gd name="T54" fmla="*/ 33 w 101"/>
                <a:gd name="T55" fmla="*/ 19 h 64"/>
                <a:gd name="T56" fmla="*/ 54 w 101"/>
                <a:gd name="T57" fmla="*/ 9 h 64"/>
                <a:gd name="T58" fmla="*/ 66 w 101"/>
                <a:gd name="T59" fmla="*/ 5 h 64"/>
                <a:gd name="T60" fmla="*/ 77 w 101"/>
                <a:gd name="T61" fmla="*/ 2 h 64"/>
                <a:gd name="T62" fmla="*/ 90 w 101"/>
                <a:gd name="T63" fmla="*/ 0 h 64"/>
                <a:gd name="T64" fmla="*/ 101 w 101"/>
                <a:gd name="T65" fmla="*/ 2 h 64"/>
                <a:gd name="T66" fmla="*/ 101 w 101"/>
                <a:gd name="T67" fmla="*/ 7 h 64"/>
                <a:gd name="T68" fmla="*/ 101 w 101"/>
                <a:gd name="T69" fmla="*/ 13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01" h="64">
                  <a:moveTo>
                    <a:pt x="101" y="13"/>
                  </a:moveTo>
                  <a:lnTo>
                    <a:pt x="89" y="13"/>
                  </a:lnTo>
                  <a:lnTo>
                    <a:pt x="77" y="13"/>
                  </a:lnTo>
                  <a:lnTo>
                    <a:pt x="67" y="15"/>
                  </a:lnTo>
                  <a:lnTo>
                    <a:pt x="57" y="17"/>
                  </a:lnTo>
                  <a:lnTo>
                    <a:pt x="47" y="20"/>
                  </a:lnTo>
                  <a:lnTo>
                    <a:pt x="40" y="25"/>
                  </a:lnTo>
                  <a:lnTo>
                    <a:pt x="33" y="30"/>
                  </a:lnTo>
                  <a:lnTo>
                    <a:pt x="29" y="37"/>
                  </a:lnTo>
                  <a:lnTo>
                    <a:pt x="29" y="45"/>
                  </a:lnTo>
                  <a:lnTo>
                    <a:pt x="27" y="53"/>
                  </a:lnTo>
                  <a:lnTo>
                    <a:pt x="33" y="55"/>
                  </a:lnTo>
                  <a:lnTo>
                    <a:pt x="40" y="57"/>
                  </a:lnTo>
                  <a:lnTo>
                    <a:pt x="47" y="60"/>
                  </a:lnTo>
                  <a:lnTo>
                    <a:pt x="51" y="64"/>
                  </a:lnTo>
                  <a:lnTo>
                    <a:pt x="33" y="64"/>
                  </a:lnTo>
                  <a:lnTo>
                    <a:pt x="16" y="64"/>
                  </a:lnTo>
                  <a:lnTo>
                    <a:pt x="13" y="60"/>
                  </a:lnTo>
                  <a:lnTo>
                    <a:pt x="10" y="57"/>
                  </a:lnTo>
                  <a:lnTo>
                    <a:pt x="6" y="56"/>
                  </a:lnTo>
                  <a:lnTo>
                    <a:pt x="0" y="56"/>
                  </a:lnTo>
                  <a:lnTo>
                    <a:pt x="0" y="46"/>
                  </a:lnTo>
                  <a:lnTo>
                    <a:pt x="3" y="39"/>
                  </a:lnTo>
                  <a:lnTo>
                    <a:pt x="11" y="36"/>
                  </a:lnTo>
                  <a:lnTo>
                    <a:pt x="20" y="33"/>
                  </a:lnTo>
                  <a:lnTo>
                    <a:pt x="17" y="30"/>
                  </a:lnTo>
                  <a:lnTo>
                    <a:pt x="14" y="27"/>
                  </a:lnTo>
                  <a:lnTo>
                    <a:pt x="33" y="19"/>
                  </a:lnTo>
                  <a:lnTo>
                    <a:pt x="54" y="9"/>
                  </a:lnTo>
                  <a:lnTo>
                    <a:pt x="66" y="5"/>
                  </a:lnTo>
                  <a:lnTo>
                    <a:pt x="77" y="2"/>
                  </a:lnTo>
                  <a:lnTo>
                    <a:pt x="90" y="0"/>
                  </a:lnTo>
                  <a:lnTo>
                    <a:pt x="101" y="2"/>
                  </a:lnTo>
                  <a:lnTo>
                    <a:pt x="101" y="7"/>
                  </a:lnTo>
                  <a:lnTo>
                    <a:pt x="101"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67" name="Freeform 448"/>
            <p:cNvSpPr>
              <a:spLocks/>
            </p:cNvSpPr>
            <p:nvPr/>
          </p:nvSpPr>
          <p:spPr bwMode="auto">
            <a:xfrm>
              <a:off x="3150" y="2371"/>
              <a:ext cx="66" cy="16"/>
            </a:xfrm>
            <a:custGeom>
              <a:avLst/>
              <a:gdLst>
                <a:gd name="T0" fmla="*/ 32 w 66"/>
                <a:gd name="T1" fmla="*/ 0 h 16"/>
                <a:gd name="T2" fmla="*/ 37 w 66"/>
                <a:gd name="T3" fmla="*/ 0 h 16"/>
                <a:gd name="T4" fmla="*/ 42 w 66"/>
                <a:gd name="T5" fmla="*/ 0 h 16"/>
                <a:gd name="T6" fmla="*/ 44 w 66"/>
                <a:gd name="T7" fmla="*/ 0 h 16"/>
                <a:gd name="T8" fmla="*/ 47 w 66"/>
                <a:gd name="T9" fmla="*/ 3 h 16"/>
                <a:gd name="T10" fmla="*/ 46 w 66"/>
                <a:gd name="T11" fmla="*/ 6 h 16"/>
                <a:gd name="T12" fmla="*/ 44 w 66"/>
                <a:gd name="T13" fmla="*/ 9 h 16"/>
                <a:gd name="T14" fmla="*/ 54 w 66"/>
                <a:gd name="T15" fmla="*/ 10 h 16"/>
                <a:gd name="T16" fmla="*/ 66 w 66"/>
                <a:gd name="T17" fmla="*/ 12 h 16"/>
                <a:gd name="T18" fmla="*/ 64 w 66"/>
                <a:gd name="T19" fmla="*/ 13 h 16"/>
                <a:gd name="T20" fmla="*/ 63 w 66"/>
                <a:gd name="T21" fmla="*/ 16 h 16"/>
                <a:gd name="T22" fmla="*/ 46 w 66"/>
                <a:gd name="T23" fmla="*/ 16 h 16"/>
                <a:gd name="T24" fmla="*/ 30 w 66"/>
                <a:gd name="T25" fmla="*/ 14 h 16"/>
                <a:gd name="T26" fmla="*/ 14 w 66"/>
                <a:gd name="T27" fmla="*/ 12 h 16"/>
                <a:gd name="T28" fmla="*/ 0 w 66"/>
                <a:gd name="T29" fmla="*/ 9 h 16"/>
                <a:gd name="T30" fmla="*/ 0 w 66"/>
                <a:gd name="T31" fmla="*/ 7 h 16"/>
                <a:gd name="T32" fmla="*/ 0 w 66"/>
                <a:gd name="T33" fmla="*/ 6 h 16"/>
                <a:gd name="T34" fmla="*/ 2 w 66"/>
                <a:gd name="T35" fmla="*/ 4 h 16"/>
                <a:gd name="T36" fmla="*/ 2 w 66"/>
                <a:gd name="T37" fmla="*/ 3 h 16"/>
                <a:gd name="T38" fmla="*/ 12 w 66"/>
                <a:gd name="T39" fmla="*/ 3 h 16"/>
                <a:gd name="T40" fmla="*/ 19 w 66"/>
                <a:gd name="T41" fmla="*/ 4 h 16"/>
                <a:gd name="T42" fmla="*/ 23 w 66"/>
                <a:gd name="T43" fmla="*/ 4 h 16"/>
                <a:gd name="T44" fmla="*/ 26 w 66"/>
                <a:gd name="T45" fmla="*/ 4 h 16"/>
                <a:gd name="T46" fmla="*/ 29 w 66"/>
                <a:gd name="T47" fmla="*/ 3 h 16"/>
                <a:gd name="T48" fmla="*/ 32 w 66"/>
                <a:gd name="T49"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6" h="16">
                  <a:moveTo>
                    <a:pt x="32" y="0"/>
                  </a:moveTo>
                  <a:lnTo>
                    <a:pt x="37" y="0"/>
                  </a:lnTo>
                  <a:lnTo>
                    <a:pt x="42" y="0"/>
                  </a:lnTo>
                  <a:lnTo>
                    <a:pt x="44" y="0"/>
                  </a:lnTo>
                  <a:lnTo>
                    <a:pt x="47" y="3"/>
                  </a:lnTo>
                  <a:lnTo>
                    <a:pt x="46" y="6"/>
                  </a:lnTo>
                  <a:lnTo>
                    <a:pt x="44" y="9"/>
                  </a:lnTo>
                  <a:lnTo>
                    <a:pt x="54" y="10"/>
                  </a:lnTo>
                  <a:lnTo>
                    <a:pt x="66" y="12"/>
                  </a:lnTo>
                  <a:lnTo>
                    <a:pt x="64" y="13"/>
                  </a:lnTo>
                  <a:lnTo>
                    <a:pt x="63" y="16"/>
                  </a:lnTo>
                  <a:lnTo>
                    <a:pt x="46" y="16"/>
                  </a:lnTo>
                  <a:lnTo>
                    <a:pt x="30" y="14"/>
                  </a:lnTo>
                  <a:lnTo>
                    <a:pt x="14" y="12"/>
                  </a:lnTo>
                  <a:lnTo>
                    <a:pt x="0" y="9"/>
                  </a:lnTo>
                  <a:lnTo>
                    <a:pt x="0" y="7"/>
                  </a:lnTo>
                  <a:lnTo>
                    <a:pt x="0" y="6"/>
                  </a:lnTo>
                  <a:lnTo>
                    <a:pt x="2" y="4"/>
                  </a:lnTo>
                  <a:lnTo>
                    <a:pt x="2" y="3"/>
                  </a:lnTo>
                  <a:lnTo>
                    <a:pt x="12" y="3"/>
                  </a:lnTo>
                  <a:lnTo>
                    <a:pt x="19" y="4"/>
                  </a:lnTo>
                  <a:lnTo>
                    <a:pt x="23" y="4"/>
                  </a:lnTo>
                  <a:lnTo>
                    <a:pt x="26" y="4"/>
                  </a:lnTo>
                  <a:lnTo>
                    <a:pt x="29" y="3"/>
                  </a:lnTo>
                  <a:lnTo>
                    <a:pt x="3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68" name="Freeform 449"/>
            <p:cNvSpPr>
              <a:spLocks/>
            </p:cNvSpPr>
            <p:nvPr/>
          </p:nvSpPr>
          <p:spPr bwMode="auto">
            <a:xfrm>
              <a:off x="3229" y="2373"/>
              <a:ext cx="90" cy="18"/>
            </a:xfrm>
            <a:custGeom>
              <a:avLst/>
              <a:gdLst>
                <a:gd name="T0" fmla="*/ 7 w 90"/>
                <a:gd name="T1" fmla="*/ 0 h 18"/>
                <a:gd name="T2" fmla="*/ 11 w 90"/>
                <a:gd name="T3" fmla="*/ 0 h 18"/>
                <a:gd name="T4" fmla="*/ 14 w 90"/>
                <a:gd name="T5" fmla="*/ 0 h 18"/>
                <a:gd name="T6" fmla="*/ 18 w 90"/>
                <a:gd name="T7" fmla="*/ 0 h 18"/>
                <a:gd name="T8" fmla="*/ 21 w 90"/>
                <a:gd name="T9" fmla="*/ 1 h 18"/>
                <a:gd name="T10" fmla="*/ 37 w 90"/>
                <a:gd name="T11" fmla="*/ 5 h 18"/>
                <a:gd name="T12" fmla="*/ 58 w 90"/>
                <a:gd name="T13" fmla="*/ 8 h 18"/>
                <a:gd name="T14" fmla="*/ 80 w 90"/>
                <a:gd name="T15" fmla="*/ 11 h 18"/>
                <a:gd name="T16" fmla="*/ 90 w 90"/>
                <a:gd name="T17" fmla="*/ 14 h 18"/>
                <a:gd name="T18" fmla="*/ 88 w 90"/>
                <a:gd name="T19" fmla="*/ 15 h 18"/>
                <a:gd name="T20" fmla="*/ 88 w 90"/>
                <a:gd name="T21" fmla="*/ 17 h 18"/>
                <a:gd name="T22" fmla="*/ 64 w 90"/>
                <a:gd name="T23" fmla="*/ 18 h 18"/>
                <a:gd name="T24" fmla="*/ 42 w 90"/>
                <a:gd name="T25" fmla="*/ 18 h 18"/>
                <a:gd name="T26" fmla="*/ 21 w 90"/>
                <a:gd name="T27" fmla="*/ 17 h 18"/>
                <a:gd name="T28" fmla="*/ 0 w 90"/>
                <a:gd name="T29" fmla="*/ 14 h 18"/>
                <a:gd name="T30" fmla="*/ 2 w 90"/>
                <a:gd name="T31" fmla="*/ 5 h 18"/>
                <a:gd name="T32" fmla="*/ 7 w 90"/>
                <a:gd name="T33"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0" h="18">
                  <a:moveTo>
                    <a:pt x="7" y="0"/>
                  </a:moveTo>
                  <a:lnTo>
                    <a:pt x="11" y="0"/>
                  </a:lnTo>
                  <a:lnTo>
                    <a:pt x="14" y="0"/>
                  </a:lnTo>
                  <a:lnTo>
                    <a:pt x="18" y="0"/>
                  </a:lnTo>
                  <a:lnTo>
                    <a:pt x="21" y="1"/>
                  </a:lnTo>
                  <a:lnTo>
                    <a:pt x="37" y="5"/>
                  </a:lnTo>
                  <a:lnTo>
                    <a:pt x="58" y="8"/>
                  </a:lnTo>
                  <a:lnTo>
                    <a:pt x="80" y="11"/>
                  </a:lnTo>
                  <a:lnTo>
                    <a:pt x="90" y="14"/>
                  </a:lnTo>
                  <a:lnTo>
                    <a:pt x="88" y="15"/>
                  </a:lnTo>
                  <a:lnTo>
                    <a:pt x="88" y="17"/>
                  </a:lnTo>
                  <a:lnTo>
                    <a:pt x="64" y="18"/>
                  </a:lnTo>
                  <a:lnTo>
                    <a:pt x="42" y="18"/>
                  </a:lnTo>
                  <a:lnTo>
                    <a:pt x="21" y="17"/>
                  </a:lnTo>
                  <a:lnTo>
                    <a:pt x="0" y="14"/>
                  </a:lnTo>
                  <a:lnTo>
                    <a:pt x="2" y="5"/>
                  </a:lnTo>
                  <a:lnTo>
                    <a:pt x="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69" name="Freeform 450"/>
            <p:cNvSpPr>
              <a:spLocks/>
            </p:cNvSpPr>
            <p:nvPr/>
          </p:nvSpPr>
          <p:spPr bwMode="auto">
            <a:xfrm>
              <a:off x="4669" y="2375"/>
              <a:ext cx="2" cy="3"/>
            </a:xfrm>
            <a:custGeom>
              <a:avLst/>
              <a:gdLst>
                <a:gd name="T0" fmla="*/ 0 w 2"/>
                <a:gd name="T1" fmla="*/ 0 h 3"/>
                <a:gd name="T2" fmla="*/ 2 w 2"/>
                <a:gd name="T3" fmla="*/ 2 h 3"/>
                <a:gd name="T4" fmla="*/ 2 w 2"/>
                <a:gd name="T5" fmla="*/ 3 h 3"/>
                <a:gd name="T6" fmla="*/ 2 w 2"/>
                <a:gd name="T7" fmla="*/ 2 h 3"/>
                <a:gd name="T8" fmla="*/ 0 w 2"/>
                <a:gd name="T9" fmla="*/ 0 h 3"/>
              </a:gdLst>
              <a:ahLst/>
              <a:cxnLst>
                <a:cxn ang="0">
                  <a:pos x="T0" y="T1"/>
                </a:cxn>
                <a:cxn ang="0">
                  <a:pos x="T2" y="T3"/>
                </a:cxn>
                <a:cxn ang="0">
                  <a:pos x="T4" y="T5"/>
                </a:cxn>
                <a:cxn ang="0">
                  <a:pos x="T6" y="T7"/>
                </a:cxn>
                <a:cxn ang="0">
                  <a:pos x="T8" y="T9"/>
                </a:cxn>
              </a:cxnLst>
              <a:rect l="0" t="0" r="r" b="b"/>
              <a:pathLst>
                <a:path w="2" h="3">
                  <a:moveTo>
                    <a:pt x="0" y="0"/>
                  </a:moveTo>
                  <a:lnTo>
                    <a:pt x="2" y="2"/>
                  </a:lnTo>
                  <a:lnTo>
                    <a:pt x="2" y="3"/>
                  </a:lnTo>
                  <a:lnTo>
                    <a:pt x="2" y="2"/>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70" name="Freeform 451"/>
            <p:cNvSpPr>
              <a:spLocks/>
            </p:cNvSpPr>
            <p:nvPr/>
          </p:nvSpPr>
          <p:spPr bwMode="auto">
            <a:xfrm>
              <a:off x="4946" y="2380"/>
              <a:ext cx="63" cy="14"/>
            </a:xfrm>
            <a:custGeom>
              <a:avLst/>
              <a:gdLst>
                <a:gd name="T0" fmla="*/ 0 w 63"/>
                <a:gd name="T1" fmla="*/ 0 h 14"/>
                <a:gd name="T2" fmla="*/ 16 w 63"/>
                <a:gd name="T3" fmla="*/ 1 h 14"/>
                <a:gd name="T4" fmla="*/ 32 w 63"/>
                <a:gd name="T5" fmla="*/ 1 h 14"/>
                <a:gd name="T6" fmla="*/ 47 w 63"/>
                <a:gd name="T7" fmla="*/ 3 h 14"/>
                <a:gd name="T8" fmla="*/ 63 w 63"/>
                <a:gd name="T9" fmla="*/ 4 h 14"/>
                <a:gd name="T10" fmla="*/ 63 w 63"/>
                <a:gd name="T11" fmla="*/ 7 h 14"/>
                <a:gd name="T12" fmla="*/ 63 w 63"/>
                <a:gd name="T13" fmla="*/ 10 h 14"/>
                <a:gd name="T14" fmla="*/ 56 w 63"/>
                <a:gd name="T15" fmla="*/ 13 h 14"/>
                <a:gd name="T16" fmla="*/ 47 w 63"/>
                <a:gd name="T17" fmla="*/ 13 h 14"/>
                <a:gd name="T18" fmla="*/ 39 w 63"/>
                <a:gd name="T19" fmla="*/ 14 h 14"/>
                <a:gd name="T20" fmla="*/ 30 w 63"/>
                <a:gd name="T21" fmla="*/ 13 h 14"/>
                <a:gd name="T22" fmla="*/ 14 w 63"/>
                <a:gd name="T23" fmla="*/ 10 h 14"/>
                <a:gd name="T24" fmla="*/ 0 w 63"/>
                <a:gd name="T25" fmla="*/ 4 h 14"/>
                <a:gd name="T26" fmla="*/ 0 w 63"/>
                <a:gd name="T27" fmla="*/ 1 h 14"/>
                <a:gd name="T28" fmla="*/ 0 w 63"/>
                <a:gd name="T29"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3" h="14">
                  <a:moveTo>
                    <a:pt x="0" y="0"/>
                  </a:moveTo>
                  <a:lnTo>
                    <a:pt x="16" y="1"/>
                  </a:lnTo>
                  <a:lnTo>
                    <a:pt x="32" y="1"/>
                  </a:lnTo>
                  <a:lnTo>
                    <a:pt x="47" y="3"/>
                  </a:lnTo>
                  <a:lnTo>
                    <a:pt x="63" y="4"/>
                  </a:lnTo>
                  <a:lnTo>
                    <a:pt x="63" y="7"/>
                  </a:lnTo>
                  <a:lnTo>
                    <a:pt x="63" y="10"/>
                  </a:lnTo>
                  <a:lnTo>
                    <a:pt x="56" y="13"/>
                  </a:lnTo>
                  <a:lnTo>
                    <a:pt x="47" y="13"/>
                  </a:lnTo>
                  <a:lnTo>
                    <a:pt x="39" y="14"/>
                  </a:lnTo>
                  <a:lnTo>
                    <a:pt x="30" y="13"/>
                  </a:lnTo>
                  <a:lnTo>
                    <a:pt x="14" y="10"/>
                  </a:lnTo>
                  <a:lnTo>
                    <a:pt x="0" y="4"/>
                  </a:lnTo>
                  <a:lnTo>
                    <a:pt x="0" y="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71" name="Freeform 452"/>
            <p:cNvSpPr>
              <a:spLocks/>
            </p:cNvSpPr>
            <p:nvPr/>
          </p:nvSpPr>
          <p:spPr bwMode="auto">
            <a:xfrm>
              <a:off x="2936" y="2390"/>
              <a:ext cx="168" cy="60"/>
            </a:xfrm>
            <a:custGeom>
              <a:avLst/>
              <a:gdLst>
                <a:gd name="T0" fmla="*/ 58 w 168"/>
                <a:gd name="T1" fmla="*/ 1 h 60"/>
                <a:gd name="T2" fmla="*/ 84 w 168"/>
                <a:gd name="T3" fmla="*/ 5 h 60"/>
                <a:gd name="T4" fmla="*/ 91 w 168"/>
                <a:gd name="T5" fmla="*/ 10 h 60"/>
                <a:gd name="T6" fmla="*/ 94 w 168"/>
                <a:gd name="T7" fmla="*/ 14 h 60"/>
                <a:gd name="T8" fmla="*/ 98 w 168"/>
                <a:gd name="T9" fmla="*/ 15 h 60"/>
                <a:gd name="T10" fmla="*/ 104 w 168"/>
                <a:gd name="T11" fmla="*/ 15 h 60"/>
                <a:gd name="T12" fmla="*/ 110 w 168"/>
                <a:gd name="T13" fmla="*/ 14 h 60"/>
                <a:gd name="T14" fmla="*/ 116 w 168"/>
                <a:gd name="T15" fmla="*/ 18 h 60"/>
                <a:gd name="T16" fmla="*/ 120 w 168"/>
                <a:gd name="T17" fmla="*/ 23 h 60"/>
                <a:gd name="T18" fmla="*/ 124 w 168"/>
                <a:gd name="T19" fmla="*/ 20 h 60"/>
                <a:gd name="T20" fmla="*/ 128 w 168"/>
                <a:gd name="T21" fmla="*/ 17 h 60"/>
                <a:gd name="T22" fmla="*/ 133 w 168"/>
                <a:gd name="T23" fmla="*/ 21 h 60"/>
                <a:gd name="T24" fmla="*/ 146 w 168"/>
                <a:gd name="T25" fmla="*/ 20 h 60"/>
                <a:gd name="T26" fmla="*/ 160 w 168"/>
                <a:gd name="T27" fmla="*/ 14 h 60"/>
                <a:gd name="T28" fmla="*/ 164 w 168"/>
                <a:gd name="T29" fmla="*/ 20 h 60"/>
                <a:gd name="T30" fmla="*/ 158 w 168"/>
                <a:gd name="T31" fmla="*/ 31 h 60"/>
                <a:gd name="T32" fmla="*/ 153 w 168"/>
                <a:gd name="T33" fmla="*/ 40 h 60"/>
                <a:gd name="T34" fmla="*/ 160 w 168"/>
                <a:gd name="T35" fmla="*/ 41 h 60"/>
                <a:gd name="T36" fmla="*/ 164 w 168"/>
                <a:gd name="T37" fmla="*/ 48 h 60"/>
                <a:gd name="T38" fmla="*/ 151 w 168"/>
                <a:gd name="T39" fmla="*/ 57 h 60"/>
                <a:gd name="T40" fmla="*/ 128 w 168"/>
                <a:gd name="T41" fmla="*/ 55 h 60"/>
                <a:gd name="T42" fmla="*/ 91 w 168"/>
                <a:gd name="T43" fmla="*/ 58 h 60"/>
                <a:gd name="T44" fmla="*/ 57 w 168"/>
                <a:gd name="T45" fmla="*/ 58 h 60"/>
                <a:gd name="T46" fmla="*/ 37 w 168"/>
                <a:gd name="T47" fmla="*/ 50 h 60"/>
                <a:gd name="T48" fmla="*/ 51 w 168"/>
                <a:gd name="T49" fmla="*/ 44 h 60"/>
                <a:gd name="T50" fmla="*/ 53 w 168"/>
                <a:gd name="T51" fmla="*/ 41 h 60"/>
                <a:gd name="T52" fmla="*/ 40 w 168"/>
                <a:gd name="T53" fmla="*/ 38 h 60"/>
                <a:gd name="T54" fmla="*/ 43 w 168"/>
                <a:gd name="T55" fmla="*/ 34 h 60"/>
                <a:gd name="T56" fmla="*/ 51 w 168"/>
                <a:gd name="T57" fmla="*/ 35 h 60"/>
                <a:gd name="T58" fmla="*/ 61 w 168"/>
                <a:gd name="T59" fmla="*/ 37 h 60"/>
                <a:gd name="T60" fmla="*/ 57 w 168"/>
                <a:gd name="T61" fmla="*/ 33 h 60"/>
                <a:gd name="T62" fmla="*/ 48 w 168"/>
                <a:gd name="T63" fmla="*/ 28 h 60"/>
                <a:gd name="T64" fmla="*/ 53 w 168"/>
                <a:gd name="T65" fmla="*/ 23 h 60"/>
                <a:gd name="T66" fmla="*/ 57 w 168"/>
                <a:gd name="T67" fmla="*/ 20 h 60"/>
                <a:gd name="T68" fmla="*/ 43 w 168"/>
                <a:gd name="T69" fmla="*/ 23 h 60"/>
                <a:gd name="T70" fmla="*/ 24 w 168"/>
                <a:gd name="T71" fmla="*/ 31 h 60"/>
                <a:gd name="T72" fmla="*/ 10 w 168"/>
                <a:gd name="T73" fmla="*/ 34 h 60"/>
                <a:gd name="T74" fmla="*/ 1 w 168"/>
                <a:gd name="T75" fmla="*/ 27 h 60"/>
                <a:gd name="T76" fmla="*/ 14 w 168"/>
                <a:gd name="T77" fmla="*/ 18 h 60"/>
                <a:gd name="T78" fmla="*/ 36 w 168"/>
                <a:gd name="T79" fmla="*/ 7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68" h="60">
                  <a:moveTo>
                    <a:pt x="43" y="0"/>
                  </a:moveTo>
                  <a:lnTo>
                    <a:pt x="58" y="1"/>
                  </a:lnTo>
                  <a:lnTo>
                    <a:pt x="73" y="4"/>
                  </a:lnTo>
                  <a:lnTo>
                    <a:pt x="84" y="5"/>
                  </a:lnTo>
                  <a:lnTo>
                    <a:pt x="93" y="4"/>
                  </a:lnTo>
                  <a:lnTo>
                    <a:pt x="91" y="10"/>
                  </a:lnTo>
                  <a:lnTo>
                    <a:pt x="90" y="14"/>
                  </a:lnTo>
                  <a:lnTo>
                    <a:pt x="94" y="14"/>
                  </a:lnTo>
                  <a:lnTo>
                    <a:pt x="97" y="14"/>
                  </a:lnTo>
                  <a:lnTo>
                    <a:pt x="98" y="15"/>
                  </a:lnTo>
                  <a:lnTo>
                    <a:pt x="100" y="18"/>
                  </a:lnTo>
                  <a:lnTo>
                    <a:pt x="104" y="15"/>
                  </a:lnTo>
                  <a:lnTo>
                    <a:pt x="106" y="14"/>
                  </a:lnTo>
                  <a:lnTo>
                    <a:pt x="110" y="14"/>
                  </a:lnTo>
                  <a:lnTo>
                    <a:pt x="116" y="14"/>
                  </a:lnTo>
                  <a:lnTo>
                    <a:pt x="116" y="18"/>
                  </a:lnTo>
                  <a:lnTo>
                    <a:pt x="117" y="23"/>
                  </a:lnTo>
                  <a:lnTo>
                    <a:pt x="120" y="23"/>
                  </a:lnTo>
                  <a:lnTo>
                    <a:pt x="123" y="23"/>
                  </a:lnTo>
                  <a:lnTo>
                    <a:pt x="124" y="20"/>
                  </a:lnTo>
                  <a:lnTo>
                    <a:pt x="126" y="17"/>
                  </a:lnTo>
                  <a:lnTo>
                    <a:pt x="128" y="17"/>
                  </a:lnTo>
                  <a:lnTo>
                    <a:pt x="134" y="15"/>
                  </a:lnTo>
                  <a:lnTo>
                    <a:pt x="133" y="21"/>
                  </a:lnTo>
                  <a:lnTo>
                    <a:pt x="133" y="25"/>
                  </a:lnTo>
                  <a:lnTo>
                    <a:pt x="146" y="20"/>
                  </a:lnTo>
                  <a:lnTo>
                    <a:pt x="156" y="11"/>
                  </a:lnTo>
                  <a:lnTo>
                    <a:pt x="160" y="14"/>
                  </a:lnTo>
                  <a:lnTo>
                    <a:pt x="164" y="15"/>
                  </a:lnTo>
                  <a:lnTo>
                    <a:pt x="164" y="20"/>
                  </a:lnTo>
                  <a:lnTo>
                    <a:pt x="164" y="23"/>
                  </a:lnTo>
                  <a:lnTo>
                    <a:pt x="158" y="31"/>
                  </a:lnTo>
                  <a:lnTo>
                    <a:pt x="153" y="40"/>
                  </a:lnTo>
                  <a:lnTo>
                    <a:pt x="153" y="40"/>
                  </a:lnTo>
                  <a:lnTo>
                    <a:pt x="153" y="41"/>
                  </a:lnTo>
                  <a:lnTo>
                    <a:pt x="160" y="41"/>
                  </a:lnTo>
                  <a:lnTo>
                    <a:pt x="168" y="42"/>
                  </a:lnTo>
                  <a:lnTo>
                    <a:pt x="164" y="48"/>
                  </a:lnTo>
                  <a:lnTo>
                    <a:pt x="158" y="52"/>
                  </a:lnTo>
                  <a:lnTo>
                    <a:pt x="151" y="57"/>
                  </a:lnTo>
                  <a:lnTo>
                    <a:pt x="147" y="60"/>
                  </a:lnTo>
                  <a:lnTo>
                    <a:pt x="128" y="55"/>
                  </a:lnTo>
                  <a:lnTo>
                    <a:pt x="113" y="54"/>
                  </a:lnTo>
                  <a:lnTo>
                    <a:pt x="91" y="58"/>
                  </a:lnTo>
                  <a:lnTo>
                    <a:pt x="74" y="60"/>
                  </a:lnTo>
                  <a:lnTo>
                    <a:pt x="57" y="58"/>
                  </a:lnTo>
                  <a:lnTo>
                    <a:pt x="36" y="54"/>
                  </a:lnTo>
                  <a:lnTo>
                    <a:pt x="37" y="50"/>
                  </a:lnTo>
                  <a:lnTo>
                    <a:pt x="37" y="47"/>
                  </a:lnTo>
                  <a:lnTo>
                    <a:pt x="51" y="44"/>
                  </a:lnTo>
                  <a:lnTo>
                    <a:pt x="66" y="41"/>
                  </a:lnTo>
                  <a:lnTo>
                    <a:pt x="53" y="41"/>
                  </a:lnTo>
                  <a:lnTo>
                    <a:pt x="40" y="41"/>
                  </a:lnTo>
                  <a:lnTo>
                    <a:pt x="40" y="38"/>
                  </a:lnTo>
                  <a:lnTo>
                    <a:pt x="40" y="35"/>
                  </a:lnTo>
                  <a:lnTo>
                    <a:pt x="43" y="34"/>
                  </a:lnTo>
                  <a:lnTo>
                    <a:pt x="46" y="34"/>
                  </a:lnTo>
                  <a:lnTo>
                    <a:pt x="51" y="35"/>
                  </a:lnTo>
                  <a:lnTo>
                    <a:pt x="56" y="35"/>
                  </a:lnTo>
                  <a:lnTo>
                    <a:pt x="61" y="37"/>
                  </a:lnTo>
                  <a:lnTo>
                    <a:pt x="67" y="35"/>
                  </a:lnTo>
                  <a:lnTo>
                    <a:pt x="57" y="33"/>
                  </a:lnTo>
                  <a:lnTo>
                    <a:pt x="47" y="31"/>
                  </a:lnTo>
                  <a:lnTo>
                    <a:pt x="48" y="28"/>
                  </a:lnTo>
                  <a:lnTo>
                    <a:pt x="48" y="25"/>
                  </a:lnTo>
                  <a:lnTo>
                    <a:pt x="53" y="23"/>
                  </a:lnTo>
                  <a:lnTo>
                    <a:pt x="57" y="20"/>
                  </a:lnTo>
                  <a:lnTo>
                    <a:pt x="57" y="20"/>
                  </a:lnTo>
                  <a:lnTo>
                    <a:pt x="57" y="18"/>
                  </a:lnTo>
                  <a:lnTo>
                    <a:pt x="43" y="23"/>
                  </a:lnTo>
                  <a:lnTo>
                    <a:pt x="30" y="28"/>
                  </a:lnTo>
                  <a:lnTo>
                    <a:pt x="24" y="31"/>
                  </a:lnTo>
                  <a:lnTo>
                    <a:pt x="17" y="33"/>
                  </a:lnTo>
                  <a:lnTo>
                    <a:pt x="10" y="34"/>
                  </a:lnTo>
                  <a:lnTo>
                    <a:pt x="0" y="33"/>
                  </a:lnTo>
                  <a:lnTo>
                    <a:pt x="1" y="27"/>
                  </a:lnTo>
                  <a:lnTo>
                    <a:pt x="1" y="21"/>
                  </a:lnTo>
                  <a:lnTo>
                    <a:pt x="14" y="18"/>
                  </a:lnTo>
                  <a:lnTo>
                    <a:pt x="26" y="14"/>
                  </a:lnTo>
                  <a:lnTo>
                    <a:pt x="36" y="7"/>
                  </a:lnTo>
                  <a:lnTo>
                    <a:pt x="4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72" name="Freeform 453"/>
            <p:cNvSpPr>
              <a:spLocks/>
            </p:cNvSpPr>
            <p:nvPr/>
          </p:nvSpPr>
          <p:spPr bwMode="auto">
            <a:xfrm>
              <a:off x="3123" y="2397"/>
              <a:ext cx="51" cy="30"/>
            </a:xfrm>
            <a:custGeom>
              <a:avLst/>
              <a:gdLst>
                <a:gd name="T0" fmla="*/ 23 w 51"/>
                <a:gd name="T1" fmla="*/ 0 h 30"/>
                <a:gd name="T2" fmla="*/ 37 w 51"/>
                <a:gd name="T3" fmla="*/ 0 h 30"/>
                <a:gd name="T4" fmla="*/ 51 w 51"/>
                <a:gd name="T5" fmla="*/ 0 h 30"/>
                <a:gd name="T6" fmla="*/ 44 w 51"/>
                <a:gd name="T7" fmla="*/ 8 h 30"/>
                <a:gd name="T8" fmla="*/ 37 w 51"/>
                <a:gd name="T9" fmla="*/ 14 h 30"/>
                <a:gd name="T10" fmla="*/ 40 w 51"/>
                <a:gd name="T11" fmla="*/ 17 h 30"/>
                <a:gd name="T12" fmla="*/ 40 w 51"/>
                <a:gd name="T13" fmla="*/ 20 h 30"/>
                <a:gd name="T14" fmla="*/ 37 w 51"/>
                <a:gd name="T15" fmla="*/ 23 h 30"/>
                <a:gd name="T16" fmla="*/ 34 w 51"/>
                <a:gd name="T17" fmla="*/ 26 h 30"/>
                <a:gd name="T18" fmla="*/ 26 w 51"/>
                <a:gd name="T19" fmla="*/ 24 h 30"/>
                <a:gd name="T20" fmla="*/ 20 w 51"/>
                <a:gd name="T21" fmla="*/ 26 h 30"/>
                <a:gd name="T22" fmla="*/ 13 w 51"/>
                <a:gd name="T23" fmla="*/ 27 h 30"/>
                <a:gd name="T24" fmla="*/ 7 w 51"/>
                <a:gd name="T25" fmla="*/ 30 h 30"/>
                <a:gd name="T26" fmla="*/ 7 w 51"/>
                <a:gd name="T27" fmla="*/ 23 h 30"/>
                <a:gd name="T28" fmla="*/ 6 w 51"/>
                <a:gd name="T29" fmla="*/ 18 h 30"/>
                <a:gd name="T30" fmla="*/ 3 w 51"/>
                <a:gd name="T31" fmla="*/ 16 h 30"/>
                <a:gd name="T32" fmla="*/ 0 w 51"/>
                <a:gd name="T33" fmla="*/ 10 h 30"/>
                <a:gd name="T34" fmla="*/ 7 w 51"/>
                <a:gd name="T35" fmla="*/ 13 h 30"/>
                <a:gd name="T36" fmla="*/ 14 w 51"/>
                <a:gd name="T37" fmla="*/ 14 h 30"/>
                <a:gd name="T38" fmla="*/ 19 w 51"/>
                <a:gd name="T39" fmla="*/ 7 h 30"/>
                <a:gd name="T40" fmla="*/ 23 w 51"/>
                <a:gd name="T41"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1" h="30">
                  <a:moveTo>
                    <a:pt x="23" y="0"/>
                  </a:moveTo>
                  <a:lnTo>
                    <a:pt x="37" y="0"/>
                  </a:lnTo>
                  <a:lnTo>
                    <a:pt x="51" y="0"/>
                  </a:lnTo>
                  <a:lnTo>
                    <a:pt x="44" y="8"/>
                  </a:lnTo>
                  <a:lnTo>
                    <a:pt x="37" y="14"/>
                  </a:lnTo>
                  <a:lnTo>
                    <a:pt x="40" y="17"/>
                  </a:lnTo>
                  <a:lnTo>
                    <a:pt x="40" y="20"/>
                  </a:lnTo>
                  <a:lnTo>
                    <a:pt x="37" y="23"/>
                  </a:lnTo>
                  <a:lnTo>
                    <a:pt x="34" y="26"/>
                  </a:lnTo>
                  <a:lnTo>
                    <a:pt x="26" y="24"/>
                  </a:lnTo>
                  <a:lnTo>
                    <a:pt x="20" y="26"/>
                  </a:lnTo>
                  <a:lnTo>
                    <a:pt x="13" y="27"/>
                  </a:lnTo>
                  <a:lnTo>
                    <a:pt x="7" y="30"/>
                  </a:lnTo>
                  <a:lnTo>
                    <a:pt x="7" y="23"/>
                  </a:lnTo>
                  <a:lnTo>
                    <a:pt x="6" y="18"/>
                  </a:lnTo>
                  <a:lnTo>
                    <a:pt x="3" y="16"/>
                  </a:lnTo>
                  <a:lnTo>
                    <a:pt x="0" y="10"/>
                  </a:lnTo>
                  <a:lnTo>
                    <a:pt x="7" y="13"/>
                  </a:lnTo>
                  <a:lnTo>
                    <a:pt x="14" y="14"/>
                  </a:lnTo>
                  <a:lnTo>
                    <a:pt x="19" y="7"/>
                  </a:lnTo>
                  <a:lnTo>
                    <a:pt x="2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73" name="Freeform 454"/>
            <p:cNvSpPr>
              <a:spLocks/>
            </p:cNvSpPr>
            <p:nvPr/>
          </p:nvSpPr>
          <p:spPr bwMode="auto">
            <a:xfrm>
              <a:off x="3177" y="2397"/>
              <a:ext cx="37" cy="23"/>
            </a:xfrm>
            <a:custGeom>
              <a:avLst/>
              <a:gdLst>
                <a:gd name="T0" fmla="*/ 13 w 37"/>
                <a:gd name="T1" fmla="*/ 0 h 23"/>
                <a:gd name="T2" fmla="*/ 25 w 37"/>
                <a:gd name="T3" fmla="*/ 0 h 23"/>
                <a:gd name="T4" fmla="*/ 36 w 37"/>
                <a:gd name="T5" fmla="*/ 0 h 23"/>
                <a:gd name="T6" fmla="*/ 36 w 37"/>
                <a:gd name="T7" fmla="*/ 1 h 23"/>
                <a:gd name="T8" fmla="*/ 36 w 37"/>
                <a:gd name="T9" fmla="*/ 3 h 23"/>
                <a:gd name="T10" fmla="*/ 36 w 37"/>
                <a:gd name="T11" fmla="*/ 6 h 23"/>
                <a:gd name="T12" fmla="*/ 37 w 37"/>
                <a:gd name="T13" fmla="*/ 8 h 23"/>
                <a:gd name="T14" fmla="*/ 36 w 37"/>
                <a:gd name="T15" fmla="*/ 10 h 23"/>
                <a:gd name="T16" fmla="*/ 36 w 37"/>
                <a:gd name="T17" fmla="*/ 10 h 23"/>
                <a:gd name="T18" fmla="*/ 25 w 37"/>
                <a:gd name="T19" fmla="*/ 11 h 23"/>
                <a:gd name="T20" fmla="*/ 16 w 37"/>
                <a:gd name="T21" fmla="*/ 13 h 23"/>
                <a:gd name="T22" fmla="*/ 9 w 37"/>
                <a:gd name="T23" fmla="*/ 17 h 23"/>
                <a:gd name="T24" fmla="*/ 3 w 37"/>
                <a:gd name="T25" fmla="*/ 23 h 23"/>
                <a:gd name="T26" fmla="*/ 2 w 37"/>
                <a:gd name="T27" fmla="*/ 21 h 23"/>
                <a:gd name="T28" fmla="*/ 0 w 37"/>
                <a:gd name="T29" fmla="*/ 21 h 23"/>
                <a:gd name="T30" fmla="*/ 0 w 37"/>
                <a:gd name="T31" fmla="*/ 20 h 23"/>
                <a:gd name="T32" fmla="*/ 0 w 37"/>
                <a:gd name="T33" fmla="*/ 18 h 23"/>
                <a:gd name="T34" fmla="*/ 2 w 37"/>
                <a:gd name="T35" fmla="*/ 13 h 23"/>
                <a:gd name="T36" fmla="*/ 5 w 37"/>
                <a:gd name="T37" fmla="*/ 7 h 23"/>
                <a:gd name="T38" fmla="*/ 9 w 37"/>
                <a:gd name="T39" fmla="*/ 4 h 23"/>
                <a:gd name="T40" fmla="*/ 13 w 37"/>
                <a:gd name="T4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7" h="23">
                  <a:moveTo>
                    <a:pt x="13" y="0"/>
                  </a:moveTo>
                  <a:lnTo>
                    <a:pt x="25" y="0"/>
                  </a:lnTo>
                  <a:lnTo>
                    <a:pt x="36" y="0"/>
                  </a:lnTo>
                  <a:lnTo>
                    <a:pt x="36" y="1"/>
                  </a:lnTo>
                  <a:lnTo>
                    <a:pt x="36" y="3"/>
                  </a:lnTo>
                  <a:lnTo>
                    <a:pt x="36" y="6"/>
                  </a:lnTo>
                  <a:lnTo>
                    <a:pt x="37" y="8"/>
                  </a:lnTo>
                  <a:lnTo>
                    <a:pt x="36" y="10"/>
                  </a:lnTo>
                  <a:lnTo>
                    <a:pt x="36" y="10"/>
                  </a:lnTo>
                  <a:lnTo>
                    <a:pt x="25" y="11"/>
                  </a:lnTo>
                  <a:lnTo>
                    <a:pt x="16" y="13"/>
                  </a:lnTo>
                  <a:lnTo>
                    <a:pt x="9" y="17"/>
                  </a:lnTo>
                  <a:lnTo>
                    <a:pt x="3" y="23"/>
                  </a:lnTo>
                  <a:lnTo>
                    <a:pt x="2" y="21"/>
                  </a:lnTo>
                  <a:lnTo>
                    <a:pt x="0" y="21"/>
                  </a:lnTo>
                  <a:lnTo>
                    <a:pt x="0" y="20"/>
                  </a:lnTo>
                  <a:lnTo>
                    <a:pt x="0" y="18"/>
                  </a:lnTo>
                  <a:lnTo>
                    <a:pt x="2" y="13"/>
                  </a:lnTo>
                  <a:lnTo>
                    <a:pt x="5" y="7"/>
                  </a:lnTo>
                  <a:lnTo>
                    <a:pt x="9" y="4"/>
                  </a:lnTo>
                  <a:lnTo>
                    <a:pt x="1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74" name="Freeform 455"/>
            <p:cNvSpPr>
              <a:spLocks/>
            </p:cNvSpPr>
            <p:nvPr/>
          </p:nvSpPr>
          <p:spPr bwMode="auto">
            <a:xfrm>
              <a:off x="2371" y="2397"/>
              <a:ext cx="1120" cy="1599"/>
            </a:xfrm>
            <a:custGeom>
              <a:avLst/>
              <a:gdLst>
                <a:gd name="T0" fmla="*/ 1020 w 1120"/>
                <a:gd name="T1" fmla="*/ 74 h 1599"/>
                <a:gd name="T2" fmla="*/ 972 w 1120"/>
                <a:gd name="T3" fmla="*/ 117 h 1599"/>
                <a:gd name="T4" fmla="*/ 909 w 1120"/>
                <a:gd name="T5" fmla="*/ 103 h 1599"/>
                <a:gd name="T6" fmla="*/ 950 w 1120"/>
                <a:gd name="T7" fmla="*/ 75 h 1599"/>
                <a:gd name="T8" fmla="*/ 866 w 1120"/>
                <a:gd name="T9" fmla="*/ 71 h 1599"/>
                <a:gd name="T10" fmla="*/ 782 w 1120"/>
                <a:gd name="T11" fmla="*/ 88 h 1599"/>
                <a:gd name="T12" fmla="*/ 738 w 1120"/>
                <a:gd name="T13" fmla="*/ 108 h 1599"/>
                <a:gd name="T14" fmla="*/ 682 w 1120"/>
                <a:gd name="T15" fmla="*/ 184 h 1599"/>
                <a:gd name="T16" fmla="*/ 761 w 1120"/>
                <a:gd name="T17" fmla="*/ 257 h 1599"/>
                <a:gd name="T18" fmla="*/ 859 w 1120"/>
                <a:gd name="T19" fmla="*/ 124 h 1599"/>
                <a:gd name="T20" fmla="*/ 943 w 1120"/>
                <a:gd name="T21" fmla="*/ 163 h 1599"/>
                <a:gd name="T22" fmla="*/ 1000 w 1120"/>
                <a:gd name="T23" fmla="*/ 234 h 1599"/>
                <a:gd name="T24" fmla="*/ 852 w 1120"/>
                <a:gd name="T25" fmla="*/ 287 h 1599"/>
                <a:gd name="T26" fmla="*/ 886 w 1120"/>
                <a:gd name="T27" fmla="*/ 294 h 1599"/>
                <a:gd name="T28" fmla="*/ 918 w 1120"/>
                <a:gd name="T29" fmla="*/ 327 h 1599"/>
                <a:gd name="T30" fmla="*/ 883 w 1120"/>
                <a:gd name="T31" fmla="*/ 328 h 1599"/>
                <a:gd name="T32" fmla="*/ 728 w 1120"/>
                <a:gd name="T33" fmla="*/ 425 h 1599"/>
                <a:gd name="T34" fmla="*/ 645 w 1120"/>
                <a:gd name="T35" fmla="*/ 574 h 1599"/>
                <a:gd name="T36" fmla="*/ 512 w 1120"/>
                <a:gd name="T37" fmla="*/ 528 h 1599"/>
                <a:gd name="T38" fmla="*/ 455 w 1120"/>
                <a:gd name="T39" fmla="*/ 662 h 1599"/>
                <a:gd name="T40" fmla="*/ 565 w 1120"/>
                <a:gd name="T41" fmla="*/ 639 h 1599"/>
                <a:gd name="T42" fmla="*/ 588 w 1120"/>
                <a:gd name="T43" fmla="*/ 734 h 1599"/>
                <a:gd name="T44" fmla="*/ 668 w 1120"/>
                <a:gd name="T45" fmla="*/ 776 h 1599"/>
                <a:gd name="T46" fmla="*/ 746 w 1120"/>
                <a:gd name="T47" fmla="*/ 762 h 1599"/>
                <a:gd name="T48" fmla="*/ 868 w 1120"/>
                <a:gd name="T49" fmla="*/ 826 h 1599"/>
                <a:gd name="T50" fmla="*/ 952 w 1120"/>
                <a:gd name="T51" fmla="*/ 928 h 1599"/>
                <a:gd name="T52" fmla="*/ 1073 w 1120"/>
                <a:gd name="T53" fmla="*/ 951 h 1599"/>
                <a:gd name="T54" fmla="*/ 1077 w 1120"/>
                <a:gd name="T55" fmla="*/ 1105 h 1599"/>
                <a:gd name="T56" fmla="*/ 996 w 1120"/>
                <a:gd name="T57" fmla="*/ 1223 h 1599"/>
                <a:gd name="T58" fmla="*/ 925 w 1120"/>
                <a:gd name="T59" fmla="*/ 1379 h 1599"/>
                <a:gd name="T60" fmla="*/ 859 w 1120"/>
                <a:gd name="T61" fmla="*/ 1436 h 1599"/>
                <a:gd name="T62" fmla="*/ 859 w 1120"/>
                <a:gd name="T63" fmla="*/ 1543 h 1599"/>
                <a:gd name="T64" fmla="*/ 792 w 1120"/>
                <a:gd name="T65" fmla="*/ 1526 h 1599"/>
                <a:gd name="T66" fmla="*/ 786 w 1120"/>
                <a:gd name="T67" fmla="*/ 1468 h 1599"/>
                <a:gd name="T68" fmla="*/ 751 w 1120"/>
                <a:gd name="T69" fmla="*/ 1358 h 1599"/>
                <a:gd name="T70" fmla="*/ 668 w 1120"/>
                <a:gd name="T71" fmla="*/ 1086 h 1599"/>
                <a:gd name="T72" fmla="*/ 601 w 1120"/>
                <a:gd name="T73" fmla="*/ 929 h 1599"/>
                <a:gd name="T74" fmla="*/ 635 w 1120"/>
                <a:gd name="T75" fmla="*/ 795 h 1599"/>
                <a:gd name="T76" fmla="*/ 551 w 1120"/>
                <a:gd name="T77" fmla="*/ 752 h 1599"/>
                <a:gd name="T78" fmla="*/ 454 w 1120"/>
                <a:gd name="T79" fmla="*/ 702 h 1599"/>
                <a:gd name="T80" fmla="*/ 325 w 1120"/>
                <a:gd name="T81" fmla="*/ 562 h 1599"/>
                <a:gd name="T82" fmla="*/ 317 w 1120"/>
                <a:gd name="T83" fmla="*/ 611 h 1599"/>
                <a:gd name="T84" fmla="*/ 244 w 1120"/>
                <a:gd name="T85" fmla="*/ 462 h 1599"/>
                <a:gd name="T86" fmla="*/ 307 w 1120"/>
                <a:gd name="T87" fmla="*/ 292 h 1599"/>
                <a:gd name="T88" fmla="*/ 328 w 1120"/>
                <a:gd name="T89" fmla="*/ 281 h 1599"/>
                <a:gd name="T90" fmla="*/ 317 w 1120"/>
                <a:gd name="T91" fmla="*/ 174 h 1599"/>
                <a:gd name="T92" fmla="*/ 225 w 1120"/>
                <a:gd name="T93" fmla="*/ 140 h 1599"/>
                <a:gd name="T94" fmla="*/ 124 w 1120"/>
                <a:gd name="T95" fmla="*/ 177 h 1599"/>
                <a:gd name="T96" fmla="*/ 65 w 1120"/>
                <a:gd name="T97" fmla="*/ 191 h 1599"/>
                <a:gd name="T98" fmla="*/ 71 w 1120"/>
                <a:gd name="T99" fmla="*/ 138 h 1599"/>
                <a:gd name="T100" fmla="*/ 121 w 1120"/>
                <a:gd name="T101" fmla="*/ 97 h 1599"/>
                <a:gd name="T102" fmla="*/ 177 w 1120"/>
                <a:gd name="T103" fmla="*/ 55 h 1599"/>
                <a:gd name="T104" fmla="*/ 469 w 1120"/>
                <a:gd name="T105" fmla="*/ 50 h 1599"/>
                <a:gd name="T106" fmla="*/ 591 w 1120"/>
                <a:gd name="T107" fmla="*/ 54 h 1599"/>
                <a:gd name="T108" fmla="*/ 666 w 1120"/>
                <a:gd name="T109" fmla="*/ 57 h 1599"/>
                <a:gd name="T110" fmla="*/ 743 w 1120"/>
                <a:gd name="T111" fmla="*/ 55 h 1599"/>
                <a:gd name="T112" fmla="*/ 793 w 1120"/>
                <a:gd name="T113" fmla="*/ 26 h 1599"/>
                <a:gd name="T114" fmla="*/ 812 w 1120"/>
                <a:gd name="T115" fmla="*/ 71 h 1599"/>
                <a:gd name="T116" fmla="*/ 863 w 1120"/>
                <a:gd name="T117" fmla="*/ 7 h 1599"/>
                <a:gd name="T118" fmla="*/ 910 w 1120"/>
                <a:gd name="T119" fmla="*/ 6 h 1599"/>
                <a:gd name="T120" fmla="*/ 928 w 1120"/>
                <a:gd name="T121" fmla="*/ 10 h 1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120" h="1599">
                  <a:moveTo>
                    <a:pt x="928" y="0"/>
                  </a:moveTo>
                  <a:lnTo>
                    <a:pt x="940" y="1"/>
                  </a:lnTo>
                  <a:lnTo>
                    <a:pt x="953" y="3"/>
                  </a:lnTo>
                  <a:lnTo>
                    <a:pt x="958" y="14"/>
                  </a:lnTo>
                  <a:lnTo>
                    <a:pt x="962" y="27"/>
                  </a:lnTo>
                  <a:lnTo>
                    <a:pt x="969" y="26"/>
                  </a:lnTo>
                  <a:lnTo>
                    <a:pt x="976" y="26"/>
                  </a:lnTo>
                  <a:lnTo>
                    <a:pt x="978" y="30"/>
                  </a:lnTo>
                  <a:lnTo>
                    <a:pt x="978" y="34"/>
                  </a:lnTo>
                  <a:lnTo>
                    <a:pt x="982" y="34"/>
                  </a:lnTo>
                  <a:lnTo>
                    <a:pt x="985" y="34"/>
                  </a:lnTo>
                  <a:lnTo>
                    <a:pt x="985" y="43"/>
                  </a:lnTo>
                  <a:lnTo>
                    <a:pt x="985" y="50"/>
                  </a:lnTo>
                  <a:lnTo>
                    <a:pt x="988" y="55"/>
                  </a:lnTo>
                  <a:lnTo>
                    <a:pt x="990" y="63"/>
                  </a:lnTo>
                  <a:lnTo>
                    <a:pt x="1000" y="65"/>
                  </a:lnTo>
                  <a:lnTo>
                    <a:pt x="1012" y="70"/>
                  </a:lnTo>
                  <a:lnTo>
                    <a:pt x="1020" y="74"/>
                  </a:lnTo>
                  <a:lnTo>
                    <a:pt x="1026" y="81"/>
                  </a:lnTo>
                  <a:lnTo>
                    <a:pt x="1018" y="83"/>
                  </a:lnTo>
                  <a:lnTo>
                    <a:pt x="1010" y="85"/>
                  </a:lnTo>
                  <a:lnTo>
                    <a:pt x="1005" y="90"/>
                  </a:lnTo>
                  <a:lnTo>
                    <a:pt x="999" y="95"/>
                  </a:lnTo>
                  <a:lnTo>
                    <a:pt x="996" y="95"/>
                  </a:lnTo>
                  <a:lnTo>
                    <a:pt x="993" y="95"/>
                  </a:lnTo>
                  <a:lnTo>
                    <a:pt x="993" y="93"/>
                  </a:lnTo>
                  <a:lnTo>
                    <a:pt x="990" y="88"/>
                  </a:lnTo>
                  <a:lnTo>
                    <a:pt x="988" y="85"/>
                  </a:lnTo>
                  <a:lnTo>
                    <a:pt x="983" y="83"/>
                  </a:lnTo>
                  <a:lnTo>
                    <a:pt x="980" y="81"/>
                  </a:lnTo>
                  <a:lnTo>
                    <a:pt x="976" y="80"/>
                  </a:lnTo>
                  <a:lnTo>
                    <a:pt x="973" y="81"/>
                  </a:lnTo>
                  <a:lnTo>
                    <a:pt x="970" y="85"/>
                  </a:lnTo>
                  <a:lnTo>
                    <a:pt x="973" y="98"/>
                  </a:lnTo>
                  <a:lnTo>
                    <a:pt x="978" y="114"/>
                  </a:lnTo>
                  <a:lnTo>
                    <a:pt x="972" y="117"/>
                  </a:lnTo>
                  <a:lnTo>
                    <a:pt x="965" y="120"/>
                  </a:lnTo>
                  <a:lnTo>
                    <a:pt x="959" y="115"/>
                  </a:lnTo>
                  <a:lnTo>
                    <a:pt x="953" y="110"/>
                  </a:lnTo>
                  <a:lnTo>
                    <a:pt x="952" y="110"/>
                  </a:lnTo>
                  <a:lnTo>
                    <a:pt x="950" y="110"/>
                  </a:lnTo>
                  <a:lnTo>
                    <a:pt x="949" y="113"/>
                  </a:lnTo>
                  <a:lnTo>
                    <a:pt x="948" y="114"/>
                  </a:lnTo>
                  <a:lnTo>
                    <a:pt x="953" y="120"/>
                  </a:lnTo>
                  <a:lnTo>
                    <a:pt x="959" y="124"/>
                  </a:lnTo>
                  <a:lnTo>
                    <a:pt x="959" y="128"/>
                  </a:lnTo>
                  <a:lnTo>
                    <a:pt x="959" y="131"/>
                  </a:lnTo>
                  <a:lnTo>
                    <a:pt x="956" y="131"/>
                  </a:lnTo>
                  <a:lnTo>
                    <a:pt x="953" y="131"/>
                  </a:lnTo>
                  <a:lnTo>
                    <a:pt x="938" y="125"/>
                  </a:lnTo>
                  <a:lnTo>
                    <a:pt x="923" y="118"/>
                  </a:lnTo>
                  <a:lnTo>
                    <a:pt x="918" y="114"/>
                  </a:lnTo>
                  <a:lnTo>
                    <a:pt x="912" y="108"/>
                  </a:lnTo>
                  <a:lnTo>
                    <a:pt x="909" y="103"/>
                  </a:lnTo>
                  <a:lnTo>
                    <a:pt x="906" y="95"/>
                  </a:lnTo>
                  <a:lnTo>
                    <a:pt x="915" y="90"/>
                  </a:lnTo>
                  <a:lnTo>
                    <a:pt x="920" y="85"/>
                  </a:lnTo>
                  <a:lnTo>
                    <a:pt x="925" y="83"/>
                  </a:lnTo>
                  <a:lnTo>
                    <a:pt x="929" y="81"/>
                  </a:lnTo>
                  <a:lnTo>
                    <a:pt x="935" y="80"/>
                  </a:lnTo>
                  <a:lnTo>
                    <a:pt x="943" y="80"/>
                  </a:lnTo>
                  <a:lnTo>
                    <a:pt x="945" y="81"/>
                  </a:lnTo>
                  <a:lnTo>
                    <a:pt x="946" y="84"/>
                  </a:lnTo>
                  <a:lnTo>
                    <a:pt x="948" y="84"/>
                  </a:lnTo>
                  <a:lnTo>
                    <a:pt x="950" y="85"/>
                  </a:lnTo>
                  <a:lnTo>
                    <a:pt x="955" y="84"/>
                  </a:lnTo>
                  <a:lnTo>
                    <a:pt x="960" y="83"/>
                  </a:lnTo>
                  <a:lnTo>
                    <a:pt x="960" y="81"/>
                  </a:lnTo>
                  <a:lnTo>
                    <a:pt x="960" y="81"/>
                  </a:lnTo>
                  <a:lnTo>
                    <a:pt x="959" y="78"/>
                  </a:lnTo>
                  <a:lnTo>
                    <a:pt x="956" y="77"/>
                  </a:lnTo>
                  <a:lnTo>
                    <a:pt x="950" y="75"/>
                  </a:lnTo>
                  <a:lnTo>
                    <a:pt x="945" y="75"/>
                  </a:lnTo>
                  <a:lnTo>
                    <a:pt x="945" y="68"/>
                  </a:lnTo>
                  <a:lnTo>
                    <a:pt x="946" y="61"/>
                  </a:lnTo>
                  <a:lnTo>
                    <a:pt x="940" y="60"/>
                  </a:lnTo>
                  <a:lnTo>
                    <a:pt x="938" y="57"/>
                  </a:lnTo>
                  <a:lnTo>
                    <a:pt x="933" y="54"/>
                  </a:lnTo>
                  <a:lnTo>
                    <a:pt x="930" y="50"/>
                  </a:lnTo>
                  <a:lnTo>
                    <a:pt x="925" y="43"/>
                  </a:lnTo>
                  <a:lnTo>
                    <a:pt x="918" y="35"/>
                  </a:lnTo>
                  <a:lnTo>
                    <a:pt x="900" y="40"/>
                  </a:lnTo>
                  <a:lnTo>
                    <a:pt x="879" y="43"/>
                  </a:lnTo>
                  <a:lnTo>
                    <a:pt x="879" y="48"/>
                  </a:lnTo>
                  <a:lnTo>
                    <a:pt x="879" y="53"/>
                  </a:lnTo>
                  <a:lnTo>
                    <a:pt x="873" y="57"/>
                  </a:lnTo>
                  <a:lnTo>
                    <a:pt x="868" y="61"/>
                  </a:lnTo>
                  <a:lnTo>
                    <a:pt x="868" y="65"/>
                  </a:lnTo>
                  <a:lnTo>
                    <a:pt x="868" y="68"/>
                  </a:lnTo>
                  <a:lnTo>
                    <a:pt x="866" y="71"/>
                  </a:lnTo>
                  <a:lnTo>
                    <a:pt x="863" y="75"/>
                  </a:lnTo>
                  <a:lnTo>
                    <a:pt x="852" y="75"/>
                  </a:lnTo>
                  <a:lnTo>
                    <a:pt x="840" y="77"/>
                  </a:lnTo>
                  <a:lnTo>
                    <a:pt x="840" y="80"/>
                  </a:lnTo>
                  <a:lnTo>
                    <a:pt x="842" y="83"/>
                  </a:lnTo>
                  <a:lnTo>
                    <a:pt x="835" y="81"/>
                  </a:lnTo>
                  <a:lnTo>
                    <a:pt x="829" y="83"/>
                  </a:lnTo>
                  <a:lnTo>
                    <a:pt x="825" y="83"/>
                  </a:lnTo>
                  <a:lnTo>
                    <a:pt x="819" y="84"/>
                  </a:lnTo>
                  <a:lnTo>
                    <a:pt x="809" y="88"/>
                  </a:lnTo>
                  <a:lnTo>
                    <a:pt x="798" y="91"/>
                  </a:lnTo>
                  <a:lnTo>
                    <a:pt x="793" y="88"/>
                  </a:lnTo>
                  <a:lnTo>
                    <a:pt x="791" y="85"/>
                  </a:lnTo>
                  <a:lnTo>
                    <a:pt x="786" y="84"/>
                  </a:lnTo>
                  <a:lnTo>
                    <a:pt x="779" y="83"/>
                  </a:lnTo>
                  <a:lnTo>
                    <a:pt x="778" y="85"/>
                  </a:lnTo>
                  <a:lnTo>
                    <a:pt x="776" y="88"/>
                  </a:lnTo>
                  <a:lnTo>
                    <a:pt x="782" y="88"/>
                  </a:lnTo>
                  <a:lnTo>
                    <a:pt x="785" y="90"/>
                  </a:lnTo>
                  <a:lnTo>
                    <a:pt x="788" y="93"/>
                  </a:lnTo>
                  <a:lnTo>
                    <a:pt x="791" y="95"/>
                  </a:lnTo>
                  <a:lnTo>
                    <a:pt x="789" y="101"/>
                  </a:lnTo>
                  <a:lnTo>
                    <a:pt x="789" y="105"/>
                  </a:lnTo>
                  <a:lnTo>
                    <a:pt x="775" y="107"/>
                  </a:lnTo>
                  <a:lnTo>
                    <a:pt x="761" y="107"/>
                  </a:lnTo>
                  <a:lnTo>
                    <a:pt x="761" y="111"/>
                  </a:lnTo>
                  <a:lnTo>
                    <a:pt x="761" y="113"/>
                  </a:lnTo>
                  <a:lnTo>
                    <a:pt x="759" y="113"/>
                  </a:lnTo>
                  <a:lnTo>
                    <a:pt x="755" y="113"/>
                  </a:lnTo>
                  <a:lnTo>
                    <a:pt x="751" y="110"/>
                  </a:lnTo>
                  <a:lnTo>
                    <a:pt x="746" y="108"/>
                  </a:lnTo>
                  <a:lnTo>
                    <a:pt x="742" y="107"/>
                  </a:lnTo>
                  <a:lnTo>
                    <a:pt x="736" y="105"/>
                  </a:lnTo>
                  <a:lnTo>
                    <a:pt x="736" y="107"/>
                  </a:lnTo>
                  <a:lnTo>
                    <a:pt x="736" y="107"/>
                  </a:lnTo>
                  <a:lnTo>
                    <a:pt x="738" y="108"/>
                  </a:lnTo>
                  <a:lnTo>
                    <a:pt x="739" y="108"/>
                  </a:lnTo>
                  <a:lnTo>
                    <a:pt x="745" y="113"/>
                  </a:lnTo>
                  <a:lnTo>
                    <a:pt x="752" y="117"/>
                  </a:lnTo>
                  <a:lnTo>
                    <a:pt x="741" y="120"/>
                  </a:lnTo>
                  <a:lnTo>
                    <a:pt x="731" y="123"/>
                  </a:lnTo>
                  <a:lnTo>
                    <a:pt x="721" y="127"/>
                  </a:lnTo>
                  <a:lnTo>
                    <a:pt x="712" y="133"/>
                  </a:lnTo>
                  <a:lnTo>
                    <a:pt x="696" y="143"/>
                  </a:lnTo>
                  <a:lnTo>
                    <a:pt x="679" y="153"/>
                  </a:lnTo>
                  <a:lnTo>
                    <a:pt x="679" y="160"/>
                  </a:lnTo>
                  <a:lnTo>
                    <a:pt x="681" y="167"/>
                  </a:lnTo>
                  <a:lnTo>
                    <a:pt x="685" y="170"/>
                  </a:lnTo>
                  <a:lnTo>
                    <a:pt x="691" y="173"/>
                  </a:lnTo>
                  <a:lnTo>
                    <a:pt x="691" y="175"/>
                  </a:lnTo>
                  <a:lnTo>
                    <a:pt x="691" y="180"/>
                  </a:lnTo>
                  <a:lnTo>
                    <a:pt x="686" y="181"/>
                  </a:lnTo>
                  <a:lnTo>
                    <a:pt x="682" y="184"/>
                  </a:lnTo>
                  <a:lnTo>
                    <a:pt x="682" y="184"/>
                  </a:lnTo>
                  <a:lnTo>
                    <a:pt x="682" y="185"/>
                  </a:lnTo>
                  <a:lnTo>
                    <a:pt x="693" y="185"/>
                  </a:lnTo>
                  <a:lnTo>
                    <a:pt x="703" y="187"/>
                  </a:lnTo>
                  <a:lnTo>
                    <a:pt x="711" y="190"/>
                  </a:lnTo>
                  <a:lnTo>
                    <a:pt x="715" y="193"/>
                  </a:lnTo>
                  <a:lnTo>
                    <a:pt x="723" y="201"/>
                  </a:lnTo>
                  <a:lnTo>
                    <a:pt x="735" y="210"/>
                  </a:lnTo>
                  <a:lnTo>
                    <a:pt x="746" y="210"/>
                  </a:lnTo>
                  <a:lnTo>
                    <a:pt x="755" y="213"/>
                  </a:lnTo>
                  <a:lnTo>
                    <a:pt x="756" y="218"/>
                  </a:lnTo>
                  <a:lnTo>
                    <a:pt x="755" y="224"/>
                  </a:lnTo>
                  <a:lnTo>
                    <a:pt x="753" y="228"/>
                  </a:lnTo>
                  <a:lnTo>
                    <a:pt x="752" y="234"/>
                  </a:lnTo>
                  <a:lnTo>
                    <a:pt x="751" y="240"/>
                  </a:lnTo>
                  <a:lnTo>
                    <a:pt x="749" y="245"/>
                  </a:lnTo>
                  <a:lnTo>
                    <a:pt x="749" y="251"/>
                  </a:lnTo>
                  <a:lnTo>
                    <a:pt x="752" y="258"/>
                  </a:lnTo>
                  <a:lnTo>
                    <a:pt x="761" y="257"/>
                  </a:lnTo>
                  <a:lnTo>
                    <a:pt x="768" y="257"/>
                  </a:lnTo>
                  <a:lnTo>
                    <a:pt x="775" y="247"/>
                  </a:lnTo>
                  <a:lnTo>
                    <a:pt x="781" y="235"/>
                  </a:lnTo>
                  <a:lnTo>
                    <a:pt x="786" y="223"/>
                  </a:lnTo>
                  <a:lnTo>
                    <a:pt x="791" y="211"/>
                  </a:lnTo>
                  <a:lnTo>
                    <a:pt x="802" y="210"/>
                  </a:lnTo>
                  <a:lnTo>
                    <a:pt x="811" y="205"/>
                  </a:lnTo>
                  <a:lnTo>
                    <a:pt x="819" y="201"/>
                  </a:lnTo>
                  <a:lnTo>
                    <a:pt x="828" y="197"/>
                  </a:lnTo>
                  <a:lnTo>
                    <a:pt x="828" y="181"/>
                  </a:lnTo>
                  <a:lnTo>
                    <a:pt x="828" y="164"/>
                  </a:lnTo>
                  <a:lnTo>
                    <a:pt x="835" y="160"/>
                  </a:lnTo>
                  <a:lnTo>
                    <a:pt x="839" y="154"/>
                  </a:lnTo>
                  <a:lnTo>
                    <a:pt x="842" y="147"/>
                  </a:lnTo>
                  <a:lnTo>
                    <a:pt x="846" y="141"/>
                  </a:lnTo>
                  <a:lnTo>
                    <a:pt x="849" y="134"/>
                  </a:lnTo>
                  <a:lnTo>
                    <a:pt x="853" y="128"/>
                  </a:lnTo>
                  <a:lnTo>
                    <a:pt x="859" y="124"/>
                  </a:lnTo>
                  <a:lnTo>
                    <a:pt x="866" y="121"/>
                  </a:lnTo>
                  <a:lnTo>
                    <a:pt x="870" y="124"/>
                  </a:lnTo>
                  <a:lnTo>
                    <a:pt x="873" y="125"/>
                  </a:lnTo>
                  <a:lnTo>
                    <a:pt x="876" y="127"/>
                  </a:lnTo>
                  <a:lnTo>
                    <a:pt x="879" y="125"/>
                  </a:lnTo>
                  <a:lnTo>
                    <a:pt x="886" y="124"/>
                  </a:lnTo>
                  <a:lnTo>
                    <a:pt x="895" y="121"/>
                  </a:lnTo>
                  <a:lnTo>
                    <a:pt x="898" y="128"/>
                  </a:lnTo>
                  <a:lnTo>
                    <a:pt x="902" y="134"/>
                  </a:lnTo>
                  <a:lnTo>
                    <a:pt x="909" y="138"/>
                  </a:lnTo>
                  <a:lnTo>
                    <a:pt x="915" y="143"/>
                  </a:lnTo>
                  <a:lnTo>
                    <a:pt x="910" y="154"/>
                  </a:lnTo>
                  <a:lnTo>
                    <a:pt x="908" y="165"/>
                  </a:lnTo>
                  <a:lnTo>
                    <a:pt x="913" y="171"/>
                  </a:lnTo>
                  <a:lnTo>
                    <a:pt x="919" y="174"/>
                  </a:lnTo>
                  <a:lnTo>
                    <a:pt x="926" y="173"/>
                  </a:lnTo>
                  <a:lnTo>
                    <a:pt x="932" y="171"/>
                  </a:lnTo>
                  <a:lnTo>
                    <a:pt x="943" y="163"/>
                  </a:lnTo>
                  <a:lnTo>
                    <a:pt x="955" y="153"/>
                  </a:lnTo>
                  <a:lnTo>
                    <a:pt x="958" y="154"/>
                  </a:lnTo>
                  <a:lnTo>
                    <a:pt x="960" y="157"/>
                  </a:lnTo>
                  <a:lnTo>
                    <a:pt x="965" y="171"/>
                  </a:lnTo>
                  <a:lnTo>
                    <a:pt x="968" y="187"/>
                  </a:lnTo>
                  <a:lnTo>
                    <a:pt x="963" y="190"/>
                  </a:lnTo>
                  <a:lnTo>
                    <a:pt x="959" y="193"/>
                  </a:lnTo>
                  <a:lnTo>
                    <a:pt x="962" y="197"/>
                  </a:lnTo>
                  <a:lnTo>
                    <a:pt x="965" y="200"/>
                  </a:lnTo>
                  <a:lnTo>
                    <a:pt x="966" y="204"/>
                  </a:lnTo>
                  <a:lnTo>
                    <a:pt x="966" y="210"/>
                  </a:lnTo>
                  <a:lnTo>
                    <a:pt x="976" y="211"/>
                  </a:lnTo>
                  <a:lnTo>
                    <a:pt x="985" y="211"/>
                  </a:lnTo>
                  <a:lnTo>
                    <a:pt x="988" y="220"/>
                  </a:lnTo>
                  <a:lnTo>
                    <a:pt x="989" y="228"/>
                  </a:lnTo>
                  <a:lnTo>
                    <a:pt x="996" y="228"/>
                  </a:lnTo>
                  <a:lnTo>
                    <a:pt x="1002" y="227"/>
                  </a:lnTo>
                  <a:lnTo>
                    <a:pt x="1000" y="234"/>
                  </a:lnTo>
                  <a:lnTo>
                    <a:pt x="1000" y="241"/>
                  </a:lnTo>
                  <a:lnTo>
                    <a:pt x="995" y="245"/>
                  </a:lnTo>
                  <a:lnTo>
                    <a:pt x="989" y="250"/>
                  </a:lnTo>
                  <a:lnTo>
                    <a:pt x="980" y="255"/>
                  </a:lnTo>
                  <a:lnTo>
                    <a:pt x="972" y="261"/>
                  </a:lnTo>
                  <a:lnTo>
                    <a:pt x="962" y="265"/>
                  </a:lnTo>
                  <a:lnTo>
                    <a:pt x="952" y="270"/>
                  </a:lnTo>
                  <a:lnTo>
                    <a:pt x="943" y="272"/>
                  </a:lnTo>
                  <a:lnTo>
                    <a:pt x="936" y="272"/>
                  </a:lnTo>
                  <a:lnTo>
                    <a:pt x="925" y="271"/>
                  </a:lnTo>
                  <a:lnTo>
                    <a:pt x="910" y="268"/>
                  </a:lnTo>
                  <a:lnTo>
                    <a:pt x="903" y="267"/>
                  </a:lnTo>
                  <a:lnTo>
                    <a:pt x="896" y="265"/>
                  </a:lnTo>
                  <a:lnTo>
                    <a:pt x="888" y="267"/>
                  </a:lnTo>
                  <a:lnTo>
                    <a:pt x="880" y="268"/>
                  </a:lnTo>
                  <a:lnTo>
                    <a:pt x="869" y="275"/>
                  </a:lnTo>
                  <a:lnTo>
                    <a:pt x="858" y="282"/>
                  </a:lnTo>
                  <a:lnTo>
                    <a:pt x="852" y="287"/>
                  </a:lnTo>
                  <a:lnTo>
                    <a:pt x="846" y="290"/>
                  </a:lnTo>
                  <a:lnTo>
                    <a:pt x="840" y="292"/>
                  </a:lnTo>
                  <a:lnTo>
                    <a:pt x="832" y="295"/>
                  </a:lnTo>
                  <a:lnTo>
                    <a:pt x="829" y="301"/>
                  </a:lnTo>
                  <a:lnTo>
                    <a:pt x="826" y="307"/>
                  </a:lnTo>
                  <a:lnTo>
                    <a:pt x="828" y="307"/>
                  </a:lnTo>
                  <a:lnTo>
                    <a:pt x="828" y="307"/>
                  </a:lnTo>
                  <a:lnTo>
                    <a:pt x="843" y="297"/>
                  </a:lnTo>
                  <a:lnTo>
                    <a:pt x="859" y="287"/>
                  </a:lnTo>
                  <a:lnTo>
                    <a:pt x="869" y="284"/>
                  </a:lnTo>
                  <a:lnTo>
                    <a:pt x="879" y="281"/>
                  </a:lnTo>
                  <a:lnTo>
                    <a:pt x="889" y="280"/>
                  </a:lnTo>
                  <a:lnTo>
                    <a:pt x="900" y="281"/>
                  </a:lnTo>
                  <a:lnTo>
                    <a:pt x="899" y="287"/>
                  </a:lnTo>
                  <a:lnTo>
                    <a:pt x="899" y="292"/>
                  </a:lnTo>
                  <a:lnTo>
                    <a:pt x="893" y="292"/>
                  </a:lnTo>
                  <a:lnTo>
                    <a:pt x="889" y="292"/>
                  </a:lnTo>
                  <a:lnTo>
                    <a:pt x="886" y="294"/>
                  </a:lnTo>
                  <a:lnTo>
                    <a:pt x="882" y="297"/>
                  </a:lnTo>
                  <a:lnTo>
                    <a:pt x="882" y="297"/>
                  </a:lnTo>
                  <a:lnTo>
                    <a:pt x="882" y="298"/>
                  </a:lnTo>
                  <a:lnTo>
                    <a:pt x="886" y="301"/>
                  </a:lnTo>
                  <a:lnTo>
                    <a:pt x="890" y="304"/>
                  </a:lnTo>
                  <a:lnTo>
                    <a:pt x="886" y="307"/>
                  </a:lnTo>
                  <a:lnTo>
                    <a:pt x="882" y="310"/>
                  </a:lnTo>
                  <a:lnTo>
                    <a:pt x="886" y="312"/>
                  </a:lnTo>
                  <a:lnTo>
                    <a:pt x="886" y="314"/>
                  </a:lnTo>
                  <a:lnTo>
                    <a:pt x="888" y="317"/>
                  </a:lnTo>
                  <a:lnTo>
                    <a:pt x="886" y="322"/>
                  </a:lnTo>
                  <a:lnTo>
                    <a:pt x="896" y="325"/>
                  </a:lnTo>
                  <a:lnTo>
                    <a:pt x="903" y="327"/>
                  </a:lnTo>
                  <a:lnTo>
                    <a:pt x="906" y="327"/>
                  </a:lnTo>
                  <a:lnTo>
                    <a:pt x="909" y="327"/>
                  </a:lnTo>
                  <a:lnTo>
                    <a:pt x="913" y="325"/>
                  </a:lnTo>
                  <a:lnTo>
                    <a:pt x="918" y="322"/>
                  </a:lnTo>
                  <a:lnTo>
                    <a:pt x="918" y="327"/>
                  </a:lnTo>
                  <a:lnTo>
                    <a:pt x="918" y="330"/>
                  </a:lnTo>
                  <a:lnTo>
                    <a:pt x="916" y="330"/>
                  </a:lnTo>
                  <a:lnTo>
                    <a:pt x="915" y="330"/>
                  </a:lnTo>
                  <a:lnTo>
                    <a:pt x="902" y="335"/>
                  </a:lnTo>
                  <a:lnTo>
                    <a:pt x="889" y="341"/>
                  </a:lnTo>
                  <a:lnTo>
                    <a:pt x="878" y="347"/>
                  </a:lnTo>
                  <a:lnTo>
                    <a:pt x="865" y="354"/>
                  </a:lnTo>
                  <a:lnTo>
                    <a:pt x="860" y="352"/>
                  </a:lnTo>
                  <a:lnTo>
                    <a:pt x="856" y="351"/>
                  </a:lnTo>
                  <a:lnTo>
                    <a:pt x="855" y="348"/>
                  </a:lnTo>
                  <a:lnTo>
                    <a:pt x="855" y="347"/>
                  </a:lnTo>
                  <a:lnTo>
                    <a:pt x="855" y="344"/>
                  </a:lnTo>
                  <a:lnTo>
                    <a:pt x="856" y="342"/>
                  </a:lnTo>
                  <a:lnTo>
                    <a:pt x="869" y="337"/>
                  </a:lnTo>
                  <a:lnTo>
                    <a:pt x="882" y="332"/>
                  </a:lnTo>
                  <a:lnTo>
                    <a:pt x="883" y="331"/>
                  </a:lnTo>
                  <a:lnTo>
                    <a:pt x="883" y="330"/>
                  </a:lnTo>
                  <a:lnTo>
                    <a:pt x="883" y="328"/>
                  </a:lnTo>
                  <a:lnTo>
                    <a:pt x="882" y="327"/>
                  </a:lnTo>
                  <a:lnTo>
                    <a:pt x="876" y="327"/>
                  </a:lnTo>
                  <a:lnTo>
                    <a:pt x="869" y="325"/>
                  </a:lnTo>
                  <a:lnTo>
                    <a:pt x="862" y="331"/>
                  </a:lnTo>
                  <a:lnTo>
                    <a:pt x="855" y="337"/>
                  </a:lnTo>
                  <a:lnTo>
                    <a:pt x="846" y="341"/>
                  </a:lnTo>
                  <a:lnTo>
                    <a:pt x="836" y="345"/>
                  </a:lnTo>
                  <a:lnTo>
                    <a:pt x="818" y="354"/>
                  </a:lnTo>
                  <a:lnTo>
                    <a:pt x="802" y="362"/>
                  </a:lnTo>
                  <a:lnTo>
                    <a:pt x="801" y="370"/>
                  </a:lnTo>
                  <a:lnTo>
                    <a:pt x="801" y="377"/>
                  </a:lnTo>
                  <a:lnTo>
                    <a:pt x="789" y="381"/>
                  </a:lnTo>
                  <a:lnTo>
                    <a:pt x="776" y="387"/>
                  </a:lnTo>
                  <a:lnTo>
                    <a:pt x="766" y="392"/>
                  </a:lnTo>
                  <a:lnTo>
                    <a:pt x="755" y="400"/>
                  </a:lnTo>
                  <a:lnTo>
                    <a:pt x="745" y="407"/>
                  </a:lnTo>
                  <a:lnTo>
                    <a:pt x="736" y="415"/>
                  </a:lnTo>
                  <a:lnTo>
                    <a:pt x="728" y="425"/>
                  </a:lnTo>
                  <a:lnTo>
                    <a:pt x="722" y="434"/>
                  </a:lnTo>
                  <a:lnTo>
                    <a:pt x="719" y="442"/>
                  </a:lnTo>
                  <a:lnTo>
                    <a:pt x="718" y="450"/>
                  </a:lnTo>
                  <a:lnTo>
                    <a:pt x="715" y="455"/>
                  </a:lnTo>
                  <a:lnTo>
                    <a:pt x="709" y="461"/>
                  </a:lnTo>
                  <a:lnTo>
                    <a:pt x="692" y="471"/>
                  </a:lnTo>
                  <a:lnTo>
                    <a:pt x="672" y="482"/>
                  </a:lnTo>
                  <a:lnTo>
                    <a:pt x="662" y="490"/>
                  </a:lnTo>
                  <a:lnTo>
                    <a:pt x="653" y="497"/>
                  </a:lnTo>
                  <a:lnTo>
                    <a:pt x="646" y="504"/>
                  </a:lnTo>
                  <a:lnTo>
                    <a:pt x="642" y="512"/>
                  </a:lnTo>
                  <a:lnTo>
                    <a:pt x="641" y="519"/>
                  </a:lnTo>
                  <a:lnTo>
                    <a:pt x="641" y="528"/>
                  </a:lnTo>
                  <a:lnTo>
                    <a:pt x="641" y="537"/>
                  </a:lnTo>
                  <a:lnTo>
                    <a:pt x="642" y="545"/>
                  </a:lnTo>
                  <a:lnTo>
                    <a:pt x="643" y="555"/>
                  </a:lnTo>
                  <a:lnTo>
                    <a:pt x="645" y="564"/>
                  </a:lnTo>
                  <a:lnTo>
                    <a:pt x="645" y="574"/>
                  </a:lnTo>
                  <a:lnTo>
                    <a:pt x="643" y="582"/>
                  </a:lnTo>
                  <a:lnTo>
                    <a:pt x="636" y="582"/>
                  </a:lnTo>
                  <a:lnTo>
                    <a:pt x="631" y="581"/>
                  </a:lnTo>
                  <a:lnTo>
                    <a:pt x="626" y="569"/>
                  </a:lnTo>
                  <a:lnTo>
                    <a:pt x="621" y="562"/>
                  </a:lnTo>
                  <a:lnTo>
                    <a:pt x="622" y="548"/>
                  </a:lnTo>
                  <a:lnTo>
                    <a:pt x="622" y="535"/>
                  </a:lnTo>
                  <a:lnTo>
                    <a:pt x="619" y="531"/>
                  </a:lnTo>
                  <a:lnTo>
                    <a:pt x="615" y="527"/>
                  </a:lnTo>
                  <a:lnTo>
                    <a:pt x="609" y="524"/>
                  </a:lnTo>
                  <a:lnTo>
                    <a:pt x="602" y="522"/>
                  </a:lnTo>
                  <a:lnTo>
                    <a:pt x="586" y="519"/>
                  </a:lnTo>
                  <a:lnTo>
                    <a:pt x="574" y="515"/>
                  </a:lnTo>
                  <a:lnTo>
                    <a:pt x="562" y="525"/>
                  </a:lnTo>
                  <a:lnTo>
                    <a:pt x="552" y="534"/>
                  </a:lnTo>
                  <a:lnTo>
                    <a:pt x="539" y="529"/>
                  </a:lnTo>
                  <a:lnTo>
                    <a:pt x="526" y="528"/>
                  </a:lnTo>
                  <a:lnTo>
                    <a:pt x="512" y="528"/>
                  </a:lnTo>
                  <a:lnTo>
                    <a:pt x="499" y="529"/>
                  </a:lnTo>
                  <a:lnTo>
                    <a:pt x="486" y="534"/>
                  </a:lnTo>
                  <a:lnTo>
                    <a:pt x="475" y="541"/>
                  </a:lnTo>
                  <a:lnTo>
                    <a:pt x="469" y="544"/>
                  </a:lnTo>
                  <a:lnTo>
                    <a:pt x="465" y="548"/>
                  </a:lnTo>
                  <a:lnTo>
                    <a:pt x="462" y="554"/>
                  </a:lnTo>
                  <a:lnTo>
                    <a:pt x="458" y="559"/>
                  </a:lnTo>
                  <a:lnTo>
                    <a:pt x="456" y="568"/>
                  </a:lnTo>
                  <a:lnTo>
                    <a:pt x="455" y="578"/>
                  </a:lnTo>
                  <a:lnTo>
                    <a:pt x="451" y="587"/>
                  </a:lnTo>
                  <a:lnTo>
                    <a:pt x="445" y="598"/>
                  </a:lnTo>
                  <a:lnTo>
                    <a:pt x="442" y="604"/>
                  </a:lnTo>
                  <a:lnTo>
                    <a:pt x="441" y="611"/>
                  </a:lnTo>
                  <a:lnTo>
                    <a:pt x="441" y="617"/>
                  </a:lnTo>
                  <a:lnTo>
                    <a:pt x="441" y="624"/>
                  </a:lnTo>
                  <a:lnTo>
                    <a:pt x="444" y="638"/>
                  </a:lnTo>
                  <a:lnTo>
                    <a:pt x="449" y="651"/>
                  </a:lnTo>
                  <a:lnTo>
                    <a:pt x="455" y="662"/>
                  </a:lnTo>
                  <a:lnTo>
                    <a:pt x="461" y="674"/>
                  </a:lnTo>
                  <a:lnTo>
                    <a:pt x="472" y="674"/>
                  </a:lnTo>
                  <a:lnTo>
                    <a:pt x="484" y="672"/>
                  </a:lnTo>
                  <a:lnTo>
                    <a:pt x="494" y="671"/>
                  </a:lnTo>
                  <a:lnTo>
                    <a:pt x="505" y="671"/>
                  </a:lnTo>
                  <a:lnTo>
                    <a:pt x="509" y="662"/>
                  </a:lnTo>
                  <a:lnTo>
                    <a:pt x="514" y="655"/>
                  </a:lnTo>
                  <a:lnTo>
                    <a:pt x="519" y="647"/>
                  </a:lnTo>
                  <a:lnTo>
                    <a:pt x="526" y="639"/>
                  </a:lnTo>
                  <a:lnTo>
                    <a:pt x="534" y="634"/>
                  </a:lnTo>
                  <a:lnTo>
                    <a:pt x="544" y="629"/>
                  </a:lnTo>
                  <a:lnTo>
                    <a:pt x="548" y="629"/>
                  </a:lnTo>
                  <a:lnTo>
                    <a:pt x="554" y="629"/>
                  </a:lnTo>
                  <a:lnTo>
                    <a:pt x="559" y="631"/>
                  </a:lnTo>
                  <a:lnTo>
                    <a:pt x="565" y="634"/>
                  </a:lnTo>
                  <a:lnTo>
                    <a:pt x="565" y="635"/>
                  </a:lnTo>
                  <a:lnTo>
                    <a:pt x="565" y="635"/>
                  </a:lnTo>
                  <a:lnTo>
                    <a:pt x="565" y="639"/>
                  </a:lnTo>
                  <a:lnTo>
                    <a:pt x="564" y="642"/>
                  </a:lnTo>
                  <a:lnTo>
                    <a:pt x="558" y="645"/>
                  </a:lnTo>
                  <a:lnTo>
                    <a:pt x="552" y="651"/>
                  </a:lnTo>
                  <a:lnTo>
                    <a:pt x="548" y="658"/>
                  </a:lnTo>
                  <a:lnTo>
                    <a:pt x="544" y="667"/>
                  </a:lnTo>
                  <a:lnTo>
                    <a:pt x="539" y="675"/>
                  </a:lnTo>
                  <a:lnTo>
                    <a:pt x="538" y="684"/>
                  </a:lnTo>
                  <a:lnTo>
                    <a:pt x="536" y="692"/>
                  </a:lnTo>
                  <a:lnTo>
                    <a:pt x="538" y="698"/>
                  </a:lnTo>
                  <a:lnTo>
                    <a:pt x="552" y="701"/>
                  </a:lnTo>
                  <a:lnTo>
                    <a:pt x="565" y="701"/>
                  </a:lnTo>
                  <a:lnTo>
                    <a:pt x="571" y="702"/>
                  </a:lnTo>
                  <a:lnTo>
                    <a:pt x="576" y="702"/>
                  </a:lnTo>
                  <a:lnTo>
                    <a:pt x="584" y="705"/>
                  </a:lnTo>
                  <a:lnTo>
                    <a:pt x="589" y="708"/>
                  </a:lnTo>
                  <a:lnTo>
                    <a:pt x="589" y="711"/>
                  </a:lnTo>
                  <a:lnTo>
                    <a:pt x="591" y="712"/>
                  </a:lnTo>
                  <a:lnTo>
                    <a:pt x="588" y="734"/>
                  </a:lnTo>
                  <a:lnTo>
                    <a:pt x="584" y="752"/>
                  </a:lnTo>
                  <a:lnTo>
                    <a:pt x="584" y="759"/>
                  </a:lnTo>
                  <a:lnTo>
                    <a:pt x="585" y="769"/>
                  </a:lnTo>
                  <a:lnTo>
                    <a:pt x="586" y="779"/>
                  </a:lnTo>
                  <a:lnTo>
                    <a:pt x="591" y="791"/>
                  </a:lnTo>
                  <a:lnTo>
                    <a:pt x="615" y="785"/>
                  </a:lnTo>
                  <a:lnTo>
                    <a:pt x="632" y="784"/>
                  </a:lnTo>
                  <a:lnTo>
                    <a:pt x="638" y="786"/>
                  </a:lnTo>
                  <a:lnTo>
                    <a:pt x="642" y="792"/>
                  </a:lnTo>
                  <a:lnTo>
                    <a:pt x="645" y="798"/>
                  </a:lnTo>
                  <a:lnTo>
                    <a:pt x="648" y="804"/>
                  </a:lnTo>
                  <a:lnTo>
                    <a:pt x="649" y="802"/>
                  </a:lnTo>
                  <a:lnTo>
                    <a:pt x="652" y="801"/>
                  </a:lnTo>
                  <a:lnTo>
                    <a:pt x="656" y="794"/>
                  </a:lnTo>
                  <a:lnTo>
                    <a:pt x="662" y="788"/>
                  </a:lnTo>
                  <a:lnTo>
                    <a:pt x="665" y="785"/>
                  </a:lnTo>
                  <a:lnTo>
                    <a:pt x="666" y="782"/>
                  </a:lnTo>
                  <a:lnTo>
                    <a:pt x="668" y="776"/>
                  </a:lnTo>
                  <a:lnTo>
                    <a:pt x="668" y="771"/>
                  </a:lnTo>
                  <a:lnTo>
                    <a:pt x="679" y="766"/>
                  </a:lnTo>
                  <a:lnTo>
                    <a:pt x="691" y="762"/>
                  </a:lnTo>
                  <a:lnTo>
                    <a:pt x="701" y="758"/>
                  </a:lnTo>
                  <a:lnTo>
                    <a:pt x="712" y="754"/>
                  </a:lnTo>
                  <a:lnTo>
                    <a:pt x="713" y="755"/>
                  </a:lnTo>
                  <a:lnTo>
                    <a:pt x="715" y="755"/>
                  </a:lnTo>
                  <a:lnTo>
                    <a:pt x="712" y="764"/>
                  </a:lnTo>
                  <a:lnTo>
                    <a:pt x="711" y="775"/>
                  </a:lnTo>
                  <a:lnTo>
                    <a:pt x="711" y="781"/>
                  </a:lnTo>
                  <a:lnTo>
                    <a:pt x="712" y="785"/>
                  </a:lnTo>
                  <a:lnTo>
                    <a:pt x="715" y="789"/>
                  </a:lnTo>
                  <a:lnTo>
                    <a:pt x="718" y="792"/>
                  </a:lnTo>
                  <a:lnTo>
                    <a:pt x="718" y="781"/>
                  </a:lnTo>
                  <a:lnTo>
                    <a:pt x="716" y="771"/>
                  </a:lnTo>
                  <a:lnTo>
                    <a:pt x="725" y="765"/>
                  </a:lnTo>
                  <a:lnTo>
                    <a:pt x="735" y="758"/>
                  </a:lnTo>
                  <a:lnTo>
                    <a:pt x="746" y="762"/>
                  </a:lnTo>
                  <a:lnTo>
                    <a:pt x="756" y="768"/>
                  </a:lnTo>
                  <a:lnTo>
                    <a:pt x="768" y="772"/>
                  </a:lnTo>
                  <a:lnTo>
                    <a:pt x="781" y="776"/>
                  </a:lnTo>
                  <a:lnTo>
                    <a:pt x="796" y="774"/>
                  </a:lnTo>
                  <a:lnTo>
                    <a:pt x="811" y="772"/>
                  </a:lnTo>
                  <a:lnTo>
                    <a:pt x="812" y="775"/>
                  </a:lnTo>
                  <a:lnTo>
                    <a:pt x="813" y="778"/>
                  </a:lnTo>
                  <a:lnTo>
                    <a:pt x="815" y="781"/>
                  </a:lnTo>
                  <a:lnTo>
                    <a:pt x="818" y="782"/>
                  </a:lnTo>
                  <a:lnTo>
                    <a:pt x="823" y="785"/>
                  </a:lnTo>
                  <a:lnTo>
                    <a:pt x="829" y="786"/>
                  </a:lnTo>
                  <a:lnTo>
                    <a:pt x="829" y="791"/>
                  </a:lnTo>
                  <a:lnTo>
                    <a:pt x="829" y="795"/>
                  </a:lnTo>
                  <a:lnTo>
                    <a:pt x="840" y="798"/>
                  </a:lnTo>
                  <a:lnTo>
                    <a:pt x="850" y="801"/>
                  </a:lnTo>
                  <a:lnTo>
                    <a:pt x="855" y="811"/>
                  </a:lnTo>
                  <a:lnTo>
                    <a:pt x="860" y="819"/>
                  </a:lnTo>
                  <a:lnTo>
                    <a:pt x="868" y="826"/>
                  </a:lnTo>
                  <a:lnTo>
                    <a:pt x="875" y="834"/>
                  </a:lnTo>
                  <a:lnTo>
                    <a:pt x="892" y="834"/>
                  </a:lnTo>
                  <a:lnTo>
                    <a:pt x="906" y="836"/>
                  </a:lnTo>
                  <a:lnTo>
                    <a:pt x="919" y="841"/>
                  </a:lnTo>
                  <a:lnTo>
                    <a:pt x="929" y="846"/>
                  </a:lnTo>
                  <a:lnTo>
                    <a:pt x="933" y="851"/>
                  </a:lnTo>
                  <a:lnTo>
                    <a:pt x="938" y="856"/>
                  </a:lnTo>
                  <a:lnTo>
                    <a:pt x="942" y="861"/>
                  </a:lnTo>
                  <a:lnTo>
                    <a:pt x="945" y="866"/>
                  </a:lnTo>
                  <a:lnTo>
                    <a:pt x="949" y="879"/>
                  </a:lnTo>
                  <a:lnTo>
                    <a:pt x="950" y="895"/>
                  </a:lnTo>
                  <a:lnTo>
                    <a:pt x="943" y="901"/>
                  </a:lnTo>
                  <a:lnTo>
                    <a:pt x="939" y="908"/>
                  </a:lnTo>
                  <a:lnTo>
                    <a:pt x="935" y="915"/>
                  </a:lnTo>
                  <a:lnTo>
                    <a:pt x="930" y="924"/>
                  </a:lnTo>
                  <a:lnTo>
                    <a:pt x="939" y="922"/>
                  </a:lnTo>
                  <a:lnTo>
                    <a:pt x="946" y="924"/>
                  </a:lnTo>
                  <a:lnTo>
                    <a:pt x="952" y="928"/>
                  </a:lnTo>
                  <a:lnTo>
                    <a:pt x="958" y="934"/>
                  </a:lnTo>
                  <a:lnTo>
                    <a:pt x="965" y="928"/>
                  </a:lnTo>
                  <a:lnTo>
                    <a:pt x="969" y="922"/>
                  </a:lnTo>
                  <a:lnTo>
                    <a:pt x="972" y="919"/>
                  </a:lnTo>
                  <a:lnTo>
                    <a:pt x="975" y="918"/>
                  </a:lnTo>
                  <a:lnTo>
                    <a:pt x="979" y="915"/>
                  </a:lnTo>
                  <a:lnTo>
                    <a:pt x="985" y="914"/>
                  </a:lnTo>
                  <a:lnTo>
                    <a:pt x="995" y="921"/>
                  </a:lnTo>
                  <a:lnTo>
                    <a:pt x="1000" y="926"/>
                  </a:lnTo>
                  <a:lnTo>
                    <a:pt x="1006" y="934"/>
                  </a:lnTo>
                  <a:lnTo>
                    <a:pt x="1012" y="945"/>
                  </a:lnTo>
                  <a:lnTo>
                    <a:pt x="1019" y="942"/>
                  </a:lnTo>
                  <a:lnTo>
                    <a:pt x="1026" y="942"/>
                  </a:lnTo>
                  <a:lnTo>
                    <a:pt x="1035" y="942"/>
                  </a:lnTo>
                  <a:lnTo>
                    <a:pt x="1045" y="942"/>
                  </a:lnTo>
                  <a:lnTo>
                    <a:pt x="1053" y="944"/>
                  </a:lnTo>
                  <a:lnTo>
                    <a:pt x="1063" y="946"/>
                  </a:lnTo>
                  <a:lnTo>
                    <a:pt x="1073" y="951"/>
                  </a:lnTo>
                  <a:lnTo>
                    <a:pt x="1082" y="955"/>
                  </a:lnTo>
                  <a:lnTo>
                    <a:pt x="1090" y="961"/>
                  </a:lnTo>
                  <a:lnTo>
                    <a:pt x="1099" y="966"/>
                  </a:lnTo>
                  <a:lnTo>
                    <a:pt x="1106" y="972"/>
                  </a:lnTo>
                  <a:lnTo>
                    <a:pt x="1112" y="979"/>
                  </a:lnTo>
                  <a:lnTo>
                    <a:pt x="1116" y="986"/>
                  </a:lnTo>
                  <a:lnTo>
                    <a:pt x="1119" y="995"/>
                  </a:lnTo>
                  <a:lnTo>
                    <a:pt x="1120" y="1002"/>
                  </a:lnTo>
                  <a:lnTo>
                    <a:pt x="1120" y="1011"/>
                  </a:lnTo>
                  <a:lnTo>
                    <a:pt x="1117" y="1019"/>
                  </a:lnTo>
                  <a:lnTo>
                    <a:pt x="1113" y="1028"/>
                  </a:lnTo>
                  <a:lnTo>
                    <a:pt x="1109" y="1036"/>
                  </a:lnTo>
                  <a:lnTo>
                    <a:pt x="1103" y="1043"/>
                  </a:lnTo>
                  <a:lnTo>
                    <a:pt x="1090" y="1058"/>
                  </a:lnTo>
                  <a:lnTo>
                    <a:pt x="1079" y="1071"/>
                  </a:lnTo>
                  <a:lnTo>
                    <a:pt x="1079" y="1082"/>
                  </a:lnTo>
                  <a:lnTo>
                    <a:pt x="1079" y="1093"/>
                  </a:lnTo>
                  <a:lnTo>
                    <a:pt x="1077" y="1105"/>
                  </a:lnTo>
                  <a:lnTo>
                    <a:pt x="1077" y="1116"/>
                  </a:lnTo>
                  <a:lnTo>
                    <a:pt x="1077" y="1131"/>
                  </a:lnTo>
                  <a:lnTo>
                    <a:pt x="1076" y="1142"/>
                  </a:lnTo>
                  <a:lnTo>
                    <a:pt x="1075" y="1153"/>
                  </a:lnTo>
                  <a:lnTo>
                    <a:pt x="1072" y="1165"/>
                  </a:lnTo>
                  <a:lnTo>
                    <a:pt x="1068" y="1175"/>
                  </a:lnTo>
                  <a:lnTo>
                    <a:pt x="1063" y="1183"/>
                  </a:lnTo>
                  <a:lnTo>
                    <a:pt x="1058" y="1192"/>
                  </a:lnTo>
                  <a:lnTo>
                    <a:pt x="1052" y="1201"/>
                  </a:lnTo>
                  <a:lnTo>
                    <a:pt x="1042" y="1201"/>
                  </a:lnTo>
                  <a:lnTo>
                    <a:pt x="1033" y="1201"/>
                  </a:lnTo>
                  <a:lnTo>
                    <a:pt x="1026" y="1202"/>
                  </a:lnTo>
                  <a:lnTo>
                    <a:pt x="1019" y="1203"/>
                  </a:lnTo>
                  <a:lnTo>
                    <a:pt x="1013" y="1206"/>
                  </a:lnTo>
                  <a:lnTo>
                    <a:pt x="1008" y="1209"/>
                  </a:lnTo>
                  <a:lnTo>
                    <a:pt x="1003" y="1213"/>
                  </a:lnTo>
                  <a:lnTo>
                    <a:pt x="999" y="1218"/>
                  </a:lnTo>
                  <a:lnTo>
                    <a:pt x="996" y="1223"/>
                  </a:lnTo>
                  <a:lnTo>
                    <a:pt x="993" y="1228"/>
                  </a:lnTo>
                  <a:lnTo>
                    <a:pt x="990" y="1235"/>
                  </a:lnTo>
                  <a:lnTo>
                    <a:pt x="989" y="1241"/>
                  </a:lnTo>
                  <a:lnTo>
                    <a:pt x="986" y="1256"/>
                  </a:lnTo>
                  <a:lnTo>
                    <a:pt x="986" y="1273"/>
                  </a:lnTo>
                  <a:lnTo>
                    <a:pt x="978" y="1280"/>
                  </a:lnTo>
                  <a:lnTo>
                    <a:pt x="970" y="1288"/>
                  </a:lnTo>
                  <a:lnTo>
                    <a:pt x="965" y="1296"/>
                  </a:lnTo>
                  <a:lnTo>
                    <a:pt x="960" y="1305"/>
                  </a:lnTo>
                  <a:lnTo>
                    <a:pt x="953" y="1326"/>
                  </a:lnTo>
                  <a:lnTo>
                    <a:pt x="945" y="1348"/>
                  </a:lnTo>
                  <a:lnTo>
                    <a:pt x="925" y="1346"/>
                  </a:lnTo>
                  <a:lnTo>
                    <a:pt x="906" y="1345"/>
                  </a:lnTo>
                  <a:lnTo>
                    <a:pt x="912" y="1353"/>
                  </a:lnTo>
                  <a:lnTo>
                    <a:pt x="919" y="1363"/>
                  </a:lnTo>
                  <a:lnTo>
                    <a:pt x="922" y="1369"/>
                  </a:lnTo>
                  <a:lnTo>
                    <a:pt x="925" y="1375"/>
                  </a:lnTo>
                  <a:lnTo>
                    <a:pt x="925" y="1379"/>
                  </a:lnTo>
                  <a:lnTo>
                    <a:pt x="923" y="1383"/>
                  </a:lnTo>
                  <a:lnTo>
                    <a:pt x="919" y="1389"/>
                  </a:lnTo>
                  <a:lnTo>
                    <a:pt x="912" y="1393"/>
                  </a:lnTo>
                  <a:lnTo>
                    <a:pt x="905" y="1396"/>
                  </a:lnTo>
                  <a:lnTo>
                    <a:pt x="898" y="1398"/>
                  </a:lnTo>
                  <a:lnTo>
                    <a:pt x="882" y="1399"/>
                  </a:lnTo>
                  <a:lnTo>
                    <a:pt x="869" y="1405"/>
                  </a:lnTo>
                  <a:lnTo>
                    <a:pt x="873" y="1409"/>
                  </a:lnTo>
                  <a:lnTo>
                    <a:pt x="875" y="1415"/>
                  </a:lnTo>
                  <a:lnTo>
                    <a:pt x="876" y="1420"/>
                  </a:lnTo>
                  <a:lnTo>
                    <a:pt x="873" y="1428"/>
                  </a:lnTo>
                  <a:lnTo>
                    <a:pt x="873" y="1428"/>
                  </a:lnTo>
                  <a:lnTo>
                    <a:pt x="872" y="1428"/>
                  </a:lnTo>
                  <a:lnTo>
                    <a:pt x="862" y="1426"/>
                  </a:lnTo>
                  <a:lnTo>
                    <a:pt x="853" y="1426"/>
                  </a:lnTo>
                  <a:lnTo>
                    <a:pt x="853" y="1428"/>
                  </a:lnTo>
                  <a:lnTo>
                    <a:pt x="853" y="1428"/>
                  </a:lnTo>
                  <a:lnTo>
                    <a:pt x="859" y="1436"/>
                  </a:lnTo>
                  <a:lnTo>
                    <a:pt x="865" y="1445"/>
                  </a:lnTo>
                  <a:lnTo>
                    <a:pt x="863" y="1462"/>
                  </a:lnTo>
                  <a:lnTo>
                    <a:pt x="859" y="1475"/>
                  </a:lnTo>
                  <a:lnTo>
                    <a:pt x="853" y="1478"/>
                  </a:lnTo>
                  <a:lnTo>
                    <a:pt x="849" y="1480"/>
                  </a:lnTo>
                  <a:lnTo>
                    <a:pt x="849" y="1486"/>
                  </a:lnTo>
                  <a:lnTo>
                    <a:pt x="850" y="1490"/>
                  </a:lnTo>
                  <a:lnTo>
                    <a:pt x="852" y="1493"/>
                  </a:lnTo>
                  <a:lnTo>
                    <a:pt x="855" y="1496"/>
                  </a:lnTo>
                  <a:lnTo>
                    <a:pt x="860" y="1497"/>
                  </a:lnTo>
                  <a:lnTo>
                    <a:pt x="863" y="1499"/>
                  </a:lnTo>
                  <a:lnTo>
                    <a:pt x="868" y="1502"/>
                  </a:lnTo>
                  <a:lnTo>
                    <a:pt x="870" y="1503"/>
                  </a:lnTo>
                  <a:lnTo>
                    <a:pt x="870" y="1512"/>
                  </a:lnTo>
                  <a:lnTo>
                    <a:pt x="869" y="1519"/>
                  </a:lnTo>
                  <a:lnTo>
                    <a:pt x="866" y="1525"/>
                  </a:lnTo>
                  <a:lnTo>
                    <a:pt x="863" y="1530"/>
                  </a:lnTo>
                  <a:lnTo>
                    <a:pt x="859" y="1543"/>
                  </a:lnTo>
                  <a:lnTo>
                    <a:pt x="856" y="1556"/>
                  </a:lnTo>
                  <a:lnTo>
                    <a:pt x="868" y="1565"/>
                  </a:lnTo>
                  <a:lnTo>
                    <a:pt x="886" y="1577"/>
                  </a:lnTo>
                  <a:lnTo>
                    <a:pt x="905" y="1592"/>
                  </a:lnTo>
                  <a:lnTo>
                    <a:pt x="913" y="1599"/>
                  </a:lnTo>
                  <a:lnTo>
                    <a:pt x="892" y="1599"/>
                  </a:lnTo>
                  <a:lnTo>
                    <a:pt x="876" y="1597"/>
                  </a:lnTo>
                  <a:lnTo>
                    <a:pt x="863" y="1593"/>
                  </a:lnTo>
                  <a:lnTo>
                    <a:pt x="852" y="1587"/>
                  </a:lnTo>
                  <a:lnTo>
                    <a:pt x="833" y="1573"/>
                  </a:lnTo>
                  <a:lnTo>
                    <a:pt x="808" y="1555"/>
                  </a:lnTo>
                  <a:lnTo>
                    <a:pt x="809" y="1550"/>
                  </a:lnTo>
                  <a:lnTo>
                    <a:pt x="809" y="1545"/>
                  </a:lnTo>
                  <a:lnTo>
                    <a:pt x="809" y="1543"/>
                  </a:lnTo>
                  <a:lnTo>
                    <a:pt x="809" y="1540"/>
                  </a:lnTo>
                  <a:lnTo>
                    <a:pt x="808" y="1539"/>
                  </a:lnTo>
                  <a:lnTo>
                    <a:pt x="806" y="1537"/>
                  </a:lnTo>
                  <a:lnTo>
                    <a:pt x="792" y="1526"/>
                  </a:lnTo>
                  <a:lnTo>
                    <a:pt x="779" y="1513"/>
                  </a:lnTo>
                  <a:lnTo>
                    <a:pt x="788" y="1513"/>
                  </a:lnTo>
                  <a:lnTo>
                    <a:pt x="796" y="1515"/>
                  </a:lnTo>
                  <a:lnTo>
                    <a:pt x="795" y="1512"/>
                  </a:lnTo>
                  <a:lnTo>
                    <a:pt x="795" y="1510"/>
                  </a:lnTo>
                  <a:lnTo>
                    <a:pt x="788" y="1506"/>
                  </a:lnTo>
                  <a:lnTo>
                    <a:pt x="779" y="1502"/>
                  </a:lnTo>
                  <a:lnTo>
                    <a:pt x="772" y="1496"/>
                  </a:lnTo>
                  <a:lnTo>
                    <a:pt x="768" y="1490"/>
                  </a:lnTo>
                  <a:lnTo>
                    <a:pt x="772" y="1490"/>
                  </a:lnTo>
                  <a:lnTo>
                    <a:pt x="776" y="1489"/>
                  </a:lnTo>
                  <a:lnTo>
                    <a:pt x="776" y="1485"/>
                  </a:lnTo>
                  <a:lnTo>
                    <a:pt x="776" y="1480"/>
                  </a:lnTo>
                  <a:lnTo>
                    <a:pt x="783" y="1480"/>
                  </a:lnTo>
                  <a:lnTo>
                    <a:pt x="791" y="1480"/>
                  </a:lnTo>
                  <a:lnTo>
                    <a:pt x="791" y="1475"/>
                  </a:lnTo>
                  <a:lnTo>
                    <a:pt x="791" y="1470"/>
                  </a:lnTo>
                  <a:lnTo>
                    <a:pt x="786" y="1468"/>
                  </a:lnTo>
                  <a:lnTo>
                    <a:pt x="783" y="1465"/>
                  </a:lnTo>
                  <a:lnTo>
                    <a:pt x="781" y="1462"/>
                  </a:lnTo>
                  <a:lnTo>
                    <a:pt x="781" y="1458"/>
                  </a:lnTo>
                  <a:lnTo>
                    <a:pt x="781" y="1449"/>
                  </a:lnTo>
                  <a:lnTo>
                    <a:pt x="781" y="1438"/>
                  </a:lnTo>
                  <a:lnTo>
                    <a:pt x="776" y="1435"/>
                  </a:lnTo>
                  <a:lnTo>
                    <a:pt x="772" y="1429"/>
                  </a:lnTo>
                  <a:lnTo>
                    <a:pt x="771" y="1429"/>
                  </a:lnTo>
                  <a:lnTo>
                    <a:pt x="769" y="1429"/>
                  </a:lnTo>
                  <a:lnTo>
                    <a:pt x="768" y="1438"/>
                  </a:lnTo>
                  <a:lnTo>
                    <a:pt x="766" y="1446"/>
                  </a:lnTo>
                  <a:lnTo>
                    <a:pt x="765" y="1446"/>
                  </a:lnTo>
                  <a:lnTo>
                    <a:pt x="763" y="1445"/>
                  </a:lnTo>
                  <a:lnTo>
                    <a:pt x="762" y="1426"/>
                  </a:lnTo>
                  <a:lnTo>
                    <a:pt x="759" y="1409"/>
                  </a:lnTo>
                  <a:lnTo>
                    <a:pt x="755" y="1392"/>
                  </a:lnTo>
                  <a:lnTo>
                    <a:pt x="751" y="1373"/>
                  </a:lnTo>
                  <a:lnTo>
                    <a:pt x="751" y="1358"/>
                  </a:lnTo>
                  <a:lnTo>
                    <a:pt x="751" y="1343"/>
                  </a:lnTo>
                  <a:lnTo>
                    <a:pt x="752" y="1328"/>
                  </a:lnTo>
                  <a:lnTo>
                    <a:pt x="752" y="1313"/>
                  </a:lnTo>
                  <a:lnTo>
                    <a:pt x="748" y="1290"/>
                  </a:lnTo>
                  <a:lnTo>
                    <a:pt x="745" y="1265"/>
                  </a:lnTo>
                  <a:lnTo>
                    <a:pt x="743" y="1239"/>
                  </a:lnTo>
                  <a:lnTo>
                    <a:pt x="741" y="1213"/>
                  </a:lnTo>
                  <a:lnTo>
                    <a:pt x="738" y="1192"/>
                  </a:lnTo>
                  <a:lnTo>
                    <a:pt x="738" y="1172"/>
                  </a:lnTo>
                  <a:lnTo>
                    <a:pt x="738" y="1162"/>
                  </a:lnTo>
                  <a:lnTo>
                    <a:pt x="736" y="1152"/>
                  </a:lnTo>
                  <a:lnTo>
                    <a:pt x="735" y="1143"/>
                  </a:lnTo>
                  <a:lnTo>
                    <a:pt x="732" y="1136"/>
                  </a:lnTo>
                  <a:lnTo>
                    <a:pt x="716" y="1129"/>
                  </a:lnTo>
                  <a:lnTo>
                    <a:pt x="703" y="1121"/>
                  </a:lnTo>
                  <a:lnTo>
                    <a:pt x="691" y="1111"/>
                  </a:lnTo>
                  <a:lnTo>
                    <a:pt x="678" y="1099"/>
                  </a:lnTo>
                  <a:lnTo>
                    <a:pt x="668" y="1086"/>
                  </a:lnTo>
                  <a:lnTo>
                    <a:pt x="658" y="1073"/>
                  </a:lnTo>
                  <a:lnTo>
                    <a:pt x="649" y="1059"/>
                  </a:lnTo>
                  <a:lnTo>
                    <a:pt x="642" y="1045"/>
                  </a:lnTo>
                  <a:lnTo>
                    <a:pt x="636" y="1026"/>
                  </a:lnTo>
                  <a:lnTo>
                    <a:pt x="632" y="1009"/>
                  </a:lnTo>
                  <a:lnTo>
                    <a:pt x="615" y="991"/>
                  </a:lnTo>
                  <a:lnTo>
                    <a:pt x="598" y="971"/>
                  </a:lnTo>
                  <a:lnTo>
                    <a:pt x="601" y="958"/>
                  </a:lnTo>
                  <a:lnTo>
                    <a:pt x="606" y="946"/>
                  </a:lnTo>
                  <a:lnTo>
                    <a:pt x="611" y="946"/>
                  </a:lnTo>
                  <a:lnTo>
                    <a:pt x="613" y="946"/>
                  </a:lnTo>
                  <a:lnTo>
                    <a:pt x="615" y="945"/>
                  </a:lnTo>
                  <a:lnTo>
                    <a:pt x="616" y="942"/>
                  </a:lnTo>
                  <a:lnTo>
                    <a:pt x="616" y="941"/>
                  </a:lnTo>
                  <a:lnTo>
                    <a:pt x="615" y="939"/>
                  </a:lnTo>
                  <a:lnTo>
                    <a:pt x="606" y="938"/>
                  </a:lnTo>
                  <a:lnTo>
                    <a:pt x="601" y="935"/>
                  </a:lnTo>
                  <a:lnTo>
                    <a:pt x="601" y="929"/>
                  </a:lnTo>
                  <a:lnTo>
                    <a:pt x="599" y="925"/>
                  </a:lnTo>
                  <a:lnTo>
                    <a:pt x="606" y="909"/>
                  </a:lnTo>
                  <a:lnTo>
                    <a:pt x="612" y="892"/>
                  </a:lnTo>
                  <a:lnTo>
                    <a:pt x="619" y="891"/>
                  </a:lnTo>
                  <a:lnTo>
                    <a:pt x="623" y="891"/>
                  </a:lnTo>
                  <a:lnTo>
                    <a:pt x="625" y="888"/>
                  </a:lnTo>
                  <a:lnTo>
                    <a:pt x="626" y="886"/>
                  </a:lnTo>
                  <a:lnTo>
                    <a:pt x="628" y="881"/>
                  </a:lnTo>
                  <a:lnTo>
                    <a:pt x="632" y="874"/>
                  </a:lnTo>
                  <a:lnTo>
                    <a:pt x="638" y="862"/>
                  </a:lnTo>
                  <a:lnTo>
                    <a:pt x="642" y="851"/>
                  </a:lnTo>
                  <a:lnTo>
                    <a:pt x="642" y="841"/>
                  </a:lnTo>
                  <a:lnTo>
                    <a:pt x="642" y="831"/>
                  </a:lnTo>
                  <a:lnTo>
                    <a:pt x="641" y="822"/>
                  </a:lnTo>
                  <a:lnTo>
                    <a:pt x="639" y="814"/>
                  </a:lnTo>
                  <a:lnTo>
                    <a:pt x="639" y="805"/>
                  </a:lnTo>
                  <a:lnTo>
                    <a:pt x="641" y="796"/>
                  </a:lnTo>
                  <a:lnTo>
                    <a:pt x="635" y="795"/>
                  </a:lnTo>
                  <a:lnTo>
                    <a:pt x="631" y="794"/>
                  </a:lnTo>
                  <a:lnTo>
                    <a:pt x="626" y="794"/>
                  </a:lnTo>
                  <a:lnTo>
                    <a:pt x="621" y="795"/>
                  </a:lnTo>
                  <a:lnTo>
                    <a:pt x="618" y="796"/>
                  </a:lnTo>
                  <a:lnTo>
                    <a:pt x="615" y="798"/>
                  </a:lnTo>
                  <a:lnTo>
                    <a:pt x="616" y="804"/>
                  </a:lnTo>
                  <a:lnTo>
                    <a:pt x="618" y="808"/>
                  </a:lnTo>
                  <a:lnTo>
                    <a:pt x="616" y="811"/>
                  </a:lnTo>
                  <a:lnTo>
                    <a:pt x="611" y="812"/>
                  </a:lnTo>
                  <a:lnTo>
                    <a:pt x="605" y="806"/>
                  </a:lnTo>
                  <a:lnTo>
                    <a:pt x="598" y="804"/>
                  </a:lnTo>
                  <a:lnTo>
                    <a:pt x="591" y="801"/>
                  </a:lnTo>
                  <a:lnTo>
                    <a:pt x="582" y="796"/>
                  </a:lnTo>
                  <a:lnTo>
                    <a:pt x="575" y="791"/>
                  </a:lnTo>
                  <a:lnTo>
                    <a:pt x="568" y="785"/>
                  </a:lnTo>
                  <a:lnTo>
                    <a:pt x="564" y="778"/>
                  </a:lnTo>
                  <a:lnTo>
                    <a:pt x="558" y="769"/>
                  </a:lnTo>
                  <a:lnTo>
                    <a:pt x="551" y="752"/>
                  </a:lnTo>
                  <a:lnTo>
                    <a:pt x="542" y="734"/>
                  </a:lnTo>
                  <a:lnTo>
                    <a:pt x="538" y="732"/>
                  </a:lnTo>
                  <a:lnTo>
                    <a:pt x="535" y="732"/>
                  </a:lnTo>
                  <a:lnTo>
                    <a:pt x="532" y="735"/>
                  </a:lnTo>
                  <a:lnTo>
                    <a:pt x="531" y="739"/>
                  </a:lnTo>
                  <a:lnTo>
                    <a:pt x="522" y="738"/>
                  </a:lnTo>
                  <a:lnTo>
                    <a:pt x="518" y="735"/>
                  </a:lnTo>
                  <a:lnTo>
                    <a:pt x="515" y="731"/>
                  </a:lnTo>
                  <a:lnTo>
                    <a:pt x="509" y="727"/>
                  </a:lnTo>
                  <a:lnTo>
                    <a:pt x="504" y="728"/>
                  </a:lnTo>
                  <a:lnTo>
                    <a:pt x="495" y="728"/>
                  </a:lnTo>
                  <a:lnTo>
                    <a:pt x="484" y="712"/>
                  </a:lnTo>
                  <a:lnTo>
                    <a:pt x="474" y="697"/>
                  </a:lnTo>
                  <a:lnTo>
                    <a:pt x="468" y="695"/>
                  </a:lnTo>
                  <a:lnTo>
                    <a:pt x="464" y="697"/>
                  </a:lnTo>
                  <a:lnTo>
                    <a:pt x="461" y="698"/>
                  </a:lnTo>
                  <a:lnTo>
                    <a:pt x="456" y="699"/>
                  </a:lnTo>
                  <a:lnTo>
                    <a:pt x="454" y="702"/>
                  </a:lnTo>
                  <a:lnTo>
                    <a:pt x="449" y="704"/>
                  </a:lnTo>
                  <a:lnTo>
                    <a:pt x="446" y="705"/>
                  </a:lnTo>
                  <a:lnTo>
                    <a:pt x="442" y="705"/>
                  </a:lnTo>
                  <a:lnTo>
                    <a:pt x="429" y="702"/>
                  </a:lnTo>
                  <a:lnTo>
                    <a:pt x="416" y="698"/>
                  </a:lnTo>
                  <a:lnTo>
                    <a:pt x="404" y="692"/>
                  </a:lnTo>
                  <a:lnTo>
                    <a:pt x="391" y="684"/>
                  </a:lnTo>
                  <a:lnTo>
                    <a:pt x="379" y="677"/>
                  </a:lnTo>
                  <a:lnTo>
                    <a:pt x="368" y="667"/>
                  </a:lnTo>
                  <a:lnTo>
                    <a:pt x="359" y="658"/>
                  </a:lnTo>
                  <a:lnTo>
                    <a:pt x="351" y="649"/>
                  </a:lnTo>
                  <a:lnTo>
                    <a:pt x="354" y="642"/>
                  </a:lnTo>
                  <a:lnTo>
                    <a:pt x="354" y="635"/>
                  </a:lnTo>
                  <a:lnTo>
                    <a:pt x="354" y="627"/>
                  </a:lnTo>
                  <a:lnTo>
                    <a:pt x="351" y="618"/>
                  </a:lnTo>
                  <a:lnTo>
                    <a:pt x="345" y="601"/>
                  </a:lnTo>
                  <a:lnTo>
                    <a:pt x="335" y="582"/>
                  </a:lnTo>
                  <a:lnTo>
                    <a:pt x="325" y="562"/>
                  </a:lnTo>
                  <a:lnTo>
                    <a:pt x="314" y="544"/>
                  </a:lnTo>
                  <a:lnTo>
                    <a:pt x="309" y="534"/>
                  </a:lnTo>
                  <a:lnTo>
                    <a:pt x="307" y="525"/>
                  </a:lnTo>
                  <a:lnTo>
                    <a:pt x="304" y="515"/>
                  </a:lnTo>
                  <a:lnTo>
                    <a:pt x="301" y="507"/>
                  </a:lnTo>
                  <a:lnTo>
                    <a:pt x="298" y="504"/>
                  </a:lnTo>
                  <a:lnTo>
                    <a:pt x="294" y="504"/>
                  </a:lnTo>
                  <a:lnTo>
                    <a:pt x="291" y="502"/>
                  </a:lnTo>
                  <a:lnTo>
                    <a:pt x="287" y="504"/>
                  </a:lnTo>
                  <a:lnTo>
                    <a:pt x="288" y="518"/>
                  </a:lnTo>
                  <a:lnTo>
                    <a:pt x="291" y="532"/>
                  </a:lnTo>
                  <a:lnTo>
                    <a:pt x="295" y="547"/>
                  </a:lnTo>
                  <a:lnTo>
                    <a:pt x="299" y="559"/>
                  </a:lnTo>
                  <a:lnTo>
                    <a:pt x="305" y="572"/>
                  </a:lnTo>
                  <a:lnTo>
                    <a:pt x="309" y="584"/>
                  </a:lnTo>
                  <a:lnTo>
                    <a:pt x="315" y="597"/>
                  </a:lnTo>
                  <a:lnTo>
                    <a:pt x="318" y="611"/>
                  </a:lnTo>
                  <a:lnTo>
                    <a:pt x="317" y="611"/>
                  </a:lnTo>
                  <a:lnTo>
                    <a:pt x="315" y="611"/>
                  </a:lnTo>
                  <a:lnTo>
                    <a:pt x="309" y="611"/>
                  </a:lnTo>
                  <a:lnTo>
                    <a:pt x="307" y="609"/>
                  </a:lnTo>
                  <a:lnTo>
                    <a:pt x="299" y="601"/>
                  </a:lnTo>
                  <a:lnTo>
                    <a:pt x="292" y="594"/>
                  </a:lnTo>
                  <a:lnTo>
                    <a:pt x="294" y="588"/>
                  </a:lnTo>
                  <a:lnTo>
                    <a:pt x="294" y="581"/>
                  </a:lnTo>
                  <a:lnTo>
                    <a:pt x="294" y="577"/>
                  </a:lnTo>
                  <a:lnTo>
                    <a:pt x="291" y="574"/>
                  </a:lnTo>
                  <a:lnTo>
                    <a:pt x="289" y="571"/>
                  </a:lnTo>
                  <a:lnTo>
                    <a:pt x="287" y="568"/>
                  </a:lnTo>
                  <a:lnTo>
                    <a:pt x="279" y="564"/>
                  </a:lnTo>
                  <a:lnTo>
                    <a:pt x="274" y="561"/>
                  </a:lnTo>
                  <a:lnTo>
                    <a:pt x="277" y="555"/>
                  </a:lnTo>
                  <a:lnTo>
                    <a:pt x="281" y="549"/>
                  </a:lnTo>
                  <a:lnTo>
                    <a:pt x="265" y="472"/>
                  </a:lnTo>
                  <a:lnTo>
                    <a:pt x="255" y="467"/>
                  </a:lnTo>
                  <a:lnTo>
                    <a:pt x="244" y="462"/>
                  </a:lnTo>
                  <a:lnTo>
                    <a:pt x="244" y="451"/>
                  </a:lnTo>
                  <a:lnTo>
                    <a:pt x="242" y="442"/>
                  </a:lnTo>
                  <a:lnTo>
                    <a:pt x="244" y="435"/>
                  </a:lnTo>
                  <a:lnTo>
                    <a:pt x="247" y="425"/>
                  </a:lnTo>
                  <a:lnTo>
                    <a:pt x="244" y="424"/>
                  </a:lnTo>
                  <a:lnTo>
                    <a:pt x="242" y="422"/>
                  </a:lnTo>
                  <a:lnTo>
                    <a:pt x="241" y="420"/>
                  </a:lnTo>
                  <a:lnTo>
                    <a:pt x="239" y="417"/>
                  </a:lnTo>
                  <a:lnTo>
                    <a:pt x="239" y="411"/>
                  </a:lnTo>
                  <a:lnTo>
                    <a:pt x="239" y="402"/>
                  </a:lnTo>
                  <a:lnTo>
                    <a:pt x="252" y="375"/>
                  </a:lnTo>
                  <a:lnTo>
                    <a:pt x="269" y="344"/>
                  </a:lnTo>
                  <a:lnTo>
                    <a:pt x="279" y="328"/>
                  </a:lnTo>
                  <a:lnTo>
                    <a:pt x="289" y="314"/>
                  </a:lnTo>
                  <a:lnTo>
                    <a:pt x="299" y="302"/>
                  </a:lnTo>
                  <a:lnTo>
                    <a:pt x="308" y="295"/>
                  </a:lnTo>
                  <a:lnTo>
                    <a:pt x="307" y="294"/>
                  </a:lnTo>
                  <a:lnTo>
                    <a:pt x="307" y="292"/>
                  </a:lnTo>
                  <a:lnTo>
                    <a:pt x="298" y="288"/>
                  </a:lnTo>
                  <a:lnTo>
                    <a:pt x="294" y="282"/>
                  </a:lnTo>
                  <a:lnTo>
                    <a:pt x="289" y="275"/>
                  </a:lnTo>
                  <a:lnTo>
                    <a:pt x="285" y="268"/>
                  </a:lnTo>
                  <a:lnTo>
                    <a:pt x="287" y="265"/>
                  </a:lnTo>
                  <a:lnTo>
                    <a:pt x="287" y="261"/>
                  </a:lnTo>
                  <a:lnTo>
                    <a:pt x="292" y="260"/>
                  </a:lnTo>
                  <a:lnTo>
                    <a:pt x="295" y="260"/>
                  </a:lnTo>
                  <a:lnTo>
                    <a:pt x="299" y="261"/>
                  </a:lnTo>
                  <a:lnTo>
                    <a:pt x="302" y="263"/>
                  </a:lnTo>
                  <a:lnTo>
                    <a:pt x="307" y="267"/>
                  </a:lnTo>
                  <a:lnTo>
                    <a:pt x="309" y="272"/>
                  </a:lnTo>
                  <a:lnTo>
                    <a:pt x="312" y="290"/>
                  </a:lnTo>
                  <a:lnTo>
                    <a:pt x="315" y="305"/>
                  </a:lnTo>
                  <a:lnTo>
                    <a:pt x="315" y="305"/>
                  </a:lnTo>
                  <a:lnTo>
                    <a:pt x="317" y="305"/>
                  </a:lnTo>
                  <a:lnTo>
                    <a:pt x="324" y="292"/>
                  </a:lnTo>
                  <a:lnTo>
                    <a:pt x="328" y="281"/>
                  </a:lnTo>
                  <a:lnTo>
                    <a:pt x="317" y="267"/>
                  </a:lnTo>
                  <a:lnTo>
                    <a:pt x="304" y="253"/>
                  </a:lnTo>
                  <a:lnTo>
                    <a:pt x="308" y="247"/>
                  </a:lnTo>
                  <a:lnTo>
                    <a:pt x="308" y="240"/>
                  </a:lnTo>
                  <a:lnTo>
                    <a:pt x="307" y="234"/>
                  </a:lnTo>
                  <a:lnTo>
                    <a:pt x="304" y="227"/>
                  </a:lnTo>
                  <a:lnTo>
                    <a:pt x="314" y="214"/>
                  </a:lnTo>
                  <a:lnTo>
                    <a:pt x="325" y="203"/>
                  </a:lnTo>
                  <a:lnTo>
                    <a:pt x="315" y="203"/>
                  </a:lnTo>
                  <a:lnTo>
                    <a:pt x="308" y="204"/>
                  </a:lnTo>
                  <a:lnTo>
                    <a:pt x="301" y="207"/>
                  </a:lnTo>
                  <a:lnTo>
                    <a:pt x="292" y="210"/>
                  </a:lnTo>
                  <a:lnTo>
                    <a:pt x="301" y="203"/>
                  </a:lnTo>
                  <a:lnTo>
                    <a:pt x="307" y="195"/>
                  </a:lnTo>
                  <a:lnTo>
                    <a:pt x="309" y="191"/>
                  </a:lnTo>
                  <a:lnTo>
                    <a:pt x="312" y="187"/>
                  </a:lnTo>
                  <a:lnTo>
                    <a:pt x="315" y="181"/>
                  </a:lnTo>
                  <a:lnTo>
                    <a:pt x="317" y="174"/>
                  </a:lnTo>
                  <a:lnTo>
                    <a:pt x="311" y="174"/>
                  </a:lnTo>
                  <a:lnTo>
                    <a:pt x="307" y="173"/>
                  </a:lnTo>
                  <a:lnTo>
                    <a:pt x="308" y="171"/>
                  </a:lnTo>
                  <a:lnTo>
                    <a:pt x="311" y="168"/>
                  </a:lnTo>
                  <a:lnTo>
                    <a:pt x="312" y="165"/>
                  </a:lnTo>
                  <a:lnTo>
                    <a:pt x="315" y="164"/>
                  </a:lnTo>
                  <a:lnTo>
                    <a:pt x="315" y="163"/>
                  </a:lnTo>
                  <a:lnTo>
                    <a:pt x="315" y="161"/>
                  </a:lnTo>
                  <a:lnTo>
                    <a:pt x="302" y="165"/>
                  </a:lnTo>
                  <a:lnTo>
                    <a:pt x="291" y="168"/>
                  </a:lnTo>
                  <a:lnTo>
                    <a:pt x="288" y="167"/>
                  </a:lnTo>
                  <a:lnTo>
                    <a:pt x="284" y="165"/>
                  </a:lnTo>
                  <a:lnTo>
                    <a:pt x="287" y="160"/>
                  </a:lnTo>
                  <a:lnTo>
                    <a:pt x="289" y="153"/>
                  </a:lnTo>
                  <a:lnTo>
                    <a:pt x="269" y="150"/>
                  </a:lnTo>
                  <a:lnTo>
                    <a:pt x="251" y="145"/>
                  </a:lnTo>
                  <a:lnTo>
                    <a:pt x="235" y="140"/>
                  </a:lnTo>
                  <a:lnTo>
                    <a:pt x="225" y="140"/>
                  </a:lnTo>
                  <a:lnTo>
                    <a:pt x="218" y="145"/>
                  </a:lnTo>
                  <a:lnTo>
                    <a:pt x="211" y="153"/>
                  </a:lnTo>
                  <a:lnTo>
                    <a:pt x="202" y="154"/>
                  </a:lnTo>
                  <a:lnTo>
                    <a:pt x="195" y="155"/>
                  </a:lnTo>
                  <a:lnTo>
                    <a:pt x="189" y="154"/>
                  </a:lnTo>
                  <a:lnTo>
                    <a:pt x="184" y="153"/>
                  </a:lnTo>
                  <a:lnTo>
                    <a:pt x="178" y="153"/>
                  </a:lnTo>
                  <a:lnTo>
                    <a:pt x="172" y="151"/>
                  </a:lnTo>
                  <a:lnTo>
                    <a:pt x="167" y="151"/>
                  </a:lnTo>
                  <a:lnTo>
                    <a:pt x="161" y="153"/>
                  </a:lnTo>
                  <a:lnTo>
                    <a:pt x="155" y="155"/>
                  </a:lnTo>
                  <a:lnTo>
                    <a:pt x="151" y="160"/>
                  </a:lnTo>
                  <a:lnTo>
                    <a:pt x="148" y="164"/>
                  </a:lnTo>
                  <a:lnTo>
                    <a:pt x="144" y="168"/>
                  </a:lnTo>
                  <a:lnTo>
                    <a:pt x="141" y="171"/>
                  </a:lnTo>
                  <a:lnTo>
                    <a:pt x="135" y="174"/>
                  </a:lnTo>
                  <a:lnTo>
                    <a:pt x="129" y="175"/>
                  </a:lnTo>
                  <a:lnTo>
                    <a:pt x="124" y="177"/>
                  </a:lnTo>
                  <a:lnTo>
                    <a:pt x="111" y="178"/>
                  </a:lnTo>
                  <a:lnTo>
                    <a:pt x="101" y="181"/>
                  </a:lnTo>
                  <a:lnTo>
                    <a:pt x="100" y="185"/>
                  </a:lnTo>
                  <a:lnTo>
                    <a:pt x="98" y="190"/>
                  </a:lnTo>
                  <a:lnTo>
                    <a:pt x="87" y="190"/>
                  </a:lnTo>
                  <a:lnTo>
                    <a:pt x="78" y="191"/>
                  </a:lnTo>
                  <a:lnTo>
                    <a:pt x="70" y="193"/>
                  </a:lnTo>
                  <a:lnTo>
                    <a:pt x="62" y="195"/>
                  </a:lnTo>
                  <a:lnTo>
                    <a:pt x="48" y="203"/>
                  </a:lnTo>
                  <a:lnTo>
                    <a:pt x="32" y="208"/>
                  </a:lnTo>
                  <a:lnTo>
                    <a:pt x="31" y="205"/>
                  </a:lnTo>
                  <a:lnTo>
                    <a:pt x="28" y="203"/>
                  </a:lnTo>
                  <a:lnTo>
                    <a:pt x="15" y="207"/>
                  </a:lnTo>
                  <a:lnTo>
                    <a:pt x="0" y="211"/>
                  </a:lnTo>
                  <a:lnTo>
                    <a:pt x="0" y="210"/>
                  </a:lnTo>
                  <a:lnTo>
                    <a:pt x="1" y="207"/>
                  </a:lnTo>
                  <a:lnTo>
                    <a:pt x="31" y="198"/>
                  </a:lnTo>
                  <a:lnTo>
                    <a:pt x="65" y="191"/>
                  </a:lnTo>
                  <a:lnTo>
                    <a:pt x="81" y="185"/>
                  </a:lnTo>
                  <a:lnTo>
                    <a:pt x="97" y="180"/>
                  </a:lnTo>
                  <a:lnTo>
                    <a:pt x="109" y="174"/>
                  </a:lnTo>
                  <a:lnTo>
                    <a:pt x="119" y="165"/>
                  </a:lnTo>
                  <a:lnTo>
                    <a:pt x="118" y="164"/>
                  </a:lnTo>
                  <a:lnTo>
                    <a:pt x="118" y="163"/>
                  </a:lnTo>
                  <a:lnTo>
                    <a:pt x="97" y="164"/>
                  </a:lnTo>
                  <a:lnTo>
                    <a:pt x="77" y="164"/>
                  </a:lnTo>
                  <a:lnTo>
                    <a:pt x="77" y="163"/>
                  </a:lnTo>
                  <a:lnTo>
                    <a:pt x="77" y="160"/>
                  </a:lnTo>
                  <a:lnTo>
                    <a:pt x="84" y="153"/>
                  </a:lnTo>
                  <a:lnTo>
                    <a:pt x="90" y="144"/>
                  </a:lnTo>
                  <a:lnTo>
                    <a:pt x="81" y="144"/>
                  </a:lnTo>
                  <a:lnTo>
                    <a:pt x="71" y="144"/>
                  </a:lnTo>
                  <a:lnTo>
                    <a:pt x="71" y="141"/>
                  </a:lnTo>
                  <a:lnTo>
                    <a:pt x="71" y="140"/>
                  </a:lnTo>
                  <a:lnTo>
                    <a:pt x="71" y="138"/>
                  </a:lnTo>
                  <a:lnTo>
                    <a:pt x="71" y="138"/>
                  </a:lnTo>
                  <a:lnTo>
                    <a:pt x="81" y="130"/>
                  </a:lnTo>
                  <a:lnTo>
                    <a:pt x="90" y="121"/>
                  </a:lnTo>
                  <a:lnTo>
                    <a:pt x="109" y="117"/>
                  </a:lnTo>
                  <a:lnTo>
                    <a:pt x="134" y="114"/>
                  </a:lnTo>
                  <a:lnTo>
                    <a:pt x="144" y="113"/>
                  </a:lnTo>
                  <a:lnTo>
                    <a:pt x="155" y="110"/>
                  </a:lnTo>
                  <a:lnTo>
                    <a:pt x="159" y="107"/>
                  </a:lnTo>
                  <a:lnTo>
                    <a:pt x="162" y="105"/>
                  </a:lnTo>
                  <a:lnTo>
                    <a:pt x="165" y="103"/>
                  </a:lnTo>
                  <a:lnTo>
                    <a:pt x="168" y="98"/>
                  </a:lnTo>
                  <a:lnTo>
                    <a:pt x="157" y="100"/>
                  </a:lnTo>
                  <a:lnTo>
                    <a:pt x="144" y="101"/>
                  </a:lnTo>
                  <a:lnTo>
                    <a:pt x="138" y="101"/>
                  </a:lnTo>
                  <a:lnTo>
                    <a:pt x="132" y="101"/>
                  </a:lnTo>
                  <a:lnTo>
                    <a:pt x="128" y="100"/>
                  </a:lnTo>
                  <a:lnTo>
                    <a:pt x="124" y="98"/>
                  </a:lnTo>
                  <a:lnTo>
                    <a:pt x="122" y="97"/>
                  </a:lnTo>
                  <a:lnTo>
                    <a:pt x="121" y="97"/>
                  </a:lnTo>
                  <a:lnTo>
                    <a:pt x="122" y="91"/>
                  </a:lnTo>
                  <a:lnTo>
                    <a:pt x="124" y="87"/>
                  </a:lnTo>
                  <a:lnTo>
                    <a:pt x="135" y="84"/>
                  </a:lnTo>
                  <a:lnTo>
                    <a:pt x="145" y="81"/>
                  </a:lnTo>
                  <a:lnTo>
                    <a:pt x="157" y="78"/>
                  </a:lnTo>
                  <a:lnTo>
                    <a:pt x="168" y="77"/>
                  </a:lnTo>
                  <a:lnTo>
                    <a:pt x="169" y="81"/>
                  </a:lnTo>
                  <a:lnTo>
                    <a:pt x="171" y="83"/>
                  </a:lnTo>
                  <a:lnTo>
                    <a:pt x="172" y="84"/>
                  </a:lnTo>
                  <a:lnTo>
                    <a:pt x="177" y="85"/>
                  </a:lnTo>
                  <a:lnTo>
                    <a:pt x="184" y="83"/>
                  </a:lnTo>
                  <a:lnTo>
                    <a:pt x="189" y="81"/>
                  </a:lnTo>
                  <a:lnTo>
                    <a:pt x="185" y="74"/>
                  </a:lnTo>
                  <a:lnTo>
                    <a:pt x="181" y="68"/>
                  </a:lnTo>
                  <a:lnTo>
                    <a:pt x="178" y="65"/>
                  </a:lnTo>
                  <a:lnTo>
                    <a:pt x="177" y="63"/>
                  </a:lnTo>
                  <a:lnTo>
                    <a:pt x="177" y="60"/>
                  </a:lnTo>
                  <a:lnTo>
                    <a:pt x="177" y="55"/>
                  </a:lnTo>
                  <a:lnTo>
                    <a:pt x="188" y="54"/>
                  </a:lnTo>
                  <a:lnTo>
                    <a:pt x="201" y="53"/>
                  </a:lnTo>
                  <a:lnTo>
                    <a:pt x="212" y="50"/>
                  </a:lnTo>
                  <a:lnTo>
                    <a:pt x="224" y="48"/>
                  </a:lnTo>
                  <a:lnTo>
                    <a:pt x="241" y="43"/>
                  </a:lnTo>
                  <a:lnTo>
                    <a:pt x="262" y="34"/>
                  </a:lnTo>
                  <a:lnTo>
                    <a:pt x="274" y="30"/>
                  </a:lnTo>
                  <a:lnTo>
                    <a:pt x="285" y="27"/>
                  </a:lnTo>
                  <a:lnTo>
                    <a:pt x="297" y="26"/>
                  </a:lnTo>
                  <a:lnTo>
                    <a:pt x="307" y="26"/>
                  </a:lnTo>
                  <a:lnTo>
                    <a:pt x="334" y="30"/>
                  </a:lnTo>
                  <a:lnTo>
                    <a:pt x="361" y="35"/>
                  </a:lnTo>
                  <a:lnTo>
                    <a:pt x="389" y="41"/>
                  </a:lnTo>
                  <a:lnTo>
                    <a:pt x="416" y="45"/>
                  </a:lnTo>
                  <a:lnTo>
                    <a:pt x="429" y="48"/>
                  </a:lnTo>
                  <a:lnTo>
                    <a:pt x="444" y="50"/>
                  </a:lnTo>
                  <a:lnTo>
                    <a:pt x="456" y="50"/>
                  </a:lnTo>
                  <a:lnTo>
                    <a:pt x="469" y="50"/>
                  </a:lnTo>
                  <a:lnTo>
                    <a:pt x="482" y="48"/>
                  </a:lnTo>
                  <a:lnTo>
                    <a:pt x="495" y="45"/>
                  </a:lnTo>
                  <a:lnTo>
                    <a:pt x="508" y="41"/>
                  </a:lnTo>
                  <a:lnTo>
                    <a:pt x="521" y="37"/>
                  </a:lnTo>
                  <a:lnTo>
                    <a:pt x="524" y="41"/>
                  </a:lnTo>
                  <a:lnTo>
                    <a:pt x="528" y="44"/>
                  </a:lnTo>
                  <a:lnTo>
                    <a:pt x="532" y="45"/>
                  </a:lnTo>
                  <a:lnTo>
                    <a:pt x="541" y="45"/>
                  </a:lnTo>
                  <a:lnTo>
                    <a:pt x="545" y="44"/>
                  </a:lnTo>
                  <a:lnTo>
                    <a:pt x="551" y="43"/>
                  </a:lnTo>
                  <a:lnTo>
                    <a:pt x="556" y="43"/>
                  </a:lnTo>
                  <a:lnTo>
                    <a:pt x="562" y="44"/>
                  </a:lnTo>
                  <a:lnTo>
                    <a:pt x="565" y="48"/>
                  </a:lnTo>
                  <a:lnTo>
                    <a:pt x="569" y="51"/>
                  </a:lnTo>
                  <a:lnTo>
                    <a:pt x="574" y="53"/>
                  </a:lnTo>
                  <a:lnTo>
                    <a:pt x="579" y="53"/>
                  </a:lnTo>
                  <a:lnTo>
                    <a:pt x="585" y="53"/>
                  </a:lnTo>
                  <a:lnTo>
                    <a:pt x="591" y="54"/>
                  </a:lnTo>
                  <a:lnTo>
                    <a:pt x="596" y="55"/>
                  </a:lnTo>
                  <a:lnTo>
                    <a:pt x="601" y="58"/>
                  </a:lnTo>
                  <a:lnTo>
                    <a:pt x="599" y="63"/>
                  </a:lnTo>
                  <a:lnTo>
                    <a:pt x="599" y="67"/>
                  </a:lnTo>
                  <a:lnTo>
                    <a:pt x="619" y="67"/>
                  </a:lnTo>
                  <a:lnTo>
                    <a:pt x="639" y="65"/>
                  </a:lnTo>
                  <a:lnTo>
                    <a:pt x="639" y="71"/>
                  </a:lnTo>
                  <a:lnTo>
                    <a:pt x="641" y="78"/>
                  </a:lnTo>
                  <a:lnTo>
                    <a:pt x="643" y="78"/>
                  </a:lnTo>
                  <a:lnTo>
                    <a:pt x="646" y="78"/>
                  </a:lnTo>
                  <a:lnTo>
                    <a:pt x="648" y="77"/>
                  </a:lnTo>
                  <a:lnTo>
                    <a:pt x="649" y="77"/>
                  </a:lnTo>
                  <a:lnTo>
                    <a:pt x="651" y="73"/>
                  </a:lnTo>
                  <a:lnTo>
                    <a:pt x="652" y="68"/>
                  </a:lnTo>
                  <a:lnTo>
                    <a:pt x="653" y="67"/>
                  </a:lnTo>
                  <a:lnTo>
                    <a:pt x="656" y="64"/>
                  </a:lnTo>
                  <a:lnTo>
                    <a:pt x="661" y="61"/>
                  </a:lnTo>
                  <a:lnTo>
                    <a:pt x="666" y="57"/>
                  </a:lnTo>
                  <a:lnTo>
                    <a:pt x="682" y="58"/>
                  </a:lnTo>
                  <a:lnTo>
                    <a:pt x="703" y="61"/>
                  </a:lnTo>
                  <a:lnTo>
                    <a:pt x="725" y="64"/>
                  </a:lnTo>
                  <a:lnTo>
                    <a:pt x="742" y="67"/>
                  </a:lnTo>
                  <a:lnTo>
                    <a:pt x="742" y="68"/>
                  </a:lnTo>
                  <a:lnTo>
                    <a:pt x="742" y="68"/>
                  </a:lnTo>
                  <a:lnTo>
                    <a:pt x="739" y="73"/>
                  </a:lnTo>
                  <a:lnTo>
                    <a:pt x="738" y="77"/>
                  </a:lnTo>
                  <a:lnTo>
                    <a:pt x="738" y="78"/>
                  </a:lnTo>
                  <a:lnTo>
                    <a:pt x="739" y="80"/>
                  </a:lnTo>
                  <a:lnTo>
                    <a:pt x="742" y="78"/>
                  </a:lnTo>
                  <a:lnTo>
                    <a:pt x="746" y="78"/>
                  </a:lnTo>
                  <a:lnTo>
                    <a:pt x="751" y="70"/>
                  </a:lnTo>
                  <a:lnTo>
                    <a:pt x="755" y="64"/>
                  </a:lnTo>
                  <a:lnTo>
                    <a:pt x="755" y="63"/>
                  </a:lnTo>
                  <a:lnTo>
                    <a:pt x="755" y="61"/>
                  </a:lnTo>
                  <a:lnTo>
                    <a:pt x="749" y="58"/>
                  </a:lnTo>
                  <a:lnTo>
                    <a:pt x="743" y="55"/>
                  </a:lnTo>
                  <a:lnTo>
                    <a:pt x="746" y="50"/>
                  </a:lnTo>
                  <a:lnTo>
                    <a:pt x="749" y="44"/>
                  </a:lnTo>
                  <a:lnTo>
                    <a:pt x="755" y="47"/>
                  </a:lnTo>
                  <a:lnTo>
                    <a:pt x="761" y="48"/>
                  </a:lnTo>
                  <a:lnTo>
                    <a:pt x="758" y="53"/>
                  </a:lnTo>
                  <a:lnTo>
                    <a:pt x="753" y="55"/>
                  </a:lnTo>
                  <a:lnTo>
                    <a:pt x="753" y="57"/>
                  </a:lnTo>
                  <a:lnTo>
                    <a:pt x="753" y="57"/>
                  </a:lnTo>
                  <a:lnTo>
                    <a:pt x="762" y="58"/>
                  </a:lnTo>
                  <a:lnTo>
                    <a:pt x="771" y="58"/>
                  </a:lnTo>
                  <a:lnTo>
                    <a:pt x="776" y="53"/>
                  </a:lnTo>
                  <a:lnTo>
                    <a:pt x="782" y="48"/>
                  </a:lnTo>
                  <a:lnTo>
                    <a:pt x="776" y="45"/>
                  </a:lnTo>
                  <a:lnTo>
                    <a:pt x="771" y="40"/>
                  </a:lnTo>
                  <a:lnTo>
                    <a:pt x="775" y="34"/>
                  </a:lnTo>
                  <a:lnTo>
                    <a:pt x="779" y="28"/>
                  </a:lnTo>
                  <a:lnTo>
                    <a:pt x="788" y="27"/>
                  </a:lnTo>
                  <a:lnTo>
                    <a:pt x="793" y="26"/>
                  </a:lnTo>
                  <a:lnTo>
                    <a:pt x="799" y="24"/>
                  </a:lnTo>
                  <a:lnTo>
                    <a:pt x="806" y="27"/>
                  </a:lnTo>
                  <a:lnTo>
                    <a:pt x="806" y="31"/>
                  </a:lnTo>
                  <a:lnTo>
                    <a:pt x="806" y="37"/>
                  </a:lnTo>
                  <a:lnTo>
                    <a:pt x="801" y="40"/>
                  </a:lnTo>
                  <a:lnTo>
                    <a:pt x="796" y="44"/>
                  </a:lnTo>
                  <a:lnTo>
                    <a:pt x="801" y="50"/>
                  </a:lnTo>
                  <a:lnTo>
                    <a:pt x="805" y="55"/>
                  </a:lnTo>
                  <a:lnTo>
                    <a:pt x="809" y="53"/>
                  </a:lnTo>
                  <a:lnTo>
                    <a:pt x="813" y="50"/>
                  </a:lnTo>
                  <a:lnTo>
                    <a:pt x="819" y="48"/>
                  </a:lnTo>
                  <a:lnTo>
                    <a:pt x="825" y="50"/>
                  </a:lnTo>
                  <a:lnTo>
                    <a:pt x="823" y="54"/>
                  </a:lnTo>
                  <a:lnTo>
                    <a:pt x="822" y="58"/>
                  </a:lnTo>
                  <a:lnTo>
                    <a:pt x="818" y="61"/>
                  </a:lnTo>
                  <a:lnTo>
                    <a:pt x="813" y="63"/>
                  </a:lnTo>
                  <a:lnTo>
                    <a:pt x="813" y="67"/>
                  </a:lnTo>
                  <a:lnTo>
                    <a:pt x="812" y="71"/>
                  </a:lnTo>
                  <a:lnTo>
                    <a:pt x="816" y="71"/>
                  </a:lnTo>
                  <a:lnTo>
                    <a:pt x="819" y="71"/>
                  </a:lnTo>
                  <a:lnTo>
                    <a:pt x="831" y="67"/>
                  </a:lnTo>
                  <a:lnTo>
                    <a:pt x="843" y="60"/>
                  </a:lnTo>
                  <a:lnTo>
                    <a:pt x="849" y="55"/>
                  </a:lnTo>
                  <a:lnTo>
                    <a:pt x="853" y="51"/>
                  </a:lnTo>
                  <a:lnTo>
                    <a:pt x="858" y="45"/>
                  </a:lnTo>
                  <a:lnTo>
                    <a:pt x="860" y="41"/>
                  </a:lnTo>
                  <a:lnTo>
                    <a:pt x="849" y="37"/>
                  </a:lnTo>
                  <a:lnTo>
                    <a:pt x="833" y="35"/>
                  </a:lnTo>
                  <a:lnTo>
                    <a:pt x="835" y="31"/>
                  </a:lnTo>
                  <a:lnTo>
                    <a:pt x="836" y="30"/>
                  </a:lnTo>
                  <a:lnTo>
                    <a:pt x="839" y="30"/>
                  </a:lnTo>
                  <a:lnTo>
                    <a:pt x="843" y="30"/>
                  </a:lnTo>
                  <a:lnTo>
                    <a:pt x="840" y="26"/>
                  </a:lnTo>
                  <a:lnTo>
                    <a:pt x="839" y="21"/>
                  </a:lnTo>
                  <a:lnTo>
                    <a:pt x="849" y="14"/>
                  </a:lnTo>
                  <a:lnTo>
                    <a:pt x="863" y="7"/>
                  </a:lnTo>
                  <a:lnTo>
                    <a:pt x="870" y="4"/>
                  </a:lnTo>
                  <a:lnTo>
                    <a:pt x="876" y="3"/>
                  </a:lnTo>
                  <a:lnTo>
                    <a:pt x="879" y="4"/>
                  </a:lnTo>
                  <a:lnTo>
                    <a:pt x="880" y="6"/>
                  </a:lnTo>
                  <a:lnTo>
                    <a:pt x="883" y="7"/>
                  </a:lnTo>
                  <a:lnTo>
                    <a:pt x="883" y="10"/>
                  </a:lnTo>
                  <a:lnTo>
                    <a:pt x="876" y="13"/>
                  </a:lnTo>
                  <a:lnTo>
                    <a:pt x="869" y="14"/>
                  </a:lnTo>
                  <a:lnTo>
                    <a:pt x="869" y="21"/>
                  </a:lnTo>
                  <a:lnTo>
                    <a:pt x="869" y="27"/>
                  </a:lnTo>
                  <a:lnTo>
                    <a:pt x="876" y="27"/>
                  </a:lnTo>
                  <a:lnTo>
                    <a:pt x="882" y="27"/>
                  </a:lnTo>
                  <a:lnTo>
                    <a:pt x="880" y="23"/>
                  </a:lnTo>
                  <a:lnTo>
                    <a:pt x="879" y="17"/>
                  </a:lnTo>
                  <a:lnTo>
                    <a:pt x="890" y="13"/>
                  </a:lnTo>
                  <a:lnTo>
                    <a:pt x="900" y="8"/>
                  </a:lnTo>
                  <a:lnTo>
                    <a:pt x="905" y="7"/>
                  </a:lnTo>
                  <a:lnTo>
                    <a:pt x="910" y="6"/>
                  </a:lnTo>
                  <a:lnTo>
                    <a:pt x="918" y="6"/>
                  </a:lnTo>
                  <a:lnTo>
                    <a:pt x="925" y="6"/>
                  </a:lnTo>
                  <a:lnTo>
                    <a:pt x="923" y="10"/>
                  </a:lnTo>
                  <a:lnTo>
                    <a:pt x="922" y="13"/>
                  </a:lnTo>
                  <a:lnTo>
                    <a:pt x="920" y="14"/>
                  </a:lnTo>
                  <a:lnTo>
                    <a:pt x="916" y="16"/>
                  </a:lnTo>
                  <a:lnTo>
                    <a:pt x="918" y="18"/>
                  </a:lnTo>
                  <a:lnTo>
                    <a:pt x="918" y="23"/>
                  </a:lnTo>
                  <a:lnTo>
                    <a:pt x="930" y="21"/>
                  </a:lnTo>
                  <a:lnTo>
                    <a:pt x="943" y="18"/>
                  </a:lnTo>
                  <a:lnTo>
                    <a:pt x="943" y="16"/>
                  </a:lnTo>
                  <a:lnTo>
                    <a:pt x="943" y="11"/>
                  </a:lnTo>
                  <a:lnTo>
                    <a:pt x="942" y="11"/>
                  </a:lnTo>
                  <a:lnTo>
                    <a:pt x="940" y="11"/>
                  </a:lnTo>
                  <a:lnTo>
                    <a:pt x="938" y="13"/>
                  </a:lnTo>
                  <a:lnTo>
                    <a:pt x="935" y="13"/>
                  </a:lnTo>
                  <a:lnTo>
                    <a:pt x="932" y="11"/>
                  </a:lnTo>
                  <a:lnTo>
                    <a:pt x="928" y="10"/>
                  </a:lnTo>
                  <a:lnTo>
                    <a:pt x="928" y="6"/>
                  </a:lnTo>
                  <a:lnTo>
                    <a:pt x="92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75" name="Freeform 456"/>
            <p:cNvSpPr>
              <a:spLocks/>
            </p:cNvSpPr>
            <p:nvPr/>
          </p:nvSpPr>
          <p:spPr bwMode="auto">
            <a:xfrm>
              <a:off x="3714" y="2410"/>
              <a:ext cx="11" cy="5"/>
            </a:xfrm>
            <a:custGeom>
              <a:avLst/>
              <a:gdLst>
                <a:gd name="T0" fmla="*/ 0 w 11"/>
                <a:gd name="T1" fmla="*/ 0 h 5"/>
                <a:gd name="T2" fmla="*/ 1 w 11"/>
                <a:gd name="T3" fmla="*/ 3 h 5"/>
                <a:gd name="T4" fmla="*/ 3 w 11"/>
                <a:gd name="T5" fmla="*/ 5 h 5"/>
                <a:gd name="T6" fmla="*/ 7 w 11"/>
                <a:gd name="T7" fmla="*/ 5 h 5"/>
                <a:gd name="T8" fmla="*/ 11 w 11"/>
                <a:gd name="T9" fmla="*/ 4 h 5"/>
                <a:gd name="T10" fmla="*/ 10 w 11"/>
                <a:gd name="T11" fmla="*/ 4 h 5"/>
                <a:gd name="T12" fmla="*/ 9 w 11"/>
                <a:gd name="T13" fmla="*/ 4 h 5"/>
                <a:gd name="T14" fmla="*/ 4 w 11"/>
                <a:gd name="T15" fmla="*/ 3 h 5"/>
                <a:gd name="T16" fmla="*/ 0 w 11"/>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5">
                  <a:moveTo>
                    <a:pt x="0" y="0"/>
                  </a:moveTo>
                  <a:lnTo>
                    <a:pt x="1" y="3"/>
                  </a:lnTo>
                  <a:lnTo>
                    <a:pt x="3" y="5"/>
                  </a:lnTo>
                  <a:lnTo>
                    <a:pt x="7" y="5"/>
                  </a:lnTo>
                  <a:lnTo>
                    <a:pt x="11" y="4"/>
                  </a:lnTo>
                  <a:lnTo>
                    <a:pt x="10" y="4"/>
                  </a:lnTo>
                  <a:lnTo>
                    <a:pt x="9" y="4"/>
                  </a:lnTo>
                  <a:lnTo>
                    <a:pt x="4" y="3"/>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76" name="Freeform 457"/>
            <p:cNvSpPr>
              <a:spLocks/>
            </p:cNvSpPr>
            <p:nvPr/>
          </p:nvSpPr>
          <p:spPr bwMode="auto">
            <a:xfrm>
              <a:off x="3476" y="2432"/>
              <a:ext cx="17" cy="13"/>
            </a:xfrm>
            <a:custGeom>
              <a:avLst/>
              <a:gdLst>
                <a:gd name="T0" fmla="*/ 2 w 17"/>
                <a:gd name="T1" fmla="*/ 0 h 13"/>
                <a:gd name="T2" fmla="*/ 10 w 17"/>
                <a:gd name="T3" fmla="*/ 0 h 13"/>
                <a:gd name="T4" fmla="*/ 17 w 17"/>
                <a:gd name="T5" fmla="*/ 2 h 13"/>
                <a:gd name="T6" fmla="*/ 17 w 17"/>
                <a:gd name="T7" fmla="*/ 5 h 13"/>
                <a:gd name="T8" fmla="*/ 17 w 17"/>
                <a:gd name="T9" fmla="*/ 8 h 13"/>
                <a:gd name="T10" fmla="*/ 14 w 17"/>
                <a:gd name="T11" fmla="*/ 10 h 13"/>
                <a:gd name="T12" fmla="*/ 11 w 17"/>
                <a:gd name="T13" fmla="*/ 13 h 13"/>
                <a:gd name="T14" fmla="*/ 7 w 17"/>
                <a:gd name="T15" fmla="*/ 12 h 13"/>
                <a:gd name="T16" fmla="*/ 2 w 17"/>
                <a:gd name="T17" fmla="*/ 10 h 13"/>
                <a:gd name="T18" fmla="*/ 1 w 17"/>
                <a:gd name="T19" fmla="*/ 10 h 13"/>
                <a:gd name="T20" fmla="*/ 0 w 17"/>
                <a:gd name="T21" fmla="*/ 10 h 13"/>
                <a:gd name="T22" fmla="*/ 1 w 17"/>
                <a:gd name="T23" fmla="*/ 5 h 13"/>
                <a:gd name="T24" fmla="*/ 2 w 17"/>
                <a:gd name="T25"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 h="13">
                  <a:moveTo>
                    <a:pt x="2" y="0"/>
                  </a:moveTo>
                  <a:lnTo>
                    <a:pt x="10" y="0"/>
                  </a:lnTo>
                  <a:lnTo>
                    <a:pt x="17" y="2"/>
                  </a:lnTo>
                  <a:lnTo>
                    <a:pt x="17" y="5"/>
                  </a:lnTo>
                  <a:lnTo>
                    <a:pt x="17" y="8"/>
                  </a:lnTo>
                  <a:lnTo>
                    <a:pt x="14" y="10"/>
                  </a:lnTo>
                  <a:lnTo>
                    <a:pt x="11" y="13"/>
                  </a:lnTo>
                  <a:lnTo>
                    <a:pt x="7" y="12"/>
                  </a:lnTo>
                  <a:lnTo>
                    <a:pt x="2" y="10"/>
                  </a:lnTo>
                  <a:lnTo>
                    <a:pt x="1" y="10"/>
                  </a:lnTo>
                  <a:lnTo>
                    <a:pt x="0" y="10"/>
                  </a:lnTo>
                  <a:lnTo>
                    <a:pt x="1" y="5"/>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77" name="Freeform 458"/>
            <p:cNvSpPr>
              <a:spLocks/>
            </p:cNvSpPr>
            <p:nvPr/>
          </p:nvSpPr>
          <p:spPr bwMode="auto">
            <a:xfrm>
              <a:off x="3274" y="2457"/>
              <a:ext cx="20" cy="13"/>
            </a:xfrm>
            <a:custGeom>
              <a:avLst/>
              <a:gdLst>
                <a:gd name="T0" fmla="*/ 5 w 20"/>
                <a:gd name="T1" fmla="*/ 0 h 13"/>
                <a:gd name="T2" fmla="*/ 12 w 20"/>
                <a:gd name="T3" fmla="*/ 1 h 13"/>
                <a:gd name="T4" fmla="*/ 20 w 20"/>
                <a:gd name="T5" fmla="*/ 3 h 13"/>
                <a:gd name="T6" fmla="*/ 20 w 20"/>
                <a:gd name="T7" fmla="*/ 4 h 13"/>
                <a:gd name="T8" fmla="*/ 20 w 20"/>
                <a:gd name="T9" fmla="*/ 4 h 13"/>
                <a:gd name="T10" fmla="*/ 20 w 20"/>
                <a:gd name="T11" fmla="*/ 7 h 13"/>
                <a:gd name="T12" fmla="*/ 19 w 20"/>
                <a:gd name="T13" fmla="*/ 8 h 13"/>
                <a:gd name="T14" fmla="*/ 13 w 20"/>
                <a:gd name="T15" fmla="*/ 11 h 13"/>
                <a:gd name="T16" fmla="*/ 9 w 20"/>
                <a:gd name="T17" fmla="*/ 13 h 13"/>
                <a:gd name="T18" fmla="*/ 5 w 20"/>
                <a:gd name="T19" fmla="*/ 11 h 13"/>
                <a:gd name="T20" fmla="*/ 0 w 20"/>
                <a:gd name="T21" fmla="*/ 7 h 13"/>
                <a:gd name="T22" fmla="*/ 2 w 20"/>
                <a:gd name="T23" fmla="*/ 5 h 13"/>
                <a:gd name="T24" fmla="*/ 3 w 20"/>
                <a:gd name="T25" fmla="*/ 4 h 13"/>
                <a:gd name="T26" fmla="*/ 3 w 20"/>
                <a:gd name="T27" fmla="*/ 3 h 13"/>
                <a:gd name="T28" fmla="*/ 5 w 20"/>
                <a:gd name="T29"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 h="13">
                  <a:moveTo>
                    <a:pt x="5" y="0"/>
                  </a:moveTo>
                  <a:lnTo>
                    <a:pt x="12" y="1"/>
                  </a:lnTo>
                  <a:lnTo>
                    <a:pt x="20" y="3"/>
                  </a:lnTo>
                  <a:lnTo>
                    <a:pt x="20" y="4"/>
                  </a:lnTo>
                  <a:lnTo>
                    <a:pt x="20" y="4"/>
                  </a:lnTo>
                  <a:lnTo>
                    <a:pt x="20" y="7"/>
                  </a:lnTo>
                  <a:lnTo>
                    <a:pt x="19" y="8"/>
                  </a:lnTo>
                  <a:lnTo>
                    <a:pt x="13" y="11"/>
                  </a:lnTo>
                  <a:lnTo>
                    <a:pt x="9" y="13"/>
                  </a:lnTo>
                  <a:lnTo>
                    <a:pt x="5" y="11"/>
                  </a:lnTo>
                  <a:lnTo>
                    <a:pt x="0" y="7"/>
                  </a:lnTo>
                  <a:lnTo>
                    <a:pt x="2" y="5"/>
                  </a:lnTo>
                  <a:lnTo>
                    <a:pt x="3" y="4"/>
                  </a:lnTo>
                  <a:lnTo>
                    <a:pt x="3" y="3"/>
                  </a:lnTo>
                  <a:lnTo>
                    <a:pt x="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78" name="Freeform 459"/>
            <p:cNvSpPr>
              <a:spLocks/>
            </p:cNvSpPr>
            <p:nvPr/>
          </p:nvSpPr>
          <p:spPr bwMode="auto">
            <a:xfrm>
              <a:off x="3713" y="2477"/>
              <a:ext cx="82" cy="33"/>
            </a:xfrm>
            <a:custGeom>
              <a:avLst/>
              <a:gdLst>
                <a:gd name="T0" fmla="*/ 4 w 82"/>
                <a:gd name="T1" fmla="*/ 0 h 33"/>
                <a:gd name="T2" fmla="*/ 11 w 82"/>
                <a:gd name="T3" fmla="*/ 1 h 33"/>
                <a:gd name="T4" fmla="*/ 15 w 82"/>
                <a:gd name="T5" fmla="*/ 3 h 33"/>
                <a:gd name="T6" fmla="*/ 18 w 82"/>
                <a:gd name="T7" fmla="*/ 7 h 33"/>
                <a:gd name="T8" fmla="*/ 21 w 82"/>
                <a:gd name="T9" fmla="*/ 11 h 33"/>
                <a:gd name="T10" fmla="*/ 28 w 82"/>
                <a:gd name="T11" fmla="*/ 5 h 33"/>
                <a:gd name="T12" fmla="*/ 35 w 82"/>
                <a:gd name="T13" fmla="*/ 1 h 33"/>
                <a:gd name="T14" fmla="*/ 47 w 82"/>
                <a:gd name="T15" fmla="*/ 4 h 33"/>
                <a:gd name="T16" fmla="*/ 58 w 82"/>
                <a:gd name="T17" fmla="*/ 4 h 33"/>
                <a:gd name="T18" fmla="*/ 64 w 82"/>
                <a:gd name="T19" fmla="*/ 4 h 33"/>
                <a:gd name="T20" fmla="*/ 70 w 82"/>
                <a:gd name="T21" fmla="*/ 5 h 33"/>
                <a:gd name="T22" fmla="*/ 74 w 82"/>
                <a:gd name="T23" fmla="*/ 7 h 33"/>
                <a:gd name="T24" fmla="*/ 80 w 82"/>
                <a:gd name="T25" fmla="*/ 10 h 33"/>
                <a:gd name="T26" fmla="*/ 81 w 82"/>
                <a:gd name="T27" fmla="*/ 10 h 33"/>
                <a:gd name="T28" fmla="*/ 82 w 82"/>
                <a:gd name="T29" fmla="*/ 10 h 33"/>
                <a:gd name="T30" fmla="*/ 81 w 82"/>
                <a:gd name="T31" fmla="*/ 13 h 33"/>
                <a:gd name="T32" fmla="*/ 80 w 82"/>
                <a:gd name="T33" fmla="*/ 15 h 33"/>
                <a:gd name="T34" fmla="*/ 74 w 82"/>
                <a:gd name="T35" fmla="*/ 21 h 33"/>
                <a:gd name="T36" fmla="*/ 65 w 82"/>
                <a:gd name="T37" fmla="*/ 25 h 33"/>
                <a:gd name="T38" fmla="*/ 54 w 82"/>
                <a:gd name="T39" fmla="*/ 30 h 33"/>
                <a:gd name="T40" fmla="*/ 41 w 82"/>
                <a:gd name="T41" fmla="*/ 33 h 33"/>
                <a:gd name="T42" fmla="*/ 30 w 82"/>
                <a:gd name="T43" fmla="*/ 33 h 33"/>
                <a:gd name="T44" fmla="*/ 18 w 82"/>
                <a:gd name="T45" fmla="*/ 33 h 33"/>
                <a:gd name="T46" fmla="*/ 15 w 82"/>
                <a:gd name="T47" fmla="*/ 30 h 33"/>
                <a:gd name="T48" fmla="*/ 12 w 82"/>
                <a:gd name="T49" fmla="*/ 28 h 33"/>
                <a:gd name="T50" fmla="*/ 10 w 82"/>
                <a:gd name="T51" fmla="*/ 25 h 33"/>
                <a:gd name="T52" fmla="*/ 10 w 82"/>
                <a:gd name="T53" fmla="*/ 21 h 33"/>
                <a:gd name="T54" fmla="*/ 7 w 82"/>
                <a:gd name="T55" fmla="*/ 20 h 33"/>
                <a:gd name="T56" fmla="*/ 5 w 82"/>
                <a:gd name="T57" fmla="*/ 20 h 33"/>
                <a:gd name="T58" fmla="*/ 5 w 82"/>
                <a:gd name="T59" fmla="*/ 18 h 33"/>
                <a:gd name="T60" fmla="*/ 4 w 82"/>
                <a:gd name="T61" fmla="*/ 15 h 33"/>
                <a:gd name="T62" fmla="*/ 7 w 82"/>
                <a:gd name="T63" fmla="*/ 15 h 33"/>
                <a:gd name="T64" fmla="*/ 8 w 82"/>
                <a:gd name="T65" fmla="*/ 15 h 33"/>
                <a:gd name="T66" fmla="*/ 4 w 82"/>
                <a:gd name="T67" fmla="*/ 13 h 33"/>
                <a:gd name="T68" fmla="*/ 0 w 82"/>
                <a:gd name="T69" fmla="*/ 10 h 33"/>
                <a:gd name="T70" fmla="*/ 0 w 82"/>
                <a:gd name="T71" fmla="*/ 8 h 33"/>
                <a:gd name="T72" fmla="*/ 0 w 82"/>
                <a:gd name="T73" fmla="*/ 8 h 33"/>
                <a:gd name="T74" fmla="*/ 4 w 82"/>
                <a:gd name="T75" fmla="*/ 7 h 33"/>
                <a:gd name="T76" fmla="*/ 7 w 82"/>
                <a:gd name="T77" fmla="*/ 5 h 33"/>
                <a:gd name="T78" fmla="*/ 5 w 82"/>
                <a:gd name="T79" fmla="*/ 3 h 33"/>
                <a:gd name="T80" fmla="*/ 4 w 82"/>
                <a:gd name="T81" fmla="*/ 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82" h="33">
                  <a:moveTo>
                    <a:pt x="4" y="0"/>
                  </a:moveTo>
                  <a:lnTo>
                    <a:pt x="11" y="1"/>
                  </a:lnTo>
                  <a:lnTo>
                    <a:pt x="15" y="3"/>
                  </a:lnTo>
                  <a:lnTo>
                    <a:pt x="18" y="7"/>
                  </a:lnTo>
                  <a:lnTo>
                    <a:pt x="21" y="11"/>
                  </a:lnTo>
                  <a:lnTo>
                    <a:pt x="28" y="5"/>
                  </a:lnTo>
                  <a:lnTo>
                    <a:pt x="35" y="1"/>
                  </a:lnTo>
                  <a:lnTo>
                    <a:pt x="47" y="4"/>
                  </a:lnTo>
                  <a:lnTo>
                    <a:pt x="58" y="4"/>
                  </a:lnTo>
                  <a:lnTo>
                    <a:pt x="64" y="4"/>
                  </a:lnTo>
                  <a:lnTo>
                    <a:pt x="70" y="5"/>
                  </a:lnTo>
                  <a:lnTo>
                    <a:pt x="74" y="7"/>
                  </a:lnTo>
                  <a:lnTo>
                    <a:pt x="80" y="10"/>
                  </a:lnTo>
                  <a:lnTo>
                    <a:pt x="81" y="10"/>
                  </a:lnTo>
                  <a:lnTo>
                    <a:pt x="82" y="10"/>
                  </a:lnTo>
                  <a:lnTo>
                    <a:pt x="81" y="13"/>
                  </a:lnTo>
                  <a:lnTo>
                    <a:pt x="80" y="15"/>
                  </a:lnTo>
                  <a:lnTo>
                    <a:pt x="74" y="21"/>
                  </a:lnTo>
                  <a:lnTo>
                    <a:pt x="65" y="25"/>
                  </a:lnTo>
                  <a:lnTo>
                    <a:pt x="54" y="30"/>
                  </a:lnTo>
                  <a:lnTo>
                    <a:pt x="41" y="33"/>
                  </a:lnTo>
                  <a:lnTo>
                    <a:pt x="30" y="33"/>
                  </a:lnTo>
                  <a:lnTo>
                    <a:pt x="18" y="33"/>
                  </a:lnTo>
                  <a:lnTo>
                    <a:pt x="15" y="30"/>
                  </a:lnTo>
                  <a:lnTo>
                    <a:pt x="12" y="28"/>
                  </a:lnTo>
                  <a:lnTo>
                    <a:pt x="10" y="25"/>
                  </a:lnTo>
                  <a:lnTo>
                    <a:pt x="10" y="21"/>
                  </a:lnTo>
                  <a:lnTo>
                    <a:pt x="7" y="20"/>
                  </a:lnTo>
                  <a:lnTo>
                    <a:pt x="5" y="20"/>
                  </a:lnTo>
                  <a:lnTo>
                    <a:pt x="5" y="18"/>
                  </a:lnTo>
                  <a:lnTo>
                    <a:pt x="4" y="15"/>
                  </a:lnTo>
                  <a:lnTo>
                    <a:pt x="7" y="15"/>
                  </a:lnTo>
                  <a:lnTo>
                    <a:pt x="8" y="15"/>
                  </a:lnTo>
                  <a:lnTo>
                    <a:pt x="4" y="13"/>
                  </a:lnTo>
                  <a:lnTo>
                    <a:pt x="0" y="10"/>
                  </a:lnTo>
                  <a:lnTo>
                    <a:pt x="0" y="8"/>
                  </a:lnTo>
                  <a:lnTo>
                    <a:pt x="0" y="8"/>
                  </a:lnTo>
                  <a:lnTo>
                    <a:pt x="4" y="7"/>
                  </a:lnTo>
                  <a:lnTo>
                    <a:pt x="7" y="5"/>
                  </a:lnTo>
                  <a:lnTo>
                    <a:pt x="5" y="3"/>
                  </a:lnTo>
                  <a:lnTo>
                    <a:pt x="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79" name="Freeform 460"/>
            <p:cNvSpPr>
              <a:spLocks/>
            </p:cNvSpPr>
            <p:nvPr/>
          </p:nvSpPr>
          <p:spPr bwMode="auto">
            <a:xfrm>
              <a:off x="3244" y="2485"/>
              <a:ext cx="26" cy="17"/>
            </a:xfrm>
            <a:custGeom>
              <a:avLst/>
              <a:gdLst>
                <a:gd name="T0" fmla="*/ 17 w 26"/>
                <a:gd name="T1" fmla="*/ 0 h 17"/>
                <a:gd name="T2" fmla="*/ 22 w 26"/>
                <a:gd name="T3" fmla="*/ 3 h 17"/>
                <a:gd name="T4" fmla="*/ 26 w 26"/>
                <a:gd name="T5" fmla="*/ 9 h 17"/>
                <a:gd name="T6" fmla="*/ 25 w 26"/>
                <a:gd name="T7" fmla="*/ 12 h 17"/>
                <a:gd name="T8" fmla="*/ 25 w 26"/>
                <a:gd name="T9" fmla="*/ 15 h 17"/>
                <a:gd name="T10" fmla="*/ 13 w 26"/>
                <a:gd name="T11" fmla="*/ 16 h 17"/>
                <a:gd name="T12" fmla="*/ 3 w 26"/>
                <a:gd name="T13" fmla="*/ 17 h 17"/>
                <a:gd name="T14" fmla="*/ 2 w 26"/>
                <a:gd name="T15" fmla="*/ 16 h 17"/>
                <a:gd name="T16" fmla="*/ 0 w 26"/>
                <a:gd name="T17" fmla="*/ 15 h 17"/>
                <a:gd name="T18" fmla="*/ 0 w 26"/>
                <a:gd name="T19" fmla="*/ 13 h 17"/>
                <a:gd name="T20" fmla="*/ 0 w 26"/>
                <a:gd name="T21" fmla="*/ 10 h 17"/>
                <a:gd name="T22" fmla="*/ 9 w 26"/>
                <a:gd name="T23" fmla="*/ 6 h 17"/>
                <a:gd name="T24" fmla="*/ 17 w 26"/>
                <a:gd name="T25"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 h="17">
                  <a:moveTo>
                    <a:pt x="17" y="0"/>
                  </a:moveTo>
                  <a:lnTo>
                    <a:pt x="22" y="3"/>
                  </a:lnTo>
                  <a:lnTo>
                    <a:pt x="26" y="9"/>
                  </a:lnTo>
                  <a:lnTo>
                    <a:pt x="25" y="12"/>
                  </a:lnTo>
                  <a:lnTo>
                    <a:pt x="25" y="15"/>
                  </a:lnTo>
                  <a:lnTo>
                    <a:pt x="13" y="16"/>
                  </a:lnTo>
                  <a:lnTo>
                    <a:pt x="3" y="17"/>
                  </a:lnTo>
                  <a:lnTo>
                    <a:pt x="2" y="16"/>
                  </a:lnTo>
                  <a:lnTo>
                    <a:pt x="0" y="15"/>
                  </a:lnTo>
                  <a:lnTo>
                    <a:pt x="0" y="13"/>
                  </a:lnTo>
                  <a:lnTo>
                    <a:pt x="0" y="10"/>
                  </a:lnTo>
                  <a:lnTo>
                    <a:pt x="9" y="6"/>
                  </a:lnTo>
                  <a:lnTo>
                    <a:pt x="1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80" name="Freeform 461"/>
            <p:cNvSpPr>
              <a:spLocks/>
            </p:cNvSpPr>
            <p:nvPr/>
          </p:nvSpPr>
          <p:spPr bwMode="auto">
            <a:xfrm>
              <a:off x="3167" y="2487"/>
              <a:ext cx="52" cy="23"/>
            </a:xfrm>
            <a:custGeom>
              <a:avLst/>
              <a:gdLst>
                <a:gd name="T0" fmla="*/ 17 w 52"/>
                <a:gd name="T1" fmla="*/ 0 h 23"/>
                <a:gd name="T2" fmla="*/ 26 w 52"/>
                <a:gd name="T3" fmla="*/ 1 h 23"/>
                <a:gd name="T4" fmla="*/ 35 w 52"/>
                <a:gd name="T5" fmla="*/ 4 h 23"/>
                <a:gd name="T6" fmla="*/ 43 w 52"/>
                <a:gd name="T7" fmla="*/ 13 h 23"/>
                <a:gd name="T8" fmla="*/ 52 w 52"/>
                <a:gd name="T9" fmla="*/ 18 h 23"/>
                <a:gd name="T10" fmla="*/ 50 w 52"/>
                <a:gd name="T11" fmla="*/ 20 h 23"/>
                <a:gd name="T12" fmla="*/ 50 w 52"/>
                <a:gd name="T13" fmla="*/ 21 h 23"/>
                <a:gd name="T14" fmla="*/ 49 w 52"/>
                <a:gd name="T15" fmla="*/ 21 h 23"/>
                <a:gd name="T16" fmla="*/ 47 w 52"/>
                <a:gd name="T17" fmla="*/ 21 h 23"/>
                <a:gd name="T18" fmla="*/ 35 w 52"/>
                <a:gd name="T19" fmla="*/ 18 h 23"/>
                <a:gd name="T20" fmla="*/ 19 w 52"/>
                <a:gd name="T21" fmla="*/ 15 h 23"/>
                <a:gd name="T22" fmla="*/ 15 w 52"/>
                <a:gd name="T23" fmla="*/ 18 h 23"/>
                <a:gd name="T24" fmla="*/ 12 w 52"/>
                <a:gd name="T25" fmla="*/ 20 h 23"/>
                <a:gd name="T26" fmla="*/ 7 w 52"/>
                <a:gd name="T27" fmla="*/ 23 h 23"/>
                <a:gd name="T28" fmla="*/ 0 w 52"/>
                <a:gd name="T29" fmla="*/ 23 h 23"/>
                <a:gd name="T30" fmla="*/ 7 w 52"/>
                <a:gd name="T31" fmla="*/ 11 h 23"/>
                <a:gd name="T32" fmla="*/ 17 w 52"/>
                <a:gd name="T33"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2" h="23">
                  <a:moveTo>
                    <a:pt x="17" y="0"/>
                  </a:moveTo>
                  <a:lnTo>
                    <a:pt x="26" y="1"/>
                  </a:lnTo>
                  <a:lnTo>
                    <a:pt x="35" y="4"/>
                  </a:lnTo>
                  <a:lnTo>
                    <a:pt x="43" y="13"/>
                  </a:lnTo>
                  <a:lnTo>
                    <a:pt x="52" y="18"/>
                  </a:lnTo>
                  <a:lnTo>
                    <a:pt x="50" y="20"/>
                  </a:lnTo>
                  <a:lnTo>
                    <a:pt x="50" y="21"/>
                  </a:lnTo>
                  <a:lnTo>
                    <a:pt x="49" y="21"/>
                  </a:lnTo>
                  <a:lnTo>
                    <a:pt x="47" y="21"/>
                  </a:lnTo>
                  <a:lnTo>
                    <a:pt x="35" y="18"/>
                  </a:lnTo>
                  <a:lnTo>
                    <a:pt x="19" y="15"/>
                  </a:lnTo>
                  <a:lnTo>
                    <a:pt x="15" y="18"/>
                  </a:lnTo>
                  <a:lnTo>
                    <a:pt x="12" y="20"/>
                  </a:lnTo>
                  <a:lnTo>
                    <a:pt x="7" y="23"/>
                  </a:lnTo>
                  <a:lnTo>
                    <a:pt x="0" y="23"/>
                  </a:lnTo>
                  <a:lnTo>
                    <a:pt x="7" y="11"/>
                  </a:lnTo>
                  <a:lnTo>
                    <a:pt x="1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81" name="Freeform 462"/>
            <p:cNvSpPr>
              <a:spLocks/>
            </p:cNvSpPr>
            <p:nvPr/>
          </p:nvSpPr>
          <p:spPr bwMode="auto">
            <a:xfrm>
              <a:off x="3864" y="2567"/>
              <a:ext cx="14" cy="10"/>
            </a:xfrm>
            <a:custGeom>
              <a:avLst/>
              <a:gdLst>
                <a:gd name="T0" fmla="*/ 0 w 14"/>
                <a:gd name="T1" fmla="*/ 0 h 10"/>
                <a:gd name="T2" fmla="*/ 7 w 14"/>
                <a:gd name="T3" fmla="*/ 1 h 10"/>
                <a:gd name="T4" fmla="*/ 13 w 14"/>
                <a:gd name="T5" fmla="*/ 3 h 10"/>
                <a:gd name="T6" fmla="*/ 14 w 14"/>
                <a:gd name="T7" fmla="*/ 5 h 10"/>
                <a:gd name="T8" fmla="*/ 14 w 14"/>
                <a:gd name="T9" fmla="*/ 7 h 10"/>
                <a:gd name="T10" fmla="*/ 14 w 14"/>
                <a:gd name="T11" fmla="*/ 8 h 10"/>
                <a:gd name="T12" fmla="*/ 14 w 14"/>
                <a:gd name="T13" fmla="*/ 10 h 10"/>
                <a:gd name="T14" fmla="*/ 14 w 14"/>
                <a:gd name="T15" fmla="*/ 10 h 10"/>
                <a:gd name="T16" fmla="*/ 13 w 14"/>
                <a:gd name="T17" fmla="*/ 10 h 10"/>
                <a:gd name="T18" fmla="*/ 4 w 14"/>
                <a:gd name="T19" fmla="*/ 5 h 10"/>
                <a:gd name="T20" fmla="*/ 0 w 14"/>
                <a:gd name="T21"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 h="10">
                  <a:moveTo>
                    <a:pt x="0" y="0"/>
                  </a:moveTo>
                  <a:lnTo>
                    <a:pt x="7" y="1"/>
                  </a:lnTo>
                  <a:lnTo>
                    <a:pt x="13" y="3"/>
                  </a:lnTo>
                  <a:lnTo>
                    <a:pt x="14" y="5"/>
                  </a:lnTo>
                  <a:lnTo>
                    <a:pt x="14" y="7"/>
                  </a:lnTo>
                  <a:lnTo>
                    <a:pt x="14" y="8"/>
                  </a:lnTo>
                  <a:lnTo>
                    <a:pt x="14" y="10"/>
                  </a:lnTo>
                  <a:lnTo>
                    <a:pt x="14" y="10"/>
                  </a:lnTo>
                  <a:lnTo>
                    <a:pt x="13" y="10"/>
                  </a:lnTo>
                  <a:lnTo>
                    <a:pt x="4" y="5"/>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82" name="Freeform 463"/>
            <p:cNvSpPr>
              <a:spLocks/>
            </p:cNvSpPr>
            <p:nvPr/>
          </p:nvSpPr>
          <p:spPr bwMode="auto">
            <a:xfrm>
              <a:off x="2655" y="2577"/>
              <a:ext cx="17" cy="18"/>
            </a:xfrm>
            <a:custGeom>
              <a:avLst/>
              <a:gdLst>
                <a:gd name="T0" fmla="*/ 4 w 17"/>
                <a:gd name="T1" fmla="*/ 0 h 18"/>
                <a:gd name="T2" fmla="*/ 5 w 17"/>
                <a:gd name="T3" fmla="*/ 1 h 18"/>
                <a:gd name="T4" fmla="*/ 5 w 17"/>
                <a:gd name="T5" fmla="*/ 4 h 18"/>
                <a:gd name="T6" fmla="*/ 11 w 17"/>
                <a:gd name="T7" fmla="*/ 3 h 18"/>
                <a:gd name="T8" fmla="*/ 17 w 17"/>
                <a:gd name="T9" fmla="*/ 3 h 18"/>
                <a:gd name="T10" fmla="*/ 17 w 17"/>
                <a:gd name="T11" fmla="*/ 5 h 18"/>
                <a:gd name="T12" fmla="*/ 17 w 17"/>
                <a:gd name="T13" fmla="*/ 8 h 18"/>
                <a:gd name="T14" fmla="*/ 15 w 17"/>
                <a:gd name="T15" fmla="*/ 10 h 18"/>
                <a:gd name="T16" fmla="*/ 14 w 17"/>
                <a:gd name="T17" fmla="*/ 13 h 18"/>
                <a:gd name="T18" fmla="*/ 10 w 17"/>
                <a:gd name="T19" fmla="*/ 14 h 18"/>
                <a:gd name="T20" fmla="*/ 5 w 17"/>
                <a:gd name="T21" fmla="*/ 18 h 18"/>
                <a:gd name="T22" fmla="*/ 4 w 17"/>
                <a:gd name="T23" fmla="*/ 17 h 18"/>
                <a:gd name="T24" fmla="*/ 3 w 17"/>
                <a:gd name="T25" fmla="*/ 17 h 18"/>
                <a:gd name="T26" fmla="*/ 1 w 17"/>
                <a:gd name="T27" fmla="*/ 10 h 18"/>
                <a:gd name="T28" fmla="*/ 0 w 17"/>
                <a:gd name="T29" fmla="*/ 4 h 18"/>
                <a:gd name="T30" fmla="*/ 3 w 17"/>
                <a:gd name="T31" fmla="*/ 1 h 18"/>
                <a:gd name="T32" fmla="*/ 4 w 17"/>
                <a:gd name="T33"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 h="18">
                  <a:moveTo>
                    <a:pt x="4" y="0"/>
                  </a:moveTo>
                  <a:lnTo>
                    <a:pt x="5" y="1"/>
                  </a:lnTo>
                  <a:lnTo>
                    <a:pt x="5" y="4"/>
                  </a:lnTo>
                  <a:lnTo>
                    <a:pt x="11" y="3"/>
                  </a:lnTo>
                  <a:lnTo>
                    <a:pt x="17" y="3"/>
                  </a:lnTo>
                  <a:lnTo>
                    <a:pt x="17" y="5"/>
                  </a:lnTo>
                  <a:lnTo>
                    <a:pt x="17" y="8"/>
                  </a:lnTo>
                  <a:lnTo>
                    <a:pt x="15" y="10"/>
                  </a:lnTo>
                  <a:lnTo>
                    <a:pt x="14" y="13"/>
                  </a:lnTo>
                  <a:lnTo>
                    <a:pt x="10" y="14"/>
                  </a:lnTo>
                  <a:lnTo>
                    <a:pt x="5" y="18"/>
                  </a:lnTo>
                  <a:lnTo>
                    <a:pt x="4" y="17"/>
                  </a:lnTo>
                  <a:lnTo>
                    <a:pt x="3" y="17"/>
                  </a:lnTo>
                  <a:lnTo>
                    <a:pt x="1" y="10"/>
                  </a:lnTo>
                  <a:lnTo>
                    <a:pt x="0" y="4"/>
                  </a:lnTo>
                  <a:lnTo>
                    <a:pt x="3" y="1"/>
                  </a:lnTo>
                  <a:lnTo>
                    <a:pt x="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83" name="Freeform 464"/>
            <p:cNvSpPr>
              <a:spLocks/>
            </p:cNvSpPr>
            <p:nvPr/>
          </p:nvSpPr>
          <p:spPr bwMode="auto">
            <a:xfrm>
              <a:off x="3845" y="2580"/>
              <a:ext cx="70" cy="91"/>
            </a:xfrm>
            <a:custGeom>
              <a:avLst/>
              <a:gdLst>
                <a:gd name="T0" fmla="*/ 70 w 70"/>
                <a:gd name="T1" fmla="*/ 55 h 91"/>
                <a:gd name="T2" fmla="*/ 70 w 70"/>
                <a:gd name="T3" fmla="*/ 60 h 91"/>
                <a:gd name="T4" fmla="*/ 70 w 70"/>
                <a:gd name="T5" fmla="*/ 65 h 91"/>
                <a:gd name="T6" fmla="*/ 66 w 70"/>
                <a:gd name="T7" fmla="*/ 65 h 91"/>
                <a:gd name="T8" fmla="*/ 62 w 70"/>
                <a:gd name="T9" fmla="*/ 67 h 91"/>
                <a:gd name="T10" fmla="*/ 63 w 70"/>
                <a:gd name="T11" fmla="*/ 68 h 91"/>
                <a:gd name="T12" fmla="*/ 65 w 70"/>
                <a:gd name="T13" fmla="*/ 71 h 91"/>
                <a:gd name="T14" fmla="*/ 68 w 70"/>
                <a:gd name="T15" fmla="*/ 72 h 91"/>
                <a:gd name="T16" fmla="*/ 69 w 70"/>
                <a:gd name="T17" fmla="*/ 75 h 91"/>
                <a:gd name="T18" fmla="*/ 69 w 70"/>
                <a:gd name="T19" fmla="*/ 77 h 91"/>
                <a:gd name="T20" fmla="*/ 69 w 70"/>
                <a:gd name="T21" fmla="*/ 77 h 91"/>
                <a:gd name="T22" fmla="*/ 49 w 70"/>
                <a:gd name="T23" fmla="*/ 78 h 91"/>
                <a:gd name="T24" fmla="*/ 32 w 70"/>
                <a:gd name="T25" fmla="*/ 81 h 91"/>
                <a:gd name="T26" fmla="*/ 15 w 70"/>
                <a:gd name="T27" fmla="*/ 87 h 91"/>
                <a:gd name="T28" fmla="*/ 0 w 70"/>
                <a:gd name="T29" fmla="*/ 91 h 91"/>
                <a:gd name="T30" fmla="*/ 0 w 70"/>
                <a:gd name="T31" fmla="*/ 91 h 91"/>
                <a:gd name="T32" fmla="*/ 0 w 70"/>
                <a:gd name="T33" fmla="*/ 89 h 91"/>
                <a:gd name="T34" fmla="*/ 0 w 70"/>
                <a:gd name="T35" fmla="*/ 88 h 91"/>
                <a:gd name="T36" fmla="*/ 2 w 70"/>
                <a:gd name="T37" fmla="*/ 85 h 91"/>
                <a:gd name="T38" fmla="*/ 12 w 70"/>
                <a:gd name="T39" fmla="*/ 80 h 91"/>
                <a:gd name="T40" fmla="*/ 25 w 70"/>
                <a:gd name="T41" fmla="*/ 72 h 91"/>
                <a:gd name="T42" fmla="*/ 16 w 70"/>
                <a:gd name="T43" fmla="*/ 71 h 91"/>
                <a:gd name="T44" fmla="*/ 9 w 70"/>
                <a:gd name="T45" fmla="*/ 67 h 91"/>
                <a:gd name="T46" fmla="*/ 12 w 70"/>
                <a:gd name="T47" fmla="*/ 58 h 91"/>
                <a:gd name="T48" fmla="*/ 13 w 70"/>
                <a:gd name="T49" fmla="*/ 51 h 91"/>
                <a:gd name="T50" fmla="*/ 22 w 70"/>
                <a:gd name="T51" fmla="*/ 51 h 91"/>
                <a:gd name="T52" fmla="*/ 30 w 70"/>
                <a:gd name="T53" fmla="*/ 51 h 91"/>
                <a:gd name="T54" fmla="*/ 26 w 70"/>
                <a:gd name="T55" fmla="*/ 37 h 91"/>
                <a:gd name="T56" fmla="*/ 19 w 70"/>
                <a:gd name="T57" fmla="*/ 25 h 91"/>
                <a:gd name="T58" fmla="*/ 10 w 70"/>
                <a:gd name="T59" fmla="*/ 12 h 91"/>
                <a:gd name="T60" fmla="*/ 5 w 70"/>
                <a:gd name="T61" fmla="*/ 1 h 91"/>
                <a:gd name="T62" fmla="*/ 5 w 70"/>
                <a:gd name="T63" fmla="*/ 0 h 91"/>
                <a:gd name="T64" fmla="*/ 5 w 70"/>
                <a:gd name="T65" fmla="*/ 0 h 91"/>
                <a:gd name="T66" fmla="*/ 9 w 70"/>
                <a:gd name="T67" fmla="*/ 0 h 91"/>
                <a:gd name="T68" fmla="*/ 15 w 70"/>
                <a:gd name="T69" fmla="*/ 0 h 91"/>
                <a:gd name="T70" fmla="*/ 15 w 70"/>
                <a:gd name="T71" fmla="*/ 4 h 91"/>
                <a:gd name="T72" fmla="*/ 15 w 70"/>
                <a:gd name="T73" fmla="*/ 8 h 91"/>
                <a:gd name="T74" fmla="*/ 16 w 70"/>
                <a:gd name="T75" fmla="*/ 8 h 91"/>
                <a:gd name="T76" fmla="*/ 19 w 70"/>
                <a:gd name="T77" fmla="*/ 8 h 91"/>
                <a:gd name="T78" fmla="*/ 23 w 70"/>
                <a:gd name="T79" fmla="*/ 5 h 91"/>
                <a:gd name="T80" fmla="*/ 26 w 70"/>
                <a:gd name="T81" fmla="*/ 2 h 91"/>
                <a:gd name="T82" fmla="*/ 32 w 70"/>
                <a:gd name="T83" fmla="*/ 1 h 91"/>
                <a:gd name="T84" fmla="*/ 38 w 70"/>
                <a:gd name="T85" fmla="*/ 1 h 91"/>
                <a:gd name="T86" fmla="*/ 39 w 70"/>
                <a:gd name="T87" fmla="*/ 8 h 91"/>
                <a:gd name="T88" fmla="*/ 40 w 70"/>
                <a:gd name="T89" fmla="*/ 15 h 91"/>
                <a:gd name="T90" fmla="*/ 42 w 70"/>
                <a:gd name="T91" fmla="*/ 24 h 91"/>
                <a:gd name="T92" fmla="*/ 46 w 70"/>
                <a:gd name="T93" fmla="*/ 31 h 91"/>
                <a:gd name="T94" fmla="*/ 49 w 70"/>
                <a:gd name="T95" fmla="*/ 38 h 91"/>
                <a:gd name="T96" fmla="*/ 53 w 70"/>
                <a:gd name="T97" fmla="*/ 45 h 91"/>
                <a:gd name="T98" fmla="*/ 58 w 70"/>
                <a:gd name="T99" fmla="*/ 51 h 91"/>
                <a:gd name="T100" fmla="*/ 62 w 70"/>
                <a:gd name="T101" fmla="*/ 55 h 91"/>
                <a:gd name="T102" fmla="*/ 66 w 70"/>
                <a:gd name="T103" fmla="*/ 55 h 91"/>
                <a:gd name="T104" fmla="*/ 70 w 70"/>
                <a:gd name="T105" fmla="*/ 55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70" h="91">
                  <a:moveTo>
                    <a:pt x="70" y="55"/>
                  </a:moveTo>
                  <a:lnTo>
                    <a:pt x="70" y="60"/>
                  </a:lnTo>
                  <a:lnTo>
                    <a:pt x="70" y="65"/>
                  </a:lnTo>
                  <a:lnTo>
                    <a:pt x="66" y="65"/>
                  </a:lnTo>
                  <a:lnTo>
                    <a:pt x="62" y="67"/>
                  </a:lnTo>
                  <a:lnTo>
                    <a:pt x="63" y="68"/>
                  </a:lnTo>
                  <a:lnTo>
                    <a:pt x="65" y="71"/>
                  </a:lnTo>
                  <a:lnTo>
                    <a:pt x="68" y="72"/>
                  </a:lnTo>
                  <a:lnTo>
                    <a:pt x="69" y="75"/>
                  </a:lnTo>
                  <a:lnTo>
                    <a:pt x="69" y="77"/>
                  </a:lnTo>
                  <a:lnTo>
                    <a:pt x="69" y="77"/>
                  </a:lnTo>
                  <a:lnTo>
                    <a:pt x="49" y="78"/>
                  </a:lnTo>
                  <a:lnTo>
                    <a:pt x="32" y="81"/>
                  </a:lnTo>
                  <a:lnTo>
                    <a:pt x="15" y="87"/>
                  </a:lnTo>
                  <a:lnTo>
                    <a:pt x="0" y="91"/>
                  </a:lnTo>
                  <a:lnTo>
                    <a:pt x="0" y="91"/>
                  </a:lnTo>
                  <a:lnTo>
                    <a:pt x="0" y="89"/>
                  </a:lnTo>
                  <a:lnTo>
                    <a:pt x="0" y="88"/>
                  </a:lnTo>
                  <a:lnTo>
                    <a:pt x="2" y="85"/>
                  </a:lnTo>
                  <a:lnTo>
                    <a:pt x="12" y="80"/>
                  </a:lnTo>
                  <a:lnTo>
                    <a:pt x="25" y="72"/>
                  </a:lnTo>
                  <a:lnTo>
                    <a:pt x="16" y="71"/>
                  </a:lnTo>
                  <a:lnTo>
                    <a:pt x="9" y="67"/>
                  </a:lnTo>
                  <a:lnTo>
                    <a:pt x="12" y="58"/>
                  </a:lnTo>
                  <a:lnTo>
                    <a:pt x="13" y="51"/>
                  </a:lnTo>
                  <a:lnTo>
                    <a:pt x="22" y="51"/>
                  </a:lnTo>
                  <a:lnTo>
                    <a:pt x="30" y="51"/>
                  </a:lnTo>
                  <a:lnTo>
                    <a:pt x="26" y="37"/>
                  </a:lnTo>
                  <a:lnTo>
                    <a:pt x="19" y="25"/>
                  </a:lnTo>
                  <a:lnTo>
                    <a:pt x="10" y="12"/>
                  </a:lnTo>
                  <a:lnTo>
                    <a:pt x="5" y="1"/>
                  </a:lnTo>
                  <a:lnTo>
                    <a:pt x="5" y="0"/>
                  </a:lnTo>
                  <a:lnTo>
                    <a:pt x="5" y="0"/>
                  </a:lnTo>
                  <a:lnTo>
                    <a:pt x="9" y="0"/>
                  </a:lnTo>
                  <a:lnTo>
                    <a:pt x="15" y="0"/>
                  </a:lnTo>
                  <a:lnTo>
                    <a:pt x="15" y="4"/>
                  </a:lnTo>
                  <a:lnTo>
                    <a:pt x="15" y="8"/>
                  </a:lnTo>
                  <a:lnTo>
                    <a:pt x="16" y="8"/>
                  </a:lnTo>
                  <a:lnTo>
                    <a:pt x="19" y="8"/>
                  </a:lnTo>
                  <a:lnTo>
                    <a:pt x="23" y="5"/>
                  </a:lnTo>
                  <a:lnTo>
                    <a:pt x="26" y="2"/>
                  </a:lnTo>
                  <a:lnTo>
                    <a:pt x="32" y="1"/>
                  </a:lnTo>
                  <a:lnTo>
                    <a:pt x="38" y="1"/>
                  </a:lnTo>
                  <a:lnTo>
                    <a:pt x="39" y="8"/>
                  </a:lnTo>
                  <a:lnTo>
                    <a:pt x="40" y="15"/>
                  </a:lnTo>
                  <a:lnTo>
                    <a:pt x="42" y="24"/>
                  </a:lnTo>
                  <a:lnTo>
                    <a:pt x="46" y="31"/>
                  </a:lnTo>
                  <a:lnTo>
                    <a:pt x="49" y="38"/>
                  </a:lnTo>
                  <a:lnTo>
                    <a:pt x="53" y="45"/>
                  </a:lnTo>
                  <a:lnTo>
                    <a:pt x="58" y="51"/>
                  </a:lnTo>
                  <a:lnTo>
                    <a:pt x="62" y="55"/>
                  </a:lnTo>
                  <a:lnTo>
                    <a:pt x="66" y="55"/>
                  </a:lnTo>
                  <a:lnTo>
                    <a:pt x="70" y="5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84" name="Freeform 465"/>
            <p:cNvSpPr>
              <a:spLocks/>
            </p:cNvSpPr>
            <p:nvPr/>
          </p:nvSpPr>
          <p:spPr bwMode="auto">
            <a:xfrm>
              <a:off x="2359" y="2610"/>
              <a:ext cx="9" cy="4"/>
            </a:xfrm>
            <a:custGeom>
              <a:avLst/>
              <a:gdLst>
                <a:gd name="T0" fmla="*/ 0 w 9"/>
                <a:gd name="T1" fmla="*/ 0 h 4"/>
                <a:gd name="T2" fmla="*/ 4 w 9"/>
                <a:gd name="T3" fmla="*/ 0 h 4"/>
                <a:gd name="T4" fmla="*/ 9 w 9"/>
                <a:gd name="T5" fmla="*/ 0 h 4"/>
                <a:gd name="T6" fmla="*/ 7 w 9"/>
                <a:gd name="T7" fmla="*/ 1 h 4"/>
                <a:gd name="T8" fmla="*/ 7 w 9"/>
                <a:gd name="T9" fmla="*/ 2 h 4"/>
                <a:gd name="T10" fmla="*/ 6 w 9"/>
                <a:gd name="T11" fmla="*/ 2 h 4"/>
                <a:gd name="T12" fmla="*/ 4 w 9"/>
                <a:gd name="T13" fmla="*/ 2 h 4"/>
                <a:gd name="T14" fmla="*/ 2 w 9"/>
                <a:gd name="T15" fmla="*/ 4 h 4"/>
                <a:gd name="T16" fmla="*/ 0 w 9"/>
                <a:gd name="T17" fmla="*/ 4 h 4"/>
                <a:gd name="T18" fmla="*/ 0 w 9"/>
                <a:gd name="T19" fmla="*/ 2 h 4"/>
                <a:gd name="T20" fmla="*/ 0 w 9"/>
                <a:gd name="T21"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 h="4">
                  <a:moveTo>
                    <a:pt x="0" y="0"/>
                  </a:moveTo>
                  <a:lnTo>
                    <a:pt x="4" y="0"/>
                  </a:lnTo>
                  <a:lnTo>
                    <a:pt x="9" y="0"/>
                  </a:lnTo>
                  <a:lnTo>
                    <a:pt x="7" y="1"/>
                  </a:lnTo>
                  <a:lnTo>
                    <a:pt x="7" y="2"/>
                  </a:lnTo>
                  <a:lnTo>
                    <a:pt x="6" y="2"/>
                  </a:lnTo>
                  <a:lnTo>
                    <a:pt x="4" y="2"/>
                  </a:lnTo>
                  <a:lnTo>
                    <a:pt x="2" y="4"/>
                  </a:lnTo>
                  <a:lnTo>
                    <a:pt x="0" y="4"/>
                  </a:lnTo>
                  <a:lnTo>
                    <a:pt x="0" y="2"/>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85" name="Freeform 466"/>
            <p:cNvSpPr>
              <a:spLocks/>
            </p:cNvSpPr>
            <p:nvPr/>
          </p:nvSpPr>
          <p:spPr bwMode="auto">
            <a:xfrm>
              <a:off x="3798" y="2611"/>
              <a:ext cx="49" cy="40"/>
            </a:xfrm>
            <a:custGeom>
              <a:avLst/>
              <a:gdLst>
                <a:gd name="T0" fmla="*/ 23 w 49"/>
                <a:gd name="T1" fmla="*/ 0 h 40"/>
                <a:gd name="T2" fmla="*/ 36 w 49"/>
                <a:gd name="T3" fmla="*/ 1 h 40"/>
                <a:gd name="T4" fmla="*/ 49 w 49"/>
                <a:gd name="T5" fmla="*/ 1 h 40"/>
                <a:gd name="T6" fmla="*/ 49 w 49"/>
                <a:gd name="T7" fmla="*/ 3 h 40"/>
                <a:gd name="T8" fmla="*/ 49 w 49"/>
                <a:gd name="T9" fmla="*/ 3 h 40"/>
                <a:gd name="T10" fmla="*/ 45 w 49"/>
                <a:gd name="T11" fmla="*/ 14 h 40"/>
                <a:gd name="T12" fmla="*/ 42 w 49"/>
                <a:gd name="T13" fmla="*/ 27 h 40"/>
                <a:gd name="T14" fmla="*/ 35 w 49"/>
                <a:gd name="T15" fmla="*/ 31 h 40"/>
                <a:gd name="T16" fmla="*/ 25 w 49"/>
                <a:gd name="T17" fmla="*/ 36 h 40"/>
                <a:gd name="T18" fmla="*/ 20 w 49"/>
                <a:gd name="T19" fmla="*/ 39 h 40"/>
                <a:gd name="T20" fmla="*/ 15 w 49"/>
                <a:gd name="T21" fmla="*/ 40 h 40"/>
                <a:gd name="T22" fmla="*/ 10 w 49"/>
                <a:gd name="T23" fmla="*/ 40 h 40"/>
                <a:gd name="T24" fmla="*/ 6 w 49"/>
                <a:gd name="T25" fmla="*/ 40 h 40"/>
                <a:gd name="T26" fmla="*/ 3 w 49"/>
                <a:gd name="T27" fmla="*/ 39 h 40"/>
                <a:gd name="T28" fmla="*/ 0 w 49"/>
                <a:gd name="T29" fmla="*/ 37 h 40"/>
                <a:gd name="T30" fmla="*/ 5 w 49"/>
                <a:gd name="T31" fmla="*/ 23 h 40"/>
                <a:gd name="T32" fmla="*/ 10 w 49"/>
                <a:gd name="T33" fmla="*/ 9 h 40"/>
                <a:gd name="T34" fmla="*/ 17 w 49"/>
                <a:gd name="T35" fmla="*/ 6 h 40"/>
                <a:gd name="T36" fmla="*/ 23 w 49"/>
                <a:gd name="T37"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9" h="40">
                  <a:moveTo>
                    <a:pt x="23" y="0"/>
                  </a:moveTo>
                  <a:lnTo>
                    <a:pt x="36" y="1"/>
                  </a:lnTo>
                  <a:lnTo>
                    <a:pt x="49" y="1"/>
                  </a:lnTo>
                  <a:lnTo>
                    <a:pt x="49" y="3"/>
                  </a:lnTo>
                  <a:lnTo>
                    <a:pt x="49" y="3"/>
                  </a:lnTo>
                  <a:lnTo>
                    <a:pt x="45" y="14"/>
                  </a:lnTo>
                  <a:lnTo>
                    <a:pt x="42" y="27"/>
                  </a:lnTo>
                  <a:lnTo>
                    <a:pt x="35" y="31"/>
                  </a:lnTo>
                  <a:lnTo>
                    <a:pt x="25" y="36"/>
                  </a:lnTo>
                  <a:lnTo>
                    <a:pt x="20" y="39"/>
                  </a:lnTo>
                  <a:lnTo>
                    <a:pt x="15" y="40"/>
                  </a:lnTo>
                  <a:lnTo>
                    <a:pt x="10" y="40"/>
                  </a:lnTo>
                  <a:lnTo>
                    <a:pt x="6" y="40"/>
                  </a:lnTo>
                  <a:lnTo>
                    <a:pt x="3" y="39"/>
                  </a:lnTo>
                  <a:lnTo>
                    <a:pt x="0" y="37"/>
                  </a:lnTo>
                  <a:lnTo>
                    <a:pt x="5" y="23"/>
                  </a:lnTo>
                  <a:lnTo>
                    <a:pt x="10" y="9"/>
                  </a:lnTo>
                  <a:lnTo>
                    <a:pt x="17" y="6"/>
                  </a:lnTo>
                  <a:lnTo>
                    <a:pt x="2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86" name="Freeform 467"/>
            <p:cNvSpPr>
              <a:spLocks/>
            </p:cNvSpPr>
            <p:nvPr/>
          </p:nvSpPr>
          <p:spPr bwMode="auto">
            <a:xfrm>
              <a:off x="2643" y="2620"/>
              <a:ext cx="12" cy="18"/>
            </a:xfrm>
            <a:custGeom>
              <a:avLst/>
              <a:gdLst>
                <a:gd name="T0" fmla="*/ 7 w 12"/>
                <a:gd name="T1" fmla="*/ 0 h 18"/>
                <a:gd name="T2" fmla="*/ 10 w 12"/>
                <a:gd name="T3" fmla="*/ 0 h 18"/>
                <a:gd name="T4" fmla="*/ 12 w 12"/>
                <a:gd name="T5" fmla="*/ 0 h 18"/>
                <a:gd name="T6" fmla="*/ 10 w 12"/>
                <a:gd name="T7" fmla="*/ 5 h 18"/>
                <a:gd name="T8" fmla="*/ 9 w 12"/>
                <a:gd name="T9" fmla="*/ 10 h 18"/>
                <a:gd name="T10" fmla="*/ 6 w 12"/>
                <a:gd name="T11" fmla="*/ 14 h 18"/>
                <a:gd name="T12" fmla="*/ 3 w 12"/>
                <a:gd name="T13" fmla="*/ 18 h 18"/>
                <a:gd name="T14" fmla="*/ 2 w 12"/>
                <a:gd name="T15" fmla="*/ 17 h 18"/>
                <a:gd name="T16" fmla="*/ 0 w 12"/>
                <a:gd name="T17" fmla="*/ 17 h 18"/>
                <a:gd name="T18" fmla="*/ 0 w 12"/>
                <a:gd name="T19" fmla="*/ 12 h 18"/>
                <a:gd name="T20" fmla="*/ 0 w 12"/>
                <a:gd name="T21" fmla="*/ 7 h 18"/>
                <a:gd name="T22" fmla="*/ 3 w 12"/>
                <a:gd name="T23" fmla="*/ 4 h 18"/>
                <a:gd name="T24" fmla="*/ 7 w 12"/>
                <a:gd name="T25"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 h="18">
                  <a:moveTo>
                    <a:pt x="7" y="0"/>
                  </a:moveTo>
                  <a:lnTo>
                    <a:pt x="10" y="0"/>
                  </a:lnTo>
                  <a:lnTo>
                    <a:pt x="12" y="0"/>
                  </a:lnTo>
                  <a:lnTo>
                    <a:pt x="10" y="5"/>
                  </a:lnTo>
                  <a:lnTo>
                    <a:pt x="9" y="10"/>
                  </a:lnTo>
                  <a:lnTo>
                    <a:pt x="6" y="14"/>
                  </a:lnTo>
                  <a:lnTo>
                    <a:pt x="3" y="18"/>
                  </a:lnTo>
                  <a:lnTo>
                    <a:pt x="2" y="17"/>
                  </a:lnTo>
                  <a:lnTo>
                    <a:pt x="0" y="17"/>
                  </a:lnTo>
                  <a:lnTo>
                    <a:pt x="0" y="12"/>
                  </a:lnTo>
                  <a:lnTo>
                    <a:pt x="0" y="7"/>
                  </a:lnTo>
                  <a:lnTo>
                    <a:pt x="3" y="4"/>
                  </a:lnTo>
                  <a:lnTo>
                    <a:pt x="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87" name="Freeform 468"/>
            <p:cNvSpPr>
              <a:spLocks/>
            </p:cNvSpPr>
            <p:nvPr/>
          </p:nvSpPr>
          <p:spPr bwMode="auto">
            <a:xfrm>
              <a:off x="3317" y="2654"/>
              <a:ext cx="63" cy="57"/>
            </a:xfrm>
            <a:custGeom>
              <a:avLst/>
              <a:gdLst>
                <a:gd name="T0" fmla="*/ 36 w 63"/>
                <a:gd name="T1" fmla="*/ 0 h 57"/>
                <a:gd name="T2" fmla="*/ 39 w 63"/>
                <a:gd name="T3" fmla="*/ 3 h 57"/>
                <a:gd name="T4" fmla="*/ 39 w 63"/>
                <a:gd name="T5" fmla="*/ 6 h 57"/>
                <a:gd name="T6" fmla="*/ 39 w 63"/>
                <a:gd name="T7" fmla="*/ 7 h 57"/>
                <a:gd name="T8" fmla="*/ 37 w 63"/>
                <a:gd name="T9" fmla="*/ 10 h 57"/>
                <a:gd name="T10" fmla="*/ 34 w 63"/>
                <a:gd name="T11" fmla="*/ 14 h 57"/>
                <a:gd name="T12" fmla="*/ 30 w 63"/>
                <a:gd name="T13" fmla="*/ 17 h 57"/>
                <a:gd name="T14" fmla="*/ 34 w 63"/>
                <a:gd name="T15" fmla="*/ 17 h 57"/>
                <a:gd name="T16" fmla="*/ 37 w 63"/>
                <a:gd name="T17" fmla="*/ 17 h 57"/>
                <a:gd name="T18" fmla="*/ 37 w 63"/>
                <a:gd name="T19" fmla="*/ 21 h 57"/>
                <a:gd name="T20" fmla="*/ 37 w 63"/>
                <a:gd name="T21" fmla="*/ 25 h 57"/>
                <a:gd name="T22" fmla="*/ 40 w 63"/>
                <a:gd name="T23" fmla="*/ 24 h 57"/>
                <a:gd name="T24" fmla="*/ 43 w 63"/>
                <a:gd name="T25" fmla="*/ 21 h 57"/>
                <a:gd name="T26" fmla="*/ 47 w 63"/>
                <a:gd name="T27" fmla="*/ 20 h 57"/>
                <a:gd name="T28" fmla="*/ 53 w 63"/>
                <a:gd name="T29" fmla="*/ 18 h 57"/>
                <a:gd name="T30" fmla="*/ 57 w 63"/>
                <a:gd name="T31" fmla="*/ 20 h 57"/>
                <a:gd name="T32" fmla="*/ 63 w 63"/>
                <a:gd name="T33" fmla="*/ 21 h 57"/>
                <a:gd name="T34" fmla="*/ 59 w 63"/>
                <a:gd name="T35" fmla="*/ 38 h 57"/>
                <a:gd name="T36" fmla="*/ 56 w 63"/>
                <a:gd name="T37" fmla="*/ 57 h 57"/>
                <a:gd name="T38" fmla="*/ 50 w 63"/>
                <a:gd name="T39" fmla="*/ 57 h 57"/>
                <a:gd name="T40" fmla="*/ 44 w 63"/>
                <a:gd name="T41" fmla="*/ 57 h 57"/>
                <a:gd name="T42" fmla="*/ 43 w 63"/>
                <a:gd name="T43" fmla="*/ 57 h 57"/>
                <a:gd name="T44" fmla="*/ 40 w 63"/>
                <a:gd name="T45" fmla="*/ 55 h 57"/>
                <a:gd name="T46" fmla="*/ 40 w 63"/>
                <a:gd name="T47" fmla="*/ 51 h 57"/>
                <a:gd name="T48" fmla="*/ 39 w 63"/>
                <a:gd name="T49" fmla="*/ 48 h 57"/>
                <a:gd name="T50" fmla="*/ 37 w 63"/>
                <a:gd name="T51" fmla="*/ 50 h 57"/>
                <a:gd name="T52" fmla="*/ 34 w 63"/>
                <a:gd name="T53" fmla="*/ 51 h 57"/>
                <a:gd name="T54" fmla="*/ 32 w 63"/>
                <a:gd name="T55" fmla="*/ 55 h 57"/>
                <a:gd name="T56" fmla="*/ 27 w 63"/>
                <a:gd name="T57" fmla="*/ 57 h 57"/>
                <a:gd name="T58" fmla="*/ 24 w 63"/>
                <a:gd name="T59" fmla="*/ 51 h 57"/>
                <a:gd name="T60" fmla="*/ 22 w 63"/>
                <a:gd name="T61" fmla="*/ 45 h 57"/>
                <a:gd name="T62" fmla="*/ 12 w 63"/>
                <a:gd name="T63" fmla="*/ 45 h 57"/>
                <a:gd name="T64" fmla="*/ 2 w 63"/>
                <a:gd name="T65" fmla="*/ 47 h 57"/>
                <a:gd name="T66" fmla="*/ 0 w 63"/>
                <a:gd name="T67" fmla="*/ 41 h 57"/>
                <a:gd name="T68" fmla="*/ 0 w 63"/>
                <a:gd name="T69" fmla="*/ 37 h 57"/>
                <a:gd name="T70" fmla="*/ 9 w 63"/>
                <a:gd name="T71" fmla="*/ 30 h 57"/>
                <a:gd name="T72" fmla="*/ 20 w 63"/>
                <a:gd name="T73" fmla="*/ 20 h 57"/>
                <a:gd name="T74" fmla="*/ 30 w 63"/>
                <a:gd name="T75" fmla="*/ 10 h 57"/>
                <a:gd name="T76" fmla="*/ 36 w 63"/>
                <a:gd name="T77"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 h="57">
                  <a:moveTo>
                    <a:pt x="36" y="0"/>
                  </a:moveTo>
                  <a:lnTo>
                    <a:pt x="39" y="3"/>
                  </a:lnTo>
                  <a:lnTo>
                    <a:pt x="39" y="6"/>
                  </a:lnTo>
                  <a:lnTo>
                    <a:pt x="39" y="7"/>
                  </a:lnTo>
                  <a:lnTo>
                    <a:pt x="37" y="10"/>
                  </a:lnTo>
                  <a:lnTo>
                    <a:pt x="34" y="14"/>
                  </a:lnTo>
                  <a:lnTo>
                    <a:pt x="30" y="17"/>
                  </a:lnTo>
                  <a:lnTo>
                    <a:pt x="34" y="17"/>
                  </a:lnTo>
                  <a:lnTo>
                    <a:pt x="37" y="17"/>
                  </a:lnTo>
                  <a:lnTo>
                    <a:pt x="37" y="21"/>
                  </a:lnTo>
                  <a:lnTo>
                    <a:pt x="37" y="25"/>
                  </a:lnTo>
                  <a:lnTo>
                    <a:pt x="40" y="24"/>
                  </a:lnTo>
                  <a:lnTo>
                    <a:pt x="43" y="21"/>
                  </a:lnTo>
                  <a:lnTo>
                    <a:pt x="47" y="20"/>
                  </a:lnTo>
                  <a:lnTo>
                    <a:pt x="53" y="18"/>
                  </a:lnTo>
                  <a:lnTo>
                    <a:pt x="57" y="20"/>
                  </a:lnTo>
                  <a:lnTo>
                    <a:pt x="63" y="21"/>
                  </a:lnTo>
                  <a:lnTo>
                    <a:pt x="59" y="38"/>
                  </a:lnTo>
                  <a:lnTo>
                    <a:pt x="56" y="57"/>
                  </a:lnTo>
                  <a:lnTo>
                    <a:pt x="50" y="57"/>
                  </a:lnTo>
                  <a:lnTo>
                    <a:pt x="44" y="57"/>
                  </a:lnTo>
                  <a:lnTo>
                    <a:pt x="43" y="57"/>
                  </a:lnTo>
                  <a:lnTo>
                    <a:pt x="40" y="55"/>
                  </a:lnTo>
                  <a:lnTo>
                    <a:pt x="40" y="51"/>
                  </a:lnTo>
                  <a:lnTo>
                    <a:pt x="39" y="48"/>
                  </a:lnTo>
                  <a:lnTo>
                    <a:pt x="37" y="50"/>
                  </a:lnTo>
                  <a:lnTo>
                    <a:pt x="34" y="51"/>
                  </a:lnTo>
                  <a:lnTo>
                    <a:pt x="32" y="55"/>
                  </a:lnTo>
                  <a:lnTo>
                    <a:pt x="27" y="57"/>
                  </a:lnTo>
                  <a:lnTo>
                    <a:pt x="24" y="51"/>
                  </a:lnTo>
                  <a:lnTo>
                    <a:pt x="22" y="45"/>
                  </a:lnTo>
                  <a:lnTo>
                    <a:pt x="12" y="45"/>
                  </a:lnTo>
                  <a:lnTo>
                    <a:pt x="2" y="47"/>
                  </a:lnTo>
                  <a:lnTo>
                    <a:pt x="0" y="41"/>
                  </a:lnTo>
                  <a:lnTo>
                    <a:pt x="0" y="37"/>
                  </a:lnTo>
                  <a:lnTo>
                    <a:pt x="9" y="30"/>
                  </a:lnTo>
                  <a:lnTo>
                    <a:pt x="20" y="20"/>
                  </a:lnTo>
                  <a:lnTo>
                    <a:pt x="30" y="10"/>
                  </a:lnTo>
                  <a:lnTo>
                    <a:pt x="3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88" name="Freeform 469"/>
            <p:cNvSpPr>
              <a:spLocks/>
            </p:cNvSpPr>
            <p:nvPr/>
          </p:nvSpPr>
          <p:spPr bwMode="auto">
            <a:xfrm>
              <a:off x="2987" y="2684"/>
              <a:ext cx="106" cy="85"/>
            </a:xfrm>
            <a:custGeom>
              <a:avLst/>
              <a:gdLst>
                <a:gd name="T0" fmla="*/ 43 w 106"/>
                <a:gd name="T1" fmla="*/ 0 h 85"/>
                <a:gd name="T2" fmla="*/ 39 w 106"/>
                <a:gd name="T3" fmla="*/ 3 h 85"/>
                <a:gd name="T4" fmla="*/ 33 w 106"/>
                <a:gd name="T5" fmla="*/ 7 h 85"/>
                <a:gd name="T6" fmla="*/ 26 w 106"/>
                <a:gd name="T7" fmla="*/ 8 h 85"/>
                <a:gd name="T8" fmla="*/ 20 w 106"/>
                <a:gd name="T9" fmla="*/ 11 h 85"/>
                <a:gd name="T10" fmla="*/ 15 w 106"/>
                <a:gd name="T11" fmla="*/ 14 h 85"/>
                <a:gd name="T12" fmla="*/ 9 w 106"/>
                <a:gd name="T13" fmla="*/ 17 h 85"/>
                <a:gd name="T14" fmla="*/ 5 w 106"/>
                <a:gd name="T15" fmla="*/ 21 h 85"/>
                <a:gd name="T16" fmla="*/ 0 w 106"/>
                <a:gd name="T17" fmla="*/ 27 h 85"/>
                <a:gd name="T18" fmla="*/ 2 w 106"/>
                <a:gd name="T19" fmla="*/ 28 h 85"/>
                <a:gd name="T20" fmla="*/ 2 w 106"/>
                <a:gd name="T21" fmla="*/ 30 h 85"/>
                <a:gd name="T22" fmla="*/ 10 w 106"/>
                <a:gd name="T23" fmla="*/ 28 h 85"/>
                <a:gd name="T24" fmla="*/ 17 w 106"/>
                <a:gd name="T25" fmla="*/ 27 h 85"/>
                <a:gd name="T26" fmla="*/ 22 w 106"/>
                <a:gd name="T27" fmla="*/ 23 h 85"/>
                <a:gd name="T28" fmla="*/ 29 w 106"/>
                <a:gd name="T29" fmla="*/ 20 h 85"/>
                <a:gd name="T30" fmla="*/ 45 w 106"/>
                <a:gd name="T31" fmla="*/ 25 h 85"/>
                <a:gd name="T32" fmla="*/ 63 w 106"/>
                <a:gd name="T33" fmla="*/ 31 h 85"/>
                <a:gd name="T34" fmla="*/ 62 w 106"/>
                <a:gd name="T35" fmla="*/ 33 h 85"/>
                <a:gd name="T36" fmla="*/ 62 w 106"/>
                <a:gd name="T37" fmla="*/ 34 h 85"/>
                <a:gd name="T38" fmla="*/ 50 w 106"/>
                <a:gd name="T39" fmla="*/ 37 h 85"/>
                <a:gd name="T40" fmla="*/ 42 w 106"/>
                <a:gd name="T41" fmla="*/ 41 h 85"/>
                <a:gd name="T42" fmla="*/ 33 w 106"/>
                <a:gd name="T43" fmla="*/ 45 h 85"/>
                <a:gd name="T44" fmla="*/ 27 w 106"/>
                <a:gd name="T45" fmla="*/ 51 h 85"/>
                <a:gd name="T46" fmla="*/ 22 w 106"/>
                <a:gd name="T47" fmla="*/ 58 h 85"/>
                <a:gd name="T48" fmla="*/ 17 w 106"/>
                <a:gd name="T49" fmla="*/ 65 h 85"/>
                <a:gd name="T50" fmla="*/ 13 w 106"/>
                <a:gd name="T51" fmla="*/ 74 h 85"/>
                <a:gd name="T52" fmla="*/ 10 w 106"/>
                <a:gd name="T53" fmla="*/ 84 h 85"/>
                <a:gd name="T54" fmla="*/ 10 w 106"/>
                <a:gd name="T55" fmla="*/ 85 h 85"/>
                <a:gd name="T56" fmla="*/ 12 w 106"/>
                <a:gd name="T57" fmla="*/ 85 h 85"/>
                <a:gd name="T58" fmla="*/ 17 w 106"/>
                <a:gd name="T59" fmla="*/ 85 h 85"/>
                <a:gd name="T60" fmla="*/ 23 w 106"/>
                <a:gd name="T61" fmla="*/ 85 h 85"/>
                <a:gd name="T62" fmla="*/ 30 w 106"/>
                <a:gd name="T63" fmla="*/ 70 h 85"/>
                <a:gd name="T64" fmla="*/ 37 w 106"/>
                <a:gd name="T65" fmla="*/ 55 h 85"/>
                <a:gd name="T66" fmla="*/ 43 w 106"/>
                <a:gd name="T67" fmla="*/ 50 h 85"/>
                <a:gd name="T68" fmla="*/ 49 w 106"/>
                <a:gd name="T69" fmla="*/ 45 h 85"/>
                <a:gd name="T70" fmla="*/ 56 w 106"/>
                <a:gd name="T71" fmla="*/ 41 h 85"/>
                <a:gd name="T72" fmla="*/ 66 w 106"/>
                <a:gd name="T73" fmla="*/ 38 h 85"/>
                <a:gd name="T74" fmla="*/ 66 w 106"/>
                <a:gd name="T75" fmla="*/ 40 h 85"/>
                <a:gd name="T76" fmla="*/ 66 w 106"/>
                <a:gd name="T77" fmla="*/ 41 h 85"/>
                <a:gd name="T78" fmla="*/ 67 w 106"/>
                <a:gd name="T79" fmla="*/ 48 h 85"/>
                <a:gd name="T80" fmla="*/ 66 w 106"/>
                <a:gd name="T81" fmla="*/ 54 h 85"/>
                <a:gd name="T82" fmla="*/ 65 w 106"/>
                <a:gd name="T83" fmla="*/ 60 h 85"/>
                <a:gd name="T84" fmla="*/ 63 w 106"/>
                <a:gd name="T85" fmla="*/ 65 h 85"/>
                <a:gd name="T86" fmla="*/ 70 w 106"/>
                <a:gd name="T87" fmla="*/ 65 h 85"/>
                <a:gd name="T88" fmla="*/ 77 w 106"/>
                <a:gd name="T89" fmla="*/ 67 h 85"/>
                <a:gd name="T90" fmla="*/ 85 w 106"/>
                <a:gd name="T91" fmla="*/ 58 h 85"/>
                <a:gd name="T92" fmla="*/ 92 w 106"/>
                <a:gd name="T93" fmla="*/ 48 h 85"/>
                <a:gd name="T94" fmla="*/ 97 w 106"/>
                <a:gd name="T95" fmla="*/ 51 h 85"/>
                <a:gd name="T96" fmla="*/ 105 w 106"/>
                <a:gd name="T97" fmla="*/ 50 h 85"/>
                <a:gd name="T98" fmla="*/ 106 w 106"/>
                <a:gd name="T99" fmla="*/ 48 h 85"/>
                <a:gd name="T100" fmla="*/ 106 w 106"/>
                <a:gd name="T101" fmla="*/ 47 h 85"/>
                <a:gd name="T102" fmla="*/ 87 w 106"/>
                <a:gd name="T103" fmla="*/ 35 h 85"/>
                <a:gd name="T104" fmla="*/ 70 w 106"/>
                <a:gd name="T105" fmla="*/ 25 h 85"/>
                <a:gd name="T106" fmla="*/ 72 w 106"/>
                <a:gd name="T107" fmla="*/ 20 h 85"/>
                <a:gd name="T108" fmla="*/ 73 w 106"/>
                <a:gd name="T109" fmla="*/ 15 h 85"/>
                <a:gd name="T110" fmla="*/ 66 w 106"/>
                <a:gd name="T111" fmla="*/ 8 h 85"/>
                <a:gd name="T112" fmla="*/ 59 w 106"/>
                <a:gd name="T113" fmla="*/ 3 h 85"/>
                <a:gd name="T114" fmla="*/ 52 w 106"/>
                <a:gd name="T115" fmla="*/ 1 h 85"/>
                <a:gd name="T116" fmla="*/ 43 w 106"/>
                <a:gd name="T117" fmla="*/ 0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06" h="85">
                  <a:moveTo>
                    <a:pt x="43" y="0"/>
                  </a:moveTo>
                  <a:lnTo>
                    <a:pt x="39" y="3"/>
                  </a:lnTo>
                  <a:lnTo>
                    <a:pt x="33" y="7"/>
                  </a:lnTo>
                  <a:lnTo>
                    <a:pt x="26" y="8"/>
                  </a:lnTo>
                  <a:lnTo>
                    <a:pt x="20" y="11"/>
                  </a:lnTo>
                  <a:lnTo>
                    <a:pt x="15" y="14"/>
                  </a:lnTo>
                  <a:lnTo>
                    <a:pt x="9" y="17"/>
                  </a:lnTo>
                  <a:lnTo>
                    <a:pt x="5" y="21"/>
                  </a:lnTo>
                  <a:lnTo>
                    <a:pt x="0" y="27"/>
                  </a:lnTo>
                  <a:lnTo>
                    <a:pt x="2" y="28"/>
                  </a:lnTo>
                  <a:lnTo>
                    <a:pt x="2" y="30"/>
                  </a:lnTo>
                  <a:lnTo>
                    <a:pt x="10" y="28"/>
                  </a:lnTo>
                  <a:lnTo>
                    <a:pt x="17" y="27"/>
                  </a:lnTo>
                  <a:lnTo>
                    <a:pt x="22" y="23"/>
                  </a:lnTo>
                  <a:lnTo>
                    <a:pt x="29" y="20"/>
                  </a:lnTo>
                  <a:lnTo>
                    <a:pt x="45" y="25"/>
                  </a:lnTo>
                  <a:lnTo>
                    <a:pt x="63" y="31"/>
                  </a:lnTo>
                  <a:lnTo>
                    <a:pt x="62" y="33"/>
                  </a:lnTo>
                  <a:lnTo>
                    <a:pt x="62" y="34"/>
                  </a:lnTo>
                  <a:lnTo>
                    <a:pt x="50" y="37"/>
                  </a:lnTo>
                  <a:lnTo>
                    <a:pt x="42" y="41"/>
                  </a:lnTo>
                  <a:lnTo>
                    <a:pt x="33" y="45"/>
                  </a:lnTo>
                  <a:lnTo>
                    <a:pt x="27" y="51"/>
                  </a:lnTo>
                  <a:lnTo>
                    <a:pt x="22" y="58"/>
                  </a:lnTo>
                  <a:lnTo>
                    <a:pt x="17" y="65"/>
                  </a:lnTo>
                  <a:lnTo>
                    <a:pt x="13" y="74"/>
                  </a:lnTo>
                  <a:lnTo>
                    <a:pt x="10" y="84"/>
                  </a:lnTo>
                  <a:lnTo>
                    <a:pt x="10" y="85"/>
                  </a:lnTo>
                  <a:lnTo>
                    <a:pt x="12" y="85"/>
                  </a:lnTo>
                  <a:lnTo>
                    <a:pt x="17" y="85"/>
                  </a:lnTo>
                  <a:lnTo>
                    <a:pt x="23" y="85"/>
                  </a:lnTo>
                  <a:lnTo>
                    <a:pt x="30" y="70"/>
                  </a:lnTo>
                  <a:lnTo>
                    <a:pt x="37" y="55"/>
                  </a:lnTo>
                  <a:lnTo>
                    <a:pt x="43" y="50"/>
                  </a:lnTo>
                  <a:lnTo>
                    <a:pt x="49" y="45"/>
                  </a:lnTo>
                  <a:lnTo>
                    <a:pt x="56" y="41"/>
                  </a:lnTo>
                  <a:lnTo>
                    <a:pt x="66" y="38"/>
                  </a:lnTo>
                  <a:lnTo>
                    <a:pt x="66" y="40"/>
                  </a:lnTo>
                  <a:lnTo>
                    <a:pt x="66" y="41"/>
                  </a:lnTo>
                  <a:lnTo>
                    <a:pt x="67" y="48"/>
                  </a:lnTo>
                  <a:lnTo>
                    <a:pt x="66" y="54"/>
                  </a:lnTo>
                  <a:lnTo>
                    <a:pt x="65" y="60"/>
                  </a:lnTo>
                  <a:lnTo>
                    <a:pt x="63" y="65"/>
                  </a:lnTo>
                  <a:lnTo>
                    <a:pt x="70" y="65"/>
                  </a:lnTo>
                  <a:lnTo>
                    <a:pt x="77" y="67"/>
                  </a:lnTo>
                  <a:lnTo>
                    <a:pt x="85" y="58"/>
                  </a:lnTo>
                  <a:lnTo>
                    <a:pt x="92" y="48"/>
                  </a:lnTo>
                  <a:lnTo>
                    <a:pt x="97" y="51"/>
                  </a:lnTo>
                  <a:lnTo>
                    <a:pt x="105" y="50"/>
                  </a:lnTo>
                  <a:lnTo>
                    <a:pt x="106" y="48"/>
                  </a:lnTo>
                  <a:lnTo>
                    <a:pt x="106" y="47"/>
                  </a:lnTo>
                  <a:lnTo>
                    <a:pt x="87" y="35"/>
                  </a:lnTo>
                  <a:lnTo>
                    <a:pt x="70" y="25"/>
                  </a:lnTo>
                  <a:lnTo>
                    <a:pt x="72" y="20"/>
                  </a:lnTo>
                  <a:lnTo>
                    <a:pt x="73" y="15"/>
                  </a:lnTo>
                  <a:lnTo>
                    <a:pt x="66" y="8"/>
                  </a:lnTo>
                  <a:lnTo>
                    <a:pt x="59" y="3"/>
                  </a:lnTo>
                  <a:lnTo>
                    <a:pt x="52" y="1"/>
                  </a:lnTo>
                  <a:lnTo>
                    <a:pt x="4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89" name="Freeform 470"/>
            <p:cNvSpPr>
              <a:spLocks/>
            </p:cNvSpPr>
            <p:nvPr/>
          </p:nvSpPr>
          <p:spPr bwMode="auto">
            <a:xfrm>
              <a:off x="4170" y="2701"/>
              <a:ext cx="157" cy="90"/>
            </a:xfrm>
            <a:custGeom>
              <a:avLst/>
              <a:gdLst>
                <a:gd name="T0" fmla="*/ 51 w 157"/>
                <a:gd name="T1" fmla="*/ 20 h 90"/>
                <a:gd name="T2" fmla="*/ 39 w 157"/>
                <a:gd name="T3" fmla="*/ 14 h 90"/>
                <a:gd name="T4" fmla="*/ 29 w 157"/>
                <a:gd name="T5" fmla="*/ 14 h 90"/>
                <a:gd name="T6" fmla="*/ 22 w 157"/>
                <a:gd name="T7" fmla="*/ 23 h 90"/>
                <a:gd name="T8" fmla="*/ 17 w 157"/>
                <a:gd name="T9" fmla="*/ 31 h 90"/>
                <a:gd name="T10" fmla="*/ 11 w 157"/>
                <a:gd name="T11" fmla="*/ 46 h 90"/>
                <a:gd name="T12" fmla="*/ 11 w 157"/>
                <a:gd name="T13" fmla="*/ 70 h 90"/>
                <a:gd name="T14" fmla="*/ 5 w 157"/>
                <a:gd name="T15" fmla="*/ 87 h 90"/>
                <a:gd name="T16" fmla="*/ 9 w 157"/>
                <a:gd name="T17" fmla="*/ 88 h 90"/>
                <a:gd name="T18" fmla="*/ 29 w 157"/>
                <a:gd name="T19" fmla="*/ 84 h 90"/>
                <a:gd name="T20" fmla="*/ 57 w 157"/>
                <a:gd name="T21" fmla="*/ 74 h 90"/>
                <a:gd name="T22" fmla="*/ 75 w 157"/>
                <a:gd name="T23" fmla="*/ 67 h 90"/>
                <a:gd name="T24" fmla="*/ 82 w 157"/>
                <a:gd name="T25" fmla="*/ 67 h 90"/>
                <a:gd name="T26" fmla="*/ 91 w 157"/>
                <a:gd name="T27" fmla="*/ 70 h 90"/>
                <a:gd name="T28" fmla="*/ 99 w 157"/>
                <a:gd name="T29" fmla="*/ 78 h 90"/>
                <a:gd name="T30" fmla="*/ 118 w 157"/>
                <a:gd name="T31" fmla="*/ 81 h 90"/>
                <a:gd name="T32" fmla="*/ 144 w 157"/>
                <a:gd name="T33" fmla="*/ 78 h 90"/>
                <a:gd name="T34" fmla="*/ 157 w 157"/>
                <a:gd name="T35" fmla="*/ 76 h 90"/>
                <a:gd name="T36" fmla="*/ 149 w 157"/>
                <a:gd name="T37" fmla="*/ 70 h 90"/>
                <a:gd name="T38" fmla="*/ 142 w 157"/>
                <a:gd name="T39" fmla="*/ 61 h 90"/>
                <a:gd name="T40" fmla="*/ 135 w 157"/>
                <a:gd name="T41" fmla="*/ 53 h 90"/>
                <a:gd name="T42" fmla="*/ 119 w 157"/>
                <a:gd name="T43" fmla="*/ 47 h 90"/>
                <a:gd name="T44" fmla="*/ 107 w 157"/>
                <a:gd name="T45" fmla="*/ 38 h 90"/>
                <a:gd name="T46" fmla="*/ 101 w 157"/>
                <a:gd name="T47" fmla="*/ 31 h 90"/>
                <a:gd name="T48" fmla="*/ 101 w 157"/>
                <a:gd name="T49" fmla="*/ 26 h 90"/>
                <a:gd name="T50" fmla="*/ 105 w 157"/>
                <a:gd name="T51" fmla="*/ 21 h 90"/>
                <a:gd name="T52" fmla="*/ 109 w 157"/>
                <a:gd name="T53" fmla="*/ 20 h 90"/>
                <a:gd name="T54" fmla="*/ 107 w 157"/>
                <a:gd name="T55" fmla="*/ 17 h 90"/>
                <a:gd name="T56" fmla="*/ 111 w 157"/>
                <a:gd name="T57" fmla="*/ 13 h 90"/>
                <a:gd name="T58" fmla="*/ 117 w 157"/>
                <a:gd name="T59" fmla="*/ 4 h 90"/>
                <a:gd name="T60" fmla="*/ 111 w 157"/>
                <a:gd name="T61" fmla="*/ 1 h 90"/>
                <a:gd name="T62" fmla="*/ 101 w 157"/>
                <a:gd name="T63" fmla="*/ 6 h 90"/>
                <a:gd name="T64" fmla="*/ 84 w 157"/>
                <a:gd name="T65" fmla="*/ 14 h 90"/>
                <a:gd name="T66" fmla="*/ 75 w 157"/>
                <a:gd name="T67" fmla="*/ 18 h 90"/>
                <a:gd name="T68" fmla="*/ 79 w 157"/>
                <a:gd name="T69" fmla="*/ 21 h 90"/>
                <a:gd name="T70" fmla="*/ 82 w 157"/>
                <a:gd name="T71" fmla="*/ 24 h 90"/>
                <a:gd name="T72" fmla="*/ 82 w 157"/>
                <a:gd name="T73" fmla="*/ 31 h 90"/>
                <a:gd name="T74" fmla="*/ 75 w 157"/>
                <a:gd name="T75" fmla="*/ 36 h 90"/>
                <a:gd name="T76" fmla="*/ 67 w 157"/>
                <a:gd name="T77" fmla="*/ 40 h 90"/>
                <a:gd name="T78" fmla="*/ 58 w 157"/>
                <a:gd name="T79" fmla="*/ 31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57" h="90">
                  <a:moveTo>
                    <a:pt x="58" y="23"/>
                  </a:moveTo>
                  <a:lnTo>
                    <a:pt x="51" y="20"/>
                  </a:lnTo>
                  <a:lnTo>
                    <a:pt x="42" y="16"/>
                  </a:lnTo>
                  <a:lnTo>
                    <a:pt x="39" y="14"/>
                  </a:lnTo>
                  <a:lnTo>
                    <a:pt x="35" y="13"/>
                  </a:lnTo>
                  <a:lnTo>
                    <a:pt x="29" y="14"/>
                  </a:lnTo>
                  <a:lnTo>
                    <a:pt x="24" y="16"/>
                  </a:lnTo>
                  <a:lnTo>
                    <a:pt x="22" y="23"/>
                  </a:lnTo>
                  <a:lnTo>
                    <a:pt x="21" y="28"/>
                  </a:lnTo>
                  <a:lnTo>
                    <a:pt x="17" y="31"/>
                  </a:lnTo>
                  <a:lnTo>
                    <a:pt x="11" y="33"/>
                  </a:lnTo>
                  <a:lnTo>
                    <a:pt x="11" y="46"/>
                  </a:lnTo>
                  <a:lnTo>
                    <a:pt x="11" y="57"/>
                  </a:lnTo>
                  <a:lnTo>
                    <a:pt x="11" y="70"/>
                  </a:lnTo>
                  <a:lnTo>
                    <a:pt x="11" y="84"/>
                  </a:lnTo>
                  <a:lnTo>
                    <a:pt x="5" y="87"/>
                  </a:lnTo>
                  <a:lnTo>
                    <a:pt x="0" y="90"/>
                  </a:lnTo>
                  <a:lnTo>
                    <a:pt x="9" y="88"/>
                  </a:lnTo>
                  <a:lnTo>
                    <a:pt x="19" y="87"/>
                  </a:lnTo>
                  <a:lnTo>
                    <a:pt x="29" y="84"/>
                  </a:lnTo>
                  <a:lnTo>
                    <a:pt x="38" y="81"/>
                  </a:lnTo>
                  <a:lnTo>
                    <a:pt x="57" y="74"/>
                  </a:lnTo>
                  <a:lnTo>
                    <a:pt x="74" y="67"/>
                  </a:lnTo>
                  <a:lnTo>
                    <a:pt x="75" y="67"/>
                  </a:lnTo>
                  <a:lnTo>
                    <a:pt x="77" y="67"/>
                  </a:lnTo>
                  <a:lnTo>
                    <a:pt x="82" y="67"/>
                  </a:lnTo>
                  <a:lnTo>
                    <a:pt x="87" y="68"/>
                  </a:lnTo>
                  <a:lnTo>
                    <a:pt x="91" y="70"/>
                  </a:lnTo>
                  <a:lnTo>
                    <a:pt x="94" y="73"/>
                  </a:lnTo>
                  <a:lnTo>
                    <a:pt x="99" y="78"/>
                  </a:lnTo>
                  <a:lnTo>
                    <a:pt x="107" y="81"/>
                  </a:lnTo>
                  <a:lnTo>
                    <a:pt x="118" y="81"/>
                  </a:lnTo>
                  <a:lnTo>
                    <a:pt x="131" y="80"/>
                  </a:lnTo>
                  <a:lnTo>
                    <a:pt x="144" y="78"/>
                  </a:lnTo>
                  <a:lnTo>
                    <a:pt x="157" y="77"/>
                  </a:lnTo>
                  <a:lnTo>
                    <a:pt x="157" y="76"/>
                  </a:lnTo>
                  <a:lnTo>
                    <a:pt x="157" y="73"/>
                  </a:lnTo>
                  <a:lnTo>
                    <a:pt x="149" y="70"/>
                  </a:lnTo>
                  <a:lnTo>
                    <a:pt x="145" y="67"/>
                  </a:lnTo>
                  <a:lnTo>
                    <a:pt x="142" y="61"/>
                  </a:lnTo>
                  <a:lnTo>
                    <a:pt x="141" y="54"/>
                  </a:lnTo>
                  <a:lnTo>
                    <a:pt x="135" y="53"/>
                  </a:lnTo>
                  <a:lnTo>
                    <a:pt x="128" y="50"/>
                  </a:lnTo>
                  <a:lnTo>
                    <a:pt x="119" y="47"/>
                  </a:lnTo>
                  <a:lnTo>
                    <a:pt x="112" y="43"/>
                  </a:lnTo>
                  <a:lnTo>
                    <a:pt x="107" y="38"/>
                  </a:lnTo>
                  <a:lnTo>
                    <a:pt x="102" y="34"/>
                  </a:lnTo>
                  <a:lnTo>
                    <a:pt x="101" y="31"/>
                  </a:lnTo>
                  <a:lnTo>
                    <a:pt x="101" y="28"/>
                  </a:lnTo>
                  <a:lnTo>
                    <a:pt x="101" y="26"/>
                  </a:lnTo>
                  <a:lnTo>
                    <a:pt x="102" y="23"/>
                  </a:lnTo>
                  <a:lnTo>
                    <a:pt x="105" y="21"/>
                  </a:lnTo>
                  <a:lnTo>
                    <a:pt x="109" y="20"/>
                  </a:lnTo>
                  <a:lnTo>
                    <a:pt x="109" y="20"/>
                  </a:lnTo>
                  <a:lnTo>
                    <a:pt x="109" y="18"/>
                  </a:lnTo>
                  <a:lnTo>
                    <a:pt x="107" y="17"/>
                  </a:lnTo>
                  <a:lnTo>
                    <a:pt x="104" y="16"/>
                  </a:lnTo>
                  <a:lnTo>
                    <a:pt x="111" y="13"/>
                  </a:lnTo>
                  <a:lnTo>
                    <a:pt x="118" y="7"/>
                  </a:lnTo>
                  <a:lnTo>
                    <a:pt x="117" y="4"/>
                  </a:lnTo>
                  <a:lnTo>
                    <a:pt x="115" y="3"/>
                  </a:lnTo>
                  <a:lnTo>
                    <a:pt x="111" y="1"/>
                  </a:lnTo>
                  <a:lnTo>
                    <a:pt x="108" y="0"/>
                  </a:lnTo>
                  <a:lnTo>
                    <a:pt x="101" y="6"/>
                  </a:lnTo>
                  <a:lnTo>
                    <a:pt x="92" y="10"/>
                  </a:lnTo>
                  <a:lnTo>
                    <a:pt x="84" y="14"/>
                  </a:lnTo>
                  <a:lnTo>
                    <a:pt x="74" y="17"/>
                  </a:lnTo>
                  <a:lnTo>
                    <a:pt x="75" y="18"/>
                  </a:lnTo>
                  <a:lnTo>
                    <a:pt x="75" y="20"/>
                  </a:lnTo>
                  <a:lnTo>
                    <a:pt x="79" y="21"/>
                  </a:lnTo>
                  <a:lnTo>
                    <a:pt x="81" y="23"/>
                  </a:lnTo>
                  <a:lnTo>
                    <a:pt x="82" y="24"/>
                  </a:lnTo>
                  <a:lnTo>
                    <a:pt x="84" y="28"/>
                  </a:lnTo>
                  <a:lnTo>
                    <a:pt x="82" y="31"/>
                  </a:lnTo>
                  <a:lnTo>
                    <a:pt x="81" y="33"/>
                  </a:lnTo>
                  <a:lnTo>
                    <a:pt x="75" y="36"/>
                  </a:lnTo>
                  <a:lnTo>
                    <a:pt x="71" y="38"/>
                  </a:lnTo>
                  <a:lnTo>
                    <a:pt x="67" y="40"/>
                  </a:lnTo>
                  <a:lnTo>
                    <a:pt x="59" y="40"/>
                  </a:lnTo>
                  <a:lnTo>
                    <a:pt x="58" y="31"/>
                  </a:lnTo>
                  <a:lnTo>
                    <a:pt x="58" y="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90" name="Freeform 471"/>
            <p:cNvSpPr>
              <a:spLocks/>
            </p:cNvSpPr>
            <p:nvPr/>
          </p:nvSpPr>
          <p:spPr bwMode="auto">
            <a:xfrm>
              <a:off x="4365" y="2705"/>
              <a:ext cx="97" cy="132"/>
            </a:xfrm>
            <a:custGeom>
              <a:avLst/>
              <a:gdLst>
                <a:gd name="T0" fmla="*/ 43 w 97"/>
                <a:gd name="T1" fmla="*/ 24 h 132"/>
                <a:gd name="T2" fmla="*/ 53 w 97"/>
                <a:gd name="T3" fmla="*/ 24 h 132"/>
                <a:gd name="T4" fmla="*/ 61 w 97"/>
                <a:gd name="T5" fmla="*/ 23 h 132"/>
                <a:gd name="T6" fmla="*/ 61 w 97"/>
                <a:gd name="T7" fmla="*/ 14 h 132"/>
                <a:gd name="T8" fmla="*/ 60 w 97"/>
                <a:gd name="T9" fmla="*/ 4 h 132"/>
                <a:gd name="T10" fmla="*/ 56 w 97"/>
                <a:gd name="T11" fmla="*/ 2 h 132"/>
                <a:gd name="T12" fmla="*/ 52 w 97"/>
                <a:gd name="T13" fmla="*/ 0 h 132"/>
                <a:gd name="T14" fmla="*/ 37 w 97"/>
                <a:gd name="T15" fmla="*/ 6 h 132"/>
                <a:gd name="T16" fmla="*/ 23 w 97"/>
                <a:gd name="T17" fmla="*/ 12 h 132"/>
                <a:gd name="T18" fmla="*/ 17 w 97"/>
                <a:gd name="T19" fmla="*/ 14 h 132"/>
                <a:gd name="T20" fmla="*/ 12 w 97"/>
                <a:gd name="T21" fmla="*/ 17 h 132"/>
                <a:gd name="T22" fmla="*/ 6 w 97"/>
                <a:gd name="T23" fmla="*/ 22 h 132"/>
                <a:gd name="T24" fmla="*/ 0 w 97"/>
                <a:gd name="T25" fmla="*/ 27 h 132"/>
                <a:gd name="T26" fmla="*/ 2 w 97"/>
                <a:gd name="T27" fmla="*/ 33 h 132"/>
                <a:gd name="T28" fmla="*/ 3 w 97"/>
                <a:gd name="T29" fmla="*/ 36 h 132"/>
                <a:gd name="T30" fmla="*/ 6 w 97"/>
                <a:gd name="T31" fmla="*/ 37 h 132"/>
                <a:gd name="T32" fmla="*/ 7 w 97"/>
                <a:gd name="T33" fmla="*/ 40 h 132"/>
                <a:gd name="T34" fmla="*/ 13 w 97"/>
                <a:gd name="T35" fmla="*/ 43 h 132"/>
                <a:gd name="T36" fmla="*/ 19 w 97"/>
                <a:gd name="T37" fmla="*/ 47 h 132"/>
                <a:gd name="T38" fmla="*/ 24 w 97"/>
                <a:gd name="T39" fmla="*/ 59 h 132"/>
                <a:gd name="T40" fmla="*/ 27 w 97"/>
                <a:gd name="T41" fmla="*/ 67 h 132"/>
                <a:gd name="T42" fmla="*/ 30 w 97"/>
                <a:gd name="T43" fmla="*/ 72 h 132"/>
                <a:gd name="T44" fmla="*/ 34 w 97"/>
                <a:gd name="T45" fmla="*/ 76 h 132"/>
                <a:gd name="T46" fmla="*/ 42 w 97"/>
                <a:gd name="T47" fmla="*/ 79 h 132"/>
                <a:gd name="T48" fmla="*/ 52 w 97"/>
                <a:gd name="T49" fmla="*/ 82 h 132"/>
                <a:gd name="T50" fmla="*/ 49 w 97"/>
                <a:gd name="T51" fmla="*/ 87 h 132"/>
                <a:gd name="T52" fmla="*/ 44 w 97"/>
                <a:gd name="T53" fmla="*/ 90 h 132"/>
                <a:gd name="T54" fmla="*/ 39 w 97"/>
                <a:gd name="T55" fmla="*/ 93 h 132"/>
                <a:gd name="T56" fmla="*/ 33 w 97"/>
                <a:gd name="T57" fmla="*/ 96 h 132"/>
                <a:gd name="T58" fmla="*/ 33 w 97"/>
                <a:gd name="T59" fmla="*/ 100 h 132"/>
                <a:gd name="T60" fmla="*/ 33 w 97"/>
                <a:gd name="T61" fmla="*/ 104 h 132"/>
                <a:gd name="T62" fmla="*/ 39 w 97"/>
                <a:gd name="T63" fmla="*/ 112 h 132"/>
                <a:gd name="T64" fmla="*/ 43 w 97"/>
                <a:gd name="T65" fmla="*/ 117 h 132"/>
                <a:gd name="T66" fmla="*/ 49 w 97"/>
                <a:gd name="T67" fmla="*/ 122 h 132"/>
                <a:gd name="T68" fmla="*/ 54 w 97"/>
                <a:gd name="T69" fmla="*/ 126 h 132"/>
                <a:gd name="T70" fmla="*/ 61 w 97"/>
                <a:gd name="T71" fmla="*/ 129 h 132"/>
                <a:gd name="T72" fmla="*/ 70 w 97"/>
                <a:gd name="T73" fmla="*/ 132 h 132"/>
                <a:gd name="T74" fmla="*/ 80 w 97"/>
                <a:gd name="T75" fmla="*/ 132 h 132"/>
                <a:gd name="T76" fmla="*/ 93 w 97"/>
                <a:gd name="T77" fmla="*/ 132 h 132"/>
                <a:gd name="T78" fmla="*/ 96 w 97"/>
                <a:gd name="T79" fmla="*/ 129 h 132"/>
                <a:gd name="T80" fmla="*/ 97 w 97"/>
                <a:gd name="T81" fmla="*/ 126 h 132"/>
                <a:gd name="T82" fmla="*/ 96 w 97"/>
                <a:gd name="T83" fmla="*/ 124 h 132"/>
                <a:gd name="T84" fmla="*/ 94 w 97"/>
                <a:gd name="T85" fmla="*/ 122 h 132"/>
                <a:gd name="T86" fmla="*/ 90 w 97"/>
                <a:gd name="T87" fmla="*/ 120 h 132"/>
                <a:gd name="T88" fmla="*/ 84 w 97"/>
                <a:gd name="T89" fmla="*/ 119 h 132"/>
                <a:gd name="T90" fmla="*/ 83 w 97"/>
                <a:gd name="T91" fmla="*/ 104 h 132"/>
                <a:gd name="T92" fmla="*/ 80 w 97"/>
                <a:gd name="T93" fmla="*/ 90 h 132"/>
                <a:gd name="T94" fmla="*/ 76 w 97"/>
                <a:gd name="T95" fmla="*/ 80 h 132"/>
                <a:gd name="T96" fmla="*/ 70 w 97"/>
                <a:gd name="T97" fmla="*/ 70 h 132"/>
                <a:gd name="T98" fmla="*/ 57 w 97"/>
                <a:gd name="T99" fmla="*/ 53 h 132"/>
                <a:gd name="T100" fmla="*/ 43 w 97"/>
                <a:gd name="T101" fmla="*/ 36 h 132"/>
                <a:gd name="T102" fmla="*/ 43 w 97"/>
                <a:gd name="T103" fmla="*/ 30 h 132"/>
                <a:gd name="T104" fmla="*/ 43 w 97"/>
                <a:gd name="T105" fmla="*/ 24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97" h="132">
                  <a:moveTo>
                    <a:pt x="43" y="24"/>
                  </a:moveTo>
                  <a:lnTo>
                    <a:pt x="53" y="24"/>
                  </a:lnTo>
                  <a:lnTo>
                    <a:pt x="61" y="23"/>
                  </a:lnTo>
                  <a:lnTo>
                    <a:pt x="61" y="14"/>
                  </a:lnTo>
                  <a:lnTo>
                    <a:pt x="60" y="4"/>
                  </a:lnTo>
                  <a:lnTo>
                    <a:pt x="56" y="2"/>
                  </a:lnTo>
                  <a:lnTo>
                    <a:pt x="52" y="0"/>
                  </a:lnTo>
                  <a:lnTo>
                    <a:pt x="37" y="6"/>
                  </a:lnTo>
                  <a:lnTo>
                    <a:pt x="23" y="12"/>
                  </a:lnTo>
                  <a:lnTo>
                    <a:pt x="17" y="14"/>
                  </a:lnTo>
                  <a:lnTo>
                    <a:pt x="12" y="17"/>
                  </a:lnTo>
                  <a:lnTo>
                    <a:pt x="6" y="22"/>
                  </a:lnTo>
                  <a:lnTo>
                    <a:pt x="0" y="27"/>
                  </a:lnTo>
                  <a:lnTo>
                    <a:pt x="2" y="33"/>
                  </a:lnTo>
                  <a:lnTo>
                    <a:pt x="3" y="36"/>
                  </a:lnTo>
                  <a:lnTo>
                    <a:pt x="6" y="37"/>
                  </a:lnTo>
                  <a:lnTo>
                    <a:pt x="7" y="40"/>
                  </a:lnTo>
                  <a:lnTo>
                    <a:pt x="13" y="43"/>
                  </a:lnTo>
                  <a:lnTo>
                    <a:pt x="19" y="47"/>
                  </a:lnTo>
                  <a:lnTo>
                    <a:pt x="24" y="59"/>
                  </a:lnTo>
                  <a:lnTo>
                    <a:pt x="27" y="67"/>
                  </a:lnTo>
                  <a:lnTo>
                    <a:pt x="30" y="72"/>
                  </a:lnTo>
                  <a:lnTo>
                    <a:pt x="34" y="76"/>
                  </a:lnTo>
                  <a:lnTo>
                    <a:pt x="42" y="79"/>
                  </a:lnTo>
                  <a:lnTo>
                    <a:pt x="52" y="82"/>
                  </a:lnTo>
                  <a:lnTo>
                    <a:pt x="49" y="87"/>
                  </a:lnTo>
                  <a:lnTo>
                    <a:pt x="44" y="90"/>
                  </a:lnTo>
                  <a:lnTo>
                    <a:pt x="39" y="93"/>
                  </a:lnTo>
                  <a:lnTo>
                    <a:pt x="33" y="96"/>
                  </a:lnTo>
                  <a:lnTo>
                    <a:pt x="33" y="100"/>
                  </a:lnTo>
                  <a:lnTo>
                    <a:pt x="33" y="104"/>
                  </a:lnTo>
                  <a:lnTo>
                    <a:pt x="39" y="112"/>
                  </a:lnTo>
                  <a:lnTo>
                    <a:pt x="43" y="117"/>
                  </a:lnTo>
                  <a:lnTo>
                    <a:pt x="49" y="122"/>
                  </a:lnTo>
                  <a:lnTo>
                    <a:pt x="54" y="126"/>
                  </a:lnTo>
                  <a:lnTo>
                    <a:pt x="61" y="129"/>
                  </a:lnTo>
                  <a:lnTo>
                    <a:pt x="70" y="132"/>
                  </a:lnTo>
                  <a:lnTo>
                    <a:pt x="80" y="132"/>
                  </a:lnTo>
                  <a:lnTo>
                    <a:pt x="93" y="132"/>
                  </a:lnTo>
                  <a:lnTo>
                    <a:pt x="96" y="129"/>
                  </a:lnTo>
                  <a:lnTo>
                    <a:pt x="97" y="126"/>
                  </a:lnTo>
                  <a:lnTo>
                    <a:pt x="96" y="124"/>
                  </a:lnTo>
                  <a:lnTo>
                    <a:pt x="94" y="122"/>
                  </a:lnTo>
                  <a:lnTo>
                    <a:pt x="90" y="120"/>
                  </a:lnTo>
                  <a:lnTo>
                    <a:pt x="84" y="119"/>
                  </a:lnTo>
                  <a:lnTo>
                    <a:pt x="83" y="104"/>
                  </a:lnTo>
                  <a:lnTo>
                    <a:pt x="80" y="90"/>
                  </a:lnTo>
                  <a:lnTo>
                    <a:pt x="76" y="80"/>
                  </a:lnTo>
                  <a:lnTo>
                    <a:pt x="70" y="70"/>
                  </a:lnTo>
                  <a:lnTo>
                    <a:pt x="57" y="53"/>
                  </a:lnTo>
                  <a:lnTo>
                    <a:pt x="43" y="36"/>
                  </a:lnTo>
                  <a:lnTo>
                    <a:pt x="43" y="30"/>
                  </a:lnTo>
                  <a:lnTo>
                    <a:pt x="43" y="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91" name="Freeform 472"/>
            <p:cNvSpPr>
              <a:spLocks/>
            </p:cNvSpPr>
            <p:nvPr/>
          </p:nvSpPr>
          <p:spPr bwMode="auto">
            <a:xfrm>
              <a:off x="3834" y="2725"/>
              <a:ext cx="443" cy="191"/>
            </a:xfrm>
            <a:custGeom>
              <a:avLst/>
              <a:gdLst>
                <a:gd name="T0" fmla="*/ 97 w 443"/>
                <a:gd name="T1" fmla="*/ 37 h 191"/>
                <a:gd name="T2" fmla="*/ 66 w 443"/>
                <a:gd name="T3" fmla="*/ 60 h 191"/>
                <a:gd name="T4" fmla="*/ 56 w 443"/>
                <a:gd name="T5" fmla="*/ 79 h 191"/>
                <a:gd name="T6" fmla="*/ 44 w 443"/>
                <a:gd name="T7" fmla="*/ 100 h 191"/>
                <a:gd name="T8" fmla="*/ 23 w 443"/>
                <a:gd name="T9" fmla="*/ 112 h 191"/>
                <a:gd name="T10" fmla="*/ 1 w 443"/>
                <a:gd name="T11" fmla="*/ 122 h 191"/>
                <a:gd name="T12" fmla="*/ 1 w 443"/>
                <a:gd name="T13" fmla="*/ 130 h 191"/>
                <a:gd name="T14" fmla="*/ 34 w 443"/>
                <a:gd name="T15" fmla="*/ 126 h 191"/>
                <a:gd name="T16" fmla="*/ 70 w 443"/>
                <a:gd name="T17" fmla="*/ 113 h 191"/>
                <a:gd name="T18" fmla="*/ 108 w 443"/>
                <a:gd name="T19" fmla="*/ 113 h 191"/>
                <a:gd name="T20" fmla="*/ 140 w 443"/>
                <a:gd name="T21" fmla="*/ 106 h 191"/>
                <a:gd name="T22" fmla="*/ 157 w 443"/>
                <a:gd name="T23" fmla="*/ 104 h 191"/>
                <a:gd name="T24" fmla="*/ 167 w 443"/>
                <a:gd name="T25" fmla="*/ 107 h 191"/>
                <a:gd name="T26" fmla="*/ 177 w 443"/>
                <a:gd name="T27" fmla="*/ 147 h 191"/>
                <a:gd name="T28" fmla="*/ 206 w 443"/>
                <a:gd name="T29" fmla="*/ 164 h 191"/>
                <a:gd name="T30" fmla="*/ 231 w 443"/>
                <a:gd name="T31" fmla="*/ 182 h 191"/>
                <a:gd name="T32" fmla="*/ 264 w 443"/>
                <a:gd name="T33" fmla="*/ 191 h 191"/>
                <a:gd name="T34" fmla="*/ 278 w 443"/>
                <a:gd name="T35" fmla="*/ 163 h 191"/>
                <a:gd name="T36" fmla="*/ 291 w 443"/>
                <a:gd name="T37" fmla="*/ 162 h 191"/>
                <a:gd name="T38" fmla="*/ 324 w 443"/>
                <a:gd name="T39" fmla="*/ 173 h 191"/>
                <a:gd name="T40" fmla="*/ 371 w 443"/>
                <a:gd name="T41" fmla="*/ 187 h 191"/>
                <a:gd name="T42" fmla="*/ 398 w 443"/>
                <a:gd name="T43" fmla="*/ 177 h 191"/>
                <a:gd name="T44" fmla="*/ 417 w 443"/>
                <a:gd name="T45" fmla="*/ 180 h 191"/>
                <a:gd name="T46" fmla="*/ 435 w 443"/>
                <a:gd name="T47" fmla="*/ 184 h 191"/>
                <a:gd name="T48" fmla="*/ 431 w 443"/>
                <a:gd name="T49" fmla="*/ 163 h 191"/>
                <a:gd name="T50" fmla="*/ 437 w 443"/>
                <a:gd name="T51" fmla="*/ 127 h 191"/>
                <a:gd name="T52" fmla="*/ 438 w 443"/>
                <a:gd name="T53" fmla="*/ 109 h 191"/>
                <a:gd name="T54" fmla="*/ 393 w 443"/>
                <a:gd name="T55" fmla="*/ 117 h 191"/>
                <a:gd name="T56" fmla="*/ 373 w 443"/>
                <a:gd name="T57" fmla="*/ 116 h 191"/>
                <a:gd name="T58" fmla="*/ 357 w 443"/>
                <a:gd name="T59" fmla="*/ 112 h 191"/>
                <a:gd name="T60" fmla="*/ 344 w 443"/>
                <a:gd name="T61" fmla="*/ 99 h 191"/>
                <a:gd name="T62" fmla="*/ 310 w 443"/>
                <a:gd name="T63" fmla="*/ 60 h 191"/>
                <a:gd name="T64" fmla="*/ 290 w 443"/>
                <a:gd name="T65" fmla="*/ 64 h 191"/>
                <a:gd name="T66" fmla="*/ 293 w 443"/>
                <a:gd name="T67" fmla="*/ 77 h 191"/>
                <a:gd name="T68" fmla="*/ 304 w 443"/>
                <a:gd name="T69" fmla="*/ 100 h 191"/>
                <a:gd name="T70" fmla="*/ 288 w 443"/>
                <a:gd name="T71" fmla="*/ 107 h 191"/>
                <a:gd name="T72" fmla="*/ 258 w 443"/>
                <a:gd name="T73" fmla="*/ 72 h 191"/>
                <a:gd name="T74" fmla="*/ 243 w 443"/>
                <a:gd name="T75" fmla="*/ 39 h 191"/>
                <a:gd name="T76" fmla="*/ 200 w 443"/>
                <a:gd name="T77" fmla="*/ 0 h 191"/>
                <a:gd name="T78" fmla="*/ 188 w 443"/>
                <a:gd name="T79" fmla="*/ 4 h 191"/>
                <a:gd name="T80" fmla="*/ 187 w 443"/>
                <a:gd name="T81" fmla="*/ 14 h 191"/>
                <a:gd name="T82" fmla="*/ 207 w 443"/>
                <a:gd name="T83" fmla="*/ 36 h 191"/>
                <a:gd name="T84" fmla="*/ 247 w 443"/>
                <a:gd name="T85" fmla="*/ 69 h 191"/>
                <a:gd name="T86" fmla="*/ 243 w 443"/>
                <a:gd name="T87" fmla="*/ 70 h 191"/>
                <a:gd name="T88" fmla="*/ 233 w 443"/>
                <a:gd name="T89" fmla="*/ 66 h 191"/>
                <a:gd name="T90" fmla="*/ 233 w 443"/>
                <a:gd name="T91" fmla="*/ 82 h 191"/>
                <a:gd name="T92" fmla="*/ 213 w 443"/>
                <a:gd name="T93" fmla="*/ 96 h 191"/>
                <a:gd name="T94" fmla="*/ 200 w 443"/>
                <a:gd name="T95" fmla="*/ 106 h 191"/>
                <a:gd name="T96" fmla="*/ 208 w 443"/>
                <a:gd name="T97" fmla="*/ 93 h 191"/>
                <a:gd name="T98" fmla="*/ 221 w 443"/>
                <a:gd name="T99" fmla="*/ 89 h 191"/>
                <a:gd name="T100" fmla="*/ 224 w 443"/>
                <a:gd name="T101" fmla="*/ 73 h 191"/>
                <a:gd name="T102" fmla="*/ 196 w 443"/>
                <a:gd name="T103" fmla="*/ 57 h 191"/>
                <a:gd name="T104" fmla="*/ 160 w 443"/>
                <a:gd name="T105" fmla="*/ 22 h 191"/>
                <a:gd name="T106" fmla="*/ 146 w 443"/>
                <a:gd name="T107" fmla="*/ 24 h 191"/>
                <a:gd name="T108" fmla="*/ 133 w 443"/>
                <a:gd name="T109" fmla="*/ 33 h 191"/>
                <a:gd name="T110" fmla="*/ 118 w 443"/>
                <a:gd name="T111" fmla="*/ 33 h 191"/>
                <a:gd name="T112" fmla="*/ 97 w 443"/>
                <a:gd name="T113" fmla="*/ 24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43" h="191">
                  <a:moveTo>
                    <a:pt x="97" y="24"/>
                  </a:moveTo>
                  <a:lnTo>
                    <a:pt x="97" y="30"/>
                  </a:lnTo>
                  <a:lnTo>
                    <a:pt x="97" y="37"/>
                  </a:lnTo>
                  <a:lnTo>
                    <a:pt x="87" y="46"/>
                  </a:lnTo>
                  <a:lnTo>
                    <a:pt x="77" y="53"/>
                  </a:lnTo>
                  <a:lnTo>
                    <a:pt x="66" y="60"/>
                  </a:lnTo>
                  <a:lnTo>
                    <a:pt x="51" y="66"/>
                  </a:lnTo>
                  <a:lnTo>
                    <a:pt x="54" y="72"/>
                  </a:lnTo>
                  <a:lnTo>
                    <a:pt x="56" y="79"/>
                  </a:lnTo>
                  <a:lnTo>
                    <a:pt x="57" y="84"/>
                  </a:lnTo>
                  <a:lnTo>
                    <a:pt x="54" y="92"/>
                  </a:lnTo>
                  <a:lnTo>
                    <a:pt x="44" y="100"/>
                  </a:lnTo>
                  <a:lnTo>
                    <a:pt x="34" y="107"/>
                  </a:lnTo>
                  <a:lnTo>
                    <a:pt x="29" y="110"/>
                  </a:lnTo>
                  <a:lnTo>
                    <a:pt x="23" y="112"/>
                  </a:lnTo>
                  <a:lnTo>
                    <a:pt x="13" y="113"/>
                  </a:lnTo>
                  <a:lnTo>
                    <a:pt x="1" y="113"/>
                  </a:lnTo>
                  <a:lnTo>
                    <a:pt x="1" y="122"/>
                  </a:lnTo>
                  <a:lnTo>
                    <a:pt x="0" y="129"/>
                  </a:lnTo>
                  <a:lnTo>
                    <a:pt x="1" y="129"/>
                  </a:lnTo>
                  <a:lnTo>
                    <a:pt x="1" y="130"/>
                  </a:lnTo>
                  <a:lnTo>
                    <a:pt x="14" y="129"/>
                  </a:lnTo>
                  <a:lnTo>
                    <a:pt x="26" y="129"/>
                  </a:lnTo>
                  <a:lnTo>
                    <a:pt x="34" y="126"/>
                  </a:lnTo>
                  <a:lnTo>
                    <a:pt x="41" y="124"/>
                  </a:lnTo>
                  <a:lnTo>
                    <a:pt x="54" y="119"/>
                  </a:lnTo>
                  <a:lnTo>
                    <a:pt x="70" y="113"/>
                  </a:lnTo>
                  <a:lnTo>
                    <a:pt x="83" y="113"/>
                  </a:lnTo>
                  <a:lnTo>
                    <a:pt x="96" y="113"/>
                  </a:lnTo>
                  <a:lnTo>
                    <a:pt x="108" y="113"/>
                  </a:lnTo>
                  <a:lnTo>
                    <a:pt x="121" y="112"/>
                  </a:lnTo>
                  <a:lnTo>
                    <a:pt x="130" y="110"/>
                  </a:lnTo>
                  <a:lnTo>
                    <a:pt x="140" y="106"/>
                  </a:lnTo>
                  <a:lnTo>
                    <a:pt x="146" y="104"/>
                  </a:lnTo>
                  <a:lnTo>
                    <a:pt x="151" y="104"/>
                  </a:lnTo>
                  <a:lnTo>
                    <a:pt x="157" y="104"/>
                  </a:lnTo>
                  <a:lnTo>
                    <a:pt x="161" y="104"/>
                  </a:lnTo>
                  <a:lnTo>
                    <a:pt x="164" y="106"/>
                  </a:lnTo>
                  <a:lnTo>
                    <a:pt x="167" y="107"/>
                  </a:lnTo>
                  <a:lnTo>
                    <a:pt x="168" y="122"/>
                  </a:lnTo>
                  <a:lnTo>
                    <a:pt x="173" y="136"/>
                  </a:lnTo>
                  <a:lnTo>
                    <a:pt x="177" y="147"/>
                  </a:lnTo>
                  <a:lnTo>
                    <a:pt x="183" y="157"/>
                  </a:lnTo>
                  <a:lnTo>
                    <a:pt x="196" y="160"/>
                  </a:lnTo>
                  <a:lnTo>
                    <a:pt x="206" y="164"/>
                  </a:lnTo>
                  <a:lnTo>
                    <a:pt x="214" y="170"/>
                  </a:lnTo>
                  <a:lnTo>
                    <a:pt x="223" y="176"/>
                  </a:lnTo>
                  <a:lnTo>
                    <a:pt x="231" y="182"/>
                  </a:lnTo>
                  <a:lnTo>
                    <a:pt x="241" y="186"/>
                  </a:lnTo>
                  <a:lnTo>
                    <a:pt x="251" y="190"/>
                  </a:lnTo>
                  <a:lnTo>
                    <a:pt x="264" y="191"/>
                  </a:lnTo>
                  <a:lnTo>
                    <a:pt x="268" y="177"/>
                  </a:lnTo>
                  <a:lnTo>
                    <a:pt x="273" y="164"/>
                  </a:lnTo>
                  <a:lnTo>
                    <a:pt x="278" y="163"/>
                  </a:lnTo>
                  <a:lnTo>
                    <a:pt x="283" y="162"/>
                  </a:lnTo>
                  <a:lnTo>
                    <a:pt x="287" y="162"/>
                  </a:lnTo>
                  <a:lnTo>
                    <a:pt x="291" y="162"/>
                  </a:lnTo>
                  <a:lnTo>
                    <a:pt x="301" y="164"/>
                  </a:lnTo>
                  <a:lnTo>
                    <a:pt x="310" y="167"/>
                  </a:lnTo>
                  <a:lnTo>
                    <a:pt x="324" y="173"/>
                  </a:lnTo>
                  <a:lnTo>
                    <a:pt x="340" y="177"/>
                  </a:lnTo>
                  <a:lnTo>
                    <a:pt x="355" y="182"/>
                  </a:lnTo>
                  <a:lnTo>
                    <a:pt x="371" y="187"/>
                  </a:lnTo>
                  <a:lnTo>
                    <a:pt x="381" y="183"/>
                  </a:lnTo>
                  <a:lnTo>
                    <a:pt x="391" y="179"/>
                  </a:lnTo>
                  <a:lnTo>
                    <a:pt x="398" y="177"/>
                  </a:lnTo>
                  <a:lnTo>
                    <a:pt x="404" y="177"/>
                  </a:lnTo>
                  <a:lnTo>
                    <a:pt x="411" y="177"/>
                  </a:lnTo>
                  <a:lnTo>
                    <a:pt x="417" y="180"/>
                  </a:lnTo>
                  <a:lnTo>
                    <a:pt x="427" y="184"/>
                  </a:lnTo>
                  <a:lnTo>
                    <a:pt x="435" y="189"/>
                  </a:lnTo>
                  <a:lnTo>
                    <a:pt x="435" y="184"/>
                  </a:lnTo>
                  <a:lnTo>
                    <a:pt x="435" y="180"/>
                  </a:lnTo>
                  <a:lnTo>
                    <a:pt x="433" y="172"/>
                  </a:lnTo>
                  <a:lnTo>
                    <a:pt x="431" y="163"/>
                  </a:lnTo>
                  <a:lnTo>
                    <a:pt x="431" y="154"/>
                  </a:lnTo>
                  <a:lnTo>
                    <a:pt x="433" y="144"/>
                  </a:lnTo>
                  <a:lnTo>
                    <a:pt x="437" y="127"/>
                  </a:lnTo>
                  <a:lnTo>
                    <a:pt x="443" y="112"/>
                  </a:lnTo>
                  <a:lnTo>
                    <a:pt x="440" y="110"/>
                  </a:lnTo>
                  <a:lnTo>
                    <a:pt x="438" y="109"/>
                  </a:lnTo>
                  <a:lnTo>
                    <a:pt x="420" y="116"/>
                  </a:lnTo>
                  <a:lnTo>
                    <a:pt x="403" y="123"/>
                  </a:lnTo>
                  <a:lnTo>
                    <a:pt x="393" y="117"/>
                  </a:lnTo>
                  <a:lnTo>
                    <a:pt x="384" y="110"/>
                  </a:lnTo>
                  <a:lnTo>
                    <a:pt x="378" y="114"/>
                  </a:lnTo>
                  <a:lnTo>
                    <a:pt x="373" y="116"/>
                  </a:lnTo>
                  <a:lnTo>
                    <a:pt x="367" y="116"/>
                  </a:lnTo>
                  <a:lnTo>
                    <a:pt x="363" y="114"/>
                  </a:lnTo>
                  <a:lnTo>
                    <a:pt x="357" y="112"/>
                  </a:lnTo>
                  <a:lnTo>
                    <a:pt x="353" y="109"/>
                  </a:lnTo>
                  <a:lnTo>
                    <a:pt x="348" y="104"/>
                  </a:lnTo>
                  <a:lnTo>
                    <a:pt x="344" y="99"/>
                  </a:lnTo>
                  <a:lnTo>
                    <a:pt x="330" y="74"/>
                  </a:lnTo>
                  <a:lnTo>
                    <a:pt x="316" y="56"/>
                  </a:lnTo>
                  <a:lnTo>
                    <a:pt x="310" y="60"/>
                  </a:lnTo>
                  <a:lnTo>
                    <a:pt x="304" y="63"/>
                  </a:lnTo>
                  <a:lnTo>
                    <a:pt x="298" y="63"/>
                  </a:lnTo>
                  <a:lnTo>
                    <a:pt x="290" y="64"/>
                  </a:lnTo>
                  <a:lnTo>
                    <a:pt x="288" y="67"/>
                  </a:lnTo>
                  <a:lnTo>
                    <a:pt x="288" y="72"/>
                  </a:lnTo>
                  <a:lnTo>
                    <a:pt x="293" y="77"/>
                  </a:lnTo>
                  <a:lnTo>
                    <a:pt x="298" y="84"/>
                  </a:lnTo>
                  <a:lnTo>
                    <a:pt x="301" y="92"/>
                  </a:lnTo>
                  <a:lnTo>
                    <a:pt x="304" y="100"/>
                  </a:lnTo>
                  <a:lnTo>
                    <a:pt x="300" y="107"/>
                  </a:lnTo>
                  <a:lnTo>
                    <a:pt x="297" y="114"/>
                  </a:lnTo>
                  <a:lnTo>
                    <a:pt x="288" y="107"/>
                  </a:lnTo>
                  <a:lnTo>
                    <a:pt x="277" y="93"/>
                  </a:lnTo>
                  <a:lnTo>
                    <a:pt x="264" y="80"/>
                  </a:lnTo>
                  <a:lnTo>
                    <a:pt x="258" y="72"/>
                  </a:lnTo>
                  <a:lnTo>
                    <a:pt x="258" y="59"/>
                  </a:lnTo>
                  <a:lnTo>
                    <a:pt x="257" y="46"/>
                  </a:lnTo>
                  <a:lnTo>
                    <a:pt x="243" y="39"/>
                  </a:lnTo>
                  <a:lnTo>
                    <a:pt x="228" y="30"/>
                  </a:lnTo>
                  <a:lnTo>
                    <a:pt x="214" y="16"/>
                  </a:lnTo>
                  <a:lnTo>
                    <a:pt x="200" y="0"/>
                  </a:lnTo>
                  <a:lnTo>
                    <a:pt x="194" y="2"/>
                  </a:lnTo>
                  <a:lnTo>
                    <a:pt x="190" y="2"/>
                  </a:lnTo>
                  <a:lnTo>
                    <a:pt x="188" y="4"/>
                  </a:lnTo>
                  <a:lnTo>
                    <a:pt x="186" y="6"/>
                  </a:lnTo>
                  <a:lnTo>
                    <a:pt x="186" y="10"/>
                  </a:lnTo>
                  <a:lnTo>
                    <a:pt x="187" y="14"/>
                  </a:lnTo>
                  <a:lnTo>
                    <a:pt x="193" y="22"/>
                  </a:lnTo>
                  <a:lnTo>
                    <a:pt x="198" y="29"/>
                  </a:lnTo>
                  <a:lnTo>
                    <a:pt x="207" y="36"/>
                  </a:lnTo>
                  <a:lnTo>
                    <a:pt x="216" y="43"/>
                  </a:lnTo>
                  <a:lnTo>
                    <a:pt x="233" y="54"/>
                  </a:lnTo>
                  <a:lnTo>
                    <a:pt x="247" y="69"/>
                  </a:lnTo>
                  <a:lnTo>
                    <a:pt x="247" y="69"/>
                  </a:lnTo>
                  <a:lnTo>
                    <a:pt x="247" y="70"/>
                  </a:lnTo>
                  <a:lnTo>
                    <a:pt x="243" y="70"/>
                  </a:lnTo>
                  <a:lnTo>
                    <a:pt x="240" y="70"/>
                  </a:lnTo>
                  <a:lnTo>
                    <a:pt x="236" y="67"/>
                  </a:lnTo>
                  <a:lnTo>
                    <a:pt x="233" y="66"/>
                  </a:lnTo>
                  <a:lnTo>
                    <a:pt x="233" y="72"/>
                  </a:lnTo>
                  <a:lnTo>
                    <a:pt x="233" y="77"/>
                  </a:lnTo>
                  <a:lnTo>
                    <a:pt x="233" y="82"/>
                  </a:lnTo>
                  <a:lnTo>
                    <a:pt x="231" y="87"/>
                  </a:lnTo>
                  <a:lnTo>
                    <a:pt x="221" y="92"/>
                  </a:lnTo>
                  <a:lnTo>
                    <a:pt x="213" y="96"/>
                  </a:lnTo>
                  <a:lnTo>
                    <a:pt x="213" y="104"/>
                  </a:lnTo>
                  <a:lnTo>
                    <a:pt x="213" y="113"/>
                  </a:lnTo>
                  <a:lnTo>
                    <a:pt x="200" y="106"/>
                  </a:lnTo>
                  <a:lnTo>
                    <a:pt x="187" y="97"/>
                  </a:lnTo>
                  <a:lnTo>
                    <a:pt x="198" y="94"/>
                  </a:lnTo>
                  <a:lnTo>
                    <a:pt x="208" y="93"/>
                  </a:lnTo>
                  <a:lnTo>
                    <a:pt x="213" y="93"/>
                  </a:lnTo>
                  <a:lnTo>
                    <a:pt x="217" y="92"/>
                  </a:lnTo>
                  <a:lnTo>
                    <a:pt x="221" y="89"/>
                  </a:lnTo>
                  <a:lnTo>
                    <a:pt x="226" y="86"/>
                  </a:lnTo>
                  <a:lnTo>
                    <a:pt x="224" y="79"/>
                  </a:lnTo>
                  <a:lnTo>
                    <a:pt x="224" y="73"/>
                  </a:lnTo>
                  <a:lnTo>
                    <a:pt x="213" y="69"/>
                  </a:lnTo>
                  <a:lnTo>
                    <a:pt x="204" y="64"/>
                  </a:lnTo>
                  <a:lnTo>
                    <a:pt x="196" y="57"/>
                  </a:lnTo>
                  <a:lnTo>
                    <a:pt x="188" y="50"/>
                  </a:lnTo>
                  <a:lnTo>
                    <a:pt x="174" y="34"/>
                  </a:lnTo>
                  <a:lnTo>
                    <a:pt x="160" y="22"/>
                  </a:lnTo>
                  <a:lnTo>
                    <a:pt x="154" y="22"/>
                  </a:lnTo>
                  <a:lnTo>
                    <a:pt x="150" y="23"/>
                  </a:lnTo>
                  <a:lnTo>
                    <a:pt x="146" y="24"/>
                  </a:lnTo>
                  <a:lnTo>
                    <a:pt x="143" y="26"/>
                  </a:lnTo>
                  <a:lnTo>
                    <a:pt x="138" y="30"/>
                  </a:lnTo>
                  <a:lnTo>
                    <a:pt x="133" y="33"/>
                  </a:lnTo>
                  <a:lnTo>
                    <a:pt x="127" y="34"/>
                  </a:lnTo>
                  <a:lnTo>
                    <a:pt x="123" y="33"/>
                  </a:lnTo>
                  <a:lnTo>
                    <a:pt x="118" y="33"/>
                  </a:lnTo>
                  <a:lnTo>
                    <a:pt x="114" y="30"/>
                  </a:lnTo>
                  <a:lnTo>
                    <a:pt x="106" y="27"/>
                  </a:lnTo>
                  <a:lnTo>
                    <a:pt x="97" y="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92" name="Freeform 473"/>
            <p:cNvSpPr>
              <a:spLocks/>
            </p:cNvSpPr>
            <p:nvPr/>
          </p:nvSpPr>
          <p:spPr bwMode="auto">
            <a:xfrm>
              <a:off x="5309" y="2727"/>
              <a:ext cx="3" cy="2"/>
            </a:xfrm>
            <a:custGeom>
              <a:avLst/>
              <a:gdLst>
                <a:gd name="T0" fmla="*/ 0 w 3"/>
                <a:gd name="T1" fmla="*/ 0 h 2"/>
                <a:gd name="T2" fmla="*/ 1 w 3"/>
                <a:gd name="T3" fmla="*/ 1 h 2"/>
                <a:gd name="T4" fmla="*/ 3 w 3"/>
                <a:gd name="T5" fmla="*/ 2 h 2"/>
                <a:gd name="T6" fmla="*/ 1 w 3"/>
                <a:gd name="T7" fmla="*/ 2 h 2"/>
                <a:gd name="T8" fmla="*/ 0 w 3"/>
                <a:gd name="T9" fmla="*/ 0 h 2"/>
              </a:gdLst>
              <a:ahLst/>
              <a:cxnLst>
                <a:cxn ang="0">
                  <a:pos x="T0" y="T1"/>
                </a:cxn>
                <a:cxn ang="0">
                  <a:pos x="T2" y="T3"/>
                </a:cxn>
                <a:cxn ang="0">
                  <a:pos x="T4" y="T5"/>
                </a:cxn>
                <a:cxn ang="0">
                  <a:pos x="T6" y="T7"/>
                </a:cxn>
                <a:cxn ang="0">
                  <a:pos x="T8" y="T9"/>
                </a:cxn>
              </a:cxnLst>
              <a:rect l="0" t="0" r="r" b="b"/>
              <a:pathLst>
                <a:path w="3" h="2">
                  <a:moveTo>
                    <a:pt x="0" y="0"/>
                  </a:moveTo>
                  <a:lnTo>
                    <a:pt x="1" y="1"/>
                  </a:lnTo>
                  <a:lnTo>
                    <a:pt x="3" y="2"/>
                  </a:lnTo>
                  <a:lnTo>
                    <a:pt x="1" y="2"/>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93" name="Freeform 474"/>
            <p:cNvSpPr>
              <a:spLocks/>
            </p:cNvSpPr>
            <p:nvPr/>
          </p:nvSpPr>
          <p:spPr bwMode="auto">
            <a:xfrm>
              <a:off x="5313" y="2729"/>
              <a:ext cx="56" cy="43"/>
            </a:xfrm>
            <a:custGeom>
              <a:avLst/>
              <a:gdLst>
                <a:gd name="T0" fmla="*/ 56 w 56"/>
                <a:gd name="T1" fmla="*/ 19 h 43"/>
                <a:gd name="T2" fmla="*/ 56 w 56"/>
                <a:gd name="T3" fmla="*/ 23 h 43"/>
                <a:gd name="T4" fmla="*/ 56 w 56"/>
                <a:gd name="T5" fmla="*/ 28 h 43"/>
                <a:gd name="T6" fmla="*/ 50 w 56"/>
                <a:gd name="T7" fmla="*/ 30 h 43"/>
                <a:gd name="T8" fmla="*/ 44 w 56"/>
                <a:gd name="T9" fmla="*/ 33 h 43"/>
                <a:gd name="T10" fmla="*/ 46 w 56"/>
                <a:gd name="T11" fmla="*/ 38 h 43"/>
                <a:gd name="T12" fmla="*/ 46 w 56"/>
                <a:gd name="T13" fmla="*/ 42 h 43"/>
                <a:gd name="T14" fmla="*/ 37 w 56"/>
                <a:gd name="T15" fmla="*/ 39 h 43"/>
                <a:gd name="T16" fmla="*/ 30 w 56"/>
                <a:gd name="T17" fmla="*/ 38 h 43"/>
                <a:gd name="T18" fmla="*/ 26 w 56"/>
                <a:gd name="T19" fmla="*/ 36 h 43"/>
                <a:gd name="T20" fmla="*/ 23 w 56"/>
                <a:gd name="T21" fmla="*/ 38 h 43"/>
                <a:gd name="T22" fmla="*/ 20 w 56"/>
                <a:gd name="T23" fmla="*/ 39 h 43"/>
                <a:gd name="T24" fmla="*/ 19 w 56"/>
                <a:gd name="T25" fmla="*/ 43 h 43"/>
                <a:gd name="T26" fmla="*/ 13 w 56"/>
                <a:gd name="T27" fmla="*/ 42 h 43"/>
                <a:gd name="T28" fmla="*/ 9 w 56"/>
                <a:gd name="T29" fmla="*/ 40 h 43"/>
                <a:gd name="T30" fmla="*/ 6 w 56"/>
                <a:gd name="T31" fmla="*/ 38 h 43"/>
                <a:gd name="T32" fmla="*/ 4 w 56"/>
                <a:gd name="T33" fmla="*/ 32 h 43"/>
                <a:gd name="T34" fmla="*/ 12 w 56"/>
                <a:gd name="T35" fmla="*/ 30 h 43"/>
                <a:gd name="T36" fmla="*/ 19 w 56"/>
                <a:gd name="T37" fmla="*/ 29 h 43"/>
                <a:gd name="T38" fmla="*/ 16 w 56"/>
                <a:gd name="T39" fmla="*/ 18 h 43"/>
                <a:gd name="T40" fmla="*/ 13 w 56"/>
                <a:gd name="T41" fmla="*/ 8 h 43"/>
                <a:gd name="T42" fmla="*/ 9 w 56"/>
                <a:gd name="T43" fmla="*/ 6 h 43"/>
                <a:gd name="T44" fmla="*/ 6 w 56"/>
                <a:gd name="T45" fmla="*/ 6 h 43"/>
                <a:gd name="T46" fmla="*/ 3 w 56"/>
                <a:gd name="T47" fmla="*/ 5 h 43"/>
                <a:gd name="T48" fmla="*/ 0 w 56"/>
                <a:gd name="T49" fmla="*/ 2 h 43"/>
                <a:gd name="T50" fmla="*/ 0 w 56"/>
                <a:gd name="T51" fmla="*/ 2 h 43"/>
                <a:gd name="T52" fmla="*/ 0 w 56"/>
                <a:gd name="T53" fmla="*/ 0 h 43"/>
                <a:gd name="T54" fmla="*/ 6 w 56"/>
                <a:gd name="T55" fmla="*/ 0 h 43"/>
                <a:gd name="T56" fmla="*/ 12 w 56"/>
                <a:gd name="T57" fmla="*/ 0 h 43"/>
                <a:gd name="T58" fmla="*/ 22 w 56"/>
                <a:gd name="T59" fmla="*/ 9 h 43"/>
                <a:gd name="T60" fmla="*/ 32 w 56"/>
                <a:gd name="T61" fmla="*/ 15 h 43"/>
                <a:gd name="T62" fmla="*/ 36 w 56"/>
                <a:gd name="T63" fmla="*/ 16 h 43"/>
                <a:gd name="T64" fmla="*/ 42 w 56"/>
                <a:gd name="T65" fmla="*/ 18 h 43"/>
                <a:gd name="T66" fmla="*/ 49 w 56"/>
                <a:gd name="T67" fmla="*/ 19 h 43"/>
                <a:gd name="T68" fmla="*/ 56 w 56"/>
                <a:gd name="T69" fmla="*/ 19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6" h="43">
                  <a:moveTo>
                    <a:pt x="56" y="19"/>
                  </a:moveTo>
                  <a:lnTo>
                    <a:pt x="56" y="23"/>
                  </a:lnTo>
                  <a:lnTo>
                    <a:pt x="56" y="28"/>
                  </a:lnTo>
                  <a:lnTo>
                    <a:pt x="50" y="30"/>
                  </a:lnTo>
                  <a:lnTo>
                    <a:pt x="44" y="33"/>
                  </a:lnTo>
                  <a:lnTo>
                    <a:pt x="46" y="38"/>
                  </a:lnTo>
                  <a:lnTo>
                    <a:pt x="46" y="42"/>
                  </a:lnTo>
                  <a:lnTo>
                    <a:pt x="37" y="39"/>
                  </a:lnTo>
                  <a:lnTo>
                    <a:pt x="30" y="38"/>
                  </a:lnTo>
                  <a:lnTo>
                    <a:pt x="26" y="36"/>
                  </a:lnTo>
                  <a:lnTo>
                    <a:pt x="23" y="38"/>
                  </a:lnTo>
                  <a:lnTo>
                    <a:pt x="20" y="39"/>
                  </a:lnTo>
                  <a:lnTo>
                    <a:pt x="19" y="43"/>
                  </a:lnTo>
                  <a:lnTo>
                    <a:pt x="13" y="42"/>
                  </a:lnTo>
                  <a:lnTo>
                    <a:pt x="9" y="40"/>
                  </a:lnTo>
                  <a:lnTo>
                    <a:pt x="6" y="38"/>
                  </a:lnTo>
                  <a:lnTo>
                    <a:pt x="4" y="32"/>
                  </a:lnTo>
                  <a:lnTo>
                    <a:pt x="12" y="30"/>
                  </a:lnTo>
                  <a:lnTo>
                    <a:pt x="19" y="29"/>
                  </a:lnTo>
                  <a:lnTo>
                    <a:pt x="16" y="18"/>
                  </a:lnTo>
                  <a:lnTo>
                    <a:pt x="13" y="8"/>
                  </a:lnTo>
                  <a:lnTo>
                    <a:pt x="9" y="6"/>
                  </a:lnTo>
                  <a:lnTo>
                    <a:pt x="6" y="6"/>
                  </a:lnTo>
                  <a:lnTo>
                    <a:pt x="3" y="5"/>
                  </a:lnTo>
                  <a:lnTo>
                    <a:pt x="0" y="2"/>
                  </a:lnTo>
                  <a:lnTo>
                    <a:pt x="0" y="2"/>
                  </a:lnTo>
                  <a:lnTo>
                    <a:pt x="0" y="0"/>
                  </a:lnTo>
                  <a:lnTo>
                    <a:pt x="6" y="0"/>
                  </a:lnTo>
                  <a:lnTo>
                    <a:pt x="12" y="0"/>
                  </a:lnTo>
                  <a:lnTo>
                    <a:pt x="22" y="9"/>
                  </a:lnTo>
                  <a:lnTo>
                    <a:pt x="32" y="15"/>
                  </a:lnTo>
                  <a:lnTo>
                    <a:pt x="36" y="16"/>
                  </a:lnTo>
                  <a:lnTo>
                    <a:pt x="42" y="18"/>
                  </a:lnTo>
                  <a:lnTo>
                    <a:pt x="49" y="19"/>
                  </a:lnTo>
                  <a:lnTo>
                    <a:pt x="56"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94" name="Freeform 475"/>
            <p:cNvSpPr>
              <a:spLocks/>
            </p:cNvSpPr>
            <p:nvPr/>
          </p:nvSpPr>
          <p:spPr bwMode="auto">
            <a:xfrm>
              <a:off x="3977" y="2751"/>
              <a:ext cx="18" cy="57"/>
            </a:xfrm>
            <a:custGeom>
              <a:avLst/>
              <a:gdLst>
                <a:gd name="T0" fmla="*/ 13 w 18"/>
                <a:gd name="T1" fmla="*/ 0 h 57"/>
                <a:gd name="T2" fmla="*/ 15 w 18"/>
                <a:gd name="T3" fmla="*/ 3 h 57"/>
                <a:gd name="T4" fmla="*/ 18 w 18"/>
                <a:gd name="T5" fmla="*/ 6 h 57"/>
                <a:gd name="T6" fmla="*/ 15 w 18"/>
                <a:gd name="T7" fmla="*/ 14 h 57"/>
                <a:gd name="T8" fmla="*/ 13 w 18"/>
                <a:gd name="T9" fmla="*/ 23 h 57"/>
                <a:gd name="T10" fmla="*/ 14 w 18"/>
                <a:gd name="T11" fmla="*/ 28 h 57"/>
                <a:gd name="T12" fmla="*/ 17 w 18"/>
                <a:gd name="T13" fmla="*/ 36 h 57"/>
                <a:gd name="T14" fmla="*/ 17 w 18"/>
                <a:gd name="T15" fmla="*/ 43 h 57"/>
                <a:gd name="T16" fmla="*/ 15 w 18"/>
                <a:gd name="T17" fmla="*/ 51 h 57"/>
                <a:gd name="T18" fmla="*/ 14 w 18"/>
                <a:gd name="T19" fmla="*/ 54 h 57"/>
                <a:gd name="T20" fmla="*/ 13 w 18"/>
                <a:gd name="T21" fmla="*/ 57 h 57"/>
                <a:gd name="T22" fmla="*/ 5 w 18"/>
                <a:gd name="T23" fmla="*/ 56 h 57"/>
                <a:gd name="T24" fmla="*/ 1 w 18"/>
                <a:gd name="T25" fmla="*/ 54 h 57"/>
                <a:gd name="T26" fmla="*/ 1 w 18"/>
                <a:gd name="T27" fmla="*/ 43 h 57"/>
                <a:gd name="T28" fmla="*/ 0 w 18"/>
                <a:gd name="T29" fmla="*/ 31 h 57"/>
                <a:gd name="T30" fmla="*/ 5 w 18"/>
                <a:gd name="T31" fmla="*/ 31 h 57"/>
                <a:gd name="T32" fmla="*/ 10 w 18"/>
                <a:gd name="T33" fmla="*/ 30 h 57"/>
                <a:gd name="T34" fmla="*/ 7 w 18"/>
                <a:gd name="T35" fmla="*/ 24 h 57"/>
                <a:gd name="T36" fmla="*/ 3 w 18"/>
                <a:gd name="T37" fmla="*/ 17 h 57"/>
                <a:gd name="T38" fmla="*/ 8 w 18"/>
                <a:gd name="T39" fmla="*/ 8 h 57"/>
                <a:gd name="T40" fmla="*/ 13 w 18"/>
                <a:gd name="T41"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8" h="57">
                  <a:moveTo>
                    <a:pt x="13" y="0"/>
                  </a:moveTo>
                  <a:lnTo>
                    <a:pt x="15" y="3"/>
                  </a:lnTo>
                  <a:lnTo>
                    <a:pt x="18" y="6"/>
                  </a:lnTo>
                  <a:lnTo>
                    <a:pt x="15" y="14"/>
                  </a:lnTo>
                  <a:lnTo>
                    <a:pt x="13" y="23"/>
                  </a:lnTo>
                  <a:lnTo>
                    <a:pt x="14" y="28"/>
                  </a:lnTo>
                  <a:lnTo>
                    <a:pt x="17" y="36"/>
                  </a:lnTo>
                  <a:lnTo>
                    <a:pt x="17" y="43"/>
                  </a:lnTo>
                  <a:lnTo>
                    <a:pt x="15" y="51"/>
                  </a:lnTo>
                  <a:lnTo>
                    <a:pt x="14" y="54"/>
                  </a:lnTo>
                  <a:lnTo>
                    <a:pt x="13" y="57"/>
                  </a:lnTo>
                  <a:lnTo>
                    <a:pt x="5" y="56"/>
                  </a:lnTo>
                  <a:lnTo>
                    <a:pt x="1" y="54"/>
                  </a:lnTo>
                  <a:lnTo>
                    <a:pt x="1" y="43"/>
                  </a:lnTo>
                  <a:lnTo>
                    <a:pt x="0" y="31"/>
                  </a:lnTo>
                  <a:lnTo>
                    <a:pt x="5" y="31"/>
                  </a:lnTo>
                  <a:lnTo>
                    <a:pt x="10" y="30"/>
                  </a:lnTo>
                  <a:lnTo>
                    <a:pt x="7" y="24"/>
                  </a:lnTo>
                  <a:lnTo>
                    <a:pt x="3" y="17"/>
                  </a:lnTo>
                  <a:lnTo>
                    <a:pt x="8" y="8"/>
                  </a:lnTo>
                  <a:lnTo>
                    <a:pt x="1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95" name="Freeform 476"/>
            <p:cNvSpPr>
              <a:spLocks/>
            </p:cNvSpPr>
            <p:nvPr/>
          </p:nvSpPr>
          <p:spPr bwMode="auto">
            <a:xfrm>
              <a:off x="5280" y="2781"/>
              <a:ext cx="90" cy="108"/>
            </a:xfrm>
            <a:custGeom>
              <a:avLst/>
              <a:gdLst>
                <a:gd name="T0" fmla="*/ 90 w 90"/>
                <a:gd name="T1" fmla="*/ 74 h 108"/>
                <a:gd name="T2" fmla="*/ 56 w 90"/>
                <a:gd name="T3" fmla="*/ 84 h 108"/>
                <a:gd name="T4" fmla="*/ 55 w 90"/>
                <a:gd name="T5" fmla="*/ 91 h 108"/>
                <a:gd name="T6" fmla="*/ 55 w 90"/>
                <a:gd name="T7" fmla="*/ 98 h 108"/>
                <a:gd name="T8" fmla="*/ 50 w 90"/>
                <a:gd name="T9" fmla="*/ 98 h 108"/>
                <a:gd name="T10" fmla="*/ 45 w 90"/>
                <a:gd name="T11" fmla="*/ 98 h 108"/>
                <a:gd name="T12" fmla="*/ 45 w 90"/>
                <a:gd name="T13" fmla="*/ 94 h 108"/>
                <a:gd name="T14" fmla="*/ 45 w 90"/>
                <a:gd name="T15" fmla="*/ 90 h 108"/>
                <a:gd name="T16" fmla="*/ 45 w 90"/>
                <a:gd name="T17" fmla="*/ 90 h 108"/>
                <a:gd name="T18" fmla="*/ 43 w 90"/>
                <a:gd name="T19" fmla="*/ 90 h 108"/>
                <a:gd name="T20" fmla="*/ 40 w 90"/>
                <a:gd name="T21" fmla="*/ 91 h 108"/>
                <a:gd name="T22" fmla="*/ 37 w 90"/>
                <a:gd name="T23" fmla="*/ 91 h 108"/>
                <a:gd name="T24" fmla="*/ 35 w 90"/>
                <a:gd name="T25" fmla="*/ 97 h 108"/>
                <a:gd name="T26" fmla="*/ 32 w 90"/>
                <a:gd name="T27" fmla="*/ 103 h 108"/>
                <a:gd name="T28" fmla="*/ 27 w 90"/>
                <a:gd name="T29" fmla="*/ 106 h 108"/>
                <a:gd name="T30" fmla="*/ 22 w 90"/>
                <a:gd name="T31" fmla="*/ 108 h 108"/>
                <a:gd name="T32" fmla="*/ 20 w 90"/>
                <a:gd name="T33" fmla="*/ 98 h 108"/>
                <a:gd name="T34" fmla="*/ 16 w 90"/>
                <a:gd name="T35" fmla="*/ 91 h 108"/>
                <a:gd name="T36" fmla="*/ 10 w 90"/>
                <a:gd name="T37" fmla="*/ 94 h 108"/>
                <a:gd name="T38" fmla="*/ 6 w 90"/>
                <a:gd name="T39" fmla="*/ 97 h 108"/>
                <a:gd name="T40" fmla="*/ 2 w 90"/>
                <a:gd name="T41" fmla="*/ 94 h 108"/>
                <a:gd name="T42" fmla="*/ 0 w 90"/>
                <a:gd name="T43" fmla="*/ 91 h 108"/>
                <a:gd name="T44" fmla="*/ 6 w 90"/>
                <a:gd name="T45" fmla="*/ 80 h 108"/>
                <a:gd name="T46" fmla="*/ 13 w 90"/>
                <a:gd name="T47" fmla="*/ 68 h 108"/>
                <a:gd name="T48" fmla="*/ 29 w 90"/>
                <a:gd name="T49" fmla="*/ 70 h 108"/>
                <a:gd name="T50" fmla="*/ 45 w 90"/>
                <a:gd name="T51" fmla="*/ 71 h 108"/>
                <a:gd name="T52" fmla="*/ 46 w 90"/>
                <a:gd name="T53" fmla="*/ 64 h 108"/>
                <a:gd name="T54" fmla="*/ 49 w 90"/>
                <a:gd name="T55" fmla="*/ 58 h 108"/>
                <a:gd name="T56" fmla="*/ 52 w 90"/>
                <a:gd name="T57" fmla="*/ 56 h 108"/>
                <a:gd name="T58" fmla="*/ 56 w 90"/>
                <a:gd name="T59" fmla="*/ 53 h 108"/>
                <a:gd name="T60" fmla="*/ 60 w 90"/>
                <a:gd name="T61" fmla="*/ 50 h 108"/>
                <a:gd name="T62" fmla="*/ 63 w 90"/>
                <a:gd name="T63" fmla="*/ 46 h 108"/>
                <a:gd name="T64" fmla="*/ 66 w 90"/>
                <a:gd name="T65" fmla="*/ 41 h 108"/>
                <a:gd name="T66" fmla="*/ 69 w 90"/>
                <a:gd name="T67" fmla="*/ 36 h 108"/>
                <a:gd name="T68" fmla="*/ 63 w 90"/>
                <a:gd name="T69" fmla="*/ 21 h 108"/>
                <a:gd name="T70" fmla="*/ 57 w 90"/>
                <a:gd name="T71" fmla="*/ 8 h 108"/>
                <a:gd name="T72" fmla="*/ 59 w 90"/>
                <a:gd name="T73" fmla="*/ 6 h 108"/>
                <a:gd name="T74" fmla="*/ 60 w 90"/>
                <a:gd name="T75" fmla="*/ 4 h 108"/>
                <a:gd name="T76" fmla="*/ 60 w 90"/>
                <a:gd name="T77" fmla="*/ 4 h 108"/>
                <a:gd name="T78" fmla="*/ 60 w 90"/>
                <a:gd name="T79" fmla="*/ 0 h 108"/>
                <a:gd name="T80" fmla="*/ 65 w 90"/>
                <a:gd name="T81" fmla="*/ 1 h 108"/>
                <a:gd name="T82" fmla="*/ 69 w 90"/>
                <a:gd name="T83" fmla="*/ 1 h 108"/>
                <a:gd name="T84" fmla="*/ 75 w 90"/>
                <a:gd name="T85" fmla="*/ 11 h 108"/>
                <a:gd name="T86" fmla="*/ 82 w 90"/>
                <a:gd name="T87" fmla="*/ 18 h 108"/>
                <a:gd name="T88" fmla="*/ 85 w 90"/>
                <a:gd name="T89" fmla="*/ 31 h 108"/>
                <a:gd name="T90" fmla="*/ 86 w 90"/>
                <a:gd name="T91" fmla="*/ 46 h 108"/>
                <a:gd name="T92" fmla="*/ 89 w 90"/>
                <a:gd name="T93" fmla="*/ 60 h 108"/>
                <a:gd name="T94" fmla="*/ 90 w 90"/>
                <a:gd name="T95" fmla="*/ 74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90" h="108">
                  <a:moveTo>
                    <a:pt x="90" y="74"/>
                  </a:moveTo>
                  <a:lnTo>
                    <a:pt x="56" y="84"/>
                  </a:lnTo>
                  <a:lnTo>
                    <a:pt x="55" y="91"/>
                  </a:lnTo>
                  <a:lnTo>
                    <a:pt x="55" y="98"/>
                  </a:lnTo>
                  <a:lnTo>
                    <a:pt x="50" y="98"/>
                  </a:lnTo>
                  <a:lnTo>
                    <a:pt x="45" y="98"/>
                  </a:lnTo>
                  <a:lnTo>
                    <a:pt x="45" y="94"/>
                  </a:lnTo>
                  <a:lnTo>
                    <a:pt x="45" y="90"/>
                  </a:lnTo>
                  <a:lnTo>
                    <a:pt x="45" y="90"/>
                  </a:lnTo>
                  <a:lnTo>
                    <a:pt x="43" y="90"/>
                  </a:lnTo>
                  <a:lnTo>
                    <a:pt x="40" y="91"/>
                  </a:lnTo>
                  <a:lnTo>
                    <a:pt x="37" y="91"/>
                  </a:lnTo>
                  <a:lnTo>
                    <a:pt x="35" y="97"/>
                  </a:lnTo>
                  <a:lnTo>
                    <a:pt x="32" y="103"/>
                  </a:lnTo>
                  <a:lnTo>
                    <a:pt x="27" y="106"/>
                  </a:lnTo>
                  <a:lnTo>
                    <a:pt x="22" y="108"/>
                  </a:lnTo>
                  <a:lnTo>
                    <a:pt x="20" y="98"/>
                  </a:lnTo>
                  <a:lnTo>
                    <a:pt x="16" y="91"/>
                  </a:lnTo>
                  <a:lnTo>
                    <a:pt x="10" y="94"/>
                  </a:lnTo>
                  <a:lnTo>
                    <a:pt x="6" y="97"/>
                  </a:lnTo>
                  <a:lnTo>
                    <a:pt x="2" y="94"/>
                  </a:lnTo>
                  <a:lnTo>
                    <a:pt x="0" y="91"/>
                  </a:lnTo>
                  <a:lnTo>
                    <a:pt x="6" y="80"/>
                  </a:lnTo>
                  <a:lnTo>
                    <a:pt x="13" y="68"/>
                  </a:lnTo>
                  <a:lnTo>
                    <a:pt x="29" y="70"/>
                  </a:lnTo>
                  <a:lnTo>
                    <a:pt x="45" y="71"/>
                  </a:lnTo>
                  <a:lnTo>
                    <a:pt x="46" y="64"/>
                  </a:lnTo>
                  <a:lnTo>
                    <a:pt x="49" y="58"/>
                  </a:lnTo>
                  <a:lnTo>
                    <a:pt x="52" y="56"/>
                  </a:lnTo>
                  <a:lnTo>
                    <a:pt x="56" y="53"/>
                  </a:lnTo>
                  <a:lnTo>
                    <a:pt x="60" y="50"/>
                  </a:lnTo>
                  <a:lnTo>
                    <a:pt x="63" y="46"/>
                  </a:lnTo>
                  <a:lnTo>
                    <a:pt x="66" y="41"/>
                  </a:lnTo>
                  <a:lnTo>
                    <a:pt x="69" y="36"/>
                  </a:lnTo>
                  <a:lnTo>
                    <a:pt x="63" y="21"/>
                  </a:lnTo>
                  <a:lnTo>
                    <a:pt x="57" y="8"/>
                  </a:lnTo>
                  <a:lnTo>
                    <a:pt x="59" y="6"/>
                  </a:lnTo>
                  <a:lnTo>
                    <a:pt x="60" y="4"/>
                  </a:lnTo>
                  <a:lnTo>
                    <a:pt x="60" y="4"/>
                  </a:lnTo>
                  <a:lnTo>
                    <a:pt x="60" y="0"/>
                  </a:lnTo>
                  <a:lnTo>
                    <a:pt x="65" y="1"/>
                  </a:lnTo>
                  <a:lnTo>
                    <a:pt x="69" y="1"/>
                  </a:lnTo>
                  <a:lnTo>
                    <a:pt x="75" y="11"/>
                  </a:lnTo>
                  <a:lnTo>
                    <a:pt x="82" y="18"/>
                  </a:lnTo>
                  <a:lnTo>
                    <a:pt x="85" y="31"/>
                  </a:lnTo>
                  <a:lnTo>
                    <a:pt x="86" y="46"/>
                  </a:lnTo>
                  <a:lnTo>
                    <a:pt x="89" y="60"/>
                  </a:lnTo>
                  <a:lnTo>
                    <a:pt x="90" y="7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96" name="Freeform 477"/>
            <p:cNvSpPr>
              <a:spLocks/>
            </p:cNvSpPr>
            <p:nvPr/>
          </p:nvSpPr>
          <p:spPr bwMode="auto">
            <a:xfrm>
              <a:off x="5270" y="2875"/>
              <a:ext cx="27" cy="32"/>
            </a:xfrm>
            <a:custGeom>
              <a:avLst/>
              <a:gdLst>
                <a:gd name="T0" fmla="*/ 27 w 27"/>
                <a:gd name="T1" fmla="*/ 10 h 32"/>
                <a:gd name="T2" fmla="*/ 25 w 27"/>
                <a:gd name="T3" fmla="*/ 22 h 32"/>
                <a:gd name="T4" fmla="*/ 23 w 27"/>
                <a:gd name="T5" fmla="*/ 32 h 32"/>
                <a:gd name="T6" fmla="*/ 19 w 27"/>
                <a:gd name="T7" fmla="*/ 32 h 32"/>
                <a:gd name="T8" fmla="*/ 15 w 27"/>
                <a:gd name="T9" fmla="*/ 32 h 32"/>
                <a:gd name="T10" fmla="*/ 13 w 27"/>
                <a:gd name="T11" fmla="*/ 23 h 32"/>
                <a:gd name="T12" fmla="*/ 13 w 27"/>
                <a:gd name="T13" fmla="*/ 13 h 32"/>
                <a:gd name="T14" fmla="*/ 7 w 27"/>
                <a:gd name="T15" fmla="*/ 13 h 32"/>
                <a:gd name="T16" fmla="*/ 6 w 27"/>
                <a:gd name="T17" fmla="*/ 12 h 32"/>
                <a:gd name="T18" fmla="*/ 3 w 27"/>
                <a:gd name="T19" fmla="*/ 10 h 32"/>
                <a:gd name="T20" fmla="*/ 0 w 27"/>
                <a:gd name="T21" fmla="*/ 7 h 32"/>
                <a:gd name="T22" fmla="*/ 2 w 27"/>
                <a:gd name="T23" fmla="*/ 6 h 32"/>
                <a:gd name="T24" fmla="*/ 2 w 27"/>
                <a:gd name="T25" fmla="*/ 3 h 32"/>
                <a:gd name="T26" fmla="*/ 5 w 27"/>
                <a:gd name="T27" fmla="*/ 2 h 32"/>
                <a:gd name="T28" fmla="*/ 9 w 27"/>
                <a:gd name="T29" fmla="*/ 0 h 32"/>
                <a:gd name="T30" fmla="*/ 12 w 27"/>
                <a:gd name="T31" fmla="*/ 4 h 32"/>
                <a:gd name="T32" fmla="*/ 16 w 27"/>
                <a:gd name="T33" fmla="*/ 7 h 32"/>
                <a:gd name="T34" fmla="*/ 20 w 27"/>
                <a:gd name="T35" fmla="*/ 9 h 32"/>
                <a:gd name="T36" fmla="*/ 27 w 27"/>
                <a:gd name="T37" fmla="*/ 1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 h="32">
                  <a:moveTo>
                    <a:pt x="27" y="10"/>
                  </a:moveTo>
                  <a:lnTo>
                    <a:pt x="25" y="22"/>
                  </a:lnTo>
                  <a:lnTo>
                    <a:pt x="23" y="32"/>
                  </a:lnTo>
                  <a:lnTo>
                    <a:pt x="19" y="32"/>
                  </a:lnTo>
                  <a:lnTo>
                    <a:pt x="15" y="32"/>
                  </a:lnTo>
                  <a:lnTo>
                    <a:pt x="13" y="23"/>
                  </a:lnTo>
                  <a:lnTo>
                    <a:pt x="13" y="13"/>
                  </a:lnTo>
                  <a:lnTo>
                    <a:pt x="7" y="13"/>
                  </a:lnTo>
                  <a:lnTo>
                    <a:pt x="6" y="12"/>
                  </a:lnTo>
                  <a:lnTo>
                    <a:pt x="3" y="10"/>
                  </a:lnTo>
                  <a:lnTo>
                    <a:pt x="0" y="7"/>
                  </a:lnTo>
                  <a:lnTo>
                    <a:pt x="2" y="6"/>
                  </a:lnTo>
                  <a:lnTo>
                    <a:pt x="2" y="3"/>
                  </a:lnTo>
                  <a:lnTo>
                    <a:pt x="5" y="2"/>
                  </a:lnTo>
                  <a:lnTo>
                    <a:pt x="9" y="0"/>
                  </a:lnTo>
                  <a:lnTo>
                    <a:pt x="12" y="4"/>
                  </a:lnTo>
                  <a:lnTo>
                    <a:pt x="16" y="7"/>
                  </a:lnTo>
                  <a:lnTo>
                    <a:pt x="20" y="9"/>
                  </a:lnTo>
                  <a:lnTo>
                    <a:pt x="27" y="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97" name="Freeform 478"/>
            <p:cNvSpPr>
              <a:spLocks/>
            </p:cNvSpPr>
            <p:nvPr/>
          </p:nvSpPr>
          <p:spPr bwMode="auto">
            <a:xfrm>
              <a:off x="5202" y="2982"/>
              <a:ext cx="15" cy="40"/>
            </a:xfrm>
            <a:custGeom>
              <a:avLst/>
              <a:gdLst>
                <a:gd name="T0" fmla="*/ 8 w 15"/>
                <a:gd name="T1" fmla="*/ 0 h 40"/>
                <a:gd name="T2" fmla="*/ 13 w 15"/>
                <a:gd name="T3" fmla="*/ 2 h 40"/>
                <a:gd name="T4" fmla="*/ 15 w 15"/>
                <a:gd name="T5" fmla="*/ 2 h 40"/>
                <a:gd name="T6" fmla="*/ 15 w 15"/>
                <a:gd name="T7" fmla="*/ 22 h 40"/>
                <a:gd name="T8" fmla="*/ 13 w 15"/>
                <a:gd name="T9" fmla="*/ 39 h 40"/>
                <a:gd name="T10" fmla="*/ 11 w 15"/>
                <a:gd name="T11" fmla="*/ 39 h 40"/>
                <a:gd name="T12" fmla="*/ 10 w 15"/>
                <a:gd name="T13" fmla="*/ 40 h 40"/>
                <a:gd name="T14" fmla="*/ 5 w 15"/>
                <a:gd name="T15" fmla="*/ 36 h 40"/>
                <a:gd name="T16" fmla="*/ 1 w 15"/>
                <a:gd name="T17" fmla="*/ 33 h 40"/>
                <a:gd name="T18" fmla="*/ 0 w 15"/>
                <a:gd name="T19" fmla="*/ 23 h 40"/>
                <a:gd name="T20" fmla="*/ 1 w 15"/>
                <a:gd name="T21" fmla="*/ 14 h 40"/>
                <a:gd name="T22" fmla="*/ 4 w 15"/>
                <a:gd name="T23" fmla="*/ 7 h 40"/>
                <a:gd name="T24" fmla="*/ 8 w 15"/>
                <a:gd name="T25"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 h="40">
                  <a:moveTo>
                    <a:pt x="8" y="0"/>
                  </a:moveTo>
                  <a:lnTo>
                    <a:pt x="13" y="2"/>
                  </a:lnTo>
                  <a:lnTo>
                    <a:pt x="15" y="2"/>
                  </a:lnTo>
                  <a:lnTo>
                    <a:pt x="15" y="22"/>
                  </a:lnTo>
                  <a:lnTo>
                    <a:pt x="13" y="39"/>
                  </a:lnTo>
                  <a:lnTo>
                    <a:pt x="11" y="39"/>
                  </a:lnTo>
                  <a:lnTo>
                    <a:pt x="10" y="40"/>
                  </a:lnTo>
                  <a:lnTo>
                    <a:pt x="5" y="36"/>
                  </a:lnTo>
                  <a:lnTo>
                    <a:pt x="1" y="33"/>
                  </a:lnTo>
                  <a:lnTo>
                    <a:pt x="0" y="23"/>
                  </a:lnTo>
                  <a:lnTo>
                    <a:pt x="1" y="14"/>
                  </a:lnTo>
                  <a:lnTo>
                    <a:pt x="4" y="7"/>
                  </a:lnTo>
                  <a:lnTo>
                    <a:pt x="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98" name="Freeform 479"/>
            <p:cNvSpPr>
              <a:spLocks/>
            </p:cNvSpPr>
            <p:nvPr/>
          </p:nvSpPr>
          <p:spPr bwMode="auto">
            <a:xfrm>
              <a:off x="2955" y="3005"/>
              <a:ext cx="111" cy="41"/>
            </a:xfrm>
            <a:custGeom>
              <a:avLst/>
              <a:gdLst>
                <a:gd name="T0" fmla="*/ 68 w 111"/>
                <a:gd name="T1" fmla="*/ 36 h 41"/>
                <a:gd name="T2" fmla="*/ 67 w 111"/>
                <a:gd name="T3" fmla="*/ 31 h 41"/>
                <a:gd name="T4" fmla="*/ 65 w 111"/>
                <a:gd name="T5" fmla="*/ 26 h 41"/>
                <a:gd name="T6" fmla="*/ 45 w 111"/>
                <a:gd name="T7" fmla="*/ 19 h 41"/>
                <a:gd name="T8" fmla="*/ 27 w 111"/>
                <a:gd name="T9" fmla="*/ 10 h 41"/>
                <a:gd name="T10" fmla="*/ 12 w 111"/>
                <a:gd name="T11" fmla="*/ 14 h 41"/>
                <a:gd name="T12" fmla="*/ 0 w 111"/>
                <a:gd name="T13" fmla="*/ 19 h 41"/>
                <a:gd name="T14" fmla="*/ 1 w 111"/>
                <a:gd name="T15" fmla="*/ 17 h 41"/>
                <a:gd name="T16" fmla="*/ 2 w 111"/>
                <a:gd name="T17" fmla="*/ 16 h 41"/>
                <a:gd name="T18" fmla="*/ 7 w 111"/>
                <a:gd name="T19" fmla="*/ 9 h 41"/>
                <a:gd name="T20" fmla="*/ 12 w 111"/>
                <a:gd name="T21" fmla="*/ 4 h 41"/>
                <a:gd name="T22" fmla="*/ 18 w 111"/>
                <a:gd name="T23" fmla="*/ 1 h 41"/>
                <a:gd name="T24" fmla="*/ 25 w 111"/>
                <a:gd name="T25" fmla="*/ 0 h 41"/>
                <a:gd name="T26" fmla="*/ 32 w 111"/>
                <a:gd name="T27" fmla="*/ 1 h 41"/>
                <a:gd name="T28" fmla="*/ 41 w 111"/>
                <a:gd name="T29" fmla="*/ 3 h 41"/>
                <a:gd name="T30" fmla="*/ 49 w 111"/>
                <a:gd name="T31" fmla="*/ 6 h 41"/>
                <a:gd name="T32" fmla="*/ 57 w 111"/>
                <a:gd name="T33" fmla="*/ 9 h 41"/>
                <a:gd name="T34" fmla="*/ 89 w 111"/>
                <a:gd name="T35" fmla="*/ 27 h 41"/>
                <a:gd name="T36" fmla="*/ 111 w 111"/>
                <a:gd name="T37" fmla="*/ 39 h 41"/>
                <a:gd name="T38" fmla="*/ 111 w 111"/>
                <a:gd name="T39" fmla="*/ 40 h 41"/>
                <a:gd name="T40" fmla="*/ 111 w 111"/>
                <a:gd name="T41" fmla="*/ 41 h 41"/>
                <a:gd name="T42" fmla="*/ 94 w 111"/>
                <a:gd name="T43" fmla="*/ 41 h 41"/>
                <a:gd name="T44" fmla="*/ 75 w 111"/>
                <a:gd name="T45" fmla="*/ 41 h 41"/>
                <a:gd name="T46" fmla="*/ 77 w 111"/>
                <a:gd name="T47" fmla="*/ 39 h 41"/>
                <a:gd name="T48" fmla="*/ 77 w 111"/>
                <a:gd name="T49" fmla="*/ 36 h 41"/>
                <a:gd name="T50" fmla="*/ 72 w 111"/>
                <a:gd name="T51" fmla="*/ 36 h 41"/>
                <a:gd name="T52" fmla="*/ 68 w 111"/>
                <a:gd name="T53" fmla="*/ 36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11" h="41">
                  <a:moveTo>
                    <a:pt x="68" y="36"/>
                  </a:moveTo>
                  <a:lnTo>
                    <a:pt x="67" y="31"/>
                  </a:lnTo>
                  <a:lnTo>
                    <a:pt x="65" y="26"/>
                  </a:lnTo>
                  <a:lnTo>
                    <a:pt x="45" y="19"/>
                  </a:lnTo>
                  <a:lnTo>
                    <a:pt x="27" y="10"/>
                  </a:lnTo>
                  <a:lnTo>
                    <a:pt x="12" y="14"/>
                  </a:lnTo>
                  <a:lnTo>
                    <a:pt x="0" y="19"/>
                  </a:lnTo>
                  <a:lnTo>
                    <a:pt x="1" y="17"/>
                  </a:lnTo>
                  <a:lnTo>
                    <a:pt x="2" y="16"/>
                  </a:lnTo>
                  <a:lnTo>
                    <a:pt x="7" y="9"/>
                  </a:lnTo>
                  <a:lnTo>
                    <a:pt x="12" y="4"/>
                  </a:lnTo>
                  <a:lnTo>
                    <a:pt x="18" y="1"/>
                  </a:lnTo>
                  <a:lnTo>
                    <a:pt x="25" y="0"/>
                  </a:lnTo>
                  <a:lnTo>
                    <a:pt x="32" y="1"/>
                  </a:lnTo>
                  <a:lnTo>
                    <a:pt x="41" y="3"/>
                  </a:lnTo>
                  <a:lnTo>
                    <a:pt x="49" y="6"/>
                  </a:lnTo>
                  <a:lnTo>
                    <a:pt x="57" y="9"/>
                  </a:lnTo>
                  <a:lnTo>
                    <a:pt x="89" y="27"/>
                  </a:lnTo>
                  <a:lnTo>
                    <a:pt x="111" y="39"/>
                  </a:lnTo>
                  <a:lnTo>
                    <a:pt x="111" y="40"/>
                  </a:lnTo>
                  <a:lnTo>
                    <a:pt x="111" y="41"/>
                  </a:lnTo>
                  <a:lnTo>
                    <a:pt x="94" y="41"/>
                  </a:lnTo>
                  <a:lnTo>
                    <a:pt x="75" y="41"/>
                  </a:lnTo>
                  <a:lnTo>
                    <a:pt x="77" y="39"/>
                  </a:lnTo>
                  <a:lnTo>
                    <a:pt x="77" y="36"/>
                  </a:lnTo>
                  <a:lnTo>
                    <a:pt x="72" y="36"/>
                  </a:lnTo>
                  <a:lnTo>
                    <a:pt x="68" y="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99" name="Freeform 480"/>
            <p:cNvSpPr>
              <a:spLocks/>
            </p:cNvSpPr>
            <p:nvPr/>
          </p:nvSpPr>
          <p:spPr bwMode="auto">
            <a:xfrm>
              <a:off x="3054" y="3048"/>
              <a:ext cx="72" cy="23"/>
            </a:xfrm>
            <a:custGeom>
              <a:avLst/>
              <a:gdLst>
                <a:gd name="T0" fmla="*/ 29 w 72"/>
                <a:gd name="T1" fmla="*/ 0 h 23"/>
                <a:gd name="T2" fmla="*/ 43 w 72"/>
                <a:gd name="T3" fmla="*/ 1 h 23"/>
                <a:gd name="T4" fmla="*/ 55 w 72"/>
                <a:gd name="T5" fmla="*/ 4 h 23"/>
                <a:gd name="T6" fmla="*/ 63 w 72"/>
                <a:gd name="T7" fmla="*/ 8 h 23"/>
                <a:gd name="T8" fmla="*/ 72 w 72"/>
                <a:gd name="T9" fmla="*/ 16 h 23"/>
                <a:gd name="T10" fmla="*/ 70 w 72"/>
                <a:gd name="T11" fmla="*/ 18 h 23"/>
                <a:gd name="T12" fmla="*/ 69 w 72"/>
                <a:gd name="T13" fmla="*/ 21 h 23"/>
                <a:gd name="T14" fmla="*/ 50 w 72"/>
                <a:gd name="T15" fmla="*/ 23 h 23"/>
                <a:gd name="T16" fmla="*/ 32 w 72"/>
                <a:gd name="T17" fmla="*/ 21 h 23"/>
                <a:gd name="T18" fmla="*/ 23 w 72"/>
                <a:gd name="T19" fmla="*/ 21 h 23"/>
                <a:gd name="T20" fmla="*/ 16 w 72"/>
                <a:gd name="T21" fmla="*/ 20 h 23"/>
                <a:gd name="T22" fmla="*/ 8 w 72"/>
                <a:gd name="T23" fmla="*/ 17 h 23"/>
                <a:gd name="T24" fmla="*/ 0 w 72"/>
                <a:gd name="T25" fmla="*/ 14 h 23"/>
                <a:gd name="T26" fmla="*/ 0 w 72"/>
                <a:gd name="T27" fmla="*/ 13 h 23"/>
                <a:gd name="T28" fmla="*/ 0 w 72"/>
                <a:gd name="T29" fmla="*/ 13 h 23"/>
                <a:gd name="T30" fmla="*/ 8 w 72"/>
                <a:gd name="T31" fmla="*/ 10 h 23"/>
                <a:gd name="T32" fmla="*/ 16 w 72"/>
                <a:gd name="T33" fmla="*/ 7 h 23"/>
                <a:gd name="T34" fmla="*/ 23 w 72"/>
                <a:gd name="T35" fmla="*/ 4 h 23"/>
                <a:gd name="T36" fmla="*/ 29 w 72"/>
                <a:gd name="T3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2" h="23">
                  <a:moveTo>
                    <a:pt x="29" y="0"/>
                  </a:moveTo>
                  <a:lnTo>
                    <a:pt x="43" y="1"/>
                  </a:lnTo>
                  <a:lnTo>
                    <a:pt x="55" y="4"/>
                  </a:lnTo>
                  <a:lnTo>
                    <a:pt x="63" y="8"/>
                  </a:lnTo>
                  <a:lnTo>
                    <a:pt x="72" y="16"/>
                  </a:lnTo>
                  <a:lnTo>
                    <a:pt x="70" y="18"/>
                  </a:lnTo>
                  <a:lnTo>
                    <a:pt x="69" y="21"/>
                  </a:lnTo>
                  <a:lnTo>
                    <a:pt x="50" y="23"/>
                  </a:lnTo>
                  <a:lnTo>
                    <a:pt x="32" y="21"/>
                  </a:lnTo>
                  <a:lnTo>
                    <a:pt x="23" y="21"/>
                  </a:lnTo>
                  <a:lnTo>
                    <a:pt x="16" y="20"/>
                  </a:lnTo>
                  <a:lnTo>
                    <a:pt x="8" y="17"/>
                  </a:lnTo>
                  <a:lnTo>
                    <a:pt x="0" y="14"/>
                  </a:lnTo>
                  <a:lnTo>
                    <a:pt x="0" y="13"/>
                  </a:lnTo>
                  <a:lnTo>
                    <a:pt x="0" y="13"/>
                  </a:lnTo>
                  <a:lnTo>
                    <a:pt x="8" y="10"/>
                  </a:lnTo>
                  <a:lnTo>
                    <a:pt x="16" y="7"/>
                  </a:lnTo>
                  <a:lnTo>
                    <a:pt x="23" y="4"/>
                  </a:lnTo>
                  <a:lnTo>
                    <a:pt x="2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100" name="Freeform 481"/>
            <p:cNvSpPr>
              <a:spLocks/>
            </p:cNvSpPr>
            <p:nvPr/>
          </p:nvSpPr>
          <p:spPr bwMode="auto">
            <a:xfrm>
              <a:off x="5080" y="3048"/>
              <a:ext cx="28" cy="24"/>
            </a:xfrm>
            <a:custGeom>
              <a:avLst/>
              <a:gdLst>
                <a:gd name="T0" fmla="*/ 18 w 28"/>
                <a:gd name="T1" fmla="*/ 0 h 24"/>
                <a:gd name="T2" fmla="*/ 23 w 28"/>
                <a:gd name="T3" fmla="*/ 3 h 24"/>
                <a:gd name="T4" fmla="*/ 25 w 28"/>
                <a:gd name="T5" fmla="*/ 6 h 24"/>
                <a:gd name="T6" fmla="*/ 26 w 28"/>
                <a:gd name="T7" fmla="*/ 7 h 24"/>
                <a:gd name="T8" fmla="*/ 28 w 28"/>
                <a:gd name="T9" fmla="*/ 13 h 24"/>
                <a:gd name="T10" fmla="*/ 28 w 28"/>
                <a:gd name="T11" fmla="*/ 13 h 24"/>
                <a:gd name="T12" fmla="*/ 28 w 28"/>
                <a:gd name="T13" fmla="*/ 14 h 24"/>
                <a:gd name="T14" fmla="*/ 23 w 28"/>
                <a:gd name="T15" fmla="*/ 17 h 24"/>
                <a:gd name="T16" fmla="*/ 19 w 28"/>
                <a:gd name="T17" fmla="*/ 20 h 24"/>
                <a:gd name="T18" fmla="*/ 15 w 28"/>
                <a:gd name="T19" fmla="*/ 23 h 24"/>
                <a:gd name="T20" fmla="*/ 8 w 28"/>
                <a:gd name="T21" fmla="*/ 24 h 24"/>
                <a:gd name="T22" fmla="*/ 5 w 28"/>
                <a:gd name="T23" fmla="*/ 23 h 24"/>
                <a:gd name="T24" fmla="*/ 3 w 28"/>
                <a:gd name="T25" fmla="*/ 21 h 24"/>
                <a:gd name="T26" fmla="*/ 2 w 28"/>
                <a:gd name="T27" fmla="*/ 18 h 24"/>
                <a:gd name="T28" fmla="*/ 0 w 28"/>
                <a:gd name="T29" fmla="*/ 17 h 24"/>
                <a:gd name="T30" fmla="*/ 3 w 28"/>
                <a:gd name="T31" fmla="*/ 11 h 24"/>
                <a:gd name="T32" fmla="*/ 8 w 28"/>
                <a:gd name="T33" fmla="*/ 7 h 24"/>
                <a:gd name="T34" fmla="*/ 12 w 28"/>
                <a:gd name="T35" fmla="*/ 4 h 24"/>
                <a:gd name="T36" fmla="*/ 18 w 28"/>
                <a:gd name="T37"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8" h="24">
                  <a:moveTo>
                    <a:pt x="18" y="0"/>
                  </a:moveTo>
                  <a:lnTo>
                    <a:pt x="23" y="3"/>
                  </a:lnTo>
                  <a:lnTo>
                    <a:pt x="25" y="6"/>
                  </a:lnTo>
                  <a:lnTo>
                    <a:pt x="26" y="7"/>
                  </a:lnTo>
                  <a:lnTo>
                    <a:pt x="28" y="13"/>
                  </a:lnTo>
                  <a:lnTo>
                    <a:pt x="28" y="13"/>
                  </a:lnTo>
                  <a:lnTo>
                    <a:pt x="28" y="14"/>
                  </a:lnTo>
                  <a:lnTo>
                    <a:pt x="23" y="17"/>
                  </a:lnTo>
                  <a:lnTo>
                    <a:pt x="19" y="20"/>
                  </a:lnTo>
                  <a:lnTo>
                    <a:pt x="15" y="23"/>
                  </a:lnTo>
                  <a:lnTo>
                    <a:pt x="8" y="24"/>
                  </a:lnTo>
                  <a:lnTo>
                    <a:pt x="5" y="23"/>
                  </a:lnTo>
                  <a:lnTo>
                    <a:pt x="3" y="21"/>
                  </a:lnTo>
                  <a:lnTo>
                    <a:pt x="2" y="18"/>
                  </a:lnTo>
                  <a:lnTo>
                    <a:pt x="0" y="17"/>
                  </a:lnTo>
                  <a:lnTo>
                    <a:pt x="3" y="11"/>
                  </a:lnTo>
                  <a:lnTo>
                    <a:pt x="8" y="7"/>
                  </a:lnTo>
                  <a:lnTo>
                    <a:pt x="12" y="4"/>
                  </a:lnTo>
                  <a:lnTo>
                    <a:pt x="1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101" name="Freeform 482"/>
            <p:cNvSpPr>
              <a:spLocks/>
            </p:cNvSpPr>
            <p:nvPr/>
          </p:nvSpPr>
          <p:spPr bwMode="auto">
            <a:xfrm>
              <a:off x="5216" y="3069"/>
              <a:ext cx="26" cy="56"/>
            </a:xfrm>
            <a:custGeom>
              <a:avLst/>
              <a:gdLst>
                <a:gd name="T0" fmla="*/ 4 w 26"/>
                <a:gd name="T1" fmla="*/ 0 h 56"/>
                <a:gd name="T2" fmla="*/ 7 w 26"/>
                <a:gd name="T3" fmla="*/ 0 h 56"/>
                <a:gd name="T4" fmla="*/ 10 w 26"/>
                <a:gd name="T5" fmla="*/ 0 h 56"/>
                <a:gd name="T6" fmla="*/ 16 w 26"/>
                <a:gd name="T7" fmla="*/ 5 h 56"/>
                <a:gd name="T8" fmla="*/ 20 w 26"/>
                <a:gd name="T9" fmla="*/ 10 h 56"/>
                <a:gd name="T10" fmla="*/ 24 w 26"/>
                <a:gd name="T11" fmla="*/ 17 h 56"/>
                <a:gd name="T12" fmla="*/ 26 w 26"/>
                <a:gd name="T13" fmla="*/ 26 h 56"/>
                <a:gd name="T14" fmla="*/ 21 w 26"/>
                <a:gd name="T15" fmla="*/ 29 h 56"/>
                <a:gd name="T16" fmla="*/ 17 w 26"/>
                <a:gd name="T17" fmla="*/ 32 h 56"/>
                <a:gd name="T18" fmla="*/ 19 w 26"/>
                <a:gd name="T19" fmla="*/ 45 h 56"/>
                <a:gd name="T20" fmla="*/ 19 w 26"/>
                <a:gd name="T21" fmla="*/ 56 h 56"/>
                <a:gd name="T22" fmla="*/ 17 w 26"/>
                <a:gd name="T23" fmla="*/ 56 h 56"/>
                <a:gd name="T24" fmla="*/ 17 w 26"/>
                <a:gd name="T25" fmla="*/ 56 h 56"/>
                <a:gd name="T26" fmla="*/ 9 w 26"/>
                <a:gd name="T27" fmla="*/ 50 h 56"/>
                <a:gd name="T28" fmla="*/ 0 w 26"/>
                <a:gd name="T29" fmla="*/ 45 h 56"/>
                <a:gd name="T30" fmla="*/ 0 w 26"/>
                <a:gd name="T31" fmla="*/ 25 h 56"/>
                <a:gd name="T32" fmla="*/ 0 w 26"/>
                <a:gd name="T33" fmla="*/ 5 h 56"/>
                <a:gd name="T34" fmla="*/ 3 w 26"/>
                <a:gd name="T35" fmla="*/ 2 h 56"/>
                <a:gd name="T36" fmla="*/ 4 w 26"/>
                <a:gd name="T37"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6" h="56">
                  <a:moveTo>
                    <a:pt x="4" y="0"/>
                  </a:moveTo>
                  <a:lnTo>
                    <a:pt x="7" y="0"/>
                  </a:lnTo>
                  <a:lnTo>
                    <a:pt x="10" y="0"/>
                  </a:lnTo>
                  <a:lnTo>
                    <a:pt x="16" y="5"/>
                  </a:lnTo>
                  <a:lnTo>
                    <a:pt x="20" y="10"/>
                  </a:lnTo>
                  <a:lnTo>
                    <a:pt x="24" y="17"/>
                  </a:lnTo>
                  <a:lnTo>
                    <a:pt x="26" y="26"/>
                  </a:lnTo>
                  <a:lnTo>
                    <a:pt x="21" y="29"/>
                  </a:lnTo>
                  <a:lnTo>
                    <a:pt x="17" y="32"/>
                  </a:lnTo>
                  <a:lnTo>
                    <a:pt x="19" y="45"/>
                  </a:lnTo>
                  <a:lnTo>
                    <a:pt x="19" y="56"/>
                  </a:lnTo>
                  <a:lnTo>
                    <a:pt x="17" y="56"/>
                  </a:lnTo>
                  <a:lnTo>
                    <a:pt x="17" y="56"/>
                  </a:lnTo>
                  <a:lnTo>
                    <a:pt x="9" y="50"/>
                  </a:lnTo>
                  <a:lnTo>
                    <a:pt x="0" y="45"/>
                  </a:lnTo>
                  <a:lnTo>
                    <a:pt x="0" y="25"/>
                  </a:lnTo>
                  <a:lnTo>
                    <a:pt x="0" y="5"/>
                  </a:lnTo>
                  <a:lnTo>
                    <a:pt x="3" y="2"/>
                  </a:lnTo>
                  <a:lnTo>
                    <a:pt x="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102" name="Freeform 483"/>
            <p:cNvSpPr>
              <a:spLocks/>
            </p:cNvSpPr>
            <p:nvPr/>
          </p:nvSpPr>
          <p:spPr bwMode="auto">
            <a:xfrm>
              <a:off x="5115" y="3081"/>
              <a:ext cx="21" cy="27"/>
            </a:xfrm>
            <a:custGeom>
              <a:avLst/>
              <a:gdLst>
                <a:gd name="T0" fmla="*/ 14 w 21"/>
                <a:gd name="T1" fmla="*/ 0 h 27"/>
                <a:gd name="T2" fmla="*/ 17 w 21"/>
                <a:gd name="T3" fmla="*/ 4 h 27"/>
                <a:gd name="T4" fmla="*/ 21 w 21"/>
                <a:gd name="T5" fmla="*/ 8 h 27"/>
                <a:gd name="T6" fmla="*/ 18 w 21"/>
                <a:gd name="T7" fmla="*/ 10 h 27"/>
                <a:gd name="T8" fmla="*/ 15 w 21"/>
                <a:gd name="T9" fmla="*/ 11 h 27"/>
                <a:gd name="T10" fmla="*/ 13 w 21"/>
                <a:gd name="T11" fmla="*/ 8 h 27"/>
                <a:gd name="T12" fmla="*/ 11 w 21"/>
                <a:gd name="T13" fmla="*/ 8 h 27"/>
                <a:gd name="T14" fmla="*/ 8 w 21"/>
                <a:gd name="T15" fmla="*/ 11 h 27"/>
                <a:gd name="T16" fmla="*/ 7 w 21"/>
                <a:gd name="T17" fmla="*/ 14 h 27"/>
                <a:gd name="T18" fmla="*/ 8 w 21"/>
                <a:gd name="T19" fmla="*/ 18 h 27"/>
                <a:gd name="T20" fmla="*/ 8 w 21"/>
                <a:gd name="T21" fmla="*/ 21 h 27"/>
                <a:gd name="T22" fmla="*/ 8 w 21"/>
                <a:gd name="T23" fmla="*/ 23 h 27"/>
                <a:gd name="T24" fmla="*/ 7 w 21"/>
                <a:gd name="T25" fmla="*/ 27 h 27"/>
                <a:gd name="T26" fmla="*/ 4 w 21"/>
                <a:gd name="T27" fmla="*/ 23 h 27"/>
                <a:gd name="T28" fmla="*/ 0 w 21"/>
                <a:gd name="T29" fmla="*/ 20 h 27"/>
                <a:gd name="T30" fmla="*/ 5 w 21"/>
                <a:gd name="T31" fmla="*/ 13 h 27"/>
                <a:gd name="T32" fmla="*/ 11 w 21"/>
                <a:gd name="T33" fmla="*/ 1 h 27"/>
                <a:gd name="T34" fmla="*/ 13 w 21"/>
                <a:gd name="T35" fmla="*/ 1 h 27"/>
                <a:gd name="T36" fmla="*/ 14 w 21"/>
                <a:gd name="T37"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1" h="27">
                  <a:moveTo>
                    <a:pt x="14" y="0"/>
                  </a:moveTo>
                  <a:lnTo>
                    <a:pt x="17" y="4"/>
                  </a:lnTo>
                  <a:lnTo>
                    <a:pt x="21" y="8"/>
                  </a:lnTo>
                  <a:lnTo>
                    <a:pt x="18" y="10"/>
                  </a:lnTo>
                  <a:lnTo>
                    <a:pt x="15" y="11"/>
                  </a:lnTo>
                  <a:lnTo>
                    <a:pt x="13" y="8"/>
                  </a:lnTo>
                  <a:lnTo>
                    <a:pt x="11" y="8"/>
                  </a:lnTo>
                  <a:lnTo>
                    <a:pt x="8" y="11"/>
                  </a:lnTo>
                  <a:lnTo>
                    <a:pt x="7" y="14"/>
                  </a:lnTo>
                  <a:lnTo>
                    <a:pt x="8" y="18"/>
                  </a:lnTo>
                  <a:lnTo>
                    <a:pt x="8" y="21"/>
                  </a:lnTo>
                  <a:lnTo>
                    <a:pt x="8" y="23"/>
                  </a:lnTo>
                  <a:lnTo>
                    <a:pt x="7" y="27"/>
                  </a:lnTo>
                  <a:lnTo>
                    <a:pt x="4" y="23"/>
                  </a:lnTo>
                  <a:lnTo>
                    <a:pt x="0" y="20"/>
                  </a:lnTo>
                  <a:lnTo>
                    <a:pt x="5" y="13"/>
                  </a:lnTo>
                  <a:lnTo>
                    <a:pt x="11" y="1"/>
                  </a:lnTo>
                  <a:lnTo>
                    <a:pt x="13" y="1"/>
                  </a:lnTo>
                  <a:lnTo>
                    <a:pt x="1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103" name="Freeform 484"/>
            <p:cNvSpPr>
              <a:spLocks/>
            </p:cNvSpPr>
            <p:nvPr/>
          </p:nvSpPr>
          <p:spPr bwMode="auto">
            <a:xfrm>
              <a:off x="5225" y="3122"/>
              <a:ext cx="7" cy="7"/>
            </a:xfrm>
            <a:custGeom>
              <a:avLst/>
              <a:gdLst>
                <a:gd name="T0" fmla="*/ 0 w 7"/>
                <a:gd name="T1" fmla="*/ 7 h 7"/>
                <a:gd name="T2" fmla="*/ 0 w 7"/>
                <a:gd name="T3" fmla="*/ 3 h 7"/>
                <a:gd name="T4" fmla="*/ 1 w 7"/>
                <a:gd name="T5" fmla="*/ 0 h 7"/>
                <a:gd name="T6" fmla="*/ 1 w 7"/>
                <a:gd name="T7" fmla="*/ 0 h 7"/>
                <a:gd name="T8" fmla="*/ 2 w 7"/>
                <a:gd name="T9" fmla="*/ 0 h 7"/>
                <a:gd name="T10" fmla="*/ 4 w 7"/>
                <a:gd name="T11" fmla="*/ 4 h 7"/>
                <a:gd name="T12" fmla="*/ 7 w 7"/>
                <a:gd name="T13" fmla="*/ 7 h 7"/>
                <a:gd name="T14" fmla="*/ 2 w 7"/>
                <a:gd name="T15" fmla="*/ 7 h 7"/>
                <a:gd name="T16" fmla="*/ 0 w 7"/>
                <a:gd name="T1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7">
                  <a:moveTo>
                    <a:pt x="0" y="7"/>
                  </a:moveTo>
                  <a:lnTo>
                    <a:pt x="0" y="3"/>
                  </a:lnTo>
                  <a:lnTo>
                    <a:pt x="1" y="0"/>
                  </a:lnTo>
                  <a:lnTo>
                    <a:pt x="1" y="0"/>
                  </a:lnTo>
                  <a:lnTo>
                    <a:pt x="2" y="0"/>
                  </a:lnTo>
                  <a:lnTo>
                    <a:pt x="4" y="4"/>
                  </a:lnTo>
                  <a:lnTo>
                    <a:pt x="7" y="7"/>
                  </a:lnTo>
                  <a:lnTo>
                    <a:pt x="2" y="7"/>
                  </a:lnTo>
                  <a:lnTo>
                    <a:pt x="0"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104" name="Freeform 485"/>
            <p:cNvSpPr>
              <a:spLocks/>
            </p:cNvSpPr>
            <p:nvPr/>
          </p:nvSpPr>
          <p:spPr bwMode="auto">
            <a:xfrm>
              <a:off x="5242" y="3126"/>
              <a:ext cx="10" cy="9"/>
            </a:xfrm>
            <a:custGeom>
              <a:avLst/>
              <a:gdLst>
                <a:gd name="T0" fmla="*/ 0 w 10"/>
                <a:gd name="T1" fmla="*/ 0 h 9"/>
                <a:gd name="T2" fmla="*/ 4 w 10"/>
                <a:gd name="T3" fmla="*/ 0 h 9"/>
                <a:gd name="T4" fmla="*/ 8 w 10"/>
                <a:gd name="T5" fmla="*/ 0 h 9"/>
                <a:gd name="T6" fmla="*/ 8 w 10"/>
                <a:gd name="T7" fmla="*/ 2 h 9"/>
                <a:gd name="T8" fmla="*/ 8 w 10"/>
                <a:gd name="T9" fmla="*/ 3 h 9"/>
                <a:gd name="T10" fmla="*/ 10 w 10"/>
                <a:gd name="T11" fmla="*/ 6 h 9"/>
                <a:gd name="T12" fmla="*/ 10 w 10"/>
                <a:gd name="T13" fmla="*/ 9 h 9"/>
                <a:gd name="T14" fmla="*/ 7 w 10"/>
                <a:gd name="T15" fmla="*/ 8 h 9"/>
                <a:gd name="T16" fmla="*/ 4 w 10"/>
                <a:gd name="T17" fmla="*/ 6 h 9"/>
                <a:gd name="T18" fmla="*/ 1 w 10"/>
                <a:gd name="T19" fmla="*/ 5 h 9"/>
                <a:gd name="T20" fmla="*/ 0 w 10"/>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 h="9">
                  <a:moveTo>
                    <a:pt x="0" y="0"/>
                  </a:moveTo>
                  <a:lnTo>
                    <a:pt x="4" y="0"/>
                  </a:lnTo>
                  <a:lnTo>
                    <a:pt x="8" y="0"/>
                  </a:lnTo>
                  <a:lnTo>
                    <a:pt x="8" y="2"/>
                  </a:lnTo>
                  <a:lnTo>
                    <a:pt x="8" y="3"/>
                  </a:lnTo>
                  <a:lnTo>
                    <a:pt x="10" y="6"/>
                  </a:lnTo>
                  <a:lnTo>
                    <a:pt x="10" y="9"/>
                  </a:lnTo>
                  <a:lnTo>
                    <a:pt x="7" y="8"/>
                  </a:lnTo>
                  <a:lnTo>
                    <a:pt x="4" y="6"/>
                  </a:lnTo>
                  <a:lnTo>
                    <a:pt x="1" y="5"/>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105" name="Freeform 486"/>
            <p:cNvSpPr>
              <a:spLocks/>
            </p:cNvSpPr>
            <p:nvPr/>
          </p:nvSpPr>
          <p:spPr bwMode="auto">
            <a:xfrm>
              <a:off x="5229" y="3134"/>
              <a:ext cx="6" cy="14"/>
            </a:xfrm>
            <a:custGeom>
              <a:avLst/>
              <a:gdLst>
                <a:gd name="T0" fmla="*/ 0 w 6"/>
                <a:gd name="T1" fmla="*/ 0 h 14"/>
                <a:gd name="T2" fmla="*/ 3 w 6"/>
                <a:gd name="T3" fmla="*/ 2 h 14"/>
                <a:gd name="T4" fmla="*/ 4 w 6"/>
                <a:gd name="T5" fmla="*/ 5 h 14"/>
                <a:gd name="T6" fmla="*/ 6 w 6"/>
                <a:gd name="T7" fmla="*/ 8 h 14"/>
                <a:gd name="T8" fmla="*/ 6 w 6"/>
                <a:gd name="T9" fmla="*/ 14 h 14"/>
                <a:gd name="T10" fmla="*/ 4 w 6"/>
                <a:gd name="T11" fmla="*/ 14 h 14"/>
                <a:gd name="T12" fmla="*/ 3 w 6"/>
                <a:gd name="T13" fmla="*/ 12 h 14"/>
                <a:gd name="T14" fmla="*/ 1 w 6"/>
                <a:gd name="T15" fmla="*/ 7 h 14"/>
                <a:gd name="T16" fmla="*/ 0 w 6"/>
                <a:gd name="T17"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14">
                  <a:moveTo>
                    <a:pt x="0" y="0"/>
                  </a:moveTo>
                  <a:lnTo>
                    <a:pt x="3" y="2"/>
                  </a:lnTo>
                  <a:lnTo>
                    <a:pt x="4" y="5"/>
                  </a:lnTo>
                  <a:lnTo>
                    <a:pt x="6" y="8"/>
                  </a:lnTo>
                  <a:lnTo>
                    <a:pt x="6" y="14"/>
                  </a:lnTo>
                  <a:lnTo>
                    <a:pt x="4" y="14"/>
                  </a:lnTo>
                  <a:lnTo>
                    <a:pt x="3" y="12"/>
                  </a:lnTo>
                  <a:lnTo>
                    <a:pt x="1" y="7"/>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106" name="Freeform 487"/>
            <p:cNvSpPr>
              <a:spLocks/>
            </p:cNvSpPr>
            <p:nvPr/>
          </p:nvSpPr>
          <p:spPr bwMode="auto">
            <a:xfrm>
              <a:off x="5257" y="3134"/>
              <a:ext cx="8" cy="7"/>
            </a:xfrm>
            <a:custGeom>
              <a:avLst/>
              <a:gdLst>
                <a:gd name="T0" fmla="*/ 3 w 8"/>
                <a:gd name="T1" fmla="*/ 0 h 7"/>
                <a:gd name="T2" fmla="*/ 6 w 8"/>
                <a:gd name="T3" fmla="*/ 1 h 7"/>
                <a:gd name="T4" fmla="*/ 8 w 8"/>
                <a:gd name="T5" fmla="*/ 4 h 7"/>
                <a:gd name="T6" fmla="*/ 8 w 8"/>
                <a:gd name="T7" fmla="*/ 5 h 7"/>
                <a:gd name="T8" fmla="*/ 6 w 8"/>
                <a:gd name="T9" fmla="*/ 7 h 7"/>
                <a:gd name="T10" fmla="*/ 3 w 8"/>
                <a:gd name="T11" fmla="*/ 7 h 7"/>
                <a:gd name="T12" fmla="*/ 0 w 8"/>
                <a:gd name="T13" fmla="*/ 7 h 7"/>
                <a:gd name="T14" fmla="*/ 0 w 8"/>
                <a:gd name="T15" fmla="*/ 5 h 7"/>
                <a:gd name="T16" fmla="*/ 0 w 8"/>
                <a:gd name="T17" fmla="*/ 2 h 7"/>
                <a:gd name="T18" fmla="*/ 2 w 8"/>
                <a:gd name="T19" fmla="*/ 2 h 7"/>
                <a:gd name="T20" fmla="*/ 3 w 8"/>
                <a:gd name="T21" fmla="*/ 2 h 7"/>
                <a:gd name="T22" fmla="*/ 3 w 8"/>
                <a:gd name="T23" fmla="*/ 1 h 7"/>
                <a:gd name="T24" fmla="*/ 3 w 8"/>
                <a:gd name="T25"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 h="7">
                  <a:moveTo>
                    <a:pt x="3" y="0"/>
                  </a:moveTo>
                  <a:lnTo>
                    <a:pt x="6" y="1"/>
                  </a:lnTo>
                  <a:lnTo>
                    <a:pt x="8" y="4"/>
                  </a:lnTo>
                  <a:lnTo>
                    <a:pt x="8" y="5"/>
                  </a:lnTo>
                  <a:lnTo>
                    <a:pt x="6" y="7"/>
                  </a:lnTo>
                  <a:lnTo>
                    <a:pt x="3" y="7"/>
                  </a:lnTo>
                  <a:lnTo>
                    <a:pt x="0" y="7"/>
                  </a:lnTo>
                  <a:lnTo>
                    <a:pt x="0" y="5"/>
                  </a:lnTo>
                  <a:lnTo>
                    <a:pt x="0" y="2"/>
                  </a:lnTo>
                  <a:lnTo>
                    <a:pt x="2" y="2"/>
                  </a:lnTo>
                  <a:lnTo>
                    <a:pt x="3" y="2"/>
                  </a:lnTo>
                  <a:lnTo>
                    <a:pt x="3" y="1"/>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107" name="Freeform 488"/>
            <p:cNvSpPr>
              <a:spLocks/>
            </p:cNvSpPr>
            <p:nvPr/>
          </p:nvSpPr>
          <p:spPr bwMode="auto">
            <a:xfrm>
              <a:off x="5256" y="3145"/>
              <a:ext cx="9" cy="6"/>
            </a:xfrm>
            <a:custGeom>
              <a:avLst/>
              <a:gdLst>
                <a:gd name="T0" fmla="*/ 4 w 9"/>
                <a:gd name="T1" fmla="*/ 0 h 6"/>
                <a:gd name="T2" fmla="*/ 7 w 9"/>
                <a:gd name="T3" fmla="*/ 3 h 6"/>
                <a:gd name="T4" fmla="*/ 9 w 9"/>
                <a:gd name="T5" fmla="*/ 6 h 6"/>
                <a:gd name="T6" fmla="*/ 6 w 9"/>
                <a:gd name="T7" fmla="*/ 6 h 6"/>
                <a:gd name="T8" fmla="*/ 3 w 9"/>
                <a:gd name="T9" fmla="*/ 6 h 6"/>
                <a:gd name="T10" fmla="*/ 1 w 9"/>
                <a:gd name="T11" fmla="*/ 4 h 6"/>
                <a:gd name="T12" fmla="*/ 0 w 9"/>
                <a:gd name="T13" fmla="*/ 3 h 6"/>
                <a:gd name="T14" fmla="*/ 1 w 9"/>
                <a:gd name="T15" fmla="*/ 3 h 6"/>
                <a:gd name="T16" fmla="*/ 3 w 9"/>
                <a:gd name="T17" fmla="*/ 3 h 6"/>
                <a:gd name="T18" fmla="*/ 4 w 9"/>
                <a:gd name="T19" fmla="*/ 1 h 6"/>
                <a:gd name="T20" fmla="*/ 4 w 9"/>
                <a:gd name="T21"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 h="6">
                  <a:moveTo>
                    <a:pt x="4" y="0"/>
                  </a:moveTo>
                  <a:lnTo>
                    <a:pt x="7" y="3"/>
                  </a:lnTo>
                  <a:lnTo>
                    <a:pt x="9" y="6"/>
                  </a:lnTo>
                  <a:lnTo>
                    <a:pt x="6" y="6"/>
                  </a:lnTo>
                  <a:lnTo>
                    <a:pt x="3" y="6"/>
                  </a:lnTo>
                  <a:lnTo>
                    <a:pt x="1" y="4"/>
                  </a:lnTo>
                  <a:lnTo>
                    <a:pt x="0" y="3"/>
                  </a:lnTo>
                  <a:lnTo>
                    <a:pt x="1" y="3"/>
                  </a:lnTo>
                  <a:lnTo>
                    <a:pt x="3" y="3"/>
                  </a:lnTo>
                  <a:lnTo>
                    <a:pt x="4" y="1"/>
                  </a:lnTo>
                  <a:lnTo>
                    <a:pt x="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108" name="Freeform 489"/>
            <p:cNvSpPr>
              <a:spLocks/>
            </p:cNvSpPr>
            <p:nvPr/>
          </p:nvSpPr>
          <p:spPr bwMode="auto">
            <a:xfrm>
              <a:off x="5273" y="3148"/>
              <a:ext cx="9" cy="4"/>
            </a:xfrm>
            <a:custGeom>
              <a:avLst/>
              <a:gdLst>
                <a:gd name="T0" fmla="*/ 0 w 9"/>
                <a:gd name="T1" fmla="*/ 0 h 4"/>
                <a:gd name="T2" fmla="*/ 4 w 9"/>
                <a:gd name="T3" fmla="*/ 1 h 4"/>
                <a:gd name="T4" fmla="*/ 9 w 9"/>
                <a:gd name="T5" fmla="*/ 3 h 4"/>
                <a:gd name="T6" fmla="*/ 9 w 9"/>
                <a:gd name="T7" fmla="*/ 4 h 4"/>
                <a:gd name="T8" fmla="*/ 9 w 9"/>
                <a:gd name="T9" fmla="*/ 4 h 4"/>
                <a:gd name="T10" fmla="*/ 6 w 9"/>
                <a:gd name="T11" fmla="*/ 4 h 4"/>
                <a:gd name="T12" fmla="*/ 4 w 9"/>
                <a:gd name="T13" fmla="*/ 4 h 4"/>
                <a:gd name="T14" fmla="*/ 2 w 9"/>
                <a:gd name="T15" fmla="*/ 3 h 4"/>
                <a:gd name="T16" fmla="*/ 0 w 9"/>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4">
                  <a:moveTo>
                    <a:pt x="0" y="0"/>
                  </a:moveTo>
                  <a:lnTo>
                    <a:pt x="4" y="1"/>
                  </a:lnTo>
                  <a:lnTo>
                    <a:pt x="9" y="3"/>
                  </a:lnTo>
                  <a:lnTo>
                    <a:pt x="9" y="4"/>
                  </a:lnTo>
                  <a:lnTo>
                    <a:pt x="9" y="4"/>
                  </a:lnTo>
                  <a:lnTo>
                    <a:pt x="6" y="4"/>
                  </a:lnTo>
                  <a:lnTo>
                    <a:pt x="4" y="4"/>
                  </a:lnTo>
                  <a:lnTo>
                    <a:pt x="2" y="3"/>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109" name="Freeform 490"/>
            <p:cNvSpPr>
              <a:spLocks/>
            </p:cNvSpPr>
            <p:nvPr/>
          </p:nvSpPr>
          <p:spPr bwMode="auto">
            <a:xfrm>
              <a:off x="5245" y="3155"/>
              <a:ext cx="8" cy="14"/>
            </a:xfrm>
            <a:custGeom>
              <a:avLst/>
              <a:gdLst>
                <a:gd name="T0" fmla="*/ 1 w 8"/>
                <a:gd name="T1" fmla="*/ 0 h 14"/>
                <a:gd name="T2" fmla="*/ 4 w 8"/>
                <a:gd name="T3" fmla="*/ 4 h 14"/>
                <a:gd name="T4" fmla="*/ 7 w 8"/>
                <a:gd name="T5" fmla="*/ 7 h 14"/>
                <a:gd name="T6" fmla="*/ 8 w 8"/>
                <a:gd name="T7" fmla="*/ 10 h 14"/>
                <a:gd name="T8" fmla="*/ 8 w 8"/>
                <a:gd name="T9" fmla="*/ 14 h 14"/>
                <a:gd name="T10" fmla="*/ 8 w 8"/>
                <a:gd name="T11" fmla="*/ 14 h 14"/>
                <a:gd name="T12" fmla="*/ 7 w 8"/>
                <a:gd name="T13" fmla="*/ 14 h 14"/>
                <a:gd name="T14" fmla="*/ 2 w 8"/>
                <a:gd name="T15" fmla="*/ 13 h 14"/>
                <a:gd name="T16" fmla="*/ 0 w 8"/>
                <a:gd name="T17" fmla="*/ 13 h 14"/>
                <a:gd name="T18" fmla="*/ 0 w 8"/>
                <a:gd name="T19" fmla="*/ 7 h 14"/>
                <a:gd name="T20" fmla="*/ 1 w 8"/>
                <a:gd name="T21"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 h="14">
                  <a:moveTo>
                    <a:pt x="1" y="0"/>
                  </a:moveTo>
                  <a:lnTo>
                    <a:pt x="4" y="4"/>
                  </a:lnTo>
                  <a:lnTo>
                    <a:pt x="7" y="7"/>
                  </a:lnTo>
                  <a:lnTo>
                    <a:pt x="8" y="10"/>
                  </a:lnTo>
                  <a:lnTo>
                    <a:pt x="8" y="14"/>
                  </a:lnTo>
                  <a:lnTo>
                    <a:pt x="8" y="14"/>
                  </a:lnTo>
                  <a:lnTo>
                    <a:pt x="7" y="14"/>
                  </a:lnTo>
                  <a:lnTo>
                    <a:pt x="2" y="13"/>
                  </a:lnTo>
                  <a:lnTo>
                    <a:pt x="0" y="13"/>
                  </a:lnTo>
                  <a:lnTo>
                    <a:pt x="0" y="7"/>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110" name="Freeform 491"/>
            <p:cNvSpPr>
              <a:spLocks/>
            </p:cNvSpPr>
            <p:nvPr/>
          </p:nvSpPr>
          <p:spPr bwMode="auto">
            <a:xfrm>
              <a:off x="5269" y="3158"/>
              <a:ext cx="14" cy="7"/>
            </a:xfrm>
            <a:custGeom>
              <a:avLst/>
              <a:gdLst>
                <a:gd name="T0" fmla="*/ 8 w 14"/>
                <a:gd name="T1" fmla="*/ 0 h 7"/>
                <a:gd name="T2" fmla="*/ 11 w 14"/>
                <a:gd name="T3" fmla="*/ 1 h 7"/>
                <a:gd name="T4" fmla="*/ 13 w 14"/>
                <a:gd name="T5" fmla="*/ 3 h 7"/>
                <a:gd name="T6" fmla="*/ 13 w 14"/>
                <a:gd name="T7" fmla="*/ 3 h 7"/>
                <a:gd name="T8" fmla="*/ 14 w 14"/>
                <a:gd name="T9" fmla="*/ 7 h 7"/>
                <a:gd name="T10" fmla="*/ 10 w 14"/>
                <a:gd name="T11" fmla="*/ 7 h 7"/>
                <a:gd name="T12" fmla="*/ 4 w 14"/>
                <a:gd name="T13" fmla="*/ 7 h 7"/>
                <a:gd name="T14" fmla="*/ 3 w 14"/>
                <a:gd name="T15" fmla="*/ 4 h 7"/>
                <a:gd name="T16" fmla="*/ 0 w 14"/>
                <a:gd name="T17" fmla="*/ 3 h 7"/>
                <a:gd name="T18" fmla="*/ 4 w 14"/>
                <a:gd name="T19" fmla="*/ 1 h 7"/>
                <a:gd name="T20" fmla="*/ 8 w 14"/>
                <a:gd name="T21"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 h="7">
                  <a:moveTo>
                    <a:pt x="8" y="0"/>
                  </a:moveTo>
                  <a:lnTo>
                    <a:pt x="11" y="1"/>
                  </a:lnTo>
                  <a:lnTo>
                    <a:pt x="13" y="3"/>
                  </a:lnTo>
                  <a:lnTo>
                    <a:pt x="13" y="3"/>
                  </a:lnTo>
                  <a:lnTo>
                    <a:pt x="14" y="7"/>
                  </a:lnTo>
                  <a:lnTo>
                    <a:pt x="10" y="7"/>
                  </a:lnTo>
                  <a:lnTo>
                    <a:pt x="4" y="7"/>
                  </a:lnTo>
                  <a:lnTo>
                    <a:pt x="3" y="4"/>
                  </a:lnTo>
                  <a:lnTo>
                    <a:pt x="0" y="3"/>
                  </a:lnTo>
                  <a:lnTo>
                    <a:pt x="4" y="1"/>
                  </a:lnTo>
                  <a:lnTo>
                    <a:pt x="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111" name="Freeform 492"/>
            <p:cNvSpPr>
              <a:spLocks/>
            </p:cNvSpPr>
            <p:nvPr/>
          </p:nvSpPr>
          <p:spPr bwMode="auto">
            <a:xfrm>
              <a:off x="5253" y="3172"/>
              <a:ext cx="9" cy="16"/>
            </a:xfrm>
            <a:custGeom>
              <a:avLst/>
              <a:gdLst>
                <a:gd name="T0" fmla="*/ 6 w 9"/>
                <a:gd name="T1" fmla="*/ 0 h 16"/>
                <a:gd name="T2" fmla="*/ 9 w 9"/>
                <a:gd name="T3" fmla="*/ 1 h 16"/>
                <a:gd name="T4" fmla="*/ 9 w 9"/>
                <a:gd name="T5" fmla="*/ 6 h 16"/>
                <a:gd name="T6" fmla="*/ 6 w 9"/>
                <a:gd name="T7" fmla="*/ 10 h 16"/>
                <a:gd name="T8" fmla="*/ 3 w 9"/>
                <a:gd name="T9" fmla="*/ 16 h 16"/>
                <a:gd name="T10" fmla="*/ 3 w 9"/>
                <a:gd name="T11" fmla="*/ 14 h 16"/>
                <a:gd name="T12" fmla="*/ 3 w 9"/>
                <a:gd name="T13" fmla="*/ 13 h 16"/>
                <a:gd name="T14" fmla="*/ 2 w 9"/>
                <a:gd name="T15" fmla="*/ 7 h 16"/>
                <a:gd name="T16" fmla="*/ 0 w 9"/>
                <a:gd name="T17" fmla="*/ 3 h 16"/>
                <a:gd name="T18" fmla="*/ 3 w 9"/>
                <a:gd name="T19" fmla="*/ 1 h 16"/>
                <a:gd name="T20" fmla="*/ 6 w 9"/>
                <a:gd name="T21"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 h="16">
                  <a:moveTo>
                    <a:pt x="6" y="0"/>
                  </a:moveTo>
                  <a:lnTo>
                    <a:pt x="9" y="1"/>
                  </a:lnTo>
                  <a:lnTo>
                    <a:pt x="9" y="6"/>
                  </a:lnTo>
                  <a:lnTo>
                    <a:pt x="6" y="10"/>
                  </a:lnTo>
                  <a:lnTo>
                    <a:pt x="3" y="16"/>
                  </a:lnTo>
                  <a:lnTo>
                    <a:pt x="3" y="14"/>
                  </a:lnTo>
                  <a:lnTo>
                    <a:pt x="3" y="13"/>
                  </a:lnTo>
                  <a:lnTo>
                    <a:pt x="2" y="7"/>
                  </a:lnTo>
                  <a:lnTo>
                    <a:pt x="0" y="3"/>
                  </a:lnTo>
                  <a:lnTo>
                    <a:pt x="3" y="1"/>
                  </a:lnTo>
                  <a:lnTo>
                    <a:pt x="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112" name="Freeform 493"/>
            <p:cNvSpPr>
              <a:spLocks/>
            </p:cNvSpPr>
            <p:nvPr/>
          </p:nvSpPr>
          <p:spPr bwMode="auto">
            <a:xfrm>
              <a:off x="4778" y="3181"/>
              <a:ext cx="24" cy="48"/>
            </a:xfrm>
            <a:custGeom>
              <a:avLst/>
              <a:gdLst>
                <a:gd name="T0" fmla="*/ 3 w 24"/>
                <a:gd name="T1" fmla="*/ 0 h 48"/>
                <a:gd name="T2" fmla="*/ 10 w 24"/>
                <a:gd name="T3" fmla="*/ 4 h 48"/>
                <a:gd name="T4" fmla="*/ 14 w 24"/>
                <a:gd name="T5" fmla="*/ 12 h 48"/>
                <a:gd name="T6" fmla="*/ 18 w 24"/>
                <a:gd name="T7" fmla="*/ 20 h 48"/>
                <a:gd name="T8" fmla="*/ 24 w 24"/>
                <a:gd name="T9" fmla="*/ 28 h 48"/>
                <a:gd name="T10" fmla="*/ 20 w 24"/>
                <a:gd name="T11" fmla="*/ 40 h 48"/>
                <a:gd name="T12" fmla="*/ 14 w 24"/>
                <a:gd name="T13" fmla="*/ 48 h 48"/>
                <a:gd name="T14" fmla="*/ 14 w 24"/>
                <a:gd name="T15" fmla="*/ 48 h 48"/>
                <a:gd name="T16" fmla="*/ 13 w 24"/>
                <a:gd name="T17" fmla="*/ 48 h 48"/>
                <a:gd name="T18" fmla="*/ 7 w 24"/>
                <a:gd name="T19" fmla="*/ 47 h 48"/>
                <a:gd name="T20" fmla="*/ 1 w 24"/>
                <a:gd name="T21" fmla="*/ 47 h 48"/>
                <a:gd name="T22" fmla="*/ 0 w 24"/>
                <a:gd name="T23" fmla="*/ 34 h 48"/>
                <a:gd name="T24" fmla="*/ 0 w 24"/>
                <a:gd name="T25" fmla="*/ 22 h 48"/>
                <a:gd name="T26" fmla="*/ 0 w 24"/>
                <a:gd name="T27" fmla="*/ 11 h 48"/>
                <a:gd name="T28" fmla="*/ 3 w 24"/>
                <a:gd name="T29"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 h="48">
                  <a:moveTo>
                    <a:pt x="3" y="0"/>
                  </a:moveTo>
                  <a:lnTo>
                    <a:pt x="10" y="4"/>
                  </a:lnTo>
                  <a:lnTo>
                    <a:pt x="14" y="12"/>
                  </a:lnTo>
                  <a:lnTo>
                    <a:pt x="18" y="20"/>
                  </a:lnTo>
                  <a:lnTo>
                    <a:pt x="24" y="28"/>
                  </a:lnTo>
                  <a:lnTo>
                    <a:pt x="20" y="40"/>
                  </a:lnTo>
                  <a:lnTo>
                    <a:pt x="14" y="48"/>
                  </a:lnTo>
                  <a:lnTo>
                    <a:pt x="14" y="48"/>
                  </a:lnTo>
                  <a:lnTo>
                    <a:pt x="13" y="48"/>
                  </a:lnTo>
                  <a:lnTo>
                    <a:pt x="7" y="47"/>
                  </a:lnTo>
                  <a:lnTo>
                    <a:pt x="1" y="47"/>
                  </a:lnTo>
                  <a:lnTo>
                    <a:pt x="0" y="34"/>
                  </a:lnTo>
                  <a:lnTo>
                    <a:pt x="0" y="22"/>
                  </a:lnTo>
                  <a:lnTo>
                    <a:pt x="0" y="11"/>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113" name="Freeform 494"/>
            <p:cNvSpPr>
              <a:spLocks/>
            </p:cNvSpPr>
            <p:nvPr/>
          </p:nvSpPr>
          <p:spPr bwMode="auto">
            <a:xfrm>
              <a:off x="5269" y="3182"/>
              <a:ext cx="27" cy="47"/>
            </a:xfrm>
            <a:custGeom>
              <a:avLst/>
              <a:gdLst>
                <a:gd name="T0" fmla="*/ 21 w 27"/>
                <a:gd name="T1" fmla="*/ 47 h 47"/>
                <a:gd name="T2" fmla="*/ 16 w 27"/>
                <a:gd name="T3" fmla="*/ 47 h 47"/>
                <a:gd name="T4" fmla="*/ 10 w 27"/>
                <a:gd name="T5" fmla="*/ 46 h 47"/>
                <a:gd name="T6" fmla="*/ 7 w 27"/>
                <a:gd name="T7" fmla="*/ 43 h 47"/>
                <a:gd name="T8" fmla="*/ 4 w 27"/>
                <a:gd name="T9" fmla="*/ 40 h 47"/>
                <a:gd name="T10" fmla="*/ 1 w 27"/>
                <a:gd name="T11" fmla="*/ 31 h 47"/>
                <a:gd name="T12" fmla="*/ 0 w 27"/>
                <a:gd name="T13" fmla="*/ 20 h 47"/>
                <a:gd name="T14" fmla="*/ 10 w 27"/>
                <a:gd name="T15" fmla="*/ 10 h 47"/>
                <a:gd name="T16" fmla="*/ 18 w 27"/>
                <a:gd name="T17" fmla="*/ 0 h 47"/>
                <a:gd name="T18" fmla="*/ 18 w 27"/>
                <a:gd name="T19" fmla="*/ 1 h 47"/>
                <a:gd name="T20" fmla="*/ 18 w 27"/>
                <a:gd name="T21" fmla="*/ 3 h 47"/>
                <a:gd name="T22" fmla="*/ 23 w 27"/>
                <a:gd name="T23" fmla="*/ 16 h 47"/>
                <a:gd name="T24" fmla="*/ 27 w 27"/>
                <a:gd name="T25" fmla="*/ 27 h 47"/>
                <a:gd name="T26" fmla="*/ 23 w 27"/>
                <a:gd name="T27" fmla="*/ 31 h 47"/>
                <a:gd name="T28" fmla="*/ 18 w 27"/>
                <a:gd name="T29" fmla="*/ 36 h 47"/>
                <a:gd name="T30" fmla="*/ 20 w 27"/>
                <a:gd name="T31" fmla="*/ 41 h 47"/>
                <a:gd name="T32" fmla="*/ 21 w 27"/>
                <a:gd name="T33" fmla="*/ 4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7" h="47">
                  <a:moveTo>
                    <a:pt x="21" y="47"/>
                  </a:moveTo>
                  <a:lnTo>
                    <a:pt x="16" y="47"/>
                  </a:lnTo>
                  <a:lnTo>
                    <a:pt x="10" y="46"/>
                  </a:lnTo>
                  <a:lnTo>
                    <a:pt x="7" y="43"/>
                  </a:lnTo>
                  <a:lnTo>
                    <a:pt x="4" y="40"/>
                  </a:lnTo>
                  <a:lnTo>
                    <a:pt x="1" y="31"/>
                  </a:lnTo>
                  <a:lnTo>
                    <a:pt x="0" y="20"/>
                  </a:lnTo>
                  <a:lnTo>
                    <a:pt x="10" y="10"/>
                  </a:lnTo>
                  <a:lnTo>
                    <a:pt x="18" y="0"/>
                  </a:lnTo>
                  <a:lnTo>
                    <a:pt x="18" y="1"/>
                  </a:lnTo>
                  <a:lnTo>
                    <a:pt x="18" y="3"/>
                  </a:lnTo>
                  <a:lnTo>
                    <a:pt x="23" y="16"/>
                  </a:lnTo>
                  <a:lnTo>
                    <a:pt x="27" y="27"/>
                  </a:lnTo>
                  <a:lnTo>
                    <a:pt x="23" y="31"/>
                  </a:lnTo>
                  <a:lnTo>
                    <a:pt x="18" y="36"/>
                  </a:lnTo>
                  <a:lnTo>
                    <a:pt x="20" y="41"/>
                  </a:lnTo>
                  <a:lnTo>
                    <a:pt x="21" y="4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114" name="Freeform 495"/>
            <p:cNvSpPr>
              <a:spLocks/>
            </p:cNvSpPr>
            <p:nvPr/>
          </p:nvSpPr>
          <p:spPr bwMode="auto">
            <a:xfrm>
              <a:off x="5252" y="3195"/>
              <a:ext cx="14" cy="13"/>
            </a:xfrm>
            <a:custGeom>
              <a:avLst/>
              <a:gdLst>
                <a:gd name="T0" fmla="*/ 11 w 14"/>
                <a:gd name="T1" fmla="*/ 0 h 13"/>
                <a:gd name="T2" fmla="*/ 14 w 14"/>
                <a:gd name="T3" fmla="*/ 3 h 13"/>
                <a:gd name="T4" fmla="*/ 14 w 14"/>
                <a:gd name="T5" fmla="*/ 6 h 13"/>
                <a:gd name="T6" fmla="*/ 14 w 14"/>
                <a:gd name="T7" fmla="*/ 10 h 13"/>
                <a:gd name="T8" fmla="*/ 13 w 14"/>
                <a:gd name="T9" fmla="*/ 13 h 13"/>
                <a:gd name="T10" fmla="*/ 13 w 14"/>
                <a:gd name="T11" fmla="*/ 13 h 13"/>
                <a:gd name="T12" fmla="*/ 11 w 14"/>
                <a:gd name="T13" fmla="*/ 13 h 13"/>
                <a:gd name="T14" fmla="*/ 5 w 14"/>
                <a:gd name="T15" fmla="*/ 13 h 13"/>
                <a:gd name="T16" fmla="*/ 0 w 14"/>
                <a:gd name="T17" fmla="*/ 11 h 13"/>
                <a:gd name="T18" fmla="*/ 5 w 14"/>
                <a:gd name="T19" fmla="*/ 6 h 13"/>
                <a:gd name="T20" fmla="*/ 11 w 14"/>
                <a:gd name="T21"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 h="13">
                  <a:moveTo>
                    <a:pt x="11" y="0"/>
                  </a:moveTo>
                  <a:lnTo>
                    <a:pt x="14" y="3"/>
                  </a:lnTo>
                  <a:lnTo>
                    <a:pt x="14" y="6"/>
                  </a:lnTo>
                  <a:lnTo>
                    <a:pt x="14" y="10"/>
                  </a:lnTo>
                  <a:lnTo>
                    <a:pt x="13" y="13"/>
                  </a:lnTo>
                  <a:lnTo>
                    <a:pt x="13" y="13"/>
                  </a:lnTo>
                  <a:lnTo>
                    <a:pt x="11" y="13"/>
                  </a:lnTo>
                  <a:lnTo>
                    <a:pt x="5" y="13"/>
                  </a:lnTo>
                  <a:lnTo>
                    <a:pt x="0" y="11"/>
                  </a:lnTo>
                  <a:lnTo>
                    <a:pt x="5" y="6"/>
                  </a:lnTo>
                  <a:lnTo>
                    <a:pt x="1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115" name="Freeform 496"/>
            <p:cNvSpPr>
              <a:spLocks/>
            </p:cNvSpPr>
            <p:nvPr/>
          </p:nvSpPr>
          <p:spPr bwMode="auto">
            <a:xfrm>
              <a:off x="5102" y="3218"/>
              <a:ext cx="114" cy="137"/>
            </a:xfrm>
            <a:custGeom>
              <a:avLst/>
              <a:gdLst>
                <a:gd name="T0" fmla="*/ 88 w 114"/>
                <a:gd name="T1" fmla="*/ 0 h 137"/>
                <a:gd name="T2" fmla="*/ 101 w 114"/>
                <a:gd name="T3" fmla="*/ 8 h 137"/>
                <a:gd name="T4" fmla="*/ 114 w 114"/>
                <a:gd name="T5" fmla="*/ 18 h 137"/>
                <a:gd name="T6" fmla="*/ 114 w 114"/>
                <a:gd name="T7" fmla="*/ 20 h 137"/>
                <a:gd name="T8" fmla="*/ 114 w 114"/>
                <a:gd name="T9" fmla="*/ 23 h 137"/>
                <a:gd name="T10" fmla="*/ 111 w 114"/>
                <a:gd name="T11" fmla="*/ 30 h 137"/>
                <a:gd name="T12" fmla="*/ 107 w 114"/>
                <a:gd name="T13" fmla="*/ 34 h 137"/>
                <a:gd name="T14" fmla="*/ 103 w 114"/>
                <a:gd name="T15" fmla="*/ 38 h 137"/>
                <a:gd name="T16" fmla="*/ 97 w 114"/>
                <a:gd name="T17" fmla="*/ 43 h 137"/>
                <a:gd name="T18" fmla="*/ 104 w 114"/>
                <a:gd name="T19" fmla="*/ 58 h 137"/>
                <a:gd name="T20" fmla="*/ 110 w 114"/>
                <a:gd name="T21" fmla="*/ 75 h 137"/>
                <a:gd name="T22" fmla="*/ 104 w 114"/>
                <a:gd name="T23" fmla="*/ 81 h 137"/>
                <a:gd name="T24" fmla="*/ 100 w 114"/>
                <a:gd name="T25" fmla="*/ 88 h 137"/>
                <a:gd name="T26" fmla="*/ 95 w 114"/>
                <a:gd name="T27" fmla="*/ 97 h 137"/>
                <a:gd name="T28" fmla="*/ 94 w 114"/>
                <a:gd name="T29" fmla="*/ 105 h 137"/>
                <a:gd name="T30" fmla="*/ 91 w 114"/>
                <a:gd name="T31" fmla="*/ 114 h 137"/>
                <a:gd name="T32" fmla="*/ 88 w 114"/>
                <a:gd name="T33" fmla="*/ 123 h 137"/>
                <a:gd name="T34" fmla="*/ 84 w 114"/>
                <a:gd name="T35" fmla="*/ 130 h 137"/>
                <a:gd name="T36" fmla="*/ 80 w 114"/>
                <a:gd name="T37" fmla="*/ 137 h 137"/>
                <a:gd name="T38" fmla="*/ 68 w 114"/>
                <a:gd name="T39" fmla="*/ 133 h 137"/>
                <a:gd name="T40" fmla="*/ 58 w 114"/>
                <a:gd name="T41" fmla="*/ 127 h 137"/>
                <a:gd name="T42" fmla="*/ 37 w 114"/>
                <a:gd name="T43" fmla="*/ 125 h 137"/>
                <a:gd name="T44" fmla="*/ 17 w 114"/>
                <a:gd name="T45" fmla="*/ 124 h 137"/>
                <a:gd name="T46" fmla="*/ 16 w 114"/>
                <a:gd name="T47" fmla="*/ 113 h 137"/>
                <a:gd name="T48" fmla="*/ 11 w 114"/>
                <a:gd name="T49" fmla="*/ 104 h 137"/>
                <a:gd name="T50" fmla="*/ 7 w 114"/>
                <a:gd name="T51" fmla="*/ 97 h 137"/>
                <a:gd name="T52" fmla="*/ 0 w 114"/>
                <a:gd name="T53" fmla="*/ 90 h 137"/>
                <a:gd name="T54" fmla="*/ 0 w 114"/>
                <a:gd name="T55" fmla="*/ 83 h 137"/>
                <a:gd name="T56" fmla="*/ 1 w 114"/>
                <a:gd name="T57" fmla="*/ 77 h 137"/>
                <a:gd name="T58" fmla="*/ 4 w 114"/>
                <a:gd name="T59" fmla="*/ 71 h 137"/>
                <a:gd name="T60" fmla="*/ 6 w 114"/>
                <a:gd name="T61" fmla="*/ 67 h 137"/>
                <a:gd name="T62" fmla="*/ 13 w 114"/>
                <a:gd name="T63" fmla="*/ 68 h 137"/>
                <a:gd name="T64" fmla="*/ 21 w 114"/>
                <a:gd name="T65" fmla="*/ 70 h 137"/>
                <a:gd name="T66" fmla="*/ 27 w 114"/>
                <a:gd name="T67" fmla="*/ 61 h 137"/>
                <a:gd name="T68" fmla="*/ 33 w 114"/>
                <a:gd name="T69" fmla="*/ 54 h 137"/>
                <a:gd name="T70" fmla="*/ 44 w 114"/>
                <a:gd name="T71" fmla="*/ 47 h 137"/>
                <a:gd name="T72" fmla="*/ 55 w 114"/>
                <a:gd name="T73" fmla="*/ 41 h 137"/>
                <a:gd name="T74" fmla="*/ 73 w 114"/>
                <a:gd name="T75" fmla="*/ 20 h 137"/>
                <a:gd name="T76" fmla="*/ 88 w 114"/>
                <a:gd name="T77"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14" h="137">
                  <a:moveTo>
                    <a:pt x="88" y="0"/>
                  </a:moveTo>
                  <a:lnTo>
                    <a:pt x="101" y="8"/>
                  </a:lnTo>
                  <a:lnTo>
                    <a:pt x="114" y="18"/>
                  </a:lnTo>
                  <a:lnTo>
                    <a:pt x="114" y="20"/>
                  </a:lnTo>
                  <a:lnTo>
                    <a:pt x="114" y="23"/>
                  </a:lnTo>
                  <a:lnTo>
                    <a:pt x="111" y="30"/>
                  </a:lnTo>
                  <a:lnTo>
                    <a:pt x="107" y="34"/>
                  </a:lnTo>
                  <a:lnTo>
                    <a:pt x="103" y="38"/>
                  </a:lnTo>
                  <a:lnTo>
                    <a:pt x="97" y="43"/>
                  </a:lnTo>
                  <a:lnTo>
                    <a:pt x="104" y="58"/>
                  </a:lnTo>
                  <a:lnTo>
                    <a:pt x="110" y="75"/>
                  </a:lnTo>
                  <a:lnTo>
                    <a:pt x="104" y="81"/>
                  </a:lnTo>
                  <a:lnTo>
                    <a:pt x="100" y="88"/>
                  </a:lnTo>
                  <a:lnTo>
                    <a:pt x="95" y="97"/>
                  </a:lnTo>
                  <a:lnTo>
                    <a:pt x="94" y="105"/>
                  </a:lnTo>
                  <a:lnTo>
                    <a:pt x="91" y="114"/>
                  </a:lnTo>
                  <a:lnTo>
                    <a:pt x="88" y="123"/>
                  </a:lnTo>
                  <a:lnTo>
                    <a:pt x="84" y="130"/>
                  </a:lnTo>
                  <a:lnTo>
                    <a:pt x="80" y="137"/>
                  </a:lnTo>
                  <a:lnTo>
                    <a:pt x="68" y="133"/>
                  </a:lnTo>
                  <a:lnTo>
                    <a:pt x="58" y="127"/>
                  </a:lnTo>
                  <a:lnTo>
                    <a:pt x="37" y="125"/>
                  </a:lnTo>
                  <a:lnTo>
                    <a:pt x="17" y="124"/>
                  </a:lnTo>
                  <a:lnTo>
                    <a:pt x="16" y="113"/>
                  </a:lnTo>
                  <a:lnTo>
                    <a:pt x="11" y="104"/>
                  </a:lnTo>
                  <a:lnTo>
                    <a:pt x="7" y="97"/>
                  </a:lnTo>
                  <a:lnTo>
                    <a:pt x="0" y="90"/>
                  </a:lnTo>
                  <a:lnTo>
                    <a:pt x="0" y="83"/>
                  </a:lnTo>
                  <a:lnTo>
                    <a:pt x="1" y="77"/>
                  </a:lnTo>
                  <a:lnTo>
                    <a:pt x="4" y="71"/>
                  </a:lnTo>
                  <a:lnTo>
                    <a:pt x="6" y="67"/>
                  </a:lnTo>
                  <a:lnTo>
                    <a:pt x="13" y="68"/>
                  </a:lnTo>
                  <a:lnTo>
                    <a:pt x="21" y="70"/>
                  </a:lnTo>
                  <a:lnTo>
                    <a:pt x="27" y="61"/>
                  </a:lnTo>
                  <a:lnTo>
                    <a:pt x="33" y="54"/>
                  </a:lnTo>
                  <a:lnTo>
                    <a:pt x="44" y="47"/>
                  </a:lnTo>
                  <a:lnTo>
                    <a:pt x="55" y="41"/>
                  </a:lnTo>
                  <a:lnTo>
                    <a:pt x="73" y="20"/>
                  </a:lnTo>
                  <a:lnTo>
                    <a:pt x="8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116" name="Freeform 497"/>
            <p:cNvSpPr>
              <a:spLocks/>
            </p:cNvSpPr>
            <p:nvPr/>
          </p:nvSpPr>
          <p:spPr bwMode="auto">
            <a:xfrm>
              <a:off x="4945" y="3229"/>
              <a:ext cx="127" cy="150"/>
            </a:xfrm>
            <a:custGeom>
              <a:avLst/>
              <a:gdLst>
                <a:gd name="T0" fmla="*/ 3 w 127"/>
                <a:gd name="T1" fmla="*/ 0 h 150"/>
                <a:gd name="T2" fmla="*/ 17 w 127"/>
                <a:gd name="T3" fmla="*/ 4 h 150"/>
                <a:gd name="T4" fmla="*/ 33 w 127"/>
                <a:gd name="T5" fmla="*/ 9 h 150"/>
                <a:gd name="T6" fmla="*/ 37 w 127"/>
                <a:gd name="T7" fmla="*/ 17 h 150"/>
                <a:gd name="T8" fmla="*/ 43 w 127"/>
                <a:gd name="T9" fmla="*/ 26 h 150"/>
                <a:gd name="T10" fmla="*/ 50 w 127"/>
                <a:gd name="T11" fmla="*/ 32 h 150"/>
                <a:gd name="T12" fmla="*/ 57 w 127"/>
                <a:gd name="T13" fmla="*/ 37 h 150"/>
                <a:gd name="T14" fmla="*/ 65 w 127"/>
                <a:gd name="T15" fmla="*/ 43 h 150"/>
                <a:gd name="T16" fmla="*/ 74 w 127"/>
                <a:gd name="T17" fmla="*/ 47 h 150"/>
                <a:gd name="T18" fmla="*/ 81 w 127"/>
                <a:gd name="T19" fmla="*/ 53 h 150"/>
                <a:gd name="T20" fmla="*/ 88 w 127"/>
                <a:gd name="T21" fmla="*/ 60 h 150"/>
                <a:gd name="T22" fmla="*/ 100 w 127"/>
                <a:gd name="T23" fmla="*/ 80 h 150"/>
                <a:gd name="T24" fmla="*/ 108 w 127"/>
                <a:gd name="T25" fmla="*/ 103 h 150"/>
                <a:gd name="T26" fmla="*/ 115 w 127"/>
                <a:gd name="T27" fmla="*/ 107 h 150"/>
                <a:gd name="T28" fmla="*/ 124 w 127"/>
                <a:gd name="T29" fmla="*/ 112 h 150"/>
                <a:gd name="T30" fmla="*/ 125 w 127"/>
                <a:gd name="T31" fmla="*/ 120 h 150"/>
                <a:gd name="T32" fmla="*/ 127 w 127"/>
                <a:gd name="T33" fmla="*/ 130 h 150"/>
                <a:gd name="T34" fmla="*/ 125 w 127"/>
                <a:gd name="T35" fmla="*/ 142 h 150"/>
                <a:gd name="T36" fmla="*/ 124 w 127"/>
                <a:gd name="T37" fmla="*/ 150 h 150"/>
                <a:gd name="T38" fmla="*/ 114 w 127"/>
                <a:gd name="T39" fmla="*/ 150 h 150"/>
                <a:gd name="T40" fmla="*/ 105 w 127"/>
                <a:gd name="T41" fmla="*/ 150 h 150"/>
                <a:gd name="T42" fmla="*/ 97 w 127"/>
                <a:gd name="T43" fmla="*/ 139 h 150"/>
                <a:gd name="T44" fmla="*/ 87 w 127"/>
                <a:gd name="T45" fmla="*/ 127 h 150"/>
                <a:gd name="T46" fmla="*/ 78 w 127"/>
                <a:gd name="T47" fmla="*/ 117 h 150"/>
                <a:gd name="T48" fmla="*/ 70 w 127"/>
                <a:gd name="T49" fmla="*/ 106 h 150"/>
                <a:gd name="T50" fmla="*/ 63 w 127"/>
                <a:gd name="T51" fmla="*/ 93 h 150"/>
                <a:gd name="T52" fmla="*/ 58 w 127"/>
                <a:gd name="T53" fmla="*/ 80 h 150"/>
                <a:gd name="T54" fmla="*/ 54 w 127"/>
                <a:gd name="T55" fmla="*/ 66 h 150"/>
                <a:gd name="T56" fmla="*/ 47 w 127"/>
                <a:gd name="T57" fmla="*/ 53 h 150"/>
                <a:gd name="T58" fmla="*/ 43 w 127"/>
                <a:gd name="T59" fmla="*/ 46 h 150"/>
                <a:gd name="T60" fmla="*/ 37 w 127"/>
                <a:gd name="T61" fmla="*/ 40 h 150"/>
                <a:gd name="T62" fmla="*/ 30 w 127"/>
                <a:gd name="T63" fmla="*/ 36 h 150"/>
                <a:gd name="T64" fmla="*/ 24 w 127"/>
                <a:gd name="T65" fmla="*/ 30 h 150"/>
                <a:gd name="T66" fmla="*/ 17 w 127"/>
                <a:gd name="T67" fmla="*/ 26 h 150"/>
                <a:gd name="T68" fmla="*/ 10 w 127"/>
                <a:gd name="T69" fmla="*/ 20 h 150"/>
                <a:gd name="T70" fmla="*/ 4 w 127"/>
                <a:gd name="T71" fmla="*/ 14 h 150"/>
                <a:gd name="T72" fmla="*/ 0 w 127"/>
                <a:gd name="T73" fmla="*/ 7 h 150"/>
                <a:gd name="T74" fmla="*/ 1 w 127"/>
                <a:gd name="T75" fmla="*/ 3 h 150"/>
                <a:gd name="T76" fmla="*/ 3 w 127"/>
                <a:gd name="T77"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27" h="150">
                  <a:moveTo>
                    <a:pt x="3" y="0"/>
                  </a:moveTo>
                  <a:lnTo>
                    <a:pt x="17" y="4"/>
                  </a:lnTo>
                  <a:lnTo>
                    <a:pt x="33" y="9"/>
                  </a:lnTo>
                  <a:lnTo>
                    <a:pt x="37" y="17"/>
                  </a:lnTo>
                  <a:lnTo>
                    <a:pt x="43" y="26"/>
                  </a:lnTo>
                  <a:lnTo>
                    <a:pt x="50" y="32"/>
                  </a:lnTo>
                  <a:lnTo>
                    <a:pt x="57" y="37"/>
                  </a:lnTo>
                  <a:lnTo>
                    <a:pt x="65" y="43"/>
                  </a:lnTo>
                  <a:lnTo>
                    <a:pt x="74" y="47"/>
                  </a:lnTo>
                  <a:lnTo>
                    <a:pt x="81" y="53"/>
                  </a:lnTo>
                  <a:lnTo>
                    <a:pt x="88" y="60"/>
                  </a:lnTo>
                  <a:lnTo>
                    <a:pt x="100" y="80"/>
                  </a:lnTo>
                  <a:lnTo>
                    <a:pt x="108" y="103"/>
                  </a:lnTo>
                  <a:lnTo>
                    <a:pt x="115" y="107"/>
                  </a:lnTo>
                  <a:lnTo>
                    <a:pt x="124" y="112"/>
                  </a:lnTo>
                  <a:lnTo>
                    <a:pt x="125" y="120"/>
                  </a:lnTo>
                  <a:lnTo>
                    <a:pt x="127" y="130"/>
                  </a:lnTo>
                  <a:lnTo>
                    <a:pt x="125" y="142"/>
                  </a:lnTo>
                  <a:lnTo>
                    <a:pt x="124" y="150"/>
                  </a:lnTo>
                  <a:lnTo>
                    <a:pt x="114" y="150"/>
                  </a:lnTo>
                  <a:lnTo>
                    <a:pt x="105" y="150"/>
                  </a:lnTo>
                  <a:lnTo>
                    <a:pt x="97" y="139"/>
                  </a:lnTo>
                  <a:lnTo>
                    <a:pt x="87" y="127"/>
                  </a:lnTo>
                  <a:lnTo>
                    <a:pt x="78" y="117"/>
                  </a:lnTo>
                  <a:lnTo>
                    <a:pt x="70" y="106"/>
                  </a:lnTo>
                  <a:lnTo>
                    <a:pt x="63" y="93"/>
                  </a:lnTo>
                  <a:lnTo>
                    <a:pt x="58" y="80"/>
                  </a:lnTo>
                  <a:lnTo>
                    <a:pt x="54" y="66"/>
                  </a:lnTo>
                  <a:lnTo>
                    <a:pt x="47" y="53"/>
                  </a:lnTo>
                  <a:lnTo>
                    <a:pt x="43" y="46"/>
                  </a:lnTo>
                  <a:lnTo>
                    <a:pt x="37" y="40"/>
                  </a:lnTo>
                  <a:lnTo>
                    <a:pt x="30" y="36"/>
                  </a:lnTo>
                  <a:lnTo>
                    <a:pt x="24" y="30"/>
                  </a:lnTo>
                  <a:lnTo>
                    <a:pt x="17" y="26"/>
                  </a:lnTo>
                  <a:lnTo>
                    <a:pt x="10" y="20"/>
                  </a:lnTo>
                  <a:lnTo>
                    <a:pt x="4" y="14"/>
                  </a:lnTo>
                  <a:lnTo>
                    <a:pt x="0" y="7"/>
                  </a:lnTo>
                  <a:lnTo>
                    <a:pt x="1" y="3"/>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117" name="Freeform 498"/>
            <p:cNvSpPr>
              <a:spLocks/>
            </p:cNvSpPr>
            <p:nvPr/>
          </p:nvSpPr>
          <p:spPr bwMode="auto">
            <a:xfrm>
              <a:off x="5317" y="3273"/>
              <a:ext cx="6" cy="6"/>
            </a:xfrm>
            <a:custGeom>
              <a:avLst/>
              <a:gdLst>
                <a:gd name="T0" fmla="*/ 3 w 6"/>
                <a:gd name="T1" fmla="*/ 0 h 6"/>
                <a:gd name="T2" fmla="*/ 5 w 6"/>
                <a:gd name="T3" fmla="*/ 0 h 6"/>
                <a:gd name="T4" fmla="*/ 6 w 6"/>
                <a:gd name="T5" fmla="*/ 0 h 6"/>
                <a:gd name="T6" fmla="*/ 6 w 6"/>
                <a:gd name="T7" fmla="*/ 3 h 6"/>
                <a:gd name="T8" fmla="*/ 5 w 6"/>
                <a:gd name="T9" fmla="*/ 5 h 6"/>
                <a:gd name="T10" fmla="*/ 5 w 6"/>
                <a:gd name="T11" fmla="*/ 5 h 6"/>
                <a:gd name="T12" fmla="*/ 0 w 6"/>
                <a:gd name="T13" fmla="*/ 6 h 6"/>
                <a:gd name="T14" fmla="*/ 2 w 6"/>
                <a:gd name="T15" fmla="*/ 3 h 6"/>
                <a:gd name="T16" fmla="*/ 3 w 6"/>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6">
                  <a:moveTo>
                    <a:pt x="3" y="0"/>
                  </a:moveTo>
                  <a:lnTo>
                    <a:pt x="5" y="0"/>
                  </a:lnTo>
                  <a:lnTo>
                    <a:pt x="6" y="0"/>
                  </a:lnTo>
                  <a:lnTo>
                    <a:pt x="6" y="3"/>
                  </a:lnTo>
                  <a:lnTo>
                    <a:pt x="5" y="5"/>
                  </a:lnTo>
                  <a:lnTo>
                    <a:pt x="5" y="5"/>
                  </a:lnTo>
                  <a:lnTo>
                    <a:pt x="0" y="6"/>
                  </a:lnTo>
                  <a:lnTo>
                    <a:pt x="2" y="3"/>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118" name="Freeform 499"/>
            <p:cNvSpPr>
              <a:spLocks/>
            </p:cNvSpPr>
            <p:nvPr/>
          </p:nvSpPr>
          <p:spPr bwMode="auto">
            <a:xfrm>
              <a:off x="5312" y="3283"/>
              <a:ext cx="5" cy="29"/>
            </a:xfrm>
            <a:custGeom>
              <a:avLst/>
              <a:gdLst>
                <a:gd name="T0" fmla="*/ 0 w 5"/>
                <a:gd name="T1" fmla="*/ 0 h 29"/>
                <a:gd name="T2" fmla="*/ 3 w 5"/>
                <a:gd name="T3" fmla="*/ 0 h 29"/>
                <a:gd name="T4" fmla="*/ 4 w 5"/>
                <a:gd name="T5" fmla="*/ 0 h 29"/>
                <a:gd name="T6" fmla="*/ 5 w 5"/>
                <a:gd name="T7" fmla="*/ 15 h 29"/>
                <a:gd name="T8" fmla="*/ 5 w 5"/>
                <a:gd name="T9" fmla="*/ 29 h 29"/>
                <a:gd name="T10" fmla="*/ 4 w 5"/>
                <a:gd name="T11" fmla="*/ 29 h 29"/>
                <a:gd name="T12" fmla="*/ 3 w 5"/>
                <a:gd name="T13" fmla="*/ 29 h 29"/>
                <a:gd name="T14" fmla="*/ 0 w 5"/>
                <a:gd name="T15" fmla="*/ 15 h 29"/>
                <a:gd name="T16" fmla="*/ 0 w 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29">
                  <a:moveTo>
                    <a:pt x="0" y="0"/>
                  </a:moveTo>
                  <a:lnTo>
                    <a:pt x="3" y="0"/>
                  </a:lnTo>
                  <a:lnTo>
                    <a:pt x="4" y="0"/>
                  </a:lnTo>
                  <a:lnTo>
                    <a:pt x="5" y="15"/>
                  </a:lnTo>
                  <a:lnTo>
                    <a:pt x="5" y="29"/>
                  </a:lnTo>
                  <a:lnTo>
                    <a:pt x="4" y="29"/>
                  </a:lnTo>
                  <a:lnTo>
                    <a:pt x="3" y="29"/>
                  </a:lnTo>
                  <a:lnTo>
                    <a:pt x="0" y="15"/>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119" name="Freeform 500"/>
            <p:cNvSpPr>
              <a:spLocks/>
            </p:cNvSpPr>
            <p:nvPr/>
          </p:nvSpPr>
          <p:spPr bwMode="auto">
            <a:xfrm>
              <a:off x="5262" y="3286"/>
              <a:ext cx="21" cy="15"/>
            </a:xfrm>
            <a:custGeom>
              <a:avLst/>
              <a:gdLst>
                <a:gd name="T0" fmla="*/ 20 w 21"/>
                <a:gd name="T1" fmla="*/ 0 h 15"/>
                <a:gd name="T2" fmla="*/ 21 w 21"/>
                <a:gd name="T3" fmla="*/ 3 h 15"/>
                <a:gd name="T4" fmla="*/ 21 w 21"/>
                <a:gd name="T5" fmla="*/ 5 h 15"/>
                <a:gd name="T6" fmla="*/ 21 w 21"/>
                <a:gd name="T7" fmla="*/ 7 h 15"/>
                <a:gd name="T8" fmla="*/ 20 w 21"/>
                <a:gd name="T9" fmla="*/ 9 h 15"/>
                <a:gd name="T10" fmla="*/ 15 w 21"/>
                <a:gd name="T11" fmla="*/ 12 h 15"/>
                <a:gd name="T12" fmla="*/ 10 w 21"/>
                <a:gd name="T13" fmla="*/ 15 h 15"/>
                <a:gd name="T14" fmla="*/ 5 w 21"/>
                <a:gd name="T15" fmla="*/ 12 h 15"/>
                <a:gd name="T16" fmla="*/ 0 w 21"/>
                <a:gd name="T17" fmla="*/ 9 h 15"/>
                <a:gd name="T18" fmla="*/ 0 w 21"/>
                <a:gd name="T19" fmla="*/ 9 h 15"/>
                <a:gd name="T20" fmla="*/ 0 w 21"/>
                <a:gd name="T21" fmla="*/ 7 h 15"/>
                <a:gd name="T22" fmla="*/ 8 w 21"/>
                <a:gd name="T23" fmla="*/ 7 h 15"/>
                <a:gd name="T24" fmla="*/ 18 w 21"/>
                <a:gd name="T25" fmla="*/ 6 h 15"/>
                <a:gd name="T26" fmla="*/ 18 w 21"/>
                <a:gd name="T27" fmla="*/ 3 h 15"/>
                <a:gd name="T28" fmla="*/ 20 w 21"/>
                <a:gd name="T29"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 h="15">
                  <a:moveTo>
                    <a:pt x="20" y="0"/>
                  </a:moveTo>
                  <a:lnTo>
                    <a:pt x="21" y="3"/>
                  </a:lnTo>
                  <a:lnTo>
                    <a:pt x="21" y="5"/>
                  </a:lnTo>
                  <a:lnTo>
                    <a:pt x="21" y="7"/>
                  </a:lnTo>
                  <a:lnTo>
                    <a:pt x="20" y="9"/>
                  </a:lnTo>
                  <a:lnTo>
                    <a:pt x="15" y="12"/>
                  </a:lnTo>
                  <a:lnTo>
                    <a:pt x="10" y="15"/>
                  </a:lnTo>
                  <a:lnTo>
                    <a:pt x="5" y="12"/>
                  </a:lnTo>
                  <a:lnTo>
                    <a:pt x="0" y="9"/>
                  </a:lnTo>
                  <a:lnTo>
                    <a:pt x="0" y="9"/>
                  </a:lnTo>
                  <a:lnTo>
                    <a:pt x="0" y="7"/>
                  </a:lnTo>
                  <a:lnTo>
                    <a:pt x="8" y="7"/>
                  </a:lnTo>
                  <a:lnTo>
                    <a:pt x="18" y="6"/>
                  </a:lnTo>
                  <a:lnTo>
                    <a:pt x="18" y="3"/>
                  </a:lnTo>
                  <a:lnTo>
                    <a:pt x="2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120" name="Freeform 501"/>
            <p:cNvSpPr>
              <a:spLocks/>
            </p:cNvSpPr>
            <p:nvPr/>
          </p:nvSpPr>
          <p:spPr bwMode="auto">
            <a:xfrm>
              <a:off x="5232" y="3292"/>
              <a:ext cx="27" cy="9"/>
            </a:xfrm>
            <a:custGeom>
              <a:avLst/>
              <a:gdLst>
                <a:gd name="T0" fmla="*/ 15 w 27"/>
                <a:gd name="T1" fmla="*/ 0 h 9"/>
                <a:gd name="T2" fmla="*/ 21 w 27"/>
                <a:gd name="T3" fmla="*/ 1 h 9"/>
                <a:gd name="T4" fmla="*/ 27 w 27"/>
                <a:gd name="T5" fmla="*/ 1 h 9"/>
                <a:gd name="T6" fmla="*/ 27 w 27"/>
                <a:gd name="T7" fmla="*/ 3 h 9"/>
                <a:gd name="T8" fmla="*/ 27 w 27"/>
                <a:gd name="T9" fmla="*/ 3 h 9"/>
                <a:gd name="T10" fmla="*/ 18 w 27"/>
                <a:gd name="T11" fmla="*/ 4 h 9"/>
                <a:gd name="T12" fmla="*/ 11 w 27"/>
                <a:gd name="T13" fmla="*/ 7 h 9"/>
                <a:gd name="T14" fmla="*/ 8 w 27"/>
                <a:gd name="T15" fmla="*/ 9 h 9"/>
                <a:gd name="T16" fmla="*/ 5 w 27"/>
                <a:gd name="T17" fmla="*/ 9 h 9"/>
                <a:gd name="T18" fmla="*/ 3 w 27"/>
                <a:gd name="T19" fmla="*/ 7 h 9"/>
                <a:gd name="T20" fmla="*/ 0 w 27"/>
                <a:gd name="T21" fmla="*/ 6 h 9"/>
                <a:gd name="T22" fmla="*/ 0 w 27"/>
                <a:gd name="T23" fmla="*/ 4 h 9"/>
                <a:gd name="T24" fmla="*/ 1 w 27"/>
                <a:gd name="T25" fmla="*/ 1 h 9"/>
                <a:gd name="T26" fmla="*/ 8 w 27"/>
                <a:gd name="T27" fmla="*/ 1 h 9"/>
                <a:gd name="T28" fmla="*/ 15 w 27"/>
                <a:gd name="T29"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7" h="9">
                  <a:moveTo>
                    <a:pt x="15" y="0"/>
                  </a:moveTo>
                  <a:lnTo>
                    <a:pt x="21" y="1"/>
                  </a:lnTo>
                  <a:lnTo>
                    <a:pt x="27" y="1"/>
                  </a:lnTo>
                  <a:lnTo>
                    <a:pt x="27" y="3"/>
                  </a:lnTo>
                  <a:lnTo>
                    <a:pt x="27" y="3"/>
                  </a:lnTo>
                  <a:lnTo>
                    <a:pt x="18" y="4"/>
                  </a:lnTo>
                  <a:lnTo>
                    <a:pt x="11" y="7"/>
                  </a:lnTo>
                  <a:lnTo>
                    <a:pt x="8" y="9"/>
                  </a:lnTo>
                  <a:lnTo>
                    <a:pt x="5" y="9"/>
                  </a:lnTo>
                  <a:lnTo>
                    <a:pt x="3" y="7"/>
                  </a:lnTo>
                  <a:lnTo>
                    <a:pt x="0" y="6"/>
                  </a:lnTo>
                  <a:lnTo>
                    <a:pt x="0" y="4"/>
                  </a:lnTo>
                  <a:lnTo>
                    <a:pt x="1" y="1"/>
                  </a:lnTo>
                  <a:lnTo>
                    <a:pt x="8" y="1"/>
                  </a:lnTo>
                  <a:lnTo>
                    <a:pt x="1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121" name="Freeform 502"/>
            <p:cNvSpPr>
              <a:spLocks/>
            </p:cNvSpPr>
            <p:nvPr/>
          </p:nvSpPr>
          <p:spPr bwMode="auto">
            <a:xfrm>
              <a:off x="5355" y="3308"/>
              <a:ext cx="211" cy="128"/>
            </a:xfrm>
            <a:custGeom>
              <a:avLst/>
              <a:gdLst>
                <a:gd name="T0" fmla="*/ 71 w 211"/>
                <a:gd name="T1" fmla="*/ 97 h 128"/>
                <a:gd name="T2" fmla="*/ 77 w 211"/>
                <a:gd name="T3" fmla="*/ 91 h 128"/>
                <a:gd name="T4" fmla="*/ 82 w 211"/>
                <a:gd name="T5" fmla="*/ 85 h 128"/>
                <a:gd name="T6" fmla="*/ 69 w 211"/>
                <a:gd name="T7" fmla="*/ 70 h 128"/>
                <a:gd name="T8" fmla="*/ 57 w 211"/>
                <a:gd name="T9" fmla="*/ 55 h 128"/>
                <a:gd name="T10" fmla="*/ 44 w 211"/>
                <a:gd name="T11" fmla="*/ 55 h 128"/>
                <a:gd name="T12" fmla="*/ 34 w 211"/>
                <a:gd name="T13" fmla="*/ 58 h 128"/>
                <a:gd name="T14" fmla="*/ 31 w 211"/>
                <a:gd name="T15" fmla="*/ 48 h 128"/>
                <a:gd name="T16" fmla="*/ 28 w 211"/>
                <a:gd name="T17" fmla="*/ 40 h 128"/>
                <a:gd name="T18" fmla="*/ 18 w 211"/>
                <a:gd name="T19" fmla="*/ 37 h 128"/>
                <a:gd name="T20" fmla="*/ 10 w 211"/>
                <a:gd name="T21" fmla="*/ 35 h 128"/>
                <a:gd name="T22" fmla="*/ 11 w 211"/>
                <a:gd name="T23" fmla="*/ 33 h 128"/>
                <a:gd name="T24" fmla="*/ 20 w 211"/>
                <a:gd name="T25" fmla="*/ 30 h 128"/>
                <a:gd name="T26" fmla="*/ 25 w 211"/>
                <a:gd name="T27" fmla="*/ 25 h 128"/>
                <a:gd name="T28" fmla="*/ 17 w 211"/>
                <a:gd name="T29" fmla="*/ 24 h 128"/>
                <a:gd name="T30" fmla="*/ 7 w 211"/>
                <a:gd name="T31" fmla="*/ 20 h 128"/>
                <a:gd name="T32" fmla="*/ 1 w 211"/>
                <a:gd name="T33" fmla="*/ 14 h 128"/>
                <a:gd name="T34" fmla="*/ 8 w 211"/>
                <a:gd name="T35" fmla="*/ 5 h 128"/>
                <a:gd name="T36" fmla="*/ 21 w 211"/>
                <a:gd name="T37" fmla="*/ 3 h 128"/>
                <a:gd name="T38" fmla="*/ 31 w 211"/>
                <a:gd name="T39" fmla="*/ 10 h 128"/>
                <a:gd name="T40" fmla="*/ 32 w 211"/>
                <a:gd name="T41" fmla="*/ 20 h 128"/>
                <a:gd name="T42" fmla="*/ 30 w 211"/>
                <a:gd name="T43" fmla="*/ 27 h 128"/>
                <a:gd name="T44" fmla="*/ 32 w 211"/>
                <a:gd name="T45" fmla="*/ 34 h 128"/>
                <a:gd name="T46" fmla="*/ 42 w 211"/>
                <a:gd name="T47" fmla="*/ 37 h 128"/>
                <a:gd name="T48" fmla="*/ 54 w 211"/>
                <a:gd name="T49" fmla="*/ 33 h 128"/>
                <a:gd name="T50" fmla="*/ 62 w 211"/>
                <a:gd name="T51" fmla="*/ 25 h 128"/>
                <a:gd name="T52" fmla="*/ 71 w 211"/>
                <a:gd name="T53" fmla="*/ 18 h 128"/>
                <a:gd name="T54" fmla="*/ 94 w 211"/>
                <a:gd name="T55" fmla="*/ 23 h 128"/>
                <a:gd name="T56" fmla="*/ 132 w 211"/>
                <a:gd name="T57" fmla="*/ 40 h 128"/>
                <a:gd name="T58" fmla="*/ 154 w 211"/>
                <a:gd name="T59" fmla="*/ 54 h 128"/>
                <a:gd name="T60" fmla="*/ 165 w 211"/>
                <a:gd name="T61" fmla="*/ 68 h 128"/>
                <a:gd name="T62" fmla="*/ 178 w 211"/>
                <a:gd name="T63" fmla="*/ 94 h 128"/>
                <a:gd name="T64" fmla="*/ 199 w 211"/>
                <a:gd name="T65" fmla="*/ 118 h 128"/>
                <a:gd name="T66" fmla="*/ 209 w 211"/>
                <a:gd name="T67" fmla="*/ 128 h 128"/>
                <a:gd name="T68" fmla="*/ 195 w 211"/>
                <a:gd name="T69" fmla="*/ 127 h 128"/>
                <a:gd name="T70" fmla="*/ 167 w 211"/>
                <a:gd name="T71" fmla="*/ 110 h 128"/>
                <a:gd name="T72" fmla="*/ 144 w 211"/>
                <a:gd name="T73" fmla="*/ 92 h 128"/>
                <a:gd name="T74" fmla="*/ 135 w 211"/>
                <a:gd name="T75" fmla="*/ 97 h 128"/>
                <a:gd name="T76" fmla="*/ 129 w 211"/>
                <a:gd name="T77" fmla="*/ 108 h 128"/>
                <a:gd name="T78" fmla="*/ 111 w 211"/>
                <a:gd name="T79" fmla="*/ 111 h 128"/>
                <a:gd name="T80" fmla="*/ 92 w 211"/>
                <a:gd name="T81" fmla="*/ 104 h 128"/>
                <a:gd name="T82" fmla="*/ 79 w 211"/>
                <a:gd name="T83" fmla="*/ 101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11" h="128">
                  <a:moveTo>
                    <a:pt x="69" y="101"/>
                  </a:moveTo>
                  <a:lnTo>
                    <a:pt x="71" y="97"/>
                  </a:lnTo>
                  <a:lnTo>
                    <a:pt x="71" y="91"/>
                  </a:lnTo>
                  <a:lnTo>
                    <a:pt x="77" y="91"/>
                  </a:lnTo>
                  <a:lnTo>
                    <a:pt x="82" y="91"/>
                  </a:lnTo>
                  <a:lnTo>
                    <a:pt x="82" y="85"/>
                  </a:lnTo>
                  <a:lnTo>
                    <a:pt x="82" y="80"/>
                  </a:lnTo>
                  <a:lnTo>
                    <a:pt x="69" y="70"/>
                  </a:lnTo>
                  <a:lnTo>
                    <a:pt x="61" y="58"/>
                  </a:lnTo>
                  <a:lnTo>
                    <a:pt x="57" y="55"/>
                  </a:lnTo>
                  <a:lnTo>
                    <a:pt x="51" y="54"/>
                  </a:lnTo>
                  <a:lnTo>
                    <a:pt x="44" y="55"/>
                  </a:lnTo>
                  <a:lnTo>
                    <a:pt x="37" y="60"/>
                  </a:lnTo>
                  <a:lnTo>
                    <a:pt x="34" y="58"/>
                  </a:lnTo>
                  <a:lnTo>
                    <a:pt x="31" y="55"/>
                  </a:lnTo>
                  <a:lnTo>
                    <a:pt x="31" y="48"/>
                  </a:lnTo>
                  <a:lnTo>
                    <a:pt x="30" y="44"/>
                  </a:lnTo>
                  <a:lnTo>
                    <a:pt x="28" y="40"/>
                  </a:lnTo>
                  <a:lnTo>
                    <a:pt x="22" y="35"/>
                  </a:lnTo>
                  <a:lnTo>
                    <a:pt x="18" y="37"/>
                  </a:lnTo>
                  <a:lnTo>
                    <a:pt x="14" y="37"/>
                  </a:lnTo>
                  <a:lnTo>
                    <a:pt x="10" y="35"/>
                  </a:lnTo>
                  <a:lnTo>
                    <a:pt x="7" y="31"/>
                  </a:lnTo>
                  <a:lnTo>
                    <a:pt x="11" y="33"/>
                  </a:lnTo>
                  <a:lnTo>
                    <a:pt x="14" y="35"/>
                  </a:lnTo>
                  <a:lnTo>
                    <a:pt x="20" y="30"/>
                  </a:lnTo>
                  <a:lnTo>
                    <a:pt x="25" y="27"/>
                  </a:lnTo>
                  <a:lnTo>
                    <a:pt x="25" y="25"/>
                  </a:lnTo>
                  <a:lnTo>
                    <a:pt x="25" y="25"/>
                  </a:lnTo>
                  <a:lnTo>
                    <a:pt x="17" y="24"/>
                  </a:lnTo>
                  <a:lnTo>
                    <a:pt x="10" y="21"/>
                  </a:lnTo>
                  <a:lnTo>
                    <a:pt x="7" y="20"/>
                  </a:lnTo>
                  <a:lnTo>
                    <a:pt x="4" y="17"/>
                  </a:lnTo>
                  <a:lnTo>
                    <a:pt x="1" y="14"/>
                  </a:lnTo>
                  <a:lnTo>
                    <a:pt x="0" y="10"/>
                  </a:lnTo>
                  <a:lnTo>
                    <a:pt x="8" y="5"/>
                  </a:lnTo>
                  <a:lnTo>
                    <a:pt x="15" y="0"/>
                  </a:lnTo>
                  <a:lnTo>
                    <a:pt x="21" y="3"/>
                  </a:lnTo>
                  <a:lnTo>
                    <a:pt x="27" y="5"/>
                  </a:lnTo>
                  <a:lnTo>
                    <a:pt x="31" y="10"/>
                  </a:lnTo>
                  <a:lnTo>
                    <a:pt x="35" y="15"/>
                  </a:lnTo>
                  <a:lnTo>
                    <a:pt x="32" y="20"/>
                  </a:lnTo>
                  <a:lnTo>
                    <a:pt x="30" y="24"/>
                  </a:lnTo>
                  <a:lnTo>
                    <a:pt x="30" y="27"/>
                  </a:lnTo>
                  <a:lnTo>
                    <a:pt x="31" y="31"/>
                  </a:lnTo>
                  <a:lnTo>
                    <a:pt x="32" y="34"/>
                  </a:lnTo>
                  <a:lnTo>
                    <a:pt x="35" y="35"/>
                  </a:lnTo>
                  <a:lnTo>
                    <a:pt x="42" y="37"/>
                  </a:lnTo>
                  <a:lnTo>
                    <a:pt x="48" y="35"/>
                  </a:lnTo>
                  <a:lnTo>
                    <a:pt x="54" y="33"/>
                  </a:lnTo>
                  <a:lnTo>
                    <a:pt x="58" y="30"/>
                  </a:lnTo>
                  <a:lnTo>
                    <a:pt x="62" y="25"/>
                  </a:lnTo>
                  <a:lnTo>
                    <a:pt x="67" y="21"/>
                  </a:lnTo>
                  <a:lnTo>
                    <a:pt x="71" y="18"/>
                  </a:lnTo>
                  <a:lnTo>
                    <a:pt x="77" y="17"/>
                  </a:lnTo>
                  <a:lnTo>
                    <a:pt x="94" y="23"/>
                  </a:lnTo>
                  <a:lnTo>
                    <a:pt x="114" y="31"/>
                  </a:lnTo>
                  <a:lnTo>
                    <a:pt x="132" y="40"/>
                  </a:lnTo>
                  <a:lnTo>
                    <a:pt x="148" y="48"/>
                  </a:lnTo>
                  <a:lnTo>
                    <a:pt x="154" y="54"/>
                  </a:lnTo>
                  <a:lnTo>
                    <a:pt x="159" y="61"/>
                  </a:lnTo>
                  <a:lnTo>
                    <a:pt x="165" y="68"/>
                  </a:lnTo>
                  <a:lnTo>
                    <a:pt x="169" y="77"/>
                  </a:lnTo>
                  <a:lnTo>
                    <a:pt x="178" y="94"/>
                  </a:lnTo>
                  <a:lnTo>
                    <a:pt x="188" y="108"/>
                  </a:lnTo>
                  <a:lnTo>
                    <a:pt x="199" y="118"/>
                  </a:lnTo>
                  <a:lnTo>
                    <a:pt x="211" y="128"/>
                  </a:lnTo>
                  <a:lnTo>
                    <a:pt x="209" y="128"/>
                  </a:lnTo>
                  <a:lnTo>
                    <a:pt x="209" y="128"/>
                  </a:lnTo>
                  <a:lnTo>
                    <a:pt x="195" y="127"/>
                  </a:lnTo>
                  <a:lnTo>
                    <a:pt x="181" y="127"/>
                  </a:lnTo>
                  <a:lnTo>
                    <a:pt x="167" y="110"/>
                  </a:lnTo>
                  <a:lnTo>
                    <a:pt x="151" y="92"/>
                  </a:lnTo>
                  <a:lnTo>
                    <a:pt x="144" y="92"/>
                  </a:lnTo>
                  <a:lnTo>
                    <a:pt x="138" y="94"/>
                  </a:lnTo>
                  <a:lnTo>
                    <a:pt x="135" y="97"/>
                  </a:lnTo>
                  <a:lnTo>
                    <a:pt x="129" y="98"/>
                  </a:lnTo>
                  <a:lnTo>
                    <a:pt x="129" y="108"/>
                  </a:lnTo>
                  <a:lnTo>
                    <a:pt x="127" y="114"/>
                  </a:lnTo>
                  <a:lnTo>
                    <a:pt x="111" y="111"/>
                  </a:lnTo>
                  <a:lnTo>
                    <a:pt x="98" y="107"/>
                  </a:lnTo>
                  <a:lnTo>
                    <a:pt x="92" y="104"/>
                  </a:lnTo>
                  <a:lnTo>
                    <a:pt x="87" y="102"/>
                  </a:lnTo>
                  <a:lnTo>
                    <a:pt x="79" y="101"/>
                  </a:lnTo>
                  <a:lnTo>
                    <a:pt x="69" y="1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122" name="Freeform 503"/>
            <p:cNvSpPr>
              <a:spLocks/>
            </p:cNvSpPr>
            <p:nvPr/>
          </p:nvSpPr>
          <p:spPr bwMode="auto">
            <a:xfrm>
              <a:off x="3317" y="3312"/>
              <a:ext cx="14" cy="10"/>
            </a:xfrm>
            <a:custGeom>
              <a:avLst/>
              <a:gdLst>
                <a:gd name="T0" fmla="*/ 4 w 14"/>
                <a:gd name="T1" fmla="*/ 0 h 10"/>
                <a:gd name="T2" fmla="*/ 9 w 14"/>
                <a:gd name="T3" fmla="*/ 0 h 10"/>
                <a:gd name="T4" fmla="*/ 14 w 14"/>
                <a:gd name="T5" fmla="*/ 0 h 10"/>
                <a:gd name="T6" fmla="*/ 14 w 14"/>
                <a:gd name="T7" fmla="*/ 3 h 10"/>
                <a:gd name="T8" fmla="*/ 14 w 14"/>
                <a:gd name="T9" fmla="*/ 6 h 10"/>
                <a:gd name="T10" fmla="*/ 13 w 14"/>
                <a:gd name="T11" fmla="*/ 9 h 10"/>
                <a:gd name="T12" fmla="*/ 12 w 14"/>
                <a:gd name="T13" fmla="*/ 10 h 10"/>
                <a:gd name="T14" fmla="*/ 10 w 14"/>
                <a:gd name="T15" fmla="*/ 10 h 10"/>
                <a:gd name="T16" fmla="*/ 10 w 14"/>
                <a:gd name="T17" fmla="*/ 10 h 10"/>
                <a:gd name="T18" fmla="*/ 4 w 14"/>
                <a:gd name="T19" fmla="*/ 9 h 10"/>
                <a:gd name="T20" fmla="*/ 0 w 14"/>
                <a:gd name="T21" fmla="*/ 6 h 10"/>
                <a:gd name="T22" fmla="*/ 2 w 14"/>
                <a:gd name="T23" fmla="*/ 3 h 10"/>
                <a:gd name="T24" fmla="*/ 4 w 14"/>
                <a:gd name="T25"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 h="10">
                  <a:moveTo>
                    <a:pt x="4" y="0"/>
                  </a:moveTo>
                  <a:lnTo>
                    <a:pt x="9" y="0"/>
                  </a:lnTo>
                  <a:lnTo>
                    <a:pt x="14" y="0"/>
                  </a:lnTo>
                  <a:lnTo>
                    <a:pt x="14" y="3"/>
                  </a:lnTo>
                  <a:lnTo>
                    <a:pt x="14" y="6"/>
                  </a:lnTo>
                  <a:lnTo>
                    <a:pt x="13" y="9"/>
                  </a:lnTo>
                  <a:lnTo>
                    <a:pt x="12" y="10"/>
                  </a:lnTo>
                  <a:lnTo>
                    <a:pt x="10" y="10"/>
                  </a:lnTo>
                  <a:lnTo>
                    <a:pt x="10" y="10"/>
                  </a:lnTo>
                  <a:lnTo>
                    <a:pt x="4" y="9"/>
                  </a:lnTo>
                  <a:lnTo>
                    <a:pt x="0" y="6"/>
                  </a:lnTo>
                  <a:lnTo>
                    <a:pt x="2" y="3"/>
                  </a:lnTo>
                  <a:lnTo>
                    <a:pt x="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123" name="Freeform 504"/>
            <p:cNvSpPr>
              <a:spLocks/>
            </p:cNvSpPr>
            <p:nvPr/>
          </p:nvSpPr>
          <p:spPr bwMode="auto">
            <a:xfrm>
              <a:off x="5215" y="3313"/>
              <a:ext cx="48" cy="55"/>
            </a:xfrm>
            <a:custGeom>
              <a:avLst/>
              <a:gdLst>
                <a:gd name="T0" fmla="*/ 48 w 48"/>
                <a:gd name="T1" fmla="*/ 12 h 55"/>
                <a:gd name="T2" fmla="*/ 42 w 48"/>
                <a:gd name="T3" fmla="*/ 12 h 55"/>
                <a:gd name="T4" fmla="*/ 35 w 48"/>
                <a:gd name="T5" fmla="*/ 13 h 55"/>
                <a:gd name="T6" fmla="*/ 35 w 48"/>
                <a:gd name="T7" fmla="*/ 22 h 55"/>
                <a:gd name="T8" fmla="*/ 37 w 48"/>
                <a:gd name="T9" fmla="*/ 30 h 55"/>
                <a:gd name="T10" fmla="*/ 40 w 48"/>
                <a:gd name="T11" fmla="*/ 40 h 55"/>
                <a:gd name="T12" fmla="*/ 42 w 48"/>
                <a:gd name="T13" fmla="*/ 50 h 55"/>
                <a:gd name="T14" fmla="*/ 40 w 48"/>
                <a:gd name="T15" fmla="*/ 50 h 55"/>
                <a:gd name="T16" fmla="*/ 37 w 48"/>
                <a:gd name="T17" fmla="*/ 49 h 55"/>
                <a:gd name="T18" fmla="*/ 28 w 48"/>
                <a:gd name="T19" fmla="*/ 38 h 55"/>
                <a:gd name="T20" fmla="*/ 20 w 48"/>
                <a:gd name="T21" fmla="*/ 26 h 55"/>
                <a:gd name="T22" fmla="*/ 17 w 48"/>
                <a:gd name="T23" fmla="*/ 28 h 55"/>
                <a:gd name="T24" fmla="*/ 15 w 48"/>
                <a:gd name="T25" fmla="*/ 29 h 55"/>
                <a:gd name="T26" fmla="*/ 14 w 48"/>
                <a:gd name="T27" fmla="*/ 42 h 55"/>
                <a:gd name="T28" fmla="*/ 17 w 48"/>
                <a:gd name="T29" fmla="*/ 55 h 55"/>
                <a:gd name="T30" fmla="*/ 14 w 48"/>
                <a:gd name="T31" fmla="*/ 53 h 55"/>
                <a:gd name="T32" fmla="*/ 11 w 48"/>
                <a:gd name="T33" fmla="*/ 52 h 55"/>
                <a:gd name="T34" fmla="*/ 8 w 48"/>
                <a:gd name="T35" fmla="*/ 52 h 55"/>
                <a:gd name="T36" fmla="*/ 7 w 48"/>
                <a:gd name="T37" fmla="*/ 49 h 55"/>
                <a:gd name="T38" fmla="*/ 4 w 48"/>
                <a:gd name="T39" fmla="*/ 36 h 55"/>
                <a:gd name="T40" fmla="*/ 0 w 48"/>
                <a:gd name="T41" fmla="*/ 23 h 55"/>
                <a:gd name="T42" fmla="*/ 5 w 48"/>
                <a:gd name="T43" fmla="*/ 12 h 55"/>
                <a:gd name="T44" fmla="*/ 11 w 48"/>
                <a:gd name="T45" fmla="*/ 0 h 55"/>
                <a:gd name="T46" fmla="*/ 17 w 48"/>
                <a:gd name="T47" fmla="*/ 5 h 55"/>
                <a:gd name="T48" fmla="*/ 24 w 48"/>
                <a:gd name="T49" fmla="*/ 9 h 55"/>
                <a:gd name="T50" fmla="*/ 30 w 48"/>
                <a:gd name="T51" fmla="*/ 6 h 55"/>
                <a:gd name="T52" fmla="*/ 35 w 48"/>
                <a:gd name="T53" fmla="*/ 3 h 55"/>
                <a:gd name="T54" fmla="*/ 41 w 48"/>
                <a:gd name="T55" fmla="*/ 3 h 55"/>
                <a:gd name="T56" fmla="*/ 48 w 48"/>
                <a:gd name="T57" fmla="*/ 3 h 55"/>
                <a:gd name="T58" fmla="*/ 48 w 48"/>
                <a:gd name="T59" fmla="*/ 8 h 55"/>
                <a:gd name="T60" fmla="*/ 48 w 48"/>
                <a:gd name="T61" fmla="*/ 12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8" h="55">
                  <a:moveTo>
                    <a:pt x="48" y="12"/>
                  </a:moveTo>
                  <a:lnTo>
                    <a:pt x="42" y="12"/>
                  </a:lnTo>
                  <a:lnTo>
                    <a:pt x="35" y="13"/>
                  </a:lnTo>
                  <a:lnTo>
                    <a:pt x="35" y="22"/>
                  </a:lnTo>
                  <a:lnTo>
                    <a:pt x="37" y="30"/>
                  </a:lnTo>
                  <a:lnTo>
                    <a:pt x="40" y="40"/>
                  </a:lnTo>
                  <a:lnTo>
                    <a:pt x="42" y="50"/>
                  </a:lnTo>
                  <a:lnTo>
                    <a:pt x="40" y="50"/>
                  </a:lnTo>
                  <a:lnTo>
                    <a:pt x="37" y="49"/>
                  </a:lnTo>
                  <a:lnTo>
                    <a:pt x="28" y="38"/>
                  </a:lnTo>
                  <a:lnTo>
                    <a:pt x="20" y="26"/>
                  </a:lnTo>
                  <a:lnTo>
                    <a:pt x="17" y="28"/>
                  </a:lnTo>
                  <a:lnTo>
                    <a:pt x="15" y="29"/>
                  </a:lnTo>
                  <a:lnTo>
                    <a:pt x="14" y="42"/>
                  </a:lnTo>
                  <a:lnTo>
                    <a:pt x="17" y="55"/>
                  </a:lnTo>
                  <a:lnTo>
                    <a:pt x="14" y="53"/>
                  </a:lnTo>
                  <a:lnTo>
                    <a:pt x="11" y="52"/>
                  </a:lnTo>
                  <a:lnTo>
                    <a:pt x="8" y="52"/>
                  </a:lnTo>
                  <a:lnTo>
                    <a:pt x="7" y="49"/>
                  </a:lnTo>
                  <a:lnTo>
                    <a:pt x="4" y="36"/>
                  </a:lnTo>
                  <a:lnTo>
                    <a:pt x="0" y="23"/>
                  </a:lnTo>
                  <a:lnTo>
                    <a:pt x="5" y="12"/>
                  </a:lnTo>
                  <a:lnTo>
                    <a:pt x="11" y="0"/>
                  </a:lnTo>
                  <a:lnTo>
                    <a:pt x="17" y="5"/>
                  </a:lnTo>
                  <a:lnTo>
                    <a:pt x="24" y="9"/>
                  </a:lnTo>
                  <a:lnTo>
                    <a:pt x="30" y="6"/>
                  </a:lnTo>
                  <a:lnTo>
                    <a:pt x="35" y="3"/>
                  </a:lnTo>
                  <a:lnTo>
                    <a:pt x="41" y="3"/>
                  </a:lnTo>
                  <a:lnTo>
                    <a:pt x="48" y="3"/>
                  </a:lnTo>
                  <a:lnTo>
                    <a:pt x="48" y="8"/>
                  </a:lnTo>
                  <a:lnTo>
                    <a:pt x="48"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124" name="Freeform 505"/>
            <p:cNvSpPr>
              <a:spLocks/>
            </p:cNvSpPr>
            <p:nvPr/>
          </p:nvSpPr>
          <p:spPr bwMode="auto">
            <a:xfrm>
              <a:off x="5066" y="3381"/>
              <a:ext cx="100" cy="32"/>
            </a:xfrm>
            <a:custGeom>
              <a:avLst/>
              <a:gdLst>
                <a:gd name="T0" fmla="*/ 0 w 100"/>
                <a:gd name="T1" fmla="*/ 0 h 32"/>
                <a:gd name="T2" fmla="*/ 12 w 100"/>
                <a:gd name="T3" fmla="*/ 0 h 32"/>
                <a:gd name="T4" fmla="*/ 23 w 100"/>
                <a:gd name="T5" fmla="*/ 0 h 32"/>
                <a:gd name="T6" fmla="*/ 32 w 100"/>
                <a:gd name="T7" fmla="*/ 5 h 32"/>
                <a:gd name="T8" fmla="*/ 40 w 100"/>
                <a:gd name="T9" fmla="*/ 12 h 32"/>
                <a:gd name="T10" fmla="*/ 54 w 100"/>
                <a:gd name="T11" fmla="*/ 10 h 32"/>
                <a:gd name="T12" fmla="*/ 69 w 100"/>
                <a:gd name="T13" fmla="*/ 8 h 32"/>
                <a:gd name="T14" fmla="*/ 84 w 100"/>
                <a:gd name="T15" fmla="*/ 18 h 32"/>
                <a:gd name="T16" fmla="*/ 100 w 100"/>
                <a:gd name="T17" fmla="*/ 29 h 32"/>
                <a:gd name="T18" fmla="*/ 100 w 100"/>
                <a:gd name="T19" fmla="*/ 31 h 32"/>
                <a:gd name="T20" fmla="*/ 99 w 100"/>
                <a:gd name="T21" fmla="*/ 32 h 32"/>
                <a:gd name="T22" fmla="*/ 77 w 100"/>
                <a:gd name="T23" fmla="*/ 29 h 32"/>
                <a:gd name="T24" fmla="*/ 56 w 100"/>
                <a:gd name="T25" fmla="*/ 27 h 32"/>
                <a:gd name="T26" fmla="*/ 33 w 100"/>
                <a:gd name="T27" fmla="*/ 24 h 32"/>
                <a:gd name="T28" fmla="*/ 12 w 100"/>
                <a:gd name="T29" fmla="*/ 21 h 32"/>
                <a:gd name="T30" fmla="*/ 7 w 100"/>
                <a:gd name="T31" fmla="*/ 15 h 32"/>
                <a:gd name="T32" fmla="*/ 3 w 100"/>
                <a:gd name="T33" fmla="*/ 11 h 32"/>
                <a:gd name="T34" fmla="*/ 0 w 100"/>
                <a:gd name="T35" fmla="*/ 5 h 32"/>
                <a:gd name="T36" fmla="*/ 0 w 100"/>
                <a:gd name="T37"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0" h="32">
                  <a:moveTo>
                    <a:pt x="0" y="0"/>
                  </a:moveTo>
                  <a:lnTo>
                    <a:pt x="12" y="0"/>
                  </a:lnTo>
                  <a:lnTo>
                    <a:pt x="23" y="0"/>
                  </a:lnTo>
                  <a:lnTo>
                    <a:pt x="32" y="5"/>
                  </a:lnTo>
                  <a:lnTo>
                    <a:pt x="40" y="12"/>
                  </a:lnTo>
                  <a:lnTo>
                    <a:pt x="54" y="10"/>
                  </a:lnTo>
                  <a:lnTo>
                    <a:pt x="69" y="8"/>
                  </a:lnTo>
                  <a:lnTo>
                    <a:pt x="84" y="18"/>
                  </a:lnTo>
                  <a:lnTo>
                    <a:pt x="100" y="29"/>
                  </a:lnTo>
                  <a:lnTo>
                    <a:pt x="100" y="31"/>
                  </a:lnTo>
                  <a:lnTo>
                    <a:pt x="99" y="32"/>
                  </a:lnTo>
                  <a:lnTo>
                    <a:pt x="77" y="29"/>
                  </a:lnTo>
                  <a:lnTo>
                    <a:pt x="56" y="27"/>
                  </a:lnTo>
                  <a:lnTo>
                    <a:pt x="33" y="24"/>
                  </a:lnTo>
                  <a:lnTo>
                    <a:pt x="12" y="21"/>
                  </a:lnTo>
                  <a:lnTo>
                    <a:pt x="7" y="15"/>
                  </a:lnTo>
                  <a:lnTo>
                    <a:pt x="3" y="11"/>
                  </a:lnTo>
                  <a:lnTo>
                    <a:pt x="0" y="5"/>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125" name="Freeform 506"/>
            <p:cNvSpPr>
              <a:spLocks/>
            </p:cNvSpPr>
            <p:nvPr/>
          </p:nvSpPr>
          <p:spPr bwMode="auto">
            <a:xfrm>
              <a:off x="5108" y="3443"/>
              <a:ext cx="446" cy="356"/>
            </a:xfrm>
            <a:custGeom>
              <a:avLst/>
              <a:gdLst>
                <a:gd name="T0" fmla="*/ 145 w 446"/>
                <a:gd name="T1" fmla="*/ 70 h 356"/>
                <a:gd name="T2" fmla="*/ 158 w 446"/>
                <a:gd name="T3" fmla="*/ 57 h 356"/>
                <a:gd name="T4" fmla="*/ 161 w 446"/>
                <a:gd name="T5" fmla="*/ 45 h 356"/>
                <a:gd name="T6" fmla="*/ 199 w 446"/>
                <a:gd name="T7" fmla="*/ 46 h 356"/>
                <a:gd name="T8" fmla="*/ 217 w 446"/>
                <a:gd name="T9" fmla="*/ 53 h 356"/>
                <a:gd name="T10" fmla="*/ 219 w 446"/>
                <a:gd name="T11" fmla="*/ 33 h 356"/>
                <a:gd name="T12" fmla="*/ 237 w 446"/>
                <a:gd name="T13" fmla="*/ 15 h 356"/>
                <a:gd name="T14" fmla="*/ 249 w 446"/>
                <a:gd name="T15" fmla="*/ 16 h 356"/>
                <a:gd name="T16" fmla="*/ 252 w 446"/>
                <a:gd name="T17" fmla="*/ 2 h 356"/>
                <a:gd name="T18" fmla="*/ 285 w 446"/>
                <a:gd name="T19" fmla="*/ 15 h 356"/>
                <a:gd name="T20" fmla="*/ 299 w 446"/>
                <a:gd name="T21" fmla="*/ 23 h 356"/>
                <a:gd name="T22" fmla="*/ 289 w 446"/>
                <a:gd name="T23" fmla="*/ 35 h 356"/>
                <a:gd name="T24" fmla="*/ 326 w 446"/>
                <a:gd name="T25" fmla="*/ 20 h 356"/>
                <a:gd name="T26" fmla="*/ 368 w 446"/>
                <a:gd name="T27" fmla="*/ 9 h 356"/>
                <a:gd name="T28" fmla="*/ 376 w 446"/>
                <a:gd name="T29" fmla="*/ 40 h 356"/>
                <a:gd name="T30" fmla="*/ 386 w 446"/>
                <a:gd name="T31" fmla="*/ 59 h 356"/>
                <a:gd name="T32" fmla="*/ 389 w 446"/>
                <a:gd name="T33" fmla="*/ 89 h 356"/>
                <a:gd name="T34" fmla="*/ 404 w 446"/>
                <a:gd name="T35" fmla="*/ 109 h 356"/>
                <a:gd name="T36" fmla="*/ 419 w 446"/>
                <a:gd name="T37" fmla="*/ 137 h 356"/>
                <a:gd name="T38" fmla="*/ 435 w 446"/>
                <a:gd name="T39" fmla="*/ 162 h 356"/>
                <a:gd name="T40" fmla="*/ 446 w 446"/>
                <a:gd name="T41" fmla="*/ 189 h 356"/>
                <a:gd name="T42" fmla="*/ 444 w 446"/>
                <a:gd name="T43" fmla="*/ 216 h 356"/>
                <a:gd name="T44" fmla="*/ 419 w 446"/>
                <a:gd name="T45" fmla="*/ 259 h 356"/>
                <a:gd name="T46" fmla="*/ 379 w 446"/>
                <a:gd name="T47" fmla="*/ 299 h 356"/>
                <a:gd name="T48" fmla="*/ 346 w 446"/>
                <a:gd name="T49" fmla="*/ 340 h 356"/>
                <a:gd name="T50" fmla="*/ 309 w 446"/>
                <a:gd name="T51" fmla="*/ 353 h 356"/>
                <a:gd name="T52" fmla="*/ 295 w 446"/>
                <a:gd name="T53" fmla="*/ 346 h 356"/>
                <a:gd name="T54" fmla="*/ 261 w 446"/>
                <a:gd name="T55" fmla="*/ 349 h 356"/>
                <a:gd name="T56" fmla="*/ 242 w 446"/>
                <a:gd name="T57" fmla="*/ 336 h 356"/>
                <a:gd name="T58" fmla="*/ 247 w 446"/>
                <a:gd name="T59" fmla="*/ 317 h 356"/>
                <a:gd name="T60" fmla="*/ 241 w 446"/>
                <a:gd name="T61" fmla="*/ 310 h 356"/>
                <a:gd name="T62" fmla="*/ 234 w 446"/>
                <a:gd name="T63" fmla="*/ 304 h 356"/>
                <a:gd name="T64" fmla="*/ 227 w 446"/>
                <a:gd name="T65" fmla="*/ 307 h 356"/>
                <a:gd name="T66" fmla="*/ 238 w 446"/>
                <a:gd name="T67" fmla="*/ 302 h 356"/>
                <a:gd name="T68" fmla="*/ 247 w 446"/>
                <a:gd name="T69" fmla="*/ 293 h 356"/>
                <a:gd name="T70" fmla="*/ 229 w 446"/>
                <a:gd name="T71" fmla="*/ 293 h 356"/>
                <a:gd name="T72" fmla="*/ 212 w 446"/>
                <a:gd name="T73" fmla="*/ 282 h 356"/>
                <a:gd name="T74" fmla="*/ 195 w 446"/>
                <a:gd name="T75" fmla="*/ 266 h 356"/>
                <a:gd name="T76" fmla="*/ 171 w 446"/>
                <a:gd name="T77" fmla="*/ 264 h 356"/>
                <a:gd name="T78" fmla="*/ 114 w 446"/>
                <a:gd name="T79" fmla="*/ 282 h 356"/>
                <a:gd name="T80" fmla="*/ 54 w 446"/>
                <a:gd name="T81" fmla="*/ 293 h 356"/>
                <a:gd name="T82" fmla="*/ 27 w 446"/>
                <a:gd name="T83" fmla="*/ 307 h 356"/>
                <a:gd name="T84" fmla="*/ 5 w 446"/>
                <a:gd name="T85" fmla="*/ 303 h 356"/>
                <a:gd name="T86" fmla="*/ 5 w 446"/>
                <a:gd name="T87" fmla="*/ 287 h 356"/>
                <a:gd name="T88" fmla="*/ 15 w 446"/>
                <a:gd name="T89" fmla="*/ 263 h 356"/>
                <a:gd name="T90" fmla="*/ 15 w 446"/>
                <a:gd name="T91" fmla="*/ 199 h 356"/>
                <a:gd name="T92" fmla="*/ 18 w 446"/>
                <a:gd name="T93" fmla="*/ 157 h 356"/>
                <a:gd name="T94" fmla="*/ 30 w 446"/>
                <a:gd name="T95" fmla="*/ 140 h 356"/>
                <a:gd name="T96" fmla="*/ 41 w 446"/>
                <a:gd name="T97" fmla="*/ 135 h 356"/>
                <a:gd name="T98" fmla="*/ 84 w 446"/>
                <a:gd name="T99" fmla="*/ 116 h 356"/>
                <a:gd name="T100" fmla="*/ 114 w 446"/>
                <a:gd name="T101" fmla="*/ 100 h 356"/>
                <a:gd name="T102" fmla="*/ 138 w 446"/>
                <a:gd name="T103" fmla="*/ 77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46" h="356">
                  <a:moveTo>
                    <a:pt x="145" y="77"/>
                  </a:moveTo>
                  <a:lnTo>
                    <a:pt x="145" y="75"/>
                  </a:lnTo>
                  <a:lnTo>
                    <a:pt x="145" y="70"/>
                  </a:lnTo>
                  <a:lnTo>
                    <a:pt x="151" y="67"/>
                  </a:lnTo>
                  <a:lnTo>
                    <a:pt x="157" y="62"/>
                  </a:lnTo>
                  <a:lnTo>
                    <a:pt x="158" y="57"/>
                  </a:lnTo>
                  <a:lnTo>
                    <a:pt x="161" y="53"/>
                  </a:lnTo>
                  <a:lnTo>
                    <a:pt x="161" y="49"/>
                  </a:lnTo>
                  <a:lnTo>
                    <a:pt x="161" y="45"/>
                  </a:lnTo>
                  <a:lnTo>
                    <a:pt x="177" y="40"/>
                  </a:lnTo>
                  <a:lnTo>
                    <a:pt x="192" y="37"/>
                  </a:lnTo>
                  <a:lnTo>
                    <a:pt x="199" y="46"/>
                  </a:lnTo>
                  <a:lnTo>
                    <a:pt x="207" y="55"/>
                  </a:lnTo>
                  <a:lnTo>
                    <a:pt x="212" y="53"/>
                  </a:lnTo>
                  <a:lnTo>
                    <a:pt x="217" y="53"/>
                  </a:lnTo>
                  <a:lnTo>
                    <a:pt x="218" y="45"/>
                  </a:lnTo>
                  <a:lnTo>
                    <a:pt x="218" y="39"/>
                  </a:lnTo>
                  <a:lnTo>
                    <a:pt x="219" y="33"/>
                  </a:lnTo>
                  <a:lnTo>
                    <a:pt x="222" y="29"/>
                  </a:lnTo>
                  <a:lnTo>
                    <a:pt x="228" y="22"/>
                  </a:lnTo>
                  <a:lnTo>
                    <a:pt x="237" y="15"/>
                  </a:lnTo>
                  <a:lnTo>
                    <a:pt x="242" y="16"/>
                  </a:lnTo>
                  <a:lnTo>
                    <a:pt x="247" y="16"/>
                  </a:lnTo>
                  <a:lnTo>
                    <a:pt x="249" y="16"/>
                  </a:lnTo>
                  <a:lnTo>
                    <a:pt x="254" y="15"/>
                  </a:lnTo>
                  <a:lnTo>
                    <a:pt x="252" y="9"/>
                  </a:lnTo>
                  <a:lnTo>
                    <a:pt x="252" y="2"/>
                  </a:lnTo>
                  <a:lnTo>
                    <a:pt x="262" y="7"/>
                  </a:lnTo>
                  <a:lnTo>
                    <a:pt x="274" y="12"/>
                  </a:lnTo>
                  <a:lnTo>
                    <a:pt x="285" y="15"/>
                  </a:lnTo>
                  <a:lnTo>
                    <a:pt x="299" y="17"/>
                  </a:lnTo>
                  <a:lnTo>
                    <a:pt x="299" y="20"/>
                  </a:lnTo>
                  <a:lnTo>
                    <a:pt x="299" y="23"/>
                  </a:lnTo>
                  <a:lnTo>
                    <a:pt x="295" y="26"/>
                  </a:lnTo>
                  <a:lnTo>
                    <a:pt x="291" y="30"/>
                  </a:lnTo>
                  <a:lnTo>
                    <a:pt x="289" y="35"/>
                  </a:lnTo>
                  <a:lnTo>
                    <a:pt x="288" y="42"/>
                  </a:lnTo>
                  <a:lnTo>
                    <a:pt x="308" y="30"/>
                  </a:lnTo>
                  <a:lnTo>
                    <a:pt x="326" y="20"/>
                  </a:lnTo>
                  <a:lnTo>
                    <a:pt x="346" y="10"/>
                  </a:lnTo>
                  <a:lnTo>
                    <a:pt x="366" y="0"/>
                  </a:lnTo>
                  <a:lnTo>
                    <a:pt x="368" y="9"/>
                  </a:lnTo>
                  <a:lnTo>
                    <a:pt x="371" y="22"/>
                  </a:lnTo>
                  <a:lnTo>
                    <a:pt x="374" y="33"/>
                  </a:lnTo>
                  <a:lnTo>
                    <a:pt x="376" y="40"/>
                  </a:lnTo>
                  <a:lnTo>
                    <a:pt x="382" y="43"/>
                  </a:lnTo>
                  <a:lnTo>
                    <a:pt x="388" y="46"/>
                  </a:lnTo>
                  <a:lnTo>
                    <a:pt x="386" y="59"/>
                  </a:lnTo>
                  <a:lnTo>
                    <a:pt x="386" y="70"/>
                  </a:lnTo>
                  <a:lnTo>
                    <a:pt x="388" y="80"/>
                  </a:lnTo>
                  <a:lnTo>
                    <a:pt x="389" y="89"/>
                  </a:lnTo>
                  <a:lnTo>
                    <a:pt x="392" y="96"/>
                  </a:lnTo>
                  <a:lnTo>
                    <a:pt x="396" y="102"/>
                  </a:lnTo>
                  <a:lnTo>
                    <a:pt x="404" y="109"/>
                  </a:lnTo>
                  <a:lnTo>
                    <a:pt x="412" y="116"/>
                  </a:lnTo>
                  <a:lnTo>
                    <a:pt x="415" y="127"/>
                  </a:lnTo>
                  <a:lnTo>
                    <a:pt x="419" y="137"/>
                  </a:lnTo>
                  <a:lnTo>
                    <a:pt x="425" y="146"/>
                  </a:lnTo>
                  <a:lnTo>
                    <a:pt x="429" y="155"/>
                  </a:lnTo>
                  <a:lnTo>
                    <a:pt x="435" y="162"/>
                  </a:lnTo>
                  <a:lnTo>
                    <a:pt x="439" y="170"/>
                  </a:lnTo>
                  <a:lnTo>
                    <a:pt x="444" y="179"/>
                  </a:lnTo>
                  <a:lnTo>
                    <a:pt x="446" y="189"/>
                  </a:lnTo>
                  <a:lnTo>
                    <a:pt x="446" y="197"/>
                  </a:lnTo>
                  <a:lnTo>
                    <a:pt x="446" y="206"/>
                  </a:lnTo>
                  <a:lnTo>
                    <a:pt x="444" y="216"/>
                  </a:lnTo>
                  <a:lnTo>
                    <a:pt x="441" y="224"/>
                  </a:lnTo>
                  <a:lnTo>
                    <a:pt x="432" y="242"/>
                  </a:lnTo>
                  <a:lnTo>
                    <a:pt x="419" y="259"/>
                  </a:lnTo>
                  <a:lnTo>
                    <a:pt x="406" y="274"/>
                  </a:lnTo>
                  <a:lnTo>
                    <a:pt x="392" y="287"/>
                  </a:lnTo>
                  <a:lnTo>
                    <a:pt x="379" y="299"/>
                  </a:lnTo>
                  <a:lnTo>
                    <a:pt x="369" y="309"/>
                  </a:lnTo>
                  <a:lnTo>
                    <a:pt x="358" y="324"/>
                  </a:lnTo>
                  <a:lnTo>
                    <a:pt x="346" y="340"/>
                  </a:lnTo>
                  <a:lnTo>
                    <a:pt x="336" y="344"/>
                  </a:lnTo>
                  <a:lnTo>
                    <a:pt x="322" y="349"/>
                  </a:lnTo>
                  <a:lnTo>
                    <a:pt x="309" y="353"/>
                  </a:lnTo>
                  <a:lnTo>
                    <a:pt x="299" y="356"/>
                  </a:lnTo>
                  <a:lnTo>
                    <a:pt x="296" y="350"/>
                  </a:lnTo>
                  <a:lnTo>
                    <a:pt x="295" y="346"/>
                  </a:lnTo>
                  <a:lnTo>
                    <a:pt x="282" y="347"/>
                  </a:lnTo>
                  <a:lnTo>
                    <a:pt x="271" y="352"/>
                  </a:lnTo>
                  <a:lnTo>
                    <a:pt x="261" y="349"/>
                  </a:lnTo>
                  <a:lnTo>
                    <a:pt x="248" y="344"/>
                  </a:lnTo>
                  <a:lnTo>
                    <a:pt x="245" y="340"/>
                  </a:lnTo>
                  <a:lnTo>
                    <a:pt x="242" y="336"/>
                  </a:lnTo>
                  <a:lnTo>
                    <a:pt x="247" y="327"/>
                  </a:lnTo>
                  <a:lnTo>
                    <a:pt x="248" y="320"/>
                  </a:lnTo>
                  <a:lnTo>
                    <a:pt x="247" y="317"/>
                  </a:lnTo>
                  <a:lnTo>
                    <a:pt x="245" y="314"/>
                  </a:lnTo>
                  <a:lnTo>
                    <a:pt x="244" y="313"/>
                  </a:lnTo>
                  <a:lnTo>
                    <a:pt x="241" y="310"/>
                  </a:lnTo>
                  <a:lnTo>
                    <a:pt x="239" y="307"/>
                  </a:lnTo>
                  <a:lnTo>
                    <a:pt x="238" y="303"/>
                  </a:lnTo>
                  <a:lnTo>
                    <a:pt x="234" y="304"/>
                  </a:lnTo>
                  <a:lnTo>
                    <a:pt x="231" y="307"/>
                  </a:lnTo>
                  <a:lnTo>
                    <a:pt x="229" y="307"/>
                  </a:lnTo>
                  <a:lnTo>
                    <a:pt x="227" y="307"/>
                  </a:lnTo>
                  <a:lnTo>
                    <a:pt x="229" y="303"/>
                  </a:lnTo>
                  <a:lnTo>
                    <a:pt x="234" y="302"/>
                  </a:lnTo>
                  <a:lnTo>
                    <a:pt x="238" y="302"/>
                  </a:lnTo>
                  <a:lnTo>
                    <a:pt x="244" y="302"/>
                  </a:lnTo>
                  <a:lnTo>
                    <a:pt x="245" y="297"/>
                  </a:lnTo>
                  <a:lnTo>
                    <a:pt x="247" y="293"/>
                  </a:lnTo>
                  <a:lnTo>
                    <a:pt x="245" y="289"/>
                  </a:lnTo>
                  <a:lnTo>
                    <a:pt x="245" y="283"/>
                  </a:lnTo>
                  <a:lnTo>
                    <a:pt x="229" y="293"/>
                  </a:lnTo>
                  <a:lnTo>
                    <a:pt x="214" y="303"/>
                  </a:lnTo>
                  <a:lnTo>
                    <a:pt x="214" y="290"/>
                  </a:lnTo>
                  <a:lnTo>
                    <a:pt x="212" y="282"/>
                  </a:lnTo>
                  <a:lnTo>
                    <a:pt x="209" y="276"/>
                  </a:lnTo>
                  <a:lnTo>
                    <a:pt x="204" y="269"/>
                  </a:lnTo>
                  <a:lnTo>
                    <a:pt x="195" y="266"/>
                  </a:lnTo>
                  <a:lnTo>
                    <a:pt x="187" y="266"/>
                  </a:lnTo>
                  <a:lnTo>
                    <a:pt x="178" y="264"/>
                  </a:lnTo>
                  <a:lnTo>
                    <a:pt x="171" y="264"/>
                  </a:lnTo>
                  <a:lnTo>
                    <a:pt x="155" y="267"/>
                  </a:lnTo>
                  <a:lnTo>
                    <a:pt x="141" y="270"/>
                  </a:lnTo>
                  <a:lnTo>
                    <a:pt x="114" y="282"/>
                  </a:lnTo>
                  <a:lnTo>
                    <a:pt x="88" y="292"/>
                  </a:lnTo>
                  <a:lnTo>
                    <a:pt x="71" y="293"/>
                  </a:lnTo>
                  <a:lnTo>
                    <a:pt x="54" y="293"/>
                  </a:lnTo>
                  <a:lnTo>
                    <a:pt x="47" y="299"/>
                  </a:lnTo>
                  <a:lnTo>
                    <a:pt x="38" y="304"/>
                  </a:lnTo>
                  <a:lnTo>
                    <a:pt x="27" y="307"/>
                  </a:lnTo>
                  <a:lnTo>
                    <a:pt x="15" y="307"/>
                  </a:lnTo>
                  <a:lnTo>
                    <a:pt x="10" y="306"/>
                  </a:lnTo>
                  <a:lnTo>
                    <a:pt x="5" y="303"/>
                  </a:lnTo>
                  <a:lnTo>
                    <a:pt x="2" y="299"/>
                  </a:lnTo>
                  <a:lnTo>
                    <a:pt x="0" y="293"/>
                  </a:lnTo>
                  <a:lnTo>
                    <a:pt x="5" y="287"/>
                  </a:lnTo>
                  <a:lnTo>
                    <a:pt x="10" y="280"/>
                  </a:lnTo>
                  <a:lnTo>
                    <a:pt x="12" y="272"/>
                  </a:lnTo>
                  <a:lnTo>
                    <a:pt x="15" y="263"/>
                  </a:lnTo>
                  <a:lnTo>
                    <a:pt x="17" y="243"/>
                  </a:lnTo>
                  <a:lnTo>
                    <a:pt x="17" y="220"/>
                  </a:lnTo>
                  <a:lnTo>
                    <a:pt x="15" y="199"/>
                  </a:lnTo>
                  <a:lnTo>
                    <a:pt x="15" y="177"/>
                  </a:lnTo>
                  <a:lnTo>
                    <a:pt x="17" y="167"/>
                  </a:lnTo>
                  <a:lnTo>
                    <a:pt x="18" y="157"/>
                  </a:lnTo>
                  <a:lnTo>
                    <a:pt x="20" y="149"/>
                  </a:lnTo>
                  <a:lnTo>
                    <a:pt x="24" y="140"/>
                  </a:lnTo>
                  <a:lnTo>
                    <a:pt x="30" y="140"/>
                  </a:lnTo>
                  <a:lnTo>
                    <a:pt x="34" y="139"/>
                  </a:lnTo>
                  <a:lnTo>
                    <a:pt x="38" y="136"/>
                  </a:lnTo>
                  <a:lnTo>
                    <a:pt x="41" y="135"/>
                  </a:lnTo>
                  <a:lnTo>
                    <a:pt x="47" y="129"/>
                  </a:lnTo>
                  <a:lnTo>
                    <a:pt x="54" y="125"/>
                  </a:lnTo>
                  <a:lnTo>
                    <a:pt x="84" y="116"/>
                  </a:lnTo>
                  <a:lnTo>
                    <a:pt x="101" y="110"/>
                  </a:lnTo>
                  <a:lnTo>
                    <a:pt x="108" y="106"/>
                  </a:lnTo>
                  <a:lnTo>
                    <a:pt x="114" y="100"/>
                  </a:lnTo>
                  <a:lnTo>
                    <a:pt x="121" y="90"/>
                  </a:lnTo>
                  <a:lnTo>
                    <a:pt x="131" y="76"/>
                  </a:lnTo>
                  <a:lnTo>
                    <a:pt x="138" y="77"/>
                  </a:lnTo>
                  <a:lnTo>
                    <a:pt x="145" y="7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126" name="Freeform 507"/>
            <p:cNvSpPr>
              <a:spLocks/>
            </p:cNvSpPr>
            <p:nvPr/>
          </p:nvSpPr>
          <p:spPr bwMode="auto">
            <a:xfrm>
              <a:off x="4357" y="3449"/>
              <a:ext cx="88" cy="183"/>
            </a:xfrm>
            <a:custGeom>
              <a:avLst/>
              <a:gdLst>
                <a:gd name="T0" fmla="*/ 72 w 88"/>
                <a:gd name="T1" fmla="*/ 0 h 183"/>
                <a:gd name="T2" fmla="*/ 77 w 88"/>
                <a:gd name="T3" fmla="*/ 10 h 183"/>
                <a:gd name="T4" fmla="*/ 82 w 88"/>
                <a:gd name="T5" fmla="*/ 23 h 183"/>
                <a:gd name="T6" fmla="*/ 85 w 88"/>
                <a:gd name="T7" fmla="*/ 36 h 183"/>
                <a:gd name="T8" fmla="*/ 88 w 88"/>
                <a:gd name="T9" fmla="*/ 49 h 183"/>
                <a:gd name="T10" fmla="*/ 79 w 88"/>
                <a:gd name="T11" fmla="*/ 61 h 183"/>
                <a:gd name="T12" fmla="*/ 72 w 88"/>
                <a:gd name="T13" fmla="*/ 73 h 183"/>
                <a:gd name="T14" fmla="*/ 71 w 88"/>
                <a:gd name="T15" fmla="*/ 87 h 183"/>
                <a:gd name="T16" fmla="*/ 69 w 88"/>
                <a:gd name="T17" fmla="*/ 101 h 183"/>
                <a:gd name="T18" fmla="*/ 60 w 88"/>
                <a:gd name="T19" fmla="*/ 119 h 183"/>
                <a:gd name="T20" fmla="*/ 50 w 88"/>
                <a:gd name="T21" fmla="*/ 134 h 183"/>
                <a:gd name="T22" fmla="*/ 44 w 88"/>
                <a:gd name="T23" fmla="*/ 154 h 183"/>
                <a:gd name="T24" fmla="*/ 38 w 88"/>
                <a:gd name="T25" fmla="*/ 173 h 183"/>
                <a:gd name="T26" fmla="*/ 35 w 88"/>
                <a:gd name="T27" fmla="*/ 176 h 183"/>
                <a:gd name="T28" fmla="*/ 34 w 88"/>
                <a:gd name="T29" fmla="*/ 179 h 183"/>
                <a:gd name="T30" fmla="*/ 31 w 88"/>
                <a:gd name="T31" fmla="*/ 181 h 183"/>
                <a:gd name="T32" fmla="*/ 27 w 88"/>
                <a:gd name="T33" fmla="*/ 181 h 183"/>
                <a:gd name="T34" fmla="*/ 22 w 88"/>
                <a:gd name="T35" fmla="*/ 183 h 183"/>
                <a:gd name="T36" fmla="*/ 18 w 88"/>
                <a:gd name="T37" fmla="*/ 181 h 183"/>
                <a:gd name="T38" fmla="*/ 14 w 88"/>
                <a:gd name="T39" fmla="*/ 180 h 183"/>
                <a:gd name="T40" fmla="*/ 7 w 88"/>
                <a:gd name="T41" fmla="*/ 176 h 183"/>
                <a:gd name="T42" fmla="*/ 7 w 88"/>
                <a:gd name="T43" fmla="*/ 161 h 183"/>
                <a:gd name="T44" fmla="*/ 4 w 88"/>
                <a:gd name="T45" fmla="*/ 151 h 183"/>
                <a:gd name="T46" fmla="*/ 1 w 88"/>
                <a:gd name="T47" fmla="*/ 140 h 183"/>
                <a:gd name="T48" fmla="*/ 0 w 88"/>
                <a:gd name="T49" fmla="*/ 126 h 183"/>
                <a:gd name="T50" fmla="*/ 4 w 88"/>
                <a:gd name="T51" fmla="*/ 123 h 183"/>
                <a:gd name="T52" fmla="*/ 7 w 88"/>
                <a:gd name="T53" fmla="*/ 120 h 183"/>
                <a:gd name="T54" fmla="*/ 10 w 88"/>
                <a:gd name="T55" fmla="*/ 116 h 183"/>
                <a:gd name="T56" fmla="*/ 11 w 88"/>
                <a:gd name="T57" fmla="*/ 113 h 183"/>
                <a:gd name="T58" fmla="*/ 14 w 88"/>
                <a:gd name="T59" fmla="*/ 104 h 183"/>
                <a:gd name="T60" fmla="*/ 15 w 88"/>
                <a:gd name="T61" fmla="*/ 94 h 183"/>
                <a:gd name="T62" fmla="*/ 15 w 88"/>
                <a:gd name="T63" fmla="*/ 86 h 183"/>
                <a:gd name="T64" fmla="*/ 15 w 88"/>
                <a:gd name="T65" fmla="*/ 76 h 183"/>
                <a:gd name="T66" fmla="*/ 18 w 88"/>
                <a:gd name="T67" fmla="*/ 67 h 183"/>
                <a:gd name="T68" fmla="*/ 22 w 88"/>
                <a:gd name="T69" fmla="*/ 59 h 183"/>
                <a:gd name="T70" fmla="*/ 32 w 88"/>
                <a:gd name="T71" fmla="*/ 56 h 183"/>
                <a:gd name="T72" fmla="*/ 42 w 88"/>
                <a:gd name="T73" fmla="*/ 51 h 183"/>
                <a:gd name="T74" fmla="*/ 51 w 88"/>
                <a:gd name="T75" fmla="*/ 46 h 183"/>
                <a:gd name="T76" fmla="*/ 58 w 88"/>
                <a:gd name="T77" fmla="*/ 39 h 183"/>
                <a:gd name="T78" fmla="*/ 65 w 88"/>
                <a:gd name="T79" fmla="*/ 31 h 183"/>
                <a:gd name="T80" fmla="*/ 69 w 88"/>
                <a:gd name="T81" fmla="*/ 23 h 183"/>
                <a:gd name="T82" fmla="*/ 72 w 88"/>
                <a:gd name="T83" fmla="*/ 11 h 183"/>
                <a:gd name="T84" fmla="*/ 72 w 88"/>
                <a:gd name="T85" fmla="*/ 0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88" h="183">
                  <a:moveTo>
                    <a:pt x="72" y="0"/>
                  </a:moveTo>
                  <a:lnTo>
                    <a:pt x="77" y="10"/>
                  </a:lnTo>
                  <a:lnTo>
                    <a:pt x="82" y="23"/>
                  </a:lnTo>
                  <a:lnTo>
                    <a:pt x="85" y="36"/>
                  </a:lnTo>
                  <a:lnTo>
                    <a:pt x="88" y="49"/>
                  </a:lnTo>
                  <a:lnTo>
                    <a:pt x="79" y="61"/>
                  </a:lnTo>
                  <a:lnTo>
                    <a:pt x="72" y="73"/>
                  </a:lnTo>
                  <a:lnTo>
                    <a:pt x="71" y="87"/>
                  </a:lnTo>
                  <a:lnTo>
                    <a:pt x="69" y="101"/>
                  </a:lnTo>
                  <a:lnTo>
                    <a:pt x="60" y="119"/>
                  </a:lnTo>
                  <a:lnTo>
                    <a:pt x="50" y="134"/>
                  </a:lnTo>
                  <a:lnTo>
                    <a:pt x="44" y="154"/>
                  </a:lnTo>
                  <a:lnTo>
                    <a:pt x="38" y="173"/>
                  </a:lnTo>
                  <a:lnTo>
                    <a:pt x="35" y="176"/>
                  </a:lnTo>
                  <a:lnTo>
                    <a:pt x="34" y="179"/>
                  </a:lnTo>
                  <a:lnTo>
                    <a:pt x="31" y="181"/>
                  </a:lnTo>
                  <a:lnTo>
                    <a:pt x="27" y="181"/>
                  </a:lnTo>
                  <a:lnTo>
                    <a:pt x="22" y="183"/>
                  </a:lnTo>
                  <a:lnTo>
                    <a:pt x="18" y="181"/>
                  </a:lnTo>
                  <a:lnTo>
                    <a:pt x="14" y="180"/>
                  </a:lnTo>
                  <a:lnTo>
                    <a:pt x="7" y="176"/>
                  </a:lnTo>
                  <a:lnTo>
                    <a:pt x="7" y="161"/>
                  </a:lnTo>
                  <a:lnTo>
                    <a:pt x="4" y="151"/>
                  </a:lnTo>
                  <a:lnTo>
                    <a:pt x="1" y="140"/>
                  </a:lnTo>
                  <a:lnTo>
                    <a:pt x="0" y="126"/>
                  </a:lnTo>
                  <a:lnTo>
                    <a:pt x="4" y="123"/>
                  </a:lnTo>
                  <a:lnTo>
                    <a:pt x="7" y="120"/>
                  </a:lnTo>
                  <a:lnTo>
                    <a:pt x="10" y="116"/>
                  </a:lnTo>
                  <a:lnTo>
                    <a:pt x="11" y="113"/>
                  </a:lnTo>
                  <a:lnTo>
                    <a:pt x="14" y="104"/>
                  </a:lnTo>
                  <a:lnTo>
                    <a:pt x="15" y="94"/>
                  </a:lnTo>
                  <a:lnTo>
                    <a:pt x="15" y="86"/>
                  </a:lnTo>
                  <a:lnTo>
                    <a:pt x="15" y="76"/>
                  </a:lnTo>
                  <a:lnTo>
                    <a:pt x="18" y="67"/>
                  </a:lnTo>
                  <a:lnTo>
                    <a:pt x="22" y="59"/>
                  </a:lnTo>
                  <a:lnTo>
                    <a:pt x="32" y="56"/>
                  </a:lnTo>
                  <a:lnTo>
                    <a:pt x="42" y="51"/>
                  </a:lnTo>
                  <a:lnTo>
                    <a:pt x="51" y="46"/>
                  </a:lnTo>
                  <a:lnTo>
                    <a:pt x="58" y="39"/>
                  </a:lnTo>
                  <a:lnTo>
                    <a:pt x="65" y="31"/>
                  </a:lnTo>
                  <a:lnTo>
                    <a:pt x="69" y="23"/>
                  </a:lnTo>
                  <a:lnTo>
                    <a:pt x="72" y="11"/>
                  </a:lnTo>
                  <a:lnTo>
                    <a:pt x="7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127" name="Freeform 508"/>
            <p:cNvSpPr>
              <a:spLocks/>
            </p:cNvSpPr>
            <p:nvPr/>
          </p:nvSpPr>
          <p:spPr bwMode="auto">
            <a:xfrm>
              <a:off x="5560" y="3740"/>
              <a:ext cx="193" cy="153"/>
            </a:xfrm>
            <a:custGeom>
              <a:avLst/>
              <a:gdLst>
                <a:gd name="T0" fmla="*/ 156 w 193"/>
                <a:gd name="T1" fmla="*/ 0 h 153"/>
                <a:gd name="T2" fmla="*/ 164 w 193"/>
                <a:gd name="T3" fmla="*/ 5 h 153"/>
                <a:gd name="T4" fmla="*/ 170 w 193"/>
                <a:gd name="T5" fmla="*/ 10 h 153"/>
                <a:gd name="T6" fmla="*/ 169 w 193"/>
                <a:gd name="T7" fmla="*/ 27 h 153"/>
                <a:gd name="T8" fmla="*/ 170 w 193"/>
                <a:gd name="T9" fmla="*/ 42 h 153"/>
                <a:gd name="T10" fmla="*/ 171 w 193"/>
                <a:gd name="T11" fmla="*/ 45 h 153"/>
                <a:gd name="T12" fmla="*/ 173 w 193"/>
                <a:gd name="T13" fmla="*/ 46 h 153"/>
                <a:gd name="T14" fmla="*/ 183 w 193"/>
                <a:gd name="T15" fmla="*/ 45 h 153"/>
                <a:gd name="T16" fmla="*/ 193 w 193"/>
                <a:gd name="T17" fmla="*/ 42 h 153"/>
                <a:gd name="T18" fmla="*/ 193 w 193"/>
                <a:gd name="T19" fmla="*/ 46 h 153"/>
                <a:gd name="T20" fmla="*/ 191 w 193"/>
                <a:gd name="T21" fmla="*/ 50 h 153"/>
                <a:gd name="T22" fmla="*/ 180 w 193"/>
                <a:gd name="T23" fmla="*/ 60 h 153"/>
                <a:gd name="T24" fmla="*/ 164 w 193"/>
                <a:gd name="T25" fmla="*/ 72 h 153"/>
                <a:gd name="T26" fmla="*/ 150 w 193"/>
                <a:gd name="T27" fmla="*/ 82 h 153"/>
                <a:gd name="T28" fmla="*/ 137 w 193"/>
                <a:gd name="T29" fmla="*/ 89 h 153"/>
                <a:gd name="T30" fmla="*/ 127 w 193"/>
                <a:gd name="T31" fmla="*/ 90 h 153"/>
                <a:gd name="T32" fmla="*/ 117 w 193"/>
                <a:gd name="T33" fmla="*/ 92 h 153"/>
                <a:gd name="T34" fmla="*/ 116 w 193"/>
                <a:gd name="T35" fmla="*/ 97 h 153"/>
                <a:gd name="T36" fmla="*/ 113 w 193"/>
                <a:gd name="T37" fmla="*/ 102 h 153"/>
                <a:gd name="T38" fmla="*/ 104 w 193"/>
                <a:gd name="T39" fmla="*/ 103 h 153"/>
                <a:gd name="T40" fmla="*/ 96 w 193"/>
                <a:gd name="T41" fmla="*/ 103 h 153"/>
                <a:gd name="T42" fmla="*/ 77 w 193"/>
                <a:gd name="T43" fmla="*/ 119 h 153"/>
                <a:gd name="T44" fmla="*/ 57 w 193"/>
                <a:gd name="T45" fmla="*/ 135 h 153"/>
                <a:gd name="T46" fmla="*/ 47 w 193"/>
                <a:gd name="T47" fmla="*/ 142 h 153"/>
                <a:gd name="T48" fmla="*/ 36 w 193"/>
                <a:gd name="T49" fmla="*/ 147 h 153"/>
                <a:gd name="T50" fmla="*/ 23 w 193"/>
                <a:gd name="T51" fmla="*/ 152 h 153"/>
                <a:gd name="T52" fmla="*/ 10 w 193"/>
                <a:gd name="T53" fmla="*/ 153 h 153"/>
                <a:gd name="T54" fmla="*/ 7 w 193"/>
                <a:gd name="T55" fmla="*/ 152 h 153"/>
                <a:gd name="T56" fmla="*/ 4 w 193"/>
                <a:gd name="T57" fmla="*/ 150 h 153"/>
                <a:gd name="T58" fmla="*/ 2 w 193"/>
                <a:gd name="T59" fmla="*/ 149 h 153"/>
                <a:gd name="T60" fmla="*/ 0 w 193"/>
                <a:gd name="T61" fmla="*/ 144 h 153"/>
                <a:gd name="T62" fmla="*/ 27 w 193"/>
                <a:gd name="T63" fmla="*/ 129 h 153"/>
                <a:gd name="T64" fmla="*/ 57 w 193"/>
                <a:gd name="T65" fmla="*/ 112 h 153"/>
                <a:gd name="T66" fmla="*/ 84 w 193"/>
                <a:gd name="T67" fmla="*/ 95 h 153"/>
                <a:gd name="T68" fmla="*/ 111 w 193"/>
                <a:gd name="T69" fmla="*/ 77 h 153"/>
                <a:gd name="T70" fmla="*/ 113 w 193"/>
                <a:gd name="T71" fmla="*/ 82 h 153"/>
                <a:gd name="T72" fmla="*/ 116 w 193"/>
                <a:gd name="T73" fmla="*/ 85 h 153"/>
                <a:gd name="T74" fmla="*/ 119 w 193"/>
                <a:gd name="T75" fmla="*/ 86 h 153"/>
                <a:gd name="T76" fmla="*/ 124 w 193"/>
                <a:gd name="T77" fmla="*/ 86 h 153"/>
                <a:gd name="T78" fmla="*/ 131 w 193"/>
                <a:gd name="T79" fmla="*/ 80 h 153"/>
                <a:gd name="T80" fmla="*/ 139 w 193"/>
                <a:gd name="T81" fmla="*/ 76 h 153"/>
                <a:gd name="T82" fmla="*/ 136 w 193"/>
                <a:gd name="T83" fmla="*/ 72 h 153"/>
                <a:gd name="T84" fmla="*/ 133 w 193"/>
                <a:gd name="T85" fmla="*/ 70 h 153"/>
                <a:gd name="T86" fmla="*/ 133 w 193"/>
                <a:gd name="T87" fmla="*/ 67 h 153"/>
                <a:gd name="T88" fmla="*/ 133 w 193"/>
                <a:gd name="T89" fmla="*/ 63 h 153"/>
                <a:gd name="T90" fmla="*/ 137 w 193"/>
                <a:gd name="T91" fmla="*/ 60 h 153"/>
                <a:gd name="T92" fmla="*/ 141 w 193"/>
                <a:gd name="T93" fmla="*/ 59 h 153"/>
                <a:gd name="T94" fmla="*/ 144 w 193"/>
                <a:gd name="T95" fmla="*/ 56 h 153"/>
                <a:gd name="T96" fmla="*/ 147 w 193"/>
                <a:gd name="T97" fmla="*/ 53 h 153"/>
                <a:gd name="T98" fmla="*/ 151 w 193"/>
                <a:gd name="T99" fmla="*/ 46 h 153"/>
                <a:gd name="T100" fmla="*/ 157 w 193"/>
                <a:gd name="T101" fmla="*/ 40 h 153"/>
                <a:gd name="T102" fmla="*/ 156 w 193"/>
                <a:gd name="T103" fmla="*/ 20 h 153"/>
                <a:gd name="T104" fmla="*/ 156 w 193"/>
                <a:gd name="T105" fmla="*/ 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93" h="153">
                  <a:moveTo>
                    <a:pt x="156" y="0"/>
                  </a:moveTo>
                  <a:lnTo>
                    <a:pt x="164" y="5"/>
                  </a:lnTo>
                  <a:lnTo>
                    <a:pt x="170" y="10"/>
                  </a:lnTo>
                  <a:lnTo>
                    <a:pt x="169" y="27"/>
                  </a:lnTo>
                  <a:lnTo>
                    <a:pt x="170" y="42"/>
                  </a:lnTo>
                  <a:lnTo>
                    <a:pt x="171" y="45"/>
                  </a:lnTo>
                  <a:lnTo>
                    <a:pt x="173" y="46"/>
                  </a:lnTo>
                  <a:lnTo>
                    <a:pt x="183" y="45"/>
                  </a:lnTo>
                  <a:lnTo>
                    <a:pt x="193" y="42"/>
                  </a:lnTo>
                  <a:lnTo>
                    <a:pt x="193" y="46"/>
                  </a:lnTo>
                  <a:lnTo>
                    <a:pt x="191" y="50"/>
                  </a:lnTo>
                  <a:lnTo>
                    <a:pt x="180" y="60"/>
                  </a:lnTo>
                  <a:lnTo>
                    <a:pt x="164" y="72"/>
                  </a:lnTo>
                  <a:lnTo>
                    <a:pt x="150" y="82"/>
                  </a:lnTo>
                  <a:lnTo>
                    <a:pt x="137" y="89"/>
                  </a:lnTo>
                  <a:lnTo>
                    <a:pt x="127" y="90"/>
                  </a:lnTo>
                  <a:lnTo>
                    <a:pt x="117" y="92"/>
                  </a:lnTo>
                  <a:lnTo>
                    <a:pt x="116" y="97"/>
                  </a:lnTo>
                  <a:lnTo>
                    <a:pt x="113" y="102"/>
                  </a:lnTo>
                  <a:lnTo>
                    <a:pt x="104" y="103"/>
                  </a:lnTo>
                  <a:lnTo>
                    <a:pt x="96" y="103"/>
                  </a:lnTo>
                  <a:lnTo>
                    <a:pt x="77" y="119"/>
                  </a:lnTo>
                  <a:lnTo>
                    <a:pt x="57" y="135"/>
                  </a:lnTo>
                  <a:lnTo>
                    <a:pt x="47" y="142"/>
                  </a:lnTo>
                  <a:lnTo>
                    <a:pt x="36" y="147"/>
                  </a:lnTo>
                  <a:lnTo>
                    <a:pt x="23" y="152"/>
                  </a:lnTo>
                  <a:lnTo>
                    <a:pt x="10" y="153"/>
                  </a:lnTo>
                  <a:lnTo>
                    <a:pt x="7" y="152"/>
                  </a:lnTo>
                  <a:lnTo>
                    <a:pt x="4" y="150"/>
                  </a:lnTo>
                  <a:lnTo>
                    <a:pt x="2" y="149"/>
                  </a:lnTo>
                  <a:lnTo>
                    <a:pt x="0" y="144"/>
                  </a:lnTo>
                  <a:lnTo>
                    <a:pt x="27" y="129"/>
                  </a:lnTo>
                  <a:lnTo>
                    <a:pt x="57" y="112"/>
                  </a:lnTo>
                  <a:lnTo>
                    <a:pt x="84" y="95"/>
                  </a:lnTo>
                  <a:lnTo>
                    <a:pt x="111" y="77"/>
                  </a:lnTo>
                  <a:lnTo>
                    <a:pt x="113" y="82"/>
                  </a:lnTo>
                  <a:lnTo>
                    <a:pt x="116" y="85"/>
                  </a:lnTo>
                  <a:lnTo>
                    <a:pt x="119" y="86"/>
                  </a:lnTo>
                  <a:lnTo>
                    <a:pt x="124" y="86"/>
                  </a:lnTo>
                  <a:lnTo>
                    <a:pt x="131" y="80"/>
                  </a:lnTo>
                  <a:lnTo>
                    <a:pt x="139" y="76"/>
                  </a:lnTo>
                  <a:lnTo>
                    <a:pt x="136" y="72"/>
                  </a:lnTo>
                  <a:lnTo>
                    <a:pt x="133" y="70"/>
                  </a:lnTo>
                  <a:lnTo>
                    <a:pt x="133" y="67"/>
                  </a:lnTo>
                  <a:lnTo>
                    <a:pt x="133" y="63"/>
                  </a:lnTo>
                  <a:lnTo>
                    <a:pt x="137" y="60"/>
                  </a:lnTo>
                  <a:lnTo>
                    <a:pt x="141" y="59"/>
                  </a:lnTo>
                  <a:lnTo>
                    <a:pt x="144" y="56"/>
                  </a:lnTo>
                  <a:lnTo>
                    <a:pt x="147" y="53"/>
                  </a:lnTo>
                  <a:lnTo>
                    <a:pt x="151" y="46"/>
                  </a:lnTo>
                  <a:lnTo>
                    <a:pt x="157" y="40"/>
                  </a:lnTo>
                  <a:lnTo>
                    <a:pt x="156" y="20"/>
                  </a:lnTo>
                  <a:lnTo>
                    <a:pt x="15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128" name="Freeform 509"/>
            <p:cNvSpPr>
              <a:spLocks/>
            </p:cNvSpPr>
            <p:nvPr/>
          </p:nvSpPr>
          <p:spPr bwMode="auto">
            <a:xfrm>
              <a:off x="5327" y="3757"/>
              <a:ext cx="16" cy="8"/>
            </a:xfrm>
            <a:custGeom>
              <a:avLst/>
              <a:gdLst>
                <a:gd name="T0" fmla="*/ 5 w 16"/>
                <a:gd name="T1" fmla="*/ 0 h 8"/>
                <a:gd name="T2" fmla="*/ 10 w 16"/>
                <a:gd name="T3" fmla="*/ 2 h 8"/>
                <a:gd name="T4" fmla="*/ 16 w 16"/>
                <a:gd name="T5" fmla="*/ 3 h 8"/>
                <a:gd name="T6" fmla="*/ 13 w 16"/>
                <a:gd name="T7" fmla="*/ 5 h 8"/>
                <a:gd name="T8" fmla="*/ 12 w 16"/>
                <a:gd name="T9" fmla="*/ 6 h 8"/>
                <a:gd name="T10" fmla="*/ 8 w 16"/>
                <a:gd name="T11" fmla="*/ 8 h 8"/>
                <a:gd name="T12" fmla="*/ 5 w 16"/>
                <a:gd name="T13" fmla="*/ 8 h 8"/>
                <a:gd name="T14" fmla="*/ 3 w 16"/>
                <a:gd name="T15" fmla="*/ 5 h 8"/>
                <a:gd name="T16" fmla="*/ 0 w 16"/>
                <a:gd name="T17" fmla="*/ 2 h 8"/>
                <a:gd name="T18" fmla="*/ 3 w 16"/>
                <a:gd name="T19" fmla="*/ 0 h 8"/>
                <a:gd name="T20" fmla="*/ 5 w 16"/>
                <a:gd name="T21"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 h="8">
                  <a:moveTo>
                    <a:pt x="5" y="0"/>
                  </a:moveTo>
                  <a:lnTo>
                    <a:pt x="10" y="2"/>
                  </a:lnTo>
                  <a:lnTo>
                    <a:pt x="16" y="3"/>
                  </a:lnTo>
                  <a:lnTo>
                    <a:pt x="13" y="5"/>
                  </a:lnTo>
                  <a:lnTo>
                    <a:pt x="12" y="6"/>
                  </a:lnTo>
                  <a:lnTo>
                    <a:pt x="8" y="8"/>
                  </a:lnTo>
                  <a:lnTo>
                    <a:pt x="5" y="8"/>
                  </a:lnTo>
                  <a:lnTo>
                    <a:pt x="3" y="5"/>
                  </a:lnTo>
                  <a:lnTo>
                    <a:pt x="0" y="2"/>
                  </a:lnTo>
                  <a:lnTo>
                    <a:pt x="3" y="0"/>
                  </a:lnTo>
                  <a:lnTo>
                    <a:pt x="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sp>
          <p:nvSpPr>
            <p:cNvPr id="131" name="Freeform 510"/>
            <p:cNvSpPr>
              <a:spLocks/>
            </p:cNvSpPr>
            <p:nvPr/>
          </p:nvSpPr>
          <p:spPr bwMode="auto">
            <a:xfrm>
              <a:off x="5367" y="3820"/>
              <a:ext cx="46" cy="39"/>
            </a:xfrm>
            <a:custGeom>
              <a:avLst/>
              <a:gdLst>
                <a:gd name="T0" fmla="*/ 0 w 46"/>
                <a:gd name="T1" fmla="*/ 39 h 39"/>
                <a:gd name="T2" fmla="*/ 5 w 46"/>
                <a:gd name="T3" fmla="*/ 20 h 39"/>
                <a:gd name="T4" fmla="*/ 10 w 46"/>
                <a:gd name="T5" fmla="*/ 0 h 39"/>
                <a:gd name="T6" fmla="*/ 12 w 46"/>
                <a:gd name="T7" fmla="*/ 0 h 39"/>
                <a:gd name="T8" fmla="*/ 12 w 46"/>
                <a:gd name="T9" fmla="*/ 0 h 39"/>
                <a:gd name="T10" fmla="*/ 30 w 46"/>
                <a:gd name="T11" fmla="*/ 3 h 39"/>
                <a:gd name="T12" fmla="*/ 46 w 46"/>
                <a:gd name="T13" fmla="*/ 6 h 39"/>
                <a:gd name="T14" fmla="*/ 46 w 46"/>
                <a:gd name="T15" fmla="*/ 7 h 39"/>
                <a:gd name="T16" fmla="*/ 46 w 46"/>
                <a:gd name="T17" fmla="*/ 7 h 39"/>
                <a:gd name="T18" fmla="*/ 46 w 46"/>
                <a:gd name="T19" fmla="*/ 10 h 39"/>
                <a:gd name="T20" fmla="*/ 45 w 46"/>
                <a:gd name="T21" fmla="*/ 13 h 39"/>
                <a:gd name="T22" fmla="*/ 39 w 46"/>
                <a:gd name="T23" fmla="*/ 20 h 39"/>
                <a:gd name="T24" fmla="*/ 32 w 46"/>
                <a:gd name="T25" fmla="*/ 27 h 39"/>
                <a:gd name="T26" fmla="*/ 23 w 46"/>
                <a:gd name="T27" fmla="*/ 33 h 39"/>
                <a:gd name="T28" fmla="*/ 15 w 46"/>
                <a:gd name="T29" fmla="*/ 39 h 39"/>
                <a:gd name="T30" fmla="*/ 8 w 46"/>
                <a:gd name="T31" fmla="*/ 39 h 39"/>
                <a:gd name="T32" fmla="*/ 0 w 46"/>
                <a:gd name="T33" fmla="*/ 3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39">
                  <a:moveTo>
                    <a:pt x="0" y="39"/>
                  </a:moveTo>
                  <a:lnTo>
                    <a:pt x="5" y="20"/>
                  </a:lnTo>
                  <a:lnTo>
                    <a:pt x="10" y="0"/>
                  </a:lnTo>
                  <a:lnTo>
                    <a:pt x="12" y="0"/>
                  </a:lnTo>
                  <a:lnTo>
                    <a:pt x="12" y="0"/>
                  </a:lnTo>
                  <a:lnTo>
                    <a:pt x="30" y="3"/>
                  </a:lnTo>
                  <a:lnTo>
                    <a:pt x="46" y="6"/>
                  </a:lnTo>
                  <a:lnTo>
                    <a:pt x="46" y="7"/>
                  </a:lnTo>
                  <a:lnTo>
                    <a:pt x="46" y="7"/>
                  </a:lnTo>
                  <a:lnTo>
                    <a:pt x="46" y="10"/>
                  </a:lnTo>
                  <a:lnTo>
                    <a:pt x="45" y="13"/>
                  </a:lnTo>
                  <a:lnTo>
                    <a:pt x="39" y="20"/>
                  </a:lnTo>
                  <a:lnTo>
                    <a:pt x="32" y="27"/>
                  </a:lnTo>
                  <a:lnTo>
                    <a:pt x="23" y="33"/>
                  </a:lnTo>
                  <a:lnTo>
                    <a:pt x="15" y="39"/>
                  </a:lnTo>
                  <a:lnTo>
                    <a:pt x="8" y="39"/>
                  </a:lnTo>
                  <a:lnTo>
                    <a:pt x="0" y="3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dirty="0">
                <a:ea typeface="华文楷体" panose="02010600040101010101" pitchFamily="2" charset="-122"/>
              </a:endParaRPr>
            </a:p>
          </p:txBody>
        </p:sp>
      </p:grpSp>
      <p:pic>
        <p:nvPicPr>
          <p:cNvPr id="137" name="图片 136"/>
          <p:cNvPicPr>
            <a:picLocks noChangeAspect="1"/>
          </p:cNvPicPr>
          <p:nvPr/>
        </p:nvPicPr>
        <p:blipFill>
          <a:blip r:embed="rId3" cstate="print">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4510535" y="1292525"/>
            <a:ext cx="749597" cy="465468"/>
          </a:xfrm>
          <a:prstGeom prst="rect">
            <a:avLst/>
          </a:prstGeom>
        </p:spPr>
      </p:pic>
      <p:sp>
        <p:nvSpPr>
          <p:cNvPr id="33" name="椭圆 32"/>
          <p:cNvSpPr/>
          <p:nvPr/>
        </p:nvSpPr>
        <p:spPr>
          <a:xfrm>
            <a:off x="6596136" y="1191703"/>
            <a:ext cx="645639" cy="600569"/>
          </a:xfrm>
          <a:prstGeom prst="ellipse">
            <a:avLst/>
          </a:prstGeom>
          <a:solidFill>
            <a:srgbClr val="54823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39" name="图片 138"/>
          <p:cNvPicPr>
            <a:picLocks noChangeAspect="1"/>
          </p:cNvPicPr>
          <p:nvPr/>
        </p:nvPicPr>
        <p:blipFill>
          <a:blip r:embed="rId4" cstate="print">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3893316" y="5488099"/>
            <a:ext cx="736615" cy="736615"/>
          </a:xfrm>
          <a:prstGeom prst="rect">
            <a:avLst/>
          </a:prstGeom>
        </p:spPr>
      </p:pic>
      <p:pic>
        <p:nvPicPr>
          <p:cNvPr id="140" name="图片 139"/>
          <p:cNvPicPr>
            <a:picLocks noChangeAspect="1"/>
          </p:cNvPicPr>
          <p:nvPr/>
        </p:nvPicPr>
        <p:blipFill rotWithShape="1">
          <a:blip r:embed="rId5" cstate="print">
            <a:extLst>
              <a:ext uri="{28A0092B-C50C-407E-A947-70E740481C1C}">
                <a14:useLocalDpi xmlns:a14="http://schemas.microsoft.com/office/drawing/2010/main" val="0"/>
              </a:ext>
            </a:extLst>
          </a:blip>
          <a:srcRect l="5754" t="29966" r="12340" b="10228"/>
          <a:stretch/>
        </p:blipFill>
        <p:spPr>
          <a:xfrm>
            <a:off x="980661" y="4200582"/>
            <a:ext cx="745200" cy="545855"/>
          </a:xfrm>
          <a:prstGeom prst="rect">
            <a:avLst/>
          </a:prstGeom>
        </p:spPr>
      </p:pic>
      <p:pic>
        <p:nvPicPr>
          <p:cNvPr id="132" name="图片 131"/>
          <p:cNvPicPr>
            <a:picLocks noChangeAspect="1"/>
          </p:cNvPicPr>
          <p:nvPr/>
        </p:nvPicPr>
        <p:blipFill rotWithShape="1">
          <a:blip r:embed="rId5" cstate="print">
            <a:extLst>
              <a:ext uri="{28A0092B-C50C-407E-A947-70E740481C1C}">
                <a14:useLocalDpi xmlns:a14="http://schemas.microsoft.com/office/drawing/2010/main" val="0"/>
              </a:ext>
            </a:extLst>
          </a:blip>
          <a:srcRect l="5754" t="29966" r="12340" b="10228"/>
          <a:stretch/>
        </p:blipFill>
        <p:spPr>
          <a:xfrm>
            <a:off x="980902" y="3647116"/>
            <a:ext cx="745200" cy="545855"/>
          </a:xfrm>
          <a:prstGeom prst="rect">
            <a:avLst/>
          </a:prstGeom>
        </p:spPr>
      </p:pic>
      <p:pic>
        <p:nvPicPr>
          <p:cNvPr id="133" name="图片 132"/>
          <p:cNvPicPr>
            <a:picLocks noChangeAspect="1"/>
          </p:cNvPicPr>
          <p:nvPr/>
        </p:nvPicPr>
        <p:blipFill rotWithShape="1">
          <a:blip r:embed="rId6" cstate="print">
            <a:extLst>
              <a:ext uri="{28A0092B-C50C-407E-A947-70E740481C1C}">
                <a14:useLocalDpi xmlns:a14="http://schemas.microsoft.com/office/drawing/2010/main" val="0"/>
              </a:ext>
            </a:extLst>
          </a:blip>
          <a:srcRect l="5090" r="11600"/>
          <a:stretch/>
        </p:blipFill>
        <p:spPr>
          <a:xfrm>
            <a:off x="981143" y="2824611"/>
            <a:ext cx="744718" cy="893919"/>
          </a:xfrm>
          <a:prstGeom prst="rect">
            <a:avLst/>
          </a:prstGeom>
        </p:spPr>
      </p:pic>
      <p:pic>
        <p:nvPicPr>
          <p:cNvPr id="141" name="图片 140"/>
          <p:cNvPicPr>
            <a:picLocks noChangeAspect="1"/>
          </p:cNvPicPr>
          <p:nvPr/>
        </p:nvPicPr>
        <p:blipFill rotWithShape="1">
          <a:blip r:embed="rId5" cstate="print">
            <a:extLst>
              <a:ext uri="{28A0092B-C50C-407E-A947-70E740481C1C}">
                <a14:useLocalDpi xmlns:a14="http://schemas.microsoft.com/office/drawing/2010/main" val="0"/>
              </a:ext>
            </a:extLst>
          </a:blip>
          <a:srcRect l="5754" t="29966" r="12340" b="10228"/>
          <a:stretch/>
        </p:blipFill>
        <p:spPr>
          <a:xfrm>
            <a:off x="980661" y="4759958"/>
            <a:ext cx="745200" cy="545855"/>
          </a:xfrm>
          <a:prstGeom prst="rect">
            <a:avLst/>
          </a:prstGeom>
        </p:spPr>
      </p:pic>
      <p:sp>
        <p:nvSpPr>
          <p:cNvPr id="2" name="文本框 1"/>
          <p:cNvSpPr txBox="1"/>
          <p:nvPr/>
        </p:nvSpPr>
        <p:spPr>
          <a:xfrm>
            <a:off x="129032" y="4840182"/>
            <a:ext cx="863260" cy="369332"/>
          </a:xfrm>
          <a:prstGeom prst="rect">
            <a:avLst/>
          </a:prstGeom>
          <a:noFill/>
        </p:spPr>
        <p:txBody>
          <a:bodyPr wrap="square" rtlCol="0">
            <a:spAutoFit/>
          </a:bodyPr>
          <a:lstStyle/>
          <a:p>
            <a:r>
              <a:rPr lang="zh-CN" altLang="en-US" b="1" dirty="0">
                <a:latin typeface="微软雅黑" panose="020B0503020204020204" pitchFamily="34" charset="-122"/>
                <a:ea typeface="微软雅黑" panose="020B0503020204020204" pitchFamily="34" charset="-122"/>
              </a:rPr>
              <a:t>区块</a:t>
            </a:r>
            <a:r>
              <a:rPr lang="en-US" altLang="zh-CN" b="1" dirty="0">
                <a:latin typeface="微软雅黑" panose="020B0503020204020204" pitchFamily="34" charset="-122"/>
                <a:ea typeface="微软雅黑" panose="020B0503020204020204" pitchFamily="34" charset="-122"/>
              </a:rPr>
              <a:t>0</a:t>
            </a:r>
            <a:endParaRPr lang="zh-CN" altLang="en-US" b="1" dirty="0">
              <a:latin typeface="微软雅黑" panose="020B0503020204020204" pitchFamily="34" charset="-122"/>
              <a:ea typeface="微软雅黑" panose="020B0503020204020204" pitchFamily="34" charset="-122"/>
            </a:endParaRPr>
          </a:p>
        </p:txBody>
      </p:sp>
      <p:sp>
        <p:nvSpPr>
          <p:cNvPr id="142" name="文本框 141"/>
          <p:cNvSpPr txBox="1"/>
          <p:nvPr/>
        </p:nvSpPr>
        <p:spPr>
          <a:xfrm>
            <a:off x="129032" y="4255522"/>
            <a:ext cx="863260" cy="369332"/>
          </a:xfrm>
          <a:prstGeom prst="rect">
            <a:avLst/>
          </a:prstGeom>
          <a:noFill/>
        </p:spPr>
        <p:txBody>
          <a:bodyPr wrap="square" rtlCol="0">
            <a:spAutoFit/>
          </a:bodyPr>
          <a:lstStyle/>
          <a:p>
            <a:r>
              <a:rPr lang="zh-CN" altLang="en-US" b="1" dirty="0">
                <a:latin typeface="微软雅黑" panose="020B0503020204020204" pitchFamily="34" charset="-122"/>
                <a:ea typeface="微软雅黑" panose="020B0503020204020204" pitchFamily="34" charset="-122"/>
              </a:rPr>
              <a:t>区块</a:t>
            </a:r>
            <a:r>
              <a:rPr lang="en-US" altLang="zh-CN" b="1" dirty="0">
                <a:latin typeface="微软雅黑" panose="020B0503020204020204" pitchFamily="34" charset="-122"/>
                <a:ea typeface="微软雅黑" panose="020B0503020204020204" pitchFamily="34" charset="-122"/>
              </a:rPr>
              <a:t>1</a:t>
            </a:r>
            <a:endParaRPr lang="zh-CN" altLang="en-US" b="1" dirty="0">
              <a:latin typeface="微软雅黑" panose="020B0503020204020204" pitchFamily="34" charset="-122"/>
              <a:ea typeface="微软雅黑" panose="020B0503020204020204" pitchFamily="34" charset="-122"/>
            </a:endParaRPr>
          </a:p>
        </p:txBody>
      </p:sp>
      <p:sp>
        <p:nvSpPr>
          <p:cNvPr id="143" name="文本框 142"/>
          <p:cNvSpPr txBox="1"/>
          <p:nvPr/>
        </p:nvSpPr>
        <p:spPr>
          <a:xfrm>
            <a:off x="120506" y="3682672"/>
            <a:ext cx="863260" cy="369332"/>
          </a:xfrm>
          <a:prstGeom prst="rect">
            <a:avLst/>
          </a:prstGeom>
          <a:noFill/>
        </p:spPr>
        <p:txBody>
          <a:bodyPr wrap="square" rtlCol="0">
            <a:spAutoFit/>
          </a:bodyPr>
          <a:lstStyle/>
          <a:p>
            <a:r>
              <a:rPr lang="zh-CN" altLang="en-US" b="1" dirty="0">
                <a:latin typeface="微软雅黑" panose="020B0503020204020204" pitchFamily="34" charset="-122"/>
                <a:ea typeface="微软雅黑" panose="020B0503020204020204" pitchFamily="34" charset="-122"/>
              </a:rPr>
              <a:t>区块</a:t>
            </a:r>
            <a:r>
              <a:rPr lang="en-US" altLang="zh-CN" b="1" dirty="0">
                <a:latin typeface="微软雅黑" panose="020B0503020204020204" pitchFamily="34" charset="-122"/>
                <a:ea typeface="微软雅黑" panose="020B0503020204020204" pitchFamily="34" charset="-122"/>
              </a:rPr>
              <a:t>2</a:t>
            </a:r>
            <a:endParaRPr lang="zh-CN" altLang="en-US" b="1" dirty="0">
              <a:latin typeface="微软雅黑" panose="020B0503020204020204" pitchFamily="34" charset="-122"/>
              <a:ea typeface="微软雅黑" panose="020B0503020204020204" pitchFamily="34" charset="-122"/>
            </a:endParaRPr>
          </a:p>
        </p:txBody>
      </p:sp>
      <p:sp>
        <p:nvSpPr>
          <p:cNvPr id="144" name="文本框 143"/>
          <p:cNvSpPr txBox="1"/>
          <p:nvPr/>
        </p:nvSpPr>
        <p:spPr>
          <a:xfrm>
            <a:off x="146082" y="3090267"/>
            <a:ext cx="863260" cy="369332"/>
          </a:xfrm>
          <a:prstGeom prst="rect">
            <a:avLst/>
          </a:prstGeom>
          <a:noFill/>
        </p:spPr>
        <p:txBody>
          <a:bodyPr wrap="square" rtlCol="0">
            <a:spAutoFit/>
          </a:bodyPr>
          <a:lstStyle/>
          <a:p>
            <a:r>
              <a:rPr lang="zh-CN" altLang="en-US" b="1" dirty="0">
                <a:latin typeface="微软雅黑" panose="020B0503020204020204" pitchFamily="34" charset="-122"/>
                <a:ea typeface="微软雅黑" panose="020B0503020204020204" pitchFamily="34" charset="-122"/>
              </a:rPr>
              <a:t>区块</a:t>
            </a:r>
            <a:r>
              <a:rPr lang="en-US" altLang="zh-CN" b="1" dirty="0">
                <a:latin typeface="微软雅黑" panose="020B0503020204020204" pitchFamily="34" charset="-122"/>
                <a:ea typeface="微软雅黑" panose="020B0503020204020204" pitchFamily="34" charset="-122"/>
              </a:rPr>
              <a:t>3</a:t>
            </a:r>
            <a:endParaRPr lang="zh-CN" altLang="en-US" b="1" dirty="0">
              <a:latin typeface="微软雅黑" panose="020B0503020204020204" pitchFamily="34" charset="-122"/>
              <a:ea typeface="微软雅黑" panose="020B0503020204020204" pitchFamily="34" charset="-122"/>
            </a:endParaRPr>
          </a:p>
        </p:txBody>
      </p:sp>
      <p:pic>
        <p:nvPicPr>
          <p:cNvPr id="145" name="图片 144"/>
          <p:cNvPicPr>
            <a:picLocks noChangeAspect="1"/>
          </p:cNvPicPr>
          <p:nvPr/>
        </p:nvPicPr>
        <p:blipFill rotWithShape="1">
          <a:blip r:embed="rId6" cstate="print">
            <a:extLst>
              <a:ext uri="{28A0092B-C50C-407E-A947-70E740481C1C}">
                <a14:useLocalDpi xmlns:a14="http://schemas.microsoft.com/office/drawing/2010/main" val="0"/>
              </a:ext>
            </a:extLst>
          </a:blip>
          <a:srcRect l="5090" r="11600"/>
          <a:stretch/>
        </p:blipFill>
        <p:spPr>
          <a:xfrm>
            <a:off x="981143" y="1609619"/>
            <a:ext cx="744718" cy="893919"/>
          </a:xfrm>
          <a:prstGeom prst="rect">
            <a:avLst/>
          </a:prstGeom>
        </p:spPr>
      </p:pic>
      <p:sp>
        <p:nvSpPr>
          <p:cNvPr id="6" name="文本框 5"/>
          <p:cNvSpPr txBox="1"/>
          <p:nvPr/>
        </p:nvSpPr>
        <p:spPr>
          <a:xfrm rot="5400000">
            <a:off x="1065383" y="2525622"/>
            <a:ext cx="619853" cy="369332"/>
          </a:xfrm>
          <a:prstGeom prst="rect">
            <a:avLst/>
          </a:prstGeom>
          <a:noFill/>
        </p:spPr>
        <p:txBody>
          <a:bodyPr wrap="square" rtlCol="0">
            <a:spAutoFit/>
          </a:bodyPr>
          <a:lstStyle/>
          <a:p>
            <a:r>
              <a:rPr lang="en-US" altLang="zh-CN" dirty="0">
                <a:latin typeface="微软雅黑" panose="020B0503020204020204" pitchFamily="34" charset="-122"/>
                <a:ea typeface="微软雅黑" panose="020B0503020204020204" pitchFamily="34" charset="-122"/>
              </a:rPr>
              <a:t>•••</a:t>
            </a:r>
            <a:endParaRPr lang="zh-CN" altLang="en-US" dirty="0"/>
          </a:p>
        </p:txBody>
      </p:sp>
      <p:sp>
        <p:nvSpPr>
          <p:cNvPr id="146" name="文本框 145"/>
          <p:cNvSpPr txBox="1"/>
          <p:nvPr/>
        </p:nvSpPr>
        <p:spPr>
          <a:xfrm>
            <a:off x="161413" y="1902597"/>
            <a:ext cx="863260" cy="369332"/>
          </a:xfrm>
          <a:prstGeom prst="rect">
            <a:avLst/>
          </a:prstGeom>
          <a:noFill/>
        </p:spPr>
        <p:txBody>
          <a:bodyPr wrap="square" rtlCol="0">
            <a:spAutoFit/>
          </a:bodyPr>
          <a:lstStyle/>
          <a:p>
            <a:r>
              <a:rPr lang="zh-CN" altLang="en-US" b="1" dirty="0">
                <a:latin typeface="微软雅黑" panose="020B0503020204020204" pitchFamily="34" charset="-122"/>
                <a:ea typeface="微软雅黑" panose="020B0503020204020204" pitchFamily="34" charset="-122"/>
              </a:rPr>
              <a:t>区块</a:t>
            </a:r>
            <a:r>
              <a:rPr lang="en-US" altLang="zh-CN" b="1" dirty="0">
                <a:latin typeface="微软雅黑" panose="020B0503020204020204" pitchFamily="34" charset="-122"/>
                <a:ea typeface="微软雅黑" panose="020B0503020204020204" pitchFamily="34" charset="-122"/>
              </a:rPr>
              <a:t>n</a:t>
            </a:r>
            <a:endParaRPr lang="zh-CN" altLang="en-US" b="1" dirty="0">
              <a:latin typeface="微软雅黑" panose="020B0503020204020204" pitchFamily="34" charset="-122"/>
              <a:ea typeface="微软雅黑" panose="020B0503020204020204" pitchFamily="34" charset="-122"/>
            </a:endParaRPr>
          </a:p>
        </p:txBody>
      </p:sp>
      <p:sp>
        <p:nvSpPr>
          <p:cNvPr id="147" name="文本框 146"/>
          <p:cNvSpPr txBox="1"/>
          <p:nvPr/>
        </p:nvSpPr>
        <p:spPr>
          <a:xfrm>
            <a:off x="447174" y="5421451"/>
            <a:ext cx="2013736" cy="646331"/>
          </a:xfrm>
          <a:prstGeom prst="rect">
            <a:avLst/>
          </a:prstGeom>
          <a:noFill/>
        </p:spPr>
        <p:txBody>
          <a:bodyPr wrap="square" rtlCol="0">
            <a:spAutoFit/>
          </a:bodyPr>
          <a:lstStyle/>
          <a:p>
            <a:pPr algn="ctr"/>
            <a:r>
              <a:rPr lang="zh-CN" altLang="en-US" b="1" dirty="0">
                <a:latin typeface="微软雅黑" panose="020B0503020204020204" pitchFamily="34" charset="-122"/>
                <a:ea typeface="微软雅黑" panose="020B0503020204020204" pitchFamily="34" charset="-122"/>
              </a:rPr>
              <a:t>去中心化交易记录</a:t>
            </a:r>
            <a:endParaRPr lang="en-US" altLang="zh-CN" b="1" dirty="0">
              <a:latin typeface="微软雅黑" panose="020B0503020204020204" pitchFamily="34" charset="-122"/>
              <a:ea typeface="微软雅黑" panose="020B0503020204020204" pitchFamily="34" charset="-122"/>
            </a:endParaRPr>
          </a:p>
          <a:p>
            <a:pPr algn="ctr"/>
            <a:r>
              <a:rPr lang="zh-CN" altLang="en-US" b="1" dirty="0">
                <a:latin typeface="微软雅黑" panose="020B0503020204020204" pitchFamily="34" charset="-122"/>
                <a:ea typeface="微软雅黑" panose="020B0503020204020204" pitchFamily="34" charset="-122"/>
              </a:rPr>
              <a:t>（区块链）</a:t>
            </a:r>
          </a:p>
        </p:txBody>
      </p:sp>
      <p:pic>
        <p:nvPicPr>
          <p:cNvPr id="135" name="图片 134"/>
          <p:cNvPicPr>
            <a:picLocks noChangeAspect="1"/>
          </p:cNvPicPr>
          <p:nvPr/>
        </p:nvPicPr>
        <p:blipFill rotWithShape="1">
          <a:blip r:embed="rId7" cstate="print">
            <a:extLst>
              <a:ext uri="{28A0092B-C50C-407E-A947-70E740481C1C}">
                <a14:useLocalDpi xmlns:a14="http://schemas.microsoft.com/office/drawing/2010/main" val="0"/>
              </a:ext>
            </a:extLst>
          </a:blip>
          <a:srcRect l="5090" r="11600"/>
          <a:stretch/>
        </p:blipFill>
        <p:spPr>
          <a:xfrm rot="21075137">
            <a:off x="5935249" y="5822675"/>
            <a:ext cx="537728" cy="645459"/>
          </a:xfrm>
          <a:prstGeom prst="rect">
            <a:avLst/>
          </a:prstGeom>
        </p:spPr>
      </p:pic>
      <p:grpSp>
        <p:nvGrpSpPr>
          <p:cNvPr id="11" name="组合 10"/>
          <p:cNvGrpSpPr/>
          <p:nvPr/>
        </p:nvGrpSpPr>
        <p:grpSpPr>
          <a:xfrm>
            <a:off x="7541236" y="5578664"/>
            <a:ext cx="999700" cy="999700"/>
            <a:chOff x="8256513" y="5661385"/>
            <a:chExt cx="999700" cy="999700"/>
          </a:xfrm>
        </p:grpSpPr>
        <p:pic>
          <p:nvPicPr>
            <p:cNvPr id="9" name="图片 8"/>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462525" y="5770816"/>
              <a:ext cx="587677" cy="509311"/>
            </a:xfrm>
            <a:prstGeom prst="rect">
              <a:avLst/>
            </a:prstGeom>
          </p:spPr>
        </p:pic>
        <p:pic>
          <p:nvPicPr>
            <p:cNvPr id="10" name="图片 9"/>
            <p:cNvPicPr>
              <a:picLocks noChangeAspect="1"/>
            </p:cNvPicPr>
            <p:nvPr/>
          </p:nvPicPr>
          <p:blipFill>
            <a:blip r:embed="rId9" cstate="print">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8256513" y="5661385"/>
              <a:ext cx="999700" cy="999700"/>
            </a:xfrm>
            <a:prstGeom prst="rect">
              <a:avLst/>
            </a:prstGeom>
          </p:spPr>
        </p:pic>
      </p:grpSp>
      <p:pic>
        <p:nvPicPr>
          <p:cNvPr id="13" name="图片 12"/>
          <p:cNvPicPr>
            <a:picLocks noChangeAspect="1"/>
          </p:cNvPicPr>
          <p:nvPr/>
        </p:nvPicPr>
        <p:blipFill>
          <a:blip r:embed="rId10" cstate="print">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10766598" y="2238956"/>
            <a:ext cx="1141137" cy="1141137"/>
          </a:xfrm>
          <a:prstGeom prst="rect">
            <a:avLst/>
          </a:prstGeom>
        </p:spPr>
      </p:pic>
      <p:pic>
        <p:nvPicPr>
          <p:cNvPr id="14" name="图片 13"/>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4991651" y="5751608"/>
            <a:ext cx="589769" cy="649554"/>
          </a:xfrm>
          <a:prstGeom prst="rect">
            <a:avLst/>
          </a:prstGeom>
        </p:spPr>
      </p:pic>
      <p:pic>
        <p:nvPicPr>
          <p:cNvPr id="18" name="图片 17"/>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rot="21435635">
            <a:off x="10239125" y="1827944"/>
            <a:ext cx="906378" cy="1006623"/>
          </a:xfrm>
          <a:prstGeom prst="rect">
            <a:avLst/>
          </a:prstGeom>
        </p:spPr>
      </p:pic>
      <p:pic>
        <p:nvPicPr>
          <p:cNvPr id="19" name="图片 18"/>
          <p:cNvPicPr>
            <a:picLocks noChangeAspect="1"/>
          </p:cNvPicPr>
          <p:nvPr/>
        </p:nvPicPr>
        <p:blipFill>
          <a:blip r:embed="rId13" cstate="print">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9745081" y="2411018"/>
            <a:ext cx="734569" cy="734569"/>
          </a:xfrm>
          <a:prstGeom prst="rect">
            <a:avLst/>
          </a:prstGeom>
        </p:spPr>
      </p:pic>
      <p:cxnSp>
        <p:nvCxnSpPr>
          <p:cNvPr id="21" name="直接连接符 20"/>
          <p:cNvCxnSpPr/>
          <p:nvPr/>
        </p:nvCxnSpPr>
        <p:spPr>
          <a:xfrm>
            <a:off x="2246535" y="2006928"/>
            <a:ext cx="2440015" cy="1302137"/>
          </a:xfrm>
          <a:prstGeom prst="line">
            <a:avLst/>
          </a:prstGeom>
          <a:ln w="28575">
            <a:solidFill>
              <a:srgbClr val="548235"/>
            </a:solidFill>
            <a:headEnd type="oval"/>
            <a:tailEnd type="oval" w="med" len="med"/>
          </a:ln>
        </p:spPr>
        <p:style>
          <a:lnRef idx="1">
            <a:schemeClr val="accent1"/>
          </a:lnRef>
          <a:fillRef idx="0">
            <a:schemeClr val="accent1"/>
          </a:fillRef>
          <a:effectRef idx="0">
            <a:schemeClr val="accent1"/>
          </a:effectRef>
          <a:fontRef idx="minor">
            <a:schemeClr val="tx1"/>
          </a:fontRef>
        </p:style>
      </p:cxnSp>
      <p:cxnSp>
        <p:nvCxnSpPr>
          <p:cNvPr id="148" name="直接连接符 147"/>
          <p:cNvCxnSpPr/>
          <p:nvPr/>
        </p:nvCxnSpPr>
        <p:spPr>
          <a:xfrm flipV="1">
            <a:off x="4364832" y="3318938"/>
            <a:ext cx="323506" cy="145160"/>
          </a:xfrm>
          <a:prstGeom prst="line">
            <a:avLst/>
          </a:prstGeom>
          <a:ln w="38100">
            <a:solidFill>
              <a:srgbClr val="548235"/>
            </a:solidFill>
            <a:headEnd type="oval"/>
            <a:tailEnd type="oval" w="med" len="med"/>
          </a:ln>
        </p:spPr>
        <p:style>
          <a:lnRef idx="1">
            <a:schemeClr val="accent1"/>
          </a:lnRef>
          <a:fillRef idx="0">
            <a:schemeClr val="accent1"/>
          </a:fillRef>
          <a:effectRef idx="0">
            <a:schemeClr val="accent1"/>
          </a:effectRef>
          <a:fontRef idx="minor">
            <a:schemeClr val="tx1"/>
          </a:fontRef>
        </p:style>
      </p:cxnSp>
      <p:cxnSp>
        <p:nvCxnSpPr>
          <p:cNvPr id="149" name="直接连接符 148"/>
          <p:cNvCxnSpPr/>
          <p:nvPr/>
        </p:nvCxnSpPr>
        <p:spPr>
          <a:xfrm>
            <a:off x="2239319" y="2023055"/>
            <a:ext cx="2114146" cy="1441043"/>
          </a:xfrm>
          <a:prstGeom prst="line">
            <a:avLst/>
          </a:prstGeom>
          <a:ln w="28575">
            <a:solidFill>
              <a:srgbClr val="548235"/>
            </a:solidFill>
            <a:headEnd type="oval"/>
            <a:tailEnd type="oval" w="med" len="med"/>
          </a:ln>
        </p:spPr>
        <p:style>
          <a:lnRef idx="1">
            <a:schemeClr val="accent1"/>
          </a:lnRef>
          <a:fillRef idx="0">
            <a:schemeClr val="accent1"/>
          </a:fillRef>
          <a:effectRef idx="0">
            <a:schemeClr val="accent1"/>
          </a:effectRef>
          <a:fontRef idx="minor">
            <a:schemeClr val="tx1"/>
          </a:fontRef>
        </p:style>
      </p:cxnSp>
      <p:cxnSp>
        <p:nvCxnSpPr>
          <p:cNvPr id="150" name="直接连接符 149"/>
          <p:cNvCxnSpPr/>
          <p:nvPr/>
        </p:nvCxnSpPr>
        <p:spPr>
          <a:xfrm flipV="1">
            <a:off x="4710991" y="3309065"/>
            <a:ext cx="1425424" cy="40678"/>
          </a:xfrm>
          <a:prstGeom prst="line">
            <a:avLst/>
          </a:prstGeom>
          <a:ln w="28575">
            <a:solidFill>
              <a:srgbClr val="548235"/>
            </a:solidFill>
            <a:headEnd type="oval"/>
            <a:tailEnd type="oval" w="med" len="med"/>
          </a:ln>
        </p:spPr>
        <p:style>
          <a:lnRef idx="1">
            <a:schemeClr val="accent1"/>
          </a:lnRef>
          <a:fillRef idx="0">
            <a:schemeClr val="accent1"/>
          </a:fillRef>
          <a:effectRef idx="0">
            <a:schemeClr val="accent1"/>
          </a:effectRef>
          <a:fontRef idx="minor">
            <a:schemeClr val="tx1"/>
          </a:fontRef>
        </p:style>
      </p:cxnSp>
      <p:cxnSp>
        <p:nvCxnSpPr>
          <p:cNvPr id="151" name="直接连接符 150"/>
          <p:cNvCxnSpPr/>
          <p:nvPr/>
        </p:nvCxnSpPr>
        <p:spPr>
          <a:xfrm flipH="1">
            <a:off x="4872235" y="3292691"/>
            <a:ext cx="1256674" cy="1017697"/>
          </a:xfrm>
          <a:prstGeom prst="line">
            <a:avLst/>
          </a:prstGeom>
          <a:ln w="28575">
            <a:solidFill>
              <a:srgbClr val="548235"/>
            </a:solidFill>
            <a:headEnd type="oval"/>
            <a:tailEnd type="oval" w="med" len="med"/>
          </a:ln>
        </p:spPr>
        <p:style>
          <a:lnRef idx="1">
            <a:schemeClr val="accent1"/>
          </a:lnRef>
          <a:fillRef idx="0">
            <a:schemeClr val="accent1"/>
          </a:fillRef>
          <a:effectRef idx="0">
            <a:schemeClr val="accent1"/>
          </a:effectRef>
          <a:fontRef idx="minor">
            <a:schemeClr val="tx1"/>
          </a:fontRef>
        </p:style>
      </p:cxnSp>
      <p:cxnSp>
        <p:nvCxnSpPr>
          <p:cNvPr id="152" name="直接连接符 151"/>
          <p:cNvCxnSpPr/>
          <p:nvPr/>
        </p:nvCxnSpPr>
        <p:spPr>
          <a:xfrm flipH="1">
            <a:off x="7052844" y="2014522"/>
            <a:ext cx="2964811" cy="1039093"/>
          </a:xfrm>
          <a:prstGeom prst="line">
            <a:avLst/>
          </a:prstGeom>
          <a:ln w="28575">
            <a:solidFill>
              <a:srgbClr val="548235"/>
            </a:solidFill>
            <a:headEnd type="oval"/>
            <a:tailEnd type="oval" w="med" len="med"/>
          </a:ln>
        </p:spPr>
        <p:style>
          <a:lnRef idx="1">
            <a:schemeClr val="accent1"/>
          </a:lnRef>
          <a:fillRef idx="0">
            <a:schemeClr val="accent1"/>
          </a:fillRef>
          <a:effectRef idx="0">
            <a:schemeClr val="accent1"/>
          </a:effectRef>
          <a:fontRef idx="minor">
            <a:schemeClr val="tx1"/>
          </a:fontRef>
        </p:style>
      </p:cxnSp>
      <p:cxnSp>
        <p:nvCxnSpPr>
          <p:cNvPr id="153" name="直接连接符 152"/>
          <p:cNvCxnSpPr/>
          <p:nvPr/>
        </p:nvCxnSpPr>
        <p:spPr>
          <a:xfrm>
            <a:off x="4684560" y="3329856"/>
            <a:ext cx="187675" cy="971201"/>
          </a:xfrm>
          <a:prstGeom prst="line">
            <a:avLst/>
          </a:prstGeom>
          <a:ln w="28575">
            <a:solidFill>
              <a:srgbClr val="548235"/>
            </a:solidFill>
            <a:headEnd type="oval"/>
            <a:tailEnd type="oval" w="med" len="med"/>
          </a:ln>
        </p:spPr>
        <p:style>
          <a:lnRef idx="1">
            <a:schemeClr val="accent1"/>
          </a:lnRef>
          <a:fillRef idx="0">
            <a:schemeClr val="accent1"/>
          </a:fillRef>
          <a:effectRef idx="0">
            <a:schemeClr val="accent1"/>
          </a:effectRef>
          <a:fontRef idx="minor">
            <a:schemeClr val="tx1"/>
          </a:fontRef>
        </p:style>
      </p:cxnSp>
      <p:sp>
        <p:nvSpPr>
          <p:cNvPr id="154" name="文本框 153"/>
          <p:cNvSpPr txBox="1"/>
          <p:nvPr/>
        </p:nvSpPr>
        <p:spPr>
          <a:xfrm>
            <a:off x="4592296" y="1765502"/>
            <a:ext cx="863260" cy="369332"/>
          </a:xfrm>
          <a:prstGeom prst="rect">
            <a:avLst/>
          </a:prstGeom>
          <a:noFill/>
        </p:spPr>
        <p:txBody>
          <a:bodyPr wrap="square" rtlCol="0">
            <a:spAutoFit/>
          </a:bodyPr>
          <a:lstStyle/>
          <a:p>
            <a:r>
              <a:rPr lang="zh-CN" altLang="en-US" b="1" dirty="0">
                <a:latin typeface="微软雅黑" panose="020B0503020204020204" pitchFamily="34" charset="-122"/>
                <a:ea typeface="微软雅黑" panose="020B0503020204020204" pitchFamily="34" charset="-122"/>
              </a:rPr>
              <a:t>用户</a:t>
            </a:r>
          </a:p>
        </p:txBody>
      </p:sp>
      <p:pic>
        <p:nvPicPr>
          <p:cNvPr id="155" name="图片 154"/>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rot="10800000">
            <a:off x="5645306" y="1335649"/>
            <a:ext cx="737601" cy="452040"/>
          </a:xfrm>
          <a:prstGeom prst="rect">
            <a:avLst/>
          </a:prstGeom>
        </p:spPr>
      </p:pic>
      <p:sp>
        <p:nvSpPr>
          <p:cNvPr id="156" name="文本框 155"/>
          <p:cNvSpPr txBox="1"/>
          <p:nvPr/>
        </p:nvSpPr>
        <p:spPr>
          <a:xfrm>
            <a:off x="5625492" y="1058879"/>
            <a:ext cx="863260" cy="369332"/>
          </a:xfrm>
          <a:prstGeom prst="rect">
            <a:avLst/>
          </a:prstGeom>
          <a:noFill/>
        </p:spPr>
        <p:txBody>
          <a:bodyPr wrap="square" rtlCol="0">
            <a:spAutoFit/>
          </a:bodyPr>
          <a:lstStyle/>
          <a:p>
            <a:r>
              <a:rPr lang="zh-CN" altLang="en-US" b="1" dirty="0">
                <a:latin typeface="微软雅黑" panose="020B0503020204020204" pitchFamily="34" charset="-122"/>
                <a:ea typeface="微软雅黑" panose="020B0503020204020204" pitchFamily="34" charset="-122"/>
              </a:rPr>
              <a:t>控制</a:t>
            </a:r>
          </a:p>
        </p:txBody>
      </p:sp>
      <p:sp>
        <p:nvSpPr>
          <p:cNvPr id="157" name="文本框 156"/>
          <p:cNvSpPr txBox="1"/>
          <p:nvPr/>
        </p:nvSpPr>
        <p:spPr>
          <a:xfrm>
            <a:off x="6611701" y="1768808"/>
            <a:ext cx="863260" cy="369332"/>
          </a:xfrm>
          <a:prstGeom prst="rect">
            <a:avLst/>
          </a:prstGeom>
          <a:noFill/>
        </p:spPr>
        <p:txBody>
          <a:bodyPr wrap="square" rtlCol="0">
            <a:spAutoFit/>
          </a:bodyPr>
          <a:lstStyle/>
          <a:p>
            <a:r>
              <a:rPr lang="zh-CN" altLang="en-US" b="1" dirty="0">
                <a:latin typeface="微软雅黑" panose="020B0503020204020204" pitchFamily="34" charset="-122"/>
                <a:ea typeface="微软雅黑" panose="020B0503020204020204" pitchFamily="34" charset="-122"/>
              </a:rPr>
              <a:t>钱包</a:t>
            </a:r>
          </a:p>
        </p:txBody>
      </p:sp>
      <p:sp>
        <p:nvSpPr>
          <p:cNvPr id="35" name="椭圆 34"/>
          <p:cNvSpPr/>
          <p:nvPr/>
        </p:nvSpPr>
        <p:spPr>
          <a:xfrm>
            <a:off x="7466218" y="928696"/>
            <a:ext cx="1034624" cy="902543"/>
          </a:xfrm>
          <a:prstGeom prst="ellipse">
            <a:avLst/>
          </a:prstGeom>
          <a:noFill/>
          <a:ln w="38100">
            <a:solidFill>
              <a:srgbClr val="5482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dirty="0" err="1">
                <a:solidFill>
                  <a:schemeClr val="tx1"/>
                </a:solidFill>
              </a:rPr>
              <a:t>sjskskyidyuiyuywuywueuwyeuwyeuwyueywuewshjshjhsjhjshj</a:t>
            </a:r>
            <a:endParaRPr lang="zh-CN" altLang="en-US" sz="800" dirty="0">
              <a:solidFill>
                <a:schemeClr val="tx1"/>
              </a:solidFill>
            </a:endParaRPr>
          </a:p>
        </p:txBody>
      </p:sp>
      <p:cxnSp>
        <p:nvCxnSpPr>
          <p:cNvPr id="37" name="直接连接符 36"/>
          <p:cNvCxnSpPr>
            <a:stCxn id="33" idx="0"/>
          </p:cNvCxnSpPr>
          <p:nvPr/>
        </p:nvCxnSpPr>
        <p:spPr>
          <a:xfrm flipV="1">
            <a:off x="6918956" y="928696"/>
            <a:ext cx="1054088" cy="263007"/>
          </a:xfrm>
          <a:prstGeom prst="line">
            <a:avLst/>
          </a:prstGeom>
          <a:ln>
            <a:solidFill>
              <a:srgbClr val="548235"/>
            </a:solidFill>
          </a:ln>
        </p:spPr>
        <p:style>
          <a:lnRef idx="1">
            <a:schemeClr val="accent1"/>
          </a:lnRef>
          <a:fillRef idx="0">
            <a:schemeClr val="accent1"/>
          </a:fillRef>
          <a:effectRef idx="0">
            <a:schemeClr val="accent1"/>
          </a:effectRef>
          <a:fontRef idx="minor">
            <a:schemeClr val="tx1"/>
          </a:fontRef>
        </p:style>
      </p:cxnSp>
      <p:cxnSp>
        <p:nvCxnSpPr>
          <p:cNvPr id="158" name="直接连接符 157"/>
          <p:cNvCxnSpPr/>
          <p:nvPr/>
        </p:nvCxnSpPr>
        <p:spPr>
          <a:xfrm>
            <a:off x="6976511" y="1780411"/>
            <a:ext cx="1064575" cy="52896"/>
          </a:xfrm>
          <a:prstGeom prst="line">
            <a:avLst/>
          </a:prstGeom>
          <a:ln>
            <a:solidFill>
              <a:srgbClr val="548235"/>
            </a:solidFill>
          </a:ln>
        </p:spPr>
        <p:style>
          <a:lnRef idx="1">
            <a:schemeClr val="accent1"/>
          </a:lnRef>
          <a:fillRef idx="0">
            <a:schemeClr val="accent1"/>
          </a:fillRef>
          <a:effectRef idx="0">
            <a:schemeClr val="accent1"/>
          </a:effectRef>
          <a:fontRef idx="minor">
            <a:schemeClr val="tx1"/>
          </a:fontRef>
        </p:style>
      </p:cxnSp>
      <p:sp>
        <p:nvSpPr>
          <p:cNvPr id="159" name="文本框 158"/>
          <p:cNvSpPr txBox="1"/>
          <p:nvPr/>
        </p:nvSpPr>
        <p:spPr>
          <a:xfrm>
            <a:off x="8467284" y="1170147"/>
            <a:ext cx="863260" cy="369332"/>
          </a:xfrm>
          <a:prstGeom prst="rect">
            <a:avLst/>
          </a:prstGeom>
          <a:noFill/>
        </p:spPr>
        <p:txBody>
          <a:bodyPr wrap="square" rtlCol="0">
            <a:spAutoFit/>
          </a:bodyPr>
          <a:lstStyle/>
          <a:p>
            <a:r>
              <a:rPr lang="zh-CN" altLang="en-US" b="1" dirty="0">
                <a:latin typeface="微软雅黑" panose="020B0503020204020204" pitchFamily="34" charset="-122"/>
                <a:ea typeface="微软雅黑" panose="020B0503020204020204" pitchFamily="34" charset="-122"/>
              </a:rPr>
              <a:t>私钥</a:t>
            </a:r>
          </a:p>
        </p:txBody>
      </p:sp>
      <p:pic>
        <p:nvPicPr>
          <p:cNvPr id="160" name="图片 159"/>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rot="10635635">
            <a:off x="10255860" y="2769068"/>
            <a:ext cx="906378" cy="1029886"/>
          </a:xfrm>
          <a:prstGeom prst="rect">
            <a:avLst/>
          </a:prstGeom>
        </p:spPr>
      </p:pic>
      <p:sp>
        <p:nvSpPr>
          <p:cNvPr id="161" name="文本框 160"/>
          <p:cNvSpPr txBox="1"/>
          <p:nvPr/>
        </p:nvSpPr>
        <p:spPr>
          <a:xfrm>
            <a:off x="10393036" y="1732417"/>
            <a:ext cx="863260" cy="369332"/>
          </a:xfrm>
          <a:prstGeom prst="rect">
            <a:avLst/>
          </a:prstGeom>
          <a:noFill/>
        </p:spPr>
        <p:txBody>
          <a:bodyPr wrap="square" rtlCol="0">
            <a:spAutoFit/>
          </a:bodyPr>
          <a:lstStyle/>
          <a:p>
            <a:r>
              <a:rPr lang="zh-CN" altLang="en-US" b="1" dirty="0">
                <a:latin typeface="微软雅黑" panose="020B0503020204020204" pitchFamily="34" charset="-122"/>
                <a:ea typeface="微软雅黑" panose="020B0503020204020204" pitchFamily="34" charset="-122"/>
              </a:rPr>
              <a:t>兑换</a:t>
            </a:r>
          </a:p>
        </p:txBody>
      </p:sp>
      <p:grpSp>
        <p:nvGrpSpPr>
          <p:cNvPr id="43" name="组合 42"/>
          <p:cNvGrpSpPr/>
          <p:nvPr/>
        </p:nvGrpSpPr>
        <p:grpSpPr>
          <a:xfrm>
            <a:off x="9267562" y="4726567"/>
            <a:ext cx="1374336" cy="1051476"/>
            <a:chOff x="9557404" y="4774607"/>
            <a:chExt cx="1374336" cy="1051476"/>
          </a:xfrm>
        </p:grpSpPr>
        <p:grpSp>
          <p:nvGrpSpPr>
            <p:cNvPr id="39" name="组合 38"/>
            <p:cNvGrpSpPr/>
            <p:nvPr/>
          </p:nvGrpSpPr>
          <p:grpSpPr>
            <a:xfrm>
              <a:off x="9557404" y="4822709"/>
              <a:ext cx="1003374" cy="1003374"/>
              <a:chOff x="9132021" y="5491782"/>
              <a:chExt cx="1003374" cy="1003374"/>
            </a:xfrm>
          </p:grpSpPr>
          <p:pic>
            <p:nvPicPr>
              <p:cNvPr id="16" name="图片 15"/>
              <p:cNvPicPr>
                <a:picLocks noChangeAspect="1"/>
              </p:cNvPicPr>
              <p:nvPr/>
            </p:nvPicPr>
            <p:blipFill>
              <a:blip r:embed="rId15" cstate="print">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9132021" y="5491782"/>
                <a:ext cx="1003374" cy="1003374"/>
              </a:xfrm>
              <a:prstGeom prst="rect">
                <a:avLst/>
              </a:prstGeom>
            </p:spPr>
          </p:pic>
          <p:pic>
            <p:nvPicPr>
              <p:cNvPr id="15" name="图片 14"/>
              <p:cNvPicPr>
                <a:picLocks noChangeAspect="1"/>
              </p:cNvPicPr>
              <p:nvPr/>
            </p:nvPicPr>
            <p:blipFill>
              <a:blip r:embed="rId16" cstate="print">
                <a:biLevel thresh="25000"/>
                <a:extLst>
                  <a:ext uri="{28A0092B-C50C-407E-A947-70E740481C1C}">
                    <a14:useLocalDpi xmlns:a14="http://schemas.microsoft.com/office/drawing/2010/main" val="0"/>
                  </a:ext>
                </a:extLst>
              </a:blip>
              <a:stretch>
                <a:fillRect/>
              </a:stretch>
            </p:blipFill>
            <p:spPr>
              <a:xfrm>
                <a:off x="9341061" y="5791469"/>
                <a:ext cx="585294" cy="585294"/>
              </a:xfrm>
              <a:prstGeom prst="rect">
                <a:avLst/>
              </a:prstGeom>
            </p:spPr>
          </p:pic>
        </p:grpSp>
        <p:grpSp>
          <p:nvGrpSpPr>
            <p:cNvPr id="162" name="组合 161"/>
            <p:cNvGrpSpPr/>
            <p:nvPr/>
          </p:nvGrpSpPr>
          <p:grpSpPr>
            <a:xfrm>
              <a:off x="10231766" y="4774607"/>
              <a:ext cx="699974" cy="751763"/>
              <a:chOff x="9132021" y="5491782"/>
              <a:chExt cx="1003374" cy="1003374"/>
            </a:xfrm>
          </p:grpSpPr>
          <p:pic>
            <p:nvPicPr>
              <p:cNvPr id="163" name="图片 162"/>
              <p:cNvPicPr>
                <a:picLocks noChangeAspect="1"/>
              </p:cNvPicPr>
              <p:nvPr/>
            </p:nvPicPr>
            <p:blipFill>
              <a:blip r:embed="rId17" cstate="print">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9132021" y="5491782"/>
                <a:ext cx="1003374" cy="1003374"/>
              </a:xfrm>
              <a:prstGeom prst="rect">
                <a:avLst/>
              </a:prstGeom>
            </p:spPr>
          </p:pic>
          <p:pic>
            <p:nvPicPr>
              <p:cNvPr id="164" name="图片 163"/>
              <p:cNvPicPr>
                <a:picLocks noChangeAspect="1"/>
              </p:cNvPicPr>
              <p:nvPr/>
            </p:nvPicPr>
            <p:blipFill>
              <a:blip r:embed="rId18" cstate="print">
                <a:biLevel thresh="25000"/>
                <a:extLst>
                  <a:ext uri="{BEBA8EAE-BF5A-486C-A8C5-ECC9F3942E4B}">
                    <a14:imgProps xmlns:a14="http://schemas.microsoft.com/office/drawing/2010/main">
                      <a14:imgLayer r:embed="rId19">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9341061" y="5791469"/>
                <a:ext cx="585294" cy="585294"/>
              </a:xfrm>
              <a:prstGeom prst="rect">
                <a:avLst/>
              </a:prstGeom>
            </p:spPr>
          </p:pic>
        </p:grpSp>
      </p:grpSp>
      <p:grpSp>
        <p:nvGrpSpPr>
          <p:cNvPr id="44" name="组合 43"/>
          <p:cNvGrpSpPr/>
          <p:nvPr/>
        </p:nvGrpSpPr>
        <p:grpSpPr>
          <a:xfrm>
            <a:off x="10912425" y="4715640"/>
            <a:ext cx="1125174" cy="1069410"/>
            <a:chOff x="10912425" y="4715640"/>
            <a:chExt cx="1125174" cy="1069410"/>
          </a:xfrm>
        </p:grpSpPr>
        <p:pic>
          <p:nvPicPr>
            <p:cNvPr id="40" name="图片 39"/>
            <p:cNvPicPr>
              <a:picLocks noChangeAspect="1"/>
            </p:cNvPicPr>
            <p:nvPr/>
          </p:nvPicPr>
          <p:blipFill>
            <a:blip r:embed="rId20" cstate="print">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11478089" y="5225540"/>
              <a:ext cx="559510" cy="559510"/>
            </a:xfrm>
            <a:prstGeom prst="rect">
              <a:avLst/>
            </a:prstGeom>
          </p:spPr>
        </p:pic>
        <p:pic>
          <p:nvPicPr>
            <p:cNvPr id="41" name="图片 40"/>
            <p:cNvPicPr>
              <a:picLocks noChangeAspect="1"/>
            </p:cNvPicPr>
            <p:nvPr/>
          </p:nvPicPr>
          <p:blipFill>
            <a:blip r:embed="rId21" cstate="print">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11194586" y="4715640"/>
              <a:ext cx="567006" cy="567006"/>
            </a:xfrm>
            <a:prstGeom prst="rect">
              <a:avLst/>
            </a:prstGeom>
          </p:spPr>
        </p:pic>
        <p:pic>
          <p:nvPicPr>
            <p:cNvPr id="42" name="图片 41"/>
            <p:cNvPicPr>
              <a:picLocks noChangeAspect="1"/>
            </p:cNvPicPr>
            <p:nvPr/>
          </p:nvPicPr>
          <p:blipFill>
            <a:blip r:embed="rId22" cstate="print">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10912425" y="5228010"/>
              <a:ext cx="550033" cy="550033"/>
            </a:xfrm>
            <a:prstGeom prst="rect">
              <a:avLst/>
            </a:prstGeom>
          </p:spPr>
        </p:pic>
      </p:grpSp>
      <p:pic>
        <p:nvPicPr>
          <p:cNvPr id="165" name="图片 164"/>
          <p:cNvPicPr>
            <a:picLocks noChangeAspect="1"/>
          </p:cNvPicPr>
          <p:nvPr/>
        </p:nvPicPr>
        <p:blipFill rotWithShape="1">
          <a:blip r:embed="rId12">
            <a:extLst>
              <a:ext uri="{28A0092B-C50C-407E-A947-70E740481C1C}">
                <a14:useLocalDpi xmlns:a14="http://schemas.microsoft.com/office/drawing/2010/main" val="0"/>
              </a:ext>
            </a:extLst>
          </a:blip>
          <a:srcRect l="31816"/>
          <a:stretch/>
        </p:blipFill>
        <p:spPr>
          <a:xfrm rot="20567448">
            <a:off x="10509036" y="4207134"/>
            <a:ext cx="618001" cy="1006623"/>
          </a:xfrm>
          <a:prstGeom prst="rect">
            <a:avLst/>
          </a:prstGeom>
        </p:spPr>
      </p:pic>
      <p:pic>
        <p:nvPicPr>
          <p:cNvPr id="166" name="图片 165"/>
          <p:cNvPicPr>
            <a:picLocks noChangeAspect="1"/>
          </p:cNvPicPr>
          <p:nvPr/>
        </p:nvPicPr>
        <p:blipFill rotWithShape="1">
          <a:blip r:embed="rId12">
            <a:extLst>
              <a:ext uri="{28A0092B-C50C-407E-A947-70E740481C1C}">
                <a14:useLocalDpi xmlns:a14="http://schemas.microsoft.com/office/drawing/2010/main" val="0"/>
              </a:ext>
            </a:extLst>
          </a:blip>
          <a:srcRect l="31816"/>
          <a:stretch/>
        </p:blipFill>
        <p:spPr>
          <a:xfrm rot="9919889">
            <a:off x="10288174" y="5367656"/>
            <a:ext cx="618001" cy="1006623"/>
          </a:xfrm>
          <a:prstGeom prst="rect">
            <a:avLst/>
          </a:prstGeom>
        </p:spPr>
      </p:pic>
      <p:sp>
        <p:nvSpPr>
          <p:cNvPr id="167" name="文本框 166"/>
          <p:cNvSpPr txBox="1"/>
          <p:nvPr/>
        </p:nvSpPr>
        <p:spPr>
          <a:xfrm>
            <a:off x="10549394" y="4191731"/>
            <a:ext cx="863260" cy="369332"/>
          </a:xfrm>
          <a:prstGeom prst="rect">
            <a:avLst/>
          </a:prstGeom>
          <a:noFill/>
        </p:spPr>
        <p:txBody>
          <a:bodyPr wrap="square" rtlCol="0">
            <a:spAutoFit/>
          </a:bodyPr>
          <a:lstStyle/>
          <a:p>
            <a:r>
              <a:rPr lang="zh-CN" altLang="en-US" b="1" dirty="0">
                <a:latin typeface="微软雅黑" panose="020B0503020204020204" pitchFamily="34" charset="-122"/>
                <a:ea typeface="微软雅黑" panose="020B0503020204020204" pitchFamily="34" charset="-122"/>
              </a:rPr>
              <a:t>商家</a:t>
            </a:r>
          </a:p>
        </p:txBody>
      </p:sp>
      <p:cxnSp>
        <p:nvCxnSpPr>
          <p:cNvPr id="168" name="直接连接符 167"/>
          <p:cNvCxnSpPr/>
          <p:nvPr/>
        </p:nvCxnSpPr>
        <p:spPr>
          <a:xfrm>
            <a:off x="6465062" y="2028387"/>
            <a:ext cx="109608" cy="1154133"/>
          </a:xfrm>
          <a:prstGeom prst="line">
            <a:avLst/>
          </a:prstGeom>
          <a:ln w="28575">
            <a:solidFill>
              <a:srgbClr val="548235"/>
            </a:solidFill>
            <a:headEnd type="oval"/>
            <a:tailEnd type="oval" w="med" len="med"/>
          </a:ln>
        </p:spPr>
        <p:style>
          <a:lnRef idx="1">
            <a:schemeClr val="accent1"/>
          </a:lnRef>
          <a:fillRef idx="0">
            <a:schemeClr val="accent1"/>
          </a:fillRef>
          <a:effectRef idx="0">
            <a:schemeClr val="accent1"/>
          </a:effectRef>
          <a:fontRef idx="minor">
            <a:schemeClr val="tx1"/>
          </a:fontRef>
        </p:style>
      </p:cxnSp>
      <p:cxnSp>
        <p:nvCxnSpPr>
          <p:cNvPr id="169" name="直接连接符 168"/>
          <p:cNvCxnSpPr/>
          <p:nvPr/>
        </p:nvCxnSpPr>
        <p:spPr>
          <a:xfrm>
            <a:off x="6477494" y="2044190"/>
            <a:ext cx="594922" cy="990977"/>
          </a:xfrm>
          <a:prstGeom prst="line">
            <a:avLst/>
          </a:prstGeom>
          <a:ln w="28575">
            <a:solidFill>
              <a:srgbClr val="548235"/>
            </a:solidFill>
            <a:headEnd type="oval"/>
            <a:tailEnd type="oval" w="med" len="med"/>
          </a:ln>
        </p:spPr>
        <p:style>
          <a:lnRef idx="1">
            <a:schemeClr val="accent1"/>
          </a:lnRef>
          <a:fillRef idx="0">
            <a:schemeClr val="accent1"/>
          </a:fillRef>
          <a:effectRef idx="0">
            <a:schemeClr val="accent1"/>
          </a:effectRef>
          <a:fontRef idx="minor">
            <a:schemeClr val="tx1"/>
          </a:fontRef>
        </p:style>
      </p:cxnSp>
      <p:cxnSp>
        <p:nvCxnSpPr>
          <p:cNvPr id="170" name="直接连接符 169"/>
          <p:cNvCxnSpPr/>
          <p:nvPr/>
        </p:nvCxnSpPr>
        <p:spPr>
          <a:xfrm flipH="1">
            <a:off x="6609366" y="3054546"/>
            <a:ext cx="473009" cy="144500"/>
          </a:xfrm>
          <a:prstGeom prst="line">
            <a:avLst/>
          </a:prstGeom>
          <a:ln w="28575">
            <a:solidFill>
              <a:srgbClr val="548235"/>
            </a:solidFill>
            <a:headEnd type="oval"/>
            <a:tailEnd type="oval" w="med" len="med"/>
          </a:ln>
        </p:spPr>
        <p:style>
          <a:lnRef idx="1">
            <a:schemeClr val="accent1"/>
          </a:lnRef>
          <a:fillRef idx="0">
            <a:schemeClr val="accent1"/>
          </a:fillRef>
          <a:effectRef idx="0">
            <a:schemeClr val="accent1"/>
          </a:effectRef>
          <a:fontRef idx="minor">
            <a:schemeClr val="tx1"/>
          </a:fontRef>
        </p:style>
      </p:cxnSp>
      <p:cxnSp>
        <p:nvCxnSpPr>
          <p:cNvPr id="172" name="直接连接符 171"/>
          <p:cNvCxnSpPr/>
          <p:nvPr/>
        </p:nvCxnSpPr>
        <p:spPr>
          <a:xfrm flipH="1">
            <a:off x="7508798" y="2004881"/>
            <a:ext cx="2535993" cy="1302812"/>
          </a:xfrm>
          <a:prstGeom prst="line">
            <a:avLst/>
          </a:prstGeom>
          <a:ln w="28575">
            <a:solidFill>
              <a:srgbClr val="548235"/>
            </a:solidFill>
            <a:headEnd type="oval"/>
            <a:tailEnd type="oval" w="med" len="med"/>
          </a:ln>
        </p:spPr>
        <p:style>
          <a:lnRef idx="1">
            <a:schemeClr val="accent1"/>
          </a:lnRef>
          <a:fillRef idx="0">
            <a:schemeClr val="accent1"/>
          </a:fillRef>
          <a:effectRef idx="0">
            <a:schemeClr val="accent1"/>
          </a:effectRef>
          <a:fontRef idx="minor">
            <a:schemeClr val="tx1"/>
          </a:fontRef>
        </p:style>
      </p:cxnSp>
      <p:cxnSp>
        <p:nvCxnSpPr>
          <p:cNvPr id="174" name="直接连接符 173"/>
          <p:cNvCxnSpPr/>
          <p:nvPr/>
        </p:nvCxnSpPr>
        <p:spPr>
          <a:xfrm flipH="1" flipV="1">
            <a:off x="7258988" y="3602399"/>
            <a:ext cx="3080786" cy="723683"/>
          </a:xfrm>
          <a:prstGeom prst="line">
            <a:avLst/>
          </a:prstGeom>
          <a:ln w="28575">
            <a:solidFill>
              <a:srgbClr val="548235"/>
            </a:solidFill>
            <a:headEnd type="oval"/>
            <a:tailEnd type="oval" w="med" len="med"/>
          </a:ln>
        </p:spPr>
        <p:style>
          <a:lnRef idx="1">
            <a:schemeClr val="accent1"/>
          </a:lnRef>
          <a:fillRef idx="0">
            <a:schemeClr val="accent1"/>
          </a:fillRef>
          <a:effectRef idx="0">
            <a:schemeClr val="accent1"/>
          </a:effectRef>
          <a:fontRef idx="minor">
            <a:schemeClr val="tx1"/>
          </a:fontRef>
        </p:style>
      </p:cxnSp>
      <p:cxnSp>
        <p:nvCxnSpPr>
          <p:cNvPr id="178" name="直接连接符 177"/>
          <p:cNvCxnSpPr/>
          <p:nvPr/>
        </p:nvCxnSpPr>
        <p:spPr>
          <a:xfrm flipH="1" flipV="1">
            <a:off x="7100286" y="3063256"/>
            <a:ext cx="444817" cy="244437"/>
          </a:xfrm>
          <a:prstGeom prst="line">
            <a:avLst/>
          </a:prstGeom>
          <a:ln w="38100">
            <a:solidFill>
              <a:srgbClr val="548235"/>
            </a:solidFill>
            <a:headEnd type="oval"/>
            <a:tailEnd type="oval" w="med" len="med"/>
          </a:ln>
        </p:spPr>
        <p:style>
          <a:lnRef idx="1">
            <a:schemeClr val="accent1"/>
          </a:lnRef>
          <a:fillRef idx="0">
            <a:schemeClr val="accent1"/>
          </a:fillRef>
          <a:effectRef idx="0">
            <a:schemeClr val="accent1"/>
          </a:effectRef>
          <a:fontRef idx="minor">
            <a:schemeClr val="tx1"/>
          </a:fontRef>
        </p:style>
      </p:cxnSp>
      <p:cxnSp>
        <p:nvCxnSpPr>
          <p:cNvPr id="183" name="直接连接符 182"/>
          <p:cNvCxnSpPr/>
          <p:nvPr/>
        </p:nvCxnSpPr>
        <p:spPr>
          <a:xfrm flipV="1">
            <a:off x="7289193" y="3328355"/>
            <a:ext cx="245091" cy="273221"/>
          </a:xfrm>
          <a:prstGeom prst="line">
            <a:avLst/>
          </a:prstGeom>
          <a:ln w="28575">
            <a:solidFill>
              <a:srgbClr val="548235"/>
            </a:solidFill>
            <a:headEnd type="oval"/>
            <a:tailEnd type="oval" w="med" len="med"/>
          </a:ln>
        </p:spPr>
        <p:style>
          <a:lnRef idx="1">
            <a:schemeClr val="accent1"/>
          </a:lnRef>
          <a:fillRef idx="0">
            <a:schemeClr val="accent1"/>
          </a:fillRef>
          <a:effectRef idx="0">
            <a:schemeClr val="accent1"/>
          </a:effectRef>
          <a:fontRef idx="minor">
            <a:schemeClr val="tx1"/>
          </a:fontRef>
        </p:style>
      </p:cxnSp>
      <p:cxnSp>
        <p:nvCxnSpPr>
          <p:cNvPr id="186" name="直接连接符 185"/>
          <p:cNvCxnSpPr/>
          <p:nvPr/>
        </p:nvCxnSpPr>
        <p:spPr>
          <a:xfrm flipH="1">
            <a:off x="7922925" y="4358490"/>
            <a:ext cx="2416849" cy="192128"/>
          </a:xfrm>
          <a:prstGeom prst="line">
            <a:avLst/>
          </a:prstGeom>
          <a:ln w="28575">
            <a:solidFill>
              <a:srgbClr val="548235"/>
            </a:solidFill>
            <a:headEnd type="oval"/>
            <a:tailEnd type="oval" w="med" len="med"/>
          </a:ln>
        </p:spPr>
        <p:style>
          <a:lnRef idx="1">
            <a:schemeClr val="accent1"/>
          </a:lnRef>
          <a:fillRef idx="0">
            <a:schemeClr val="accent1"/>
          </a:fillRef>
          <a:effectRef idx="0">
            <a:schemeClr val="accent1"/>
          </a:effectRef>
          <a:fontRef idx="minor">
            <a:schemeClr val="tx1"/>
          </a:fontRef>
        </p:style>
      </p:cxnSp>
      <p:cxnSp>
        <p:nvCxnSpPr>
          <p:cNvPr id="190" name="直接连接符 189"/>
          <p:cNvCxnSpPr/>
          <p:nvPr/>
        </p:nvCxnSpPr>
        <p:spPr>
          <a:xfrm flipH="1" flipV="1">
            <a:off x="7263430" y="3619070"/>
            <a:ext cx="655125" cy="963762"/>
          </a:xfrm>
          <a:prstGeom prst="line">
            <a:avLst/>
          </a:prstGeom>
          <a:ln w="28575">
            <a:solidFill>
              <a:srgbClr val="548235"/>
            </a:solidFill>
            <a:headEnd type="oval"/>
            <a:tailEnd type="oval" w="med" len="med"/>
          </a:ln>
        </p:spPr>
        <p:style>
          <a:lnRef idx="1">
            <a:schemeClr val="accent1"/>
          </a:lnRef>
          <a:fillRef idx="0">
            <a:schemeClr val="accent1"/>
          </a:fillRef>
          <a:effectRef idx="0">
            <a:schemeClr val="accent1"/>
          </a:effectRef>
          <a:fontRef idx="minor">
            <a:schemeClr val="tx1"/>
          </a:fontRef>
        </p:style>
      </p:cxnSp>
      <p:sp>
        <p:nvSpPr>
          <p:cNvPr id="192" name="文本框 191"/>
          <p:cNvSpPr txBox="1"/>
          <p:nvPr/>
        </p:nvSpPr>
        <p:spPr>
          <a:xfrm>
            <a:off x="7769160" y="5208200"/>
            <a:ext cx="863260" cy="369332"/>
          </a:xfrm>
          <a:prstGeom prst="rect">
            <a:avLst/>
          </a:prstGeom>
          <a:noFill/>
        </p:spPr>
        <p:txBody>
          <a:bodyPr wrap="square" rtlCol="0">
            <a:spAutoFit/>
          </a:bodyPr>
          <a:lstStyle/>
          <a:p>
            <a:r>
              <a:rPr lang="zh-CN" altLang="en-US" b="1" dirty="0">
                <a:latin typeface="微软雅黑" panose="020B0503020204020204" pitchFamily="34" charset="-122"/>
                <a:ea typeface="微软雅黑" panose="020B0503020204020204" pitchFamily="34" charset="-122"/>
              </a:rPr>
              <a:t>矿工</a:t>
            </a:r>
          </a:p>
        </p:txBody>
      </p:sp>
      <p:cxnSp>
        <p:nvCxnSpPr>
          <p:cNvPr id="193" name="直接连接符 192"/>
          <p:cNvCxnSpPr/>
          <p:nvPr/>
        </p:nvCxnSpPr>
        <p:spPr>
          <a:xfrm flipV="1">
            <a:off x="7629401" y="4554148"/>
            <a:ext cx="277591" cy="761021"/>
          </a:xfrm>
          <a:prstGeom prst="line">
            <a:avLst/>
          </a:prstGeom>
          <a:ln w="28575">
            <a:solidFill>
              <a:srgbClr val="548235"/>
            </a:solidFill>
            <a:headEnd type="oval"/>
            <a:tailEnd type="oval" w="med" len="med"/>
          </a:ln>
        </p:spPr>
        <p:style>
          <a:lnRef idx="1">
            <a:schemeClr val="accent1"/>
          </a:lnRef>
          <a:fillRef idx="0">
            <a:schemeClr val="accent1"/>
          </a:fillRef>
          <a:effectRef idx="0">
            <a:schemeClr val="accent1"/>
          </a:effectRef>
          <a:fontRef idx="minor">
            <a:schemeClr val="tx1"/>
          </a:fontRef>
        </p:style>
      </p:cxnSp>
      <p:cxnSp>
        <p:nvCxnSpPr>
          <p:cNvPr id="195" name="直接连接符 194"/>
          <p:cNvCxnSpPr/>
          <p:nvPr/>
        </p:nvCxnSpPr>
        <p:spPr>
          <a:xfrm flipH="1" flipV="1">
            <a:off x="6150793" y="4252473"/>
            <a:ext cx="1470493" cy="1075663"/>
          </a:xfrm>
          <a:prstGeom prst="line">
            <a:avLst/>
          </a:prstGeom>
          <a:ln w="28575">
            <a:solidFill>
              <a:srgbClr val="548235"/>
            </a:solidFill>
            <a:headEnd type="oval"/>
            <a:tailEnd type="oval" w="med" len="med"/>
          </a:ln>
        </p:spPr>
        <p:style>
          <a:lnRef idx="1">
            <a:schemeClr val="accent1"/>
          </a:lnRef>
          <a:fillRef idx="0">
            <a:schemeClr val="accent1"/>
          </a:fillRef>
          <a:effectRef idx="0">
            <a:schemeClr val="accent1"/>
          </a:effectRef>
          <a:fontRef idx="minor">
            <a:schemeClr val="tx1"/>
          </a:fontRef>
        </p:style>
      </p:cxnSp>
      <p:cxnSp>
        <p:nvCxnSpPr>
          <p:cNvPr id="197" name="直接连接符 196"/>
          <p:cNvCxnSpPr/>
          <p:nvPr/>
        </p:nvCxnSpPr>
        <p:spPr>
          <a:xfrm flipH="1">
            <a:off x="6123779" y="3613561"/>
            <a:ext cx="1107826" cy="634856"/>
          </a:xfrm>
          <a:prstGeom prst="line">
            <a:avLst/>
          </a:prstGeom>
          <a:ln w="28575">
            <a:solidFill>
              <a:srgbClr val="548235"/>
            </a:solidFill>
            <a:headEnd type="oval"/>
            <a:tailEnd type="oval" w="med" len="med"/>
          </a:ln>
        </p:spPr>
        <p:style>
          <a:lnRef idx="1">
            <a:schemeClr val="accent1"/>
          </a:lnRef>
          <a:fillRef idx="0">
            <a:schemeClr val="accent1"/>
          </a:fillRef>
          <a:effectRef idx="0">
            <a:schemeClr val="accent1"/>
          </a:effectRef>
          <a:fontRef idx="minor">
            <a:schemeClr val="tx1"/>
          </a:fontRef>
        </p:style>
      </p:cxnSp>
      <p:cxnSp>
        <p:nvCxnSpPr>
          <p:cNvPr id="200" name="直接连接符 199"/>
          <p:cNvCxnSpPr/>
          <p:nvPr/>
        </p:nvCxnSpPr>
        <p:spPr>
          <a:xfrm flipH="1" flipV="1">
            <a:off x="6163094" y="4230315"/>
            <a:ext cx="1767110" cy="319217"/>
          </a:xfrm>
          <a:prstGeom prst="line">
            <a:avLst/>
          </a:prstGeom>
          <a:ln w="28575">
            <a:solidFill>
              <a:srgbClr val="548235"/>
            </a:solidFill>
            <a:headEnd type="oval"/>
            <a:tailEnd type="oval" w="med" len="med"/>
          </a:ln>
        </p:spPr>
        <p:style>
          <a:lnRef idx="1">
            <a:schemeClr val="accent1"/>
          </a:lnRef>
          <a:fillRef idx="0">
            <a:schemeClr val="accent1"/>
          </a:fillRef>
          <a:effectRef idx="0">
            <a:schemeClr val="accent1"/>
          </a:effectRef>
          <a:fontRef idx="minor">
            <a:schemeClr val="tx1"/>
          </a:fontRef>
        </p:style>
      </p:cxnSp>
      <p:pic>
        <p:nvPicPr>
          <p:cNvPr id="202" name="图片 201"/>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6822872" y="5742539"/>
            <a:ext cx="589769" cy="649554"/>
          </a:xfrm>
          <a:prstGeom prst="rect">
            <a:avLst/>
          </a:prstGeom>
        </p:spPr>
      </p:pic>
      <p:sp>
        <p:nvSpPr>
          <p:cNvPr id="203" name="文本框 202"/>
          <p:cNvSpPr txBox="1"/>
          <p:nvPr/>
        </p:nvSpPr>
        <p:spPr>
          <a:xfrm>
            <a:off x="5550614" y="5367003"/>
            <a:ext cx="1126428" cy="369332"/>
          </a:xfrm>
          <a:prstGeom prst="rect">
            <a:avLst/>
          </a:prstGeom>
          <a:noFill/>
        </p:spPr>
        <p:txBody>
          <a:bodyPr wrap="square" rtlCol="0">
            <a:spAutoFit/>
          </a:bodyPr>
          <a:lstStyle/>
          <a:p>
            <a:r>
              <a:rPr lang="zh-CN" altLang="en-US" b="1" dirty="0">
                <a:latin typeface="微软雅黑" panose="020B0503020204020204" pitchFamily="34" charset="-122"/>
                <a:ea typeface="微软雅黑" panose="020B0503020204020204" pitchFamily="34" charset="-122"/>
              </a:rPr>
              <a:t>交易区块</a:t>
            </a:r>
          </a:p>
        </p:txBody>
      </p:sp>
      <p:sp>
        <p:nvSpPr>
          <p:cNvPr id="204" name="文本框 203"/>
          <p:cNvSpPr txBox="1"/>
          <p:nvPr/>
        </p:nvSpPr>
        <p:spPr>
          <a:xfrm>
            <a:off x="3384899" y="6166412"/>
            <a:ext cx="1777769" cy="646331"/>
          </a:xfrm>
          <a:prstGeom prst="rect">
            <a:avLst/>
          </a:prstGeom>
          <a:noFill/>
        </p:spPr>
        <p:txBody>
          <a:bodyPr wrap="square" rtlCol="0">
            <a:spAutoFit/>
          </a:bodyPr>
          <a:lstStyle/>
          <a:p>
            <a:r>
              <a:rPr lang="zh-CN" altLang="en-US" b="1" dirty="0">
                <a:latin typeface="微软雅黑" panose="020B0503020204020204" pitchFamily="34" charset="-122"/>
                <a:ea typeface="微软雅黑" panose="020B0503020204020204" pitchFamily="34" charset="-122"/>
              </a:rPr>
              <a:t>哈希算力计算</a:t>
            </a:r>
            <a:endParaRPr lang="en-US" altLang="zh-CN" b="1" dirty="0">
              <a:latin typeface="微软雅黑" panose="020B0503020204020204" pitchFamily="34" charset="-122"/>
              <a:ea typeface="微软雅黑" panose="020B0503020204020204" pitchFamily="34" charset="-122"/>
            </a:endParaRPr>
          </a:p>
          <a:p>
            <a:r>
              <a:rPr lang="zh-CN" altLang="en-US" b="1" dirty="0">
                <a:latin typeface="微软雅黑" panose="020B0503020204020204" pitchFamily="34" charset="-122"/>
                <a:ea typeface="微软雅黑" panose="020B0503020204020204" pitchFamily="34" charset="-122"/>
              </a:rPr>
              <a:t>  工作量证明</a:t>
            </a:r>
          </a:p>
        </p:txBody>
      </p:sp>
      <p:cxnSp>
        <p:nvCxnSpPr>
          <p:cNvPr id="208" name="直接连接符 207"/>
          <p:cNvCxnSpPr/>
          <p:nvPr/>
        </p:nvCxnSpPr>
        <p:spPr>
          <a:xfrm flipH="1">
            <a:off x="4873691" y="4251862"/>
            <a:ext cx="1272544" cy="59298"/>
          </a:xfrm>
          <a:prstGeom prst="line">
            <a:avLst/>
          </a:prstGeom>
          <a:ln w="28575">
            <a:solidFill>
              <a:srgbClr val="548235"/>
            </a:solidFill>
            <a:headEnd type="oval"/>
            <a:tailEnd type="oval" w="med" len="med"/>
          </a:ln>
        </p:spPr>
        <p:style>
          <a:lnRef idx="1">
            <a:schemeClr val="accent1"/>
          </a:lnRef>
          <a:fillRef idx="0">
            <a:schemeClr val="accent1"/>
          </a:fillRef>
          <a:effectRef idx="0">
            <a:schemeClr val="accent1"/>
          </a:effectRef>
          <a:fontRef idx="minor">
            <a:schemeClr val="tx1"/>
          </a:fontRef>
        </p:style>
      </p:cxnSp>
      <p:cxnSp>
        <p:nvCxnSpPr>
          <p:cNvPr id="210" name="直接连接符 209"/>
          <p:cNvCxnSpPr/>
          <p:nvPr/>
        </p:nvCxnSpPr>
        <p:spPr>
          <a:xfrm flipH="1" flipV="1">
            <a:off x="6138683" y="3294143"/>
            <a:ext cx="4388" cy="940013"/>
          </a:xfrm>
          <a:prstGeom prst="line">
            <a:avLst/>
          </a:prstGeom>
          <a:ln w="28575">
            <a:solidFill>
              <a:srgbClr val="548235"/>
            </a:solidFill>
            <a:headEnd type="oval"/>
            <a:tailEnd type="oval" w="med" len="med"/>
          </a:ln>
        </p:spPr>
        <p:style>
          <a:lnRef idx="1">
            <a:schemeClr val="accent1"/>
          </a:lnRef>
          <a:fillRef idx="0">
            <a:schemeClr val="accent1"/>
          </a:fillRef>
          <a:effectRef idx="0">
            <a:schemeClr val="accent1"/>
          </a:effectRef>
          <a:fontRef idx="minor">
            <a:schemeClr val="tx1"/>
          </a:fontRef>
        </p:style>
      </p:cxnSp>
      <p:cxnSp>
        <p:nvCxnSpPr>
          <p:cNvPr id="212" name="直接连接符 211"/>
          <p:cNvCxnSpPr/>
          <p:nvPr/>
        </p:nvCxnSpPr>
        <p:spPr>
          <a:xfrm flipH="1">
            <a:off x="6139789" y="3207743"/>
            <a:ext cx="468297" cy="80180"/>
          </a:xfrm>
          <a:prstGeom prst="line">
            <a:avLst/>
          </a:prstGeom>
          <a:ln w="38100">
            <a:solidFill>
              <a:srgbClr val="548235"/>
            </a:solidFill>
            <a:headEnd type="oval"/>
            <a:tailEnd type="oval" w="med" len="med"/>
          </a:ln>
        </p:spPr>
        <p:style>
          <a:lnRef idx="1">
            <a:schemeClr val="accent1"/>
          </a:lnRef>
          <a:fillRef idx="0">
            <a:schemeClr val="accent1"/>
          </a:fillRef>
          <a:effectRef idx="0">
            <a:schemeClr val="accent1"/>
          </a:effectRef>
          <a:fontRef idx="minor">
            <a:schemeClr val="tx1"/>
          </a:fontRef>
        </p:style>
      </p:cxnSp>
      <p:cxnSp>
        <p:nvCxnSpPr>
          <p:cNvPr id="215" name="直接连接符 214"/>
          <p:cNvCxnSpPr/>
          <p:nvPr/>
        </p:nvCxnSpPr>
        <p:spPr>
          <a:xfrm flipH="1" flipV="1">
            <a:off x="6140668" y="3279434"/>
            <a:ext cx="1141546" cy="330682"/>
          </a:xfrm>
          <a:prstGeom prst="line">
            <a:avLst/>
          </a:prstGeom>
          <a:ln w="38100">
            <a:solidFill>
              <a:srgbClr val="548235"/>
            </a:solidFill>
            <a:headEnd type="oval"/>
            <a:tailEnd type="oval" w="med" len="med"/>
          </a:ln>
        </p:spPr>
        <p:style>
          <a:lnRef idx="1">
            <a:schemeClr val="accent1"/>
          </a:lnRef>
          <a:fillRef idx="0">
            <a:schemeClr val="accent1"/>
          </a:fillRef>
          <a:effectRef idx="0">
            <a:schemeClr val="accent1"/>
          </a:effectRef>
          <a:fontRef idx="minor">
            <a:schemeClr val="tx1"/>
          </a:fontRef>
        </p:style>
      </p:cxnSp>
      <p:sp>
        <p:nvSpPr>
          <p:cNvPr id="217" name="五角星 216"/>
          <p:cNvSpPr/>
          <p:nvPr/>
        </p:nvSpPr>
        <p:spPr>
          <a:xfrm>
            <a:off x="2477233" y="3662936"/>
            <a:ext cx="895712" cy="913439"/>
          </a:xfrm>
          <a:prstGeom prst="star5">
            <a:avLst/>
          </a:prstGeom>
          <a:noFill/>
          <a:ln w="57150">
            <a:solidFill>
              <a:srgbClr val="5482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9" name="图片 218"/>
          <p:cNvPicPr>
            <a:picLocks noChangeAspect="1"/>
          </p:cNvPicPr>
          <p:nvPr/>
        </p:nvPicPr>
        <p:blipFill>
          <a:blip r:embed="rId23" cstate="print">
            <a:extLst>
              <a:ext uri="{28A0092B-C50C-407E-A947-70E740481C1C}">
                <a14:useLocalDpi xmlns:a14="http://schemas.microsoft.com/office/drawing/2010/main" val="0"/>
              </a:ext>
            </a:extLst>
          </a:blip>
          <a:stretch>
            <a:fillRect/>
          </a:stretch>
        </p:blipFill>
        <p:spPr>
          <a:xfrm rot="2804096">
            <a:off x="3651740" y="4633830"/>
            <a:ext cx="589769" cy="363591"/>
          </a:xfrm>
          <a:prstGeom prst="rect">
            <a:avLst/>
          </a:prstGeom>
        </p:spPr>
      </p:pic>
      <p:sp>
        <p:nvSpPr>
          <p:cNvPr id="220" name="文本框 219"/>
          <p:cNvSpPr txBox="1"/>
          <p:nvPr/>
        </p:nvSpPr>
        <p:spPr>
          <a:xfrm>
            <a:off x="2311695" y="4623666"/>
            <a:ext cx="1420900" cy="646331"/>
          </a:xfrm>
          <a:prstGeom prst="rect">
            <a:avLst/>
          </a:prstGeom>
          <a:noFill/>
        </p:spPr>
        <p:txBody>
          <a:bodyPr wrap="square" rtlCol="0">
            <a:spAutoFit/>
          </a:bodyPr>
          <a:lstStyle/>
          <a:p>
            <a:r>
              <a:rPr lang="zh-CN" altLang="en-US" b="1" dirty="0">
                <a:latin typeface="微软雅黑" panose="020B0503020204020204" pitchFamily="34" charset="-122"/>
                <a:ea typeface="微软雅黑" panose="020B0503020204020204" pitchFamily="34" charset="-122"/>
              </a:rPr>
              <a:t>新区块生成</a:t>
            </a:r>
            <a:endParaRPr lang="en-US" altLang="zh-CN" b="1" dirty="0">
              <a:latin typeface="微软雅黑" panose="020B0503020204020204" pitchFamily="34" charset="-122"/>
              <a:ea typeface="微软雅黑" panose="020B0503020204020204" pitchFamily="34" charset="-122"/>
            </a:endParaRPr>
          </a:p>
          <a:p>
            <a:r>
              <a:rPr lang="en-US" altLang="zh-CN" b="1" dirty="0">
                <a:latin typeface="微软雅黑" panose="020B0503020204020204" pitchFamily="34" charset="-122"/>
                <a:ea typeface="微软雅黑" panose="020B0503020204020204" pitchFamily="34" charset="-122"/>
              </a:rPr>
              <a:t>    </a:t>
            </a:r>
            <a:r>
              <a:rPr lang="zh-CN" altLang="en-US" b="1" dirty="0">
                <a:latin typeface="微软雅黑" panose="020B0503020204020204" pitchFamily="34" charset="-122"/>
                <a:ea typeface="微软雅黑" panose="020B0503020204020204" pitchFamily="34" charset="-122"/>
              </a:rPr>
              <a:t>并广播</a:t>
            </a:r>
          </a:p>
        </p:txBody>
      </p:sp>
      <p:cxnSp>
        <p:nvCxnSpPr>
          <p:cNvPr id="221" name="直接连接符 220"/>
          <p:cNvCxnSpPr/>
          <p:nvPr/>
        </p:nvCxnSpPr>
        <p:spPr>
          <a:xfrm flipH="1">
            <a:off x="3609780" y="3455814"/>
            <a:ext cx="764258" cy="795943"/>
          </a:xfrm>
          <a:prstGeom prst="line">
            <a:avLst/>
          </a:prstGeom>
          <a:ln w="28575">
            <a:solidFill>
              <a:srgbClr val="548235"/>
            </a:solidFill>
            <a:headEnd type="oval"/>
            <a:tailEnd type="oval" w="med" len="med"/>
          </a:ln>
        </p:spPr>
        <p:style>
          <a:lnRef idx="1">
            <a:schemeClr val="accent1"/>
          </a:lnRef>
          <a:fillRef idx="0">
            <a:schemeClr val="accent1"/>
          </a:fillRef>
          <a:effectRef idx="0">
            <a:schemeClr val="accent1"/>
          </a:effectRef>
          <a:fontRef idx="minor">
            <a:schemeClr val="tx1"/>
          </a:fontRef>
        </p:style>
      </p:cxnSp>
      <p:cxnSp>
        <p:nvCxnSpPr>
          <p:cNvPr id="224" name="直接连接符 223"/>
          <p:cNvCxnSpPr/>
          <p:nvPr/>
        </p:nvCxnSpPr>
        <p:spPr>
          <a:xfrm flipH="1" flipV="1">
            <a:off x="3593243" y="4255522"/>
            <a:ext cx="1271486" cy="30903"/>
          </a:xfrm>
          <a:prstGeom prst="line">
            <a:avLst/>
          </a:prstGeom>
          <a:ln w="28575">
            <a:solidFill>
              <a:srgbClr val="548235"/>
            </a:solidFill>
            <a:headEnd type="oval"/>
            <a:tailEnd type="oval" w="med" len="med"/>
          </a:ln>
        </p:spPr>
        <p:style>
          <a:lnRef idx="1">
            <a:schemeClr val="accent1"/>
          </a:lnRef>
          <a:fillRef idx="0">
            <a:schemeClr val="accent1"/>
          </a:fillRef>
          <a:effectRef idx="0">
            <a:schemeClr val="accent1"/>
          </a:effectRef>
          <a:fontRef idx="minor">
            <a:schemeClr val="tx1"/>
          </a:fontRef>
        </p:style>
      </p:cxnSp>
      <p:cxnSp>
        <p:nvCxnSpPr>
          <p:cNvPr id="226" name="直接连接符 225"/>
          <p:cNvCxnSpPr/>
          <p:nvPr/>
        </p:nvCxnSpPr>
        <p:spPr>
          <a:xfrm flipH="1" flipV="1">
            <a:off x="4395923" y="3487015"/>
            <a:ext cx="467576" cy="833013"/>
          </a:xfrm>
          <a:prstGeom prst="line">
            <a:avLst/>
          </a:prstGeom>
          <a:ln w="28575">
            <a:solidFill>
              <a:srgbClr val="548235"/>
            </a:solidFill>
            <a:headEnd type="oval"/>
            <a:tailEnd type="oval" w="med" len="med"/>
          </a:ln>
        </p:spPr>
        <p:style>
          <a:lnRef idx="1">
            <a:schemeClr val="accent1"/>
          </a:lnRef>
          <a:fillRef idx="0">
            <a:schemeClr val="accent1"/>
          </a:fillRef>
          <a:effectRef idx="0">
            <a:schemeClr val="accent1"/>
          </a:effectRef>
          <a:fontRef idx="minor">
            <a:schemeClr val="tx1"/>
          </a:fontRef>
        </p:style>
      </p:cxnSp>
      <p:pic>
        <p:nvPicPr>
          <p:cNvPr id="233" name="图片 232"/>
          <p:cNvPicPr>
            <a:picLocks noChangeAspect="1"/>
          </p:cNvPicPr>
          <p:nvPr/>
        </p:nvPicPr>
        <p:blipFill>
          <a:blip r:embed="rId24" cstate="print">
            <a:lum bright="70000" contrast="-70000"/>
            <a:extLst>
              <a:ext uri="{BEBA8EAE-BF5A-486C-A8C5-ECC9F3942E4B}">
                <a14:imgProps xmlns:a14="http://schemas.microsoft.com/office/drawing/2010/main">
                  <a14:imgLayer r:embed="rId25">
                    <a14:imgEffect>
                      <a14:artisticChalkSketch/>
                    </a14:imgEffect>
                    <a14:imgEffect>
                      <a14:sharpenSoften amount="-50000"/>
                    </a14:imgEffect>
                    <a14:imgEffect>
                      <a14:saturation sat="0"/>
                    </a14:imgEffect>
                  </a14:imgLayer>
                </a14:imgProps>
              </a:ext>
              <a:ext uri="{28A0092B-C50C-407E-A947-70E740481C1C}">
                <a14:useLocalDpi xmlns:a14="http://schemas.microsoft.com/office/drawing/2010/main" val="0"/>
              </a:ext>
            </a:extLst>
          </a:blip>
          <a:stretch>
            <a:fillRect/>
          </a:stretch>
        </p:blipFill>
        <p:spPr>
          <a:xfrm>
            <a:off x="6709886" y="1261318"/>
            <a:ext cx="489388" cy="481365"/>
          </a:xfrm>
          <a:prstGeom prst="rect">
            <a:avLst/>
          </a:prstGeom>
        </p:spPr>
      </p:pic>
      <p:pic>
        <p:nvPicPr>
          <p:cNvPr id="234" name="图片 233"/>
          <p:cNvPicPr>
            <a:picLocks noChangeAspect="1"/>
          </p:cNvPicPr>
          <p:nvPr/>
        </p:nvPicPr>
        <p:blipFill rotWithShape="1">
          <a:blip r:embed="rId26" cstate="print">
            <a:extLst>
              <a:ext uri="{28A0092B-C50C-407E-A947-70E740481C1C}">
                <a14:useLocalDpi xmlns:a14="http://schemas.microsoft.com/office/drawing/2010/main" val="0"/>
              </a:ext>
            </a:extLst>
          </a:blip>
          <a:srcRect l="5090" r="11600"/>
          <a:stretch/>
        </p:blipFill>
        <p:spPr>
          <a:xfrm>
            <a:off x="2660136" y="3866189"/>
            <a:ext cx="535737" cy="643413"/>
          </a:xfrm>
          <a:prstGeom prst="rect">
            <a:avLst/>
          </a:prstGeom>
        </p:spPr>
      </p:pic>
    </p:spTree>
    <p:extLst>
      <p:ext uri="{BB962C8B-B14F-4D97-AF65-F5344CB8AC3E}">
        <p14:creationId xmlns:p14="http://schemas.microsoft.com/office/powerpoint/2010/main" val="27118835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895350"/>
          </a:xfrm>
          <a:prstGeom prst="rect">
            <a:avLst/>
          </a:prstGeom>
          <a:solidFill>
            <a:srgbClr val="0058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p:cNvPicPr>
            <a:picLocks noChangeAspect="1"/>
          </p:cNvPicPr>
          <p:nvPr/>
        </p:nvPicPr>
        <p:blipFill>
          <a:blip r:embed="rId2"/>
          <a:stretch>
            <a:fillRect/>
          </a:stretch>
        </p:blipFill>
        <p:spPr>
          <a:xfrm>
            <a:off x="9633708" y="0"/>
            <a:ext cx="2552700" cy="895350"/>
          </a:xfrm>
          <a:prstGeom prst="rect">
            <a:avLst/>
          </a:prstGeom>
        </p:spPr>
      </p:pic>
      <p:cxnSp>
        <p:nvCxnSpPr>
          <p:cNvPr id="7" name="直接连接符 6"/>
          <p:cNvCxnSpPr/>
          <p:nvPr/>
        </p:nvCxnSpPr>
        <p:spPr>
          <a:xfrm>
            <a:off x="236472" y="6767130"/>
            <a:ext cx="11641301" cy="49378"/>
          </a:xfrm>
          <a:prstGeom prst="line">
            <a:avLst/>
          </a:prstGeom>
          <a:ln w="19050">
            <a:solidFill>
              <a:srgbClr val="005825"/>
            </a:solidFill>
          </a:ln>
        </p:spPr>
        <p:style>
          <a:lnRef idx="1">
            <a:schemeClr val="accent1"/>
          </a:lnRef>
          <a:fillRef idx="0">
            <a:schemeClr val="accent1"/>
          </a:fillRef>
          <a:effectRef idx="0">
            <a:schemeClr val="accent1"/>
          </a:effectRef>
          <a:fontRef idx="minor">
            <a:schemeClr val="tx1"/>
          </a:fontRef>
        </p:style>
      </p:cxnSp>
      <p:sp>
        <p:nvSpPr>
          <p:cNvPr id="130" name="椭圆 17"/>
          <p:cNvSpPr/>
          <p:nvPr/>
        </p:nvSpPr>
        <p:spPr>
          <a:xfrm>
            <a:off x="128472" y="123675"/>
            <a:ext cx="648000" cy="64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华文楷体" panose="02010600040101010101" pitchFamily="2" charset="-122"/>
            </a:endParaRPr>
          </a:p>
        </p:txBody>
      </p:sp>
      <p:sp>
        <p:nvSpPr>
          <p:cNvPr id="129" name="椭圆 16"/>
          <p:cNvSpPr/>
          <p:nvPr/>
        </p:nvSpPr>
        <p:spPr>
          <a:xfrm>
            <a:off x="236472" y="231675"/>
            <a:ext cx="432000" cy="432000"/>
          </a:xfrm>
          <a:prstGeom prst="rect">
            <a:avLst/>
          </a:prstGeom>
          <a:solidFill>
            <a:srgbClr val="0058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华文楷体" panose="02010600040101010101" pitchFamily="2" charset="-122"/>
            </a:endParaRPr>
          </a:p>
        </p:txBody>
      </p:sp>
      <p:sp>
        <p:nvSpPr>
          <p:cNvPr id="51" name="文本框 50"/>
          <p:cNvSpPr txBox="1"/>
          <p:nvPr/>
        </p:nvSpPr>
        <p:spPr>
          <a:xfrm>
            <a:off x="989814" y="105948"/>
            <a:ext cx="8568302" cy="646331"/>
          </a:xfrm>
          <a:prstGeom prst="rect">
            <a:avLst/>
          </a:prstGeom>
          <a:noFill/>
        </p:spPr>
        <p:txBody>
          <a:bodyPr wrap="square" rtlCol="0">
            <a:spAutoFit/>
          </a:bodyPr>
          <a:lstStyle/>
          <a:p>
            <a:r>
              <a:rPr lang="zh-CN" altLang="en-US" sz="3600" b="1" dirty="0">
                <a:solidFill>
                  <a:schemeClr val="bg1"/>
                </a:solidFill>
                <a:latin typeface="微软雅黑" panose="020B0503020204020204" pitchFamily="34" charset="-122"/>
                <a:ea typeface="微软雅黑" panose="020B0503020204020204" pitchFamily="34" charset="-122"/>
              </a:rPr>
              <a:t>区块链简史</a:t>
            </a:r>
            <a:r>
              <a:rPr lang="en-US" altLang="zh-CN" sz="3600" b="1" dirty="0">
                <a:solidFill>
                  <a:schemeClr val="bg1"/>
                </a:solidFill>
                <a:latin typeface="微软雅黑" panose="020B0503020204020204" pitchFamily="34" charset="-122"/>
                <a:ea typeface="微软雅黑" panose="020B0503020204020204" pitchFamily="34" charset="-122"/>
              </a:rPr>
              <a:t>——</a:t>
            </a:r>
            <a:r>
              <a:rPr lang="zh-CN" altLang="en-US" sz="3600" b="1" dirty="0">
                <a:solidFill>
                  <a:schemeClr val="bg1"/>
                </a:solidFill>
                <a:latin typeface="微软雅黑" panose="020B0503020204020204" pitchFamily="34" charset="-122"/>
                <a:ea typeface="微软雅黑" panose="020B0503020204020204" pitchFamily="34" charset="-122"/>
              </a:rPr>
              <a:t>以太坊</a:t>
            </a:r>
          </a:p>
        </p:txBody>
      </p:sp>
      <p:sp>
        <p:nvSpPr>
          <p:cNvPr id="5" name="矩形 4"/>
          <p:cNvSpPr/>
          <p:nvPr/>
        </p:nvSpPr>
        <p:spPr>
          <a:xfrm>
            <a:off x="230880" y="283006"/>
            <a:ext cx="470000" cy="369332"/>
          </a:xfrm>
          <a:prstGeom prst="rect">
            <a:avLst/>
          </a:prstGeom>
        </p:spPr>
        <p:txBody>
          <a:bodyPr wrap="none">
            <a:spAutoFit/>
          </a:bodyPr>
          <a:lstStyle/>
          <a:p>
            <a:r>
              <a:rPr lang="en-US" altLang="zh-CN" b="1" dirty="0">
                <a:solidFill>
                  <a:schemeClr val="bg1"/>
                </a:solidFill>
                <a:latin typeface="微软雅黑" panose="020B0503020204020204" pitchFamily="34" charset="-122"/>
                <a:ea typeface="微软雅黑" panose="020B0503020204020204" pitchFamily="34" charset="-122"/>
              </a:rPr>
              <a:t>01</a:t>
            </a:r>
            <a:endParaRPr lang="zh-CN" altLang="en-US" b="1" dirty="0">
              <a:solidFill>
                <a:schemeClr val="bg1"/>
              </a:solidFill>
              <a:latin typeface="微软雅黑" panose="020B0503020204020204" pitchFamily="34" charset="-122"/>
              <a:ea typeface="微软雅黑" panose="020B0503020204020204" pitchFamily="34" charset="-122"/>
            </a:endParaRPr>
          </a:p>
        </p:txBody>
      </p:sp>
      <p:sp>
        <p:nvSpPr>
          <p:cNvPr id="12" name="圆角矩形 11"/>
          <p:cNvSpPr/>
          <p:nvPr/>
        </p:nvSpPr>
        <p:spPr>
          <a:xfrm>
            <a:off x="230880" y="1176553"/>
            <a:ext cx="11566268" cy="557979"/>
          </a:xfrm>
          <a:prstGeom prst="roundRect">
            <a:avLst/>
          </a:prstGeom>
          <a:noFill/>
          <a:ln w="38100">
            <a:solidFill>
              <a:srgbClr val="5482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latin typeface="微软雅黑" panose="020B0503020204020204" pitchFamily="34" charset="-122"/>
                <a:ea typeface="微软雅黑" panose="020B0503020204020204" pitchFamily="34" charset="-122"/>
              </a:rPr>
              <a:t>去中心化应用</a:t>
            </a:r>
          </a:p>
        </p:txBody>
      </p:sp>
      <p:sp>
        <p:nvSpPr>
          <p:cNvPr id="175" name="圆角矩形 174"/>
          <p:cNvSpPr/>
          <p:nvPr/>
        </p:nvSpPr>
        <p:spPr>
          <a:xfrm>
            <a:off x="230880" y="1845107"/>
            <a:ext cx="11566267" cy="557979"/>
          </a:xfrm>
          <a:prstGeom prst="roundRect">
            <a:avLst/>
          </a:prstGeom>
          <a:noFill/>
          <a:ln w="38100">
            <a:solidFill>
              <a:srgbClr val="5482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latin typeface="微软雅黑" panose="020B0503020204020204" pitchFamily="34" charset="-122"/>
                <a:ea typeface="微软雅黑" panose="020B0503020204020204" pitchFamily="34" charset="-122"/>
              </a:rPr>
              <a:t>智能合约</a:t>
            </a:r>
          </a:p>
        </p:txBody>
      </p:sp>
      <p:sp>
        <p:nvSpPr>
          <p:cNvPr id="176" name="圆角矩形 175"/>
          <p:cNvSpPr/>
          <p:nvPr/>
        </p:nvSpPr>
        <p:spPr>
          <a:xfrm>
            <a:off x="230880" y="2543104"/>
            <a:ext cx="5708008" cy="557979"/>
          </a:xfrm>
          <a:prstGeom prst="roundRect">
            <a:avLst/>
          </a:prstGeom>
          <a:noFill/>
          <a:ln w="38100">
            <a:solidFill>
              <a:srgbClr val="5482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latin typeface="微软雅黑" panose="020B0503020204020204" pitchFamily="34" charset="-122"/>
                <a:ea typeface="微软雅黑" panose="020B0503020204020204" pitchFamily="34" charset="-122"/>
              </a:rPr>
              <a:t>EVM</a:t>
            </a:r>
            <a:endParaRPr lang="zh-CN" altLang="en-US" b="1" dirty="0">
              <a:solidFill>
                <a:schemeClr val="tx1"/>
              </a:solidFill>
              <a:latin typeface="微软雅黑" panose="020B0503020204020204" pitchFamily="34" charset="-122"/>
              <a:ea typeface="微软雅黑" panose="020B0503020204020204" pitchFamily="34" charset="-122"/>
            </a:endParaRPr>
          </a:p>
        </p:txBody>
      </p:sp>
      <p:sp>
        <p:nvSpPr>
          <p:cNvPr id="177" name="圆角矩形 176"/>
          <p:cNvSpPr/>
          <p:nvPr/>
        </p:nvSpPr>
        <p:spPr>
          <a:xfrm>
            <a:off x="6057121" y="2543104"/>
            <a:ext cx="5766069" cy="557979"/>
          </a:xfrm>
          <a:prstGeom prst="round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latin typeface="微软雅黑" panose="020B0503020204020204" pitchFamily="34" charset="-122"/>
                <a:ea typeface="微软雅黑" panose="020B0503020204020204" pitchFamily="34" charset="-122"/>
              </a:rPr>
              <a:t>RPC</a:t>
            </a:r>
            <a:endParaRPr lang="zh-CN" altLang="en-US" b="1" dirty="0">
              <a:solidFill>
                <a:schemeClr val="tx1"/>
              </a:solidFill>
              <a:latin typeface="微软雅黑" panose="020B0503020204020204" pitchFamily="34" charset="-122"/>
              <a:ea typeface="微软雅黑" panose="020B0503020204020204" pitchFamily="34" charset="-122"/>
            </a:endParaRPr>
          </a:p>
        </p:txBody>
      </p:sp>
      <p:sp>
        <p:nvSpPr>
          <p:cNvPr id="184" name="圆角矩形 183"/>
          <p:cNvSpPr/>
          <p:nvPr/>
        </p:nvSpPr>
        <p:spPr>
          <a:xfrm>
            <a:off x="230880" y="5812075"/>
            <a:ext cx="1091249" cy="668554"/>
          </a:xfrm>
          <a:prstGeom prst="roundRect">
            <a:avLst/>
          </a:prstGeom>
          <a:noFill/>
          <a:ln w="38100">
            <a:solidFill>
              <a:srgbClr val="5482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latin typeface="微软雅黑" panose="020B0503020204020204" pitchFamily="34" charset="-122"/>
                <a:ea typeface="微软雅黑" panose="020B0503020204020204" pitchFamily="34" charset="-122"/>
              </a:rPr>
              <a:t>P2P</a:t>
            </a:r>
            <a:endParaRPr lang="zh-CN" altLang="en-US" b="1" dirty="0">
              <a:solidFill>
                <a:schemeClr val="tx1"/>
              </a:solidFill>
              <a:latin typeface="微软雅黑" panose="020B0503020204020204" pitchFamily="34" charset="-122"/>
              <a:ea typeface="微软雅黑" panose="020B0503020204020204" pitchFamily="34" charset="-122"/>
            </a:endParaRPr>
          </a:p>
        </p:txBody>
      </p:sp>
      <p:sp>
        <p:nvSpPr>
          <p:cNvPr id="185" name="圆角矩形 184"/>
          <p:cNvSpPr/>
          <p:nvPr/>
        </p:nvSpPr>
        <p:spPr>
          <a:xfrm>
            <a:off x="1567188" y="5801540"/>
            <a:ext cx="1477053" cy="668554"/>
          </a:xfrm>
          <a:prstGeom prst="roundRect">
            <a:avLst/>
          </a:prstGeom>
          <a:noFill/>
          <a:ln w="38100">
            <a:solidFill>
              <a:srgbClr val="5482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latin typeface="微软雅黑" panose="020B0503020204020204" pitchFamily="34" charset="-122"/>
                <a:ea typeface="微软雅黑" panose="020B0503020204020204" pitchFamily="34" charset="-122"/>
              </a:rPr>
              <a:t>Crypto</a:t>
            </a:r>
            <a:endParaRPr lang="zh-CN" altLang="en-US" b="1" dirty="0">
              <a:solidFill>
                <a:schemeClr val="tx1"/>
              </a:solidFill>
              <a:latin typeface="微软雅黑" panose="020B0503020204020204" pitchFamily="34" charset="-122"/>
              <a:ea typeface="微软雅黑" panose="020B0503020204020204" pitchFamily="34" charset="-122"/>
            </a:endParaRPr>
          </a:p>
        </p:txBody>
      </p:sp>
      <p:sp>
        <p:nvSpPr>
          <p:cNvPr id="187" name="圆角矩形 186"/>
          <p:cNvSpPr/>
          <p:nvPr/>
        </p:nvSpPr>
        <p:spPr>
          <a:xfrm>
            <a:off x="5415216" y="5801328"/>
            <a:ext cx="1822631" cy="668554"/>
          </a:xfrm>
          <a:prstGeom prst="roundRect">
            <a:avLst/>
          </a:prstGeom>
          <a:noFill/>
          <a:ln w="38100">
            <a:solidFill>
              <a:srgbClr val="5482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err="1">
                <a:solidFill>
                  <a:schemeClr val="tx1"/>
                </a:solidFill>
                <a:latin typeface="微软雅黑" panose="020B0503020204020204" pitchFamily="34" charset="-122"/>
                <a:ea typeface="微软雅黑" panose="020B0503020204020204" pitchFamily="34" charset="-122"/>
              </a:rPr>
              <a:t>LevelDB</a:t>
            </a:r>
            <a:endParaRPr lang="zh-CN" altLang="en-US" b="1" dirty="0">
              <a:solidFill>
                <a:schemeClr val="tx1"/>
              </a:solidFill>
              <a:latin typeface="微软雅黑" panose="020B0503020204020204" pitchFamily="34" charset="-122"/>
              <a:ea typeface="微软雅黑" panose="020B0503020204020204" pitchFamily="34" charset="-122"/>
            </a:endParaRPr>
          </a:p>
        </p:txBody>
      </p:sp>
      <p:sp>
        <p:nvSpPr>
          <p:cNvPr id="188" name="圆角矩形 187"/>
          <p:cNvSpPr/>
          <p:nvPr/>
        </p:nvSpPr>
        <p:spPr>
          <a:xfrm>
            <a:off x="3289300" y="5812075"/>
            <a:ext cx="1813699" cy="668554"/>
          </a:xfrm>
          <a:prstGeom prst="roundRect">
            <a:avLst/>
          </a:prstGeom>
          <a:noFill/>
          <a:ln w="38100">
            <a:solidFill>
              <a:srgbClr val="5482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err="1">
                <a:solidFill>
                  <a:schemeClr val="tx1"/>
                </a:solidFill>
                <a:latin typeface="微软雅黑" panose="020B0503020204020204" pitchFamily="34" charset="-122"/>
                <a:ea typeface="微软雅黑" panose="020B0503020204020204" pitchFamily="34" charset="-122"/>
              </a:rPr>
              <a:t>HttpClient</a:t>
            </a:r>
            <a:endParaRPr lang="zh-CN" altLang="en-US" b="1" dirty="0">
              <a:solidFill>
                <a:schemeClr val="tx1"/>
              </a:solidFill>
              <a:latin typeface="微软雅黑" panose="020B0503020204020204" pitchFamily="34" charset="-122"/>
              <a:ea typeface="微软雅黑" panose="020B0503020204020204" pitchFamily="34" charset="-122"/>
            </a:endParaRPr>
          </a:p>
        </p:txBody>
      </p:sp>
      <p:sp>
        <p:nvSpPr>
          <p:cNvPr id="189" name="圆角矩形 188"/>
          <p:cNvSpPr/>
          <p:nvPr/>
        </p:nvSpPr>
        <p:spPr>
          <a:xfrm>
            <a:off x="7515911" y="5801328"/>
            <a:ext cx="1623250" cy="668554"/>
          </a:xfrm>
          <a:prstGeom prst="roundRect">
            <a:avLst/>
          </a:prstGeom>
          <a:noFill/>
          <a:ln w="38100">
            <a:solidFill>
              <a:srgbClr val="5482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latin typeface="微软雅黑" panose="020B0503020204020204" pitchFamily="34" charset="-122"/>
                <a:ea typeface="微软雅黑" panose="020B0503020204020204" pitchFamily="34" charset="-122"/>
              </a:rPr>
              <a:t>Solidity</a:t>
            </a:r>
            <a:endParaRPr lang="zh-CN" altLang="en-US" b="1" dirty="0">
              <a:solidFill>
                <a:schemeClr val="tx1"/>
              </a:solidFill>
              <a:latin typeface="微软雅黑" panose="020B0503020204020204" pitchFamily="34" charset="-122"/>
              <a:ea typeface="微软雅黑" panose="020B0503020204020204" pitchFamily="34" charset="-122"/>
            </a:endParaRPr>
          </a:p>
        </p:txBody>
      </p:sp>
      <p:sp>
        <p:nvSpPr>
          <p:cNvPr id="191" name="圆角矩形 190"/>
          <p:cNvSpPr/>
          <p:nvPr/>
        </p:nvSpPr>
        <p:spPr>
          <a:xfrm>
            <a:off x="9417225" y="5816925"/>
            <a:ext cx="2405965" cy="668554"/>
          </a:xfrm>
          <a:prstGeom prst="roundRect">
            <a:avLst/>
          </a:prstGeom>
          <a:noFill/>
          <a:ln w="38100">
            <a:solidFill>
              <a:srgbClr val="5482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err="1">
                <a:solidFill>
                  <a:schemeClr val="tx1"/>
                </a:solidFill>
                <a:latin typeface="微软雅黑" panose="020B0503020204020204" pitchFamily="34" charset="-122"/>
                <a:ea typeface="微软雅黑" panose="020B0503020204020204" pitchFamily="34" charset="-122"/>
              </a:rPr>
              <a:t>Math&amp;Number</a:t>
            </a:r>
            <a:endParaRPr lang="zh-CN" altLang="en-US" b="1" dirty="0">
              <a:solidFill>
                <a:schemeClr val="tx1"/>
              </a:solidFill>
              <a:latin typeface="微软雅黑" panose="020B0503020204020204" pitchFamily="34" charset="-122"/>
              <a:ea typeface="微软雅黑" panose="020B0503020204020204" pitchFamily="34" charset="-122"/>
            </a:endParaRPr>
          </a:p>
        </p:txBody>
      </p:sp>
      <p:sp>
        <p:nvSpPr>
          <p:cNvPr id="199" name="圆角矩形 198"/>
          <p:cNvSpPr/>
          <p:nvPr/>
        </p:nvSpPr>
        <p:spPr>
          <a:xfrm>
            <a:off x="355599" y="4386451"/>
            <a:ext cx="1402883" cy="487050"/>
          </a:xfrm>
          <a:prstGeom prst="roundRect">
            <a:avLst/>
          </a:prstGeom>
          <a:noFill/>
          <a:ln w="38100">
            <a:solidFill>
              <a:srgbClr val="5482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err="1">
                <a:solidFill>
                  <a:schemeClr val="tx1"/>
                </a:solidFill>
                <a:latin typeface="微软雅黑" panose="020B0503020204020204" pitchFamily="34" charset="-122"/>
                <a:ea typeface="微软雅黑" panose="020B0503020204020204" pitchFamily="34" charset="-122"/>
              </a:rPr>
              <a:t>Blockchain</a:t>
            </a:r>
            <a:endParaRPr lang="zh-CN" altLang="en-US" b="1" dirty="0">
              <a:solidFill>
                <a:schemeClr val="tx1"/>
              </a:solidFill>
              <a:latin typeface="微软雅黑" panose="020B0503020204020204" pitchFamily="34" charset="-122"/>
              <a:ea typeface="微软雅黑" panose="020B0503020204020204" pitchFamily="34" charset="-122"/>
            </a:endParaRPr>
          </a:p>
        </p:txBody>
      </p:sp>
      <p:grpSp>
        <p:nvGrpSpPr>
          <p:cNvPr id="20" name="组合 19"/>
          <p:cNvGrpSpPr/>
          <p:nvPr/>
        </p:nvGrpSpPr>
        <p:grpSpPr>
          <a:xfrm>
            <a:off x="230880" y="3291536"/>
            <a:ext cx="4645920" cy="2331318"/>
            <a:chOff x="230880" y="3291536"/>
            <a:chExt cx="4645920" cy="2331318"/>
          </a:xfrm>
        </p:grpSpPr>
        <p:sp>
          <p:nvSpPr>
            <p:cNvPr id="179" name="圆角矩形 178"/>
            <p:cNvSpPr/>
            <p:nvPr/>
          </p:nvSpPr>
          <p:spPr>
            <a:xfrm>
              <a:off x="230880" y="3291536"/>
              <a:ext cx="4645920" cy="2331318"/>
            </a:xfrm>
            <a:prstGeom prst="roundRect">
              <a:avLst/>
            </a:prstGeom>
            <a:noFill/>
            <a:ln w="38100">
              <a:solidFill>
                <a:srgbClr val="5482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solidFill>
                  <a:schemeClr val="tx1"/>
                </a:solidFill>
                <a:latin typeface="微软雅黑" panose="020B0503020204020204" pitchFamily="34" charset="-122"/>
                <a:ea typeface="微软雅黑" panose="020B0503020204020204" pitchFamily="34" charset="-122"/>
              </a:endParaRPr>
            </a:p>
          </p:txBody>
        </p:sp>
        <p:sp>
          <p:nvSpPr>
            <p:cNvPr id="194" name="圆角矩形 193"/>
            <p:cNvSpPr/>
            <p:nvPr/>
          </p:nvSpPr>
          <p:spPr>
            <a:xfrm>
              <a:off x="355598" y="3804499"/>
              <a:ext cx="1496681" cy="487050"/>
            </a:xfrm>
            <a:prstGeom prst="roundRect">
              <a:avLst/>
            </a:prstGeom>
            <a:noFill/>
            <a:ln w="38100">
              <a:solidFill>
                <a:srgbClr val="5482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solidFill>
                    <a:schemeClr val="tx1"/>
                  </a:solidFill>
                  <a:latin typeface="微软雅黑" panose="020B0503020204020204" pitchFamily="34" charset="-122"/>
                  <a:ea typeface="微软雅黑" panose="020B0503020204020204" pitchFamily="34" charset="-122"/>
                </a:rPr>
                <a:t>Transaction</a:t>
              </a:r>
              <a:endParaRPr lang="zh-CN" altLang="en-US" sz="1600" b="1" dirty="0">
                <a:solidFill>
                  <a:schemeClr val="tx1"/>
                </a:solidFill>
                <a:latin typeface="微软雅黑" panose="020B0503020204020204" pitchFamily="34" charset="-122"/>
                <a:ea typeface="微软雅黑" panose="020B0503020204020204" pitchFamily="34" charset="-122"/>
              </a:endParaRPr>
            </a:p>
          </p:txBody>
        </p:sp>
        <p:sp>
          <p:nvSpPr>
            <p:cNvPr id="196" name="圆角矩形 195"/>
            <p:cNvSpPr/>
            <p:nvPr/>
          </p:nvSpPr>
          <p:spPr>
            <a:xfrm>
              <a:off x="1918289" y="3804508"/>
              <a:ext cx="920971" cy="487050"/>
            </a:xfrm>
            <a:prstGeom prst="roundRect">
              <a:avLst/>
            </a:prstGeom>
            <a:noFill/>
            <a:ln w="38100">
              <a:solidFill>
                <a:srgbClr val="5482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solidFill>
                    <a:schemeClr val="tx1"/>
                  </a:solidFill>
                  <a:latin typeface="微软雅黑" panose="020B0503020204020204" pitchFamily="34" charset="-122"/>
                  <a:ea typeface="微软雅黑" panose="020B0503020204020204" pitchFamily="34" charset="-122"/>
                </a:rPr>
                <a:t>Block</a:t>
              </a:r>
              <a:endParaRPr lang="zh-CN" altLang="en-US" sz="1600" b="1" dirty="0">
                <a:solidFill>
                  <a:schemeClr val="tx1"/>
                </a:solidFill>
                <a:latin typeface="微软雅黑" panose="020B0503020204020204" pitchFamily="34" charset="-122"/>
                <a:ea typeface="微软雅黑" panose="020B0503020204020204" pitchFamily="34" charset="-122"/>
              </a:endParaRPr>
            </a:p>
          </p:txBody>
        </p:sp>
        <p:sp>
          <p:nvSpPr>
            <p:cNvPr id="198" name="圆角矩形 197"/>
            <p:cNvSpPr/>
            <p:nvPr/>
          </p:nvSpPr>
          <p:spPr>
            <a:xfrm>
              <a:off x="2971869" y="3804499"/>
              <a:ext cx="1782447" cy="487050"/>
            </a:xfrm>
            <a:prstGeom prst="roundRect">
              <a:avLst/>
            </a:prstGeom>
            <a:noFill/>
            <a:ln w="38100">
              <a:solidFill>
                <a:srgbClr val="5482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err="1">
                  <a:solidFill>
                    <a:schemeClr val="tx1"/>
                  </a:solidFill>
                  <a:latin typeface="微软雅黑" panose="020B0503020204020204" pitchFamily="34" charset="-122"/>
                  <a:ea typeface="微软雅黑" panose="020B0503020204020204" pitchFamily="34" charset="-122"/>
                </a:rPr>
                <a:t>BlockValidator</a:t>
              </a:r>
              <a:endParaRPr lang="zh-CN" altLang="en-US" sz="1600" b="1" dirty="0">
                <a:solidFill>
                  <a:schemeClr val="tx1"/>
                </a:solidFill>
                <a:latin typeface="微软雅黑" panose="020B0503020204020204" pitchFamily="34" charset="-122"/>
                <a:ea typeface="微软雅黑" panose="020B0503020204020204" pitchFamily="34" charset="-122"/>
              </a:endParaRPr>
            </a:p>
          </p:txBody>
        </p:sp>
        <p:sp>
          <p:nvSpPr>
            <p:cNvPr id="201" name="圆角矩形 200"/>
            <p:cNvSpPr/>
            <p:nvPr/>
          </p:nvSpPr>
          <p:spPr>
            <a:xfrm>
              <a:off x="1838202" y="4361355"/>
              <a:ext cx="1888700" cy="512145"/>
            </a:xfrm>
            <a:prstGeom prst="roundRect">
              <a:avLst/>
            </a:prstGeom>
            <a:noFill/>
            <a:ln w="38100">
              <a:solidFill>
                <a:srgbClr val="5482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err="1">
                  <a:solidFill>
                    <a:schemeClr val="tx1"/>
                  </a:solidFill>
                  <a:latin typeface="微软雅黑" panose="020B0503020204020204" pitchFamily="34" charset="-122"/>
                  <a:ea typeface="微软雅黑" panose="020B0503020204020204" pitchFamily="34" charset="-122"/>
                </a:rPr>
                <a:t>StateProcessor</a:t>
              </a:r>
              <a:endParaRPr lang="zh-CN" altLang="en-US" sz="1600" b="1" dirty="0">
                <a:solidFill>
                  <a:schemeClr val="tx1"/>
                </a:solidFill>
                <a:latin typeface="微软雅黑" panose="020B0503020204020204" pitchFamily="34" charset="-122"/>
                <a:ea typeface="微软雅黑" panose="020B0503020204020204" pitchFamily="34" charset="-122"/>
              </a:endParaRPr>
            </a:p>
          </p:txBody>
        </p:sp>
        <p:sp>
          <p:nvSpPr>
            <p:cNvPr id="205" name="圆角矩形 204"/>
            <p:cNvSpPr/>
            <p:nvPr/>
          </p:nvSpPr>
          <p:spPr>
            <a:xfrm>
              <a:off x="3806622" y="4386450"/>
              <a:ext cx="947694" cy="487050"/>
            </a:xfrm>
            <a:prstGeom prst="roundRect">
              <a:avLst/>
            </a:prstGeom>
            <a:noFill/>
            <a:ln w="38100">
              <a:solidFill>
                <a:srgbClr val="5482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err="1">
                  <a:solidFill>
                    <a:schemeClr val="tx1"/>
                  </a:solidFill>
                  <a:latin typeface="微软雅黑" panose="020B0503020204020204" pitchFamily="34" charset="-122"/>
                  <a:ea typeface="微软雅黑" panose="020B0503020204020204" pitchFamily="34" charset="-122"/>
                </a:rPr>
                <a:t>Txpool</a:t>
              </a:r>
              <a:endParaRPr lang="zh-CN" altLang="en-US" b="1" dirty="0">
                <a:solidFill>
                  <a:schemeClr val="tx1"/>
                </a:solidFill>
                <a:latin typeface="微软雅黑" panose="020B0503020204020204" pitchFamily="34" charset="-122"/>
                <a:ea typeface="微软雅黑" panose="020B0503020204020204" pitchFamily="34" charset="-122"/>
              </a:endParaRPr>
            </a:p>
          </p:txBody>
        </p:sp>
        <p:sp>
          <p:nvSpPr>
            <p:cNvPr id="206" name="圆角矩形 205"/>
            <p:cNvSpPr/>
            <p:nvPr/>
          </p:nvSpPr>
          <p:spPr>
            <a:xfrm>
              <a:off x="355597" y="4959215"/>
              <a:ext cx="1211591" cy="487050"/>
            </a:xfrm>
            <a:prstGeom prst="roundRect">
              <a:avLst/>
            </a:prstGeom>
            <a:noFill/>
            <a:ln w="38100">
              <a:solidFill>
                <a:srgbClr val="5482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solidFill>
                    <a:schemeClr val="tx1"/>
                  </a:solidFill>
                  <a:latin typeface="微软雅黑" panose="020B0503020204020204" pitchFamily="34" charset="-122"/>
                  <a:ea typeface="微软雅黑" panose="020B0503020204020204" pitchFamily="34" charset="-122"/>
                </a:rPr>
                <a:t>Database</a:t>
              </a:r>
              <a:endParaRPr lang="zh-CN" altLang="en-US" sz="1600" b="1" dirty="0">
                <a:solidFill>
                  <a:schemeClr val="tx1"/>
                </a:solidFill>
                <a:latin typeface="微软雅黑" panose="020B0503020204020204" pitchFamily="34" charset="-122"/>
                <a:ea typeface="微软雅黑" panose="020B0503020204020204" pitchFamily="34" charset="-122"/>
              </a:endParaRPr>
            </a:p>
          </p:txBody>
        </p:sp>
        <p:sp>
          <p:nvSpPr>
            <p:cNvPr id="207" name="圆角矩形 206"/>
            <p:cNvSpPr/>
            <p:nvPr/>
          </p:nvSpPr>
          <p:spPr>
            <a:xfrm>
              <a:off x="1659863" y="4959215"/>
              <a:ext cx="1384378" cy="487050"/>
            </a:xfrm>
            <a:prstGeom prst="roundRect">
              <a:avLst/>
            </a:prstGeom>
            <a:noFill/>
            <a:ln w="38100">
              <a:solidFill>
                <a:srgbClr val="5482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solidFill>
                    <a:schemeClr val="tx1"/>
                  </a:solidFill>
                  <a:latin typeface="微软雅黑" panose="020B0503020204020204" pitchFamily="34" charset="-122"/>
                  <a:ea typeface="微软雅黑" panose="020B0503020204020204" pitchFamily="34" charset="-122"/>
                </a:rPr>
                <a:t>Events</a:t>
              </a:r>
              <a:endParaRPr lang="zh-CN" altLang="en-US" b="1" dirty="0">
                <a:solidFill>
                  <a:schemeClr val="tx1"/>
                </a:solidFill>
                <a:latin typeface="微软雅黑" panose="020B0503020204020204" pitchFamily="34" charset="-122"/>
                <a:ea typeface="微软雅黑" panose="020B0503020204020204" pitchFamily="34" charset="-122"/>
              </a:endParaRPr>
            </a:p>
          </p:txBody>
        </p:sp>
        <p:sp>
          <p:nvSpPr>
            <p:cNvPr id="209" name="圆角矩形 208"/>
            <p:cNvSpPr/>
            <p:nvPr/>
          </p:nvSpPr>
          <p:spPr>
            <a:xfrm>
              <a:off x="3181073" y="4963694"/>
              <a:ext cx="1573244" cy="487050"/>
            </a:xfrm>
            <a:prstGeom prst="roundRect">
              <a:avLst/>
            </a:prstGeom>
            <a:noFill/>
            <a:ln w="38100">
              <a:solidFill>
                <a:srgbClr val="5482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err="1">
                  <a:solidFill>
                    <a:schemeClr val="tx1"/>
                  </a:solidFill>
                  <a:latin typeface="微软雅黑" panose="020B0503020204020204" pitchFamily="34" charset="-122"/>
                  <a:ea typeface="微软雅黑" panose="020B0503020204020204" pitchFamily="34" charset="-122"/>
                </a:rPr>
                <a:t>StateDB</a:t>
              </a:r>
              <a:endParaRPr lang="zh-CN" altLang="en-US" sz="1600" b="1" dirty="0">
                <a:solidFill>
                  <a:schemeClr val="tx1"/>
                </a:solidFill>
                <a:latin typeface="微软雅黑" panose="020B0503020204020204" pitchFamily="34" charset="-122"/>
                <a:ea typeface="微软雅黑" panose="020B0503020204020204" pitchFamily="34" charset="-122"/>
              </a:endParaRPr>
            </a:p>
          </p:txBody>
        </p:sp>
        <p:sp>
          <p:nvSpPr>
            <p:cNvPr id="17" name="文本框 16"/>
            <p:cNvSpPr txBox="1"/>
            <p:nvPr/>
          </p:nvSpPr>
          <p:spPr>
            <a:xfrm>
              <a:off x="1758482" y="3376375"/>
              <a:ext cx="1812549" cy="369332"/>
            </a:xfrm>
            <a:prstGeom prst="rect">
              <a:avLst/>
            </a:prstGeom>
            <a:noFill/>
            <a:ln>
              <a:solidFill>
                <a:srgbClr val="548235"/>
              </a:solidFill>
            </a:ln>
          </p:spPr>
          <p:txBody>
            <a:bodyPr wrap="square" rtlCol="0">
              <a:spAutoFit/>
            </a:bodyPr>
            <a:lstStyle/>
            <a:p>
              <a:r>
                <a:rPr lang="en-US" altLang="zh-CN" b="1" dirty="0" err="1">
                  <a:latin typeface="微软雅黑" panose="020B0503020204020204" pitchFamily="34" charset="-122"/>
                  <a:ea typeface="微软雅黑" panose="020B0503020204020204" pitchFamily="34" charset="-122"/>
                </a:rPr>
                <a:t>BlockChain</a:t>
              </a:r>
              <a:endParaRPr lang="zh-CN" altLang="en-US" b="1" dirty="0">
                <a:latin typeface="微软雅黑" panose="020B0503020204020204" pitchFamily="34" charset="-122"/>
                <a:ea typeface="微软雅黑" panose="020B0503020204020204" pitchFamily="34" charset="-122"/>
              </a:endParaRPr>
            </a:p>
          </p:txBody>
        </p:sp>
      </p:grpSp>
      <p:grpSp>
        <p:nvGrpSpPr>
          <p:cNvPr id="23" name="组合 22"/>
          <p:cNvGrpSpPr/>
          <p:nvPr/>
        </p:nvGrpSpPr>
        <p:grpSpPr>
          <a:xfrm>
            <a:off x="6053642" y="3289297"/>
            <a:ext cx="5769549" cy="2335796"/>
            <a:chOff x="6677094" y="3290304"/>
            <a:chExt cx="5769549" cy="2335796"/>
          </a:xfrm>
        </p:grpSpPr>
        <p:sp>
          <p:nvSpPr>
            <p:cNvPr id="181" name="圆角矩形 180"/>
            <p:cNvSpPr/>
            <p:nvPr/>
          </p:nvSpPr>
          <p:spPr>
            <a:xfrm>
              <a:off x="6677094" y="3290304"/>
              <a:ext cx="3267006" cy="2335796"/>
            </a:xfrm>
            <a:prstGeom prst="roundRect">
              <a:avLst/>
            </a:prstGeom>
            <a:noFill/>
            <a:ln w="38100">
              <a:solidFill>
                <a:srgbClr val="5482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solidFill>
                  <a:schemeClr val="tx1"/>
                </a:solidFill>
                <a:latin typeface="微软雅黑" panose="020B0503020204020204" pitchFamily="34" charset="-122"/>
                <a:ea typeface="微软雅黑" panose="020B0503020204020204" pitchFamily="34" charset="-122"/>
              </a:endParaRPr>
            </a:p>
          </p:txBody>
        </p:sp>
        <p:sp>
          <p:nvSpPr>
            <p:cNvPr id="211" name="圆角矩形 210"/>
            <p:cNvSpPr/>
            <p:nvPr/>
          </p:nvSpPr>
          <p:spPr>
            <a:xfrm>
              <a:off x="6764993" y="3804499"/>
              <a:ext cx="1096307" cy="487050"/>
            </a:xfrm>
            <a:prstGeom prst="roundRect">
              <a:avLst/>
            </a:prstGeom>
            <a:noFill/>
            <a:ln w="38100">
              <a:solidFill>
                <a:srgbClr val="5482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solidFill>
                    <a:schemeClr val="tx1"/>
                  </a:solidFill>
                  <a:latin typeface="微软雅黑" panose="020B0503020204020204" pitchFamily="34" charset="-122"/>
                  <a:ea typeface="微软雅黑" panose="020B0503020204020204" pitchFamily="34" charset="-122"/>
                </a:rPr>
                <a:t>Agent</a:t>
              </a:r>
              <a:endParaRPr lang="zh-CN" altLang="en-US" b="1" dirty="0">
                <a:solidFill>
                  <a:schemeClr val="tx1"/>
                </a:solidFill>
                <a:latin typeface="微软雅黑" panose="020B0503020204020204" pitchFamily="34" charset="-122"/>
                <a:ea typeface="微软雅黑" panose="020B0503020204020204" pitchFamily="34" charset="-122"/>
              </a:endParaRPr>
            </a:p>
          </p:txBody>
        </p:sp>
        <p:sp>
          <p:nvSpPr>
            <p:cNvPr id="213" name="圆角矩形 212"/>
            <p:cNvSpPr/>
            <p:nvPr/>
          </p:nvSpPr>
          <p:spPr>
            <a:xfrm>
              <a:off x="7955192" y="3804499"/>
              <a:ext cx="1807421" cy="487050"/>
            </a:xfrm>
            <a:prstGeom prst="roundRect">
              <a:avLst/>
            </a:prstGeom>
            <a:noFill/>
            <a:ln w="38100">
              <a:solidFill>
                <a:srgbClr val="5482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err="1">
                  <a:solidFill>
                    <a:schemeClr val="tx1"/>
                  </a:solidFill>
                  <a:latin typeface="微软雅黑" panose="020B0503020204020204" pitchFamily="34" charset="-122"/>
                  <a:ea typeface="微软雅黑" panose="020B0503020204020204" pitchFamily="34" charset="-122"/>
                </a:rPr>
                <a:t>RemoteAgent</a:t>
              </a:r>
              <a:endParaRPr lang="zh-CN" altLang="en-US" b="1" dirty="0">
                <a:solidFill>
                  <a:schemeClr val="tx1"/>
                </a:solidFill>
                <a:latin typeface="微软雅黑" panose="020B0503020204020204" pitchFamily="34" charset="-122"/>
                <a:ea typeface="微软雅黑" panose="020B0503020204020204" pitchFamily="34" charset="-122"/>
              </a:endParaRPr>
            </a:p>
          </p:txBody>
        </p:sp>
        <p:sp>
          <p:nvSpPr>
            <p:cNvPr id="214" name="圆角矩形 213"/>
            <p:cNvSpPr/>
            <p:nvPr/>
          </p:nvSpPr>
          <p:spPr>
            <a:xfrm>
              <a:off x="6773062" y="4412813"/>
              <a:ext cx="1452653" cy="487050"/>
            </a:xfrm>
            <a:prstGeom prst="roundRect">
              <a:avLst/>
            </a:prstGeom>
            <a:noFill/>
            <a:ln w="38100">
              <a:solidFill>
                <a:srgbClr val="5482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solidFill>
                    <a:schemeClr val="tx1"/>
                  </a:solidFill>
                  <a:latin typeface="微软雅黑" panose="020B0503020204020204" pitchFamily="34" charset="-122"/>
                  <a:ea typeface="微软雅黑" panose="020B0503020204020204" pitchFamily="34" charset="-122"/>
                </a:rPr>
                <a:t>Miner</a:t>
              </a:r>
              <a:endParaRPr lang="zh-CN" altLang="en-US" b="1" dirty="0">
                <a:solidFill>
                  <a:schemeClr val="tx1"/>
                </a:solidFill>
                <a:latin typeface="微软雅黑" panose="020B0503020204020204" pitchFamily="34" charset="-122"/>
                <a:ea typeface="微软雅黑" panose="020B0503020204020204" pitchFamily="34" charset="-122"/>
              </a:endParaRPr>
            </a:p>
          </p:txBody>
        </p:sp>
        <p:sp>
          <p:nvSpPr>
            <p:cNvPr id="216" name="圆角矩形 215"/>
            <p:cNvSpPr/>
            <p:nvPr/>
          </p:nvSpPr>
          <p:spPr>
            <a:xfrm>
              <a:off x="8321684" y="4412813"/>
              <a:ext cx="1440930" cy="487050"/>
            </a:xfrm>
            <a:prstGeom prst="roundRect">
              <a:avLst/>
            </a:prstGeom>
            <a:noFill/>
            <a:ln w="38100">
              <a:solidFill>
                <a:srgbClr val="5482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solidFill>
                    <a:schemeClr val="tx1"/>
                  </a:solidFill>
                  <a:latin typeface="微软雅黑" panose="020B0503020204020204" pitchFamily="34" charset="-122"/>
                  <a:ea typeface="微软雅黑" panose="020B0503020204020204" pitchFamily="34" charset="-122"/>
                </a:rPr>
                <a:t>Worker</a:t>
              </a:r>
              <a:endParaRPr lang="zh-CN" altLang="en-US" b="1" dirty="0">
                <a:solidFill>
                  <a:schemeClr val="tx1"/>
                </a:solidFill>
                <a:latin typeface="微软雅黑" panose="020B0503020204020204" pitchFamily="34" charset="-122"/>
                <a:ea typeface="微软雅黑" panose="020B0503020204020204" pitchFamily="34" charset="-122"/>
              </a:endParaRPr>
            </a:p>
          </p:txBody>
        </p:sp>
        <p:sp>
          <p:nvSpPr>
            <p:cNvPr id="222" name="圆角矩形 221"/>
            <p:cNvSpPr/>
            <p:nvPr/>
          </p:nvSpPr>
          <p:spPr>
            <a:xfrm>
              <a:off x="6777877" y="4974871"/>
              <a:ext cx="1447838" cy="487050"/>
            </a:xfrm>
            <a:prstGeom prst="roundRect">
              <a:avLst/>
            </a:prstGeom>
            <a:noFill/>
            <a:ln w="38100">
              <a:solidFill>
                <a:srgbClr val="5482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err="1">
                  <a:solidFill>
                    <a:schemeClr val="tx1"/>
                  </a:solidFill>
                  <a:latin typeface="微软雅黑" panose="020B0503020204020204" pitchFamily="34" charset="-122"/>
                  <a:ea typeface="微软雅黑" panose="020B0503020204020204" pitchFamily="34" charset="-122"/>
                </a:rPr>
                <a:t>CPUMining</a:t>
              </a:r>
              <a:endParaRPr lang="zh-CN" altLang="en-US" b="1" dirty="0">
                <a:solidFill>
                  <a:schemeClr val="tx1"/>
                </a:solidFill>
                <a:latin typeface="微软雅黑" panose="020B0503020204020204" pitchFamily="34" charset="-122"/>
                <a:ea typeface="微软雅黑" panose="020B0503020204020204" pitchFamily="34" charset="-122"/>
              </a:endParaRPr>
            </a:p>
          </p:txBody>
        </p:sp>
        <p:sp>
          <p:nvSpPr>
            <p:cNvPr id="223" name="圆角矩形 222"/>
            <p:cNvSpPr/>
            <p:nvPr/>
          </p:nvSpPr>
          <p:spPr>
            <a:xfrm>
              <a:off x="8314775" y="4986398"/>
              <a:ext cx="1447838" cy="487050"/>
            </a:xfrm>
            <a:prstGeom prst="roundRect">
              <a:avLst/>
            </a:prstGeom>
            <a:noFill/>
            <a:ln w="38100">
              <a:solidFill>
                <a:srgbClr val="5482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err="1">
                  <a:solidFill>
                    <a:schemeClr val="tx1"/>
                  </a:solidFill>
                  <a:latin typeface="微软雅黑" panose="020B0503020204020204" pitchFamily="34" charset="-122"/>
                  <a:ea typeface="微软雅黑" panose="020B0503020204020204" pitchFamily="34" charset="-122"/>
                </a:rPr>
                <a:t>GPUMining</a:t>
              </a:r>
              <a:endParaRPr lang="zh-CN" altLang="en-US" b="1" dirty="0">
                <a:solidFill>
                  <a:schemeClr val="tx1"/>
                </a:solidFill>
                <a:latin typeface="微软雅黑" panose="020B0503020204020204" pitchFamily="34" charset="-122"/>
                <a:ea typeface="微软雅黑" panose="020B0503020204020204" pitchFamily="34" charset="-122"/>
              </a:endParaRPr>
            </a:p>
          </p:txBody>
        </p:sp>
        <p:sp>
          <p:nvSpPr>
            <p:cNvPr id="225" name="文本框 224"/>
            <p:cNvSpPr txBox="1"/>
            <p:nvPr/>
          </p:nvSpPr>
          <p:spPr>
            <a:xfrm>
              <a:off x="7864923" y="3389250"/>
              <a:ext cx="1812549" cy="369332"/>
            </a:xfrm>
            <a:prstGeom prst="rect">
              <a:avLst/>
            </a:prstGeom>
            <a:noFill/>
            <a:ln>
              <a:solidFill>
                <a:srgbClr val="548235"/>
              </a:solidFill>
            </a:ln>
          </p:spPr>
          <p:txBody>
            <a:bodyPr wrap="square" rtlCol="0">
              <a:spAutoFit/>
            </a:bodyPr>
            <a:lstStyle/>
            <a:p>
              <a:r>
                <a:rPr lang="en-US" altLang="zh-CN" b="1" dirty="0">
                  <a:latin typeface="微软雅黑" panose="020B0503020204020204" pitchFamily="34" charset="-122"/>
                  <a:ea typeface="微软雅黑" panose="020B0503020204020204" pitchFamily="34" charset="-122"/>
                </a:rPr>
                <a:t>Miner</a:t>
              </a:r>
              <a:endParaRPr lang="zh-CN" altLang="en-US" b="1" dirty="0">
                <a:latin typeface="微软雅黑" panose="020B0503020204020204" pitchFamily="34" charset="-122"/>
                <a:ea typeface="微软雅黑" panose="020B0503020204020204" pitchFamily="34" charset="-122"/>
              </a:endParaRPr>
            </a:p>
          </p:txBody>
        </p:sp>
        <p:grpSp>
          <p:nvGrpSpPr>
            <p:cNvPr id="22" name="组合 21"/>
            <p:cNvGrpSpPr/>
            <p:nvPr/>
          </p:nvGrpSpPr>
          <p:grpSpPr>
            <a:xfrm>
              <a:off x="10075962" y="3314748"/>
              <a:ext cx="2370681" cy="2270010"/>
              <a:chOff x="10075962" y="3314748"/>
              <a:chExt cx="2370681" cy="2270010"/>
            </a:xfrm>
          </p:grpSpPr>
          <p:sp>
            <p:nvSpPr>
              <p:cNvPr id="182" name="圆角矩形 181"/>
              <p:cNvSpPr/>
              <p:nvPr/>
            </p:nvSpPr>
            <p:spPr>
              <a:xfrm>
                <a:off x="10075962" y="3314748"/>
                <a:ext cx="2344638" cy="2270010"/>
              </a:xfrm>
              <a:prstGeom prst="roundRect">
                <a:avLst/>
              </a:prstGeom>
              <a:noFill/>
              <a:ln w="38100">
                <a:solidFill>
                  <a:srgbClr val="5482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solidFill>
                    <a:schemeClr val="tx1"/>
                  </a:solidFill>
                  <a:latin typeface="微软雅黑" panose="020B0503020204020204" pitchFamily="34" charset="-122"/>
                  <a:ea typeface="微软雅黑" panose="020B0503020204020204" pitchFamily="34" charset="-122"/>
                </a:endParaRPr>
              </a:p>
            </p:txBody>
          </p:sp>
          <p:sp>
            <p:nvSpPr>
              <p:cNvPr id="227" name="圆角矩形 226"/>
              <p:cNvSpPr/>
              <p:nvPr/>
            </p:nvSpPr>
            <p:spPr>
              <a:xfrm>
                <a:off x="10193994" y="3765862"/>
                <a:ext cx="856139" cy="487050"/>
              </a:xfrm>
              <a:prstGeom prst="roundRect">
                <a:avLst/>
              </a:prstGeom>
              <a:noFill/>
              <a:ln w="38100">
                <a:solidFill>
                  <a:srgbClr val="5482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solidFill>
                      <a:schemeClr val="tx1"/>
                    </a:solidFill>
                    <a:latin typeface="微软雅黑" panose="020B0503020204020204" pitchFamily="34" charset="-122"/>
                    <a:ea typeface="微软雅黑" panose="020B0503020204020204" pitchFamily="34" charset="-122"/>
                  </a:rPr>
                  <a:t>Peer</a:t>
                </a:r>
                <a:endParaRPr lang="zh-CN" altLang="en-US" b="1" dirty="0">
                  <a:solidFill>
                    <a:schemeClr val="tx1"/>
                  </a:solidFill>
                  <a:latin typeface="微软雅黑" panose="020B0503020204020204" pitchFamily="34" charset="-122"/>
                  <a:ea typeface="微软雅黑" panose="020B0503020204020204" pitchFamily="34" charset="-122"/>
                </a:endParaRPr>
              </a:p>
            </p:txBody>
          </p:sp>
          <p:sp>
            <p:nvSpPr>
              <p:cNvPr id="228" name="圆角矩形 227"/>
              <p:cNvSpPr/>
              <p:nvPr/>
            </p:nvSpPr>
            <p:spPr>
              <a:xfrm>
                <a:off x="11138452" y="3763765"/>
                <a:ext cx="1167848" cy="487050"/>
              </a:xfrm>
              <a:prstGeom prst="roundRect">
                <a:avLst/>
              </a:prstGeom>
              <a:noFill/>
              <a:ln w="38100">
                <a:solidFill>
                  <a:srgbClr val="5482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solidFill>
                      <a:schemeClr val="tx1"/>
                    </a:solidFill>
                    <a:latin typeface="微软雅黑" panose="020B0503020204020204" pitchFamily="34" charset="-122"/>
                    <a:ea typeface="微软雅黑" panose="020B0503020204020204" pitchFamily="34" charset="-122"/>
                  </a:rPr>
                  <a:t>Protocol</a:t>
                </a:r>
                <a:endParaRPr lang="zh-CN" altLang="en-US" b="1" dirty="0">
                  <a:solidFill>
                    <a:schemeClr val="tx1"/>
                  </a:solidFill>
                  <a:latin typeface="微软雅黑" panose="020B0503020204020204" pitchFamily="34" charset="-122"/>
                  <a:ea typeface="微软雅黑" panose="020B0503020204020204" pitchFamily="34" charset="-122"/>
                </a:endParaRPr>
              </a:p>
            </p:txBody>
          </p:sp>
          <p:sp>
            <p:nvSpPr>
              <p:cNvPr id="229" name="圆角矩形 228"/>
              <p:cNvSpPr/>
              <p:nvPr/>
            </p:nvSpPr>
            <p:spPr>
              <a:xfrm>
                <a:off x="10474359" y="4959215"/>
                <a:ext cx="1547844" cy="487050"/>
              </a:xfrm>
              <a:prstGeom prst="roundRect">
                <a:avLst/>
              </a:prstGeom>
              <a:noFill/>
              <a:ln w="38100">
                <a:solidFill>
                  <a:srgbClr val="5482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solidFill>
                      <a:schemeClr val="tx1"/>
                    </a:solidFill>
                    <a:latin typeface="微软雅黑" panose="020B0503020204020204" pitchFamily="34" charset="-122"/>
                    <a:ea typeface="微软雅黑" panose="020B0503020204020204" pitchFamily="34" charset="-122"/>
                  </a:rPr>
                  <a:t>Downloader</a:t>
                </a:r>
                <a:endParaRPr lang="zh-CN" altLang="en-US" b="1" dirty="0">
                  <a:solidFill>
                    <a:schemeClr val="tx1"/>
                  </a:solidFill>
                  <a:latin typeface="微软雅黑" panose="020B0503020204020204" pitchFamily="34" charset="-122"/>
                  <a:ea typeface="微软雅黑" panose="020B0503020204020204" pitchFamily="34" charset="-122"/>
                </a:endParaRPr>
              </a:p>
            </p:txBody>
          </p:sp>
          <p:sp>
            <p:nvSpPr>
              <p:cNvPr id="230" name="圆角矩形 229"/>
              <p:cNvSpPr/>
              <p:nvPr/>
            </p:nvSpPr>
            <p:spPr>
              <a:xfrm>
                <a:off x="11123628" y="4373902"/>
                <a:ext cx="1182672" cy="487050"/>
              </a:xfrm>
              <a:prstGeom prst="roundRect">
                <a:avLst/>
              </a:prstGeom>
              <a:noFill/>
              <a:ln w="38100">
                <a:solidFill>
                  <a:srgbClr val="5482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solidFill>
                      <a:schemeClr val="tx1"/>
                    </a:solidFill>
                    <a:latin typeface="微软雅黑" panose="020B0503020204020204" pitchFamily="34" charset="-122"/>
                    <a:ea typeface="微软雅黑" panose="020B0503020204020204" pitchFamily="34" charset="-122"/>
                  </a:rPr>
                  <a:t>Fetcher</a:t>
                </a:r>
                <a:endParaRPr lang="zh-CN" altLang="en-US" b="1" dirty="0">
                  <a:solidFill>
                    <a:schemeClr val="tx1"/>
                  </a:solidFill>
                  <a:latin typeface="微软雅黑" panose="020B0503020204020204" pitchFamily="34" charset="-122"/>
                  <a:ea typeface="微软雅黑" panose="020B0503020204020204" pitchFamily="34" charset="-122"/>
                </a:endParaRPr>
              </a:p>
            </p:txBody>
          </p:sp>
          <p:sp>
            <p:nvSpPr>
              <p:cNvPr id="231" name="圆角矩形 230"/>
              <p:cNvSpPr/>
              <p:nvPr/>
            </p:nvSpPr>
            <p:spPr>
              <a:xfrm>
                <a:off x="10218055" y="4386657"/>
                <a:ext cx="832078" cy="487050"/>
              </a:xfrm>
              <a:prstGeom prst="roundRect">
                <a:avLst/>
              </a:prstGeom>
              <a:noFill/>
              <a:ln w="38100">
                <a:solidFill>
                  <a:srgbClr val="5482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solidFill>
                      <a:schemeClr val="tx1"/>
                    </a:solidFill>
                    <a:latin typeface="微软雅黑" panose="020B0503020204020204" pitchFamily="34" charset="-122"/>
                    <a:ea typeface="微软雅黑" panose="020B0503020204020204" pitchFamily="34" charset="-122"/>
                  </a:rPr>
                  <a:t>Sync</a:t>
                </a:r>
                <a:endParaRPr lang="zh-CN" altLang="en-US" b="1" dirty="0">
                  <a:solidFill>
                    <a:schemeClr val="tx1"/>
                  </a:solidFill>
                  <a:latin typeface="微软雅黑" panose="020B0503020204020204" pitchFamily="34" charset="-122"/>
                  <a:ea typeface="微软雅黑" panose="020B0503020204020204" pitchFamily="34" charset="-122"/>
                </a:endParaRPr>
              </a:p>
            </p:txBody>
          </p:sp>
          <p:sp>
            <p:nvSpPr>
              <p:cNvPr id="232" name="文本框 231"/>
              <p:cNvSpPr txBox="1"/>
              <p:nvPr/>
            </p:nvSpPr>
            <p:spPr>
              <a:xfrm>
                <a:off x="10634094" y="3376375"/>
                <a:ext cx="1812549" cy="369332"/>
              </a:xfrm>
              <a:prstGeom prst="rect">
                <a:avLst/>
              </a:prstGeom>
              <a:noFill/>
              <a:ln>
                <a:solidFill>
                  <a:srgbClr val="548235"/>
                </a:solidFill>
              </a:ln>
            </p:spPr>
            <p:txBody>
              <a:bodyPr wrap="square" rtlCol="0">
                <a:spAutoFit/>
              </a:bodyPr>
              <a:lstStyle/>
              <a:p>
                <a:r>
                  <a:rPr lang="en-US" altLang="zh-CN" b="1" dirty="0">
                    <a:latin typeface="微软雅黑" panose="020B0503020204020204" pitchFamily="34" charset="-122"/>
                    <a:ea typeface="微软雅黑" panose="020B0503020204020204" pitchFamily="34" charset="-122"/>
                  </a:rPr>
                  <a:t>Network</a:t>
                </a:r>
                <a:endParaRPr lang="zh-CN" altLang="en-US" b="1" dirty="0">
                  <a:latin typeface="微软雅黑" panose="020B0503020204020204" pitchFamily="34" charset="-122"/>
                  <a:ea typeface="微软雅黑" panose="020B0503020204020204" pitchFamily="34" charset="-122"/>
                </a:endParaRPr>
              </a:p>
            </p:txBody>
          </p:sp>
        </p:grpSp>
      </p:grpSp>
      <p:grpSp>
        <p:nvGrpSpPr>
          <p:cNvPr id="24" name="组合 23"/>
          <p:cNvGrpSpPr/>
          <p:nvPr/>
        </p:nvGrpSpPr>
        <p:grpSpPr>
          <a:xfrm>
            <a:off x="5001517" y="3313741"/>
            <a:ext cx="950642" cy="2325850"/>
            <a:chOff x="5041479" y="3319400"/>
            <a:chExt cx="950642" cy="2325850"/>
          </a:xfrm>
        </p:grpSpPr>
        <p:sp>
          <p:nvSpPr>
            <p:cNvPr id="180" name="圆角矩形 179"/>
            <p:cNvSpPr/>
            <p:nvPr/>
          </p:nvSpPr>
          <p:spPr>
            <a:xfrm>
              <a:off x="5041479" y="3319400"/>
              <a:ext cx="950642" cy="2325850"/>
            </a:xfrm>
            <a:prstGeom prst="roundRect">
              <a:avLst/>
            </a:prstGeom>
            <a:noFill/>
            <a:ln w="38100">
              <a:solidFill>
                <a:srgbClr val="5482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solidFill>
                  <a:schemeClr val="tx1"/>
                </a:solidFill>
                <a:latin typeface="微软雅黑" panose="020B0503020204020204" pitchFamily="34" charset="-122"/>
                <a:ea typeface="微软雅黑" panose="020B0503020204020204" pitchFamily="34" charset="-122"/>
              </a:endParaRPr>
            </a:p>
          </p:txBody>
        </p:sp>
        <p:sp>
          <p:nvSpPr>
            <p:cNvPr id="233" name="圆角矩形 232"/>
            <p:cNvSpPr/>
            <p:nvPr/>
          </p:nvSpPr>
          <p:spPr>
            <a:xfrm>
              <a:off x="5142962" y="4104472"/>
              <a:ext cx="752608" cy="487050"/>
            </a:xfrm>
            <a:prstGeom prst="roundRect">
              <a:avLst/>
            </a:prstGeom>
            <a:noFill/>
            <a:ln w="38100">
              <a:solidFill>
                <a:srgbClr val="5482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solidFill>
                    <a:schemeClr val="tx1"/>
                  </a:solidFill>
                  <a:latin typeface="微软雅黑" panose="020B0503020204020204" pitchFamily="34" charset="-122"/>
                  <a:ea typeface="微软雅黑" panose="020B0503020204020204" pitchFamily="34" charset="-122"/>
                </a:rPr>
                <a:t>POW</a:t>
              </a:r>
              <a:endParaRPr lang="zh-CN" altLang="en-US" sz="1600" b="1" dirty="0">
                <a:solidFill>
                  <a:schemeClr val="tx1"/>
                </a:solidFill>
                <a:latin typeface="微软雅黑" panose="020B0503020204020204" pitchFamily="34" charset="-122"/>
                <a:ea typeface="微软雅黑" panose="020B0503020204020204" pitchFamily="34" charset="-122"/>
              </a:endParaRPr>
            </a:p>
          </p:txBody>
        </p:sp>
        <p:sp>
          <p:nvSpPr>
            <p:cNvPr id="234" name="圆角矩形 233"/>
            <p:cNvSpPr/>
            <p:nvPr/>
          </p:nvSpPr>
          <p:spPr>
            <a:xfrm>
              <a:off x="5159004" y="4860952"/>
              <a:ext cx="752608" cy="487050"/>
            </a:xfrm>
            <a:prstGeom prst="roundRect">
              <a:avLst/>
            </a:prstGeom>
            <a:noFill/>
            <a:ln w="38100">
              <a:solidFill>
                <a:srgbClr val="5482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solidFill>
                    <a:schemeClr val="tx1"/>
                  </a:solidFill>
                  <a:latin typeface="微软雅黑" panose="020B0503020204020204" pitchFamily="34" charset="-122"/>
                  <a:ea typeface="微软雅黑" panose="020B0503020204020204" pitchFamily="34" charset="-122"/>
                </a:rPr>
                <a:t>POS</a:t>
              </a:r>
              <a:endParaRPr lang="zh-CN" altLang="en-US" sz="1600" b="1" dirty="0">
                <a:solidFill>
                  <a:schemeClr val="tx1"/>
                </a:solidFill>
                <a:latin typeface="微软雅黑" panose="020B0503020204020204" pitchFamily="34" charset="-122"/>
                <a:ea typeface="微软雅黑" panose="020B0503020204020204" pitchFamily="34" charset="-122"/>
              </a:endParaRPr>
            </a:p>
          </p:txBody>
        </p:sp>
        <p:sp>
          <p:nvSpPr>
            <p:cNvPr id="235" name="文本框 234"/>
            <p:cNvSpPr txBox="1"/>
            <p:nvPr/>
          </p:nvSpPr>
          <p:spPr>
            <a:xfrm>
              <a:off x="5150380" y="3383355"/>
              <a:ext cx="796910" cy="646331"/>
            </a:xfrm>
            <a:prstGeom prst="rect">
              <a:avLst/>
            </a:prstGeom>
            <a:noFill/>
            <a:ln>
              <a:solidFill>
                <a:srgbClr val="548235"/>
              </a:solidFill>
            </a:ln>
          </p:spPr>
          <p:txBody>
            <a:bodyPr wrap="square" rtlCol="0">
              <a:spAutoFit/>
            </a:bodyPr>
            <a:lstStyle/>
            <a:p>
              <a:r>
                <a:rPr lang="zh-CN" altLang="en-US" b="1" dirty="0">
                  <a:latin typeface="微软雅黑" panose="020B0503020204020204" pitchFamily="34" charset="-122"/>
                  <a:ea typeface="微软雅黑" panose="020B0503020204020204" pitchFamily="34" charset="-122"/>
                </a:rPr>
                <a:t>共识</a:t>
              </a:r>
              <a:endParaRPr lang="en-US" altLang="zh-CN" b="1" dirty="0">
                <a:latin typeface="微软雅黑" panose="020B0503020204020204" pitchFamily="34" charset="-122"/>
                <a:ea typeface="微软雅黑" panose="020B0503020204020204" pitchFamily="34" charset="-122"/>
              </a:endParaRPr>
            </a:p>
            <a:p>
              <a:r>
                <a:rPr lang="zh-CN" altLang="en-US" b="1" dirty="0">
                  <a:latin typeface="微软雅黑" panose="020B0503020204020204" pitchFamily="34" charset="-122"/>
                  <a:ea typeface="微软雅黑" panose="020B0503020204020204" pitchFamily="34" charset="-122"/>
                </a:rPr>
                <a:t>算法</a:t>
              </a:r>
            </a:p>
          </p:txBody>
        </p:sp>
      </p:grpSp>
      <p:sp>
        <p:nvSpPr>
          <p:cNvPr id="25" name="圆角矩形 24"/>
          <p:cNvSpPr/>
          <p:nvPr/>
        </p:nvSpPr>
        <p:spPr>
          <a:xfrm>
            <a:off x="217174" y="3255289"/>
            <a:ext cx="11672936" cy="3234821"/>
          </a:xfrm>
          <a:prstGeom prst="roundRect">
            <a:avLst>
              <a:gd name="adj" fmla="val 8633"/>
            </a:avLst>
          </a:prstGeom>
          <a:solidFill>
            <a:srgbClr val="54823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000" b="1" dirty="0">
                <a:latin typeface="微软雅黑" panose="020B0503020204020204" pitchFamily="34" charset="-122"/>
                <a:ea typeface="微软雅黑" panose="020B0503020204020204" pitchFamily="34" charset="-122"/>
              </a:rPr>
              <a:t>区块链</a:t>
            </a:r>
          </a:p>
        </p:txBody>
      </p:sp>
      <p:sp>
        <p:nvSpPr>
          <p:cNvPr id="236" name="圆角矩形 235"/>
          <p:cNvSpPr/>
          <p:nvPr/>
        </p:nvSpPr>
        <p:spPr>
          <a:xfrm>
            <a:off x="6057121" y="2530205"/>
            <a:ext cx="5766069" cy="557979"/>
          </a:xfrm>
          <a:prstGeom prst="roundRect">
            <a:avLst/>
          </a:prstGeom>
          <a:solidFill>
            <a:srgbClr val="548235"/>
          </a:solidFill>
          <a:ln w="38100">
            <a:solidFill>
              <a:srgbClr val="5482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bg1"/>
                </a:solidFill>
                <a:latin typeface="微软雅黑" panose="020B0503020204020204" pitchFamily="34" charset="-122"/>
                <a:ea typeface="微软雅黑" panose="020B0503020204020204" pitchFamily="34" charset="-122"/>
              </a:rPr>
              <a:t>Solidity</a:t>
            </a:r>
            <a:r>
              <a:rPr lang="zh-CN" altLang="en-US" sz="2400" b="1" dirty="0">
                <a:solidFill>
                  <a:schemeClr val="bg1"/>
                </a:solidFill>
                <a:latin typeface="微软雅黑" panose="020B0503020204020204" pitchFamily="34" charset="-122"/>
                <a:ea typeface="微软雅黑" panose="020B0503020204020204" pitchFamily="34" charset="-122"/>
              </a:rPr>
              <a:t>语言</a:t>
            </a:r>
          </a:p>
        </p:txBody>
      </p:sp>
    </p:spTree>
    <p:extLst>
      <p:ext uri="{BB962C8B-B14F-4D97-AF65-F5344CB8AC3E}">
        <p14:creationId xmlns:p14="http://schemas.microsoft.com/office/powerpoint/2010/main" val="1180895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1000"/>
                                        <p:tgtEl>
                                          <p:spTgt spid="25"/>
                                        </p:tgtEl>
                                      </p:cBhvr>
                                    </p:animEffect>
                                    <p:anim calcmode="lin" valueType="num">
                                      <p:cBhvr>
                                        <p:cTn id="8" dur="1000" fill="hold"/>
                                        <p:tgtEl>
                                          <p:spTgt spid="25"/>
                                        </p:tgtEl>
                                        <p:attrNameLst>
                                          <p:attrName>ppt_x</p:attrName>
                                        </p:attrNameLst>
                                      </p:cBhvr>
                                      <p:tavLst>
                                        <p:tav tm="0">
                                          <p:val>
                                            <p:strVal val="#ppt_x"/>
                                          </p:val>
                                        </p:tav>
                                        <p:tav tm="100000">
                                          <p:val>
                                            <p:strVal val="#ppt_x"/>
                                          </p:val>
                                        </p:tav>
                                      </p:tavLst>
                                    </p:anim>
                                    <p:anim calcmode="lin" valueType="num">
                                      <p:cBhvr>
                                        <p:cTn id="9" dur="1000" fill="hold"/>
                                        <p:tgtEl>
                                          <p:spTgt spid="2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36"/>
                                        </p:tgtEl>
                                        <p:attrNameLst>
                                          <p:attrName>style.visibility</p:attrName>
                                        </p:attrNameLst>
                                      </p:cBhvr>
                                      <p:to>
                                        <p:strVal val="visible"/>
                                      </p:to>
                                    </p:set>
                                    <p:animEffect transition="in" filter="fade">
                                      <p:cBhvr>
                                        <p:cTn id="12" dur="1000"/>
                                        <p:tgtEl>
                                          <p:spTgt spid="236"/>
                                        </p:tgtEl>
                                      </p:cBhvr>
                                    </p:animEffect>
                                    <p:anim calcmode="lin" valueType="num">
                                      <p:cBhvr>
                                        <p:cTn id="13" dur="1000" fill="hold"/>
                                        <p:tgtEl>
                                          <p:spTgt spid="236"/>
                                        </p:tgtEl>
                                        <p:attrNameLst>
                                          <p:attrName>ppt_x</p:attrName>
                                        </p:attrNameLst>
                                      </p:cBhvr>
                                      <p:tavLst>
                                        <p:tav tm="0">
                                          <p:val>
                                            <p:strVal val="#ppt_x"/>
                                          </p:val>
                                        </p:tav>
                                        <p:tav tm="100000">
                                          <p:val>
                                            <p:strVal val="#ppt_x"/>
                                          </p:val>
                                        </p:tav>
                                      </p:tavLst>
                                    </p:anim>
                                    <p:anim calcmode="lin" valueType="num">
                                      <p:cBhvr>
                                        <p:cTn id="14" dur="1000" fill="hold"/>
                                        <p:tgtEl>
                                          <p:spTgt spid="23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3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895350"/>
          </a:xfrm>
          <a:prstGeom prst="rect">
            <a:avLst/>
          </a:prstGeom>
          <a:solidFill>
            <a:srgbClr val="0058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p:cNvPicPr>
            <a:picLocks noChangeAspect="1"/>
          </p:cNvPicPr>
          <p:nvPr/>
        </p:nvPicPr>
        <p:blipFill>
          <a:blip r:embed="rId3"/>
          <a:stretch>
            <a:fillRect/>
          </a:stretch>
        </p:blipFill>
        <p:spPr>
          <a:xfrm>
            <a:off x="9633708" y="0"/>
            <a:ext cx="2552700" cy="895350"/>
          </a:xfrm>
          <a:prstGeom prst="rect">
            <a:avLst/>
          </a:prstGeom>
        </p:spPr>
      </p:pic>
      <p:cxnSp>
        <p:nvCxnSpPr>
          <p:cNvPr id="7" name="直接连接符 6"/>
          <p:cNvCxnSpPr/>
          <p:nvPr/>
        </p:nvCxnSpPr>
        <p:spPr>
          <a:xfrm>
            <a:off x="236472" y="6767130"/>
            <a:ext cx="11641301" cy="49378"/>
          </a:xfrm>
          <a:prstGeom prst="line">
            <a:avLst/>
          </a:prstGeom>
          <a:ln w="19050">
            <a:solidFill>
              <a:srgbClr val="005825"/>
            </a:solidFill>
          </a:ln>
        </p:spPr>
        <p:style>
          <a:lnRef idx="1">
            <a:schemeClr val="accent1"/>
          </a:lnRef>
          <a:fillRef idx="0">
            <a:schemeClr val="accent1"/>
          </a:fillRef>
          <a:effectRef idx="0">
            <a:schemeClr val="accent1"/>
          </a:effectRef>
          <a:fontRef idx="minor">
            <a:schemeClr val="tx1"/>
          </a:fontRef>
        </p:style>
      </p:cxnSp>
      <p:sp>
        <p:nvSpPr>
          <p:cNvPr id="130" name="椭圆 17"/>
          <p:cNvSpPr/>
          <p:nvPr/>
        </p:nvSpPr>
        <p:spPr>
          <a:xfrm>
            <a:off x="128472" y="123675"/>
            <a:ext cx="648000" cy="64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华文楷体" panose="02010600040101010101" pitchFamily="2" charset="-122"/>
            </a:endParaRPr>
          </a:p>
        </p:txBody>
      </p:sp>
      <p:sp>
        <p:nvSpPr>
          <p:cNvPr id="129" name="椭圆 16"/>
          <p:cNvSpPr/>
          <p:nvPr/>
        </p:nvSpPr>
        <p:spPr>
          <a:xfrm>
            <a:off x="236472" y="231675"/>
            <a:ext cx="432000" cy="432000"/>
          </a:xfrm>
          <a:prstGeom prst="rect">
            <a:avLst/>
          </a:prstGeom>
          <a:solidFill>
            <a:srgbClr val="0058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华文楷体" panose="02010600040101010101" pitchFamily="2" charset="-122"/>
            </a:endParaRPr>
          </a:p>
        </p:txBody>
      </p:sp>
      <p:sp>
        <p:nvSpPr>
          <p:cNvPr id="51" name="文本框 50"/>
          <p:cNvSpPr txBox="1"/>
          <p:nvPr/>
        </p:nvSpPr>
        <p:spPr>
          <a:xfrm>
            <a:off x="989814" y="105948"/>
            <a:ext cx="8568302" cy="646331"/>
          </a:xfrm>
          <a:prstGeom prst="rect">
            <a:avLst/>
          </a:prstGeom>
          <a:noFill/>
        </p:spPr>
        <p:txBody>
          <a:bodyPr wrap="square" rtlCol="0">
            <a:spAutoFit/>
          </a:bodyPr>
          <a:lstStyle/>
          <a:p>
            <a:r>
              <a:rPr lang="zh-CN" altLang="en-US" sz="3600" b="1" dirty="0">
                <a:solidFill>
                  <a:schemeClr val="bg1"/>
                </a:solidFill>
                <a:latin typeface="微软雅黑" panose="020B0503020204020204" pitchFamily="34" charset="-122"/>
                <a:ea typeface="微软雅黑" panose="020B0503020204020204" pitchFamily="34" charset="-122"/>
              </a:rPr>
              <a:t>区块链简史</a:t>
            </a:r>
            <a:r>
              <a:rPr lang="en-US" altLang="zh-CN" sz="3600" b="1" dirty="0">
                <a:solidFill>
                  <a:schemeClr val="bg1"/>
                </a:solidFill>
                <a:latin typeface="微软雅黑" panose="020B0503020204020204" pitchFamily="34" charset="-122"/>
                <a:ea typeface="微软雅黑" panose="020B0503020204020204" pitchFamily="34" charset="-122"/>
              </a:rPr>
              <a:t>——</a:t>
            </a:r>
            <a:r>
              <a:rPr lang="zh-CN" altLang="en-US" sz="3600" b="1" dirty="0">
                <a:solidFill>
                  <a:schemeClr val="bg1"/>
                </a:solidFill>
                <a:latin typeface="微软雅黑" panose="020B0503020204020204" pitchFamily="34" charset="-122"/>
                <a:ea typeface="微软雅黑" panose="020B0503020204020204" pitchFamily="34" charset="-122"/>
              </a:rPr>
              <a:t>区块链的衍生</a:t>
            </a:r>
          </a:p>
        </p:txBody>
      </p:sp>
      <p:sp>
        <p:nvSpPr>
          <p:cNvPr id="5" name="矩形 4"/>
          <p:cNvSpPr/>
          <p:nvPr/>
        </p:nvSpPr>
        <p:spPr>
          <a:xfrm>
            <a:off x="230880" y="283006"/>
            <a:ext cx="470000" cy="369332"/>
          </a:xfrm>
          <a:prstGeom prst="rect">
            <a:avLst/>
          </a:prstGeom>
        </p:spPr>
        <p:txBody>
          <a:bodyPr wrap="none">
            <a:spAutoFit/>
          </a:bodyPr>
          <a:lstStyle/>
          <a:p>
            <a:r>
              <a:rPr lang="en-US" altLang="zh-CN" b="1" dirty="0">
                <a:solidFill>
                  <a:schemeClr val="bg1"/>
                </a:solidFill>
                <a:latin typeface="微软雅黑" panose="020B0503020204020204" pitchFamily="34" charset="-122"/>
                <a:ea typeface="微软雅黑" panose="020B0503020204020204" pitchFamily="34" charset="-122"/>
              </a:rPr>
              <a:t>01</a:t>
            </a:r>
            <a:endParaRPr lang="zh-CN" altLang="en-US" b="1" dirty="0">
              <a:solidFill>
                <a:schemeClr val="bg1"/>
              </a:solidFill>
              <a:latin typeface="微软雅黑" panose="020B0503020204020204" pitchFamily="34" charset="-122"/>
              <a:ea typeface="微软雅黑" panose="020B0503020204020204" pitchFamily="34" charset="-122"/>
            </a:endParaRPr>
          </a:p>
        </p:txBody>
      </p:sp>
      <p:grpSp>
        <p:nvGrpSpPr>
          <p:cNvPr id="2" name="组合 1"/>
          <p:cNvGrpSpPr/>
          <p:nvPr/>
        </p:nvGrpSpPr>
        <p:grpSpPr>
          <a:xfrm>
            <a:off x="452472" y="2887471"/>
            <a:ext cx="11199811" cy="1887537"/>
            <a:chOff x="776472" y="2954991"/>
            <a:chExt cx="11199811" cy="1887537"/>
          </a:xfrm>
        </p:grpSpPr>
        <p:grpSp>
          <p:nvGrpSpPr>
            <p:cNvPr id="53" name="Group 64"/>
            <p:cNvGrpSpPr>
              <a:grpSpLocks/>
            </p:cNvGrpSpPr>
            <p:nvPr/>
          </p:nvGrpSpPr>
          <p:grpSpPr bwMode="auto">
            <a:xfrm>
              <a:off x="776472" y="2954992"/>
              <a:ext cx="7391400" cy="1887536"/>
              <a:chOff x="762000" y="1951149"/>
              <a:chExt cx="7391400" cy="1887795"/>
            </a:xfrm>
          </p:grpSpPr>
          <p:sp>
            <p:nvSpPr>
              <p:cNvPr id="54" name="Ellipse 98"/>
              <p:cNvSpPr/>
              <p:nvPr/>
            </p:nvSpPr>
            <p:spPr bwMode="auto">
              <a:xfrm>
                <a:off x="1754188" y="3279293"/>
                <a:ext cx="1524000" cy="468937"/>
              </a:xfrm>
              <a:prstGeom prst="ellipse">
                <a:avLst/>
              </a:prstGeom>
              <a:gradFill flip="none" rotWithShape="1">
                <a:gsLst>
                  <a:gs pos="100000">
                    <a:srgbClr val="FFFFFF">
                      <a:alpha val="0"/>
                    </a:srgbClr>
                  </a:gs>
                  <a:gs pos="0">
                    <a:srgbClr val="E6E6E6">
                      <a:lumMod val="10000"/>
                      <a:alpha val="42000"/>
                    </a:srgbClr>
                  </a:gs>
                </a:gsLst>
                <a:path path="shape">
                  <a:fillToRect l="50000" t="50000" r="50000" b="50000"/>
                </a:path>
                <a:tileRect/>
              </a:gradFill>
              <a:ln w="9525" cap="flat" cmpd="sng" algn="ctr">
                <a:noFill/>
                <a:prstDash val="solid"/>
              </a:ln>
              <a:effectLst/>
            </p:spPr>
            <p:txBody>
              <a:bodyPr anchor="ct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algn="ctr" eaLnBrk="1" fontAlgn="auto" hangingPunct="1">
                  <a:spcBef>
                    <a:spcPts val="0"/>
                  </a:spcBef>
                  <a:spcAft>
                    <a:spcPts val="0"/>
                  </a:spcAft>
                  <a:defRPr/>
                </a:pPr>
                <a:endParaRPr lang="en-US" sz="1400" kern="0">
                  <a:solidFill>
                    <a:srgbClr val="FFFFFF"/>
                  </a:solidFill>
                  <a:latin typeface="微软雅黑"/>
                  <a:ea typeface="微软雅黑"/>
                </a:endParaRPr>
              </a:p>
            </p:txBody>
          </p:sp>
          <p:sp>
            <p:nvSpPr>
              <p:cNvPr id="55" name="Ellipse 98"/>
              <p:cNvSpPr/>
              <p:nvPr/>
            </p:nvSpPr>
            <p:spPr bwMode="auto">
              <a:xfrm>
                <a:off x="2819400" y="3279293"/>
                <a:ext cx="1524000" cy="468937"/>
              </a:xfrm>
              <a:prstGeom prst="ellipse">
                <a:avLst/>
              </a:prstGeom>
              <a:gradFill flip="none" rotWithShape="1">
                <a:gsLst>
                  <a:gs pos="100000">
                    <a:srgbClr val="FFFFFF">
                      <a:alpha val="0"/>
                    </a:srgbClr>
                  </a:gs>
                  <a:gs pos="0">
                    <a:srgbClr val="E6E6E6">
                      <a:lumMod val="10000"/>
                      <a:alpha val="42000"/>
                    </a:srgbClr>
                  </a:gs>
                </a:gsLst>
                <a:path path="shape">
                  <a:fillToRect l="50000" t="50000" r="50000" b="50000"/>
                </a:path>
                <a:tileRect/>
              </a:gradFill>
              <a:ln w="9525" cap="flat" cmpd="sng" algn="ctr">
                <a:noFill/>
                <a:prstDash val="solid"/>
              </a:ln>
              <a:effectLst/>
            </p:spPr>
            <p:txBody>
              <a:bodyPr anchor="ct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algn="ctr" eaLnBrk="1" fontAlgn="auto" hangingPunct="1">
                  <a:spcBef>
                    <a:spcPts val="0"/>
                  </a:spcBef>
                  <a:spcAft>
                    <a:spcPts val="0"/>
                  </a:spcAft>
                  <a:defRPr/>
                </a:pPr>
                <a:endParaRPr lang="en-US" sz="1400" kern="0">
                  <a:solidFill>
                    <a:srgbClr val="FFFFFF"/>
                  </a:solidFill>
                  <a:latin typeface="微软雅黑"/>
                  <a:ea typeface="微软雅黑"/>
                </a:endParaRPr>
              </a:p>
            </p:txBody>
          </p:sp>
          <p:sp>
            <p:nvSpPr>
              <p:cNvPr id="56" name="Ellipse 98"/>
              <p:cNvSpPr/>
              <p:nvPr/>
            </p:nvSpPr>
            <p:spPr bwMode="auto">
              <a:xfrm>
                <a:off x="3733800" y="3279293"/>
                <a:ext cx="1524000" cy="468937"/>
              </a:xfrm>
              <a:prstGeom prst="ellipse">
                <a:avLst/>
              </a:prstGeom>
              <a:gradFill flip="none" rotWithShape="1">
                <a:gsLst>
                  <a:gs pos="100000">
                    <a:srgbClr val="FFFFFF">
                      <a:alpha val="0"/>
                    </a:srgbClr>
                  </a:gs>
                  <a:gs pos="0">
                    <a:srgbClr val="E6E6E6">
                      <a:lumMod val="10000"/>
                      <a:alpha val="42000"/>
                    </a:srgbClr>
                  </a:gs>
                </a:gsLst>
                <a:path path="shape">
                  <a:fillToRect l="50000" t="50000" r="50000" b="50000"/>
                </a:path>
                <a:tileRect/>
              </a:gradFill>
              <a:ln w="9525" cap="flat" cmpd="sng" algn="ctr">
                <a:noFill/>
                <a:prstDash val="solid"/>
              </a:ln>
              <a:effectLst/>
            </p:spPr>
            <p:txBody>
              <a:bodyPr anchor="ct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algn="ctr" eaLnBrk="1" fontAlgn="auto" hangingPunct="1">
                  <a:spcBef>
                    <a:spcPts val="0"/>
                  </a:spcBef>
                  <a:spcAft>
                    <a:spcPts val="0"/>
                  </a:spcAft>
                  <a:defRPr/>
                </a:pPr>
                <a:endParaRPr lang="en-US" sz="1400" kern="0">
                  <a:solidFill>
                    <a:srgbClr val="FFFFFF"/>
                  </a:solidFill>
                  <a:latin typeface="微软雅黑"/>
                  <a:ea typeface="微软雅黑"/>
                </a:endParaRPr>
              </a:p>
            </p:txBody>
          </p:sp>
          <p:sp>
            <p:nvSpPr>
              <p:cNvPr id="57" name="Ellipse 98"/>
              <p:cNvSpPr/>
              <p:nvPr/>
            </p:nvSpPr>
            <p:spPr bwMode="auto">
              <a:xfrm>
                <a:off x="4646612" y="3279293"/>
                <a:ext cx="1524000" cy="468937"/>
              </a:xfrm>
              <a:prstGeom prst="ellipse">
                <a:avLst/>
              </a:prstGeom>
              <a:gradFill flip="none" rotWithShape="1">
                <a:gsLst>
                  <a:gs pos="100000">
                    <a:srgbClr val="FFFFFF">
                      <a:alpha val="0"/>
                    </a:srgbClr>
                  </a:gs>
                  <a:gs pos="0">
                    <a:srgbClr val="E6E6E6">
                      <a:lumMod val="10000"/>
                      <a:alpha val="42000"/>
                    </a:srgbClr>
                  </a:gs>
                </a:gsLst>
                <a:path path="shape">
                  <a:fillToRect l="50000" t="50000" r="50000" b="50000"/>
                </a:path>
                <a:tileRect/>
              </a:gradFill>
              <a:ln w="9525" cap="flat" cmpd="sng" algn="ctr">
                <a:noFill/>
                <a:prstDash val="solid"/>
              </a:ln>
              <a:effectLst/>
            </p:spPr>
            <p:txBody>
              <a:bodyPr anchor="ct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algn="ctr" eaLnBrk="1" fontAlgn="auto" hangingPunct="1">
                  <a:spcBef>
                    <a:spcPts val="0"/>
                  </a:spcBef>
                  <a:spcAft>
                    <a:spcPts val="0"/>
                  </a:spcAft>
                  <a:defRPr/>
                </a:pPr>
                <a:endParaRPr lang="en-US" sz="1400" kern="0">
                  <a:solidFill>
                    <a:srgbClr val="FFFFFF"/>
                  </a:solidFill>
                  <a:latin typeface="微软雅黑"/>
                  <a:ea typeface="微软雅黑"/>
                </a:endParaRPr>
              </a:p>
            </p:txBody>
          </p:sp>
          <p:sp>
            <p:nvSpPr>
              <p:cNvPr id="58" name="Ellipse 98"/>
              <p:cNvSpPr/>
              <p:nvPr/>
            </p:nvSpPr>
            <p:spPr bwMode="auto">
              <a:xfrm>
                <a:off x="5640388" y="3279293"/>
                <a:ext cx="1524000" cy="468937"/>
              </a:xfrm>
              <a:prstGeom prst="ellipse">
                <a:avLst/>
              </a:prstGeom>
              <a:gradFill flip="none" rotWithShape="1">
                <a:gsLst>
                  <a:gs pos="100000">
                    <a:srgbClr val="FFFFFF">
                      <a:alpha val="0"/>
                    </a:srgbClr>
                  </a:gs>
                  <a:gs pos="0">
                    <a:srgbClr val="E6E6E6">
                      <a:lumMod val="10000"/>
                      <a:alpha val="42000"/>
                    </a:srgbClr>
                  </a:gs>
                </a:gsLst>
                <a:path path="shape">
                  <a:fillToRect l="50000" t="50000" r="50000" b="50000"/>
                </a:path>
                <a:tileRect/>
              </a:gradFill>
              <a:ln w="9525" cap="flat" cmpd="sng" algn="ctr">
                <a:noFill/>
                <a:prstDash val="solid"/>
              </a:ln>
              <a:effectLst/>
            </p:spPr>
            <p:txBody>
              <a:bodyPr anchor="ct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algn="ctr" eaLnBrk="1" fontAlgn="auto" hangingPunct="1">
                  <a:spcBef>
                    <a:spcPts val="0"/>
                  </a:spcBef>
                  <a:spcAft>
                    <a:spcPts val="0"/>
                  </a:spcAft>
                  <a:defRPr/>
                </a:pPr>
                <a:endParaRPr lang="en-US" sz="1400" kern="0">
                  <a:solidFill>
                    <a:srgbClr val="FFFFFF"/>
                  </a:solidFill>
                  <a:latin typeface="微软雅黑"/>
                  <a:ea typeface="微软雅黑"/>
                </a:endParaRPr>
              </a:p>
            </p:txBody>
          </p:sp>
          <p:sp>
            <p:nvSpPr>
              <p:cNvPr id="59" name="Ellipse 98"/>
              <p:cNvSpPr/>
              <p:nvPr/>
            </p:nvSpPr>
            <p:spPr bwMode="auto">
              <a:xfrm>
                <a:off x="6629400" y="3279293"/>
                <a:ext cx="1524000" cy="468937"/>
              </a:xfrm>
              <a:prstGeom prst="ellipse">
                <a:avLst/>
              </a:prstGeom>
              <a:gradFill flip="none" rotWithShape="1">
                <a:gsLst>
                  <a:gs pos="100000">
                    <a:srgbClr val="FFFFFF">
                      <a:alpha val="0"/>
                    </a:srgbClr>
                  </a:gs>
                  <a:gs pos="0">
                    <a:srgbClr val="E6E6E6">
                      <a:lumMod val="10000"/>
                      <a:alpha val="42000"/>
                    </a:srgbClr>
                  </a:gs>
                </a:gsLst>
                <a:path path="shape">
                  <a:fillToRect l="50000" t="50000" r="50000" b="50000"/>
                </a:path>
                <a:tileRect/>
              </a:gradFill>
              <a:ln w="9525" cap="flat" cmpd="sng" algn="ctr">
                <a:noFill/>
                <a:prstDash val="solid"/>
              </a:ln>
              <a:effectLst/>
            </p:spPr>
            <p:txBody>
              <a:bodyPr anchor="ct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algn="ctr" eaLnBrk="1" fontAlgn="auto" hangingPunct="1">
                  <a:spcBef>
                    <a:spcPts val="0"/>
                  </a:spcBef>
                  <a:spcAft>
                    <a:spcPts val="0"/>
                  </a:spcAft>
                  <a:defRPr/>
                </a:pPr>
                <a:endParaRPr lang="en-US" sz="1400" kern="0">
                  <a:solidFill>
                    <a:srgbClr val="FFFFFF"/>
                  </a:solidFill>
                  <a:latin typeface="微软雅黑"/>
                  <a:ea typeface="微软雅黑"/>
                </a:endParaRPr>
              </a:p>
            </p:txBody>
          </p:sp>
          <p:sp>
            <p:nvSpPr>
              <p:cNvPr id="60" name="Ellipse 98"/>
              <p:cNvSpPr/>
              <p:nvPr/>
            </p:nvSpPr>
            <p:spPr bwMode="auto">
              <a:xfrm>
                <a:off x="762000" y="3279293"/>
                <a:ext cx="1524000" cy="468937"/>
              </a:xfrm>
              <a:prstGeom prst="ellipse">
                <a:avLst/>
              </a:prstGeom>
              <a:gradFill flip="none" rotWithShape="1">
                <a:gsLst>
                  <a:gs pos="100000">
                    <a:srgbClr val="FFFFFF">
                      <a:alpha val="0"/>
                    </a:srgbClr>
                  </a:gs>
                  <a:gs pos="0">
                    <a:srgbClr val="E6E6E6">
                      <a:lumMod val="10000"/>
                      <a:alpha val="42000"/>
                    </a:srgbClr>
                  </a:gs>
                </a:gsLst>
                <a:path path="shape">
                  <a:fillToRect l="50000" t="50000" r="50000" b="50000"/>
                </a:path>
                <a:tileRect/>
              </a:gradFill>
              <a:ln w="9525" cap="flat" cmpd="sng" algn="ctr">
                <a:noFill/>
                <a:prstDash val="solid"/>
              </a:ln>
              <a:effectLst/>
            </p:spPr>
            <p:txBody>
              <a:bodyPr anchor="ct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algn="ctr" eaLnBrk="1" fontAlgn="auto" hangingPunct="1">
                  <a:spcBef>
                    <a:spcPts val="0"/>
                  </a:spcBef>
                  <a:spcAft>
                    <a:spcPts val="0"/>
                  </a:spcAft>
                  <a:defRPr/>
                </a:pPr>
                <a:endParaRPr lang="en-US" sz="1400" kern="0">
                  <a:solidFill>
                    <a:srgbClr val="FFFFFF"/>
                  </a:solidFill>
                  <a:latin typeface="微软雅黑"/>
                  <a:ea typeface="微软雅黑"/>
                </a:endParaRPr>
              </a:p>
            </p:txBody>
          </p:sp>
          <p:cxnSp>
            <p:nvCxnSpPr>
              <p:cNvPr id="61" name="Straight Connector 36"/>
              <p:cNvCxnSpPr>
                <a:cxnSpLocks noChangeShapeType="1"/>
              </p:cNvCxnSpPr>
              <p:nvPr/>
            </p:nvCxnSpPr>
            <p:spPr bwMode="auto">
              <a:xfrm rot="5400000" flipH="1" flipV="1">
                <a:off x="2310578" y="3633335"/>
                <a:ext cx="409631" cy="1588"/>
              </a:xfrm>
              <a:prstGeom prst="line">
                <a:avLst/>
              </a:prstGeom>
              <a:noFill/>
              <a:ln w="25400">
                <a:solidFill>
                  <a:srgbClr val="58A419"/>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62" name="Straight Connector 37"/>
              <p:cNvCxnSpPr>
                <a:cxnSpLocks noChangeShapeType="1"/>
              </p:cNvCxnSpPr>
              <p:nvPr/>
            </p:nvCxnSpPr>
            <p:spPr bwMode="auto">
              <a:xfrm rot="5400000" flipH="1" flipV="1">
                <a:off x="4290191" y="3633335"/>
                <a:ext cx="409631" cy="1587"/>
              </a:xfrm>
              <a:prstGeom prst="line">
                <a:avLst/>
              </a:prstGeom>
              <a:noFill/>
              <a:ln w="25400">
                <a:solidFill>
                  <a:srgbClr val="58A419"/>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63" name="Straight Connector 38"/>
              <p:cNvCxnSpPr>
                <a:cxnSpLocks noChangeShapeType="1"/>
              </p:cNvCxnSpPr>
              <p:nvPr/>
            </p:nvCxnSpPr>
            <p:spPr bwMode="auto">
              <a:xfrm rot="5400000" flipH="1" flipV="1">
                <a:off x="6196778" y="3633335"/>
                <a:ext cx="409631" cy="1588"/>
              </a:xfrm>
              <a:prstGeom prst="line">
                <a:avLst/>
              </a:prstGeom>
              <a:noFill/>
              <a:ln w="25400">
                <a:solidFill>
                  <a:srgbClr val="58A419"/>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64" name="Straight Connector 33"/>
              <p:cNvCxnSpPr>
                <a:cxnSpLocks noChangeShapeType="1"/>
              </p:cNvCxnSpPr>
              <p:nvPr/>
            </p:nvCxnSpPr>
            <p:spPr bwMode="auto">
              <a:xfrm rot="5400000" flipH="1" flipV="1">
                <a:off x="3376585" y="2155964"/>
                <a:ext cx="411218" cy="1588"/>
              </a:xfrm>
              <a:prstGeom prst="line">
                <a:avLst/>
              </a:prstGeom>
              <a:noFill/>
              <a:ln w="25400">
                <a:solidFill>
                  <a:srgbClr val="58A419"/>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65" name="Straight Connector 34"/>
              <p:cNvCxnSpPr>
                <a:cxnSpLocks noChangeShapeType="1"/>
              </p:cNvCxnSpPr>
              <p:nvPr/>
            </p:nvCxnSpPr>
            <p:spPr bwMode="auto">
              <a:xfrm rot="5400000" flipH="1" flipV="1">
                <a:off x="5203798" y="2155964"/>
                <a:ext cx="411218" cy="1587"/>
              </a:xfrm>
              <a:prstGeom prst="line">
                <a:avLst/>
              </a:prstGeom>
              <a:noFill/>
              <a:ln w="25400">
                <a:solidFill>
                  <a:srgbClr val="58A419"/>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66" name="Straight Connector 35"/>
              <p:cNvCxnSpPr>
                <a:cxnSpLocks noChangeShapeType="1"/>
              </p:cNvCxnSpPr>
              <p:nvPr/>
            </p:nvCxnSpPr>
            <p:spPr bwMode="auto">
              <a:xfrm rot="5400000" flipH="1" flipV="1">
                <a:off x="7110385" y="2155964"/>
                <a:ext cx="411218" cy="1588"/>
              </a:xfrm>
              <a:prstGeom prst="line">
                <a:avLst/>
              </a:prstGeom>
              <a:noFill/>
              <a:ln w="25400">
                <a:solidFill>
                  <a:srgbClr val="58A419"/>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67" name="Straight Connector 32"/>
              <p:cNvCxnSpPr>
                <a:cxnSpLocks noChangeShapeType="1"/>
              </p:cNvCxnSpPr>
              <p:nvPr/>
            </p:nvCxnSpPr>
            <p:spPr bwMode="auto">
              <a:xfrm rot="5400000" flipH="1" flipV="1">
                <a:off x="1318392" y="2155170"/>
                <a:ext cx="411218" cy="3175"/>
              </a:xfrm>
              <a:prstGeom prst="line">
                <a:avLst/>
              </a:prstGeom>
              <a:noFill/>
              <a:ln w="25400">
                <a:solidFill>
                  <a:srgbClr val="58A419"/>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68" name="Oval 3"/>
              <p:cNvSpPr>
                <a:spLocks noChangeArrowheads="1"/>
              </p:cNvSpPr>
              <p:nvPr/>
            </p:nvSpPr>
            <p:spPr bwMode="auto">
              <a:xfrm>
                <a:off x="914400" y="2209946"/>
                <a:ext cx="1295400" cy="1295577"/>
              </a:xfrm>
              <a:prstGeom prst="ellipse">
                <a:avLst/>
              </a:prstGeom>
              <a:solidFill>
                <a:srgbClr val="548235"/>
              </a:solidFill>
              <a:ln w="9525">
                <a:solidFill>
                  <a:srgbClr val="58A419"/>
                </a:solidFill>
                <a:round/>
                <a:headEnd/>
                <a:tailEnd/>
              </a:ln>
              <a:effectLst>
                <a:outerShdw blurRad="40000" dist="23000" dir="5400000" rotWithShape="0">
                  <a:srgbClr val="808080">
                    <a:alpha val="34999"/>
                  </a:srgbClr>
                </a:outerShdw>
              </a:effectLst>
            </p:spPr>
            <p:txBody>
              <a:bodyPr anchor="ctr"/>
              <a:lstStyle/>
              <a:p>
                <a:pPr algn="ctr" fontAlgn="auto">
                  <a:spcBef>
                    <a:spcPts val="0"/>
                  </a:spcBef>
                  <a:spcAft>
                    <a:spcPts val="0"/>
                  </a:spcAft>
                  <a:defRPr/>
                </a:pPr>
                <a:endParaRPr lang="zh-CN" altLang="zh-CN" sz="1400" kern="0">
                  <a:solidFill>
                    <a:srgbClr val="FFFFFF"/>
                  </a:solidFill>
                  <a:latin typeface="微软雅黑"/>
                  <a:ea typeface="微软雅黑"/>
                </a:endParaRPr>
              </a:p>
            </p:txBody>
          </p:sp>
          <p:sp>
            <p:nvSpPr>
              <p:cNvPr id="69" name="Oval 2"/>
              <p:cNvSpPr>
                <a:spLocks noChangeArrowheads="1"/>
              </p:cNvSpPr>
              <p:nvPr/>
            </p:nvSpPr>
            <p:spPr bwMode="auto">
              <a:xfrm>
                <a:off x="1905000" y="2209946"/>
                <a:ext cx="1295400" cy="1295577"/>
              </a:xfrm>
              <a:prstGeom prst="ellipse">
                <a:avLst/>
              </a:prstGeom>
              <a:gradFill rotWithShape="1">
                <a:gsLst>
                  <a:gs pos="0">
                    <a:srgbClr val="F2F2F2"/>
                  </a:gs>
                  <a:gs pos="100000">
                    <a:srgbClr val="D9D9D9"/>
                  </a:gs>
                </a:gsLst>
                <a:lin ang="5400000"/>
              </a:gradFill>
              <a:ln w="9525">
                <a:solidFill>
                  <a:srgbClr val="A6A6A6"/>
                </a:solidFill>
                <a:round/>
                <a:headEnd/>
                <a:tailEnd/>
              </a:ln>
              <a:effectLst>
                <a:outerShdw blurRad="40000" dist="23000" dir="5400000" rotWithShape="0">
                  <a:srgbClr val="808080">
                    <a:alpha val="34999"/>
                  </a:srgbClr>
                </a:outerShdw>
              </a:effectLst>
            </p:spPr>
            <p:txBody>
              <a:bodyPr anchor="ctr"/>
              <a:lstStyle/>
              <a:p>
                <a:pPr algn="ctr" fontAlgn="auto">
                  <a:spcBef>
                    <a:spcPts val="0"/>
                  </a:spcBef>
                  <a:spcAft>
                    <a:spcPts val="0"/>
                  </a:spcAft>
                  <a:defRPr/>
                </a:pPr>
                <a:endParaRPr lang="zh-CN" altLang="zh-CN" sz="1400" kern="0">
                  <a:solidFill>
                    <a:srgbClr val="FFFFFF"/>
                  </a:solidFill>
                  <a:latin typeface="微软雅黑"/>
                  <a:ea typeface="微软雅黑"/>
                </a:endParaRPr>
              </a:p>
            </p:txBody>
          </p:sp>
          <p:sp>
            <p:nvSpPr>
              <p:cNvPr id="70" name="Oval 4"/>
              <p:cNvSpPr>
                <a:spLocks noChangeArrowheads="1"/>
              </p:cNvSpPr>
              <p:nvPr/>
            </p:nvSpPr>
            <p:spPr bwMode="auto">
              <a:xfrm>
                <a:off x="2895600" y="2209946"/>
                <a:ext cx="1295400" cy="1295577"/>
              </a:xfrm>
              <a:prstGeom prst="ellipse">
                <a:avLst/>
              </a:prstGeom>
              <a:solidFill>
                <a:srgbClr val="548235"/>
              </a:solidFill>
              <a:ln w="9525">
                <a:solidFill>
                  <a:srgbClr val="58A419"/>
                </a:solidFill>
                <a:round/>
                <a:headEnd/>
                <a:tailEnd/>
              </a:ln>
              <a:effectLst>
                <a:outerShdw blurRad="40000" dist="23000" dir="5400000" rotWithShape="0">
                  <a:srgbClr val="808080">
                    <a:alpha val="34999"/>
                  </a:srgbClr>
                </a:outerShdw>
              </a:effectLst>
            </p:spPr>
            <p:txBody>
              <a:bodyPr anchor="ctr"/>
              <a:lstStyle/>
              <a:p>
                <a:pPr algn="ctr" fontAlgn="auto">
                  <a:spcBef>
                    <a:spcPts val="0"/>
                  </a:spcBef>
                  <a:spcAft>
                    <a:spcPts val="0"/>
                  </a:spcAft>
                  <a:defRPr/>
                </a:pPr>
                <a:endParaRPr lang="zh-CN" altLang="zh-CN" sz="1400" kern="0">
                  <a:solidFill>
                    <a:srgbClr val="FFFFFF"/>
                  </a:solidFill>
                  <a:latin typeface="微软雅黑"/>
                  <a:ea typeface="微软雅黑"/>
                </a:endParaRPr>
              </a:p>
            </p:txBody>
          </p:sp>
          <p:sp>
            <p:nvSpPr>
              <p:cNvPr id="71" name="Oval 5"/>
              <p:cNvSpPr>
                <a:spLocks noChangeArrowheads="1"/>
              </p:cNvSpPr>
              <p:nvPr/>
            </p:nvSpPr>
            <p:spPr bwMode="auto">
              <a:xfrm>
                <a:off x="3886200" y="2209946"/>
                <a:ext cx="1295400" cy="1295577"/>
              </a:xfrm>
              <a:prstGeom prst="ellipse">
                <a:avLst/>
              </a:prstGeom>
              <a:gradFill rotWithShape="1">
                <a:gsLst>
                  <a:gs pos="0">
                    <a:srgbClr val="F2F2F2"/>
                  </a:gs>
                  <a:gs pos="100000">
                    <a:srgbClr val="D9D9D9"/>
                  </a:gs>
                </a:gsLst>
                <a:lin ang="5400000"/>
              </a:gradFill>
              <a:ln w="9525">
                <a:solidFill>
                  <a:srgbClr val="A6A6A6"/>
                </a:solidFill>
                <a:round/>
                <a:headEnd/>
                <a:tailEnd/>
              </a:ln>
              <a:effectLst>
                <a:outerShdw blurRad="40000" dist="23000" dir="5400000" rotWithShape="0">
                  <a:srgbClr val="808080">
                    <a:alpha val="34999"/>
                  </a:srgbClr>
                </a:outerShdw>
              </a:effectLst>
            </p:spPr>
            <p:txBody>
              <a:bodyPr anchor="ctr"/>
              <a:lstStyle/>
              <a:p>
                <a:pPr algn="ctr" fontAlgn="auto">
                  <a:spcBef>
                    <a:spcPts val="0"/>
                  </a:spcBef>
                  <a:spcAft>
                    <a:spcPts val="0"/>
                  </a:spcAft>
                  <a:defRPr/>
                </a:pPr>
                <a:endParaRPr lang="zh-CN" altLang="zh-CN" sz="1400" kern="0">
                  <a:solidFill>
                    <a:srgbClr val="FFFFFF"/>
                  </a:solidFill>
                  <a:latin typeface="微软雅黑"/>
                  <a:ea typeface="微软雅黑"/>
                </a:endParaRPr>
              </a:p>
            </p:txBody>
          </p:sp>
          <p:sp>
            <p:nvSpPr>
              <p:cNvPr id="72" name="Oval 6"/>
              <p:cNvSpPr>
                <a:spLocks noChangeArrowheads="1"/>
              </p:cNvSpPr>
              <p:nvPr/>
            </p:nvSpPr>
            <p:spPr bwMode="auto">
              <a:xfrm>
                <a:off x="4800600" y="2209946"/>
                <a:ext cx="1295400" cy="1295577"/>
              </a:xfrm>
              <a:prstGeom prst="ellipse">
                <a:avLst/>
              </a:prstGeom>
              <a:solidFill>
                <a:srgbClr val="548235"/>
              </a:solidFill>
              <a:ln w="9525">
                <a:solidFill>
                  <a:srgbClr val="58A419"/>
                </a:solidFill>
                <a:round/>
                <a:headEnd/>
                <a:tailEnd/>
              </a:ln>
              <a:effectLst>
                <a:outerShdw blurRad="40000" dist="23000" dir="5400000" rotWithShape="0">
                  <a:srgbClr val="808080">
                    <a:alpha val="34999"/>
                  </a:srgbClr>
                </a:outerShdw>
              </a:effectLst>
            </p:spPr>
            <p:txBody>
              <a:bodyPr anchor="ctr"/>
              <a:lstStyle/>
              <a:p>
                <a:pPr algn="ctr" fontAlgn="auto">
                  <a:spcBef>
                    <a:spcPts val="0"/>
                  </a:spcBef>
                  <a:spcAft>
                    <a:spcPts val="0"/>
                  </a:spcAft>
                  <a:defRPr/>
                </a:pPr>
                <a:endParaRPr lang="zh-CN" altLang="zh-CN" sz="1400" kern="0">
                  <a:solidFill>
                    <a:srgbClr val="FFFFFF"/>
                  </a:solidFill>
                  <a:latin typeface="微软雅黑"/>
                  <a:ea typeface="微软雅黑"/>
                </a:endParaRPr>
              </a:p>
            </p:txBody>
          </p:sp>
          <p:sp>
            <p:nvSpPr>
              <p:cNvPr id="73" name="Oval 7"/>
              <p:cNvSpPr>
                <a:spLocks noChangeArrowheads="1"/>
              </p:cNvSpPr>
              <p:nvPr/>
            </p:nvSpPr>
            <p:spPr bwMode="auto">
              <a:xfrm>
                <a:off x="5791200" y="2209946"/>
                <a:ext cx="1295400" cy="1295577"/>
              </a:xfrm>
              <a:prstGeom prst="ellipse">
                <a:avLst/>
              </a:prstGeom>
              <a:gradFill rotWithShape="1">
                <a:gsLst>
                  <a:gs pos="0">
                    <a:srgbClr val="F2F2F2"/>
                  </a:gs>
                  <a:gs pos="100000">
                    <a:srgbClr val="D9D9D9"/>
                  </a:gs>
                </a:gsLst>
                <a:lin ang="5400000"/>
              </a:gradFill>
              <a:ln w="9525">
                <a:solidFill>
                  <a:srgbClr val="A6A6A6"/>
                </a:solidFill>
                <a:round/>
                <a:headEnd/>
                <a:tailEnd/>
              </a:ln>
              <a:effectLst>
                <a:outerShdw blurRad="40000" dist="23000" dir="5400000" rotWithShape="0">
                  <a:srgbClr val="808080">
                    <a:alpha val="34999"/>
                  </a:srgbClr>
                </a:outerShdw>
              </a:effectLst>
            </p:spPr>
            <p:txBody>
              <a:bodyPr anchor="ctr"/>
              <a:lstStyle/>
              <a:p>
                <a:pPr algn="ctr" fontAlgn="auto">
                  <a:spcBef>
                    <a:spcPts val="0"/>
                  </a:spcBef>
                  <a:spcAft>
                    <a:spcPts val="0"/>
                  </a:spcAft>
                  <a:defRPr/>
                </a:pPr>
                <a:endParaRPr lang="zh-CN" altLang="zh-CN" sz="1400" kern="0">
                  <a:solidFill>
                    <a:srgbClr val="FFFFFF"/>
                  </a:solidFill>
                  <a:latin typeface="微软雅黑"/>
                  <a:ea typeface="微软雅黑"/>
                </a:endParaRPr>
              </a:p>
            </p:txBody>
          </p:sp>
          <p:sp>
            <p:nvSpPr>
              <p:cNvPr id="74" name="Oval 8"/>
              <p:cNvSpPr>
                <a:spLocks noChangeArrowheads="1"/>
              </p:cNvSpPr>
              <p:nvPr/>
            </p:nvSpPr>
            <p:spPr bwMode="auto">
              <a:xfrm>
                <a:off x="6781800" y="2209946"/>
                <a:ext cx="1295400" cy="1295577"/>
              </a:xfrm>
              <a:prstGeom prst="ellipse">
                <a:avLst/>
              </a:prstGeom>
              <a:solidFill>
                <a:srgbClr val="548235"/>
              </a:solidFill>
              <a:ln w="9525">
                <a:solidFill>
                  <a:srgbClr val="58A419"/>
                </a:solidFill>
                <a:round/>
                <a:headEnd/>
                <a:tailEnd/>
              </a:ln>
              <a:effectLst>
                <a:outerShdw blurRad="40000" dist="23000" dir="5400000" rotWithShape="0">
                  <a:srgbClr val="808080">
                    <a:alpha val="34999"/>
                  </a:srgbClr>
                </a:outerShdw>
              </a:effectLst>
            </p:spPr>
            <p:txBody>
              <a:bodyPr anchor="ctr"/>
              <a:lstStyle/>
              <a:p>
                <a:pPr algn="ctr" fontAlgn="auto">
                  <a:spcBef>
                    <a:spcPts val="0"/>
                  </a:spcBef>
                  <a:spcAft>
                    <a:spcPts val="0"/>
                  </a:spcAft>
                  <a:defRPr/>
                </a:pPr>
                <a:endParaRPr lang="zh-CN" altLang="zh-CN" sz="1400" kern="0">
                  <a:solidFill>
                    <a:srgbClr val="FFFFFF"/>
                  </a:solidFill>
                  <a:latin typeface="微软雅黑"/>
                  <a:ea typeface="微软雅黑"/>
                </a:endParaRPr>
              </a:p>
            </p:txBody>
          </p:sp>
        </p:grpSp>
        <p:sp>
          <p:nvSpPr>
            <p:cNvPr id="89" name="Ellipse 98"/>
            <p:cNvSpPr/>
            <p:nvPr/>
          </p:nvSpPr>
          <p:spPr bwMode="auto">
            <a:xfrm>
              <a:off x="7556683" y="4282953"/>
              <a:ext cx="1524000" cy="468873"/>
            </a:xfrm>
            <a:prstGeom prst="ellipse">
              <a:avLst/>
            </a:prstGeom>
            <a:gradFill flip="none" rotWithShape="1">
              <a:gsLst>
                <a:gs pos="100000">
                  <a:srgbClr val="FFFFFF">
                    <a:alpha val="0"/>
                  </a:srgbClr>
                </a:gs>
                <a:gs pos="0">
                  <a:srgbClr val="E6E6E6">
                    <a:lumMod val="10000"/>
                    <a:alpha val="42000"/>
                  </a:srgbClr>
                </a:gs>
              </a:gsLst>
              <a:path path="shape">
                <a:fillToRect l="50000" t="50000" r="50000" b="50000"/>
              </a:path>
              <a:tileRect/>
            </a:gradFill>
            <a:ln w="9525" cap="flat" cmpd="sng" algn="ctr">
              <a:noFill/>
              <a:prstDash val="solid"/>
            </a:ln>
            <a:effectLst/>
          </p:spPr>
          <p:txBody>
            <a:bodyPr anchor="ct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algn="ctr" eaLnBrk="1" fontAlgn="auto" hangingPunct="1">
                <a:spcBef>
                  <a:spcPts val="0"/>
                </a:spcBef>
                <a:spcAft>
                  <a:spcPts val="0"/>
                </a:spcAft>
                <a:defRPr/>
              </a:pPr>
              <a:endParaRPr lang="en-US" sz="1400" kern="0">
                <a:solidFill>
                  <a:srgbClr val="FFFFFF"/>
                </a:solidFill>
                <a:latin typeface="微软雅黑"/>
                <a:ea typeface="微软雅黑"/>
              </a:endParaRPr>
            </a:p>
          </p:txBody>
        </p:sp>
        <p:sp>
          <p:nvSpPr>
            <p:cNvPr id="90" name="Ellipse 98"/>
            <p:cNvSpPr/>
            <p:nvPr/>
          </p:nvSpPr>
          <p:spPr bwMode="auto">
            <a:xfrm>
              <a:off x="8469495" y="4282953"/>
              <a:ext cx="1524000" cy="468873"/>
            </a:xfrm>
            <a:prstGeom prst="ellipse">
              <a:avLst/>
            </a:prstGeom>
            <a:gradFill flip="none" rotWithShape="1">
              <a:gsLst>
                <a:gs pos="100000">
                  <a:srgbClr val="FFFFFF">
                    <a:alpha val="0"/>
                  </a:srgbClr>
                </a:gs>
                <a:gs pos="0">
                  <a:srgbClr val="E6E6E6">
                    <a:lumMod val="10000"/>
                    <a:alpha val="42000"/>
                  </a:srgbClr>
                </a:gs>
              </a:gsLst>
              <a:path path="shape">
                <a:fillToRect l="50000" t="50000" r="50000" b="50000"/>
              </a:path>
              <a:tileRect/>
            </a:gradFill>
            <a:ln w="9525" cap="flat" cmpd="sng" algn="ctr">
              <a:noFill/>
              <a:prstDash val="solid"/>
            </a:ln>
            <a:effectLst/>
          </p:spPr>
          <p:txBody>
            <a:bodyPr anchor="ct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algn="ctr" eaLnBrk="1" fontAlgn="auto" hangingPunct="1">
                <a:spcBef>
                  <a:spcPts val="0"/>
                </a:spcBef>
                <a:spcAft>
                  <a:spcPts val="0"/>
                </a:spcAft>
                <a:defRPr/>
              </a:pPr>
              <a:endParaRPr lang="en-US" sz="1400" kern="0">
                <a:solidFill>
                  <a:srgbClr val="FFFFFF"/>
                </a:solidFill>
                <a:latin typeface="微软雅黑"/>
                <a:ea typeface="微软雅黑"/>
              </a:endParaRPr>
            </a:p>
          </p:txBody>
        </p:sp>
        <p:sp>
          <p:nvSpPr>
            <p:cNvPr id="91" name="Ellipse 98"/>
            <p:cNvSpPr/>
            <p:nvPr/>
          </p:nvSpPr>
          <p:spPr bwMode="auto">
            <a:xfrm>
              <a:off x="9463271" y="4282953"/>
              <a:ext cx="1524000" cy="468873"/>
            </a:xfrm>
            <a:prstGeom prst="ellipse">
              <a:avLst/>
            </a:prstGeom>
            <a:gradFill flip="none" rotWithShape="1">
              <a:gsLst>
                <a:gs pos="100000">
                  <a:srgbClr val="FFFFFF">
                    <a:alpha val="0"/>
                  </a:srgbClr>
                </a:gs>
                <a:gs pos="0">
                  <a:srgbClr val="E6E6E6">
                    <a:lumMod val="10000"/>
                    <a:alpha val="42000"/>
                  </a:srgbClr>
                </a:gs>
              </a:gsLst>
              <a:path path="shape">
                <a:fillToRect l="50000" t="50000" r="50000" b="50000"/>
              </a:path>
              <a:tileRect/>
            </a:gradFill>
            <a:ln w="9525" cap="flat" cmpd="sng" algn="ctr">
              <a:noFill/>
              <a:prstDash val="solid"/>
            </a:ln>
            <a:effectLst/>
          </p:spPr>
          <p:txBody>
            <a:bodyPr anchor="ct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algn="ctr" eaLnBrk="1" fontAlgn="auto" hangingPunct="1">
                <a:spcBef>
                  <a:spcPts val="0"/>
                </a:spcBef>
                <a:spcAft>
                  <a:spcPts val="0"/>
                </a:spcAft>
                <a:defRPr/>
              </a:pPr>
              <a:endParaRPr lang="en-US" sz="1400" kern="0">
                <a:solidFill>
                  <a:srgbClr val="FFFFFF"/>
                </a:solidFill>
                <a:latin typeface="微软雅黑"/>
                <a:ea typeface="微软雅黑"/>
              </a:endParaRPr>
            </a:p>
          </p:txBody>
        </p:sp>
        <p:sp>
          <p:nvSpPr>
            <p:cNvPr id="92" name="Ellipse 98"/>
            <p:cNvSpPr/>
            <p:nvPr/>
          </p:nvSpPr>
          <p:spPr bwMode="auto">
            <a:xfrm>
              <a:off x="10452283" y="4282953"/>
              <a:ext cx="1524000" cy="468873"/>
            </a:xfrm>
            <a:prstGeom prst="ellipse">
              <a:avLst/>
            </a:prstGeom>
            <a:gradFill flip="none" rotWithShape="1">
              <a:gsLst>
                <a:gs pos="100000">
                  <a:srgbClr val="FFFFFF">
                    <a:alpha val="0"/>
                  </a:srgbClr>
                </a:gs>
                <a:gs pos="0">
                  <a:srgbClr val="E6E6E6">
                    <a:lumMod val="10000"/>
                    <a:alpha val="42000"/>
                  </a:srgbClr>
                </a:gs>
              </a:gsLst>
              <a:path path="shape">
                <a:fillToRect l="50000" t="50000" r="50000" b="50000"/>
              </a:path>
              <a:tileRect/>
            </a:gradFill>
            <a:ln w="9525" cap="flat" cmpd="sng" algn="ctr">
              <a:noFill/>
              <a:prstDash val="solid"/>
            </a:ln>
            <a:effectLst/>
          </p:spPr>
          <p:txBody>
            <a:bodyPr anchor="ct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algn="ctr" eaLnBrk="1" fontAlgn="auto" hangingPunct="1">
                <a:spcBef>
                  <a:spcPts val="0"/>
                </a:spcBef>
                <a:spcAft>
                  <a:spcPts val="0"/>
                </a:spcAft>
                <a:defRPr/>
              </a:pPr>
              <a:endParaRPr lang="en-US" sz="1400" kern="0">
                <a:solidFill>
                  <a:srgbClr val="FFFFFF"/>
                </a:solidFill>
                <a:latin typeface="微软雅黑"/>
                <a:ea typeface="微软雅黑"/>
              </a:endParaRPr>
            </a:p>
          </p:txBody>
        </p:sp>
        <p:cxnSp>
          <p:nvCxnSpPr>
            <p:cNvPr id="93" name="Straight Connector 37"/>
            <p:cNvCxnSpPr>
              <a:cxnSpLocks noChangeShapeType="1"/>
            </p:cNvCxnSpPr>
            <p:nvPr/>
          </p:nvCxnSpPr>
          <p:spPr bwMode="auto">
            <a:xfrm rot="5400000" flipH="1" flipV="1">
              <a:off x="8113102" y="4636947"/>
              <a:ext cx="409575" cy="1587"/>
            </a:xfrm>
            <a:prstGeom prst="line">
              <a:avLst/>
            </a:prstGeom>
            <a:noFill/>
            <a:ln w="25400">
              <a:solidFill>
                <a:srgbClr val="58A419"/>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94" name="Straight Connector 38"/>
            <p:cNvCxnSpPr>
              <a:cxnSpLocks noChangeShapeType="1"/>
            </p:cNvCxnSpPr>
            <p:nvPr/>
          </p:nvCxnSpPr>
          <p:spPr bwMode="auto">
            <a:xfrm rot="5400000" flipH="1" flipV="1">
              <a:off x="10019689" y="4636947"/>
              <a:ext cx="409575" cy="1588"/>
            </a:xfrm>
            <a:prstGeom prst="line">
              <a:avLst/>
            </a:prstGeom>
            <a:noFill/>
            <a:ln w="25400">
              <a:solidFill>
                <a:srgbClr val="58A419"/>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95" name="Straight Connector 34"/>
            <p:cNvCxnSpPr>
              <a:cxnSpLocks noChangeShapeType="1"/>
            </p:cNvCxnSpPr>
            <p:nvPr/>
          </p:nvCxnSpPr>
          <p:spPr bwMode="auto">
            <a:xfrm rot="5400000" flipH="1" flipV="1">
              <a:off x="9026709" y="3159778"/>
              <a:ext cx="411162" cy="1587"/>
            </a:xfrm>
            <a:prstGeom prst="line">
              <a:avLst/>
            </a:prstGeom>
            <a:noFill/>
            <a:ln w="25400">
              <a:solidFill>
                <a:srgbClr val="58A419"/>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96" name="Straight Connector 35"/>
            <p:cNvCxnSpPr>
              <a:cxnSpLocks noChangeShapeType="1"/>
            </p:cNvCxnSpPr>
            <p:nvPr/>
          </p:nvCxnSpPr>
          <p:spPr bwMode="auto">
            <a:xfrm rot="5400000" flipH="1" flipV="1">
              <a:off x="10933296" y="3159778"/>
              <a:ext cx="411162" cy="1588"/>
            </a:xfrm>
            <a:prstGeom prst="line">
              <a:avLst/>
            </a:prstGeom>
            <a:noFill/>
            <a:ln w="25400">
              <a:solidFill>
                <a:srgbClr val="58A419"/>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97" name="Oval 5"/>
            <p:cNvSpPr>
              <a:spLocks noChangeArrowheads="1"/>
            </p:cNvSpPr>
            <p:nvPr/>
          </p:nvSpPr>
          <p:spPr bwMode="auto">
            <a:xfrm>
              <a:off x="7709083" y="3213753"/>
              <a:ext cx="1295400" cy="1295399"/>
            </a:xfrm>
            <a:prstGeom prst="ellipse">
              <a:avLst/>
            </a:prstGeom>
            <a:gradFill rotWithShape="1">
              <a:gsLst>
                <a:gs pos="0">
                  <a:srgbClr val="F2F2F2"/>
                </a:gs>
                <a:gs pos="100000">
                  <a:srgbClr val="D9D9D9"/>
                </a:gs>
              </a:gsLst>
              <a:lin ang="5400000"/>
            </a:gradFill>
            <a:ln w="9525">
              <a:solidFill>
                <a:srgbClr val="A6A6A6"/>
              </a:solidFill>
              <a:round/>
              <a:headEnd/>
              <a:tailEnd/>
            </a:ln>
            <a:effectLst>
              <a:outerShdw blurRad="40000" dist="23000" dir="5400000" rotWithShape="0">
                <a:srgbClr val="808080">
                  <a:alpha val="34999"/>
                </a:srgbClr>
              </a:outerShdw>
            </a:effectLst>
          </p:spPr>
          <p:txBody>
            <a:bodyPr anchor="ctr"/>
            <a:lstStyle/>
            <a:p>
              <a:pPr algn="ctr" fontAlgn="auto">
                <a:spcBef>
                  <a:spcPts val="0"/>
                </a:spcBef>
                <a:spcAft>
                  <a:spcPts val="0"/>
                </a:spcAft>
                <a:defRPr/>
              </a:pPr>
              <a:endParaRPr lang="zh-CN" altLang="zh-CN" sz="1400" kern="0">
                <a:solidFill>
                  <a:srgbClr val="FFFFFF"/>
                </a:solidFill>
                <a:latin typeface="微软雅黑"/>
                <a:ea typeface="微软雅黑"/>
              </a:endParaRPr>
            </a:p>
          </p:txBody>
        </p:sp>
        <p:sp>
          <p:nvSpPr>
            <p:cNvPr id="98" name="Oval 6"/>
            <p:cNvSpPr>
              <a:spLocks noChangeArrowheads="1"/>
            </p:cNvSpPr>
            <p:nvPr/>
          </p:nvSpPr>
          <p:spPr bwMode="auto">
            <a:xfrm>
              <a:off x="8623483" y="3213753"/>
              <a:ext cx="1295400" cy="1295399"/>
            </a:xfrm>
            <a:prstGeom prst="ellipse">
              <a:avLst/>
            </a:prstGeom>
            <a:solidFill>
              <a:srgbClr val="548235"/>
            </a:solidFill>
            <a:ln w="9525">
              <a:solidFill>
                <a:srgbClr val="58A419"/>
              </a:solidFill>
              <a:round/>
              <a:headEnd/>
              <a:tailEnd/>
            </a:ln>
            <a:effectLst>
              <a:outerShdw blurRad="40000" dist="23000" dir="5400000" rotWithShape="0">
                <a:srgbClr val="808080">
                  <a:alpha val="34999"/>
                </a:srgbClr>
              </a:outerShdw>
            </a:effectLst>
          </p:spPr>
          <p:txBody>
            <a:bodyPr anchor="ctr"/>
            <a:lstStyle/>
            <a:p>
              <a:pPr algn="ctr" fontAlgn="auto">
                <a:spcBef>
                  <a:spcPts val="0"/>
                </a:spcBef>
                <a:spcAft>
                  <a:spcPts val="0"/>
                </a:spcAft>
                <a:defRPr/>
              </a:pPr>
              <a:endParaRPr lang="zh-CN" altLang="zh-CN" sz="1400" kern="0">
                <a:solidFill>
                  <a:srgbClr val="FFFFFF"/>
                </a:solidFill>
                <a:latin typeface="微软雅黑"/>
                <a:ea typeface="微软雅黑"/>
              </a:endParaRPr>
            </a:p>
          </p:txBody>
        </p:sp>
        <p:sp>
          <p:nvSpPr>
            <p:cNvPr id="99" name="Oval 7"/>
            <p:cNvSpPr>
              <a:spLocks noChangeArrowheads="1"/>
            </p:cNvSpPr>
            <p:nvPr/>
          </p:nvSpPr>
          <p:spPr bwMode="auto">
            <a:xfrm>
              <a:off x="9614083" y="3213753"/>
              <a:ext cx="1295400" cy="1295399"/>
            </a:xfrm>
            <a:prstGeom prst="ellipse">
              <a:avLst/>
            </a:prstGeom>
            <a:gradFill rotWithShape="1">
              <a:gsLst>
                <a:gs pos="0">
                  <a:srgbClr val="F2F2F2"/>
                </a:gs>
                <a:gs pos="100000">
                  <a:srgbClr val="D9D9D9"/>
                </a:gs>
              </a:gsLst>
              <a:lin ang="5400000"/>
            </a:gradFill>
            <a:ln w="9525">
              <a:solidFill>
                <a:srgbClr val="A6A6A6"/>
              </a:solidFill>
              <a:round/>
              <a:headEnd/>
              <a:tailEnd/>
            </a:ln>
            <a:effectLst>
              <a:outerShdw blurRad="40000" dist="23000" dir="5400000" rotWithShape="0">
                <a:srgbClr val="808080">
                  <a:alpha val="34999"/>
                </a:srgbClr>
              </a:outerShdw>
            </a:effectLst>
          </p:spPr>
          <p:txBody>
            <a:bodyPr anchor="ctr"/>
            <a:lstStyle/>
            <a:p>
              <a:pPr algn="ctr" fontAlgn="auto">
                <a:spcBef>
                  <a:spcPts val="0"/>
                </a:spcBef>
                <a:spcAft>
                  <a:spcPts val="0"/>
                </a:spcAft>
                <a:defRPr/>
              </a:pPr>
              <a:endParaRPr lang="zh-CN" altLang="zh-CN" sz="1400" kern="0">
                <a:solidFill>
                  <a:srgbClr val="FFFFFF"/>
                </a:solidFill>
                <a:latin typeface="微软雅黑"/>
                <a:ea typeface="微软雅黑"/>
              </a:endParaRPr>
            </a:p>
          </p:txBody>
        </p:sp>
        <p:sp>
          <p:nvSpPr>
            <p:cNvPr id="100" name="Oval 8"/>
            <p:cNvSpPr>
              <a:spLocks noChangeArrowheads="1"/>
            </p:cNvSpPr>
            <p:nvPr/>
          </p:nvSpPr>
          <p:spPr bwMode="auto">
            <a:xfrm>
              <a:off x="10604683" y="3213753"/>
              <a:ext cx="1295400" cy="1295399"/>
            </a:xfrm>
            <a:prstGeom prst="ellipse">
              <a:avLst/>
            </a:prstGeom>
            <a:solidFill>
              <a:srgbClr val="548235"/>
            </a:solidFill>
            <a:ln w="9525">
              <a:solidFill>
                <a:srgbClr val="58A419"/>
              </a:solidFill>
              <a:round/>
              <a:headEnd/>
              <a:tailEnd/>
            </a:ln>
            <a:effectLst>
              <a:outerShdw blurRad="40000" dist="23000" dir="5400000" rotWithShape="0">
                <a:srgbClr val="808080">
                  <a:alpha val="34999"/>
                </a:srgbClr>
              </a:outerShdw>
            </a:effectLst>
          </p:spPr>
          <p:txBody>
            <a:bodyPr anchor="ctr"/>
            <a:lstStyle/>
            <a:p>
              <a:pPr algn="ctr" fontAlgn="auto">
                <a:spcBef>
                  <a:spcPts val="0"/>
                </a:spcBef>
                <a:spcAft>
                  <a:spcPts val="0"/>
                </a:spcAft>
                <a:defRPr/>
              </a:pPr>
              <a:endParaRPr lang="zh-CN" altLang="zh-CN" sz="1400" kern="0">
                <a:solidFill>
                  <a:srgbClr val="FFFFFF"/>
                </a:solidFill>
                <a:latin typeface="微软雅黑"/>
                <a:ea typeface="微软雅黑"/>
              </a:endParaRPr>
            </a:p>
          </p:txBody>
        </p:sp>
      </p:grpSp>
      <p:sp>
        <p:nvSpPr>
          <p:cNvPr id="6" name="文本框 5"/>
          <p:cNvSpPr txBox="1"/>
          <p:nvPr/>
        </p:nvSpPr>
        <p:spPr>
          <a:xfrm>
            <a:off x="700880" y="2020469"/>
            <a:ext cx="1275592" cy="584775"/>
          </a:xfrm>
          <a:prstGeom prst="rect">
            <a:avLst/>
          </a:prstGeom>
          <a:noFill/>
        </p:spPr>
        <p:txBody>
          <a:bodyPr wrap="square" rtlCol="0">
            <a:spAutoFit/>
          </a:bodyPr>
          <a:lstStyle/>
          <a:p>
            <a:r>
              <a:rPr lang="en-US" altLang="zh-CN" sz="3200" b="1" dirty="0">
                <a:latin typeface="微软雅黑" panose="020B0503020204020204" pitchFamily="34" charset="-122"/>
                <a:ea typeface="微软雅黑" panose="020B0503020204020204" pitchFamily="34" charset="-122"/>
              </a:rPr>
              <a:t>XPR</a:t>
            </a:r>
            <a:endParaRPr lang="zh-CN" altLang="en-US" sz="3200" b="1" dirty="0">
              <a:latin typeface="微软雅黑" panose="020B0503020204020204" pitchFamily="34" charset="-122"/>
              <a:ea typeface="微软雅黑" panose="020B0503020204020204" pitchFamily="34" charset="-122"/>
            </a:endParaRPr>
          </a:p>
        </p:txBody>
      </p:sp>
      <p:sp>
        <p:nvSpPr>
          <p:cNvPr id="104" name="文本框 103"/>
          <p:cNvSpPr txBox="1"/>
          <p:nvPr/>
        </p:nvSpPr>
        <p:spPr>
          <a:xfrm>
            <a:off x="2405067" y="2026130"/>
            <a:ext cx="1704596" cy="584775"/>
          </a:xfrm>
          <a:prstGeom prst="rect">
            <a:avLst/>
          </a:prstGeom>
          <a:noFill/>
        </p:spPr>
        <p:txBody>
          <a:bodyPr wrap="square" rtlCol="0">
            <a:spAutoFit/>
          </a:bodyPr>
          <a:lstStyle/>
          <a:p>
            <a:r>
              <a:rPr lang="en-US" altLang="zh-CN" sz="3200" b="1" dirty="0" err="1">
                <a:latin typeface="微软雅黑" panose="020B0503020204020204" pitchFamily="34" charset="-122"/>
                <a:ea typeface="微软雅黑" panose="020B0503020204020204" pitchFamily="34" charset="-122"/>
              </a:rPr>
              <a:t>Stellat</a:t>
            </a:r>
            <a:endParaRPr lang="zh-CN" altLang="en-US" sz="3200" b="1" dirty="0">
              <a:latin typeface="微软雅黑" panose="020B0503020204020204" pitchFamily="34" charset="-122"/>
              <a:ea typeface="微软雅黑" panose="020B0503020204020204" pitchFamily="34" charset="-122"/>
            </a:endParaRPr>
          </a:p>
        </p:txBody>
      </p:sp>
      <p:sp>
        <p:nvSpPr>
          <p:cNvPr id="105" name="文本框 104"/>
          <p:cNvSpPr txBox="1"/>
          <p:nvPr/>
        </p:nvSpPr>
        <p:spPr>
          <a:xfrm>
            <a:off x="4337084" y="2019480"/>
            <a:ext cx="1908176" cy="584775"/>
          </a:xfrm>
          <a:prstGeom prst="rect">
            <a:avLst/>
          </a:prstGeom>
          <a:noFill/>
        </p:spPr>
        <p:txBody>
          <a:bodyPr wrap="square" rtlCol="0">
            <a:spAutoFit/>
          </a:bodyPr>
          <a:lstStyle/>
          <a:p>
            <a:r>
              <a:rPr lang="en-US" altLang="zh-CN" sz="3200" b="1" dirty="0" err="1">
                <a:latin typeface="微软雅黑" panose="020B0503020204020204" pitchFamily="34" charset="-122"/>
                <a:ea typeface="微软雅黑" panose="020B0503020204020204" pitchFamily="34" charset="-122"/>
              </a:rPr>
              <a:t>Monero</a:t>
            </a:r>
            <a:endParaRPr lang="zh-CN" altLang="en-US" sz="3200" b="1" dirty="0">
              <a:latin typeface="微软雅黑" panose="020B0503020204020204" pitchFamily="34" charset="-122"/>
              <a:ea typeface="微软雅黑" panose="020B0503020204020204" pitchFamily="34" charset="-122"/>
            </a:endParaRPr>
          </a:p>
        </p:txBody>
      </p:sp>
      <p:sp>
        <p:nvSpPr>
          <p:cNvPr id="106" name="文本框 105"/>
          <p:cNvSpPr txBox="1"/>
          <p:nvPr/>
        </p:nvSpPr>
        <p:spPr>
          <a:xfrm>
            <a:off x="6348784" y="2026131"/>
            <a:ext cx="1908176" cy="584775"/>
          </a:xfrm>
          <a:prstGeom prst="rect">
            <a:avLst/>
          </a:prstGeom>
          <a:noFill/>
        </p:spPr>
        <p:txBody>
          <a:bodyPr wrap="square" rtlCol="0">
            <a:spAutoFit/>
          </a:bodyPr>
          <a:lstStyle/>
          <a:p>
            <a:r>
              <a:rPr lang="en-US" altLang="zh-CN" sz="3200" b="1" dirty="0" err="1">
                <a:latin typeface="微软雅黑" panose="020B0503020204020204" pitchFamily="34" charset="-122"/>
                <a:ea typeface="微软雅黑" panose="020B0503020204020204" pitchFamily="34" charset="-122"/>
              </a:rPr>
              <a:t>Zcash</a:t>
            </a:r>
            <a:endParaRPr lang="zh-CN" altLang="en-US" sz="3200" b="1" dirty="0">
              <a:latin typeface="微软雅黑" panose="020B0503020204020204" pitchFamily="34" charset="-122"/>
              <a:ea typeface="微软雅黑" panose="020B0503020204020204" pitchFamily="34" charset="-122"/>
            </a:endParaRPr>
          </a:p>
        </p:txBody>
      </p:sp>
      <p:sp>
        <p:nvSpPr>
          <p:cNvPr id="107" name="文本框 106"/>
          <p:cNvSpPr txBox="1"/>
          <p:nvPr/>
        </p:nvSpPr>
        <p:spPr>
          <a:xfrm>
            <a:off x="8177277" y="2019480"/>
            <a:ext cx="1908176" cy="584775"/>
          </a:xfrm>
          <a:prstGeom prst="rect">
            <a:avLst/>
          </a:prstGeom>
          <a:noFill/>
        </p:spPr>
        <p:txBody>
          <a:bodyPr wrap="square" rtlCol="0">
            <a:spAutoFit/>
          </a:bodyPr>
          <a:lstStyle/>
          <a:p>
            <a:r>
              <a:rPr lang="en-US" altLang="zh-CN" sz="3200" b="1" dirty="0" err="1">
                <a:latin typeface="微软雅黑" panose="020B0503020204020204" pitchFamily="34" charset="-122"/>
                <a:ea typeface="微软雅黑" panose="020B0503020204020204" pitchFamily="34" charset="-122"/>
              </a:rPr>
              <a:t>Qtum</a:t>
            </a:r>
            <a:endParaRPr lang="zh-CN" altLang="en-US" sz="3200" b="1" dirty="0">
              <a:latin typeface="微软雅黑" panose="020B0503020204020204" pitchFamily="34" charset="-122"/>
              <a:ea typeface="微软雅黑" panose="020B0503020204020204" pitchFamily="34" charset="-122"/>
            </a:endParaRPr>
          </a:p>
        </p:txBody>
      </p:sp>
      <p:sp>
        <p:nvSpPr>
          <p:cNvPr id="108" name="文本框 107"/>
          <p:cNvSpPr txBox="1"/>
          <p:nvPr/>
        </p:nvSpPr>
        <p:spPr>
          <a:xfrm>
            <a:off x="10131860" y="2019480"/>
            <a:ext cx="1908176" cy="584775"/>
          </a:xfrm>
          <a:prstGeom prst="rect">
            <a:avLst/>
          </a:prstGeom>
          <a:noFill/>
        </p:spPr>
        <p:txBody>
          <a:bodyPr wrap="square" rtlCol="0">
            <a:spAutoFit/>
          </a:bodyPr>
          <a:lstStyle/>
          <a:p>
            <a:r>
              <a:rPr lang="en-US" altLang="zh-CN" sz="3200" b="1" dirty="0">
                <a:latin typeface="微软雅黑" panose="020B0503020204020204" pitchFamily="34" charset="-122"/>
                <a:ea typeface="微软雅黑" panose="020B0503020204020204" pitchFamily="34" charset="-122"/>
              </a:rPr>
              <a:t>Fabric</a:t>
            </a:r>
            <a:endParaRPr lang="zh-CN" altLang="en-US" sz="3200" b="1" dirty="0">
              <a:latin typeface="微软雅黑" panose="020B0503020204020204" pitchFamily="34" charset="-122"/>
              <a:ea typeface="微软雅黑" panose="020B0503020204020204" pitchFamily="34" charset="-122"/>
            </a:endParaRPr>
          </a:p>
        </p:txBody>
      </p:sp>
      <p:sp>
        <p:nvSpPr>
          <p:cNvPr id="109" name="文本框 108"/>
          <p:cNvSpPr txBox="1"/>
          <p:nvPr/>
        </p:nvSpPr>
        <p:spPr>
          <a:xfrm>
            <a:off x="1697236" y="5102833"/>
            <a:ext cx="1275592" cy="584775"/>
          </a:xfrm>
          <a:prstGeom prst="rect">
            <a:avLst/>
          </a:prstGeom>
          <a:noFill/>
        </p:spPr>
        <p:txBody>
          <a:bodyPr wrap="square" rtlCol="0">
            <a:spAutoFit/>
          </a:bodyPr>
          <a:lstStyle/>
          <a:p>
            <a:r>
              <a:rPr lang="en-US" altLang="zh-CN" sz="3200" b="1" dirty="0">
                <a:latin typeface="微软雅黑" panose="020B0503020204020204" pitchFamily="34" charset="-122"/>
                <a:ea typeface="微软雅黑" panose="020B0503020204020204" pitchFamily="34" charset="-122"/>
              </a:rPr>
              <a:t>EOS</a:t>
            </a:r>
            <a:endParaRPr lang="zh-CN" altLang="en-US" sz="3200" b="1" dirty="0">
              <a:latin typeface="微软雅黑" panose="020B0503020204020204" pitchFamily="34" charset="-122"/>
              <a:ea typeface="微软雅黑" panose="020B0503020204020204" pitchFamily="34" charset="-122"/>
            </a:endParaRPr>
          </a:p>
        </p:txBody>
      </p:sp>
      <p:sp>
        <p:nvSpPr>
          <p:cNvPr id="110" name="文本框 109"/>
          <p:cNvSpPr txBox="1"/>
          <p:nvPr/>
        </p:nvSpPr>
        <p:spPr>
          <a:xfrm>
            <a:off x="3231391" y="5102832"/>
            <a:ext cx="1906588" cy="584775"/>
          </a:xfrm>
          <a:prstGeom prst="rect">
            <a:avLst/>
          </a:prstGeom>
          <a:noFill/>
        </p:spPr>
        <p:txBody>
          <a:bodyPr wrap="square" rtlCol="0">
            <a:spAutoFit/>
          </a:bodyPr>
          <a:lstStyle/>
          <a:p>
            <a:r>
              <a:rPr lang="en-US" altLang="zh-CN" sz="3200" b="1" dirty="0" err="1">
                <a:latin typeface="微软雅黑" panose="020B0503020204020204" pitchFamily="34" charset="-122"/>
                <a:ea typeface="微软雅黑" panose="020B0503020204020204" pitchFamily="34" charset="-122"/>
              </a:rPr>
              <a:t>Cardano</a:t>
            </a:r>
            <a:endParaRPr lang="zh-CN" altLang="en-US" sz="3200" b="1" dirty="0">
              <a:latin typeface="微软雅黑" panose="020B0503020204020204" pitchFamily="34" charset="-122"/>
              <a:ea typeface="微软雅黑" panose="020B0503020204020204" pitchFamily="34" charset="-122"/>
            </a:endParaRPr>
          </a:p>
        </p:txBody>
      </p:sp>
      <p:sp>
        <p:nvSpPr>
          <p:cNvPr id="111" name="文本框 110"/>
          <p:cNvSpPr txBox="1"/>
          <p:nvPr/>
        </p:nvSpPr>
        <p:spPr>
          <a:xfrm>
            <a:off x="5645978" y="5102832"/>
            <a:ext cx="1906588" cy="584775"/>
          </a:xfrm>
          <a:prstGeom prst="rect">
            <a:avLst/>
          </a:prstGeom>
          <a:noFill/>
        </p:spPr>
        <p:txBody>
          <a:bodyPr wrap="square" rtlCol="0">
            <a:spAutoFit/>
          </a:bodyPr>
          <a:lstStyle/>
          <a:p>
            <a:r>
              <a:rPr lang="en-US" altLang="zh-CN" sz="3200" b="1" dirty="0">
                <a:latin typeface="微软雅黑" panose="020B0503020204020204" pitchFamily="34" charset="-122"/>
                <a:ea typeface="微软雅黑" panose="020B0503020204020204" pitchFamily="34" charset="-122"/>
              </a:rPr>
              <a:t>IOTA</a:t>
            </a:r>
            <a:endParaRPr lang="zh-CN" altLang="en-US" sz="3200" b="1" dirty="0">
              <a:latin typeface="微软雅黑" panose="020B0503020204020204" pitchFamily="34" charset="-122"/>
              <a:ea typeface="微软雅黑" panose="020B0503020204020204" pitchFamily="34" charset="-122"/>
            </a:endParaRPr>
          </a:p>
        </p:txBody>
      </p:sp>
      <p:sp>
        <p:nvSpPr>
          <p:cNvPr id="112" name="文本框 111"/>
          <p:cNvSpPr txBox="1"/>
          <p:nvPr/>
        </p:nvSpPr>
        <p:spPr>
          <a:xfrm>
            <a:off x="7395925" y="5102832"/>
            <a:ext cx="1906588" cy="584775"/>
          </a:xfrm>
          <a:prstGeom prst="rect">
            <a:avLst/>
          </a:prstGeom>
          <a:noFill/>
        </p:spPr>
        <p:txBody>
          <a:bodyPr wrap="square" rtlCol="0">
            <a:spAutoFit/>
          </a:bodyPr>
          <a:lstStyle/>
          <a:p>
            <a:r>
              <a:rPr lang="en-US" altLang="zh-CN" sz="3200" b="1" dirty="0" err="1">
                <a:latin typeface="微软雅黑" panose="020B0503020204020204" pitchFamily="34" charset="-122"/>
                <a:ea typeface="微软雅黑" panose="020B0503020204020204" pitchFamily="34" charset="-122"/>
              </a:rPr>
              <a:t>Paxos</a:t>
            </a:r>
            <a:endParaRPr lang="zh-CN" altLang="en-US" sz="3200" b="1" dirty="0">
              <a:latin typeface="微软雅黑" panose="020B0503020204020204" pitchFamily="34" charset="-122"/>
              <a:ea typeface="微软雅黑" panose="020B0503020204020204" pitchFamily="34" charset="-122"/>
            </a:endParaRPr>
          </a:p>
        </p:txBody>
      </p:sp>
      <p:sp>
        <p:nvSpPr>
          <p:cNvPr id="113" name="文本框 112"/>
          <p:cNvSpPr txBox="1"/>
          <p:nvPr/>
        </p:nvSpPr>
        <p:spPr>
          <a:xfrm>
            <a:off x="8976043" y="5034024"/>
            <a:ext cx="2286000" cy="584775"/>
          </a:xfrm>
          <a:prstGeom prst="rect">
            <a:avLst/>
          </a:prstGeom>
          <a:noFill/>
        </p:spPr>
        <p:txBody>
          <a:bodyPr wrap="square" rtlCol="0">
            <a:spAutoFit/>
          </a:bodyPr>
          <a:lstStyle/>
          <a:p>
            <a:r>
              <a:rPr lang="en-US" altLang="zh-CN" sz="3200" b="1" dirty="0" err="1">
                <a:latin typeface="微软雅黑" panose="020B0503020204020204" pitchFamily="34" charset="-122"/>
                <a:ea typeface="微软雅黑" panose="020B0503020204020204" pitchFamily="34" charset="-122"/>
              </a:rPr>
              <a:t>Algorand</a:t>
            </a:r>
            <a:endParaRPr lang="zh-CN" altLang="en-US" sz="32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309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895350"/>
          </a:xfrm>
          <a:prstGeom prst="rect">
            <a:avLst/>
          </a:prstGeom>
          <a:solidFill>
            <a:srgbClr val="0058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p:cNvPicPr>
            <a:picLocks noChangeAspect="1"/>
          </p:cNvPicPr>
          <p:nvPr/>
        </p:nvPicPr>
        <p:blipFill>
          <a:blip r:embed="rId3"/>
          <a:stretch>
            <a:fillRect/>
          </a:stretch>
        </p:blipFill>
        <p:spPr>
          <a:xfrm>
            <a:off x="9633708" y="0"/>
            <a:ext cx="2552700" cy="895350"/>
          </a:xfrm>
          <a:prstGeom prst="rect">
            <a:avLst/>
          </a:prstGeom>
        </p:spPr>
      </p:pic>
      <p:cxnSp>
        <p:nvCxnSpPr>
          <p:cNvPr id="7" name="直接连接符 6"/>
          <p:cNvCxnSpPr/>
          <p:nvPr/>
        </p:nvCxnSpPr>
        <p:spPr>
          <a:xfrm>
            <a:off x="236472" y="6767130"/>
            <a:ext cx="11641301" cy="49378"/>
          </a:xfrm>
          <a:prstGeom prst="line">
            <a:avLst/>
          </a:prstGeom>
          <a:ln w="19050">
            <a:solidFill>
              <a:srgbClr val="005825"/>
            </a:solidFill>
          </a:ln>
        </p:spPr>
        <p:style>
          <a:lnRef idx="1">
            <a:schemeClr val="accent1"/>
          </a:lnRef>
          <a:fillRef idx="0">
            <a:schemeClr val="accent1"/>
          </a:fillRef>
          <a:effectRef idx="0">
            <a:schemeClr val="accent1"/>
          </a:effectRef>
          <a:fontRef idx="minor">
            <a:schemeClr val="tx1"/>
          </a:fontRef>
        </p:style>
      </p:cxnSp>
      <p:sp>
        <p:nvSpPr>
          <p:cNvPr id="130" name="椭圆 17"/>
          <p:cNvSpPr/>
          <p:nvPr/>
        </p:nvSpPr>
        <p:spPr>
          <a:xfrm>
            <a:off x="128472" y="123675"/>
            <a:ext cx="648000" cy="64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华文楷体" panose="02010600040101010101" pitchFamily="2" charset="-122"/>
            </a:endParaRPr>
          </a:p>
        </p:txBody>
      </p:sp>
      <p:sp>
        <p:nvSpPr>
          <p:cNvPr id="129" name="椭圆 16"/>
          <p:cNvSpPr/>
          <p:nvPr/>
        </p:nvSpPr>
        <p:spPr>
          <a:xfrm>
            <a:off x="236472" y="231675"/>
            <a:ext cx="432000" cy="432000"/>
          </a:xfrm>
          <a:prstGeom prst="rect">
            <a:avLst/>
          </a:prstGeom>
          <a:solidFill>
            <a:srgbClr val="0058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华文楷体" panose="02010600040101010101" pitchFamily="2" charset="-122"/>
            </a:endParaRPr>
          </a:p>
        </p:txBody>
      </p:sp>
      <p:sp>
        <p:nvSpPr>
          <p:cNvPr id="51" name="文本框 50"/>
          <p:cNvSpPr txBox="1"/>
          <p:nvPr/>
        </p:nvSpPr>
        <p:spPr>
          <a:xfrm>
            <a:off x="989814" y="105948"/>
            <a:ext cx="8568302" cy="646331"/>
          </a:xfrm>
          <a:prstGeom prst="rect">
            <a:avLst/>
          </a:prstGeom>
          <a:noFill/>
        </p:spPr>
        <p:txBody>
          <a:bodyPr wrap="square" rtlCol="0">
            <a:spAutoFit/>
          </a:bodyPr>
          <a:lstStyle/>
          <a:p>
            <a:r>
              <a:rPr lang="zh-CN" altLang="en-US" sz="3600" b="1" dirty="0">
                <a:solidFill>
                  <a:schemeClr val="bg1"/>
                </a:solidFill>
                <a:latin typeface="微软雅黑" panose="020B0503020204020204" pitchFamily="34" charset="-122"/>
                <a:ea typeface="微软雅黑" panose="020B0503020204020204" pitchFamily="34" charset="-122"/>
              </a:rPr>
              <a:t>区块链定义</a:t>
            </a:r>
          </a:p>
        </p:txBody>
      </p:sp>
      <p:sp>
        <p:nvSpPr>
          <p:cNvPr id="5" name="矩形 4"/>
          <p:cNvSpPr/>
          <p:nvPr/>
        </p:nvSpPr>
        <p:spPr>
          <a:xfrm>
            <a:off x="230880" y="283006"/>
            <a:ext cx="470000" cy="369332"/>
          </a:xfrm>
          <a:prstGeom prst="rect">
            <a:avLst/>
          </a:prstGeom>
        </p:spPr>
        <p:txBody>
          <a:bodyPr wrap="none">
            <a:spAutoFit/>
          </a:bodyPr>
          <a:lstStyle/>
          <a:p>
            <a:r>
              <a:rPr lang="en-US" altLang="zh-CN" b="1" dirty="0">
                <a:solidFill>
                  <a:schemeClr val="bg1"/>
                </a:solidFill>
                <a:latin typeface="微软雅黑" panose="020B0503020204020204" pitchFamily="34" charset="-122"/>
                <a:ea typeface="微软雅黑" panose="020B0503020204020204" pitchFamily="34" charset="-122"/>
              </a:rPr>
              <a:t>02</a:t>
            </a:r>
            <a:endParaRPr lang="zh-CN" altLang="en-US" b="1" dirty="0">
              <a:solidFill>
                <a:schemeClr val="bg1"/>
              </a:solidFill>
              <a:latin typeface="微软雅黑" panose="020B0503020204020204" pitchFamily="34" charset="-122"/>
              <a:ea typeface="微软雅黑" panose="020B0503020204020204" pitchFamily="34" charset="-122"/>
            </a:endParaRPr>
          </a:p>
        </p:txBody>
      </p:sp>
      <p:grpSp>
        <p:nvGrpSpPr>
          <p:cNvPr id="75" name="组合 74"/>
          <p:cNvGrpSpPr/>
          <p:nvPr/>
        </p:nvGrpSpPr>
        <p:grpSpPr>
          <a:xfrm>
            <a:off x="6431789" y="763855"/>
            <a:ext cx="4910023" cy="2029965"/>
            <a:chOff x="3176589" y="1285879"/>
            <a:chExt cx="3771900" cy="1362075"/>
          </a:xfrm>
          <a:solidFill>
            <a:schemeClr val="accent5">
              <a:lumMod val="50000"/>
            </a:schemeClr>
          </a:solidFill>
        </p:grpSpPr>
        <p:sp>
          <p:nvSpPr>
            <p:cNvPr id="76" name="右箭头 1"/>
            <p:cNvSpPr/>
            <p:nvPr/>
          </p:nvSpPr>
          <p:spPr>
            <a:xfrm rot="905815">
              <a:off x="3176589" y="1285879"/>
              <a:ext cx="3771900" cy="1362075"/>
            </a:xfrm>
            <a:custGeom>
              <a:avLst/>
              <a:gdLst>
                <a:gd name="connsiteX0" fmla="*/ 0 w 3981450"/>
                <a:gd name="connsiteY0" fmla="*/ 373856 h 1495425"/>
                <a:gd name="connsiteX1" fmla="*/ 3233738 w 3981450"/>
                <a:gd name="connsiteY1" fmla="*/ 373856 h 1495425"/>
                <a:gd name="connsiteX2" fmla="*/ 3233738 w 3981450"/>
                <a:gd name="connsiteY2" fmla="*/ 0 h 1495425"/>
                <a:gd name="connsiteX3" fmla="*/ 3981450 w 3981450"/>
                <a:gd name="connsiteY3" fmla="*/ 747713 h 1495425"/>
                <a:gd name="connsiteX4" fmla="*/ 3233738 w 3981450"/>
                <a:gd name="connsiteY4" fmla="*/ 1495425 h 1495425"/>
                <a:gd name="connsiteX5" fmla="*/ 3233738 w 3981450"/>
                <a:gd name="connsiteY5" fmla="*/ 1121569 h 1495425"/>
                <a:gd name="connsiteX6" fmla="*/ 0 w 3981450"/>
                <a:gd name="connsiteY6" fmla="*/ 1121569 h 1495425"/>
                <a:gd name="connsiteX7" fmla="*/ 0 w 3981450"/>
                <a:gd name="connsiteY7" fmla="*/ 373856 h 1495425"/>
                <a:gd name="connsiteX0" fmla="*/ 0 w 3981450"/>
                <a:gd name="connsiteY0" fmla="*/ 1121569 h 1495425"/>
                <a:gd name="connsiteX1" fmla="*/ 3233738 w 3981450"/>
                <a:gd name="connsiteY1" fmla="*/ 373856 h 1495425"/>
                <a:gd name="connsiteX2" fmla="*/ 3233738 w 3981450"/>
                <a:gd name="connsiteY2" fmla="*/ 0 h 1495425"/>
                <a:gd name="connsiteX3" fmla="*/ 3981450 w 3981450"/>
                <a:gd name="connsiteY3" fmla="*/ 747713 h 1495425"/>
                <a:gd name="connsiteX4" fmla="*/ 3233738 w 3981450"/>
                <a:gd name="connsiteY4" fmla="*/ 1495425 h 1495425"/>
                <a:gd name="connsiteX5" fmla="*/ 3233738 w 3981450"/>
                <a:gd name="connsiteY5" fmla="*/ 1121569 h 1495425"/>
                <a:gd name="connsiteX6" fmla="*/ 0 w 3981450"/>
                <a:gd name="connsiteY6" fmla="*/ 1121569 h 1495425"/>
                <a:gd name="connsiteX0" fmla="*/ 0 w 3952875"/>
                <a:gd name="connsiteY0" fmla="*/ 731044 h 1495425"/>
                <a:gd name="connsiteX1" fmla="*/ 3205163 w 3952875"/>
                <a:gd name="connsiteY1" fmla="*/ 373856 h 1495425"/>
                <a:gd name="connsiteX2" fmla="*/ 3205163 w 3952875"/>
                <a:gd name="connsiteY2" fmla="*/ 0 h 1495425"/>
                <a:gd name="connsiteX3" fmla="*/ 3952875 w 3952875"/>
                <a:gd name="connsiteY3" fmla="*/ 747713 h 1495425"/>
                <a:gd name="connsiteX4" fmla="*/ 3205163 w 3952875"/>
                <a:gd name="connsiteY4" fmla="*/ 1495425 h 1495425"/>
                <a:gd name="connsiteX5" fmla="*/ 3205163 w 3952875"/>
                <a:gd name="connsiteY5" fmla="*/ 1121569 h 1495425"/>
                <a:gd name="connsiteX6" fmla="*/ 0 w 3952875"/>
                <a:gd name="connsiteY6" fmla="*/ 731044 h 1495425"/>
                <a:gd name="connsiteX0" fmla="*/ 0 w 3952875"/>
                <a:gd name="connsiteY0" fmla="*/ 731044 h 1495425"/>
                <a:gd name="connsiteX1" fmla="*/ 3205163 w 3952875"/>
                <a:gd name="connsiteY1" fmla="*/ 373856 h 1495425"/>
                <a:gd name="connsiteX2" fmla="*/ 3205163 w 3952875"/>
                <a:gd name="connsiteY2" fmla="*/ 0 h 1495425"/>
                <a:gd name="connsiteX3" fmla="*/ 3952875 w 3952875"/>
                <a:gd name="connsiteY3" fmla="*/ 747713 h 1495425"/>
                <a:gd name="connsiteX4" fmla="*/ 3205163 w 3952875"/>
                <a:gd name="connsiteY4" fmla="*/ 1495425 h 1495425"/>
                <a:gd name="connsiteX5" fmla="*/ 3205163 w 3952875"/>
                <a:gd name="connsiteY5" fmla="*/ 1121569 h 1495425"/>
                <a:gd name="connsiteX6" fmla="*/ 0 w 3952875"/>
                <a:gd name="connsiteY6" fmla="*/ 731044 h 1495425"/>
                <a:gd name="connsiteX0" fmla="*/ 0 w 3952875"/>
                <a:gd name="connsiteY0" fmla="*/ 731044 h 1495425"/>
                <a:gd name="connsiteX1" fmla="*/ 3205163 w 3952875"/>
                <a:gd name="connsiteY1" fmla="*/ 373856 h 1495425"/>
                <a:gd name="connsiteX2" fmla="*/ 3205163 w 3952875"/>
                <a:gd name="connsiteY2" fmla="*/ 0 h 1495425"/>
                <a:gd name="connsiteX3" fmla="*/ 3952875 w 3952875"/>
                <a:gd name="connsiteY3" fmla="*/ 747713 h 1495425"/>
                <a:gd name="connsiteX4" fmla="*/ 3205163 w 3952875"/>
                <a:gd name="connsiteY4" fmla="*/ 1495425 h 1495425"/>
                <a:gd name="connsiteX5" fmla="*/ 3205163 w 3952875"/>
                <a:gd name="connsiteY5" fmla="*/ 1121569 h 1495425"/>
                <a:gd name="connsiteX6" fmla="*/ 0 w 3952875"/>
                <a:gd name="connsiteY6" fmla="*/ 731044 h 1495425"/>
                <a:gd name="connsiteX0" fmla="*/ 0 w 3952875"/>
                <a:gd name="connsiteY0" fmla="*/ 731044 h 1495425"/>
                <a:gd name="connsiteX1" fmla="*/ 3205163 w 3952875"/>
                <a:gd name="connsiteY1" fmla="*/ 373856 h 1495425"/>
                <a:gd name="connsiteX2" fmla="*/ 3205163 w 3952875"/>
                <a:gd name="connsiteY2" fmla="*/ 0 h 1495425"/>
                <a:gd name="connsiteX3" fmla="*/ 3952875 w 3952875"/>
                <a:gd name="connsiteY3" fmla="*/ 747713 h 1495425"/>
                <a:gd name="connsiteX4" fmla="*/ 3205163 w 3952875"/>
                <a:gd name="connsiteY4" fmla="*/ 1495425 h 1495425"/>
                <a:gd name="connsiteX5" fmla="*/ 3205163 w 3952875"/>
                <a:gd name="connsiteY5" fmla="*/ 1121569 h 1495425"/>
                <a:gd name="connsiteX6" fmla="*/ 0 w 3952875"/>
                <a:gd name="connsiteY6" fmla="*/ 731044 h 1495425"/>
                <a:gd name="connsiteX0" fmla="*/ 0 w 3952875"/>
                <a:gd name="connsiteY0" fmla="*/ 731044 h 1495425"/>
                <a:gd name="connsiteX1" fmla="*/ 3205163 w 3952875"/>
                <a:gd name="connsiteY1" fmla="*/ 373856 h 1495425"/>
                <a:gd name="connsiteX2" fmla="*/ 3205163 w 3952875"/>
                <a:gd name="connsiteY2" fmla="*/ 0 h 1495425"/>
                <a:gd name="connsiteX3" fmla="*/ 3952875 w 3952875"/>
                <a:gd name="connsiteY3" fmla="*/ 747713 h 1495425"/>
                <a:gd name="connsiteX4" fmla="*/ 3205163 w 3952875"/>
                <a:gd name="connsiteY4" fmla="*/ 1495425 h 1495425"/>
                <a:gd name="connsiteX5" fmla="*/ 3205163 w 3952875"/>
                <a:gd name="connsiteY5" fmla="*/ 1121569 h 1495425"/>
                <a:gd name="connsiteX6" fmla="*/ 0 w 3952875"/>
                <a:gd name="connsiteY6" fmla="*/ 731044 h 1495425"/>
                <a:gd name="connsiteX0" fmla="*/ 0 w 3933825"/>
                <a:gd name="connsiteY0" fmla="*/ 883444 h 1495425"/>
                <a:gd name="connsiteX1" fmla="*/ 3186113 w 3933825"/>
                <a:gd name="connsiteY1" fmla="*/ 373856 h 1495425"/>
                <a:gd name="connsiteX2" fmla="*/ 3186113 w 3933825"/>
                <a:gd name="connsiteY2" fmla="*/ 0 h 1495425"/>
                <a:gd name="connsiteX3" fmla="*/ 3933825 w 3933825"/>
                <a:gd name="connsiteY3" fmla="*/ 747713 h 1495425"/>
                <a:gd name="connsiteX4" fmla="*/ 3186113 w 3933825"/>
                <a:gd name="connsiteY4" fmla="*/ 1495425 h 1495425"/>
                <a:gd name="connsiteX5" fmla="*/ 3186113 w 3933825"/>
                <a:gd name="connsiteY5" fmla="*/ 1121569 h 1495425"/>
                <a:gd name="connsiteX6" fmla="*/ 0 w 3933825"/>
                <a:gd name="connsiteY6" fmla="*/ 883444 h 1495425"/>
                <a:gd name="connsiteX0" fmla="*/ 0 w 3933825"/>
                <a:gd name="connsiteY0" fmla="*/ 883444 h 1495425"/>
                <a:gd name="connsiteX1" fmla="*/ 3186113 w 3933825"/>
                <a:gd name="connsiteY1" fmla="*/ 373856 h 1495425"/>
                <a:gd name="connsiteX2" fmla="*/ 3186113 w 3933825"/>
                <a:gd name="connsiteY2" fmla="*/ 0 h 1495425"/>
                <a:gd name="connsiteX3" fmla="*/ 3933825 w 3933825"/>
                <a:gd name="connsiteY3" fmla="*/ 747713 h 1495425"/>
                <a:gd name="connsiteX4" fmla="*/ 3186113 w 3933825"/>
                <a:gd name="connsiteY4" fmla="*/ 1495425 h 1495425"/>
                <a:gd name="connsiteX5" fmla="*/ 3186113 w 3933825"/>
                <a:gd name="connsiteY5" fmla="*/ 1121569 h 1495425"/>
                <a:gd name="connsiteX6" fmla="*/ 0 w 3933825"/>
                <a:gd name="connsiteY6" fmla="*/ 883444 h 1495425"/>
                <a:gd name="connsiteX0" fmla="*/ 0 w 3933825"/>
                <a:gd name="connsiteY0" fmla="*/ 883444 h 1495425"/>
                <a:gd name="connsiteX1" fmla="*/ 3186113 w 3933825"/>
                <a:gd name="connsiteY1" fmla="*/ 373856 h 1495425"/>
                <a:gd name="connsiteX2" fmla="*/ 3186113 w 3933825"/>
                <a:gd name="connsiteY2" fmla="*/ 0 h 1495425"/>
                <a:gd name="connsiteX3" fmla="*/ 3933825 w 3933825"/>
                <a:gd name="connsiteY3" fmla="*/ 747713 h 1495425"/>
                <a:gd name="connsiteX4" fmla="*/ 3186113 w 3933825"/>
                <a:gd name="connsiteY4" fmla="*/ 1495425 h 1495425"/>
                <a:gd name="connsiteX5" fmla="*/ 3186113 w 3933825"/>
                <a:gd name="connsiteY5" fmla="*/ 1121569 h 1495425"/>
                <a:gd name="connsiteX6" fmla="*/ 0 w 3933825"/>
                <a:gd name="connsiteY6" fmla="*/ 883444 h 1495425"/>
                <a:gd name="connsiteX0" fmla="*/ 0 w 3933825"/>
                <a:gd name="connsiteY0" fmla="*/ 883444 h 1495425"/>
                <a:gd name="connsiteX1" fmla="*/ 3186113 w 3933825"/>
                <a:gd name="connsiteY1" fmla="*/ 373856 h 1495425"/>
                <a:gd name="connsiteX2" fmla="*/ 3186113 w 3933825"/>
                <a:gd name="connsiteY2" fmla="*/ 0 h 1495425"/>
                <a:gd name="connsiteX3" fmla="*/ 3933825 w 3933825"/>
                <a:gd name="connsiteY3" fmla="*/ 747713 h 1495425"/>
                <a:gd name="connsiteX4" fmla="*/ 3186113 w 3933825"/>
                <a:gd name="connsiteY4" fmla="*/ 1495425 h 1495425"/>
                <a:gd name="connsiteX5" fmla="*/ 3071813 w 3933825"/>
                <a:gd name="connsiteY5" fmla="*/ 1121569 h 1495425"/>
                <a:gd name="connsiteX6" fmla="*/ 0 w 3933825"/>
                <a:gd name="connsiteY6" fmla="*/ 883444 h 1495425"/>
                <a:gd name="connsiteX0" fmla="*/ 0 w 3933825"/>
                <a:gd name="connsiteY0" fmla="*/ 883444 h 1495425"/>
                <a:gd name="connsiteX1" fmla="*/ 3186113 w 3933825"/>
                <a:gd name="connsiteY1" fmla="*/ 373856 h 1495425"/>
                <a:gd name="connsiteX2" fmla="*/ 3186113 w 3933825"/>
                <a:gd name="connsiteY2" fmla="*/ 0 h 1495425"/>
                <a:gd name="connsiteX3" fmla="*/ 3933825 w 3933825"/>
                <a:gd name="connsiteY3" fmla="*/ 747713 h 1495425"/>
                <a:gd name="connsiteX4" fmla="*/ 2995613 w 3933825"/>
                <a:gd name="connsiteY4" fmla="*/ 1495425 h 1495425"/>
                <a:gd name="connsiteX5" fmla="*/ 3071813 w 3933825"/>
                <a:gd name="connsiteY5" fmla="*/ 1121569 h 1495425"/>
                <a:gd name="connsiteX6" fmla="*/ 0 w 3933825"/>
                <a:gd name="connsiteY6" fmla="*/ 883444 h 1495425"/>
                <a:gd name="connsiteX0" fmla="*/ 0 w 3933825"/>
                <a:gd name="connsiteY0" fmla="*/ 873919 h 1485900"/>
                <a:gd name="connsiteX1" fmla="*/ 3186113 w 3933825"/>
                <a:gd name="connsiteY1" fmla="*/ 364331 h 1485900"/>
                <a:gd name="connsiteX2" fmla="*/ 3290888 w 3933825"/>
                <a:gd name="connsiteY2" fmla="*/ 0 h 1485900"/>
                <a:gd name="connsiteX3" fmla="*/ 3933825 w 3933825"/>
                <a:gd name="connsiteY3" fmla="*/ 738188 h 1485900"/>
                <a:gd name="connsiteX4" fmla="*/ 2995613 w 3933825"/>
                <a:gd name="connsiteY4" fmla="*/ 1485900 h 1485900"/>
                <a:gd name="connsiteX5" fmla="*/ 3071813 w 3933825"/>
                <a:gd name="connsiteY5" fmla="*/ 1112044 h 1485900"/>
                <a:gd name="connsiteX6" fmla="*/ 0 w 3933825"/>
                <a:gd name="connsiteY6" fmla="*/ 873919 h 1485900"/>
                <a:gd name="connsiteX0" fmla="*/ 0 w 3771900"/>
                <a:gd name="connsiteY0" fmla="*/ 873919 h 1485900"/>
                <a:gd name="connsiteX1" fmla="*/ 3186113 w 3771900"/>
                <a:gd name="connsiteY1" fmla="*/ 364331 h 1485900"/>
                <a:gd name="connsiteX2" fmla="*/ 3290888 w 3771900"/>
                <a:gd name="connsiteY2" fmla="*/ 0 h 1485900"/>
                <a:gd name="connsiteX3" fmla="*/ 3771900 w 3771900"/>
                <a:gd name="connsiteY3" fmla="*/ 938213 h 1485900"/>
                <a:gd name="connsiteX4" fmla="*/ 2995613 w 3771900"/>
                <a:gd name="connsiteY4" fmla="*/ 1485900 h 1485900"/>
                <a:gd name="connsiteX5" fmla="*/ 3071813 w 3771900"/>
                <a:gd name="connsiteY5" fmla="*/ 1112044 h 1485900"/>
                <a:gd name="connsiteX6" fmla="*/ 0 w 3771900"/>
                <a:gd name="connsiteY6" fmla="*/ 873919 h 1485900"/>
                <a:gd name="connsiteX0" fmla="*/ 0 w 3771900"/>
                <a:gd name="connsiteY0" fmla="*/ 873919 h 1485900"/>
                <a:gd name="connsiteX1" fmla="*/ 3186113 w 3771900"/>
                <a:gd name="connsiteY1" fmla="*/ 364331 h 1485900"/>
                <a:gd name="connsiteX2" fmla="*/ 3271838 w 3771900"/>
                <a:gd name="connsiteY2" fmla="*/ 0 h 1485900"/>
                <a:gd name="connsiteX3" fmla="*/ 3771900 w 3771900"/>
                <a:gd name="connsiteY3" fmla="*/ 938213 h 1485900"/>
                <a:gd name="connsiteX4" fmla="*/ 2995613 w 3771900"/>
                <a:gd name="connsiteY4" fmla="*/ 1485900 h 1485900"/>
                <a:gd name="connsiteX5" fmla="*/ 3071813 w 3771900"/>
                <a:gd name="connsiteY5" fmla="*/ 1112044 h 1485900"/>
                <a:gd name="connsiteX6" fmla="*/ 0 w 3771900"/>
                <a:gd name="connsiteY6" fmla="*/ 873919 h 1485900"/>
                <a:gd name="connsiteX0" fmla="*/ 0 w 3771900"/>
                <a:gd name="connsiteY0" fmla="*/ 826294 h 1438275"/>
                <a:gd name="connsiteX1" fmla="*/ 3186113 w 3771900"/>
                <a:gd name="connsiteY1" fmla="*/ 316706 h 1438275"/>
                <a:gd name="connsiteX2" fmla="*/ 3243263 w 3771900"/>
                <a:gd name="connsiteY2" fmla="*/ 0 h 1438275"/>
                <a:gd name="connsiteX3" fmla="*/ 3771900 w 3771900"/>
                <a:gd name="connsiteY3" fmla="*/ 890588 h 1438275"/>
                <a:gd name="connsiteX4" fmla="*/ 2995613 w 3771900"/>
                <a:gd name="connsiteY4" fmla="*/ 1438275 h 1438275"/>
                <a:gd name="connsiteX5" fmla="*/ 3071813 w 3771900"/>
                <a:gd name="connsiteY5" fmla="*/ 1064419 h 1438275"/>
                <a:gd name="connsiteX6" fmla="*/ 0 w 3771900"/>
                <a:gd name="connsiteY6" fmla="*/ 826294 h 1438275"/>
                <a:gd name="connsiteX0" fmla="*/ 0 w 3771900"/>
                <a:gd name="connsiteY0" fmla="*/ 826294 h 1362075"/>
                <a:gd name="connsiteX1" fmla="*/ 3186113 w 3771900"/>
                <a:gd name="connsiteY1" fmla="*/ 316706 h 1362075"/>
                <a:gd name="connsiteX2" fmla="*/ 3243263 w 3771900"/>
                <a:gd name="connsiteY2" fmla="*/ 0 h 1362075"/>
                <a:gd name="connsiteX3" fmla="*/ 3771900 w 3771900"/>
                <a:gd name="connsiteY3" fmla="*/ 890588 h 1362075"/>
                <a:gd name="connsiteX4" fmla="*/ 2995613 w 3771900"/>
                <a:gd name="connsiteY4" fmla="*/ 1362075 h 1362075"/>
                <a:gd name="connsiteX5" fmla="*/ 3071813 w 3771900"/>
                <a:gd name="connsiteY5" fmla="*/ 1064419 h 1362075"/>
                <a:gd name="connsiteX6" fmla="*/ 0 w 3771900"/>
                <a:gd name="connsiteY6" fmla="*/ 826294 h 1362075"/>
                <a:gd name="connsiteX0" fmla="*/ 0 w 3771900"/>
                <a:gd name="connsiteY0" fmla="*/ 826294 h 1362075"/>
                <a:gd name="connsiteX1" fmla="*/ 3186113 w 3771900"/>
                <a:gd name="connsiteY1" fmla="*/ 316706 h 1362075"/>
                <a:gd name="connsiteX2" fmla="*/ 3243263 w 3771900"/>
                <a:gd name="connsiteY2" fmla="*/ 0 h 1362075"/>
                <a:gd name="connsiteX3" fmla="*/ 3771900 w 3771900"/>
                <a:gd name="connsiteY3" fmla="*/ 890588 h 1362075"/>
                <a:gd name="connsiteX4" fmla="*/ 2995613 w 3771900"/>
                <a:gd name="connsiteY4" fmla="*/ 1362075 h 1362075"/>
                <a:gd name="connsiteX5" fmla="*/ 3052763 w 3771900"/>
                <a:gd name="connsiteY5" fmla="*/ 1045369 h 1362075"/>
                <a:gd name="connsiteX6" fmla="*/ 0 w 3771900"/>
                <a:gd name="connsiteY6" fmla="*/ 826294 h 1362075"/>
                <a:gd name="connsiteX0" fmla="*/ 0 w 3771900"/>
                <a:gd name="connsiteY0" fmla="*/ 826294 h 1362075"/>
                <a:gd name="connsiteX1" fmla="*/ 3186113 w 3771900"/>
                <a:gd name="connsiteY1" fmla="*/ 316706 h 1362075"/>
                <a:gd name="connsiteX2" fmla="*/ 3243263 w 3771900"/>
                <a:gd name="connsiteY2" fmla="*/ 0 h 1362075"/>
                <a:gd name="connsiteX3" fmla="*/ 3771900 w 3771900"/>
                <a:gd name="connsiteY3" fmla="*/ 833438 h 1362075"/>
                <a:gd name="connsiteX4" fmla="*/ 2995613 w 3771900"/>
                <a:gd name="connsiteY4" fmla="*/ 1362075 h 1362075"/>
                <a:gd name="connsiteX5" fmla="*/ 3052763 w 3771900"/>
                <a:gd name="connsiteY5" fmla="*/ 1045369 h 1362075"/>
                <a:gd name="connsiteX6" fmla="*/ 0 w 3771900"/>
                <a:gd name="connsiteY6" fmla="*/ 826294 h 1362075"/>
                <a:gd name="connsiteX0" fmla="*/ 0 w 3771900"/>
                <a:gd name="connsiteY0" fmla="*/ 826294 h 1362075"/>
                <a:gd name="connsiteX1" fmla="*/ 3186113 w 3771900"/>
                <a:gd name="connsiteY1" fmla="*/ 316706 h 1362075"/>
                <a:gd name="connsiteX2" fmla="*/ 3243263 w 3771900"/>
                <a:gd name="connsiteY2" fmla="*/ 0 h 1362075"/>
                <a:gd name="connsiteX3" fmla="*/ 3771900 w 3771900"/>
                <a:gd name="connsiteY3" fmla="*/ 833438 h 1362075"/>
                <a:gd name="connsiteX4" fmla="*/ 2995613 w 3771900"/>
                <a:gd name="connsiteY4" fmla="*/ 1362075 h 1362075"/>
                <a:gd name="connsiteX5" fmla="*/ 3052763 w 3771900"/>
                <a:gd name="connsiteY5" fmla="*/ 1045369 h 1362075"/>
                <a:gd name="connsiteX6" fmla="*/ 0 w 3771900"/>
                <a:gd name="connsiteY6" fmla="*/ 826294 h 1362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71900" h="1362075">
                  <a:moveTo>
                    <a:pt x="0" y="826294"/>
                  </a:moveTo>
                  <a:cubicBezTo>
                    <a:pt x="1163638" y="335756"/>
                    <a:pt x="2174875" y="273844"/>
                    <a:pt x="3186113" y="316706"/>
                  </a:cubicBezTo>
                  <a:lnTo>
                    <a:pt x="3243263" y="0"/>
                  </a:lnTo>
                  <a:lnTo>
                    <a:pt x="3771900" y="833438"/>
                  </a:lnTo>
                  <a:lnTo>
                    <a:pt x="2995613" y="1362075"/>
                  </a:lnTo>
                  <a:lnTo>
                    <a:pt x="3052763" y="1045369"/>
                  </a:lnTo>
                  <a:cubicBezTo>
                    <a:pt x="2212975" y="838994"/>
                    <a:pt x="1363663" y="718344"/>
                    <a:pt x="0" y="826294"/>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77" name="文本框 76"/>
            <p:cNvSpPr txBox="1"/>
            <p:nvPr/>
          </p:nvSpPr>
          <p:spPr>
            <a:xfrm rot="1212081">
              <a:off x="5354033" y="1859337"/>
              <a:ext cx="630494" cy="392375"/>
            </a:xfrm>
            <a:prstGeom prst="rect">
              <a:avLst/>
            </a:prstGeom>
            <a:grpFill/>
          </p:spPr>
          <p:txBody>
            <a:bodyPr wrap="none" lIns="0" rIns="0" rtlCol="0">
              <a:spAutoFit/>
            </a:bodyPr>
            <a:lstStyle/>
            <a:p>
              <a:pPr algn="r"/>
              <a:r>
                <a:rPr lang="zh-CN" altLang="en-US" sz="3200" b="1" dirty="0">
                  <a:solidFill>
                    <a:schemeClr val="bg1"/>
                  </a:solidFill>
                  <a:latin typeface="微软雅黑" panose="020B0503020204020204" pitchFamily="34" charset="-122"/>
                  <a:ea typeface="微软雅黑" panose="020B0503020204020204" pitchFamily="34" charset="-122"/>
                </a:rPr>
                <a:t>协议</a:t>
              </a:r>
            </a:p>
          </p:txBody>
        </p:sp>
      </p:grpSp>
      <p:grpSp>
        <p:nvGrpSpPr>
          <p:cNvPr id="78" name="组合 77"/>
          <p:cNvGrpSpPr/>
          <p:nvPr/>
        </p:nvGrpSpPr>
        <p:grpSpPr>
          <a:xfrm>
            <a:off x="515094" y="4721640"/>
            <a:ext cx="4910023" cy="2004450"/>
            <a:chOff x="2195511" y="1906532"/>
            <a:chExt cx="3771900" cy="1362075"/>
          </a:xfrm>
        </p:grpSpPr>
        <p:sp>
          <p:nvSpPr>
            <p:cNvPr id="79" name="右箭头 1"/>
            <p:cNvSpPr/>
            <p:nvPr/>
          </p:nvSpPr>
          <p:spPr>
            <a:xfrm rot="905815" flipH="1" flipV="1">
              <a:off x="2195511" y="1906532"/>
              <a:ext cx="3771900" cy="1362075"/>
            </a:xfrm>
            <a:custGeom>
              <a:avLst/>
              <a:gdLst>
                <a:gd name="connsiteX0" fmla="*/ 0 w 3981450"/>
                <a:gd name="connsiteY0" fmla="*/ 373856 h 1495425"/>
                <a:gd name="connsiteX1" fmla="*/ 3233738 w 3981450"/>
                <a:gd name="connsiteY1" fmla="*/ 373856 h 1495425"/>
                <a:gd name="connsiteX2" fmla="*/ 3233738 w 3981450"/>
                <a:gd name="connsiteY2" fmla="*/ 0 h 1495425"/>
                <a:gd name="connsiteX3" fmla="*/ 3981450 w 3981450"/>
                <a:gd name="connsiteY3" fmla="*/ 747713 h 1495425"/>
                <a:gd name="connsiteX4" fmla="*/ 3233738 w 3981450"/>
                <a:gd name="connsiteY4" fmla="*/ 1495425 h 1495425"/>
                <a:gd name="connsiteX5" fmla="*/ 3233738 w 3981450"/>
                <a:gd name="connsiteY5" fmla="*/ 1121569 h 1495425"/>
                <a:gd name="connsiteX6" fmla="*/ 0 w 3981450"/>
                <a:gd name="connsiteY6" fmla="*/ 1121569 h 1495425"/>
                <a:gd name="connsiteX7" fmla="*/ 0 w 3981450"/>
                <a:gd name="connsiteY7" fmla="*/ 373856 h 1495425"/>
                <a:gd name="connsiteX0" fmla="*/ 0 w 3981450"/>
                <a:gd name="connsiteY0" fmla="*/ 1121569 h 1495425"/>
                <a:gd name="connsiteX1" fmla="*/ 3233738 w 3981450"/>
                <a:gd name="connsiteY1" fmla="*/ 373856 h 1495425"/>
                <a:gd name="connsiteX2" fmla="*/ 3233738 w 3981450"/>
                <a:gd name="connsiteY2" fmla="*/ 0 h 1495425"/>
                <a:gd name="connsiteX3" fmla="*/ 3981450 w 3981450"/>
                <a:gd name="connsiteY3" fmla="*/ 747713 h 1495425"/>
                <a:gd name="connsiteX4" fmla="*/ 3233738 w 3981450"/>
                <a:gd name="connsiteY4" fmla="*/ 1495425 h 1495425"/>
                <a:gd name="connsiteX5" fmla="*/ 3233738 w 3981450"/>
                <a:gd name="connsiteY5" fmla="*/ 1121569 h 1495425"/>
                <a:gd name="connsiteX6" fmla="*/ 0 w 3981450"/>
                <a:gd name="connsiteY6" fmla="*/ 1121569 h 1495425"/>
                <a:gd name="connsiteX0" fmla="*/ 0 w 3952875"/>
                <a:gd name="connsiteY0" fmla="*/ 731044 h 1495425"/>
                <a:gd name="connsiteX1" fmla="*/ 3205163 w 3952875"/>
                <a:gd name="connsiteY1" fmla="*/ 373856 h 1495425"/>
                <a:gd name="connsiteX2" fmla="*/ 3205163 w 3952875"/>
                <a:gd name="connsiteY2" fmla="*/ 0 h 1495425"/>
                <a:gd name="connsiteX3" fmla="*/ 3952875 w 3952875"/>
                <a:gd name="connsiteY3" fmla="*/ 747713 h 1495425"/>
                <a:gd name="connsiteX4" fmla="*/ 3205163 w 3952875"/>
                <a:gd name="connsiteY4" fmla="*/ 1495425 h 1495425"/>
                <a:gd name="connsiteX5" fmla="*/ 3205163 w 3952875"/>
                <a:gd name="connsiteY5" fmla="*/ 1121569 h 1495425"/>
                <a:gd name="connsiteX6" fmla="*/ 0 w 3952875"/>
                <a:gd name="connsiteY6" fmla="*/ 731044 h 1495425"/>
                <a:gd name="connsiteX0" fmla="*/ 0 w 3952875"/>
                <a:gd name="connsiteY0" fmla="*/ 731044 h 1495425"/>
                <a:gd name="connsiteX1" fmla="*/ 3205163 w 3952875"/>
                <a:gd name="connsiteY1" fmla="*/ 373856 h 1495425"/>
                <a:gd name="connsiteX2" fmla="*/ 3205163 w 3952875"/>
                <a:gd name="connsiteY2" fmla="*/ 0 h 1495425"/>
                <a:gd name="connsiteX3" fmla="*/ 3952875 w 3952875"/>
                <a:gd name="connsiteY3" fmla="*/ 747713 h 1495425"/>
                <a:gd name="connsiteX4" fmla="*/ 3205163 w 3952875"/>
                <a:gd name="connsiteY4" fmla="*/ 1495425 h 1495425"/>
                <a:gd name="connsiteX5" fmla="*/ 3205163 w 3952875"/>
                <a:gd name="connsiteY5" fmla="*/ 1121569 h 1495425"/>
                <a:gd name="connsiteX6" fmla="*/ 0 w 3952875"/>
                <a:gd name="connsiteY6" fmla="*/ 731044 h 1495425"/>
                <a:gd name="connsiteX0" fmla="*/ 0 w 3952875"/>
                <a:gd name="connsiteY0" fmla="*/ 731044 h 1495425"/>
                <a:gd name="connsiteX1" fmla="*/ 3205163 w 3952875"/>
                <a:gd name="connsiteY1" fmla="*/ 373856 h 1495425"/>
                <a:gd name="connsiteX2" fmla="*/ 3205163 w 3952875"/>
                <a:gd name="connsiteY2" fmla="*/ 0 h 1495425"/>
                <a:gd name="connsiteX3" fmla="*/ 3952875 w 3952875"/>
                <a:gd name="connsiteY3" fmla="*/ 747713 h 1495425"/>
                <a:gd name="connsiteX4" fmla="*/ 3205163 w 3952875"/>
                <a:gd name="connsiteY4" fmla="*/ 1495425 h 1495425"/>
                <a:gd name="connsiteX5" fmla="*/ 3205163 w 3952875"/>
                <a:gd name="connsiteY5" fmla="*/ 1121569 h 1495425"/>
                <a:gd name="connsiteX6" fmla="*/ 0 w 3952875"/>
                <a:gd name="connsiteY6" fmla="*/ 731044 h 1495425"/>
                <a:gd name="connsiteX0" fmla="*/ 0 w 3952875"/>
                <a:gd name="connsiteY0" fmla="*/ 731044 h 1495425"/>
                <a:gd name="connsiteX1" fmla="*/ 3205163 w 3952875"/>
                <a:gd name="connsiteY1" fmla="*/ 373856 h 1495425"/>
                <a:gd name="connsiteX2" fmla="*/ 3205163 w 3952875"/>
                <a:gd name="connsiteY2" fmla="*/ 0 h 1495425"/>
                <a:gd name="connsiteX3" fmla="*/ 3952875 w 3952875"/>
                <a:gd name="connsiteY3" fmla="*/ 747713 h 1495425"/>
                <a:gd name="connsiteX4" fmla="*/ 3205163 w 3952875"/>
                <a:gd name="connsiteY4" fmla="*/ 1495425 h 1495425"/>
                <a:gd name="connsiteX5" fmla="*/ 3205163 w 3952875"/>
                <a:gd name="connsiteY5" fmla="*/ 1121569 h 1495425"/>
                <a:gd name="connsiteX6" fmla="*/ 0 w 3952875"/>
                <a:gd name="connsiteY6" fmla="*/ 731044 h 1495425"/>
                <a:gd name="connsiteX0" fmla="*/ 0 w 3952875"/>
                <a:gd name="connsiteY0" fmla="*/ 731044 h 1495425"/>
                <a:gd name="connsiteX1" fmla="*/ 3205163 w 3952875"/>
                <a:gd name="connsiteY1" fmla="*/ 373856 h 1495425"/>
                <a:gd name="connsiteX2" fmla="*/ 3205163 w 3952875"/>
                <a:gd name="connsiteY2" fmla="*/ 0 h 1495425"/>
                <a:gd name="connsiteX3" fmla="*/ 3952875 w 3952875"/>
                <a:gd name="connsiteY3" fmla="*/ 747713 h 1495425"/>
                <a:gd name="connsiteX4" fmla="*/ 3205163 w 3952875"/>
                <a:gd name="connsiteY4" fmla="*/ 1495425 h 1495425"/>
                <a:gd name="connsiteX5" fmla="*/ 3205163 w 3952875"/>
                <a:gd name="connsiteY5" fmla="*/ 1121569 h 1495425"/>
                <a:gd name="connsiteX6" fmla="*/ 0 w 3952875"/>
                <a:gd name="connsiteY6" fmla="*/ 731044 h 1495425"/>
                <a:gd name="connsiteX0" fmla="*/ 0 w 3933825"/>
                <a:gd name="connsiteY0" fmla="*/ 883444 h 1495425"/>
                <a:gd name="connsiteX1" fmla="*/ 3186113 w 3933825"/>
                <a:gd name="connsiteY1" fmla="*/ 373856 h 1495425"/>
                <a:gd name="connsiteX2" fmla="*/ 3186113 w 3933825"/>
                <a:gd name="connsiteY2" fmla="*/ 0 h 1495425"/>
                <a:gd name="connsiteX3" fmla="*/ 3933825 w 3933825"/>
                <a:gd name="connsiteY3" fmla="*/ 747713 h 1495425"/>
                <a:gd name="connsiteX4" fmla="*/ 3186113 w 3933825"/>
                <a:gd name="connsiteY4" fmla="*/ 1495425 h 1495425"/>
                <a:gd name="connsiteX5" fmla="*/ 3186113 w 3933825"/>
                <a:gd name="connsiteY5" fmla="*/ 1121569 h 1495425"/>
                <a:gd name="connsiteX6" fmla="*/ 0 w 3933825"/>
                <a:gd name="connsiteY6" fmla="*/ 883444 h 1495425"/>
                <a:gd name="connsiteX0" fmla="*/ 0 w 3933825"/>
                <a:gd name="connsiteY0" fmla="*/ 883444 h 1495425"/>
                <a:gd name="connsiteX1" fmla="*/ 3186113 w 3933825"/>
                <a:gd name="connsiteY1" fmla="*/ 373856 h 1495425"/>
                <a:gd name="connsiteX2" fmla="*/ 3186113 w 3933825"/>
                <a:gd name="connsiteY2" fmla="*/ 0 h 1495425"/>
                <a:gd name="connsiteX3" fmla="*/ 3933825 w 3933825"/>
                <a:gd name="connsiteY3" fmla="*/ 747713 h 1495425"/>
                <a:gd name="connsiteX4" fmla="*/ 3186113 w 3933825"/>
                <a:gd name="connsiteY4" fmla="*/ 1495425 h 1495425"/>
                <a:gd name="connsiteX5" fmla="*/ 3186113 w 3933825"/>
                <a:gd name="connsiteY5" fmla="*/ 1121569 h 1495425"/>
                <a:gd name="connsiteX6" fmla="*/ 0 w 3933825"/>
                <a:gd name="connsiteY6" fmla="*/ 883444 h 1495425"/>
                <a:gd name="connsiteX0" fmla="*/ 0 w 3933825"/>
                <a:gd name="connsiteY0" fmla="*/ 883444 h 1495425"/>
                <a:gd name="connsiteX1" fmla="*/ 3186113 w 3933825"/>
                <a:gd name="connsiteY1" fmla="*/ 373856 h 1495425"/>
                <a:gd name="connsiteX2" fmla="*/ 3186113 w 3933825"/>
                <a:gd name="connsiteY2" fmla="*/ 0 h 1495425"/>
                <a:gd name="connsiteX3" fmla="*/ 3933825 w 3933825"/>
                <a:gd name="connsiteY3" fmla="*/ 747713 h 1495425"/>
                <a:gd name="connsiteX4" fmla="*/ 3186113 w 3933825"/>
                <a:gd name="connsiteY4" fmla="*/ 1495425 h 1495425"/>
                <a:gd name="connsiteX5" fmla="*/ 3186113 w 3933825"/>
                <a:gd name="connsiteY5" fmla="*/ 1121569 h 1495425"/>
                <a:gd name="connsiteX6" fmla="*/ 0 w 3933825"/>
                <a:gd name="connsiteY6" fmla="*/ 883444 h 1495425"/>
                <a:gd name="connsiteX0" fmla="*/ 0 w 3933825"/>
                <a:gd name="connsiteY0" fmla="*/ 883444 h 1495425"/>
                <a:gd name="connsiteX1" fmla="*/ 3186113 w 3933825"/>
                <a:gd name="connsiteY1" fmla="*/ 373856 h 1495425"/>
                <a:gd name="connsiteX2" fmla="*/ 3186113 w 3933825"/>
                <a:gd name="connsiteY2" fmla="*/ 0 h 1495425"/>
                <a:gd name="connsiteX3" fmla="*/ 3933825 w 3933825"/>
                <a:gd name="connsiteY3" fmla="*/ 747713 h 1495425"/>
                <a:gd name="connsiteX4" fmla="*/ 3186113 w 3933825"/>
                <a:gd name="connsiteY4" fmla="*/ 1495425 h 1495425"/>
                <a:gd name="connsiteX5" fmla="*/ 3071813 w 3933825"/>
                <a:gd name="connsiteY5" fmla="*/ 1121569 h 1495425"/>
                <a:gd name="connsiteX6" fmla="*/ 0 w 3933825"/>
                <a:gd name="connsiteY6" fmla="*/ 883444 h 1495425"/>
                <a:gd name="connsiteX0" fmla="*/ 0 w 3933825"/>
                <a:gd name="connsiteY0" fmla="*/ 883444 h 1495425"/>
                <a:gd name="connsiteX1" fmla="*/ 3186113 w 3933825"/>
                <a:gd name="connsiteY1" fmla="*/ 373856 h 1495425"/>
                <a:gd name="connsiteX2" fmla="*/ 3186113 w 3933825"/>
                <a:gd name="connsiteY2" fmla="*/ 0 h 1495425"/>
                <a:gd name="connsiteX3" fmla="*/ 3933825 w 3933825"/>
                <a:gd name="connsiteY3" fmla="*/ 747713 h 1495425"/>
                <a:gd name="connsiteX4" fmla="*/ 2995613 w 3933825"/>
                <a:gd name="connsiteY4" fmla="*/ 1495425 h 1495425"/>
                <a:gd name="connsiteX5" fmla="*/ 3071813 w 3933825"/>
                <a:gd name="connsiteY5" fmla="*/ 1121569 h 1495425"/>
                <a:gd name="connsiteX6" fmla="*/ 0 w 3933825"/>
                <a:gd name="connsiteY6" fmla="*/ 883444 h 1495425"/>
                <a:gd name="connsiteX0" fmla="*/ 0 w 3933825"/>
                <a:gd name="connsiteY0" fmla="*/ 873919 h 1485900"/>
                <a:gd name="connsiteX1" fmla="*/ 3186113 w 3933825"/>
                <a:gd name="connsiteY1" fmla="*/ 364331 h 1485900"/>
                <a:gd name="connsiteX2" fmla="*/ 3290888 w 3933825"/>
                <a:gd name="connsiteY2" fmla="*/ 0 h 1485900"/>
                <a:gd name="connsiteX3" fmla="*/ 3933825 w 3933825"/>
                <a:gd name="connsiteY3" fmla="*/ 738188 h 1485900"/>
                <a:gd name="connsiteX4" fmla="*/ 2995613 w 3933825"/>
                <a:gd name="connsiteY4" fmla="*/ 1485900 h 1485900"/>
                <a:gd name="connsiteX5" fmla="*/ 3071813 w 3933825"/>
                <a:gd name="connsiteY5" fmla="*/ 1112044 h 1485900"/>
                <a:gd name="connsiteX6" fmla="*/ 0 w 3933825"/>
                <a:gd name="connsiteY6" fmla="*/ 873919 h 1485900"/>
                <a:gd name="connsiteX0" fmla="*/ 0 w 3771900"/>
                <a:gd name="connsiteY0" fmla="*/ 873919 h 1485900"/>
                <a:gd name="connsiteX1" fmla="*/ 3186113 w 3771900"/>
                <a:gd name="connsiteY1" fmla="*/ 364331 h 1485900"/>
                <a:gd name="connsiteX2" fmla="*/ 3290888 w 3771900"/>
                <a:gd name="connsiteY2" fmla="*/ 0 h 1485900"/>
                <a:gd name="connsiteX3" fmla="*/ 3771900 w 3771900"/>
                <a:gd name="connsiteY3" fmla="*/ 938213 h 1485900"/>
                <a:gd name="connsiteX4" fmla="*/ 2995613 w 3771900"/>
                <a:gd name="connsiteY4" fmla="*/ 1485900 h 1485900"/>
                <a:gd name="connsiteX5" fmla="*/ 3071813 w 3771900"/>
                <a:gd name="connsiteY5" fmla="*/ 1112044 h 1485900"/>
                <a:gd name="connsiteX6" fmla="*/ 0 w 3771900"/>
                <a:gd name="connsiteY6" fmla="*/ 873919 h 1485900"/>
                <a:gd name="connsiteX0" fmla="*/ 0 w 3771900"/>
                <a:gd name="connsiteY0" fmla="*/ 873919 h 1485900"/>
                <a:gd name="connsiteX1" fmla="*/ 3186113 w 3771900"/>
                <a:gd name="connsiteY1" fmla="*/ 364331 h 1485900"/>
                <a:gd name="connsiteX2" fmla="*/ 3271838 w 3771900"/>
                <a:gd name="connsiteY2" fmla="*/ 0 h 1485900"/>
                <a:gd name="connsiteX3" fmla="*/ 3771900 w 3771900"/>
                <a:gd name="connsiteY3" fmla="*/ 938213 h 1485900"/>
                <a:gd name="connsiteX4" fmla="*/ 2995613 w 3771900"/>
                <a:gd name="connsiteY4" fmla="*/ 1485900 h 1485900"/>
                <a:gd name="connsiteX5" fmla="*/ 3071813 w 3771900"/>
                <a:gd name="connsiteY5" fmla="*/ 1112044 h 1485900"/>
                <a:gd name="connsiteX6" fmla="*/ 0 w 3771900"/>
                <a:gd name="connsiteY6" fmla="*/ 873919 h 1485900"/>
                <a:gd name="connsiteX0" fmla="*/ 0 w 3771900"/>
                <a:gd name="connsiteY0" fmla="*/ 826294 h 1438275"/>
                <a:gd name="connsiteX1" fmla="*/ 3186113 w 3771900"/>
                <a:gd name="connsiteY1" fmla="*/ 316706 h 1438275"/>
                <a:gd name="connsiteX2" fmla="*/ 3243263 w 3771900"/>
                <a:gd name="connsiteY2" fmla="*/ 0 h 1438275"/>
                <a:gd name="connsiteX3" fmla="*/ 3771900 w 3771900"/>
                <a:gd name="connsiteY3" fmla="*/ 890588 h 1438275"/>
                <a:gd name="connsiteX4" fmla="*/ 2995613 w 3771900"/>
                <a:gd name="connsiteY4" fmla="*/ 1438275 h 1438275"/>
                <a:gd name="connsiteX5" fmla="*/ 3071813 w 3771900"/>
                <a:gd name="connsiteY5" fmla="*/ 1064419 h 1438275"/>
                <a:gd name="connsiteX6" fmla="*/ 0 w 3771900"/>
                <a:gd name="connsiteY6" fmla="*/ 826294 h 1438275"/>
                <a:gd name="connsiteX0" fmla="*/ 0 w 3771900"/>
                <a:gd name="connsiteY0" fmla="*/ 826294 h 1362075"/>
                <a:gd name="connsiteX1" fmla="*/ 3186113 w 3771900"/>
                <a:gd name="connsiteY1" fmla="*/ 316706 h 1362075"/>
                <a:gd name="connsiteX2" fmla="*/ 3243263 w 3771900"/>
                <a:gd name="connsiteY2" fmla="*/ 0 h 1362075"/>
                <a:gd name="connsiteX3" fmla="*/ 3771900 w 3771900"/>
                <a:gd name="connsiteY3" fmla="*/ 890588 h 1362075"/>
                <a:gd name="connsiteX4" fmla="*/ 2995613 w 3771900"/>
                <a:gd name="connsiteY4" fmla="*/ 1362075 h 1362075"/>
                <a:gd name="connsiteX5" fmla="*/ 3071813 w 3771900"/>
                <a:gd name="connsiteY5" fmla="*/ 1064419 h 1362075"/>
                <a:gd name="connsiteX6" fmla="*/ 0 w 3771900"/>
                <a:gd name="connsiteY6" fmla="*/ 826294 h 1362075"/>
                <a:gd name="connsiteX0" fmla="*/ 0 w 3771900"/>
                <a:gd name="connsiteY0" fmla="*/ 826294 h 1362075"/>
                <a:gd name="connsiteX1" fmla="*/ 3186113 w 3771900"/>
                <a:gd name="connsiteY1" fmla="*/ 316706 h 1362075"/>
                <a:gd name="connsiteX2" fmla="*/ 3243263 w 3771900"/>
                <a:gd name="connsiteY2" fmla="*/ 0 h 1362075"/>
                <a:gd name="connsiteX3" fmla="*/ 3771900 w 3771900"/>
                <a:gd name="connsiteY3" fmla="*/ 890588 h 1362075"/>
                <a:gd name="connsiteX4" fmla="*/ 2995613 w 3771900"/>
                <a:gd name="connsiteY4" fmla="*/ 1362075 h 1362075"/>
                <a:gd name="connsiteX5" fmla="*/ 3052763 w 3771900"/>
                <a:gd name="connsiteY5" fmla="*/ 1045369 h 1362075"/>
                <a:gd name="connsiteX6" fmla="*/ 0 w 3771900"/>
                <a:gd name="connsiteY6" fmla="*/ 826294 h 1362075"/>
                <a:gd name="connsiteX0" fmla="*/ 0 w 3771900"/>
                <a:gd name="connsiteY0" fmla="*/ 826294 h 1362075"/>
                <a:gd name="connsiteX1" fmla="*/ 3186113 w 3771900"/>
                <a:gd name="connsiteY1" fmla="*/ 316706 h 1362075"/>
                <a:gd name="connsiteX2" fmla="*/ 3243263 w 3771900"/>
                <a:gd name="connsiteY2" fmla="*/ 0 h 1362075"/>
                <a:gd name="connsiteX3" fmla="*/ 3771900 w 3771900"/>
                <a:gd name="connsiteY3" fmla="*/ 833438 h 1362075"/>
                <a:gd name="connsiteX4" fmla="*/ 2995613 w 3771900"/>
                <a:gd name="connsiteY4" fmla="*/ 1362075 h 1362075"/>
                <a:gd name="connsiteX5" fmla="*/ 3052763 w 3771900"/>
                <a:gd name="connsiteY5" fmla="*/ 1045369 h 1362075"/>
                <a:gd name="connsiteX6" fmla="*/ 0 w 3771900"/>
                <a:gd name="connsiteY6" fmla="*/ 826294 h 1362075"/>
                <a:gd name="connsiteX0" fmla="*/ 0 w 3771900"/>
                <a:gd name="connsiteY0" fmla="*/ 826294 h 1362075"/>
                <a:gd name="connsiteX1" fmla="*/ 3186113 w 3771900"/>
                <a:gd name="connsiteY1" fmla="*/ 316706 h 1362075"/>
                <a:gd name="connsiteX2" fmla="*/ 3243263 w 3771900"/>
                <a:gd name="connsiteY2" fmla="*/ 0 h 1362075"/>
                <a:gd name="connsiteX3" fmla="*/ 3771900 w 3771900"/>
                <a:gd name="connsiteY3" fmla="*/ 833438 h 1362075"/>
                <a:gd name="connsiteX4" fmla="*/ 2995613 w 3771900"/>
                <a:gd name="connsiteY4" fmla="*/ 1362075 h 1362075"/>
                <a:gd name="connsiteX5" fmla="*/ 3052763 w 3771900"/>
                <a:gd name="connsiteY5" fmla="*/ 1045369 h 1362075"/>
                <a:gd name="connsiteX6" fmla="*/ 0 w 3771900"/>
                <a:gd name="connsiteY6" fmla="*/ 826294 h 1362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71900" h="1362075">
                  <a:moveTo>
                    <a:pt x="0" y="826294"/>
                  </a:moveTo>
                  <a:cubicBezTo>
                    <a:pt x="1163638" y="335756"/>
                    <a:pt x="2174875" y="273844"/>
                    <a:pt x="3186113" y="316706"/>
                  </a:cubicBezTo>
                  <a:lnTo>
                    <a:pt x="3243263" y="0"/>
                  </a:lnTo>
                  <a:lnTo>
                    <a:pt x="3771900" y="833438"/>
                  </a:lnTo>
                  <a:lnTo>
                    <a:pt x="2995613" y="1362075"/>
                  </a:lnTo>
                  <a:lnTo>
                    <a:pt x="3052763" y="1045369"/>
                  </a:lnTo>
                  <a:cubicBezTo>
                    <a:pt x="2212975" y="838994"/>
                    <a:pt x="1363663" y="718344"/>
                    <a:pt x="0" y="826294"/>
                  </a:cubicBezTo>
                  <a:close/>
                </a:path>
              </a:pathLst>
            </a:custGeom>
            <a:solidFill>
              <a:srgbClr val="5482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80" name="文本框 79"/>
            <p:cNvSpPr txBox="1"/>
            <p:nvPr/>
          </p:nvSpPr>
          <p:spPr>
            <a:xfrm rot="1025606">
              <a:off x="2765738" y="2272685"/>
              <a:ext cx="1260988" cy="397370"/>
            </a:xfrm>
            <a:prstGeom prst="rect">
              <a:avLst/>
            </a:prstGeom>
            <a:noFill/>
          </p:spPr>
          <p:txBody>
            <a:bodyPr wrap="none" lIns="0" rIns="0" rtlCol="0">
              <a:spAutoFit/>
            </a:bodyPr>
            <a:lstStyle/>
            <a:p>
              <a:r>
                <a:rPr lang="zh-CN" altLang="en-US" sz="3200" b="1" dirty="0">
                  <a:solidFill>
                    <a:schemeClr val="bg1"/>
                  </a:solidFill>
                  <a:latin typeface="微软雅黑" panose="020B0503020204020204" pitchFamily="34" charset="-122"/>
                  <a:ea typeface="微软雅黑" panose="020B0503020204020204" pitchFamily="34" charset="-122"/>
                </a:rPr>
                <a:t>数据结构</a:t>
              </a:r>
            </a:p>
          </p:txBody>
        </p:sp>
      </p:grpSp>
      <p:grpSp>
        <p:nvGrpSpPr>
          <p:cNvPr id="83" name="组合 82"/>
          <p:cNvGrpSpPr/>
          <p:nvPr/>
        </p:nvGrpSpPr>
        <p:grpSpPr>
          <a:xfrm>
            <a:off x="338792" y="1054681"/>
            <a:ext cx="5262627" cy="1754326"/>
            <a:chOff x="3749874" y="434260"/>
            <a:chExt cx="3444486" cy="1347681"/>
          </a:xfrm>
        </p:grpSpPr>
        <p:sp>
          <p:nvSpPr>
            <p:cNvPr id="84" name="椭圆 83"/>
            <p:cNvSpPr/>
            <p:nvPr/>
          </p:nvSpPr>
          <p:spPr bwMode="auto">
            <a:xfrm>
              <a:off x="3749874" y="631612"/>
              <a:ext cx="180000" cy="180000"/>
            </a:xfrm>
            <a:prstGeom prst="ellipse">
              <a:avLst/>
            </a:prstGeom>
            <a:solidFill>
              <a:srgbClr val="548235"/>
            </a:solidFill>
            <a:ln w="38100" cap="flat" cmpd="sng" algn="ctr">
              <a:solidFill>
                <a:schemeClr val="bg1">
                  <a:lumMod val="7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200" b="0" i="0" u="none" strike="noStrike" cap="none" normalizeH="0" baseline="0">
                <a:ln>
                  <a:noFill/>
                </a:ln>
                <a:solidFill>
                  <a:schemeClr val="tx1"/>
                </a:solidFill>
                <a:effectLst/>
                <a:latin typeface="+mn-ea"/>
              </a:endParaRPr>
            </a:p>
          </p:txBody>
        </p:sp>
        <p:sp>
          <p:nvSpPr>
            <p:cNvPr id="86" name="TextBox 82"/>
            <p:cNvSpPr txBox="1"/>
            <p:nvPr/>
          </p:nvSpPr>
          <p:spPr>
            <a:xfrm>
              <a:off x="4130841" y="434260"/>
              <a:ext cx="3063519" cy="1347681"/>
            </a:xfrm>
            <a:prstGeom prst="rect">
              <a:avLst/>
            </a:prstGeom>
            <a:noFill/>
          </p:spPr>
          <p:txBody>
            <a:bodyPr wrap="square" lIns="0" rIns="0" rtlCol="0">
              <a:spAutoFit/>
            </a:bodyPr>
            <a:lstStyle>
              <a:defPPr>
                <a:defRPr lang="zh-CN"/>
              </a:defPPr>
              <a:lvl1pPr algn="just">
                <a:lnSpc>
                  <a:spcPct val="150000"/>
                </a:lnSpc>
                <a:defRPr sz="1100">
                  <a:latin typeface="+mn-ea"/>
                </a:defRPr>
              </a:lvl1pPr>
            </a:lstStyle>
            <a:p>
              <a:r>
                <a:rPr lang="en-US" altLang="zh-CN" sz="2400" b="1" dirty="0">
                  <a:latin typeface="微软雅黑" panose="020B0503020204020204" pitchFamily="34" charset="-122"/>
                  <a:ea typeface="微软雅黑" panose="020B0503020204020204" pitchFamily="34" charset="-122"/>
                </a:rPr>
                <a:t>Narayanan</a:t>
              </a:r>
              <a:r>
                <a:rPr lang="zh-CN" altLang="en-US" sz="2400" b="1" dirty="0">
                  <a:latin typeface="微软雅黑" panose="020B0503020204020204" pitchFamily="34" charset="-122"/>
                  <a:ea typeface="微软雅黑" panose="020B0503020204020204" pitchFamily="34" charset="-122"/>
                </a:rPr>
                <a:t>等人认为区块链就是一个用哈希指针取代了内存指针的一个链表。</a:t>
              </a:r>
            </a:p>
          </p:txBody>
        </p:sp>
      </p:grpSp>
      <p:grpSp>
        <p:nvGrpSpPr>
          <p:cNvPr id="87" name="组合 86"/>
          <p:cNvGrpSpPr/>
          <p:nvPr/>
        </p:nvGrpSpPr>
        <p:grpSpPr>
          <a:xfrm>
            <a:off x="6057122" y="3210587"/>
            <a:ext cx="5918978" cy="2308324"/>
            <a:chOff x="3749306" y="732817"/>
            <a:chExt cx="3525296" cy="1773263"/>
          </a:xfrm>
        </p:grpSpPr>
        <p:sp>
          <p:nvSpPr>
            <p:cNvPr id="88" name="椭圆 87"/>
            <p:cNvSpPr/>
            <p:nvPr/>
          </p:nvSpPr>
          <p:spPr bwMode="auto">
            <a:xfrm>
              <a:off x="3749306" y="912893"/>
              <a:ext cx="180000" cy="180000"/>
            </a:xfrm>
            <a:prstGeom prst="ellipse">
              <a:avLst/>
            </a:prstGeom>
            <a:solidFill>
              <a:schemeClr val="accent1">
                <a:lumMod val="50000"/>
              </a:schemeClr>
            </a:solidFill>
            <a:ln w="38100" cap="flat" cmpd="sng" algn="ctr">
              <a:solidFill>
                <a:schemeClr val="bg1">
                  <a:lumMod val="7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200" b="0" i="0" u="none" strike="noStrike" cap="none" normalizeH="0" baseline="0">
                <a:ln>
                  <a:noFill/>
                </a:ln>
                <a:solidFill>
                  <a:schemeClr val="tx1"/>
                </a:solidFill>
                <a:effectLst/>
                <a:latin typeface="+mn-ea"/>
              </a:endParaRPr>
            </a:p>
          </p:txBody>
        </p:sp>
        <p:sp>
          <p:nvSpPr>
            <p:cNvPr id="101" name="TextBox 81"/>
            <p:cNvSpPr txBox="1"/>
            <p:nvPr/>
          </p:nvSpPr>
          <p:spPr>
            <a:xfrm>
              <a:off x="3973629" y="732817"/>
              <a:ext cx="3300973" cy="1773263"/>
            </a:xfrm>
            <a:prstGeom prst="rect">
              <a:avLst/>
            </a:prstGeom>
            <a:noFill/>
          </p:spPr>
          <p:txBody>
            <a:bodyPr wrap="square" rtlCol="0">
              <a:spAutoFit/>
            </a:bodyPr>
            <a:lstStyle/>
            <a:p>
              <a:pPr>
                <a:lnSpc>
                  <a:spcPct val="150000"/>
                </a:lnSpc>
              </a:pPr>
              <a:r>
                <a:rPr lang="en-US" altLang="zh-CN" sz="2400" b="1" dirty="0">
                  <a:latin typeface="微软雅黑" panose="020B0503020204020204" pitchFamily="34" charset="-122"/>
                  <a:ea typeface="微软雅黑" panose="020B0503020204020204" pitchFamily="34" charset="-122"/>
                </a:rPr>
                <a:t>Pass </a:t>
              </a:r>
              <a:r>
                <a:rPr lang="zh-CN" altLang="zh-CN" sz="2400" b="1" dirty="0">
                  <a:latin typeface="微软雅黑" panose="020B0503020204020204" pitchFamily="34" charset="-122"/>
                  <a:ea typeface="微软雅黑" panose="020B0503020204020204" pitchFamily="34" charset="-122"/>
                </a:rPr>
                <a:t>等人认为区块链就是一个协议，协议参与者各自本地维护的一个称为链</a:t>
              </a:r>
              <a:r>
                <a:rPr lang="zh-CN" altLang="en-US" sz="2400" b="1" dirty="0">
                  <a:latin typeface="微软雅黑" panose="020B0503020204020204" pitchFamily="34" charset="-122"/>
                  <a:ea typeface="微软雅黑" panose="020B0503020204020204" pitchFamily="34" charset="-122"/>
                </a:rPr>
                <a:t>的</a:t>
              </a:r>
              <a:r>
                <a:rPr lang="zh-CN" altLang="zh-CN" sz="2400" b="1" dirty="0">
                  <a:latin typeface="微软雅黑" panose="020B0503020204020204" pitchFamily="34" charset="-122"/>
                  <a:ea typeface="微软雅黑" panose="020B0503020204020204" pitchFamily="34" charset="-122"/>
                </a:rPr>
                <a:t>数据</a:t>
              </a:r>
              <a:r>
                <a:rPr lang="zh-CN" altLang="en-US" sz="2400" b="1" dirty="0">
                  <a:latin typeface="微软雅黑" panose="020B0503020204020204" pitchFamily="34" charset="-122"/>
                  <a:ea typeface="微软雅黑" panose="020B0503020204020204" pitchFamily="34" charset="-122"/>
                </a:rPr>
                <a:t>结构</a:t>
              </a:r>
              <a:r>
                <a:rPr lang="zh-CN" altLang="zh-CN" sz="2400" b="1" dirty="0">
                  <a:latin typeface="微软雅黑" panose="020B0503020204020204" pitchFamily="34" charset="-122"/>
                  <a:ea typeface="微软雅黑" panose="020B0503020204020204" pitchFamily="34" charset="-122"/>
                </a:rPr>
                <a:t>，参与者把收到的消息包括在自己的和其它所有参与者的链中</a:t>
              </a:r>
              <a:r>
                <a:rPr lang="zh-CN" altLang="en-US" sz="2400" b="1" dirty="0">
                  <a:latin typeface="微软雅黑" panose="020B0503020204020204" pitchFamily="34" charset="-122"/>
                  <a:ea typeface="微软雅黑" panose="020B0503020204020204" pitchFamily="34" charset="-122"/>
                </a:rPr>
                <a:t>。</a:t>
              </a:r>
              <a:endParaRPr lang="en-US" altLang="zh-CN" sz="2400" b="1" dirty="0">
                <a:latin typeface="微软雅黑" panose="020B0503020204020204" pitchFamily="34" charset="-122"/>
                <a:ea typeface="微软雅黑" panose="020B0503020204020204" pitchFamily="34" charset="-122"/>
              </a:endParaRPr>
            </a:p>
          </p:txBody>
        </p:sp>
      </p:grpSp>
      <p:cxnSp>
        <p:nvCxnSpPr>
          <p:cNvPr id="103" name="直接连接符 102"/>
          <p:cNvCxnSpPr/>
          <p:nvPr/>
        </p:nvCxnSpPr>
        <p:spPr>
          <a:xfrm flipH="1">
            <a:off x="5919077" y="1445832"/>
            <a:ext cx="9872" cy="4949719"/>
          </a:xfrm>
          <a:prstGeom prst="line">
            <a:avLst/>
          </a:prstGeom>
          <a:ln w="12700">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grpSp>
        <p:nvGrpSpPr>
          <p:cNvPr id="114" name="组合 113"/>
          <p:cNvGrpSpPr/>
          <p:nvPr/>
        </p:nvGrpSpPr>
        <p:grpSpPr>
          <a:xfrm>
            <a:off x="360767" y="2959233"/>
            <a:ext cx="5240651" cy="1135054"/>
            <a:chOff x="3765507" y="434260"/>
            <a:chExt cx="3727996" cy="871956"/>
          </a:xfrm>
        </p:grpSpPr>
        <p:sp>
          <p:nvSpPr>
            <p:cNvPr id="115" name="椭圆 114"/>
            <p:cNvSpPr/>
            <p:nvPr/>
          </p:nvSpPr>
          <p:spPr bwMode="auto">
            <a:xfrm>
              <a:off x="3765507" y="600640"/>
              <a:ext cx="180000" cy="180000"/>
            </a:xfrm>
            <a:prstGeom prst="ellipse">
              <a:avLst/>
            </a:prstGeom>
            <a:solidFill>
              <a:srgbClr val="548235"/>
            </a:solidFill>
            <a:ln w="38100" cap="flat" cmpd="sng" algn="ctr">
              <a:solidFill>
                <a:schemeClr val="bg1">
                  <a:lumMod val="7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200" b="0" i="0" u="none" strike="noStrike" cap="none" normalizeH="0" baseline="0">
                <a:ln>
                  <a:noFill/>
                </a:ln>
                <a:solidFill>
                  <a:schemeClr val="tx1"/>
                </a:solidFill>
                <a:effectLst/>
                <a:latin typeface="+mn-ea"/>
              </a:endParaRPr>
            </a:p>
          </p:txBody>
        </p:sp>
        <p:sp>
          <p:nvSpPr>
            <p:cNvPr id="116" name="TextBox 82"/>
            <p:cNvSpPr txBox="1"/>
            <p:nvPr/>
          </p:nvSpPr>
          <p:spPr>
            <a:xfrm>
              <a:off x="4130841" y="434260"/>
              <a:ext cx="3362662" cy="871956"/>
            </a:xfrm>
            <a:prstGeom prst="rect">
              <a:avLst/>
            </a:prstGeom>
            <a:noFill/>
          </p:spPr>
          <p:txBody>
            <a:bodyPr wrap="square" lIns="0" rIns="0" rtlCol="0">
              <a:spAutoFit/>
            </a:bodyPr>
            <a:lstStyle>
              <a:defPPr>
                <a:defRPr lang="zh-CN"/>
              </a:defPPr>
              <a:lvl1pPr algn="just">
                <a:lnSpc>
                  <a:spcPct val="150000"/>
                </a:lnSpc>
                <a:defRPr sz="1100">
                  <a:latin typeface="+mn-ea"/>
                </a:defRPr>
              </a:lvl1pPr>
            </a:lstStyle>
            <a:p>
              <a:r>
                <a:rPr lang="zh-CN" altLang="en-US" sz="2400" b="1" dirty="0">
                  <a:latin typeface="微软雅黑" panose="020B0503020204020204" pitchFamily="34" charset="-122"/>
                  <a:ea typeface="微软雅黑" panose="020B0503020204020204" pitchFamily="34" charset="-122"/>
                </a:rPr>
                <a:t>继承了</a:t>
              </a:r>
              <a:r>
                <a:rPr lang="en-US" altLang="zh-CN" sz="2400" b="1" dirty="0">
                  <a:latin typeface="微软雅黑" panose="020B0503020204020204" pitchFamily="34" charset="-122"/>
                  <a:ea typeface="微软雅黑" panose="020B0503020204020204" pitchFamily="34" charset="-122"/>
                </a:rPr>
                <a:t>1991</a:t>
              </a:r>
              <a:r>
                <a:rPr lang="zh-CN" altLang="en-US" sz="2400" b="1" dirty="0">
                  <a:latin typeface="微软雅黑" panose="020B0503020204020204" pitchFamily="34" charset="-122"/>
                  <a:ea typeface="微软雅黑" panose="020B0503020204020204" pitchFamily="34" charset="-122"/>
                </a:rPr>
                <a:t>年的观点，“密码学安全的链式结构”。</a:t>
              </a:r>
            </a:p>
          </p:txBody>
        </p:sp>
      </p:grpSp>
      <p:grpSp>
        <p:nvGrpSpPr>
          <p:cNvPr id="117" name="组合 116"/>
          <p:cNvGrpSpPr/>
          <p:nvPr/>
        </p:nvGrpSpPr>
        <p:grpSpPr>
          <a:xfrm>
            <a:off x="6208232" y="5518911"/>
            <a:ext cx="5918978" cy="1200328"/>
            <a:chOff x="3749306" y="732816"/>
            <a:chExt cx="3525296" cy="922096"/>
          </a:xfrm>
        </p:grpSpPr>
        <p:sp>
          <p:nvSpPr>
            <p:cNvPr id="118" name="椭圆 117"/>
            <p:cNvSpPr/>
            <p:nvPr/>
          </p:nvSpPr>
          <p:spPr bwMode="auto">
            <a:xfrm>
              <a:off x="3749306" y="912893"/>
              <a:ext cx="180000" cy="180000"/>
            </a:xfrm>
            <a:prstGeom prst="ellipse">
              <a:avLst/>
            </a:prstGeom>
            <a:solidFill>
              <a:schemeClr val="accent1">
                <a:lumMod val="50000"/>
              </a:schemeClr>
            </a:solidFill>
            <a:ln w="38100" cap="flat" cmpd="sng" algn="ctr">
              <a:solidFill>
                <a:schemeClr val="bg1">
                  <a:lumMod val="7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200" b="0" i="0" u="none" strike="noStrike" cap="none" normalizeH="0" baseline="0">
                <a:ln>
                  <a:noFill/>
                </a:ln>
                <a:solidFill>
                  <a:schemeClr val="tx1"/>
                </a:solidFill>
                <a:effectLst/>
                <a:latin typeface="+mn-ea"/>
              </a:endParaRPr>
            </a:p>
          </p:txBody>
        </p:sp>
        <p:sp>
          <p:nvSpPr>
            <p:cNvPr id="119" name="TextBox 81"/>
            <p:cNvSpPr txBox="1"/>
            <p:nvPr/>
          </p:nvSpPr>
          <p:spPr>
            <a:xfrm>
              <a:off x="3973629" y="732816"/>
              <a:ext cx="3300973" cy="922096"/>
            </a:xfrm>
            <a:prstGeom prst="rect">
              <a:avLst/>
            </a:prstGeom>
            <a:noFill/>
          </p:spPr>
          <p:txBody>
            <a:bodyPr wrap="square" rtlCol="0">
              <a:spAutoFit/>
            </a:bodyPr>
            <a:lstStyle/>
            <a:p>
              <a:pPr>
                <a:lnSpc>
                  <a:spcPct val="150000"/>
                </a:lnSpc>
              </a:pPr>
              <a:r>
                <a:rPr lang="zh-CN" altLang="en-US" sz="2400" b="1" dirty="0">
                  <a:latin typeface="微软雅黑" panose="020B0503020204020204" pitchFamily="34" charset="-122"/>
                  <a:ea typeface="微软雅黑" panose="020B0503020204020204" pitchFamily="34" charset="-122"/>
                </a:rPr>
                <a:t>体现了比特币协议，但无法描述</a:t>
              </a:r>
              <a:r>
                <a:rPr lang="en-US" altLang="zh-CN" sz="2400" b="1" dirty="0">
                  <a:latin typeface="微软雅黑" panose="020B0503020204020204" pitchFamily="34" charset="-122"/>
                  <a:ea typeface="微软雅黑" panose="020B0503020204020204" pitchFamily="34" charset="-122"/>
                </a:rPr>
                <a:t>IOTA</a:t>
              </a:r>
              <a:r>
                <a:rPr lang="zh-CN" altLang="en-US" sz="2400" b="1" dirty="0">
                  <a:latin typeface="微软雅黑" panose="020B0503020204020204" pitchFamily="34" charset="-122"/>
                  <a:ea typeface="微软雅黑" panose="020B0503020204020204" pitchFamily="34" charset="-122"/>
                </a:rPr>
                <a:t>等项目。</a:t>
              </a:r>
            </a:p>
          </p:txBody>
        </p:sp>
      </p:grpSp>
    </p:spTree>
    <p:extLst>
      <p:ext uri="{BB962C8B-B14F-4D97-AF65-F5344CB8AC3E}">
        <p14:creationId xmlns:p14="http://schemas.microsoft.com/office/powerpoint/2010/main" val="29861797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895350"/>
          </a:xfrm>
          <a:prstGeom prst="rect">
            <a:avLst/>
          </a:prstGeom>
          <a:solidFill>
            <a:srgbClr val="0058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p:cNvPicPr>
            <a:picLocks noChangeAspect="1"/>
          </p:cNvPicPr>
          <p:nvPr/>
        </p:nvPicPr>
        <p:blipFill>
          <a:blip r:embed="rId3"/>
          <a:stretch>
            <a:fillRect/>
          </a:stretch>
        </p:blipFill>
        <p:spPr>
          <a:xfrm>
            <a:off x="9633708" y="0"/>
            <a:ext cx="2552700" cy="895350"/>
          </a:xfrm>
          <a:prstGeom prst="rect">
            <a:avLst/>
          </a:prstGeom>
        </p:spPr>
      </p:pic>
      <p:cxnSp>
        <p:nvCxnSpPr>
          <p:cNvPr id="7" name="直接连接符 6"/>
          <p:cNvCxnSpPr/>
          <p:nvPr/>
        </p:nvCxnSpPr>
        <p:spPr>
          <a:xfrm>
            <a:off x="236472" y="6767130"/>
            <a:ext cx="11641301" cy="49378"/>
          </a:xfrm>
          <a:prstGeom prst="line">
            <a:avLst/>
          </a:prstGeom>
          <a:ln w="19050">
            <a:solidFill>
              <a:srgbClr val="005825"/>
            </a:solidFill>
          </a:ln>
        </p:spPr>
        <p:style>
          <a:lnRef idx="1">
            <a:schemeClr val="accent1"/>
          </a:lnRef>
          <a:fillRef idx="0">
            <a:schemeClr val="accent1"/>
          </a:fillRef>
          <a:effectRef idx="0">
            <a:schemeClr val="accent1"/>
          </a:effectRef>
          <a:fontRef idx="minor">
            <a:schemeClr val="tx1"/>
          </a:fontRef>
        </p:style>
      </p:cxnSp>
      <p:sp>
        <p:nvSpPr>
          <p:cNvPr id="130" name="椭圆 17"/>
          <p:cNvSpPr/>
          <p:nvPr/>
        </p:nvSpPr>
        <p:spPr>
          <a:xfrm>
            <a:off x="128472" y="123675"/>
            <a:ext cx="648000" cy="64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华文楷体" panose="02010600040101010101" pitchFamily="2" charset="-122"/>
            </a:endParaRPr>
          </a:p>
        </p:txBody>
      </p:sp>
      <p:sp>
        <p:nvSpPr>
          <p:cNvPr id="129" name="椭圆 16"/>
          <p:cNvSpPr/>
          <p:nvPr/>
        </p:nvSpPr>
        <p:spPr>
          <a:xfrm>
            <a:off x="236472" y="231675"/>
            <a:ext cx="432000" cy="432000"/>
          </a:xfrm>
          <a:prstGeom prst="rect">
            <a:avLst/>
          </a:prstGeom>
          <a:solidFill>
            <a:srgbClr val="0058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华文楷体" panose="02010600040101010101" pitchFamily="2" charset="-122"/>
            </a:endParaRPr>
          </a:p>
        </p:txBody>
      </p:sp>
      <p:sp>
        <p:nvSpPr>
          <p:cNvPr id="51" name="文本框 50"/>
          <p:cNvSpPr txBox="1"/>
          <p:nvPr/>
        </p:nvSpPr>
        <p:spPr>
          <a:xfrm>
            <a:off x="989814" y="105948"/>
            <a:ext cx="8568302" cy="646331"/>
          </a:xfrm>
          <a:prstGeom prst="rect">
            <a:avLst/>
          </a:prstGeom>
          <a:noFill/>
        </p:spPr>
        <p:txBody>
          <a:bodyPr wrap="square" rtlCol="0">
            <a:spAutoFit/>
          </a:bodyPr>
          <a:lstStyle/>
          <a:p>
            <a:r>
              <a:rPr lang="zh-CN" altLang="en-US" sz="3600" b="1" dirty="0">
                <a:solidFill>
                  <a:schemeClr val="bg1"/>
                </a:solidFill>
                <a:latin typeface="微软雅黑" panose="020B0503020204020204" pitchFamily="34" charset="-122"/>
                <a:ea typeface="微软雅黑" panose="020B0503020204020204" pitchFamily="34" charset="-122"/>
              </a:rPr>
              <a:t>区块链定义</a:t>
            </a:r>
          </a:p>
        </p:txBody>
      </p:sp>
      <p:sp>
        <p:nvSpPr>
          <p:cNvPr id="5" name="矩形 4"/>
          <p:cNvSpPr/>
          <p:nvPr/>
        </p:nvSpPr>
        <p:spPr>
          <a:xfrm>
            <a:off x="230880" y="283006"/>
            <a:ext cx="470000" cy="369332"/>
          </a:xfrm>
          <a:prstGeom prst="rect">
            <a:avLst/>
          </a:prstGeom>
        </p:spPr>
        <p:txBody>
          <a:bodyPr wrap="none">
            <a:spAutoFit/>
          </a:bodyPr>
          <a:lstStyle/>
          <a:p>
            <a:r>
              <a:rPr lang="en-US" altLang="zh-CN" b="1" dirty="0">
                <a:solidFill>
                  <a:schemeClr val="bg1"/>
                </a:solidFill>
                <a:latin typeface="微软雅黑" panose="020B0503020204020204" pitchFamily="34" charset="-122"/>
                <a:ea typeface="微软雅黑" panose="020B0503020204020204" pitchFamily="34" charset="-122"/>
              </a:rPr>
              <a:t>02</a:t>
            </a:r>
            <a:endParaRPr lang="zh-CN" altLang="en-US" b="1" dirty="0">
              <a:solidFill>
                <a:schemeClr val="bg1"/>
              </a:solidFill>
              <a:latin typeface="微软雅黑" panose="020B0503020204020204" pitchFamily="34" charset="-122"/>
              <a:ea typeface="微软雅黑" panose="020B0503020204020204" pitchFamily="34" charset="-122"/>
            </a:endParaRPr>
          </a:p>
        </p:txBody>
      </p:sp>
      <p:sp>
        <p:nvSpPr>
          <p:cNvPr id="19" name="文本框 18"/>
          <p:cNvSpPr txBox="1"/>
          <p:nvPr/>
        </p:nvSpPr>
        <p:spPr>
          <a:xfrm>
            <a:off x="570966" y="1218578"/>
            <a:ext cx="11288097" cy="954107"/>
          </a:xfrm>
          <a:prstGeom prst="rect">
            <a:avLst/>
          </a:prstGeom>
          <a:noFill/>
        </p:spPr>
        <p:txBody>
          <a:bodyPr wrap="square" rtlCol="0">
            <a:spAutoFit/>
          </a:bodyPr>
          <a:lstStyle/>
          <a:p>
            <a:r>
              <a:rPr lang="en-US" altLang="zh-CN" sz="2800" dirty="0">
                <a:latin typeface="微软雅黑" panose="020B0503020204020204" pitchFamily="34" charset="-122"/>
                <a:ea typeface="微软雅黑" panose="020B0503020204020204" pitchFamily="34" charset="-122"/>
              </a:rPr>
              <a:t>   ◎</a:t>
            </a:r>
            <a:r>
              <a:rPr lang="zh-CN" altLang="en-US" sz="2800" dirty="0">
                <a:latin typeface="微软雅黑" panose="020B0503020204020204" pitchFamily="34" charset="-122"/>
                <a:ea typeface="微软雅黑" panose="020B0503020204020204" pitchFamily="34" charset="-122"/>
              </a:rPr>
              <a:t>区块链由对等的网络节点形成，各节点通过执行共识算法，维护本地数据与全局数据的一致性。</a:t>
            </a:r>
          </a:p>
        </p:txBody>
      </p:sp>
      <p:sp>
        <p:nvSpPr>
          <p:cNvPr id="20" name="矩形 19"/>
          <p:cNvSpPr/>
          <p:nvPr/>
        </p:nvSpPr>
        <p:spPr>
          <a:xfrm>
            <a:off x="310121" y="1216950"/>
            <a:ext cx="204072" cy="1013765"/>
          </a:xfrm>
          <a:prstGeom prst="rect">
            <a:avLst/>
          </a:prstGeom>
          <a:solidFill>
            <a:srgbClr val="005825"/>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lang="zh-CN" altLang="en-US"/>
          </a:p>
        </p:txBody>
      </p:sp>
      <p:grpSp>
        <p:nvGrpSpPr>
          <p:cNvPr id="26" name="组合 25"/>
          <p:cNvGrpSpPr/>
          <p:nvPr/>
        </p:nvGrpSpPr>
        <p:grpSpPr>
          <a:xfrm>
            <a:off x="310121" y="2222851"/>
            <a:ext cx="11070946" cy="86546"/>
            <a:chOff x="1763689" y="1700809"/>
            <a:chExt cx="5560050" cy="369840"/>
          </a:xfrm>
        </p:grpSpPr>
        <p:pic>
          <p:nvPicPr>
            <p:cNvPr id="27" name="Picture 3"/>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2767" r="7205" b="57679"/>
            <a:stretch/>
          </p:blipFill>
          <p:spPr bwMode="auto">
            <a:xfrm rot="10800000">
              <a:off x="1763689" y="1733236"/>
              <a:ext cx="5560050" cy="337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8" name="矩形 27"/>
            <p:cNvSpPr/>
            <p:nvPr/>
          </p:nvSpPr>
          <p:spPr>
            <a:xfrm rot="10800000">
              <a:off x="2224477" y="1700809"/>
              <a:ext cx="4546455" cy="43131"/>
            </a:xfrm>
            <a:prstGeom prst="rect">
              <a:avLst/>
            </a:prstGeom>
            <a:gradFill>
              <a:gsLst>
                <a:gs pos="49628">
                  <a:schemeClr val="bg1">
                    <a:lumMod val="50000"/>
                  </a:schemeClr>
                </a:gs>
                <a:gs pos="2000">
                  <a:sysClr val="window" lastClr="FFFFFF">
                    <a:alpha val="0"/>
                  </a:sysClr>
                </a:gs>
                <a:gs pos="100000">
                  <a:sysClr val="window" lastClr="FFFFFF">
                    <a:alpha val="0"/>
                  </a:sysClr>
                </a:gs>
              </a:gsLst>
              <a:lin ang="10800000" scaled="1"/>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alibri"/>
                <a:ea typeface="宋体"/>
                <a:cs typeface="+mn-cs"/>
              </a:endParaRPr>
            </a:p>
          </p:txBody>
        </p:sp>
      </p:grpSp>
      <p:pic>
        <p:nvPicPr>
          <p:cNvPr id="23" name="图片 2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50156" y="5451661"/>
            <a:ext cx="961736" cy="961736"/>
          </a:xfrm>
          <a:prstGeom prst="rect">
            <a:avLst/>
          </a:prstGeom>
        </p:spPr>
      </p:pic>
      <p:pic>
        <p:nvPicPr>
          <p:cNvPr id="30" name="图片 29"/>
          <p:cNvPicPr>
            <a:picLocks noChangeAspect="1"/>
          </p:cNvPicPr>
          <p:nvPr/>
        </p:nvPicPr>
        <p:blipFill rotWithShape="1">
          <a:blip r:embed="rId6" cstate="print">
            <a:extLst>
              <a:ext uri="{28A0092B-C50C-407E-A947-70E740481C1C}">
                <a14:useLocalDpi xmlns:a14="http://schemas.microsoft.com/office/drawing/2010/main" val="0"/>
              </a:ext>
            </a:extLst>
          </a:blip>
          <a:srcRect l="5754" t="29966" r="12340" b="10228"/>
          <a:stretch/>
        </p:blipFill>
        <p:spPr>
          <a:xfrm>
            <a:off x="9760739" y="5211279"/>
            <a:ext cx="745200" cy="545855"/>
          </a:xfrm>
          <a:prstGeom prst="rect">
            <a:avLst/>
          </a:prstGeom>
        </p:spPr>
      </p:pic>
      <p:pic>
        <p:nvPicPr>
          <p:cNvPr id="31" name="图片 30"/>
          <p:cNvPicPr>
            <a:picLocks noChangeAspect="1"/>
          </p:cNvPicPr>
          <p:nvPr/>
        </p:nvPicPr>
        <p:blipFill rotWithShape="1">
          <a:blip r:embed="rId6" cstate="print">
            <a:extLst>
              <a:ext uri="{28A0092B-C50C-407E-A947-70E740481C1C}">
                <a14:useLocalDpi xmlns:a14="http://schemas.microsoft.com/office/drawing/2010/main" val="0"/>
              </a:ext>
            </a:extLst>
          </a:blip>
          <a:srcRect l="5754" t="29966" r="12340" b="10228"/>
          <a:stretch/>
        </p:blipFill>
        <p:spPr>
          <a:xfrm>
            <a:off x="9760980" y="4657813"/>
            <a:ext cx="745200" cy="545855"/>
          </a:xfrm>
          <a:prstGeom prst="rect">
            <a:avLst/>
          </a:prstGeom>
        </p:spPr>
      </p:pic>
      <p:pic>
        <p:nvPicPr>
          <p:cNvPr id="32" name="图片 31"/>
          <p:cNvPicPr>
            <a:picLocks noChangeAspect="1"/>
          </p:cNvPicPr>
          <p:nvPr/>
        </p:nvPicPr>
        <p:blipFill rotWithShape="1">
          <a:blip r:embed="rId7" cstate="print">
            <a:extLst>
              <a:ext uri="{28A0092B-C50C-407E-A947-70E740481C1C}">
                <a14:useLocalDpi xmlns:a14="http://schemas.microsoft.com/office/drawing/2010/main" val="0"/>
              </a:ext>
            </a:extLst>
          </a:blip>
          <a:srcRect l="5090" r="11600"/>
          <a:stretch/>
        </p:blipFill>
        <p:spPr>
          <a:xfrm>
            <a:off x="9761221" y="3835308"/>
            <a:ext cx="744718" cy="893919"/>
          </a:xfrm>
          <a:prstGeom prst="rect">
            <a:avLst/>
          </a:prstGeom>
        </p:spPr>
      </p:pic>
      <p:pic>
        <p:nvPicPr>
          <p:cNvPr id="33" name="图片 32"/>
          <p:cNvPicPr>
            <a:picLocks noChangeAspect="1"/>
          </p:cNvPicPr>
          <p:nvPr/>
        </p:nvPicPr>
        <p:blipFill rotWithShape="1">
          <a:blip r:embed="rId6" cstate="print">
            <a:extLst>
              <a:ext uri="{28A0092B-C50C-407E-A947-70E740481C1C}">
                <a14:useLocalDpi xmlns:a14="http://schemas.microsoft.com/office/drawing/2010/main" val="0"/>
              </a:ext>
            </a:extLst>
          </a:blip>
          <a:srcRect l="5754" t="29966" r="12340" b="10228"/>
          <a:stretch/>
        </p:blipFill>
        <p:spPr>
          <a:xfrm>
            <a:off x="9760739" y="5770655"/>
            <a:ext cx="745200" cy="545855"/>
          </a:xfrm>
          <a:prstGeom prst="rect">
            <a:avLst/>
          </a:prstGeom>
        </p:spPr>
      </p:pic>
      <p:pic>
        <p:nvPicPr>
          <p:cNvPr id="34" name="图片 33"/>
          <p:cNvPicPr>
            <a:picLocks noChangeAspect="1"/>
          </p:cNvPicPr>
          <p:nvPr/>
        </p:nvPicPr>
        <p:blipFill rotWithShape="1">
          <a:blip r:embed="rId7" cstate="print">
            <a:extLst>
              <a:ext uri="{28A0092B-C50C-407E-A947-70E740481C1C}">
                <a14:useLocalDpi xmlns:a14="http://schemas.microsoft.com/office/drawing/2010/main" val="0"/>
              </a:ext>
            </a:extLst>
          </a:blip>
          <a:srcRect l="5090" r="11600"/>
          <a:stretch/>
        </p:blipFill>
        <p:spPr>
          <a:xfrm>
            <a:off x="9761221" y="2620316"/>
            <a:ext cx="744718" cy="893919"/>
          </a:xfrm>
          <a:prstGeom prst="rect">
            <a:avLst/>
          </a:prstGeom>
        </p:spPr>
      </p:pic>
      <p:sp>
        <p:nvSpPr>
          <p:cNvPr id="35" name="文本框 34"/>
          <p:cNvSpPr txBox="1"/>
          <p:nvPr/>
        </p:nvSpPr>
        <p:spPr>
          <a:xfrm rot="5400000">
            <a:off x="9845461" y="3536319"/>
            <a:ext cx="619853" cy="369332"/>
          </a:xfrm>
          <a:prstGeom prst="rect">
            <a:avLst/>
          </a:prstGeom>
          <a:noFill/>
        </p:spPr>
        <p:txBody>
          <a:bodyPr wrap="square" rtlCol="0">
            <a:spAutoFit/>
          </a:bodyPr>
          <a:lstStyle/>
          <a:p>
            <a:r>
              <a:rPr lang="en-US" altLang="zh-CN" dirty="0">
                <a:latin typeface="微软雅黑" panose="020B0503020204020204" pitchFamily="34" charset="-122"/>
                <a:ea typeface="微软雅黑" panose="020B0503020204020204" pitchFamily="34" charset="-122"/>
              </a:rPr>
              <a:t>•••</a:t>
            </a:r>
            <a:endParaRPr lang="zh-CN" altLang="en-US" dirty="0"/>
          </a:p>
        </p:txBody>
      </p:sp>
      <p:pic>
        <p:nvPicPr>
          <p:cNvPr id="36" name="图片 3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87586" y="2636350"/>
            <a:ext cx="961736" cy="961736"/>
          </a:xfrm>
          <a:prstGeom prst="rect">
            <a:avLst/>
          </a:prstGeom>
        </p:spPr>
      </p:pic>
      <p:pic>
        <p:nvPicPr>
          <p:cNvPr id="37" name="图片 3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287745" y="2644915"/>
            <a:ext cx="961736" cy="961736"/>
          </a:xfrm>
          <a:prstGeom prst="rect">
            <a:avLst/>
          </a:prstGeom>
        </p:spPr>
      </p:pic>
      <p:pic>
        <p:nvPicPr>
          <p:cNvPr id="38" name="图片 3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268126" y="5127034"/>
            <a:ext cx="961736" cy="961736"/>
          </a:xfrm>
          <a:prstGeom prst="rect">
            <a:avLst/>
          </a:prstGeom>
        </p:spPr>
      </p:pic>
      <p:pic>
        <p:nvPicPr>
          <p:cNvPr id="39" name="图片 3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0966" y="4236434"/>
            <a:ext cx="961736" cy="961736"/>
          </a:xfrm>
          <a:prstGeom prst="rect">
            <a:avLst/>
          </a:prstGeom>
        </p:spPr>
      </p:pic>
      <p:pic>
        <p:nvPicPr>
          <p:cNvPr id="40" name="图片 3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84258" y="4122399"/>
            <a:ext cx="961736" cy="961736"/>
          </a:xfrm>
          <a:prstGeom prst="rect">
            <a:avLst/>
          </a:prstGeom>
        </p:spPr>
      </p:pic>
      <p:pic>
        <p:nvPicPr>
          <p:cNvPr id="24" name="图片 23"/>
          <p:cNvPicPr>
            <a:picLocks noChangeAspect="1"/>
          </p:cNvPicPr>
          <p:nvPr/>
        </p:nvPicPr>
        <p:blipFill>
          <a:blip r:embed="rId8">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6267928" y="2709442"/>
            <a:ext cx="486178" cy="606789"/>
          </a:xfrm>
          <a:prstGeom prst="rect">
            <a:avLst/>
          </a:prstGeom>
        </p:spPr>
      </p:pic>
      <p:pic>
        <p:nvPicPr>
          <p:cNvPr id="43" name="图片 42"/>
          <p:cNvPicPr>
            <a:picLocks noChangeAspect="1"/>
          </p:cNvPicPr>
          <p:nvPr/>
        </p:nvPicPr>
        <p:blipFill>
          <a:blip r:embed="rId8">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2315733" y="2694474"/>
            <a:ext cx="486178" cy="606789"/>
          </a:xfrm>
          <a:prstGeom prst="rect">
            <a:avLst/>
          </a:prstGeom>
        </p:spPr>
      </p:pic>
      <p:pic>
        <p:nvPicPr>
          <p:cNvPr id="44" name="图片 43"/>
          <p:cNvPicPr>
            <a:picLocks noChangeAspect="1"/>
          </p:cNvPicPr>
          <p:nvPr/>
        </p:nvPicPr>
        <p:blipFill>
          <a:blip r:embed="rId8">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1532702" y="4244844"/>
            <a:ext cx="486178" cy="606789"/>
          </a:xfrm>
          <a:prstGeom prst="rect">
            <a:avLst/>
          </a:prstGeom>
        </p:spPr>
      </p:pic>
      <p:pic>
        <p:nvPicPr>
          <p:cNvPr id="45" name="图片 44"/>
          <p:cNvPicPr>
            <a:picLocks noChangeAspect="1"/>
          </p:cNvPicPr>
          <p:nvPr/>
        </p:nvPicPr>
        <p:blipFill>
          <a:blip r:embed="rId8">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2778303" y="5481981"/>
            <a:ext cx="486178" cy="606789"/>
          </a:xfrm>
          <a:prstGeom prst="rect">
            <a:avLst/>
          </a:prstGeom>
        </p:spPr>
      </p:pic>
      <p:pic>
        <p:nvPicPr>
          <p:cNvPr id="46" name="图片 45"/>
          <p:cNvPicPr>
            <a:picLocks noChangeAspect="1"/>
          </p:cNvPicPr>
          <p:nvPr/>
        </p:nvPicPr>
        <p:blipFill>
          <a:blip r:embed="rId8">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6208437" y="5088396"/>
            <a:ext cx="486178" cy="606789"/>
          </a:xfrm>
          <a:prstGeom prst="rect">
            <a:avLst/>
          </a:prstGeom>
        </p:spPr>
      </p:pic>
      <p:pic>
        <p:nvPicPr>
          <p:cNvPr id="47" name="图片 46"/>
          <p:cNvPicPr>
            <a:picLocks noChangeAspect="1"/>
          </p:cNvPicPr>
          <p:nvPr/>
        </p:nvPicPr>
        <p:blipFill>
          <a:blip r:embed="rId8">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7843320" y="4087431"/>
            <a:ext cx="486178" cy="606789"/>
          </a:xfrm>
          <a:prstGeom prst="rect">
            <a:avLst/>
          </a:prstGeom>
        </p:spPr>
      </p:pic>
      <p:cxnSp>
        <p:nvCxnSpPr>
          <p:cNvPr id="48" name="直接连接符 47"/>
          <p:cNvCxnSpPr/>
          <p:nvPr/>
        </p:nvCxnSpPr>
        <p:spPr>
          <a:xfrm flipH="1">
            <a:off x="2208525" y="3616599"/>
            <a:ext cx="3014460" cy="1077621"/>
          </a:xfrm>
          <a:prstGeom prst="line">
            <a:avLst/>
          </a:prstGeom>
          <a:ln w="28575">
            <a:solidFill>
              <a:srgbClr val="548235"/>
            </a:solidFill>
            <a:headEnd type="oval"/>
            <a:tailEnd type="oval" w="med" len="med"/>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flipH="1" flipV="1">
            <a:off x="2687427" y="3514235"/>
            <a:ext cx="2773184" cy="1569900"/>
          </a:xfrm>
          <a:prstGeom prst="line">
            <a:avLst/>
          </a:prstGeom>
          <a:ln w="28575">
            <a:solidFill>
              <a:srgbClr val="548235"/>
            </a:solidFill>
            <a:headEnd type="oval"/>
            <a:tailEnd type="oval" w="med" len="med"/>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flipH="1" flipV="1">
            <a:off x="2668981" y="3502725"/>
            <a:ext cx="2537984" cy="93354"/>
          </a:xfrm>
          <a:prstGeom prst="line">
            <a:avLst/>
          </a:prstGeom>
          <a:ln w="28575">
            <a:solidFill>
              <a:srgbClr val="548235"/>
            </a:solidFill>
            <a:headEnd type="oval"/>
            <a:tailEnd type="oval" w="med" len="med"/>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a:xfrm flipH="1" flipV="1">
            <a:off x="2230845" y="4724540"/>
            <a:ext cx="653182" cy="523457"/>
          </a:xfrm>
          <a:prstGeom prst="line">
            <a:avLst/>
          </a:prstGeom>
          <a:ln w="28575">
            <a:solidFill>
              <a:srgbClr val="548235"/>
            </a:solidFill>
            <a:headEnd type="oval"/>
            <a:tailEnd type="oval" w="med" len="med"/>
          </a:ln>
        </p:spPr>
        <p:style>
          <a:lnRef idx="1">
            <a:schemeClr val="accent1"/>
          </a:lnRef>
          <a:fillRef idx="0">
            <a:schemeClr val="accent1"/>
          </a:fillRef>
          <a:effectRef idx="0">
            <a:schemeClr val="accent1"/>
          </a:effectRef>
          <a:fontRef idx="minor">
            <a:schemeClr val="tx1"/>
          </a:fontRef>
        </p:style>
      </p:cxnSp>
      <p:cxnSp>
        <p:nvCxnSpPr>
          <p:cNvPr id="60" name="直接连接符 59"/>
          <p:cNvCxnSpPr/>
          <p:nvPr/>
        </p:nvCxnSpPr>
        <p:spPr>
          <a:xfrm flipH="1">
            <a:off x="2893636" y="5092066"/>
            <a:ext cx="2566974" cy="163910"/>
          </a:xfrm>
          <a:prstGeom prst="line">
            <a:avLst/>
          </a:prstGeom>
          <a:ln w="28575">
            <a:solidFill>
              <a:srgbClr val="548235"/>
            </a:solidFill>
            <a:headEnd type="oval"/>
            <a:tailEnd type="oval" w="med" len="med"/>
          </a:ln>
        </p:spPr>
        <p:style>
          <a:lnRef idx="1">
            <a:schemeClr val="accent1"/>
          </a:lnRef>
          <a:fillRef idx="0">
            <a:schemeClr val="accent1"/>
          </a:fillRef>
          <a:effectRef idx="0">
            <a:schemeClr val="accent1"/>
          </a:effectRef>
          <a:fontRef idx="minor">
            <a:schemeClr val="tx1"/>
          </a:fontRef>
        </p:style>
      </p:cxnSp>
      <p:cxnSp>
        <p:nvCxnSpPr>
          <p:cNvPr id="62" name="直接连接符 61"/>
          <p:cNvCxnSpPr/>
          <p:nvPr/>
        </p:nvCxnSpPr>
        <p:spPr>
          <a:xfrm flipH="1" flipV="1">
            <a:off x="5243450" y="3638978"/>
            <a:ext cx="1439001" cy="909261"/>
          </a:xfrm>
          <a:prstGeom prst="line">
            <a:avLst/>
          </a:prstGeom>
          <a:ln w="28575">
            <a:solidFill>
              <a:srgbClr val="548235"/>
            </a:solidFill>
            <a:headEnd type="oval"/>
            <a:tailEnd type="oval" w="med" len="med"/>
          </a:ln>
        </p:spPr>
        <p:style>
          <a:lnRef idx="1">
            <a:schemeClr val="accent1"/>
          </a:lnRef>
          <a:fillRef idx="0">
            <a:schemeClr val="accent1"/>
          </a:fillRef>
          <a:effectRef idx="0">
            <a:schemeClr val="accent1"/>
          </a:effectRef>
          <a:fontRef idx="minor">
            <a:schemeClr val="tx1"/>
          </a:fontRef>
        </p:style>
      </p:cxnSp>
      <p:cxnSp>
        <p:nvCxnSpPr>
          <p:cNvPr id="64" name="直接连接符 63"/>
          <p:cNvCxnSpPr/>
          <p:nvPr/>
        </p:nvCxnSpPr>
        <p:spPr>
          <a:xfrm flipH="1" flipV="1">
            <a:off x="5222985" y="3634717"/>
            <a:ext cx="252662" cy="1449419"/>
          </a:xfrm>
          <a:prstGeom prst="line">
            <a:avLst/>
          </a:prstGeom>
          <a:ln w="28575">
            <a:solidFill>
              <a:srgbClr val="548235"/>
            </a:solidFill>
            <a:headEnd type="oval"/>
            <a:tailEnd type="oval" w="med" len="med"/>
          </a:ln>
        </p:spPr>
        <p:style>
          <a:lnRef idx="1">
            <a:schemeClr val="accent1"/>
          </a:lnRef>
          <a:fillRef idx="0">
            <a:schemeClr val="accent1"/>
          </a:fillRef>
          <a:effectRef idx="0">
            <a:schemeClr val="accent1"/>
          </a:effectRef>
          <a:fontRef idx="minor">
            <a:schemeClr val="tx1"/>
          </a:fontRef>
        </p:style>
      </p:cxnSp>
      <p:cxnSp>
        <p:nvCxnSpPr>
          <p:cNvPr id="67" name="直接连接符 66"/>
          <p:cNvCxnSpPr/>
          <p:nvPr/>
        </p:nvCxnSpPr>
        <p:spPr>
          <a:xfrm flipV="1">
            <a:off x="5468958" y="4545814"/>
            <a:ext cx="1205192" cy="538321"/>
          </a:xfrm>
          <a:prstGeom prst="line">
            <a:avLst/>
          </a:prstGeom>
          <a:ln w="28575">
            <a:solidFill>
              <a:srgbClr val="548235"/>
            </a:solidFill>
            <a:headEnd type="oval"/>
            <a:tailEnd type="oval" w="med" len="med"/>
          </a:ln>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flipH="1">
            <a:off x="2920512" y="3606651"/>
            <a:ext cx="2286453" cy="1591519"/>
          </a:xfrm>
          <a:prstGeom prst="line">
            <a:avLst/>
          </a:prstGeom>
          <a:ln w="28575">
            <a:solidFill>
              <a:srgbClr val="548235"/>
            </a:solidFill>
            <a:headEnd type="oval"/>
            <a:tailEnd type="oval" w="med" len="med"/>
          </a:ln>
        </p:spPr>
        <p:style>
          <a:lnRef idx="1">
            <a:schemeClr val="accent1"/>
          </a:lnRef>
          <a:fillRef idx="0">
            <a:schemeClr val="accent1"/>
          </a:fillRef>
          <a:effectRef idx="0">
            <a:schemeClr val="accent1"/>
          </a:effectRef>
          <a:fontRef idx="minor">
            <a:schemeClr val="tx1"/>
          </a:fontRef>
        </p:style>
      </p:cxnSp>
      <p:sp>
        <p:nvSpPr>
          <p:cNvPr id="68" name="文本框 67"/>
          <p:cNvSpPr txBox="1"/>
          <p:nvPr/>
        </p:nvSpPr>
        <p:spPr>
          <a:xfrm>
            <a:off x="3137034" y="4236434"/>
            <a:ext cx="1928723" cy="584775"/>
          </a:xfrm>
          <a:prstGeom prst="rect">
            <a:avLst/>
          </a:prstGeom>
          <a:solidFill>
            <a:schemeClr val="bg1"/>
          </a:solidFill>
        </p:spPr>
        <p:txBody>
          <a:bodyPr wrap="square" rtlCol="0">
            <a:spAutoFit/>
          </a:bodyPr>
          <a:lstStyle/>
          <a:p>
            <a:pPr algn="ctr"/>
            <a:r>
              <a:rPr lang="zh-CN" altLang="en-US" sz="3200" b="1" dirty="0">
                <a:latin typeface="微软雅黑" panose="020B0503020204020204" pitchFamily="34" charset="-122"/>
                <a:ea typeface="微软雅黑" panose="020B0503020204020204" pitchFamily="34" charset="-122"/>
              </a:rPr>
              <a:t>共识算法</a:t>
            </a:r>
          </a:p>
        </p:txBody>
      </p:sp>
      <p:cxnSp>
        <p:nvCxnSpPr>
          <p:cNvPr id="75" name="直接连接符 74"/>
          <p:cNvCxnSpPr/>
          <p:nvPr/>
        </p:nvCxnSpPr>
        <p:spPr>
          <a:xfrm flipV="1">
            <a:off x="2208524" y="3479198"/>
            <a:ext cx="476783" cy="1230899"/>
          </a:xfrm>
          <a:prstGeom prst="line">
            <a:avLst/>
          </a:prstGeom>
          <a:ln w="28575">
            <a:solidFill>
              <a:srgbClr val="548235"/>
            </a:solidFill>
            <a:headEnd type="oval"/>
            <a:tailEnd type="oval" w="med" len="med"/>
          </a:ln>
        </p:spPr>
        <p:style>
          <a:lnRef idx="1">
            <a:schemeClr val="accent1"/>
          </a:lnRef>
          <a:fillRef idx="0">
            <a:schemeClr val="accent1"/>
          </a:fillRef>
          <a:effectRef idx="0">
            <a:schemeClr val="accent1"/>
          </a:effectRef>
          <a:fontRef idx="minor">
            <a:schemeClr val="tx1"/>
          </a:fontRef>
        </p:style>
      </p:cxnSp>
      <p:cxnSp>
        <p:nvCxnSpPr>
          <p:cNvPr id="81" name="直接箭头连接符 80"/>
          <p:cNvCxnSpPr/>
          <p:nvPr/>
        </p:nvCxnSpPr>
        <p:spPr>
          <a:xfrm flipV="1">
            <a:off x="8495235" y="3220955"/>
            <a:ext cx="1075714" cy="928613"/>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84" name="直接箭头连接符 83"/>
          <p:cNvCxnSpPr/>
          <p:nvPr/>
        </p:nvCxnSpPr>
        <p:spPr>
          <a:xfrm flipV="1">
            <a:off x="8564680" y="4282267"/>
            <a:ext cx="1056194" cy="77159"/>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86" name="直接箭头连接符 85"/>
          <p:cNvCxnSpPr/>
          <p:nvPr/>
        </p:nvCxnSpPr>
        <p:spPr>
          <a:xfrm>
            <a:off x="8495235" y="4482009"/>
            <a:ext cx="1030804" cy="1561573"/>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89" name="文本框 88"/>
          <p:cNvSpPr txBox="1"/>
          <p:nvPr/>
        </p:nvSpPr>
        <p:spPr>
          <a:xfrm>
            <a:off x="10618625" y="4094647"/>
            <a:ext cx="1319037" cy="923330"/>
          </a:xfrm>
          <a:prstGeom prst="rect">
            <a:avLst/>
          </a:prstGeom>
          <a:noFill/>
        </p:spPr>
        <p:txBody>
          <a:bodyPr wrap="square" rtlCol="0">
            <a:spAutoFit/>
          </a:bodyPr>
          <a:lstStyle/>
          <a:p>
            <a:pPr algn="ctr"/>
            <a:r>
              <a:rPr lang="zh-CN" altLang="en-US" b="1" dirty="0">
                <a:latin typeface="微软雅黑" panose="020B0503020204020204" pitchFamily="34" charset="-122"/>
                <a:ea typeface="微软雅黑" panose="020B0503020204020204" pitchFamily="34" charset="-122"/>
              </a:rPr>
              <a:t>去中心化交易记录</a:t>
            </a:r>
            <a:endParaRPr lang="en-US" altLang="zh-CN" b="1" dirty="0">
              <a:latin typeface="微软雅黑" panose="020B0503020204020204" pitchFamily="34" charset="-122"/>
              <a:ea typeface="微软雅黑" panose="020B0503020204020204" pitchFamily="34" charset="-122"/>
            </a:endParaRPr>
          </a:p>
          <a:p>
            <a:pPr algn="ctr"/>
            <a:r>
              <a:rPr lang="zh-CN" altLang="en-US" b="1" dirty="0">
                <a:latin typeface="微软雅黑" panose="020B0503020204020204" pitchFamily="34" charset="-122"/>
                <a:ea typeface="微软雅黑" panose="020B0503020204020204" pitchFamily="34" charset="-122"/>
              </a:rPr>
              <a:t>（区块链）</a:t>
            </a:r>
          </a:p>
        </p:txBody>
      </p:sp>
    </p:spTree>
    <p:extLst>
      <p:ext uri="{BB962C8B-B14F-4D97-AF65-F5344CB8AC3E}">
        <p14:creationId xmlns:p14="http://schemas.microsoft.com/office/powerpoint/2010/main" val="23676124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895350"/>
          </a:xfrm>
          <a:prstGeom prst="rect">
            <a:avLst/>
          </a:prstGeom>
          <a:solidFill>
            <a:srgbClr val="0058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p:cNvPicPr>
            <a:picLocks noChangeAspect="1"/>
          </p:cNvPicPr>
          <p:nvPr/>
        </p:nvPicPr>
        <p:blipFill>
          <a:blip r:embed="rId3"/>
          <a:stretch>
            <a:fillRect/>
          </a:stretch>
        </p:blipFill>
        <p:spPr>
          <a:xfrm>
            <a:off x="9633708" y="0"/>
            <a:ext cx="2552700" cy="895350"/>
          </a:xfrm>
          <a:prstGeom prst="rect">
            <a:avLst/>
          </a:prstGeom>
        </p:spPr>
      </p:pic>
      <p:cxnSp>
        <p:nvCxnSpPr>
          <p:cNvPr id="7" name="直接连接符 6"/>
          <p:cNvCxnSpPr/>
          <p:nvPr/>
        </p:nvCxnSpPr>
        <p:spPr>
          <a:xfrm>
            <a:off x="236472" y="6767130"/>
            <a:ext cx="11641301" cy="49378"/>
          </a:xfrm>
          <a:prstGeom prst="line">
            <a:avLst/>
          </a:prstGeom>
          <a:ln w="19050">
            <a:solidFill>
              <a:srgbClr val="005825"/>
            </a:solidFill>
          </a:ln>
        </p:spPr>
        <p:style>
          <a:lnRef idx="1">
            <a:schemeClr val="accent1"/>
          </a:lnRef>
          <a:fillRef idx="0">
            <a:schemeClr val="accent1"/>
          </a:fillRef>
          <a:effectRef idx="0">
            <a:schemeClr val="accent1"/>
          </a:effectRef>
          <a:fontRef idx="minor">
            <a:schemeClr val="tx1"/>
          </a:fontRef>
        </p:style>
      </p:cxnSp>
      <p:sp>
        <p:nvSpPr>
          <p:cNvPr id="130" name="椭圆 17"/>
          <p:cNvSpPr/>
          <p:nvPr/>
        </p:nvSpPr>
        <p:spPr>
          <a:xfrm>
            <a:off x="128472" y="123675"/>
            <a:ext cx="648000" cy="64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华文楷体" panose="02010600040101010101" pitchFamily="2" charset="-122"/>
            </a:endParaRPr>
          </a:p>
        </p:txBody>
      </p:sp>
      <p:sp>
        <p:nvSpPr>
          <p:cNvPr id="129" name="椭圆 16"/>
          <p:cNvSpPr/>
          <p:nvPr/>
        </p:nvSpPr>
        <p:spPr>
          <a:xfrm>
            <a:off x="236472" y="231675"/>
            <a:ext cx="432000" cy="432000"/>
          </a:xfrm>
          <a:prstGeom prst="rect">
            <a:avLst/>
          </a:prstGeom>
          <a:solidFill>
            <a:srgbClr val="0058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华文楷体" panose="02010600040101010101" pitchFamily="2" charset="-122"/>
            </a:endParaRPr>
          </a:p>
        </p:txBody>
      </p:sp>
      <p:sp>
        <p:nvSpPr>
          <p:cNvPr id="51" name="文本框 50"/>
          <p:cNvSpPr txBox="1"/>
          <p:nvPr/>
        </p:nvSpPr>
        <p:spPr>
          <a:xfrm>
            <a:off x="989814" y="105948"/>
            <a:ext cx="8568302" cy="646331"/>
          </a:xfrm>
          <a:prstGeom prst="rect">
            <a:avLst/>
          </a:prstGeom>
          <a:noFill/>
        </p:spPr>
        <p:txBody>
          <a:bodyPr wrap="square" rtlCol="0">
            <a:spAutoFit/>
          </a:bodyPr>
          <a:lstStyle/>
          <a:p>
            <a:r>
              <a:rPr lang="zh-CN" altLang="en-US" sz="3600" b="1" dirty="0">
                <a:solidFill>
                  <a:schemeClr val="bg1"/>
                </a:solidFill>
                <a:latin typeface="微软雅黑" panose="020B0503020204020204" pitchFamily="34" charset="-122"/>
                <a:ea typeface="微软雅黑" panose="020B0503020204020204" pitchFamily="34" charset="-122"/>
              </a:rPr>
              <a:t>区块链本质特点</a:t>
            </a:r>
          </a:p>
        </p:txBody>
      </p:sp>
      <p:sp>
        <p:nvSpPr>
          <p:cNvPr id="5" name="矩形 4"/>
          <p:cNvSpPr/>
          <p:nvPr/>
        </p:nvSpPr>
        <p:spPr>
          <a:xfrm>
            <a:off x="230880" y="283006"/>
            <a:ext cx="470000" cy="369332"/>
          </a:xfrm>
          <a:prstGeom prst="rect">
            <a:avLst/>
          </a:prstGeom>
        </p:spPr>
        <p:txBody>
          <a:bodyPr wrap="none">
            <a:spAutoFit/>
          </a:bodyPr>
          <a:lstStyle/>
          <a:p>
            <a:r>
              <a:rPr lang="en-US" altLang="zh-CN" b="1" dirty="0">
                <a:solidFill>
                  <a:schemeClr val="bg1"/>
                </a:solidFill>
                <a:latin typeface="微软雅黑" panose="020B0503020204020204" pitchFamily="34" charset="-122"/>
                <a:ea typeface="微软雅黑" panose="020B0503020204020204" pitchFamily="34" charset="-122"/>
              </a:rPr>
              <a:t>02</a:t>
            </a:r>
            <a:endParaRPr lang="zh-CN" altLang="en-US" b="1" dirty="0">
              <a:solidFill>
                <a:schemeClr val="bg1"/>
              </a:solidFill>
              <a:latin typeface="微软雅黑" panose="020B0503020204020204" pitchFamily="34" charset="-122"/>
              <a:ea typeface="微软雅黑" panose="020B0503020204020204" pitchFamily="34" charset="-122"/>
            </a:endParaRPr>
          </a:p>
        </p:txBody>
      </p:sp>
      <p:sp>
        <p:nvSpPr>
          <p:cNvPr id="19" name="文本框 18"/>
          <p:cNvSpPr txBox="1"/>
          <p:nvPr/>
        </p:nvSpPr>
        <p:spPr>
          <a:xfrm>
            <a:off x="570966" y="1218578"/>
            <a:ext cx="11288097" cy="954107"/>
          </a:xfrm>
          <a:prstGeom prst="rect">
            <a:avLst/>
          </a:prstGeom>
          <a:noFill/>
        </p:spPr>
        <p:txBody>
          <a:bodyPr wrap="square" rtlCol="0">
            <a:spAutoFit/>
          </a:bodyPr>
          <a:lstStyle/>
          <a:p>
            <a:r>
              <a:rPr lang="en-US" altLang="zh-CN" sz="2800" dirty="0">
                <a:latin typeface="微软雅黑" panose="020B0503020204020204" pitchFamily="34" charset="-122"/>
                <a:ea typeface="微软雅黑" panose="020B0503020204020204" pitchFamily="34" charset="-122"/>
              </a:rPr>
              <a:t>   ◎</a:t>
            </a:r>
            <a:r>
              <a:rPr lang="zh-CN" altLang="en-US" sz="2800" dirty="0">
                <a:latin typeface="微软雅黑" panose="020B0503020204020204" pitchFamily="34" charset="-122"/>
                <a:ea typeface="微软雅黑" panose="020B0503020204020204" pitchFamily="34" charset="-122"/>
              </a:rPr>
              <a:t>区块链由对等的网络节点形成，各节点通过执行共识算法，维护本地数据与全局数据的一致性。</a:t>
            </a:r>
          </a:p>
        </p:txBody>
      </p:sp>
      <p:sp>
        <p:nvSpPr>
          <p:cNvPr id="20" name="矩形 19"/>
          <p:cNvSpPr/>
          <p:nvPr/>
        </p:nvSpPr>
        <p:spPr>
          <a:xfrm>
            <a:off x="310121" y="1216950"/>
            <a:ext cx="204072" cy="1013765"/>
          </a:xfrm>
          <a:prstGeom prst="rect">
            <a:avLst/>
          </a:prstGeom>
          <a:solidFill>
            <a:srgbClr val="005825"/>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lang="zh-CN" altLang="en-US"/>
          </a:p>
        </p:txBody>
      </p:sp>
      <p:grpSp>
        <p:nvGrpSpPr>
          <p:cNvPr id="26" name="组合 25"/>
          <p:cNvGrpSpPr/>
          <p:nvPr/>
        </p:nvGrpSpPr>
        <p:grpSpPr>
          <a:xfrm>
            <a:off x="762272" y="2271813"/>
            <a:ext cx="11070946" cy="86546"/>
            <a:chOff x="1763689" y="1700809"/>
            <a:chExt cx="5560050" cy="369840"/>
          </a:xfrm>
        </p:grpSpPr>
        <p:pic>
          <p:nvPicPr>
            <p:cNvPr id="27" name="Picture 3"/>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2767" r="7205" b="57679"/>
            <a:stretch/>
          </p:blipFill>
          <p:spPr bwMode="auto">
            <a:xfrm rot="10800000">
              <a:off x="1763689" y="1733236"/>
              <a:ext cx="5560050" cy="337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8" name="矩形 27"/>
            <p:cNvSpPr/>
            <p:nvPr/>
          </p:nvSpPr>
          <p:spPr>
            <a:xfrm rot="10800000">
              <a:off x="2224477" y="1700809"/>
              <a:ext cx="4546455" cy="43131"/>
            </a:xfrm>
            <a:prstGeom prst="rect">
              <a:avLst/>
            </a:prstGeom>
            <a:gradFill>
              <a:gsLst>
                <a:gs pos="49628">
                  <a:schemeClr val="bg1">
                    <a:lumMod val="50000"/>
                  </a:schemeClr>
                </a:gs>
                <a:gs pos="2000">
                  <a:sysClr val="window" lastClr="FFFFFF">
                    <a:alpha val="0"/>
                  </a:sysClr>
                </a:gs>
                <a:gs pos="100000">
                  <a:sysClr val="window" lastClr="FFFFFF">
                    <a:alpha val="0"/>
                  </a:sysClr>
                </a:gs>
              </a:gsLst>
              <a:lin ang="10800000" scaled="1"/>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alibri"/>
                <a:ea typeface="宋体"/>
                <a:cs typeface="+mn-cs"/>
              </a:endParaRPr>
            </a:p>
          </p:txBody>
        </p:sp>
      </p:grpSp>
      <p:grpSp>
        <p:nvGrpSpPr>
          <p:cNvPr id="49" name="组合 48"/>
          <p:cNvGrpSpPr/>
          <p:nvPr/>
        </p:nvGrpSpPr>
        <p:grpSpPr>
          <a:xfrm>
            <a:off x="4645891" y="2564522"/>
            <a:ext cx="1794559" cy="2054176"/>
            <a:chOff x="1057516" y="2672052"/>
            <a:chExt cx="1436301" cy="1613624"/>
          </a:xfrm>
        </p:grpSpPr>
        <p:sp>
          <p:nvSpPr>
            <p:cNvPr id="54" name="六边形 53"/>
            <p:cNvSpPr/>
            <p:nvPr/>
          </p:nvSpPr>
          <p:spPr>
            <a:xfrm rot="5400000">
              <a:off x="968855" y="2760713"/>
              <a:ext cx="1613624" cy="1436301"/>
            </a:xfrm>
            <a:prstGeom prst="hexagon">
              <a:avLst/>
            </a:prstGeom>
            <a:solidFill>
              <a:srgbClr val="005825"/>
            </a:solidFill>
            <a:ln w="38100">
              <a:solidFill>
                <a:srgbClr val="0058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TextBox 57"/>
            <p:cNvSpPr txBox="1">
              <a:spLocks noChangeArrowheads="1"/>
            </p:cNvSpPr>
            <p:nvPr/>
          </p:nvSpPr>
          <p:spPr bwMode="auto">
            <a:xfrm>
              <a:off x="1124178" y="3206486"/>
              <a:ext cx="1302977" cy="5077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r>
                <a:rPr lang="zh-CN" altLang="en-US" sz="3600" b="1" dirty="0">
                  <a:solidFill>
                    <a:schemeClr val="bg1"/>
                  </a:solidFill>
                  <a:latin typeface="微软雅黑" pitchFamily="34" charset="-122"/>
                  <a:ea typeface="微软雅黑" pitchFamily="34" charset="-122"/>
                </a:rPr>
                <a:t>多中心</a:t>
              </a:r>
            </a:p>
          </p:txBody>
        </p:sp>
      </p:grpSp>
      <p:grpSp>
        <p:nvGrpSpPr>
          <p:cNvPr id="65" name="组合 64"/>
          <p:cNvGrpSpPr/>
          <p:nvPr/>
        </p:nvGrpSpPr>
        <p:grpSpPr>
          <a:xfrm>
            <a:off x="3459021" y="4506792"/>
            <a:ext cx="1794559" cy="2054176"/>
            <a:chOff x="1057516" y="2672052"/>
            <a:chExt cx="1436301" cy="1613624"/>
          </a:xfrm>
        </p:grpSpPr>
        <p:sp>
          <p:nvSpPr>
            <p:cNvPr id="66" name="TextBox 57"/>
            <p:cNvSpPr txBox="1">
              <a:spLocks noChangeArrowheads="1"/>
            </p:cNvSpPr>
            <p:nvPr/>
          </p:nvSpPr>
          <p:spPr bwMode="auto">
            <a:xfrm>
              <a:off x="1124178" y="3206486"/>
              <a:ext cx="1302977" cy="5077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r>
                <a:rPr lang="zh-CN" altLang="en-US" sz="3600" b="1" dirty="0">
                  <a:solidFill>
                    <a:srgbClr val="005825"/>
                  </a:solidFill>
                  <a:latin typeface="微软雅黑" pitchFamily="34" charset="-122"/>
                  <a:ea typeface="微软雅黑" pitchFamily="34" charset="-122"/>
                </a:rPr>
                <a:t>有激励</a:t>
              </a:r>
            </a:p>
          </p:txBody>
        </p:sp>
        <p:sp>
          <p:nvSpPr>
            <p:cNvPr id="70" name="六边形 69"/>
            <p:cNvSpPr/>
            <p:nvPr/>
          </p:nvSpPr>
          <p:spPr>
            <a:xfrm rot="5400000">
              <a:off x="968855" y="2760713"/>
              <a:ext cx="1613624" cy="1436301"/>
            </a:xfrm>
            <a:prstGeom prst="hexagon">
              <a:avLst/>
            </a:prstGeom>
            <a:noFill/>
            <a:ln w="38100">
              <a:solidFill>
                <a:srgbClr val="0058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1" name="组合 70"/>
          <p:cNvGrpSpPr/>
          <p:nvPr/>
        </p:nvGrpSpPr>
        <p:grpSpPr>
          <a:xfrm>
            <a:off x="5854994" y="4506792"/>
            <a:ext cx="1794559" cy="2054176"/>
            <a:chOff x="1057516" y="2672052"/>
            <a:chExt cx="1436301" cy="1613624"/>
          </a:xfrm>
        </p:grpSpPr>
        <p:sp>
          <p:nvSpPr>
            <p:cNvPr id="72" name="TextBox 57"/>
            <p:cNvSpPr txBox="1">
              <a:spLocks noChangeArrowheads="1"/>
            </p:cNvSpPr>
            <p:nvPr/>
          </p:nvSpPr>
          <p:spPr bwMode="auto">
            <a:xfrm>
              <a:off x="1124178" y="3206486"/>
              <a:ext cx="1302977" cy="5077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r>
                <a:rPr lang="zh-CN" altLang="en-US" sz="3600" b="1" dirty="0">
                  <a:solidFill>
                    <a:srgbClr val="005825"/>
                  </a:solidFill>
                  <a:latin typeface="微软雅黑" pitchFamily="34" charset="-122"/>
                  <a:ea typeface="微软雅黑" pitchFamily="34" charset="-122"/>
                </a:rPr>
                <a:t>难篡改</a:t>
              </a:r>
            </a:p>
          </p:txBody>
        </p:sp>
        <p:sp>
          <p:nvSpPr>
            <p:cNvPr id="73" name="六边形 72"/>
            <p:cNvSpPr/>
            <p:nvPr/>
          </p:nvSpPr>
          <p:spPr>
            <a:xfrm rot="5400000">
              <a:off x="968855" y="2760713"/>
              <a:ext cx="1613624" cy="1436301"/>
            </a:xfrm>
            <a:prstGeom prst="hexagon">
              <a:avLst/>
            </a:prstGeom>
            <a:noFill/>
            <a:ln w="38100">
              <a:solidFill>
                <a:srgbClr val="0058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8" name="组合 77"/>
          <p:cNvGrpSpPr/>
          <p:nvPr/>
        </p:nvGrpSpPr>
        <p:grpSpPr>
          <a:xfrm>
            <a:off x="2564473" y="2766139"/>
            <a:ext cx="2123063" cy="850304"/>
            <a:chOff x="120711" y="2557496"/>
            <a:chExt cx="2123063" cy="850304"/>
          </a:xfrm>
        </p:grpSpPr>
        <p:grpSp>
          <p:nvGrpSpPr>
            <p:cNvPr id="79" name="组合 78"/>
            <p:cNvGrpSpPr/>
            <p:nvPr/>
          </p:nvGrpSpPr>
          <p:grpSpPr>
            <a:xfrm rot="10800000">
              <a:off x="179365" y="3091703"/>
              <a:ext cx="2022764" cy="316097"/>
              <a:chOff x="5112594" y="4366710"/>
              <a:chExt cx="2022764" cy="316097"/>
            </a:xfrm>
          </p:grpSpPr>
          <p:sp>
            <p:nvSpPr>
              <p:cNvPr id="82" name="直接连接符 68"/>
              <p:cNvSpPr>
                <a:spLocks noChangeShapeType="1"/>
              </p:cNvSpPr>
              <p:nvPr/>
            </p:nvSpPr>
            <p:spPr bwMode="auto">
              <a:xfrm>
                <a:off x="5112594" y="4366710"/>
                <a:ext cx="182816" cy="316097"/>
              </a:xfrm>
              <a:prstGeom prst="line">
                <a:avLst/>
              </a:prstGeom>
              <a:noFill/>
              <a:ln w="19050" cmpd="sng">
                <a:solidFill>
                  <a:schemeClr val="bg2">
                    <a:lumMod val="50000"/>
                  </a:schemeClr>
                </a:solidFill>
                <a:round/>
                <a:headEnd type="none" w="med" len="med"/>
                <a:tailEnd type="none" w="med" len="med"/>
              </a:ln>
              <a:extLst>
                <a:ext uri="{909E8E84-426E-40DD-AFC4-6F175D3DCCD1}">
                  <a14:hiddenFill xmlns:a14="http://schemas.microsoft.com/office/drawing/2010/main">
                    <a:noFill/>
                  </a14:hiddenFill>
                </a:ext>
              </a:extLst>
            </p:spPr>
            <p:txBody>
              <a:bodyPr/>
              <a:lstStyle/>
              <a:p>
                <a:endParaRPr lang="zh-CN" altLang="en-US"/>
              </a:p>
            </p:txBody>
          </p:sp>
          <p:sp>
            <p:nvSpPr>
              <p:cNvPr id="83" name="直接连接符 68"/>
              <p:cNvSpPr>
                <a:spLocks noChangeShapeType="1"/>
              </p:cNvSpPr>
              <p:nvPr/>
            </p:nvSpPr>
            <p:spPr bwMode="auto">
              <a:xfrm flipH="1" flipV="1">
                <a:off x="5295410" y="4682807"/>
                <a:ext cx="1839948" cy="0"/>
              </a:xfrm>
              <a:prstGeom prst="line">
                <a:avLst/>
              </a:prstGeom>
              <a:noFill/>
              <a:ln w="19050" cmpd="sng">
                <a:solidFill>
                  <a:schemeClr val="bg2">
                    <a:lumMod val="50000"/>
                  </a:schemeClr>
                </a:solidFill>
                <a:round/>
                <a:headEnd type="none" w="med" len="med"/>
                <a:tailEnd type="none" w="sm" len="sm"/>
              </a:ln>
              <a:extLst>
                <a:ext uri="{909E8E84-426E-40DD-AFC4-6F175D3DCCD1}">
                  <a14:hiddenFill xmlns:a14="http://schemas.microsoft.com/office/drawing/2010/main">
                    <a:noFill/>
                  </a14:hiddenFill>
                </a:ext>
              </a:extLst>
            </p:spPr>
            <p:txBody>
              <a:bodyPr/>
              <a:lstStyle/>
              <a:p>
                <a:endParaRPr lang="zh-CN" altLang="en-US"/>
              </a:p>
            </p:txBody>
          </p:sp>
        </p:grpSp>
        <p:sp>
          <p:nvSpPr>
            <p:cNvPr id="80" name="文本框 79"/>
            <p:cNvSpPr txBox="1"/>
            <p:nvPr/>
          </p:nvSpPr>
          <p:spPr>
            <a:xfrm>
              <a:off x="120711" y="2557496"/>
              <a:ext cx="2123063" cy="523220"/>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独立性</a:t>
              </a:r>
            </a:p>
          </p:txBody>
        </p:sp>
      </p:grpSp>
      <p:grpSp>
        <p:nvGrpSpPr>
          <p:cNvPr id="85" name="组合 84"/>
          <p:cNvGrpSpPr/>
          <p:nvPr/>
        </p:nvGrpSpPr>
        <p:grpSpPr>
          <a:xfrm>
            <a:off x="1676511" y="3952826"/>
            <a:ext cx="2123063" cy="850304"/>
            <a:chOff x="120711" y="2557496"/>
            <a:chExt cx="2123063" cy="850304"/>
          </a:xfrm>
        </p:grpSpPr>
        <p:grpSp>
          <p:nvGrpSpPr>
            <p:cNvPr id="87" name="组合 86"/>
            <p:cNvGrpSpPr/>
            <p:nvPr/>
          </p:nvGrpSpPr>
          <p:grpSpPr>
            <a:xfrm rot="10800000">
              <a:off x="179365" y="3091703"/>
              <a:ext cx="2022764" cy="316097"/>
              <a:chOff x="5112594" y="4366710"/>
              <a:chExt cx="2022764" cy="316097"/>
            </a:xfrm>
          </p:grpSpPr>
          <p:sp>
            <p:nvSpPr>
              <p:cNvPr id="90" name="直接连接符 68"/>
              <p:cNvSpPr>
                <a:spLocks noChangeShapeType="1"/>
              </p:cNvSpPr>
              <p:nvPr/>
            </p:nvSpPr>
            <p:spPr bwMode="auto">
              <a:xfrm>
                <a:off x="5112594" y="4366710"/>
                <a:ext cx="182816" cy="316097"/>
              </a:xfrm>
              <a:prstGeom prst="line">
                <a:avLst/>
              </a:prstGeom>
              <a:noFill/>
              <a:ln w="19050" cmpd="sng">
                <a:solidFill>
                  <a:schemeClr val="bg2">
                    <a:lumMod val="50000"/>
                  </a:schemeClr>
                </a:solidFill>
                <a:round/>
                <a:headEnd type="none" w="med" len="med"/>
                <a:tailEnd type="none" w="med" len="med"/>
              </a:ln>
              <a:extLst>
                <a:ext uri="{909E8E84-426E-40DD-AFC4-6F175D3DCCD1}">
                  <a14:hiddenFill xmlns:a14="http://schemas.microsoft.com/office/drawing/2010/main">
                    <a:noFill/>
                  </a14:hiddenFill>
                </a:ext>
              </a:extLst>
            </p:spPr>
            <p:txBody>
              <a:bodyPr/>
              <a:lstStyle/>
              <a:p>
                <a:endParaRPr lang="zh-CN" altLang="en-US"/>
              </a:p>
            </p:txBody>
          </p:sp>
          <p:sp>
            <p:nvSpPr>
              <p:cNvPr id="91" name="直接连接符 68"/>
              <p:cNvSpPr>
                <a:spLocks noChangeShapeType="1"/>
              </p:cNvSpPr>
              <p:nvPr/>
            </p:nvSpPr>
            <p:spPr bwMode="auto">
              <a:xfrm flipH="1" flipV="1">
                <a:off x="5295410" y="4682807"/>
                <a:ext cx="1839948" cy="0"/>
              </a:xfrm>
              <a:prstGeom prst="line">
                <a:avLst/>
              </a:prstGeom>
              <a:noFill/>
              <a:ln w="19050" cmpd="sng">
                <a:solidFill>
                  <a:schemeClr val="bg2">
                    <a:lumMod val="50000"/>
                  </a:schemeClr>
                </a:solidFill>
                <a:round/>
                <a:headEnd type="none" w="med" len="med"/>
                <a:tailEnd type="none" w="sm" len="sm"/>
              </a:ln>
              <a:extLst>
                <a:ext uri="{909E8E84-426E-40DD-AFC4-6F175D3DCCD1}">
                  <a14:hiddenFill xmlns:a14="http://schemas.microsoft.com/office/drawing/2010/main">
                    <a:noFill/>
                  </a14:hiddenFill>
                </a:ext>
              </a:extLst>
            </p:spPr>
            <p:txBody>
              <a:bodyPr/>
              <a:lstStyle/>
              <a:p>
                <a:endParaRPr lang="zh-CN" altLang="en-US"/>
              </a:p>
            </p:txBody>
          </p:sp>
        </p:grpSp>
        <p:sp>
          <p:nvSpPr>
            <p:cNvPr id="88" name="文本框 87"/>
            <p:cNvSpPr txBox="1"/>
            <p:nvPr/>
          </p:nvSpPr>
          <p:spPr>
            <a:xfrm>
              <a:off x="120711" y="2557496"/>
              <a:ext cx="2123063" cy="523220"/>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重要性</a:t>
              </a:r>
            </a:p>
          </p:txBody>
        </p:sp>
      </p:grpSp>
      <p:grpSp>
        <p:nvGrpSpPr>
          <p:cNvPr id="92" name="组合 91"/>
          <p:cNvGrpSpPr/>
          <p:nvPr/>
        </p:nvGrpSpPr>
        <p:grpSpPr>
          <a:xfrm flipH="1">
            <a:off x="7261086" y="3853850"/>
            <a:ext cx="2814508" cy="871931"/>
            <a:chOff x="-697694" y="2535869"/>
            <a:chExt cx="2899823" cy="871931"/>
          </a:xfrm>
        </p:grpSpPr>
        <p:grpSp>
          <p:nvGrpSpPr>
            <p:cNvPr id="93" name="组合 92"/>
            <p:cNvGrpSpPr/>
            <p:nvPr/>
          </p:nvGrpSpPr>
          <p:grpSpPr>
            <a:xfrm rot="10800000">
              <a:off x="179365" y="3091703"/>
              <a:ext cx="2022764" cy="316097"/>
              <a:chOff x="5112594" y="4366710"/>
              <a:chExt cx="2022764" cy="316097"/>
            </a:xfrm>
          </p:grpSpPr>
          <p:sp>
            <p:nvSpPr>
              <p:cNvPr id="95" name="直接连接符 68"/>
              <p:cNvSpPr>
                <a:spLocks noChangeShapeType="1"/>
              </p:cNvSpPr>
              <p:nvPr/>
            </p:nvSpPr>
            <p:spPr bwMode="auto">
              <a:xfrm>
                <a:off x="5112594" y="4366710"/>
                <a:ext cx="182816" cy="316097"/>
              </a:xfrm>
              <a:prstGeom prst="line">
                <a:avLst/>
              </a:prstGeom>
              <a:noFill/>
              <a:ln w="19050" cmpd="sng">
                <a:solidFill>
                  <a:schemeClr val="bg2">
                    <a:lumMod val="50000"/>
                  </a:schemeClr>
                </a:solidFill>
                <a:round/>
                <a:headEnd type="none" w="med" len="med"/>
                <a:tailEnd type="none" w="med" len="med"/>
              </a:ln>
              <a:extLst>
                <a:ext uri="{909E8E84-426E-40DD-AFC4-6F175D3DCCD1}">
                  <a14:hiddenFill xmlns:a14="http://schemas.microsoft.com/office/drawing/2010/main">
                    <a:noFill/>
                  </a14:hiddenFill>
                </a:ext>
              </a:extLst>
            </p:spPr>
            <p:txBody>
              <a:bodyPr/>
              <a:lstStyle/>
              <a:p>
                <a:endParaRPr lang="zh-CN" altLang="en-US"/>
              </a:p>
            </p:txBody>
          </p:sp>
          <p:sp>
            <p:nvSpPr>
              <p:cNvPr id="96" name="直接连接符 68"/>
              <p:cNvSpPr>
                <a:spLocks noChangeShapeType="1"/>
              </p:cNvSpPr>
              <p:nvPr/>
            </p:nvSpPr>
            <p:spPr bwMode="auto">
              <a:xfrm flipH="1" flipV="1">
                <a:off x="5295410" y="4682807"/>
                <a:ext cx="1839948" cy="0"/>
              </a:xfrm>
              <a:prstGeom prst="line">
                <a:avLst/>
              </a:prstGeom>
              <a:noFill/>
              <a:ln w="19050" cmpd="sng">
                <a:solidFill>
                  <a:schemeClr val="bg2">
                    <a:lumMod val="50000"/>
                  </a:schemeClr>
                </a:solidFill>
                <a:round/>
                <a:headEnd type="none" w="med" len="med"/>
                <a:tailEnd type="none" w="sm" len="sm"/>
              </a:ln>
              <a:extLst>
                <a:ext uri="{909E8E84-426E-40DD-AFC4-6F175D3DCCD1}">
                  <a14:hiddenFill xmlns:a14="http://schemas.microsoft.com/office/drawing/2010/main">
                    <a:noFill/>
                  </a14:hiddenFill>
                </a:ext>
              </a:extLst>
            </p:spPr>
            <p:txBody>
              <a:bodyPr/>
              <a:lstStyle/>
              <a:p>
                <a:endParaRPr lang="zh-CN" altLang="en-US"/>
              </a:p>
            </p:txBody>
          </p:sp>
        </p:grpSp>
        <p:sp>
          <p:nvSpPr>
            <p:cNvPr id="94" name="文本框 93"/>
            <p:cNvSpPr txBox="1"/>
            <p:nvPr/>
          </p:nvSpPr>
          <p:spPr>
            <a:xfrm>
              <a:off x="-697694" y="2535869"/>
              <a:ext cx="2123063" cy="523220"/>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目的性</a:t>
              </a:r>
            </a:p>
          </p:txBody>
        </p:sp>
      </p:grpSp>
    </p:spTree>
    <p:extLst>
      <p:ext uri="{BB962C8B-B14F-4D97-AF65-F5344CB8AC3E}">
        <p14:creationId xmlns:p14="http://schemas.microsoft.com/office/powerpoint/2010/main" val="1496149608"/>
      </p:ext>
    </p:extLst>
  </p:cSld>
  <p:clrMapOvr>
    <a:masterClrMapping/>
  </p:clrMapOvr>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5792</TotalTime>
  <Words>1678</Words>
  <Application>Microsoft Office PowerPoint</Application>
  <PresentationFormat>宽屏</PresentationFormat>
  <Paragraphs>315</Paragraphs>
  <Slides>22</Slides>
  <Notes>18</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22</vt:i4>
      </vt:variant>
    </vt:vector>
  </HeadingPairs>
  <TitlesOfParts>
    <vt:vector size="33" baseType="lpstr">
      <vt:lpstr>Arial Unicode MS</vt:lpstr>
      <vt:lpstr>华文黑体</vt:lpstr>
      <vt:lpstr>华文楷体</vt:lpstr>
      <vt:lpstr>宋体</vt:lpstr>
      <vt:lpstr>微软雅黑</vt:lpstr>
      <vt:lpstr>Arial</vt:lpstr>
      <vt:lpstr>Calibri</vt:lpstr>
      <vt:lpstr>Calibri Light</vt:lpstr>
      <vt:lpstr>Cambria Math</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姓 汤旭铭</dc:creator>
  <cp:lastModifiedBy>P15</cp:lastModifiedBy>
  <cp:revision>246</cp:revision>
  <dcterms:created xsi:type="dcterms:W3CDTF">2014-07-11T14:26:42Z</dcterms:created>
  <dcterms:modified xsi:type="dcterms:W3CDTF">2024-04-07T09:35:55Z</dcterms:modified>
</cp:coreProperties>
</file>