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45" r:id="rId3"/>
    <p:sldId id="346" r:id="rId4"/>
    <p:sldId id="348" r:id="rId5"/>
    <p:sldId id="349" r:id="rId6"/>
    <p:sldId id="377" r:id="rId7"/>
    <p:sldId id="379" r:id="rId8"/>
    <p:sldId id="365" r:id="rId9"/>
    <p:sldId id="366" r:id="rId10"/>
    <p:sldId id="362" r:id="rId11"/>
    <p:sldId id="367" r:id="rId12"/>
    <p:sldId id="368" r:id="rId13"/>
    <p:sldId id="369" r:id="rId14"/>
    <p:sldId id="370" r:id="rId15"/>
    <p:sldId id="372" r:id="rId16"/>
    <p:sldId id="373" r:id="rId17"/>
    <p:sldId id="380" r:id="rId18"/>
    <p:sldId id="381" r:id="rId19"/>
    <p:sldId id="384" r:id="rId20"/>
    <p:sldId id="383" r:id="rId21"/>
    <p:sldId id="385" r:id="rId22"/>
    <p:sldId id="386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0066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85018" autoAdjust="0"/>
  </p:normalViewPr>
  <p:slideViewPr>
    <p:cSldViewPr>
      <p:cViewPr varScale="1">
        <p:scale>
          <a:sx n="75" d="100"/>
          <a:sy n="75" d="100"/>
        </p:scale>
        <p:origin x="146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2EA62AE-9020-4C1C-8098-E0B9EA7990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1DCAA93-2CCF-49BE-954F-B542925197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4365EAC-1B95-4A69-B3D7-D76B32C3FF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09EE03D-57BC-4746-B756-8428B19C1B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79FA3AF-111B-4E3E-B00B-E66359FBED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7D43A54-2137-4493-9F99-E91C8C9BE9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日发生了以太坊的硬分叉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35986-03B8-4421-8E7F-DCF101B495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90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这里考察的</a:t>
            </a:r>
            <a:r>
              <a:rPr lang="en-US" altLang="zh-CN" dirty="0"/>
              <a:t>U</a:t>
            </a:r>
            <a:r>
              <a:rPr lang="zh-CN" altLang="en-US" dirty="0"/>
              <a:t>没有变过，所以左上图跟随叔块的区块并不能获得奖励。</a:t>
            </a:r>
            <a:endParaRPr lang="en-US" altLang="zh-CN" dirty="0"/>
          </a:p>
          <a:p>
            <a:r>
              <a:rPr lang="zh-CN" altLang="en-US" dirty="0"/>
              <a:t>严格看起来，如果</a:t>
            </a:r>
            <a:r>
              <a:rPr lang="en-US" altLang="zh-CN" dirty="0"/>
              <a:t>H</a:t>
            </a:r>
            <a:r>
              <a:rPr lang="zh-CN" altLang="en-US" dirty="0"/>
              <a:t>和</a:t>
            </a:r>
            <a:r>
              <a:rPr lang="en-US" altLang="zh-CN" dirty="0"/>
              <a:t>U</a:t>
            </a:r>
            <a:r>
              <a:rPr lang="zh-CN" altLang="en-US" dirty="0"/>
              <a:t>有相同的父区块，那么</a:t>
            </a:r>
            <a:r>
              <a:rPr lang="en-US" altLang="zh-CN" dirty="0"/>
              <a:t>U</a:t>
            </a:r>
            <a:r>
              <a:rPr lang="zh-CN" altLang="en-US" dirty="0"/>
              <a:t>不可能属于</a:t>
            </a:r>
            <a:r>
              <a:rPr lang="en-US" altLang="zh-CN" dirty="0"/>
              <a:t>H</a:t>
            </a:r>
            <a:r>
              <a:rPr lang="zh-CN" altLang="en-US" dirty="0"/>
              <a:t>的叔块。所以属于常规防止错误构造的检验方法。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D43A54-2137-4493-9F99-E91C8C9BE9F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77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[i,i+1]</a:t>
            </a:r>
            <a:r>
              <a:rPr lang="zh-CN" altLang="en-US"/>
              <a:t>按照字节计数。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D43A54-2137-4493-9F99-E91C8C9BE9F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33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8DF3D9-5D44-41AB-8C90-1437627071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34501B-BB0D-4BC0-A8E2-1C0985F629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050AE6-D752-4DCE-9B94-E498AFA59A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F1DDA-1205-4C5D-BFD6-DB2E1D562A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53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8DF3D9-5D44-41AB-8C90-1437627071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34501B-BB0D-4BC0-A8E2-1C0985F629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050AE6-D752-4DCE-9B94-E498AFA59A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60F16-3F5B-4B24-BDE1-0BA3462599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91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8DF3D9-5D44-41AB-8C90-1437627071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34501B-BB0D-4BC0-A8E2-1C0985F629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050AE6-D752-4DCE-9B94-E498AFA59A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D4FE1-0EA6-491B-87CB-9200DB2D15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106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68DF3D9-5D44-41AB-8C90-1437627071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34501B-BB0D-4BC0-A8E2-1C0985F629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3050AE6-D752-4DCE-9B94-E498AFA59A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388CC-3471-438E-B12C-3C9422AA1F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443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68DF3D9-5D44-41AB-8C90-1437627071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D34501B-BB0D-4BC0-A8E2-1C0985F629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3050AE6-D752-4DCE-9B94-E498AFA59A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7749E-D6D7-471D-968D-9E6F1D182D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68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8DF3D9-5D44-41AB-8C90-1437627071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34501B-BB0D-4BC0-A8E2-1C0985F629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050AE6-D752-4DCE-9B94-E498AFA59A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3D31-918E-458F-A1C6-92B9853C7E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751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8DF3D9-5D44-41AB-8C90-1437627071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34501B-BB0D-4BC0-A8E2-1C0985F629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050AE6-D752-4DCE-9B94-E498AFA59A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E0BDB-6AEB-4584-8883-85D7F7CFE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494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8DF3D9-5D44-41AB-8C90-1437627071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34501B-BB0D-4BC0-A8E2-1C0985F629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50AE6-D752-4DCE-9B94-E498AFA59A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E6500-2D68-42AE-B1DB-4581554FA6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31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68DF3D9-5D44-41AB-8C90-1437627071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D34501B-BB0D-4BC0-A8E2-1C0985F629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3050AE6-D752-4DCE-9B94-E498AFA59A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C21A6-4EAC-4647-9455-E8CCEFDEC1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31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68DF3D9-5D44-41AB-8C90-1437627071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34501B-BB0D-4BC0-A8E2-1C0985F629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3050AE6-D752-4DCE-9B94-E498AFA59A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083CE-933C-4B3E-82BD-1C6300691D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79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68DF3D9-5D44-41AB-8C90-1437627071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D34501B-BB0D-4BC0-A8E2-1C0985F629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3050AE6-D752-4DCE-9B94-E498AFA59A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B4118-9F59-40D4-AD88-450539015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05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8DF3D9-5D44-41AB-8C90-1437627071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34501B-BB0D-4BC0-A8E2-1C0985F629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50AE6-D752-4DCE-9B94-E498AFA59A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55D5-0C55-463C-87D3-29C9F5637C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3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8DF3D9-5D44-41AB-8C90-1437627071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34501B-BB0D-4BC0-A8E2-1C0985F629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50AE6-D752-4DCE-9B94-E498AFA59A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B65CC-7218-41AA-A6EA-E59DD8083C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455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68DF3D9-5D44-41AB-8C90-1437627071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D34501B-BB0D-4BC0-A8E2-1C0985F629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3050AE6-D752-4DCE-9B94-E498AFA59A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4E92AD2-0541-432A-97E5-5A0D33C665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11" Type="http://schemas.openxmlformats.org/officeDocument/2006/relationships/image" Target="../media/image20.wmf"/><Relationship Id="rId10" Type="http://schemas.openxmlformats.org/officeDocument/2006/relationships/oleObject" Target="../embeddings/oleObject1.bin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9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066800"/>
            <a:ext cx="7924800" cy="2533650"/>
          </a:xfrm>
        </p:spPr>
        <p:txBody>
          <a:bodyPr/>
          <a:lstStyle/>
          <a:p>
            <a:pPr eaLnBrk="1" hangingPunct="1"/>
            <a:r>
              <a:rPr lang="zh-CN" altLang="en-US" sz="5800" b="1"/>
              <a:t>电子商务安全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田海博</a:t>
            </a:r>
          </a:p>
          <a:p>
            <a:pPr eaLnBrk="1" hangingPunct="1"/>
            <a:r>
              <a:rPr lang="zh-CN" altLang="en-US"/>
              <a:t>中山大学</a:t>
            </a:r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971550" y="5300663"/>
            <a:ext cx="746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tianhb@mail.sysu.edu.cn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745D6-0403-4CA0-8CA2-D3C3F641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3256"/>
            <a:ext cx="4419600" cy="1143000"/>
          </a:xfrm>
        </p:spPr>
        <p:txBody>
          <a:bodyPr/>
          <a:lstStyle/>
          <a:p>
            <a:r>
              <a:rPr lang="zh-CN" altLang="en-US" dirty="0"/>
              <a:t>以太坊区块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CBD9C-8A2E-4A23-864F-B4718944B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358" y="4383800"/>
            <a:ext cx="3014621" cy="523270"/>
          </a:xfrm>
        </p:spPr>
        <p:txBody>
          <a:bodyPr/>
          <a:lstStyle/>
          <a:p>
            <a:r>
              <a:rPr lang="en-US" altLang="zh-CN" dirty="0"/>
              <a:t>15</a:t>
            </a:r>
            <a:r>
              <a:rPr lang="zh-CN" altLang="en-US" dirty="0"/>
              <a:t>个头部字段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226736-E134-4211-B4C8-7142344DF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79" y="1600200"/>
            <a:ext cx="3962400" cy="2783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3A2496-02E7-4C67-9A4F-30F86C50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600200"/>
            <a:ext cx="3452286" cy="2783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8AC667-CB76-46BC-B644-9661E69FD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79" y="4907070"/>
            <a:ext cx="3942381" cy="1409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06460B-478D-45B9-99EF-504FF3B06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479" y="4629795"/>
            <a:ext cx="3477026" cy="19623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119144F-D04F-4CCB-A3EF-AFB88ECCA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074" y="541230"/>
            <a:ext cx="4062412" cy="90502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286000" y="3352800"/>
            <a:ext cx="685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706077" y="3962400"/>
            <a:ext cx="95152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075142" y="1905000"/>
            <a:ext cx="85905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29860" y="1553403"/>
            <a:ext cx="105066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024479" y="2286000"/>
            <a:ext cx="939140" cy="238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23663" y="4907070"/>
            <a:ext cx="957538" cy="198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57358" y="5277940"/>
            <a:ext cx="923843" cy="208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3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Gas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为了防止网络滥用（</a:t>
            </a:r>
            <a:r>
              <a:rPr lang="en-US" altLang="zh-CN" dirty="0"/>
              <a:t>DDOS</a:t>
            </a:r>
            <a:r>
              <a:rPr lang="zh-CN" altLang="en-US" dirty="0"/>
              <a:t>攻击）和避免图灵停机问题（无解），以太坊中所有的可编程的计算都需要交费。</a:t>
            </a:r>
            <a:endParaRPr lang="en-US" altLang="zh-CN" dirty="0"/>
          </a:p>
          <a:p>
            <a:r>
              <a:rPr lang="zh-CN" altLang="en-US" dirty="0"/>
              <a:t>计算费用的计数单位是</a:t>
            </a:r>
            <a:r>
              <a:rPr lang="en-US" altLang="zh-CN" dirty="0"/>
              <a:t>Gas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任意的一段计算代码，包括生成合约，发出消息调用，使用和存取账户存储空间，在虚拟机中执行操作，都是有一个全局公认的</a:t>
            </a:r>
            <a:r>
              <a:rPr lang="en-US" altLang="zh-CN" dirty="0"/>
              <a:t>gas</a:t>
            </a:r>
            <a:r>
              <a:rPr lang="zh-CN" altLang="en-US" dirty="0"/>
              <a:t>费用的。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94" y="4572000"/>
            <a:ext cx="4214812" cy="19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4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Gas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部分操作价目表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133600"/>
            <a:ext cx="8058150" cy="455582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905000" y="5257800"/>
            <a:ext cx="3733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52600" y="3429000"/>
            <a:ext cx="3733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14600" y="3200400"/>
            <a:ext cx="609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707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交易和区块</a:t>
            </a:r>
            <a:r>
              <a:rPr lang="en-US" altLang="zh-CN" dirty="0"/>
              <a:t>Gas(1)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每一个交易包含一个</a:t>
                </a:r>
                <a:r>
                  <a:rPr lang="en-US" altLang="zh-CN" dirty="0" err="1"/>
                  <a:t>gasLimit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，表示使用用户的账户中的</a:t>
                </a:r>
                <a:r>
                  <a:rPr lang="en-US" altLang="zh-CN" dirty="0" err="1"/>
                  <a:t>banlance</a:t>
                </a:r>
                <a:r>
                  <a:rPr lang="zh-CN" altLang="en-US" dirty="0"/>
                  <a:t>默认购买的</a:t>
                </a:r>
                <a:r>
                  <a:rPr lang="en-US" altLang="zh-CN" dirty="0"/>
                  <a:t>gas</a:t>
                </a:r>
                <a:r>
                  <a:rPr lang="zh-CN" altLang="en-US" dirty="0"/>
                  <a:t>的量。</a:t>
                </a:r>
                <a:endParaRPr lang="en-US" altLang="zh-CN" dirty="0"/>
              </a:p>
              <a:p>
                <a:r>
                  <a:rPr lang="zh-CN" altLang="en-US" dirty="0"/>
                  <a:t>交易中也包含了购买发生时所依据的价格</a:t>
                </a:r>
                <a:r>
                  <a:rPr lang="en-US" altLang="zh-CN" dirty="0" err="1"/>
                  <a:t>gasPrice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如果账户的</a:t>
                </a:r>
                <a:r>
                  <a:rPr lang="en-US" altLang="zh-CN" dirty="0" err="1"/>
                  <a:t>banlance</a:t>
                </a:r>
                <a:r>
                  <a:rPr lang="zh-CN" altLang="en-US" dirty="0"/>
                  <a:t>不足以购买支付这样的购买，交易就是不合法的。</a:t>
                </a:r>
                <a:endParaRPr lang="en-US" altLang="zh-CN" dirty="0"/>
              </a:p>
              <a:p>
                <a:r>
                  <a:rPr lang="zh-CN" altLang="en-US" dirty="0"/>
                  <a:t>在交易执行完毕之后，未曾使用的</a:t>
                </a:r>
                <a:r>
                  <a:rPr lang="en-US" altLang="zh-CN" dirty="0"/>
                  <a:t>gas</a:t>
                </a:r>
                <a:r>
                  <a:rPr lang="zh-CN" altLang="en-US" dirty="0"/>
                  <a:t>会按照购买时的汇率兑换成以太币，退回用户账户。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2156" r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42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交易和区块</a:t>
            </a:r>
            <a:r>
              <a:rPr lang="en-US" altLang="zh-CN" dirty="0"/>
              <a:t>Gas(2)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>
                    <a:latin typeface="+mn-ea"/>
                  </a:rPr>
                  <a:t>一般而言，购买</a:t>
                </a:r>
                <a:r>
                  <a:rPr lang="en-US" altLang="zh-CN" dirty="0">
                    <a:latin typeface="+mn-ea"/>
                  </a:rPr>
                  <a:t>gas</a:t>
                </a:r>
                <a:r>
                  <a:rPr lang="zh-CN" altLang="en-US" dirty="0">
                    <a:latin typeface="+mn-ea"/>
                  </a:rPr>
                  <a:t>实际花费的以太币会被转发到区块的受益者地址（通常是矿工地址）。</a:t>
                </a:r>
                <a:endParaRPr lang="en-US" altLang="zh-CN" dirty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交易的生成人可以任意的设置</a:t>
                </a:r>
                <a:r>
                  <a:rPr lang="en-US" altLang="zh-CN" dirty="0" err="1">
                    <a:latin typeface="+mn-ea"/>
                  </a:rPr>
                  <a:t>gasPrice</a:t>
                </a:r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>
                    <a:latin typeface="+mn-ea"/>
                  </a:rPr>
                  <a:t>，但是矿工可以自由的选择忽略哪些交易。</a:t>
                </a:r>
                <a:endParaRPr lang="en-US" altLang="zh-CN" dirty="0">
                  <a:latin typeface="+mn-ea"/>
                </a:endParaRPr>
              </a:p>
              <a:p>
                <a:r>
                  <a:rPr lang="en-US" altLang="zh-CN" dirty="0" err="1">
                    <a:latin typeface="+mn-ea"/>
                  </a:rPr>
                  <a:t>gasPrice</a:t>
                </a:r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>
                    <a:latin typeface="+mn-ea"/>
                  </a:rPr>
                  <a:t>设置的越高，会花费交易生成人账户越多的以太币，会有越多的以太币转入矿工账户，因此更多的矿工会喜欢把这些交易包含进区块。</a:t>
                </a:r>
                <a:endParaRPr lang="en-US" altLang="zh-CN" dirty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矿工一般会选择公布一个包含和执行交易的最低价格，交易的生成人则可以考虑这些价格，然后在交易中设置一个自己的价格。</a:t>
                </a:r>
                <a:endParaRPr lang="en-US" altLang="zh-CN" dirty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最小可接受的</a:t>
                </a:r>
                <a:r>
                  <a:rPr lang="en-US" altLang="zh-CN" dirty="0">
                    <a:latin typeface="+mn-ea"/>
                  </a:rPr>
                  <a:t>gas</a:t>
                </a:r>
                <a:r>
                  <a:rPr lang="zh-CN" altLang="en-US" dirty="0">
                    <a:latin typeface="+mn-ea"/>
                  </a:rPr>
                  <a:t>价格通常形成一个分布，交易的生成人事实上需要做一个权衡，考虑少付钱和加大自己的交易被矿工处理的几率。</a:t>
                </a: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965" b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57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交易和区块</a:t>
            </a:r>
            <a:r>
              <a:rPr lang="en-US" altLang="zh-CN" dirty="0"/>
              <a:t>Gas(3)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6745" y="1524000"/>
                <a:ext cx="8229600" cy="452596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800" dirty="0"/>
                  <a:t>区块头中的</a:t>
                </a:r>
                <a:r>
                  <a:rPr lang="en-US" altLang="zh-CN" sz="2800" dirty="0"/>
                  <a:t>gas</a:t>
                </a:r>
                <a:r>
                  <a:rPr lang="zh-CN" altLang="en-US" sz="2800" dirty="0"/>
                  <a:t>上限</a:t>
                </a:r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2800" dirty="0"/>
                  <a:t>)</a:t>
                </a:r>
                <a:r>
                  <a:rPr lang="zh-CN" altLang="en-US" sz="2800" dirty="0"/>
                  <a:t>需要满足如下关系</a:t>
                </a:r>
                <a:endParaRPr lang="en-US" altLang="zh-CN" sz="280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2400" dirty="0"/>
                  <a:t>注意到区块的</a:t>
                </a:r>
                <a:r>
                  <a:rPr lang="en-US" altLang="zh-CN" sz="2400" dirty="0"/>
                  <a:t>gas</a:t>
                </a:r>
                <a:r>
                  <a:rPr lang="zh-CN" altLang="en-US" sz="2400" dirty="0"/>
                  <a:t>上限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直接约束了一个区块中可以包含的交易的数量，毕竟以太坊中每一步都是要使用</a:t>
                </a:r>
                <a:r>
                  <a:rPr lang="en-US" altLang="zh-CN" sz="2400" dirty="0"/>
                  <a:t>gas</a:t>
                </a:r>
                <a:r>
                  <a:rPr lang="zh-CN" altLang="en-US" sz="2400" dirty="0"/>
                  <a:t>的。（说明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sz="2400" dirty="0"/>
                  <a:t>不是越高越好）</a:t>
                </a:r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745" y="1524000"/>
                <a:ext cx="8229600" cy="4525963"/>
              </a:xfrm>
              <a:blipFill>
                <a:blip r:embed="rId8"/>
                <a:stretch>
                  <a:fillRect l="-1556" t="-1887" r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3200" y="2133600"/>
            <a:ext cx="3429000" cy="1171837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484158"/>
              </p:ext>
            </p:extLst>
          </p:nvPr>
        </p:nvGraphicFramePr>
        <p:xfrm>
          <a:off x="3733800" y="3329842"/>
          <a:ext cx="1723073" cy="58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10" imgW="672840" imgH="228600" progId="Equation.DSMT4">
                  <p:embed/>
                </p:oleObj>
              </mc:Choice>
              <mc:Fallback>
                <p:oleObj name="Equation" r:id="rId10" imgW="67284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33800" y="3329842"/>
                        <a:ext cx="1723073" cy="585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8276" y="5042537"/>
            <a:ext cx="6586538" cy="1568223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3886200" y="5943600"/>
            <a:ext cx="1295400" cy="301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47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交易和区块</a:t>
            </a:r>
            <a:r>
              <a:rPr lang="en-US" altLang="zh-CN" dirty="0"/>
              <a:t>Gas(4)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gasUsed</a:t>
                </a:r>
                <a:r>
                  <a:rPr lang="zh-CN" altLang="en-US" dirty="0"/>
                  <a:t>：区块中的所有交易实际使用的</a:t>
                </a:r>
                <a:r>
                  <a:rPr lang="en-US" altLang="zh-CN" dirty="0"/>
                  <a:t>gas</a:t>
                </a:r>
                <a:r>
                  <a:rPr lang="zh-CN" altLang="en-US" dirty="0"/>
                  <a:t>的总量，标量，表示为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48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收据</a:t>
            </a:r>
            <a:r>
              <a:rPr lang="en-US" altLang="zh-CN" dirty="0"/>
              <a:t>(receipt)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17638"/>
            <a:ext cx="8229600" cy="536416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与每一个交易相关的信息存储在收据中，包含该交易执行中及执行后的一些信息。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lang="zh-CN" altLang="en-US" dirty="0"/>
              <a:t>设在智能合约中有事件语句和触发事件的语句：</a:t>
            </a:r>
            <a:endParaRPr lang="en-US" altLang="zh-CN" dirty="0"/>
          </a:p>
          <a:p>
            <a:pPr lvl="2"/>
            <a:r>
              <a:rPr lang="zh-CN" altLang="zh-CN" dirty="0">
                <a:solidFill>
                  <a:srgbClr val="24292E"/>
                </a:solidFill>
                <a:latin typeface="Arial Unicode MS"/>
                <a:ea typeface="var(--bs-font-monospace)"/>
              </a:rPr>
              <a:t>event </a:t>
            </a:r>
            <a:r>
              <a:rPr lang="zh-CN" altLang="zh-CN" dirty="0">
                <a:solidFill>
                  <a:srgbClr val="6F42C1"/>
                </a:solidFill>
                <a:latin typeface="Arial Unicode MS"/>
                <a:ea typeface="var(--bs-font-monospace)"/>
              </a:rPr>
              <a:t>EventName</a:t>
            </a:r>
            <a:r>
              <a:rPr lang="zh-CN" altLang="zh-CN" dirty="0">
                <a:solidFill>
                  <a:srgbClr val="24292E"/>
                </a:solidFill>
                <a:latin typeface="Arial Unicode MS"/>
                <a:ea typeface="var(--bs-font-monospace)"/>
              </a:rPr>
              <a:t>(address bidder, uint amount); </a:t>
            </a:r>
            <a:endParaRPr lang="zh-CN" altLang="zh-CN" dirty="0">
              <a:latin typeface="Arial" panose="020B0604020202020204" pitchFamily="34" charset="0"/>
            </a:endParaRPr>
          </a:p>
          <a:p>
            <a:pPr lvl="2"/>
            <a:r>
              <a:rPr lang="zh-CN" altLang="zh-CN" dirty="0">
                <a:solidFill>
                  <a:srgbClr val="24292E"/>
                </a:solidFill>
                <a:latin typeface="Arial Unicode MS"/>
                <a:ea typeface="var(--bs-font-monospace)"/>
              </a:rPr>
              <a:t>emit </a:t>
            </a:r>
            <a:r>
              <a:rPr lang="zh-CN" altLang="zh-CN" dirty="0">
                <a:solidFill>
                  <a:srgbClr val="6F42C1"/>
                </a:solidFill>
                <a:latin typeface="Arial Unicode MS"/>
                <a:ea typeface="var(--bs-font-monospace)"/>
              </a:rPr>
              <a:t>EventName</a:t>
            </a:r>
            <a:r>
              <a:rPr lang="zh-CN" altLang="zh-CN" dirty="0">
                <a:solidFill>
                  <a:srgbClr val="24292E"/>
                </a:solidFill>
                <a:latin typeface="Arial Unicode MS"/>
                <a:ea typeface="var(--bs-font-monospace)"/>
              </a:rPr>
              <a:t>(msg.sender, msg.value);</a:t>
            </a:r>
            <a:r>
              <a:rPr lang="zh-CN" altLang="zh-CN" sz="800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当某个交易触发矿工执行该合约的</a:t>
            </a:r>
            <a:r>
              <a:rPr lang="en-US" altLang="zh-CN" dirty="0"/>
              <a:t>emit</a:t>
            </a:r>
            <a:r>
              <a:rPr lang="zh-CN" altLang="en-US" dirty="0"/>
              <a:t>语句时，会产生一个日志记录，包含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24292E"/>
                </a:solidFill>
                <a:latin typeface="Arial Unicode MS"/>
                <a:ea typeface="var(--bs-font-monospace)"/>
              </a:rPr>
              <a:t>msg.sender, msg.value</a:t>
            </a:r>
            <a:r>
              <a:rPr lang="en-US" altLang="zh-CN" dirty="0">
                <a:solidFill>
                  <a:srgbClr val="24292E"/>
                </a:solidFill>
                <a:latin typeface="Arial Unicode MS"/>
                <a:ea typeface="var(--bs-font-monospace)"/>
              </a:rPr>
              <a:t>)</a:t>
            </a:r>
            <a:r>
              <a:rPr lang="zh-CN" altLang="en-US" dirty="0">
                <a:solidFill>
                  <a:srgbClr val="24292E"/>
                </a:solidFill>
                <a:latin typeface="Arial Unicode MS"/>
                <a:ea typeface="var(--bs-font-monospace)"/>
              </a:rPr>
              <a:t>两个内容，该</a:t>
            </a:r>
            <a:r>
              <a:rPr lang="zh-CN" altLang="en-US" dirty="0"/>
              <a:t>日志包含在收据中。</a:t>
            </a:r>
            <a:endParaRPr lang="en-US" altLang="zh-CN" dirty="0"/>
          </a:p>
          <a:p>
            <a:r>
              <a:rPr lang="zh-CN" altLang="en-US" dirty="0"/>
              <a:t>目的是为了让用户确信它的交易在矿工那里诚实的执行了，可以用于索引，搜索，或者用作零知识证明等。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E9EC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52400" y="107569"/>
            <a:ext cx="184731" cy="323165"/>
          </a:xfrm>
          <a:prstGeom prst="rect">
            <a:avLst/>
          </a:prstGeom>
          <a:solidFill>
            <a:srgbClr val="E9EC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收据（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88620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一个</a:t>
                </a:r>
                <a:r>
                  <a:rPr lang="en-US" altLang="zh-CN" dirty="0"/>
                  <a:t>receipt</a:t>
                </a:r>
                <a:r>
                  <a:rPr lang="zh-CN" altLang="en-US" dirty="0"/>
                  <a:t>，表示为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，表示是第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个交易的相关信息。每一个</a:t>
                </a:r>
                <a:r>
                  <a:rPr lang="en-US" altLang="zh-CN" dirty="0"/>
                  <a:t>receipt</a:t>
                </a:r>
                <a:r>
                  <a:rPr lang="zh-CN" altLang="en-US" dirty="0"/>
                  <a:t>都放在一个索引为键值的</a:t>
                </a:r>
                <a:r>
                  <a:rPr lang="en-US" altLang="zh-CN" dirty="0" err="1"/>
                  <a:t>trie</a:t>
                </a:r>
                <a:r>
                  <a:rPr lang="zh-CN" altLang="en-US" dirty="0"/>
                  <a:t>中，树根所记录的值表示为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交易的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𝑟𝑒𝑐𝑒𝑖𝑝𝑡</m:t>
                    </m:r>
                  </m:oMath>
                </a14:m>
                <a:r>
                  <a:rPr lang="zh-CN" altLang="en-US" dirty="0"/>
                  <a:t>是四个元素的向量，包含该交易</a:t>
                </a:r>
                <a:r>
                  <a:rPr lang="en-US" altLang="zh-CN" dirty="0"/>
                  <a:t>receipt</a:t>
                </a:r>
                <a:r>
                  <a:rPr lang="zh-CN" altLang="en-US" dirty="0"/>
                  <a:t>的区块在执行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完</a:t>
                </a:r>
                <a:r>
                  <a:rPr lang="zh-CN" altLang="en-US" dirty="0"/>
                  <a:t>这个交易时当前区块的累积</a:t>
                </a:r>
                <a:r>
                  <a:rPr lang="en-US" altLang="zh-CN" dirty="0"/>
                  <a:t>gas</a:t>
                </a:r>
                <a:r>
                  <a:rPr lang="zh-CN" altLang="en-US" dirty="0"/>
                  <a:t>用量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/>
                  <a:t>，执行交易的过程中形成的日志集合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/>
                  <a:t> ，由日志信息形成的布隆过滤器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，交易的状态码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dirty="0"/>
                  <a:t>，即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886200"/>
              </a:xfrm>
              <a:blipFill>
                <a:blip r:embed="rId3"/>
                <a:stretch>
                  <a:fillRect l="-1778" t="-2669" r="-296" b="-2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603527"/>
              </p:ext>
            </p:extLst>
          </p:nvPr>
        </p:nvGraphicFramePr>
        <p:xfrm>
          <a:off x="2895600" y="5668964"/>
          <a:ext cx="3797508" cy="742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4" imgW="1168200" imgH="228600" progId="Equation.DSMT4">
                  <p:embed/>
                </p:oleObj>
              </mc:Choice>
              <mc:Fallback>
                <p:oleObj name="Equation" r:id="rId4" imgW="116820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5668964"/>
                        <a:ext cx="3797508" cy="7429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47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收据（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1"/>
                <a:ext cx="8839200" cy="35052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dirty="0"/>
                  <a:t>是一个整数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/>
                  <a:t>是一个正整数，代表累积</a:t>
                </a:r>
                <a:r>
                  <a:rPr lang="en-US" altLang="zh-CN" dirty="0"/>
                  <a:t>gas</a:t>
                </a:r>
                <a:r>
                  <a:rPr lang="zh-CN" altLang="en-US" dirty="0"/>
                  <a:t>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是日志的布隆过滤器，大小是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2048</m:t>
                    </m:r>
                  </m:oMath>
                </a14:m>
                <a:r>
                  <a:rPr lang="zh-CN" altLang="en-US" dirty="0"/>
                  <a:t>比特。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/>
                  <a:t>是一系列的日志记录</a:t>
                </a:r>
                <a:endParaRPr lang="en-US" altLang="zh-CN" dirty="0"/>
              </a:p>
              <a:p>
                <a:r>
                  <a:rPr lang="zh-CN" altLang="en-US" dirty="0"/>
                  <a:t>每一个日志记录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dirty="0"/>
                  <a:t>是一个向量，包括日志发出人地址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（合约地址），日志主题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（事件），日志数据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1"/>
                <a:ext cx="8839200" cy="3505200"/>
              </a:xfrm>
              <a:blipFill>
                <a:blip r:embed="rId2"/>
                <a:stretch>
                  <a:fillRect l="-1655" t="-4348" r="-1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080407"/>
            <a:ext cx="5619750" cy="1238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146145"/>
            <a:ext cx="1497801" cy="38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7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教学目标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了解早期以太坊共识算法</a:t>
            </a:r>
            <a:endParaRPr lang="en-US" altLang="zh-CN" dirty="0"/>
          </a:p>
          <a:p>
            <a:r>
              <a:rPr lang="zh-CN" altLang="en-US" dirty="0"/>
              <a:t>理解以太坊区块头</a:t>
            </a:r>
            <a:endParaRPr lang="en-US" altLang="zh-CN" dirty="0"/>
          </a:p>
          <a:p>
            <a:r>
              <a:rPr lang="zh-CN" altLang="en-US" dirty="0"/>
              <a:t>理解</a:t>
            </a:r>
            <a:r>
              <a:rPr lang="en-US" altLang="zh-CN" dirty="0"/>
              <a:t>Gas</a:t>
            </a:r>
            <a:r>
              <a:rPr lang="zh-CN" altLang="en-US" dirty="0"/>
              <a:t>含义</a:t>
            </a:r>
            <a:endParaRPr lang="en-US" altLang="zh-CN" dirty="0"/>
          </a:p>
          <a:p>
            <a:r>
              <a:rPr lang="zh-CN" altLang="en-US" dirty="0"/>
              <a:t>理解收据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布隆过滤函数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定义为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。把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日志记录</a:t>
                </a:r>
                <a:r>
                  <a:rPr lang="zh-CN" altLang="en-US" dirty="0"/>
                  <a:t>压缩在一个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2048</m:t>
                    </m:r>
                  </m:oMath>
                </a14:m>
                <a:r>
                  <a:rPr lang="zh-CN" altLang="en-US" dirty="0"/>
                  <a:t>比特的布隆过滤器中。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布隆过滤器以</a:t>
                </a:r>
                <a:r>
                  <a:rPr lang="zh-CN" altLang="en-US" b="1" dirty="0"/>
                  <a:t>合约地址</a:t>
                </a:r>
                <a:r>
                  <a:rPr lang="zh-CN" altLang="en-US" dirty="0"/>
                  <a:t>和</a:t>
                </a:r>
                <a:r>
                  <a:rPr lang="zh-CN" altLang="en-US" b="1" dirty="0"/>
                  <a:t>事件名称</a:t>
                </a:r>
                <a:r>
                  <a:rPr lang="zh-CN" altLang="en-US" dirty="0"/>
                  <a:t>构成的列表为输入，对列表中每一个元素，执行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3:2048</m:t>
                        </m:r>
                      </m:sub>
                    </m:sSub>
                  </m:oMath>
                </a14:m>
                <a:r>
                  <a:rPr lang="zh-CN" altLang="en-US" dirty="0"/>
                  <a:t>的布隆过滤；然后把所有的元素布隆过滤的结果进行“或”运算。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/>
                  <a:t>个</a:t>
                </a:r>
                <a:r>
                  <a:rPr lang="zh-CN" altLang="en-US" b="1" dirty="0"/>
                  <a:t>日志记录</a:t>
                </a:r>
                <a:r>
                  <a:rPr lang="zh-CN" altLang="en-US" dirty="0"/>
                  <a:t>的布隆输出“或”值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交易级别</a:t>
                </a:r>
                <a:r>
                  <a:rPr lang="en-US" altLang="zh-CN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是区块级别的布隆过滤器输出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2209800"/>
            <a:ext cx="38576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38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3:2048</m:t>
                        </m:r>
                      </m:sub>
                    </m:sSub>
                  </m:oMath>
                </a14:m>
                <a:r>
                  <a:rPr lang="zh-CN" altLang="en-US" dirty="0"/>
                  <a:t>函数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267200"/>
                <a:ext cx="8229600" cy="1858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对于输入的任意字节序列，设置</a:t>
                </a:r>
                <a:r>
                  <a:rPr lang="en-US" altLang="zh-CN" dirty="0"/>
                  <a:t>2048</a:t>
                </a:r>
                <a:r>
                  <a:rPr lang="zh-CN" altLang="en-US" dirty="0"/>
                  <a:t>比特中的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个比特作为布隆过滤器的输出</a:t>
                </a:r>
                <a:endParaRPr lang="en-US" altLang="zh-CN" dirty="0"/>
              </a:p>
              <a:p>
                <a:r>
                  <a:rPr lang="zh-CN" altLang="en-US" dirty="0"/>
                  <a:t>其中    是一个比特索引函数        ，               表示索引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序列的第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b="0" i="0" dirty="0">
                    <a:latin typeface="+mj-lt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比特，从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计数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267200"/>
                <a:ext cx="8229600" cy="1858963"/>
              </a:xfrm>
              <a:blipFill>
                <a:blip r:embed="rId4"/>
                <a:stretch>
                  <a:fillRect l="-1778" t="-8197" r="-1185" b="-8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" y="1752600"/>
            <a:ext cx="8801100" cy="2266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0" y="5196681"/>
            <a:ext cx="323850" cy="419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0" y="5194658"/>
            <a:ext cx="1533525" cy="42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99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3:2048</m:t>
                        </m:r>
                      </m:sub>
                    </m:sSub>
                  </m:oMath>
                </a14:m>
                <a:r>
                  <a:rPr lang="zh-CN" altLang="en-US" dirty="0"/>
                  <a:t>函数的过程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输入为任意长的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序列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计算哈希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𝐾𝐸𝐶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对于哈希输出，依次取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对字节，即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𝐾𝐸𝐶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)[0,1];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𝐾𝐸𝐶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)[2,3],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𝐾𝐸𝐶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)[4,5]</m:t>
                    </m:r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对每一对字节（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zh-CN" altLang="en-US" dirty="0"/>
                  <a:t>比特），模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2048</m:t>
                    </m:r>
                  </m:oMath>
                </a14:m>
                <a:r>
                  <a:rPr lang="zh-CN" altLang="en-US" dirty="0"/>
                  <a:t>，得到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个小于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2048</m:t>
                    </m:r>
                  </m:oMath>
                </a14:m>
                <a:r>
                  <a:rPr lang="zh-CN" altLang="en-US" dirty="0"/>
                  <a:t>的整数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设置这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个整数所在的布隆输出的位置为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914400" lvl="1" indent="-5143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例如一个整数等于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，那么就设置布隆输出的第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个比特为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（从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计数）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78" t="-3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78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资料来源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ETHEREUM: A SECURE DECENTRALISED GENERALISED TRANSACTION LEDGER</a:t>
            </a:r>
          </a:p>
          <a:p>
            <a:pPr lvl="1">
              <a:defRPr/>
            </a:pPr>
            <a:r>
              <a:rPr lang="en-US" altLang="zh-CN" dirty="0"/>
              <a:t>HOMESTEAD REVISION</a:t>
            </a:r>
          </a:p>
          <a:p>
            <a:pPr lvl="1">
              <a:defRPr/>
            </a:pPr>
            <a:r>
              <a:rPr lang="en-US" altLang="zh-CN" dirty="0"/>
              <a:t>DR. GAVIN WOOD</a:t>
            </a:r>
          </a:p>
          <a:p>
            <a:pPr lvl="1">
              <a:defRPr/>
            </a:pPr>
            <a:r>
              <a:rPr lang="en-US" altLang="zh-CN" dirty="0"/>
              <a:t>FOUNDER, ETHEREUM &amp; ETHCORE</a:t>
            </a:r>
          </a:p>
          <a:p>
            <a:pPr lvl="1">
              <a:defRPr/>
            </a:pPr>
            <a:r>
              <a:rPr lang="en-US" altLang="zh-CN" dirty="0"/>
              <a:t>GAVIN@ETHCORE.IO</a:t>
            </a:r>
            <a:endParaRPr lang="zh-CN" altLang="en-US" dirty="0"/>
          </a:p>
          <a:p>
            <a:pPr marL="0" indent="0">
              <a:buFontTx/>
              <a:buNone/>
              <a:defRPr/>
            </a:pP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以太坊共识算法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计算涉及内存读取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友好</a:t>
            </a:r>
            <a:endParaRPr lang="en-US" altLang="zh-CN" dirty="0"/>
          </a:p>
          <a:p>
            <a:pPr lvl="1"/>
            <a:r>
              <a:rPr lang="zh-CN" altLang="en-US" dirty="0"/>
              <a:t>可快速验证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0" y="519113"/>
            <a:ext cx="2057400" cy="5745162"/>
          </a:xfrm>
        </p:spPr>
        <p:txBody>
          <a:bodyPr/>
          <a:lstStyle/>
          <a:p>
            <a:r>
              <a:rPr lang="en-US" altLang="zh-CN"/>
              <a:t>Ethash</a:t>
            </a:r>
            <a:r>
              <a:rPr lang="zh-CN" altLang="en-US"/>
              <a:t>算法</a:t>
            </a:r>
          </a:p>
        </p:txBody>
      </p:sp>
      <p:pic>
        <p:nvPicPr>
          <p:cNvPr id="7171" name="Picture 2" descr="Outline of how Ethash 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1913"/>
            <a:ext cx="6630988" cy="623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文本框 3"/>
          <p:cNvSpPr txBox="1">
            <a:spLocks noChangeArrowheads="1"/>
          </p:cNvSpPr>
          <p:nvPr/>
        </p:nvSpPr>
        <p:spPr bwMode="auto">
          <a:xfrm>
            <a:off x="304800" y="6296025"/>
            <a:ext cx="7924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https://academy.bit2me.com/en/what-is-the-algorithm-of-ethash-mining/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/>
              <a:t>区块头难度示例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228600" y="1066800"/>
                <a:ext cx="2971800" cy="5505862"/>
              </a:xfrm>
            </p:spPr>
            <p:txBody>
              <a:bodyPr/>
              <a:lstStyle/>
              <a:p>
                <a:pPr marL="342900" lvl="1" indent="-342900"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baseline="30000" dirty="0"/>
              </a:p>
              <a:p>
                <a:pPr marL="342900" lvl="1" indent="-342900">
                  <a:buFontTx/>
                  <a:buChar char="•"/>
                </a:pPr>
                <a:r>
                  <a:rPr lang="zh-CN" altLang="en-US" dirty="0"/>
                  <a:t>区块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𝟏𝟒𝟖𝟕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𝟎𝟒𝟏𝟓</m:t>
                    </m:r>
                  </m:oMath>
                </a14:m>
                <a:r>
                  <a:rPr lang="zh-CN" altLang="en-US" b="1" dirty="0"/>
                  <a:t>的难度：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14,269,185,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568,468,059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≈14.3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cap="none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228600" y="1066800"/>
                <a:ext cx="2971800" cy="5505862"/>
              </a:xfrm>
              <a:blipFill>
                <a:blip r:embed="rId3"/>
                <a:stretch>
                  <a:fillRect l="-4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5923268" cy="54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0CC27-3B91-490A-8D3B-4A441033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以太坊处理碰撞的技巧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F47CA-ACD6-4141-902B-05ACFF6E2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057400" cy="4525963"/>
          </a:xfrm>
        </p:spPr>
        <p:txBody>
          <a:bodyPr/>
          <a:lstStyle/>
          <a:p>
            <a:r>
              <a:rPr lang="zh-CN" altLang="en-US" dirty="0"/>
              <a:t>碰撞块称为叔块，每个叔块的</a:t>
            </a:r>
            <a:r>
              <a:rPr lang="zh-CN" altLang="en-US" b="1" dirty="0">
                <a:solidFill>
                  <a:srgbClr val="FF0000"/>
                </a:solidFill>
              </a:rPr>
              <a:t>区块头</a:t>
            </a:r>
            <a:r>
              <a:rPr lang="zh-CN" altLang="en-US" dirty="0"/>
              <a:t>都是有效的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代以内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925EC8-9F9A-47D5-A5DA-5210EDDEE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09682"/>
            <a:ext cx="6464862" cy="54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1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叔块图示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98130"/>
            <a:ext cx="8229600" cy="252803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s://miro.medium.com/max/638/1*Eqg_YUmKjkOgoB-FtNxUH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1525720"/>
            <a:ext cx="3038475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0" y="6306771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https://pencilflip.medium.com/breaking-down-the-ethereum-yellow-paper-f734287e427e</a:t>
            </a:r>
            <a:endParaRPr lang="zh-CN" altLang="en-US" dirty="0"/>
          </a:p>
        </p:txBody>
      </p:sp>
      <p:pic>
        <p:nvPicPr>
          <p:cNvPr id="1028" name="Picture 4" descr="https://miro.medium.com/max/1214/1*boiSJqeZPUl_1msEJuQoO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4343400" cy="232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312" y="3598130"/>
            <a:ext cx="5667375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5791200" y="4191000"/>
            <a:ext cx="990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026" idx="2"/>
          </p:cNvCxnSpPr>
          <p:nvPr/>
        </p:nvCxnSpPr>
        <p:spPr>
          <a:xfrm flipH="1">
            <a:off x="6029325" y="3344996"/>
            <a:ext cx="376238" cy="486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319837" y="3282136"/>
            <a:ext cx="828676" cy="575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6734175" y="2010508"/>
            <a:ext cx="504826" cy="580292"/>
          </a:xfrm>
          <a:prstGeom prst="straightConnector1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3674" y="5300131"/>
            <a:ext cx="3676650" cy="89418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875" y="4548565"/>
            <a:ext cx="6496050" cy="724625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 flipH="1">
            <a:off x="3124200" y="3344996"/>
            <a:ext cx="1828800" cy="1565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4014787" y="3344996"/>
            <a:ext cx="947738" cy="1565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弧形 23"/>
          <p:cNvSpPr/>
          <p:nvPr/>
        </p:nvSpPr>
        <p:spPr>
          <a:xfrm>
            <a:off x="6477000" y="2743200"/>
            <a:ext cx="671513" cy="2118946"/>
          </a:xfrm>
          <a:prstGeom prst="arc">
            <a:avLst>
              <a:gd name="adj1" fmla="val 15154501"/>
              <a:gd name="adj2" fmla="val 5141669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40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745D6-0403-4CA0-8CA2-D3C3F641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/>
          <a:lstStyle/>
          <a:p>
            <a:r>
              <a:rPr lang="zh-CN" altLang="en-US" dirty="0"/>
              <a:t>以太坊区块（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pic>
        <p:nvPicPr>
          <p:cNvPr id="2050" name="Picture 2" descr="https://miro.medium.com/max/1218/1*eJHCCPZ7MhLFKRgRJTgkN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80072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4B20491-2019-44F7-ABD2-0D8FCA07A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410200"/>
            <a:ext cx="448376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848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16555</TotalTime>
  <Words>1239</Words>
  <Application>Microsoft Office PowerPoint</Application>
  <PresentationFormat>全屏显示(4:3)</PresentationFormat>
  <Paragraphs>100</Paragraphs>
  <Slides>22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 Unicode MS</vt:lpstr>
      <vt:lpstr>var(--bs-font-monospace)</vt:lpstr>
      <vt:lpstr>华文楷体</vt:lpstr>
      <vt:lpstr>宋体</vt:lpstr>
      <vt:lpstr>幼圆</vt:lpstr>
      <vt:lpstr>Arial</vt:lpstr>
      <vt:lpstr>Cambria Math</vt:lpstr>
      <vt:lpstr>Consolas</vt:lpstr>
      <vt:lpstr>Corbel</vt:lpstr>
      <vt:lpstr>Times New Roman</vt:lpstr>
      <vt:lpstr>默认设计模板</vt:lpstr>
      <vt:lpstr>Equation</vt:lpstr>
      <vt:lpstr>电子商务安全</vt:lpstr>
      <vt:lpstr>教学目标</vt:lpstr>
      <vt:lpstr>资料来源</vt:lpstr>
      <vt:lpstr>以太坊共识算法</vt:lpstr>
      <vt:lpstr>Ethash算法</vt:lpstr>
      <vt:lpstr>区块头难度示例</vt:lpstr>
      <vt:lpstr>以太坊处理碰撞的技巧</vt:lpstr>
      <vt:lpstr>叔块图示</vt:lpstr>
      <vt:lpstr>以太坊区块（1）</vt:lpstr>
      <vt:lpstr>以太坊区块(2)</vt:lpstr>
      <vt:lpstr>Gas（1）</vt:lpstr>
      <vt:lpstr>Gas（2）</vt:lpstr>
      <vt:lpstr>交易和区块Gas(1)</vt:lpstr>
      <vt:lpstr>交易和区块Gas(2)</vt:lpstr>
      <vt:lpstr>交易和区块Gas(3)</vt:lpstr>
      <vt:lpstr>交易和区块Gas(4)</vt:lpstr>
      <vt:lpstr>收据(receipt)</vt:lpstr>
      <vt:lpstr>收据（1）</vt:lpstr>
      <vt:lpstr>收据（3）</vt:lpstr>
      <vt:lpstr>布隆过滤函数</vt:lpstr>
      <vt:lpstr>M_(3:2048)函数</vt:lpstr>
      <vt:lpstr>M_(3:2048)函数的过程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P15</cp:lastModifiedBy>
  <cp:revision>571</cp:revision>
  <cp:lastPrinted>1601-01-01T00:00:00Z</cp:lastPrinted>
  <dcterms:created xsi:type="dcterms:W3CDTF">1601-01-01T00:00:00Z</dcterms:created>
  <dcterms:modified xsi:type="dcterms:W3CDTF">2024-04-14T13:55:58Z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