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0" d="100"/>
          <a:sy n="60" d="100"/>
        </p:scale>
        <p:origin x="91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D7ECF-3597-43C5-B4A6-5492B08C5282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A7FE-8A64-44DB-82D9-ECA02E402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4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5DD5-C176-4BF5-BE25-473EA37A6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78A87-73FC-16F2-AA5E-90DAD9960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5027-01AC-1CF8-9EFF-4859112A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8C4C6-3A9C-8D16-E002-159D3831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89BF4-94B9-E182-325C-3799CCA7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6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A266-C34C-EB69-09AD-B26D18A2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960E6-2042-8255-3619-16FF87D32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38841-23D8-5528-58C8-8457E9B4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E45F-9B96-8022-E684-56AAF222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E039-2188-56E0-4F12-F6614209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6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12E5C-F96D-558F-63FC-659CE803E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65ACC-F517-69E5-3975-1F2AEC22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246C-1D20-6335-16FC-35249F89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238D-5B7D-F4CC-7DA5-2839127D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31CF-C014-80D2-EF17-140BE263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0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B472-B7DF-F7AE-6E88-4EA9E941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9254-35D2-2A7E-B5FD-45E5D7B3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2FAC-6C09-BDE7-B6D0-ABD918BF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C5C8-4EBD-08F4-DA98-5D038907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34221-6F89-42FA-1A8A-72F1C57E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F3AA-B6E5-255E-FB8D-8B3D6020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F325-181F-5C83-D8FD-D9CAB435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53FD-B6EC-474C-AB21-2CC2E5A5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0BE0-09C0-4214-B82C-24784A45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C131-B1EA-97BF-DC0A-3BD651A3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0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1209-7622-D9CF-9768-93D12F68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894-0FE9-F36E-D280-D20090E36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2F37A-5CDD-3988-3ADD-6A382CEA4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410C-7759-D06F-58B7-EC776DD7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76577-1B73-5283-4320-BBE7C01F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DE58C-CAC7-7936-0ED1-DAA9F01B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DCA-F1F3-10B9-634C-133EBED9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609EA-66F4-20A4-E5C9-01BF8EC4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FD07D-D8D5-3BE3-288B-C3C3DE8E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B4D72-1B7A-78EC-AAF2-043D447A9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91E65-296D-F65C-DE08-5431B1310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F09A1-CE72-F841-8855-DFD742C7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E01D9-8D57-802E-FFFB-2CBD63DA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C407D-5080-05E3-07D0-4A5368B6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2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FB6F-5116-5ABC-ACDC-DDF39FA0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2DF11-B6A2-B40C-CD11-475BA542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A4ED3-7E0B-C388-7351-8B5EE41E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8D8D0-C4D1-05C4-C495-FC71B00A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AAC1A-E274-E31A-11EE-73F4BD7C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5FFDC-A962-722C-4FAB-4FEE02B8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E76AA-C9A0-BDA5-35C0-90E1AC2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5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CD24-6448-7F91-2546-F29C249F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17C7-C709-3986-69D9-33636534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7B049-A81B-203C-7971-992C8333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58193-DF76-31B2-7F5E-4A01481C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8F8E-ABDC-8C66-32E2-59C4806E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1C996-9FC2-2A05-A4C1-A13E52A3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4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7611-3229-0DD4-A8D0-D0D3119A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8837E-0575-7811-1178-2B906B140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33747-C2A5-17E2-BF9B-FF8566A8F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6E037-3EAE-459D-9D9B-DAAB31E7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53950-0423-65DA-535C-48B0FABC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8CB1-1392-CC85-34FC-B6E73D6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435E7-9D07-0CCA-B9D4-ECD95C84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E6BFF-3580-0858-1AC8-69B3377A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2D78-1D52-2478-7182-436C1FA0F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65ACE-64E0-4AF7-B166-9C8A96D9F54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E907-491C-FD24-DB2A-FBC02F795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811E-2AA6-7054-294B-6CE5135FB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1B44C-30A2-4C51-872C-82537C9A9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7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F2B448-72C0-B09B-B3D4-228CD7D3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8C9E75-1B2E-C24E-21DF-1DB3941D8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9E1E5-B7E6-B949-F077-5454BD420721}"/>
              </a:ext>
            </a:extLst>
          </p:cNvPr>
          <p:cNvSpPr txBox="1"/>
          <p:nvPr/>
        </p:nvSpPr>
        <p:spPr>
          <a:xfrm>
            <a:off x="886690" y="997527"/>
            <a:ext cx="10737273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8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CREDIT CARD</a:t>
            </a:r>
            <a:endParaRPr lang="en-IN" sz="8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72D19-72E8-53EB-A643-FE5116C1FDA8}"/>
              </a:ext>
            </a:extLst>
          </p:cNvPr>
          <p:cNvSpPr txBox="1"/>
          <p:nvPr/>
        </p:nvSpPr>
        <p:spPr>
          <a:xfrm>
            <a:off x="1029858" y="2856545"/>
            <a:ext cx="6192982" cy="14465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WEEKLY STATUS</a:t>
            </a:r>
          </a:p>
          <a:p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REPORT</a:t>
            </a:r>
            <a:endParaRPr lang="en-IN" sz="4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1C42EA-62BD-45F2-EE21-50D50919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39BB58-B049-043F-3F74-72676CCDD103}"/>
              </a:ext>
            </a:extLst>
          </p:cNvPr>
          <p:cNvSpPr txBox="1"/>
          <p:nvPr/>
        </p:nvSpPr>
        <p:spPr>
          <a:xfrm>
            <a:off x="1274618" y="886690"/>
            <a:ext cx="3934691" cy="76944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OBJECTIVES</a:t>
            </a:r>
            <a:endParaRPr lang="en-IN" sz="44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FF6FF-64F3-CB68-EC14-BD70BFCAB0C1}"/>
              </a:ext>
            </a:extLst>
          </p:cNvPr>
          <p:cNvSpPr txBox="1"/>
          <p:nvPr/>
        </p:nvSpPr>
        <p:spPr>
          <a:xfrm>
            <a:off x="1537855" y="2036618"/>
            <a:ext cx="8243454" cy="346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develop a comprehensive  credit card weekly dashboard that provides real-time insights into key performance metrics and trends, enabling stakeholders to monitor and analyze credit card operations effectively.</a:t>
            </a:r>
            <a:endParaRPr lang="en-IN" sz="300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2205A-4B44-CE23-6C57-2982252742EC}"/>
              </a:ext>
            </a:extLst>
          </p:cNvPr>
          <p:cNvSpPr txBox="1"/>
          <p:nvPr/>
        </p:nvSpPr>
        <p:spPr>
          <a:xfrm>
            <a:off x="10746721" y="6550223"/>
            <a:ext cx="166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RANA BASAK</a:t>
            </a:r>
            <a:endParaRPr lang="en-IN" sz="14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8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46A074-EF10-1950-51CF-D72A88CC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359E94-2352-A787-4760-6DF3351305F0}"/>
              </a:ext>
            </a:extLst>
          </p:cNvPr>
          <p:cNvSpPr txBox="1"/>
          <p:nvPr/>
        </p:nvSpPr>
        <p:spPr>
          <a:xfrm>
            <a:off x="845127" y="512618"/>
            <a:ext cx="936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IMPORT DATA TO SQL DATABASE</a:t>
            </a:r>
            <a:endParaRPr lang="en-IN" sz="32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77C59-3ABF-1146-3C89-4F2CE8BE54CF}"/>
              </a:ext>
            </a:extLst>
          </p:cNvPr>
          <p:cNvSpPr txBox="1"/>
          <p:nvPr/>
        </p:nvSpPr>
        <p:spPr>
          <a:xfrm>
            <a:off x="1122218" y="1537855"/>
            <a:ext cx="8063346" cy="1951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Prepare csv file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tables in SQL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Import csv file into SQL</a:t>
            </a:r>
            <a:endParaRPr lang="en-IN" sz="2800" dirty="0">
              <a:solidFill>
                <a:schemeClr val="bg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8B7D7-6BA9-947C-A9B4-F174E2DC1727}"/>
              </a:ext>
            </a:extLst>
          </p:cNvPr>
          <p:cNvSpPr txBox="1"/>
          <p:nvPr/>
        </p:nvSpPr>
        <p:spPr>
          <a:xfrm>
            <a:off x="10522131" y="6704111"/>
            <a:ext cx="166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RANA BASAK</a:t>
            </a:r>
            <a:endParaRPr lang="en-IN" sz="14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5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D3288-4DFB-8251-DC24-1607B11E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F9BFD-3B17-8595-5224-FDE8D3BFB828}"/>
              </a:ext>
            </a:extLst>
          </p:cNvPr>
          <p:cNvSpPr txBox="1"/>
          <p:nvPr/>
        </p:nvSpPr>
        <p:spPr>
          <a:xfrm>
            <a:off x="802646" y="480200"/>
            <a:ext cx="775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DAX Queries</a:t>
            </a:r>
            <a:endParaRPr lang="en-IN" sz="36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C146F-DD93-F2D3-FCD6-3E3F03E7509C}"/>
              </a:ext>
            </a:extLst>
          </p:cNvPr>
          <p:cNvSpPr txBox="1"/>
          <p:nvPr/>
        </p:nvSpPr>
        <p:spPr>
          <a:xfrm>
            <a:off x="875208" y="1141611"/>
            <a:ext cx="8634549" cy="32316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dirty="0" err="1">
                <a:solidFill>
                  <a:schemeClr val="bg1"/>
                </a:solidFill>
              </a:rPr>
              <a:t>age_group</a:t>
            </a:r>
            <a:r>
              <a:rPr lang="en-US" sz="1700" dirty="0">
                <a:solidFill>
                  <a:schemeClr val="bg1"/>
                </a:solidFill>
              </a:rPr>
              <a:t> = SWITCH(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TRUE(),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 'public </a:t>
            </a:r>
            <a:r>
              <a:rPr lang="en-US" sz="1700" dirty="0" err="1">
                <a:solidFill>
                  <a:schemeClr val="bg1"/>
                </a:solidFill>
              </a:rPr>
              <a:t>cust_details</a:t>
            </a:r>
            <a:r>
              <a:rPr lang="en-US" sz="1700" dirty="0">
                <a:solidFill>
                  <a:schemeClr val="bg1"/>
                </a:solidFill>
              </a:rPr>
              <a:t>'[</a:t>
            </a:r>
            <a:r>
              <a:rPr lang="en-US" sz="1700" dirty="0" err="1">
                <a:solidFill>
                  <a:schemeClr val="bg1"/>
                </a:solidFill>
              </a:rPr>
              <a:t>customer_age</a:t>
            </a:r>
            <a:r>
              <a:rPr lang="en-US" sz="1700" dirty="0">
                <a:solidFill>
                  <a:schemeClr val="bg1"/>
                </a:solidFill>
              </a:rPr>
              <a:t>] &lt; 30, "20-30",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  'public </a:t>
            </a:r>
            <a:r>
              <a:rPr lang="en-US" sz="1700" dirty="0" err="1">
                <a:solidFill>
                  <a:schemeClr val="bg1"/>
                </a:solidFill>
              </a:rPr>
              <a:t>cust_details</a:t>
            </a:r>
            <a:r>
              <a:rPr lang="en-US" sz="1700" dirty="0">
                <a:solidFill>
                  <a:schemeClr val="bg1"/>
                </a:solidFill>
              </a:rPr>
              <a:t>'[</a:t>
            </a:r>
            <a:r>
              <a:rPr lang="en-US" sz="1700" dirty="0" err="1">
                <a:solidFill>
                  <a:schemeClr val="bg1"/>
                </a:solidFill>
              </a:rPr>
              <a:t>customer_age</a:t>
            </a:r>
            <a:r>
              <a:rPr lang="en-US" sz="1700" dirty="0">
                <a:solidFill>
                  <a:schemeClr val="bg1"/>
                </a:solidFill>
              </a:rPr>
              <a:t>] &gt;=30 &amp;&amp; 'public </a:t>
            </a:r>
            <a:r>
              <a:rPr lang="en-US" sz="1700" dirty="0" err="1">
                <a:solidFill>
                  <a:schemeClr val="bg1"/>
                </a:solidFill>
              </a:rPr>
              <a:t>cust_details</a:t>
            </a:r>
            <a:r>
              <a:rPr lang="en-US" sz="1700" dirty="0">
                <a:solidFill>
                  <a:schemeClr val="bg1"/>
                </a:solidFill>
              </a:rPr>
              <a:t>'[</a:t>
            </a:r>
            <a:r>
              <a:rPr lang="en-US" sz="1700" dirty="0" err="1">
                <a:solidFill>
                  <a:schemeClr val="bg1"/>
                </a:solidFill>
              </a:rPr>
              <a:t>customer_age</a:t>
            </a:r>
            <a:r>
              <a:rPr lang="en-US" sz="1700" dirty="0">
                <a:solidFill>
                  <a:schemeClr val="bg1"/>
                </a:solidFill>
              </a:rPr>
              <a:t>] &lt; 40, "30-40",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  'public </a:t>
            </a:r>
            <a:r>
              <a:rPr lang="en-US" sz="1700" dirty="0" err="1">
                <a:solidFill>
                  <a:schemeClr val="bg1"/>
                </a:solidFill>
              </a:rPr>
              <a:t>cust_details</a:t>
            </a:r>
            <a:r>
              <a:rPr lang="en-US" sz="1700" dirty="0">
                <a:solidFill>
                  <a:schemeClr val="bg1"/>
                </a:solidFill>
              </a:rPr>
              <a:t>'[</a:t>
            </a:r>
            <a:r>
              <a:rPr lang="en-US" sz="1700" dirty="0" err="1">
                <a:solidFill>
                  <a:schemeClr val="bg1"/>
                </a:solidFill>
              </a:rPr>
              <a:t>customer_age</a:t>
            </a:r>
            <a:r>
              <a:rPr lang="en-US" sz="1700" dirty="0">
                <a:solidFill>
                  <a:schemeClr val="bg1"/>
                </a:solidFill>
              </a:rPr>
              <a:t>] &gt;=40 &amp;&amp; 'public </a:t>
            </a:r>
            <a:r>
              <a:rPr lang="en-US" sz="1700" dirty="0" err="1">
                <a:solidFill>
                  <a:schemeClr val="bg1"/>
                </a:solidFill>
              </a:rPr>
              <a:t>cust_details</a:t>
            </a:r>
            <a:r>
              <a:rPr lang="en-US" sz="1700" dirty="0">
                <a:solidFill>
                  <a:schemeClr val="bg1"/>
                </a:solidFill>
              </a:rPr>
              <a:t>'[</a:t>
            </a:r>
            <a:r>
              <a:rPr lang="en-US" sz="1700" dirty="0" err="1">
                <a:solidFill>
                  <a:schemeClr val="bg1"/>
                </a:solidFill>
              </a:rPr>
              <a:t>customer_age</a:t>
            </a:r>
            <a:r>
              <a:rPr lang="en-US" sz="1700" dirty="0">
                <a:solidFill>
                  <a:schemeClr val="bg1"/>
                </a:solidFill>
              </a:rPr>
              <a:t>] &lt; 50, "40-50",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  'public </a:t>
            </a:r>
            <a:r>
              <a:rPr lang="en-US" sz="1700" dirty="0" err="1">
                <a:solidFill>
                  <a:schemeClr val="bg1"/>
                </a:solidFill>
              </a:rPr>
              <a:t>cust_details</a:t>
            </a:r>
            <a:r>
              <a:rPr lang="en-US" sz="1700" dirty="0">
                <a:solidFill>
                  <a:schemeClr val="bg1"/>
                </a:solidFill>
              </a:rPr>
              <a:t>'[</a:t>
            </a:r>
            <a:r>
              <a:rPr lang="en-US" sz="1700" dirty="0" err="1">
                <a:solidFill>
                  <a:schemeClr val="bg1"/>
                </a:solidFill>
              </a:rPr>
              <a:t>customer_age</a:t>
            </a:r>
            <a:r>
              <a:rPr lang="en-US" sz="1700" dirty="0">
                <a:solidFill>
                  <a:schemeClr val="bg1"/>
                </a:solidFill>
              </a:rPr>
              <a:t>] &gt;=50 &amp;&amp; 'public </a:t>
            </a:r>
            <a:r>
              <a:rPr lang="en-US" sz="1700" dirty="0" err="1">
                <a:solidFill>
                  <a:schemeClr val="bg1"/>
                </a:solidFill>
              </a:rPr>
              <a:t>cust_details</a:t>
            </a:r>
            <a:r>
              <a:rPr lang="en-US" sz="1700" dirty="0">
                <a:solidFill>
                  <a:schemeClr val="bg1"/>
                </a:solidFill>
              </a:rPr>
              <a:t>'[</a:t>
            </a:r>
            <a:r>
              <a:rPr lang="en-US" sz="1700" dirty="0" err="1">
                <a:solidFill>
                  <a:schemeClr val="bg1"/>
                </a:solidFill>
              </a:rPr>
              <a:t>customer_age</a:t>
            </a:r>
            <a:r>
              <a:rPr lang="en-US" sz="1700" dirty="0">
                <a:solidFill>
                  <a:schemeClr val="bg1"/>
                </a:solidFill>
              </a:rPr>
              <a:t>] &lt; 60, "50-60",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  'public </a:t>
            </a:r>
            <a:r>
              <a:rPr lang="en-US" sz="1700" dirty="0" err="1">
                <a:solidFill>
                  <a:schemeClr val="bg1"/>
                </a:solidFill>
              </a:rPr>
              <a:t>cust_details</a:t>
            </a:r>
            <a:r>
              <a:rPr lang="en-US" sz="1700" dirty="0">
                <a:solidFill>
                  <a:schemeClr val="bg1"/>
                </a:solidFill>
              </a:rPr>
              <a:t>'[</a:t>
            </a:r>
            <a:r>
              <a:rPr lang="en-US" sz="1700" dirty="0" err="1">
                <a:solidFill>
                  <a:schemeClr val="bg1"/>
                </a:solidFill>
              </a:rPr>
              <a:t>customer_age</a:t>
            </a:r>
            <a:r>
              <a:rPr lang="en-US" sz="1700" dirty="0">
                <a:solidFill>
                  <a:schemeClr val="bg1"/>
                </a:solidFill>
              </a:rPr>
              <a:t>] &gt;= 60, "60+",</a:t>
            </a:r>
          </a:p>
          <a:p>
            <a:r>
              <a:rPr lang="en-US" sz="1700" dirty="0">
                <a:solidFill>
                  <a:schemeClr val="bg1"/>
                </a:solidFill>
              </a:rPr>
              <a:t>      "unknown“</a:t>
            </a:r>
          </a:p>
          <a:p>
            <a:r>
              <a:rPr lang="en-US" sz="17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EAB26-9E5B-192A-DF67-C54489189787}"/>
              </a:ext>
            </a:extLst>
          </p:cNvPr>
          <p:cNvSpPr txBox="1"/>
          <p:nvPr/>
        </p:nvSpPr>
        <p:spPr>
          <a:xfrm>
            <a:off x="875208" y="4455855"/>
            <a:ext cx="8634549" cy="23083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income_group</a:t>
            </a:r>
            <a:r>
              <a:rPr lang="en-US" dirty="0">
                <a:solidFill>
                  <a:schemeClr val="bg1"/>
                </a:solidFill>
              </a:rPr>
              <a:t> = SWITCH(</a:t>
            </a:r>
          </a:p>
          <a:p>
            <a:r>
              <a:rPr lang="en-US" dirty="0">
                <a:solidFill>
                  <a:schemeClr val="bg1"/>
                </a:solidFill>
              </a:rPr>
              <a:t>    TRUE(),</a:t>
            </a:r>
          </a:p>
          <a:p>
            <a:r>
              <a:rPr lang="en-US" dirty="0">
                <a:solidFill>
                  <a:schemeClr val="bg1"/>
                </a:solidFill>
              </a:rPr>
              <a:t>     'public </a:t>
            </a:r>
            <a:r>
              <a:rPr lang="en-US" dirty="0" err="1">
                <a:solidFill>
                  <a:schemeClr val="bg1"/>
                </a:solidFill>
              </a:rPr>
              <a:t>cust_details</a:t>
            </a:r>
            <a:r>
              <a:rPr lang="en-US" dirty="0">
                <a:solidFill>
                  <a:schemeClr val="bg1"/>
                </a:solidFill>
              </a:rPr>
              <a:t>'[income] &lt; 35000,"low",</a:t>
            </a:r>
          </a:p>
          <a:p>
            <a:r>
              <a:rPr lang="en-US" dirty="0">
                <a:solidFill>
                  <a:schemeClr val="bg1"/>
                </a:solidFill>
              </a:rPr>
              <a:t>     'public </a:t>
            </a:r>
            <a:r>
              <a:rPr lang="en-US" dirty="0" err="1">
                <a:solidFill>
                  <a:schemeClr val="bg1"/>
                </a:solidFill>
              </a:rPr>
              <a:t>cust_details</a:t>
            </a:r>
            <a:r>
              <a:rPr lang="en-US" dirty="0">
                <a:solidFill>
                  <a:schemeClr val="bg1"/>
                </a:solidFill>
              </a:rPr>
              <a:t>'[income] &gt;= 35000 &amp;&amp; 'public </a:t>
            </a:r>
            <a:r>
              <a:rPr lang="en-US" dirty="0" err="1">
                <a:solidFill>
                  <a:schemeClr val="bg1"/>
                </a:solidFill>
              </a:rPr>
              <a:t>cust_details</a:t>
            </a:r>
            <a:r>
              <a:rPr lang="en-US" dirty="0">
                <a:solidFill>
                  <a:schemeClr val="bg1"/>
                </a:solidFill>
              </a:rPr>
              <a:t>'[income] &lt; 70000, "med",</a:t>
            </a:r>
          </a:p>
          <a:p>
            <a:r>
              <a:rPr lang="en-US" dirty="0">
                <a:solidFill>
                  <a:schemeClr val="bg1"/>
                </a:solidFill>
              </a:rPr>
              <a:t>     'public </a:t>
            </a:r>
            <a:r>
              <a:rPr lang="en-US" dirty="0" err="1">
                <a:solidFill>
                  <a:schemeClr val="bg1"/>
                </a:solidFill>
              </a:rPr>
              <a:t>cust_details</a:t>
            </a:r>
            <a:r>
              <a:rPr lang="en-US" dirty="0">
                <a:solidFill>
                  <a:schemeClr val="bg1"/>
                </a:solidFill>
              </a:rPr>
              <a:t>'[income] &gt;= 70000,"high",</a:t>
            </a:r>
          </a:p>
          <a:p>
            <a:r>
              <a:rPr lang="en-US" dirty="0">
                <a:solidFill>
                  <a:schemeClr val="bg1"/>
                </a:solidFill>
              </a:rPr>
              <a:t>     "unknown"</a:t>
            </a:r>
          </a:p>
          <a:p>
            <a:r>
              <a:rPr lang="en-US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FC4ED-CE06-8972-D3DE-BC10A03E21A6}"/>
              </a:ext>
            </a:extLst>
          </p:cNvPr>
          <p:cNvSpPr txBox="1"/>
          <p:nvPr/>
        </p:nvSpPr>
        <p:spPr>
          <a:xfrm>
            <a:off x="10703929" y="6456402"/>
            <a:ext cx="166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RANA BASAK</a:t>
            </a:r>
            <a:endParaRPr lang="en-IN" sz="14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D3288-4DFB-8251-DC24-1607B11E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F9BFD-3B17-8595-5224-FDE8D3BFB828}"/>
              </a:ext>
            </a:extLst>
          </p:cNvPr>
          <p:cNvSpPr txBox="1"/>
          <p:nvPr/>
        </p:nvSpPr>
        <p:spPr>
          <a:xfrm>
            <a:off x="831456" y="421229"/>
            <a:ext cx="775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DAX Queries</a:t>
            </a:r>
            <a:endParaRPr lang="en-IN" sz="36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C146F-DD93-F2D3-FCD6-3E3F03E7509C}"/>
              </a:ext>
            </a:extLst>
          </p:cNvPr>
          <p:cNvSpPr txBox="1"/>
          <p:nvPr/>
        </p:nvSpPr>
        <p:spPr>
          <a:xfrm>
            <a:off x="831456" y="1141131"/>
            <a:ext cx="8634549" cy="3539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week_num2 = WEEKNUM('public </a:t>
            </a:r>
            <a:r>
              <a:rPr lang="en-US" sz="1700" dirty="0" err="1">
                <a:solidFill>
                  <a:schemeClr val="bg1"/>
                </a:solidFill>
              </a:rPr>
              <a:t>cc_detail</a:t>
            </a:r>
            <a:r>
              <a:rPr lang="en-US" sz="1700" dirty="0">
                <a:solidFill>
                  <a:schemeClr val="bg1"/>
                </a:solidFill>
              </a:rPr>
              <a:t>'[</a:t>
            </a:r>
            <a:r>
              <a:rPr lang="en-US" sz="1700" dirty="0" err="1">
                <a:solidFill>
                  <a:schemeClr val="bg1"/>
                </a:solidFill>
              </a:rPr>
              <a:t>week_start_date</a:t>
            </a:r>
            <a:r>
              <a:rPr lang="en-US" sz="1700" dirty="0">
                <a:solidFill>
                  <a:schemeClr val="bg1"/>
                </a:solidFill>
              </a:rPr>
              <a:t>].[Date])</a:t>
            </a:r>
            <a:endParaRPr lang="en-US" sz="17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EAB26-9E5B-192A-DF67-C54489189787}"/>
              </a:ext>
            </a:extLst>
          </p:cNvPr>
          <p:cNvSpPr txBox="1"/>
          <p:nvPr/>
        </p:nvSpPr>
        <p:spPr>
          <a:xfrm>
            <a:off x="831456" y="1620713"/>
            <a:ext cx="8634549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revenue = 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annual_fees</a:t>
            </a:r>
            <a:r>
              <a:rPr lang="en-US" dirty="0">
                <a:solidFill>
                  <a:schemeClr val="bg1"/>
                </a:solidFill>
              </a:rPr>
              <a:t>] + 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total_trans_amt</a:t>
            </a:r>
            <a:r>
              <a:rPr lang="en-US" dirty="0">
                <a:solidFill>
                  <a:schemeClr val="bg1"/>
                </a:solidFill>
              </a:rPr>
              <a:t>] + 'public </a:t>
            </a:r>
            <a:r>
              <a:rPr lang="en-US" dirty="0" err="1">
                <a:solidFill>
                  <a:schemeClr val="bg1"/>
                </a:solidFill>
              </a:rPr>
              <a:t>cc_detail</a:t>
            </a:r>
            <a:r>
              <a:rPr lang="en-US" dirty="0">
                <a:solidFill>
                  <a:schemeClr val="bg1"/>
                </a:solidFill>
              </a:rPr>
              <a:t>'[</a:t>
            </a:r>
            <a:r>
              <a:rPr lang="en-US" dirty="0" err="1">
                <a:solidFill>
                  <a:schemeClr val="bg1"/>
                </a:solidFill>
              </a:rPr>
              <a:t>interest_earned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59DA-3F89-4D56-C9B8-2BCAA747700E}"/>
              </a:ext>
            </a:extLst>
          </p:cNvPr>
          <p:cNvSpPr txBox="1"/>
          <p:nvPr/>
        </p:nvSpPr>
        <p:spPr>
          <a:xfrm>
            <a:off x="875211" y="2392683"/>
            <a:ext cx="8634549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current_week_revenue</a:t>
            </a:r>
            <a:r>
              <a:rPr lang="en-IN" dirty="0">
                <a:solidFill>
                  <a:schemeClr val="bg1"/>
                </a:solidFill>
              </a:rPr>
              <a:t> = CALCULATE(</a:t>
            </a:r>
          </a:p>
          <a:p>
            <a:r>
              <a:rPr lang="en-IN" dirty="0">
                <a:solidFill>
                  <a:schemeClr val="bg1"/>
                </a:solidFill>
              </a:rPr>
              <a:t>    SUM('public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'[revenue]),</a:t>
            </a:r>
          </a:p>
          <a:p>
            <a:r>
              <a:rPr lang="en-IN" dirty="0">
                <a:solidFill>
                  <a:schemeClr val="bg1"/>
                </a:solidFill>
              </a:rPr>
              <a:t>    FILTER(</a:t>
            </a:r>
          </a:p>
          <a:p>
            <a:r>
              <a:rPr lang="en-IN" dirty="0">
                <a:solidFill>
                  <a:schemeClr val="bg1"/>
                </a:solidFill>
              </a:rPr>
              <a:t>        ALL('public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'),</a:t>
            </a:r>
          </a:p>
          <a:p>
            <a:r>
              <a:rPr lang="en-IN" dirty="0">
                <a:solidFill>
                  <a:schemeClr val="bg1"/>
                </a:solidFill>
              </a:rPr>
              <a:t>        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'[week_num2] = MAX('public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'[week_num2])))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3CBF8-436E-F951-0E9F-0CF9F3CE749B}"/>
              </a:ext>
            </a:extLst>
          </p:cNvPr>
          <p:cNvSpPr txBox="1"/>
          <p:nvPr/>
        </p:nvSpPr>
        <p:spPr>
          <a:xfrm>
            <a:off x="831455" y="3995650"/>
            <a:ext cx="8634549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Pre_week_revenue</a:t>
            </a:r>
            <a:r>
              <a:rPr lang="en-IN" dirty="0">
                <a:solidFill>
                  <a:schemeClr val="bg1"/>
                </a:solidFill>
              </a:rPr>
              <a:t> = CALCULATE(</a:t>
            </a:r>
          </a:p>
          <a:p>
            <a:r>
              <a:rPr lang="en-IN" dirty="0">
                <a:solidFill>
                  <a:schemeClr val="bg1"/>
                </a:solidFill>
              </a:rPr>
              <a:t>    SUM('public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'[revenue]),</a:t>
            </a:r>
          </a:p>
          <a:p>
            <a:r>
              <a:rPr lang="en-IN" dirty="0">
                <a:solidFill>
                  <a:schemeClr val="bg1"/>
                </a:solidFill>
              </a:rPr>
              <a:t>    FILTER(</a:t>
            </a:r>
          </a:p>
          <a:p>
            <a:r>
              <a:rPr lang="en-IN" dirty="0">
                <a:solidFill>
                  <a:schemeClr val="bg1"/>
                </a:solidFill>
              </a:rPr>
              <a:t>        ALL('public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'),</a:t>
            </a:r>
          </a:p>
          <a:p>
            <a:r>
              <a:rPr lang="en-IN" dirty="0">
                <a:solidFill>
                  <a:schemeClr val="bg1"/>
                </a:solidFill>
              </a:rPr>
              <a:t>        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'[week_num2] = MAX('public </a:t>
            </a:r>
            <a:r>
              <a:rPr lang="en-IN" dirty="0" err="1">
                <a:solidFill>
                  <a:schemeClr val="bg1"/>
                </a:solidFill>
              </a:rPr>
              <a:t>cc_detail</a:t>
            </a:r>
            <a:r>
              <a:rPr lang="en-IN" dirty="0">
                <a:solidFill>
                  <a:schemeClr val="bg1"/>
                </a:solidFill>
              </a:rPr>
              <a:t>'[week_num2])-1))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9B4D3-A562-B02C-54BD-6ACE6F88FEE5}"/>
              </a:ext>
            </a:extLst>
          </p:cNvPr>
          <p:cNvSpPr txBox="1"/>
          <p:nvPr/>
        </p:nvSpPr>
        <p:spPr>
          <a:xfrm>
            <a:off x="10522131" y="6196121"/>
            <a:ext cx="166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RANA BASAK</a:t>
            </a:r>
            <a:endParaRPr lang="en-IN" sz="14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7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D3288-4DFB-8251-DC24-1607B11E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F9BFD-3B17-8595-5224-FDE8D3BFB828}"/>
              </a:ext>
            </a:extLst>
          </p:cNvPr>
          <p:cNvSpPr txBox="1"/>
          <p:nvPr/>
        </p:nvSpPr>
        <p:spPr>
          <a:xfrm>
            <a:off x="815961" y="471540"/>
            <a:ext cx="900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Credit Card Transaction Dashboard</a:t>
            </a:r>
            <a:endParaRPr lang="en-IN" sz="36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EEE55-F254-38C0-9FD0-0E7EAD73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61" y="1117871"/>
            <a:ext cx="9573961" cy="5544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E306AE-77A0-D2DB-1385-9274086E3660}"/>
              </a:ext>
            </a:extLst>
          </p:cNvPr>
          <p:cNvSpPr txBox="1"/>
          <p:nvPr/>
        </p:nvSpPr>
        <p:spPr>
          <a:xfrm>
            <a:off x="10701441" y="6354418"/>
            <a:ext cx="166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RANA BASAK</a:t>
            </a:r>
            <a:endParaRPr lang="en-IN" sz="14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3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D3288-4DFB-8251-DC24-1607B11E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F9BFD-3B17-8595-5224-FDE8D3BFB828}"/>
              </a:ext>
            </a:extLst>
          </p:cNvPr>
          <p:cNvSpPr txBox="1"/>
          <p:nvPr/>
        </p:nvSpPr>
        <p:spPr>
          <a:xfrm>
            <a:off x="771877" y="341711"/>
            <a:ext cx="900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Credit Card Customer Dashboard</a:t>
            </a:r>
            <a:endParaRPr lang="en-IN" sz="36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F469C-6499-CE05-0AA8-C1826D89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89" y="1089547"/>
            <a:ext cx="9593014" cy="5591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84923D-5370-6602-CC2B-4A98EA013251}"/>
              </a:ext>
            </a:extLst>
          </p:cNvPr>
          <p:cNvSpPr txBox="1"/>
          <p:nvPr/>
        </p:nvSpPr>
        <p:spPr>
          <a:xfrm>
            <a:off x="2991853" y="3312513"/>
            <a:ext cx="62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RANA BASAK</a:t>
            </a:r>
            <a:endParaRPr lang="en-IN" sz="18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402EE-F644-8E10-D330-A7578AB57AB3}"/>
              </a:ext>
            </a:extLst>
          </p:cNvPr>
          <p:cNvSpPr txBox="1"/>
          <p:nvPr/>
        </p:nvSpPr>
        <p:spPr>
          <a:xfrm>
            <a:off x="10561903" y="6475230"/>
            <a:ext cx="166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RANA BASAK</a:t>
            </a:r>
            <a:endParaRPr lang="en-IN" sz="14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D3288-4DFB-8251-DC24-1607B11E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F9BFD-3B17-8595-5224-FDE8D3BFB828}"/>
              </a:ext>
            </a:extLst>
          </p:cNvPr>
          <p:cNvSpPr txBox="1"/>
          <p:nvPr/>
        </p:nvSpPr>
        <p:spPr>
          <a:xfrm>
            <a:off x="783770" y="796834"/>
            <a:ext cx="900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Insights</a:t>
            </a:r>
            <a:endParaRPr lang="en-IN" sz="3600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6C368-8E49-D7E7-825A-85CD974774CA}"/>
              </a:ext>
            </a:extLst>
          </p:cNvPr>
          <p:cNvSpPr txBox="1"/>
          <p:nvPr/>
        </p:nvSpPr>
        <p:spPr>
          <a:xfrm>
            <a:off x="927463" y="1580606"/>
            <a:ext cx="10371908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Overall revenue is 57M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interest is 8M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transaction amount is 46M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Male customers are contributing more in revenue by 31M , Female 26M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Blue &amp; Silver credit card are contributing to 93% of overall transactions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TX,NY &amp; CA is contributing to 68%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Overall activation rate is 57.5%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Overall delinquent rate is 6.06%</a:t>
            </a:r>
            <a:endParaRPr lang="en-IN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0D609-6799-D597-87FC-35FA0ACB869A}"/>
              </a:ext>
            </a:extLst>
          </p:cNvPr>
          <p:cNvSpPr txBox="1"/>
          <p:nvPr/>
        </p:nvSpPr>
        <p:spPr>
          <a:xfrm>
            <a:off x="10644785" y="6203410"/>
            <a:ext cx="166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RANA BASAK</a:t>
            </a:r>
            <a:endParaRPr lang="en-IN" sz="14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D3288-4DFB-8251-DC24-1607B11E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BD71D-DED4-6EFF-22DC-9A122BA4BD6B}"/>
              </a:ext>
            </a:extLst>
          </p:cNvPr>
          <p:cNvSpPr txBox="1"/>
          <p:nvPr/>
        </p:nvSpPr>
        <p:spPr>
          <a:xfrm>
            <a:off x="2718872" y="2680719"/>
            <a:ext cx="6947263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THANKING YOU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CREATED BY RANA BASAK</a:t>
            </a:r>
            <a:endParaRPr lang="en-IN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C23C1-3445-8CF7-4B0E-916CA2FC2494}"/>
              </a:ext>
            </a:extLst>
          </p:cNvPr>
          <p:cNvSpPr txBox="1"/>
          <p:nvPr/>
        </p:nvSpPr>
        <p:spPr>
          <a:xfrm>
            <a:off x="10522131" y="6489839"/>
            <a:ext cx="166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RANA BASAK</a:t>
            </a:r>
            <a:endParaRPr lang="en-IN" sz="14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5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win11</dc:creator>
  <cp:lastModifiedBy>RAMAN BASAK</cp:lastModifiedBy>
  <cp:revision>3</cp:revision>
  <dcterms:created xsi:type="dcterms:W3CDTF">2024-07-28T16:43:31Z</dcterms:created>
  <dcterms:modified xsi:type="dcterms:W3CDTF">2024-07-28T17:55:36Z</dcterms:modified>
</cp:coreProperties>
</file>