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01" r:id="rId3"/>
    <p:sldId id="257" r:id="rId4"/>
    <p:sldId id="30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CCC57A-1379-964B-93FD-F1DC76D52D03}">
          <p14:sldIdLst>
            <p14:sldId id="256"/>
            <p14:sldId id="301"/>
            <p14:sldId id="257"/>
            <p14:sldId id="300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/>
    <p:restoredTop sz="94558"/>
  </p:normalViewPr>
  <p:slideViewPr>
    <p:cSldViewPr>
      <p:cViewPr varScale="1">
        <p:scale>
          <a:sx n="160" d="100"/>
          <a:sy n="160" d="100"/>
        </p:scale>
        <p:origin x="18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BF764-0991-AD49-B5EB-A11677D80CBE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62905-210E-AF49-93A6-149631FC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62905-210E-AF49-93A6-149631FCDF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https://github.com/efgics/fds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https://github.com/efgics/fds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https://github.com/efgics/fds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https://github.com/efgics/fds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https://github.com/efgics/fds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791" y="112776"/>
            <a:ext cx="594359" cy="29870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04063" y="460570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100" y="1"/>
                </a:lnTo>
              </a:path>
            </a:pathLst>
          </a:custGeom>
          <a:ln w="254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842" y="491235"/>
            <a:ext cx="8242315" cy="239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392" y="1904492"/>
            <a:ext cx="8161214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06474" y="4840034"/>
            <a:ext cx="28581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https://github.com/efgics/fds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6017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635" algn="ctr">
              <a:lnSpc>
                <a:spcPct val="99400"/>
              </a:lnSpc>
              <a:spcBef>
                <a:spcPts val="135"/>
              </a:spcBef>
            </a:pPr>
            <a:r>
              <a:rPr spc="-5" dirty="0"/>
              <a:t>Foundations</a:t>
            </a:r>
            <a:r>
              <a:rPr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Data </a:t>
            </a:r>
            <a:r>
              <a:rPr dirty="0"/>
              <a:t> </a:t>
            </a:r>
            <a:r>
              <a:rPr spc="-5" dirty="0"/>
              <a:t>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5" dirty="0"/>
              <a:t>Analytics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5C92600-6E2D-238E-1BE7-3DA6B2E73D3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64208" y="3790950"/>
            <a:ext cx="3200400" cy="782518"/>
          </a:xfrm>
        </p:spPr>
        <p:txBody>
          <a:bodyPr/>
          <a:lstStyle/>
          <a:p>
            <a:r>
              <a:rPr lang="en-US" sz="1600" b="1" dirty="0"/>
              <a:t>Presented by:</a:t>
            </a:r>
            <a:br>
              <a:rPr lang="en-US" sz="1600" b="1" dirty="0"/>
            </a:br>
            <a:r>
              <a:rPr lang="en-US" sz="1600" b="1" dirty="0"/>
              <a:t>Basanth Varaganti</a:t>
            </a:r>
          </a:p>
          <a:p>
            <a:r>
              <a:rPr lang="en-US" sz="1600" b="1" dirty="0"/>
              <a:t>Email Id: bv8946@g.rit.edu</a:t>
            </a:r>
          </a:p>
          <a:p>
            <a:endParaRPr lang="en-US" sz="1600" dirty="0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2D5CF5FF-7EAD-9907-DCDD-64D5D1973DF7}"/>
              </a:ext>
            </a:extLst>
          </p:cNvPr>
          <p:cNvSpPr txBox="1">
            <a:spLocks/>
          </p:cNvSpPr>
          <p:nvPr/>
        </p:nvSpPr>
        <p:spPr>
          <a:xfrm>
            <a:off x="5525179" y="4837940"/>
            <a:ext cx="3618821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u="sng" kern="1200">
                <a:solidFill>
                  <a:schemeClr val="hlink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z="1400" spc="-5" dirty="0"/>
              <a:t>https://github.com/Basanth08/DSCI-633.git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9"/>
    </mc:Choice>
    <mc:Fallback xmlns="">
      <p:transition spd="slow" advTm="8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0999" y="590330"/>
            <a:ext cx="8621739" cy="1860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PassiveAggressiveClassifier with CountVectorizer</a:t>
            </a:r>
            <a:br>
              <a:rPr lang="en-IN" sz="2000" dirty="0"/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563C706-D6EC-D50E-0673-0C1B23EB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1473517"/>
            <a:ext cx="8863330" cy="21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6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635504"/>
            <a:ext cx="8621739" cy="1860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KNeighborsClassifier</a:t>
            </a:r>
            <a:br>
              <a:rPr lang="en-IN" sz="2000" dirty="0"/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563C706-D6EC-D50E-0673-0C1B23EB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1473517"/>
            <a:ext cx="8861454" cy="2196000"/>
          </a:xfrm>
          <a:prstGeom prst="rect">
            <a:avLst/>
          </a:prstGeom>
        </p:spPr>
      </p:pic>
      <p:pic>
        <p:nvPicPr>
          <p:cNvPr id="10" name="Picture 9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5BC1AF-BC28-AC85-5CC4-97632BA2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" y="1200150"/>
            <a:ext cx="88633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131064"/>
            <a:ext cx="3796691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700" b="1" spc="425" dirty="0">
                <a:latin typeface="Georgia"/>
                <a:cs typeface="Georgia"/>
              </a:rPr>
              <a:t>12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635504"/>
            <a:ext cx="8621739" cy="2322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RandomForestClassifier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000" dirty="0"/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CF663A-430B-C7E7-D82C-5B9AD5C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1123950"/>
            <a:ext cx="8863330" cy="35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6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1600" y="131064"/>
            <a:ext cx="37204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635504"/>
            <a:ext cx="8621739" cy="2737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SVC (Support Vector Classifier) </a:t>
            </a:r>
            <a:br>
              <a:rPr lang="en-IN" sz="2000" dirty="0"/>
            </a:b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000" dirty="0"/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AF8F9AE9-F165-47DA-4BB7-CF99E80C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1400810"/>
            <a:ext cx="886333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1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635504"/>
            <a:ext cx="8621739" cy="3199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SGDClassifier (Stochastic Gradient Descent Classifier) </a:t>
            </a:r>
            <a:br>
              <a:rPr lang="en-IN" sz="2000" b="1" dirty="0"/>
            </a:br>
            <a:br>
              <a:rPr lang="en-IN" sz="2000" dirty="0"/>
            </a:b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000" dirty="0"/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10" name="Picture 9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EA5CBE4-45F7-283C-5ADD-C6132EB6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1075610"/>
            <a:ext cx="8863330" cy="35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9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635504"/>
            <a:ext cx="8621739" cy="36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LogisticRegression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000" b="1" dirty="0"/>
            </a:br>
            <a:br>
              <a:rPr lang="en-IN" sz="2000" dirty="0"/>
            </a:b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000" dirty="0"/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209C7E4-76F2-D2B3-378B-DE41511A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8" y="1060469"/>
            <a:ext cx="886333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131064"/>
            <a:ext cx="37966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590330"/>
            <a:ext cx="8915400" cy="1029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dirty="0"/>
              <a:t>Comparative Evaluation of Classifier Performance and Hyperparameter Settings</a:t>
            </a: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964262-D24F-FE6B-ECCE-5E5B41BED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77773"/>
              </p:ext>
            </p:extLst>
          </p:nvPr>
        </p:nvGraphicFramePr>
        <p:xfrm>
          <a:off x="533400" y="1000668"/>
          <a:ext cx="8082770" cy="368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43">
                  <a:extLst>
                    <a:ext uri="{9D8B030D-6E8A-4147-A177-3AD203B41FA5}">
                      <a16:colId xmlns:a16="http://schemas.microsoft.com/office/drawing/2014/main" val="1018748640"/>
                    </a:ext>
                  </a:extLst>
                </a:gridCol>
                <a:gridCol w="4378264">
                  <a:extLst>
                    <a:ext uri="{9D8B030D-6E8A-4147-A177-3AD203B41FA5}">
                      <a16:colId xmlns:a16="http://schemas.microsoft.com/office/drawing/2014/main" val="1442849862"/>
                    </a:ext>
                  </a:extLst>
                </a:gridCol>
                <a:gridCol w="1013963">
                  <a:extLst>
                    <a:ext uri="{9D8B030D-6E8A-4147-A177-3AD203B41FA5}">
                      <a16:colId xmlns:a16="http://schemas.microsoft.com/office/drawing/2014/main" val="1520381429"/>
                    </a:ext>
                  </a:extLst>
                </a:gridCol>
              </a:tblGrid>
              <a:tr h="64439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39788"/>
                  </a:ext>
                </a:extLst>
              </a:tr>
              <a:tr h="6443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Passive Aggressive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TfidfVectorizer,</a:t>
                      </a:r>
                    </a:p>
                    <a:p>
                      <a:r>
                        <a:rPr lang="en-IN" dirty="0"/>
                        <a:t>CountVectorizer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0.70  0.71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15251"/>
                  </a:ext>
                </a:extLst>
              </a:tr>
              <a:tr h="368226">
                <a:tc>
                  <a:txBody>
                    <a:bodyPr/>
                    <a:lstStyle/>
                    <a:p>
                      <a:r>
                        <a:rPr lang="en-IN" dirty="0"/>
                        <a:t>KNeighborsClassifier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n_neighbors=1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17765"/>
                  </a:ext>
                </a:extLst>
              </a:tr>
              <a:tr h="644396">
                <a:tc>
                  <a:txBody>
                    <a:bodyPr/>
                    <a:lstStyle/>
                    <a:p>
                      <a:r>
                        <a:rPr lang="en-IN" dirty="0"/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n_estimators=100, class_weight="balanced"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39777"/>
                  </a:ext>
                </a:extLst>
              </a:tr>
              <a:tr h="368226">
                <a:tc>
                  <a:txBody>
                    <a:bodyPr/>
                    <a:lstStyle/>
                    <a:p>
                      <a:r>
                        <a:rPr lang="en-IN" dirty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kernel='</a:t>
                      </a:r>
                      <a:r>
                        <a:rPr lang="en-IN" dirty="0" err="1"/>
                        <a:t>rbf</a:t>
                      </a:r>
                      <a:r>
                        <a:rPr lang="en-IN" dirty="0"/>
                        <a:t>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45864"/>
                  </a:ext>
                </a:extLst>
              </a:tr>
              <a:tr h="644396">
                <a:tc>
                  <a:txBody>
                    <a:bodyPr/>
                    <a:lstStyle/>
                    <a:p>
                      <a:r>
                        <a:rPr lang="en-IN" dirty="0"/>
                        <a:t>SGDClassifier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class_weight="balanced", max_iter=3000, random_state=45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80207"/>
                  </a:ext>
                </a:extLst>
              </a:tr>
              <a:tr h="368226">
                <a:tc>
                  <a:txBody>
                    <a:bodyPr/>
                    <a:lstStyle/>
                    <a:p>
                      <a:r>
                        <a:rPr lang="en-IN" dirty="0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solver='</a:t>
                      </a:r>
                      <a:r>
                        <a:rPr lang="en-IN" dirty="0" err="1"/>
                        <a:t>liblinear</a:t>
                      </a:r>
                      <a:r>
                        <a:rPr lang="en-IN" dirty="0"/>
                        <a:t>', random_state=0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7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2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590330"/>
            <a:ext cx="8382000" cy="112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Approach to Hyperparameter Tuning</a:t>
            </a: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AF4158-3AFD-7F09-ED70-B34B6613960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5834" y="1316047"/>
            <a:ext cx="8153400" cy="285712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Define the Hyperparameter Search Space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Select a Tuning Strategy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Perform Cross-Validation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Evaluate Performance Metrics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Analyse and Interpret 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Select the Optimal Hyperparameters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Validate and Fine-tune</a:t>
            </a:r>
            <a:endParaRPr lang="en-US" sz="18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</p:spTree>
    <p:extLst>
      <p:ext uri="{BB962C8B-B14F-4D97-AF65-F5344CB8AC3E}">
        <p14:creationId xmlns:p14="http://schemas.microsoft.com/office/powerpoint/2010/main" val="135255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18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590330"/>
            <a:ext cx="8382000" cy="112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Impact of Hyperparameter Tuning</a:t>
            </a: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AF4158-3AFD-7F09-ED70-B34B6613960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5834" y="1123950"/>
            <a:ext cx="8153400" cy="2909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Significant improvement in model performance after tuning hyperparameters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Optimal hyperparameter configurations identified for each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Best-performing models achieved higher accuracy, precision, recall, and F1 scores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Hyperparameter tuning had a substantial impact on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Different classifiers responded differently to hyperparameter adjustments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Optimal hyperparameters varied depending on the specific classifier and dataset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</p:spTree>
    <p:extLst>
      <p:ext uri="{BB962C8B-B14F-4D97-AF65-F5344CB8AC3E}">
        <p14:creationId xmlns:p14="http://schemas.microsoft.com/office/powerpoint/2010/main" val="173875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131064"/>
            <a:ext cx="37966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19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1" y="819150"/>
            <a:ext cx="8621738" cy="3323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/>
              <a:t>Performance Comparison: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Provide a table or graph comparing the performance metrics before and after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Highlight the percentage improvement in metrics for each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Identify the top-performing models based on the tuned hyperparameters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Insights: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Discuss the most influential hyperparameters for each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Analyse the relationship between hyperparameter values and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Identify any trade-offs or diminishing returns observed during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6920" y="666750"/>
            <a:ext cx="8650160" cy="453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IN" sz="2000" b="1" dirty="0"/>
              <a:t>The objective of this project is to be develop a machine learning model to detect fraudulent job postings.</a:t>
            </a: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445787" y="4820229"/>
            <a:ext cx="348688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https://github.com/Basanth08/DSCI-633.git</a:t>
            </a:r>
            <a:endParaRPr sz="1400" spc="-5" dirty="0"/>
          </a:p>
        </p:txBody>
      </p:sp>
      <p:pic>
        <p:nvPicPr>
          <p:cNvPr id="13" name="Picture 6" descr="Five Ways to Spot a Fake Job Posting - Alpha Kappa Psi">
            <a:extLst>
              <a:ext uri="{FF2B5EF4-FFF2-40B4-BE49-F238E27FC236}">
                <a16:creationId xmlns:a16="http://schemas.microsoft.com/office/drawing/2014/main" id="{A2815BE9-B751-E402-30D6-65AFCB88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8709" y="1825837"/>
            <a:ext cx="4497443" cy="26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9"/>
    </mc:Choice>
    <mc:Fallback xmlns="">
      <p:transition spd="slow" advTm="403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131064"/>
            <a:ext cx="37966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lang="en-US" sz="1600" b="1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1" y="819150"/>
            <a:ext cx="8621738" cy="3323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/>
              <a:t>Best Hyperparameter Configurations: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Present the optimal hyperparameter settings for each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Explain how these configurations strike a balance between performance and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Discuss the implications of these configurations for model deployment and scalability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Validation Results: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Report the final performance metrics obtained on the held-out test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Confirm the generalization ability of the tuned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Discuss any discrepancies between validation and test set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3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0" y="131064"/>
            <a:ext cx="39490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lang="en-US" sz="1600" b="1" dirty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1" y="819150"/>
            <a:ext cx="8621738" cy="2862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/>
              <a:t>Lessons Learned: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Emphasize the importance of hyperparameter tuning in optimizing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Highlight the need for systematic experimentation and evidence-based decision-making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Discuss the role of domain knowledge and intuition in guiding the tuning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4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1600" y="131064"/>
            <a:ext cx="37204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700" b="1" spc="425" dirty="0">
                <a:latin typeface="Georgia"/>
                <a:cs typeface="Georgia"/>
              </a:rPr>
              <a:t>22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75794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486400" y="4863594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8405" y="742956"/>
            <a:ext cx="8621738" cy="3923101"/>
          </a:xfrm>
        </p:spPr>
        <p:txBody>
          <a:bodyPr/>
          <a:lstStyle/>
          <a:p>
            <a:pPr algn="ctr"/>
            <a:r>
              <a:rPr lang="en-IN" b="1" dirty="0"/>
              <a:t>Support Vector Machine (SVM)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hyperparameters for the SVM classifier are defined in the HyperParameterGrid dictionary. The hyperparameters being tuned are: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 C: Regularization parameter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It controls the trade-off between training error and testing error.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values considered for C  are [0.1, 1, 10, 100].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smaller value of C allows for more regularization and a simpler decision boundary, while a larger value of C allows for a more complex decision boundary and potentially better fit to the training data.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522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5139" y="131064"/>
            <a:ext cx="3556952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lang="en-US" sz="1600" b="1" dirty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678" y="951273"/>
            <a:ext cx="8861478" cy="33701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/>
              <a:t>2. kernel: Kernel function It specifies the kernel used in the SVM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values considered for kernel are ['linear', '</a:t>
            </a:r>
            <a:r>
              <a:rPr lang="en-IN" sz="1800" dirty="0" err="1"/>
              <a:t>rbf</a:t>
            </a:r>
            <a:r>
              <a:rPr lang="en-IN" sz="1800" dirty="0"/>
              <a:t>', 'poly'].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'linear' kernel is suitable for linearly separable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'</a:t>
            </a:r>
            <a:r>
              <a:rPr lang="en-IN" sz="1800" dirty="0" err="1"/>
              <a:t>rbf</a:t>
            </a:r>
            <a:r>
              <a:rPr lang="en-IN" sz="1800" dirty="0"/>
              <a:t>' (radial basis function) kernel is commonly used for non-linearly separable data and can handle complex decision boundaries.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'poly' (polynomial) kernel allows for modelling higher-order relationships between features.</a:t>
            </a:r>
          </a:p>
          <a:p>
            <a:endParaRPr lang="en-IN" sz="1400" dirty="0"/>
          </a:p>
          <a:p>
            <a:pPr algn="l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9558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lang="en-US" sz="1600" b="1" dirty="0"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678" y="951273"/>
            <a:ext cx="8861478" cy="3785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/>
              <a:t>3. gamma: Kernel coefficient It determines the influence of a single training example on the decision boundary.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values considered for gamma are ['scale', 'auto'].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When gamma is set to 'scale', it is calculated as 1 / (n_features * X.var()), where n_features is the number of features and X.var() is the variance of the input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When gamma is set to 'auto', it is equal to 1 / n_features.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 smaller value of gamma results in a wider influence of each training example, while a larger value of gamma leads to a more localized influence.</a:t>
            </a:r>
          </a:p>
          <a:p>
            <a:endParaRPr lang="en-IN" sz="1400" dirty="0"/>
          </a:p>
          <a:p>
            <a:pPr algn="l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2543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0" y="131064"/>
            <a:ext cx="39490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lang="en-US" sz="1600" b="1" dirty="0"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678" y="951273"/>
            <a:ext cx="8861478" cy="352547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result of tuning the hyperparameters using RandomizedSearchCV is stored in the optimized_params variable, which contains the best hyperparameter configuration found during the search.</a:t>
            </a:r>
          </a:p>
          <a:p>
            <a:pPr algn="ctr">
              <a:lnSpc>
                <a:spcPct val="150000"/>
              </a:lnSpc>
            </a:pPr>
            <a:r>
              <a:rPr lang="en-IN" sz="1800" dirty="0"/>
              <a:t># Getting the best optimized hyperparameters</a:t>
            </a:r>
          </a:p>
          <a:p>
            <a:pPr algn="ctr">
              <a:lnSpc>
                <a:spcPct val="150000"/>
              </a:lnSpc>
            </a:pPr>
            <a:r>
              <a:rPr lang="en-IN" sz="1800" dirty="0"/>
              <a:t>optimized_params = param_search.best_params_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** operator unpacks the optimized_params dictionary and passes the hyperparameters as keyword arguments to the SVC constructor.</a:t>
            </a:r>
          </a:p>
          <a:p>
            <a:pPr algn="ctr">
              <a:lnSpc>
                <a:spcPct val="150000"/>
              </a:lnSpc>
            </a:pPr>
            <a:r>
              <a:rPr lang="en-IN" sz="1800" dirty="0"/>
              <a:t>self.SVMFinalModel = SVC(**optimized_params)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l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8343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lang="en-US" sz="1600" b="1" dirty="0"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678" y="951273"/>
            <a:ext cx="8861478" cy="23237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Finally, the optimized SVM model is trained on the pre-processed text data using the fit method: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ctr">
              <a:lnSpc>
                <a:spcPct val="150000"/>
              </a:lnSpc>
            </a:pPr>
            <a:r>
              <a:rPr lang="en-IN" sz="1800" dirty="0"/>
              <a:t>self.SVMFinalModel.fit(transform_variable, y)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 algn="l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8240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31064"/>
            <a:ext cx="3644291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lang="en-US" sz="1600" b="1" dirty="0"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4C3FE1-E5FE-AFA7-71D2-322A90326B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1261" y="523559"/>
            <a:ext cx="8861478" cy="6003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b="1" u="sng" dirty="0"/>
              <a:t>Project Outputs:</a:t>
            </a:r>
          </a:p>
          <a:p>
            <a:pPr algn="l"/>
            <a:endParaRPr lang="en-US" sz="1600" b="1" dirty="0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EA202EB2-9E12-35DC-658A-2D8F9869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9927"/>
            <a:ext cx="8592280" cy="32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6920" y="666750"/>
            <a:ext cx="8650160" cy="453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IN" sz="2000" b="1" spc="-5" dirty="0">
                <a:latin typeface="Arial"/>
                <a:cs typeface="Arial"/>
              </a:rPr>
              <a:t>Developing a Custom SVM-based Model for Detecting Fraudulent Job Postings using TF-IDF Feature Extraction and Hyperparameter Tuning </a:t>
            </a: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B9F7863-130A-69CA-681D-ED07DF13BA9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78618" y="1905290"/>
            <a:ext cx="8218462" cy="528683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spc="-5" dirty="0">
                <a:latin typeface="Arial"/>
                <a:cs typeface="Arial"/>
              </a:rPr>
              <a:t>Custom Machine Learning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spc="-5" dirty="0">
                <a:latin typeface="Arial"/>
                <a:cs typeface="Arial"/>
              </a:rPr>
              <a:t>Text Feature Extraction with TF-IDF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spc="-5" dirty="0">
                <a:latin typeface="Arial"/>
                <a:cs typeface="Arial"/>
              </a:rPr>
              <a:t>Hyperparameter Tuning with RandomizedSearchCV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spc="-5" dirty="0">
                <a:latin typeface="Arial"/>
                <a:cs typeface="Arial"/>
              </a:rPr>
              <a:t>Stratified k-Fold Cross-Validation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spc="-5" dirty="0">
                <a:latin typeface="Arial"/>
                <a:cs typeface="Arial"/>
              </a:rPr>
              <a:t>Custom Evaluation Metrics</a:t>
            </a:r>
            <a:br>
              <a:rPr lang="en-IN" sz="2400" b="1" spc="-5" dirty="0">
                <a:latin typeface="Arial"/>
                <a:cs typeface="Arial"/>
              </a:rPr>
            </a:br>
            <a:br>
              <a:rPr lang="en-IN" sz="2400" b="1" spc="-5" dirty="0">
                <a:latin typeface="Arial"/>
                <a:cs typeface="Arial"/>
              </a:rPr>
            </a:br>
            <a:br>
              <a:rPr lang="en-IN" sz="2400" b="1" spc="-5" dirty="0">
                <a:latin typeface="Arial"/>
                <a:cs typeface="Arial"/>
              </a:rPr>
            </a:br>
            <a:br>
              <a:rPr lang="en-IN" sz="2400" b="1" spc="-5" dirty="0">
                <a:latin typeface="Arial"/>
                <a:cs typeface="Arial"/>
              </a:rPr>
            </a:br>
            <a:br>
              <a:rPr lang="en-IN" sz="3600" b="1" spc="-5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445787" y="4820229"/>
            <a:ext cx="348688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https://github.com/Basanth08/DSCI-633.git</a:t>
            </a:r>
            <a:endParaRPr sz="1400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9"/>
    </mc:Choice>
    <mc:Fallback xmlns="">
      <p:transition spd="slow" advTm="40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6920" y="666750"/>
            <a:ext cx="8650160" cy="333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IN" sz="2000" b="1" spc="-5" dirty="0">
                <a:latin typeface="Arial"/>
                <a:cs typeface="Arial"/>
              </a:rPr>
              <a:t>An overview of the Data Set :</a:t>
            </a: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445787" y="4820229"/>
            <a:ext cx="348688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8A8F0-B432-5570-1E87-CAF9C00E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9655"/>
            <a:ext cx="6364605" cy="31502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1A78E8-0D09-D022-8EFF-3BDC333B0EC6}"/>
              </a:ext>
            </a:extLst>
          </p:cNvPr>
          <p:cNvSpPr txBox="1"/>
          <p:nvPr/>
        </p:nvSpPr>
        <p:spPr>
          <a:xfrm>
            <a:off x="6611526" y="1047754"/>
            <a:ext cx="2321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 set consists of the following column’s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Telecommuting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has_company_logo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has_questions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fraudulent</a:t>
            </a:r>
          </a:p>
        </p:txBody>
      </p:sp>
    </p:spTree>
    <p:extLst>
      <p:ext uri="{BB962C8B-B14F-4D97-AF65-F5344CB8AC3E}">
        <p14:creationId xmlns:p14="http://schemas.microsoft.com/office/powerpoint/2010/main" val="20580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9"/>
    </mc:Choice>
    <mc:Fallback xmlns="">
      <p:transition spd="slow" advTm="40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" y="537031"/>
            <a:ext cx="8534400" cy="2322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Data Pre-processing Techniques for Text Classification: From Raw Descriptions to Meaningful Features</a:t>
            </a:r>
            <a:br>
              <a:rPr lang="en-IN" sz="2400" dirty="0">
                <a:latin typeface="Arial MT"/>
                <a:cs typeface="Arial MT"/>
              </a:rPr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6DDE14-F63D-0DB0-597D-93C78982EAD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1704305"/>
            <a:ext cx="7772400" cy="202613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Efficient Data Loading and Handling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Text Feature Extraction with TF-IDF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Dimensionality Reduction and Feature Selection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Data Splitting for Model Evaluation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Scalability and Flexibility</a:t>
            </a:r>
            <a:endParaRPr lang="en-US" sz="18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562600" y="4820229"/>
            <a:ext cx="3502008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</p:spTree>
    <p:extLst>
      <p:ext uri="{BB962C8B-B14F-4D97-AF65-F5344CB8AC3E}">
        <p14:creationId xmlns:p14="http://schemas.microsoft.com/office/powerpoint/2010/main" val="46577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590330"/>
            <a:ext cx="7772400" cy="158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spc="-5" dirty="0">
                <a:latin typeface="Arial"/>
                <a:cs typeface="Arial"/>
              </a:rPr>
              <a:t>Investigating the Impact of Feature Selection Techniques on Text Classification Performance</a:t>
            </a: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AF4158-3AFD-7F09-ED70-B34B6613960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1790406"/>
            <a:ext cx="7315200" cy="202613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Dimensionality Reduction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Removing Irrelevant and Redundant Features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Improving Model Interpretability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Enhancing Computational Efficiency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Experimentation and Evaluation</a:t>
            </a:r>
            <a:endParaRPr lang="en-US" sz="18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</p:spTree>
    <p:extLst>
      <p:ext uri="{BB962C8B-B14F-4D97-AF65-F5344CB8AC3E}">
        <p14:creationId xmlns:p14="http://schemas.microsoft.com/office/powerpoint/2010/main" val="265709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590330"/>
            <a:ext cx="7772400" cy="1491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Enhancing Text Classification through Feature Selection Techniques</a:t>
            </a:r>
            <a:r>
              <a:rPr lang="en-IN" sz="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401123-BB0B-E466-863C-83C51C7AA076}"/>
              </a:ext>
            </a:extLst>
          </p:cNvPr>
          <p:cNvSpPr/>
          <p:nvPr/>
        </p:nvSpPr>
        <p:spPr>
          <a:xfrm>
            <a:off x="231315" y="1885950"/>
            <a:ext cx="2514600" cy="228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2E3EC9-68BF-8129-B986-AA3F48435F6F}"/>
              </a:ext>
            </a:extLst>
          </p:cNvPr>
          <p:cNvSpPr/>
          <p:nvPr/>
        </p:nvSpPr>
        <p:spPr>
          <a:xfrm>
            <a:off x="3483722" y="1924050"/>
            <a:ext cx="2304318" cy="2209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61E7CFF-3ADF-21B1-5538-28EE535DD4EE}"/>
              </a:ext>
            </a:extLst>
          </p:cNvPr>
          <p:cNvSpPr/>
          <p:nvPr/>
        </p:nvSpPr>
        <p:spPr>
          <a:xfrm>
            <a:off x="6625416" y="1924050"/>
            <a:ext cx="2326600" cy="2209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1D0AB9B-08F3-723F-D6B6-4A36C0987C4C}"/>
              </a:ext>
            </a:extLst>
          </p:cNvPr>
          <p:cNvSpPr/>
          <p:nvPr/>
        </p:nvSpPr>
        <p:spPr>
          <a:xfrm>
            <a:off x="2825314" y="2844712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174CDB5-D293-FD11-9E99-BDD907853F8E}"/>
              </a:ext>
            </a:extLst>
          </p:cNvPr>
          <p:cNvSpPr/>
          <p:nvPr/>
        </p:nvSpPr>
        <p:spPr>
          <a:xfrm>
            <a:off x="5894348" y="2766527"/>
            <a:ext cx="631499" cy="33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2E4C5-9A0B-81FB-CF7F-AF8A5DE1407C}"/>
              </a:ext>
            </a:extLst>
          </p:cNvPr>
          <p:cNvSpPr txBox="1"/>
          <p:nvPr/>
        </p:nvSpPr>
        <p:spPr>
          <a:xfrm>
            <a:off x="685800" y="2268285"/>
            <a:ext cx="184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Set of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2A42D-2BC3-D844-C92F-3D6C56F3E5D3}"/>
              </a:ext>
            </a:extLst>
          </p:cNvPr>
          <p:cNvSpPr/>
          <p:nvPr/>
        </p:nvSpPr>
        <p:spPr>
          <a:xfrm>
            <a:off x="685800" y="310515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9AFCF6-3277-A135-C59A-833387400A42}"/>
              </a:ext>
            </a:extLst>
          </p:cNvPr>
          <p:cNvSpPr txBox="1"/>
          <p:nvPr/>
        </p:nvSpPr>
        <p:spPr>
          <a:xfrm>
            <a:off x="3686502" y="210262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Techniques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D7060E-9701-3728-4ED0-47B5F3E15F46}"/>
              </a:ext>
            </a:extLst>
          </p:cNvPr>
          <p:cNvSpPr/>
          <p:nvPr/>
        </p:nvSpPr>
        <p:spPr>
          <a:xfrm>
            <a:off x="3649390" y="2765824"/>
            <a:ext cx="1981200" cy="462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Relevance Scoring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915216-74ED-FAEA-523E-155A915DC88D}"/>
              </a:ext>
            </a:extLst>
          </p:cNvPr>
          <p:cNvSpPr/>
          <p:nvPr/>
        </p:nvSpPr>
        <p:spPr>
          <a:xfrm>
            <a:off x="3649390" y="3368676"/>
            <a:ext cx="1981200" cy="422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Selection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50941-E7D3-03D8-A555-03C559714F86}"/>
              </a:ext>
            </a:extLst>
          </p:cNvPr>
          <p:cNvSpPr txBox="1"/>
          <p:nvPr/>
        </p:nvSpPr>
        <p:spPr>
          <a:xfrm>
            <a:off x="6666893" y="2100532"/>
            <a:ext cx="232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Features </a:t>
            </a:r>
          </a:p>
          <a:p>
            <a:r>
              <a:rPr lang="en-US" dirty="0"/>
              <a:t>( Reduced Dimensions)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59431-F12B-24E8-4666-746D069DFEB3}"/>
              </a:ext>
            </a:extLst>
          </p:cNvPr>
          <p:cNvSpPr/>
          <p:nvPr/>
        </p:nvSpPr>
        <p:spPr>
          <a:xfrm>
            <a:off x="6829060" y="2851931"/>
            <a:ext cx="2020757" cy="876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2186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590330"/>
            <a:ext cx="8382000" cy="158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Comparative Analysis of Classifier Performance in Text Classification</a:t>
            </a: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AF4158-3AFD-7F09-ED70-B34B6613960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1696041"/>
            <a:ext cx="8153400" cy="285712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PassiveAggressiveClassifier with TfidfVectorizer and CountVectorizer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 KNeighborsClassifier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RandomForestClassifier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SVC (Support Vector Classifier)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SGDClassifier (Stochastic Gradient Descent Classifier)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LogisticRegression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</p:spTree>
    <p:extLst>
      <p:ext uri="{BB962C8B-B14F-4D97-AF65-F5344CB8AC3E}">
        <p14:creationId xmlns:p14="http://schemas.microsoft.com/office/powerpoint/2010/main" val="325300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87" y="131064"/>
            <a:ext cx="345630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Rochester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Institute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 Technology</a:t>
            </a:r>
            <a:r>
              <a:rPr sz="1700" b="1" spc="459" dirty="0">
                <a:latin typeface="Calibri"/>
                <a:cs typeface="Calibri"/>
              </a:rPr>
              <a:t> </a:t>
            </a:r>
            <a:r>
              <a:rPr sz="1700" b="1" dirty="0">
                <a:latin typeface="Georgia"/>
                <a:cs typeface="Georgia"/>
              </a:rPr>
              <a:t>|</a:t>
            </a:r>
            <a:r>
              <a:rPr sz="1700" b="1" spc="425" dirty="0">
                <a:latin typeface="Georgia"/>
                <a:cs typeface="Georgia"/>
              </a:rPr>
              <a:t> </a:t>
            </a:r>
            <a:r>
              <a:rPr lang="en-US" sz="1600" b="1" spc="425" dirty="0"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2475" y="460570"/>
            <a:ext cx="6364605" cy="0"/>
          </a:xfrm>
          <a:custGeom>
            <a:avLst/>
            <a:gdLst/>
            <a:ahLst/>
            <a:cxnLst/>
            <a:rect l="l" t="t" r="r" b="b"/>
            <a:pathLst>
              <a:path w="6364605">
                <a:moveTo>
                  <a:pt x="0" y="0"/>
                </a:moveTo>
                <a:lnTo>
                  <a:pt x="6364200" y="1"/>
                </a:lnTo>
              </a:path>
            </a:pathLst>
          </a:custGeom>
          <a:ln w="12700">
            <a:solidFill>
              <a:srgbClr val="E461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350" y="4768852"/>
            <a:ext cx="9156700" cy="381000"/>
            <a:chOff x="-6350" y="4768852"/>
            <a:chExt cx="9156700" cy="381000"/>
          </a:xfrm>
        </p:grpSpPr>
        <p:sp>
          <p:nvSpPr>
            <p:cNvPr id="5" name="object 5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9144000" y="0"/>
                  </a:moveTo>
                  <a:lnTo>
                    <a:pt x="0" y="0"/>
                  </a:lnTo>
                  <a:lnTo>
                    <a:pt x="0" y="368297"/>
                  </a:lnTo>
                  <a:lnTo>
                    <a:pt x="9144000" y="3682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6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775202"/>
              <a:ext cx="9144000" cy="368300"/>
            </a:xfrm>
            <a:custGeom>
              <a:avLst/>
              <a:gdLst/>
              <a:ahLst/>
              <a:cxnLst/>
              <a:rect l="l" t="t" r="r" b="b"/>
              <a:pathLst>
                <a:path w="9144000" h="368300">
                  <a:moveTo>
                    <a:pt x="0" y="0"/>
                  </a:moveTo>
                  <a:lnTo>
                    <a:pt x="9144000" y="0"/>
                  </a:lnTo>
                  <a:lnTo>
                    <a:pt x="9144000" y="368297"/>
                  </a:lnTo>
                </a:path>
                <a:path w="9144000" h="368300">
                  <a:moveTo>
                    <a:pt x="0" y="3682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361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0999" y="590330"/>
            <a:ext cx="8621739" cy="1860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PassiveAggressiveClassifier with TfidfVectorizer</a:t>
            </a:r>
            <a:br>
              <a:rPr lang="en-IN" sz="2000" dirty="0"/>
            </a:br>
            <a:br>
              <a:rPr lang="en-IN" sz="3200" b="1" spc="-5" dirty="0">
                <a:latin typeface="Arial"/>
                <a:cs typeface="Arial"/>
              </a:rPr>
            </a:br>
            <a:endParaRPr lang="en-IN"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5139" y="4811270"/>
            <a:ext cx="3657600" cy="242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sz="1400" spc="-5" dirty="0"/>
              <a:t>https://</a:t>
            </a:r>
            <a:r>
              <a:rPr lang="en-IN" sz="1400" spc="-5" dirty="0" err="1"/>
              <a:t>github.com</a:t>
            </a:r>
            <a:r>
              <a:rPr lang="en-IN" sz="1400" spc="-5" dirty="0"/>
              <a:t>/Basanth08/DSCI-633.git</a:t>
            </a:r>
            <a:endParaRPr sz="1400" spc="-5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D8BB22C-10DE-2129-EEF3-8AABD9F7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" y="1673225"/>
            <a:ext cx="8863330" cy="18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1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1501</Words>
  <Application>Microsoft Macintosh PowerPoint</Application>
  <PresentationFormat>On-screen Show (16:9)</PresentationFormat>
  <Paragraphs>196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Arial MT</vt:lpstr>
      <vt:lpstr>Calibri</vt:lpstr>
      <vt:lpstr>Georgia</vt:lpstr>
      <vt:lpstr>Office Theme</vt:lpstr>
      <vt:lpstr>Foundations of Data  Science &amp; Analytics</vt:lpstr>
      <vt:lpstr>The objective of this project is to be develop a machine learning model to detect fraudulent job postings.     </vt:lpstr>
      <vt:lpstr>Developing a Custom SVM-based Model for Detecting Fraudulent Job Postings using TF-IDF Feature Extraction and Hyperparameter Tuning      </vt:lpstr>
      <vt:lpstr>An overview of the Data Set :    </vt:lpstr>
      <vt:lpstr>Data Pre-processing Techniques for Text Classification: From Raw Descriptions to Meaningful Features  </vt:lpstr>
      <vt:lpstr>Investigating the Impact of Feature Selection Techniques on Text Classification Performance </vt:lpstr>
      <vt:lpstr>Enhancing Text Classification through Feature Selection Techniques  </vt:lpstr>
      <vt:lpstr>Comparative Analysis of Classifier Performance in Text Classification </vt:lpstr>
      <vt:lpstr>PassiveAggressiveClassifier with TfidfVectorizer  </vt:lpstr>
      <vt:lpstr>PassiveAggressiveClassifier with CountVectorizer  </vt:lpstr>
      <vt:lpstr>KNeighborsClassifier  </vt:lpstr>
      <vt:lpstr>RandomForestClassifier   </vt:lpstr>
      <vt:lpstr>SVC (Support Vector Classifier)     </vt:lpstr>
      <vt:lpstr>SGDClassifier (Stochastic Gradient Descent Classifier)      </vt:lpstr>
      <vt:lpstr>LogisticRegression      </vt:lpstr>
      <vt:lpstr>Comparative Evaluation of Classifier Performance and Hyperparameter Settings </vt:lpstr>
      <vt:lpstr>Approach to Hyperparameter Tuning </vt:lpstr>
      <vt:lpstr>Impact of Hyperparameter Tuning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Data  Science &amp; Analytics: Project  Report Format</dc:title>
  <cp:lastModifiedBy>Basanth Kumar Varaganti</cp:lastModifiedBy>
  <cp:revision>25</cp:revision>
  <dcterms:created xsi:type="dcterms:W3CDTF">2024-04-25T01:16:00Z</dcterms:created>
  <dcterms:modified xsi:type="dcterms:W3CDTF">2024-04-29T01:58:23Z</dcterms:modified>
</cp:coreProperties>
</file>