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12192000"/>
  <p:notesSz cx="6858000" cy="9144000"/>
  <p:embeddedFontLst>
    <p:embeddedFont>
      <p:font typeface="Play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1242859-1CA5-4484-BE18-D507B5189B75}">
  <a:tblStyle styleId="{91242859-1CA5-4484-BE18-D507B5189B75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Play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şlık Slaydı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şlık ve Dikey Metin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key Başlık ve Metin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şlık ve İçerik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İki İçerik" type="twoObj">
  <p:cSld name="TWO_OBJECT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ölüm Üst Bilgisi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arşılaştırma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Yalnızca Başlık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ş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şlıklı İçerik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şlıklı Resim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</a:pPr>
            <a:r>
              <a:t/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tr-TR"/>
              <a:t>1. Model (Hesaplama İşlemi)</a:t>
            </a:r>
            <a:endParaRPr/>
          </a:p>
        </p:txBody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tr-TR"/>
              <a:t>public class HesapModel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tr-TR"/>
              <a:t>    public int topla(int a, int b)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tr-TR"/>
              <a:t>        return a + b;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tr-TR"/>
              <a:t>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tr-TR"/>
              <a:t>}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t/>
            </a:r>
            <a:endParaRPr/>
          </a:p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import javax.swing.*;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public class HesapView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JFrame frame = new JFrame("MVC Hesap");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JTextField txtSayi1 = new JTextField(10);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JTextField txtSayi2 = new JTextField(10);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JButton btnTopla = new JButton("Topla");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JLabel lblSonuc = new JLabel("Sonuç: ");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public HesapView()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JPanel panel = new JPanel();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panel.add(txtSayi1);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panel.add(txtSayi2);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panel.add(btnTopla);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panel.add(lblSonuc);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frame.add(panel);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frame.setSize(300, 150);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frame.setDefaultCloseOperation(JFrame.EXIT_ON_CLOSE);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frame.setVisible(true);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public int getSayi1()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return Integer.parseInt(txtSayi1.getText());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public int getSayi2()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return Integer.parseInt(txtSayi2.getText());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public void setSonuc(int sonuc)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lblSonuc.setText("Sonuç: " + sonuc);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public void setToplaListener(java.awt.event.ActionListener al)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btnTopla.addActionListener(al);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tr-TR"/>
              <a:t>3. Controller (Olayları Yönetir)</a:t>
            </a:r>
            <a:endParaRPr/>
          </a:p>
        </p:txBody>
      </p:sp>
      <p:sp>
        <p:nvSpPr>
          <p:cNvPr id="155" name="Google Shape;155;p2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7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public class HesapController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private HesapModel model;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private HesapView view;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public HesapController(HesapModel model, HesapView view)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this.model = model;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this.view = view;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this.view.setToplaListener(e -&gt;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    int a = view.getSayi1();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    int b = view.getSayi2();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    int sonuc = model.topla(a, b);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    view.setSonuc(sonuc);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});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tr-TR"/>
              <a:t>Uygulamamızın Main Sınıfı</a:t>
            </a:r>
            <a:endParaRPr/>
          </a:p>
        </p:txBody>
      </p:sp>
      <p:sp>
        <p:nvSpPr>
          <p:cNvPr id="161" name="Google Shape;161;p2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tr-TR"/>
              <a:t>public class Main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tr-TR"/>
              <a:t>    public static void main(String[] args)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tr-TR"/>
              <a:t>        HesapModel model = new HesapModel();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tr-TR"/>
              <a:t>        HesapView view = new HesapView();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tr-TR"/>
              <a:t>        new HesapController(model, view);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tr-TR"/>
              <a:t>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tr-TR"/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tr-TR"/>
              <a:t>Zorunlu-Ödev</a:t>
            </a:r>
            <a:endParaRPr/>
          </a:p>
        </p:txBody>
      </p:sp>
      <p:sp>
        <p:nvSpPr>
          <p:cNvPr id="167" name="Google Shape;167;p2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Öğrenci Not Hesaplama Uygulaması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Öğrenciden ad-soyad, ders adı, vize ve final notu alınır.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Vize %40, final %60 etkili ortalama hesaplanır.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Ortalamaya göre "Geçti / Kaldı" durumu yazdırılır.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Tüm bu yapı MVC mimarisi ile ayrılmış olmalıdır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tr-TR"/>
              <a:t>MVC Yapısı</a:t>
            </a:r>
            <a:endParaRPr/>
          </a:p>
        </p:txBody>
      </p:sp>
      <p:graphicFrame>
        <p:nvGraphicFramePr>
          <p:cNvPr id="91" name="Google Shape;91;p14"/>
          <p:cNvGraphicFramePr/>
          <p:nvPr/>
        </p:nvGraphicFramePr>
        <p:xfrm>
          <a:off x="838200" y="272113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{91242859-1CA5-4484-BE18-D507B5189B75}</a:tableStyleId>
              </a:tblPr>
              <a:tblGrid>
                <a:gridCol w="1329275"/>
                <a:gridCol w="3369725"/>
                <a:gridCol w="3187700"/>
                <a:gridCol w="2628900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-TR" sz="1800" u="none" cap="none" strike="noStrike"/>
                        <a:t>Katman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-TR" sz="1800"/>
                        <a:t>Görevi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-TR" sz="1800"/>
                        <a:t>Ne içerir?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-TR" sz="1800"/>
                        <a:t>Örnek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-TR" sz="1800"/>
                        <a:t>Model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800"/>
                        <a:t>Veriyi temsil eder ve işler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800"/>
                        <a:t>Hesaplama, veri tutma, dosya okuma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800"/>
                        <a:t>Toplama işlemi, veritabanı kaydı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-TR" sz="1800"/>
                        <a:t>View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800"/>
                        <a:t>Kullanıcının gördüğü GUI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800"/>
                        <a:t>Butonlar, etiketler, text alanları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800"/>
                        <a:t>JFrame, JLabel, JButton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-TR" sz="1800"/>
                        <a:t>Controller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800"/>
                        <a:t>Olayları yakalar, Model ve View arasında köprü kurar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800"/>
                        <a:t>ActionListener, MouseListener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800"/>
                        <a:t>Butona tıklanınca model.topla() çağırmak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tr-TR"/>
              <a:t>MVC Sample 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Metni Büyük Harfe Çeviren Uygulama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Kullanıcı bir metin girer (JTextField)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“Dönüştür” butonuna basınca MODEL bu metni büyük harfe çevirir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VIEW etikete sonucu yazdırır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tr-TR"/>
              <a:t>MVC Sample </a:t>
            </a:r>
            <a:endParaRPr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Veri (Model) çok basit: bir String'i toUpperCase() yapmak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Arayüz (View) sade: bir JTextField, bir JButton, bir Jlabel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Kontrol (Controller) ise sadece bir tıklamayı dinleyip işlem yapıyor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tr-TR"/>
              <a:t>MetinModel.java → MODEL</a:t>
            </a:r>
            <a:endParaRPr/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Veriyi işler.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Kullanıcının girdiği metni alır.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Java'nın toUpperCase() metodunu çağırır → iş mantığıdır.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Hiçbir bileşene, GUI’ye bağlı değildir.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800"/>
              <a:buChar char="•"/>
            </a:pPr>
            <a:r>
              <a:rPr b="1" lang="tr-TR">
                <a:solidFill>
                  <a:srgbClr val="C00000"/>
                </a:solidFill>
              </a:rPr>
              <a:t>Model sınıfı bağımsızdır, Swing bileşeni içermez.</a:t>
            </a:r>
            <a:endParaRPr/>
          </a:p>
        </p:txBody>
      </p:sp>
      <p:sp>
        <p:nvSpPr>
          <p:cNvPr id="110" name="Google Shape;110;p1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tr-TR" sz="2000"/>
              <a:t>public class MetinModel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tr-TR" sz="2000"/>
              <a:t>    public String buyukHarfeCevir(String giris)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tr-TR" sz="2000"/>
              <a:t>        return giris.toUpperCase();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tr-TR" sz="2000"/>
              <a:t>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tr-TR" sz="2000"/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tr-TR"/>
              <a:t>MetinView.java → VIEW</a:t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tr-TR"/>
              <a:t>Kullanıcının gördüğü her şeyi içeriyor.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tr-TR"/>
              <a:t>Girdi alınan alan (txtGiris), buton (btnDonustur), çıktı etiketi (lblSonuc).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tr-TR"/>
              <a:t>Hiçbir iş mantığı içermez — sadece gösterir/alır.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tr-TR"/>
              <a:t>Buton tıklanınca ne olacağı bilgisi yoktur, sadece dinleyici ekleme metodu sağlar.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ct val="100000"/>
              <a:buChar char="•"/>
            </a:pPr>
            <a:r>
              <a:rPr b="1" lang="tr-TR">
                <a:solidFill>
                  <a:srgbClr val="C00000"/>
                </a:solidFill>
              </a:rPr>
              <a:t>View sadece gösterir veya veri alır, karar vermez.</a:t>
            </a:r>
            <a:endParaRPr/>
          </a:p>
        </p:txBody>
      </p:sp>
      <p:sp>
        <p:nvSpPr>
          <p:cNvPr id="117" name="Google Shape;117;p1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64135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tr-TR"/>
              <a:t> MetinController.java → CONTROLLER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tr-TR" sz="2400"/>
              <a:t>View’dan kullanıcı etkileşimini dinliyor (ActionListener)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tr-TR" sz="2400"/>
              <a:t>Veriyi alıyor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tr-TR" sz="2400"/>
              <a:t>Model’e iş yaptırıyor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tr-TR" sz="2400"/>
              <a:t>Sonucu tekrar View’a yansıtıyor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400"/>
              <a:buChar char="•"/>
            </a:pPr>
            <a:r>
              <a:rPr b="1" lang="tr-TR" sz="2400">
                <a:solidFill>
                  <a:srgbClr val="C00000"/>
                </a:solidFill>
              </a:rPr>
              <a:t>Controller karar verendir, işin akışını yönetir ama veriyi işlemez ve göstermez.</a:t>
            </a:r>
            <a:endParaRPr/>
          </a:p>
        </p:txBody>
      </p:sp>
      <p:sp>
        <p:nvSpPr>
          <p:cNvPr id="124" name="Google Shape;124;p1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7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public class MetinController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private MetinModel model;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private MetinView view;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public MetinController(MetinModel model, MetinView view)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this.model = model;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this.view = view;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view.setDonusturListener(e -&gt;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    String giris = view.getGirisMetni();         // 1. View’dan veriyi al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    String sonuc = model.buyukHarfeCevir(giris); // 2. Model’e işlemi yaptır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    view.setSonuc(sonuc);                        // 3. View’a sonucu göster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});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tr-TR"/>
              <a:t>4. Main.java → BAŞLATMA</a:t>
            </a:r>
            <a:endParaRPr/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Katmanları yaratır.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Bağlantıları kurar</a:t>
            </a:r>
            <a:endParaRPr/>
          </a:p>
        </p:txBody>
      </p:sp>
      <p:sp>
        <p:nvSpPr>
          <p:cNvPr id="131" name="Google Shape;131;p20"/>
          <p:cNvSpPr txBox="1"/>
          <p:nvPr>
            <p:ph idx="2" type="body"/>
          </p:nvPr>
        </p:nvSpPr>
        <p:spPr>
          <a:xfrm>
            <a:off x="4885267" y="1825625"/>
            <a:ext cx="6468533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tr-TR"/>
              <a:t>public class Main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tr-TR"/>
              <a:t>    public static void main(String[] args)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tr-TR"/>
              <a:t>        MetinModel model = new MetinModel();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tr-TR"/>
              <a:t>        MetinView view = new MetinView();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tr-TR"/>
              <a:t>        new MetinController(model, view);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tr-TR"/>
              <a:t>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tr-TR"/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tr-TR"/>
              <a:t>Örnek Senaryo: Basit Hesap Makinesi</a:t>
            </a:r>
            <a:endParaRPr/>
          </a:p>
        </p:txBody>
      </p:sp>
      <p:sp>
        <p:nvSpPr>
          <p:cNvPr id="137" name="Google Shape;137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1. Model (Hesaplama İşlemi)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2. View (Arayüz)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3. Controller (Olayları Yönetir)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eması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