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12192000"/>
  <p:notesSz cx="6858000" cy="9144000"/>
  <p:embeddedFontLst>
    <p:embeddedFont>
      <p:font typeface="Play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9DA701-1199-4C65-AC6F-66D74979A553}">
  <a:tblStyle styleId="{679DA701-1199-4C65-AC6F-66D74979A553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FF7"/>
          </a:solidFill>
        </a:fill>
      </a:tcStyle>
    </a:band1H>
    <a:band2H>
      <a:tcTxStyle/>
    </a:band2H>
    <a:band1V>
      <a:tcTxStyle/>
      <a:tcStyle>
        <a:fill>
          <a:solidFill>
            <a:srgbClr val="E6EFF7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  <a:tblStyle styleId="{B02B2F27-3188-4800-9BF6-6623E63CF5F8}" styleName="Table_1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7E9EC"/>
          </a:solidFill>
        </a:fill>
      </a:tcStyle>
    </a:band1H>
    <a:band2H>
      <a:tcTxStyle/>
    </a:band2H>
    <a:band1V>
      <a:tcTxStyle/>
      <a:tcStyle>
        <a:fill>
          <a:solidFill>
            <a:srgbClr val="E7E9EC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AC1D17C-8CDE-4675-8216-4CE9AC68E760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Play-bold.fntdata"/><Relationship Id="rId21" Type="http://schemas.openxmlformats.org/officeDocument/2006/relationships/slide" Target="slides/slide16.xml"/><Relationship Id="rId43" Type="http://schemas.openxmlformats.org/officeDocument/2006/relationships/font" Target="fonts/Play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tr-TR"/>
              <a:t>Graphical User Interface (Grafiksel Kullanıcı Arayüz)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Google Shape;141;p22"/>
          <p:cNvGraphicFramePr/>
          <p:nvPr/>
        </p:nvGraphicFramePr>
        <p:xfrm>
          <a:off x="1588156" y="6434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{B02B2F27-3188-4800-9BF6-6623E63CF5F8}</a:tableStyleId>
              </a:tblPr>
              <a:tblGrid>
                <a:gridCol w="3224725"/>
                <a:gridCol w="2449300"/>
                <a:gridCol w="3341650"/>
              </a:tblGrid>
              <a:tr h="32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/>
                        <a:t>Bileşen Türü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/>
                        <a:t>Önek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/>
                        <a:t>Örnek Değişken Adı</a:t>
                      </a:r>
                      <a:endParaRPr/>
                    </a:p>
                  </a:txBody>
                  <a:tcPr marT="27975" marB="27975" marR="55925" marL="55925" anchor="ctr"/>
                </a:tc>
              </a:tr>
              <a:tr h="32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JButton</a:t>
                      </a:r>
                      <a:endParaRPr sz="1600"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btn</a:t>
                      </a:r>
                      <a:endParaRPr sz="1600"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btnGiris, btnKaydet</a:t>
                      </a:r>
                      <a:endParaRPr sz="1600"/>
                    </a:p>
                  </a:txBody>
                  <a:tcPr marT="27975" marB="27975" marR="55925" marL="55925" anchor="ctr"/>
                </a:tc>
              </a:tr>
              <a:tr h="32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JLabel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lbl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lblAd, lblDurum</a:t>
                      </a:r>
                      <a:endParaRPr sz="1600"/>
                    </a:p>
                  </a:txBody>
                  <a:tcPr marT="27975" marB="27975" marR="55925" marL="55925" anchor="ctr"/>
                </a:tc>
              </a:tr>
              <a:tr h="32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JTextField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txt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txtAd, txtEmail</a:t>
                      </a:r>
                      <a:endParaRPr/>
                    </a:p>
                  </a:txBody>
                  <a:tcPr marT="27975" marB="27975" marR="55925" marL="55925" anchor="ctr"/>
                </a:tc>
              </a:tr>
              <a:tr h="32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JTextArea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txtArea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txtAreaAciklama</a:t>
                      </a:r>
                      <a:endParaRPr sz="1600"/>
                    </a:p>
                  </a:txBody>
                  <a:tcPr marT="27975" marB="27975" marR="55925" marL="55925" anchor="ctr"/>
                </a:tc>
              </a:tr>
              <a:tr h="32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JPasswordField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pwd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pwdSifre</a:t>
                      </a:r>
                      <a:endParaRPr sz="1600"/>
                    </a:p>
                  </a:txBody>
                  <a:tcPr marT="27975" marB="27975" marR="55925" marL="55925" anchor="ctr"/>
                </a:tc>
              </a:tr>
              <a:tr h="32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JCheckBox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chk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chkHatirla</a:t>
                      </a:r>
                      <a:endParaRPr sz="1600"/>
                    </a:p>
                  </a:txBody>
                  <a:tcPr marT="27975" marB="27975" marR="55925" marL="55925" anchor="ctr"/>
                </a:tc>
              </a:tr>
              <a:tr h="32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JRadioButton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rbtn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rbtnErkek</a:t>
                      </a:r>
                      <a:endParaRPr sz="1600"/>
                    </a:p>
                  </a:txBody>
                  <a:tcPr marT="27975" marB="27975" marR="55925" marL="55925" anchor="ctr"/>
                </a:tc>
              </a:tr>
              <a:tr h="32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JComboBox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cmb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cmbSehir, cmbDurum</a:t>
                      </a:r>
                      <a:endParaRPr/>
                    </a:p>
                  </a:txBody>
                  <a:tcPr marT="27975" marB="27975" marR="55925" marL="55925" anchor="ctr"/>
                </a:tc>
              </a:tr>
              <a:tr h="32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JList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lst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lstUrunler</a:t>
                      </a:r>
                      <a:endParaRPr/>
                    </a:p>
                  </a:txBody>
                  <a:tcPr marT="27975" marB="27975" marR="55925" marL="55925" anchor="ctr"/>
                </a:tc>
              </a:tr>
              <a:tr h="32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JPanel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pnl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pnlForm, pnlAlt</a:t>
                      </a:r>
                      <a:endParaRPr/>
                    </a:p>
                  </a:txBody>
                  <a:tcPr marT="27975" marB="27975" marR="55925" marL="55925" anchor="ctr"/>
                </a:tc>
              </a:tr>
              <a:tr h="32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JTable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tbl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tblKullanici</a:t>
                      </a:r>
                      <a:endParaRPr/>
                    </a:p>
                  </a:txBody>
                  <a:tcPr marT="27975" marB="27975" marR="55925" marL="55925" anchor="ctr"/>
                </a:tc>
              </a:tr>
              <a:tr h="32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JMenuBar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mnuBar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mnuBarAna</a:t>
                      </a:r>
                      <a:endParaRPr/>
                    </a:p>
                  </a:txBody>
                  <a:tcPr marT="27975" marB="27975" marR="55925" marL="55925" anchor="ctr"/>
                </a:tc>
              </a:tr>
              <a:tr h="32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JMenu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mnu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mnuDosya, mnuYardim</a:t>
                      </a:r>
                      <a:endParaRPr/>
                    </a:p>
                  </a:txBody>
                  <a:tcPr marT="27975" marB="27975" marR="55925" marL="55925" anchor="ctr"/>
                </a:tc>
              </a:tr>
              <a:tr h="32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JMenuItem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mnuItem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mnuItemCikis</a:t>
                      </a:r>
                      <a:endParaRPr/>
                    </a:p>
                  </a:txBody>
                  <a:tcPr marT="27975" marB="27975" marR="55925" marL="55925" anchor="ctr"/>
                </a:tc>
              </a:tr>
              <a:tr h="32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JFrame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frm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frmAna, frmGiris</a:t>
                      </a:r>
                      <a:endParaRPr/>
                    </a:p>
                  </a:txBody>
                  <a:tcPr marT="27975" marB="27975" marR="55925" marL="55925" anchor="ctr"/>
                </a:tc>
              </a:tr>
              <a:tr h="327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JDialog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dlg</a:t>
                      </a:r>
                      <a:endParaRPr/>
                    </a:p>
                  </a:txBody>
                  <a:tcPr marT="27975" marB="27975" marR="55925" marL="55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dlgUyari, dlgHata</a:t>
                      </a:r>
                      <a:endParaRPr sz="1600"/>
                    </a:p>
                  </a:txBody>
                  <a:tcPr marT="27975" marB="27975" marR="55925" marL="559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JPanel – Alt Panel (Bölme)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Birden fazla bileşeni </a:t>
            </a:r>
            <a:r>
              <a:rPr b="1" lang="tr-TR"/>
              <a:t>gruplayarak düzenlemek</a:t>
            </a:r>
            <a:r>
              <a:rPr lang="tr-TR"/>
              <a:t> için kullanılır. Pencere içinde alt bölme gibi görev yapar.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JFrame içine eklenebilir.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Farklı yerleşim düzenleri (LayoutManager) kullanılabilir.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Arka plan rengi veya kenarlık verilebilir.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tr-TR"/>
              <a:t>JPanel panel = new JPanel();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tr-TR"/>
              <a:t>panel.add(new JButton("Tıkla"));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tr-TR"/>
              <a:t>pencere.add(panel);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62000" y="2465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JPanel – Alt Panel (Bölme)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JFrame pencere = new JFrame("JPanel Örneği");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pencere.setDefaultCloseOperation(JFrame.EXIT_ON_CLOSE);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pencere.setSize(300, 150);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// Panel oluştur ve bileşen ekle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JPanel panel = new JPanel();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panel.add(new JLabel("Ad:"));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panel.add(new JTextField(10));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panel.add(new JButton("Gönder"));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// Paneli pencereye ekle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pencere.add(panel);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pencere.setVisible(true);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6790267" y="547158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public class Ornek2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JFrame pencere = new JFrame("Çoklu JPanel Örneği");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pencere.setDefaultCloseOperation(JFrame.EXIT_ON_CLOSE);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pencere.setSize(350, 200);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pencere.setLayout(new BorderLayout());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// Üst panel (başlık)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JPanel ustPanel = new JPanel();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ustPanel.add(new JLabel("Kullanıcı Girişi"));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// Alt panel (form)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JPanel altPanel = new JPanel();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altPanel.add(new JLabel("Kullanıcı Adı:"));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altPanel.add(new JTextField(12));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altPanel.add(new JButton("Giriş"));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// Panelleri pencereye yerleştir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pencere.add(ustPanel, BorderLayout.NORTH);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pencere.add(altPanel, BorderLayout.CENTER);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pencere.setVisible(true);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5. JTextField – Metin Giriş Alanı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Kullanıcının </a:t>
            </a:r>
            <a:r>
              <a:rPr b="1" lang="tr-TR"/>
              <a:t>tek satırlık metin</a:t>
            </a:r>
            <a:r>
              <a:rPr lang="tr-TR"/>
              <a:t> girişi yapmasını sağlar.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Girilen metni </a:t>
            </a:r>
            <a:r>
              <a:rPr b="1" lang="tr-TR"/>
              <a:t>getText() </a:t>
            </a:r>
            <a:r>
              <a:rPr lang="tr-TR"/>
              <a:t>ile alabilirsiniz.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Başlangıç metni verilebilir, genişlik karakter sayısı ile belirlenir.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tr-TR"/>
              <a:t>JTextField txtGiris= new JTextField(20);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tr-TR"/>
              <a:t>String yazi = txtGiris.getText(); // girilen metni alır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3866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JTextField – Metin Giriş Alanı</a:t>
            </a:r>
            <a:endParaRPr/>
          </a:p>
        </p:txBody>
      </p:sp>
      <p:graphicFrame>
        <p:nvGraphicFramePr>
          <p:cNvPr id="166" name="Google Shape;166;p26"/>
          <p:cNvGraphicFramePr/>
          <p:nvPr/>
        </p:nvGraphicFramePr>
        <p:xfrm>
          <a:off x="553720" y="1411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{DAC1D17C-8CDE-4675-8216-4CE9AC68E760}</a:tableStyleId>
              </a:tblPr>
              <a:tblGrid>
                <a:gridCol w="2852900"/>
                <a:gridCol w="7947200"/>
              </a:tblGrid>
              <a:tr h="19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/>
                        <a:t>Metot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/>
                        <a:t>Açıklama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>
                          <a:solidFill>
                            <a:srgbClr val="C00000"/>
                          </a:solidFill>
                        </a:rPr>
                        <a:t>setText(String text)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>
                          <a:solidFill>
                            <a:srgbClr val="C00000"/>
                          </a:solidFill>
                        </a:rPr>
                        <a:t>Metin alanına belirli bir metni yerleştirir. Örnek: txtAd.setText("Ahmet");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>
                          <a:solidFill>
                            <a:srgbClr val="C00000"/>
                          </a:solidFill>
                        </a:rPr>
                        <a:t>getText()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>
                          <a:solidFill>
                            <a:srgbClr val="C00000"/>
                          </a:solidFill>
                        </a:rPr>
                        <a:t>Kullanıcının girdiği metni döner. Örnek: String ad = txtAd.getText();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setEnabled(boolean b)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Alanın aktif/pasif olmasını sağlar. Örnek: txtAd.setEnabled(false);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setEditable(boolean b)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Kullanıcının metni düzenleyip düzenleyemeyeceğini belirler. Örnek: txtAd.setEditable(false);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setColumns(int columns)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Görünen sütun (karakter) sayısını ayarlar. Örnek: txtAd.setColumns(20);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setFont(Font f)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Yazı tipini ve boyutunu belirler. Örnek: txtAd.setFont(new Font("Arial", Font.PLAIN, 14));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setForeground(Color c)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Metin rengini ayarlar. Örnek: txtAd.setForeground(Color.BLUE);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setBackground(Color c)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Arka plan rengini ayarlar. Örnek: txtAd.setBackground(Color.YELLOW);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select(int start, int end)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Belirtilen aralıktaki metni seçili hale getirir. Örnek: txtAd.select(0, 3);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setCaretPosition(int position)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İmlecin (cursor) yerini ayarlar. Örnek: txtAd.setCaretPosition(0);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getSelectedText()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Kullanıcı tarafından seçilen metni döner. Örnek: String secili = txtAd.getSelectedText();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setToolTipText(String text)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Üzerine gelindiğinde görünen açıklama (tooltip) ekler. Örnek: txtAd.setToolTipText("Lütfen adınızı girin");</a:t>
                      </a:r>
                      <a:endParaRPr/>
                    </a:p>
                  </a:txBody>
                  <a:tcPr marT="23900" marB="23900" marR="47825" marL="478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6. JTextArea – Giriş Alanları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838200" y="1825625"/>
            <a:ext cx="4047067" cy="381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Kullanıcının </a:t>
            </a:r>
            <a:r>
              <a:rPr b="1" lang="tr-TR"/>
              <a:t>çok satırlı metin</a:t>
            </a:r>
            <a:r>
              <a:rPr lang="tr-TR"/>
              <a:t> girmesini sağlamak için kullanılır. Örneğin: açıklama kutuları, yorum alanları, log pencereleri gibi yerlerde kullanılır.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JScrollPane ile birlikte kullanılarak kaydırılabilir hale getirilir.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Yapılandırıcıda belirtilerek alan boyutu ayarlanabilir.</a:t>
            </a:r>
            <a:endParaRPr/>
          </a:p>
        </p:txBody>
      </p:sp>
      <p:graphicFrame>
        <p:nvGraphicFramePr>
          <p:cNvPr id="173" name="Google Shape;173;p27"/>
          <p:cNvGraphicFramePr/>
          <p:nvPr/>
        </p:nvGraphicFramePr>
        <p:xfrm>
          <a:off x="5435600" y="182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{DAC1D17C-8CDE-4675-8216-4CE9AC68E760}</a:tableStyleId>
              </a:tblPr>
              <a:tblGrid>
                <a:gridCol w="2808550"/>
                <a:gridCol w="3787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Metot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Açıklama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getText()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Girilen metni döner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setText(String s)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Metni değiştirir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append(String s)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Mevcut metnin sonuna ekleme yapar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setLineWrap(true)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Satır sonu otomatik geçişi sağlar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setWrapStyleWord(true)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Kelime tamamlandıktan sonra alt satıra geçmesini sağlar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JTextArea – Giriş Alanları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51935" y="1690688"/>
            <a:ext cx="11099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JTextArea </a:t>
            </a:r>
            <a:r>
              <a:rPr lang="tr-TR" sz="2800"/>
              <a:t>txtAciklama</a:t>
            </a:r>
            <a:r>
              <a:rPr lang="tr-TR"/>
              <a:t> = new JTextArea(5, 30); // 5 satır, 30 sütun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 sz="2800"/>
              <a:t>txtAciklama</a:t>
            </a:r>
            <a:r>
              <a:rPr lang="tr-TR"/>
              <a:t>.setText("Yorumunuzu buraya yazın...");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//Kaydırma Çubuğu ile kullanım.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JTextArea txtAciklama = new JTextArea(10, 40);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JScrollPane scroll = new JScrollPane(txtAciklama);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scroll.setVerticalScrollBarPolicy(JScrollPane.VERTICAL_SCROLLBAR_ALWAYS);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pnl.add(scroll); // panel içine eklenir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Basit form örneği:1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 JButton – Buton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Kullanıcının tıklayabileceği bir eylem düğmesi sağlar.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addActionListener() metodu ile tıklanma olayı dinlenebilir.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Metin veya ikon içerebilir.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JButton buton = new JButton("Gönder");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Olay Dinleyici Arayüzleri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Java'da olay dinleyicileri (event listeners), GUI bileşenleriyle kullanıcı etkileşimlerini izlemek ve bu etkileşimlere tepki vermek için kullanılır.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Özellikle javax.swing ve java.awt paketlerinde yoğun şekilde kullanılırlar. Java'nın Event-Driven Programming (Olay Tabanlı Programlama) yapısının temelini oluştururlar.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tr-TR"/>
              <a:t>GUI Nedir?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Graphical User Interface (Grafiksel Kullanıcı Arayüz), kullanıcı ile bilgisayar arasındaki etkileşimin grafiksel bileşenler ile yapılmasını sağlar.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Konsol tabanlı uygulamalara göre daha </a:t>
            </a:r>
            <a:r>
              <a:rPr b="1" lang="tr-TR"/>
              <a:t>kullanıcı dostudur</a:t>
            </a:r>
            <a:r>
              <a:rPr lang="tr-TR"/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258234" y="-1428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Olay Dinleyici Arayüzleri</a:t>
            </a:r>
            <a:endParaRPr/>
          </a:p>
        </p:txBody>
      </p:sp>
      <p:graphicFrame>
        <p:nvGraphicFramePr>
          <p:cNvPr id="203" name="Google Shape;203;p32"/>
          <p:cNvGraphicFramePr/>
          <p:nvPr/>
        </p:nvGraphicFramePr>
        <p:xfrm>
          <a:off x="258234" y="10839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{DAC1D17C-8CDE-4675-8216-4CE9AC68E760}</a:tableStyleId>
              </a:tblPr>
              <a:tblGrid>
                <a:gridCol w="2790175"/>
                <a:gridCol w="8610200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2000"/>
                        <a:t>Dinleyici</a:t>
                      </a:r>
                      <a:endParaRPr sz="2000"/>
                    </a:p>
                  </a:txBody>
                  <a:tcPr marT="22900" marB="22900" marR="45800" marL="45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2000"/>
                        <a:t>Amaç</a:t>
                      </a:r>
                      <a:endParaRPr sz="2000"/>
                    </a:p>
                  </a:txBody>
                  <a:tcPr marT="22900" marB="22900" marR="45800" marL="45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ActionListener</a:t>
                      </a:r>
                      <a:endParaRPr/>
                    </a:p>
                  </a:txBody>
                  <a:tcPr marT="22900" marB="22900" marR="45800" marL="45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Buton, menü, zamanlayıcı gibi bileşenlerde tıklama gibi basit aksiyonları dinler.</a:t>
                      </a:r>
                      <a:endParaRPr/>
                    </a:p>
                  </a:txBody>
                  <a:tcPr marT="22900" marB="22900" marR="45800" marL="45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MouseListener</a:t>
                      </a:r>
                      <a:endParaRPr/>
                    </a:p>
                  </a:txBody>
                  <a:tcPr marT="22900" marB="22900" marR="45800" marL="45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Fare tıklama, basma, bırakma, bileşene girme veya çıkma olaylarını dinler.</a:t>
                      </a:r>
                      <a:endParaRPr/>
                    </a:p>
                  </a:txBody>
                  <a:tcPr marT="22900" marB="22900" marR="45800" marL="45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MouseMotionListener</a:t>
                      </a:r>
                      <a:endParaRPr/>
                    </a:p>
                  </a:txBody>
                  <a:tcPr marT="22900" marB="22900" marR="45800" marL="45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Farenin hareketi veya sürüklenmesi olaylarını dinler.</a:t>
                      </a:r>
                      <a:endParaRPr/>
                    </a:p>
                  </a:txBody>
                  <a:tcPr marT="22900" marB="22900" marR="45800" marL="45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KeyListener</a:t>
                      </a:r>
                      <a:endParaRPr/>
                    </a:p>
                  </a:txBody>
                  <a:tcPr marT="22900" marB="22900" marR="45800" marL="45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Klavyeden tuşa basılmasını, bırakılmasını veya karakter yazılmasını dinler.</a:t>
                      </a:r>
                      <a:endParaRPr/>
                    </a:p>
                  </a:txBody>
                  <a:tcPr marT="22900" marB="22900" marR="45800" marL="45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WindowListener</a:t>
                      </a:r>
                      <a:endParaRPr/>
                    </a:p>
                  </a:txBody>
                  <a:tcPr marT="22900" marB="22900" marR="45800" marL="45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Pencere açma, kapama, simge durumuna küçültme gibi pencere olaylarını dinler.</a:t>
                      </a:r>
                      <a:endParaRPr/>
                    </a:p>
                  </a:txBody>
                  <a:tcPr marT="22900" marB="22900" marR="45800" marL="45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ItemListener</a:t>
                      </a:r>
                      <a:endParaRPr/>
                    </a:p>
                  </a:txBody>
                  <a:tcPr marT="22900" marB="22900" marR="45800" marL="45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JCheckBox, JRadioButton, JComboBox gibi bileşenlerin seçilme durumlarını dinler.</a:t>
                      </a:r>
                      <a:endParaRPr/>
                    </a:p>
                  </a:txBody>
                  <a:tcPr marT="22900" marB="22900" marR="45800" marL="45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FocusListener</a:t>
                      </a:r>
                      <a:endParaRPr/>
                    </a:p>
                  </a:txBody>
                  <a:tcPr marT="22900" marB="22900" marR="45800" marL="45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Bileşenin odaklanması veya odağı kaybetmesini dinler.</a:t>
                      </a:r>
                      <a:endParaRPr/>
                    </a:p>
                  </a:txBody>
                  <a:tcPr marT="22900" marB="22900" marR="45800" marL="45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ComponentListener</a:t>
                      </a:r>
                      <a:endParaRPr/>
                    </a:p>
                  </a:txBody>
                  <a:tcPr marT="22900" marB="22900" marR="45800" marL="45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Bileşenin boyutunun değişmesi, görünür olması veya yer değiştirmesi gibi durumları dinler.</a:t>
                      </a:r>
                      <a:endParaRPr/>
                    </a:p>
                  </a:txBody>
                  <a:tcPr marT="22900" marB="22900" marR="45800" marL="45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ChangeListener</a:t>
                      </a:r>
                      <a:endParaRPr/>
                    </a:p>
                  </a:txBody>
                  <a:tcPr marT="22900" marB="22900" marR="45800" marL="45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JSlider, JSpinner gibi bileşenlerde değer değişimini dinler.</a:t>
                      </a:r>
                      <a:endParaRPr/>
                    </a:p>
                  </a:txBody>
                  <a:tcPr marT="22900" marB="22900" marR="45800" marL="45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DocumentListener</a:t>
                      </a:r>
                      <a:endParaRPr/>
                    </a:p>
                  </a:txBody>
                  <a:tcPr marT="22900" marB="22900" marR="45800" marL="45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JTextField, JTextArea gibi metin bileşenlerinde metin değişimlerini dinler.</a:t>
                      </a:r>
                      <a:endParaRPr/>
                    </a:p>
                  </a:txBody>
                  <a:tcPr marT="22900" marB="22900" marR="45800" marL="45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Olay Dinleme (Event Handling)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JButton btnGonder = new JButton("Gönder");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btnGonder.addActionListener(new ActionListener()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    @Override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    public void actionPerformed(ActionEvent 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        System.out.println("Butona tıklandı!");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});</a:t>
            </a:r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1439333" y="5569545"/>
            <a:ext cx="9067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addActionListener(...): Butona tıklama olayını dinler.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actionPerformed(...): Olay gerçekleştiğinde çalışacak kod buraya yazılır.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Olay Dinleme (Event Handling)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Lambda ile Daha Kısa Kullanım (Java 8+)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btnGonder.addActionListener(e -&gt; System.out.println("Tıklama!"));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btnGonder.addActionListener(e -&gt;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String kaynak = e.getActionCommand(); // Butonun yazısını verir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System.out.println("Tıklanan: " + kaynak);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Jbutton Sample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800"/>
              <a:t>public class Ornek2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800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800"/>
              <a:t>        JFrame pencere = new JFrame("Çoklu JPanel Örneği");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800"/>
              <a:t>        pencere.setDefaultCloseOperation(JFrame.EXIT_ON_CLOSE);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800"/>
              <a:t>        pencere.setSize(350, 200);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800"/>
              <a:t>        pencere.setLayout(new BorderLayout());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800"/>
              <a:t>        // Üst panel (başlık)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800"/>
              <a:t>        JPanel ustPanel = new JPanel();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800"/>
              <a:t>        ustPanel.add(new JLabel("Kullanıcı Girişi"));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800"/>
              <a:t>        // Alt panel (form)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800"/>
              <a:t>        JPanel altPanel = new JPanel();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800"/>
              <a:t>        altPanel.add(new JLabel("Kullanıcı Adı:"));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800"/>
              <a:t>        altPanel.add(new JTextField(12));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800"/>
              <a:t>        altPanel.add(new JButton("Giriş"));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800"/>
              <a:t>        // Panelleri pencereye yerleştir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800"/>
              <a:t>        pencere.add(ustPanel, BorderLayout.NORTH);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800"/>
              <a:t>        pencere.add(altPanel, BorderLayout.CENTER);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800"/>
              <a:t>        pencere.setVisible(true);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8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8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Birden Fazla JButton İçin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import javax.swing.*;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JFrame frm = new JFrame("JButton Sample");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JPanel pnl = new JPanel();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JLabel lblInfo = new JLabel("");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Butonlar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JButton btnSave = new JButton("Save");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JButton btnClear = new JButton("Clear");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JButton btnExit = new JButton("Exit");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Olay dinleyicileri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btnSave.addActionListener(e -&gt; lblInfo.setText("Saved successfully."));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btnClear.addActionListener(e -&gt; lblInfo.setText(""));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btnExit.addActionListener(e -&gt; System.exit(0));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Bileşenleri panele ekle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pnl.add(btnSave);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pnl.add(btnClear);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pnl.add(btnExit);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pnl.add(lblInfo);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Pencere ayarları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frm.add(pnl);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frm.setSize(350, 150);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frm.setDefaultCloseOperation(JFrame.EXIT_ON_CLOSE);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frm.setVisible(true);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ActionCommand ile Çoklu Buton Kontrolü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838200" y="1481667"/>
            <a:ext cx="10515600" cy="511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// ActionCommand'leri belirliyoruz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btn1.setActionCommand("kaydet");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btn2.setActionCommand("temizle");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// Ortak listener tanımlıyoruz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ActionListener listener = e -&gt;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if (e.getActionCommand().equals("kaydet"))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kaydet işlemi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 else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temizle işlemi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// Listener tüm butonlara bağlanır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btn1.addActionListener(listener);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btn2.addActionListener(listener);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ActionCommand ile Çoklu Buton Kontrolü Örneği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ActionCommandCokluButton.java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MiniHesapMakinesi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2 adet JTextField → Sayı girişleri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1 adet JLabel → Sonuç gösterimi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3 adet JButton: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btnTopla → "topla "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btnTemizle → "temizle "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btnCikis → "cikis "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Tek bir ActionListener ile ActionCommand üzerinden ayrım yapılır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tr-TR"/>
              <a:t>JCheckBox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JCheckBox – Çoklu Seçim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Kullanıcının birden fazla seçeneği aynı anda işaretlemesine olanak tanır.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Örnek: "Anlaşmayı kabul ediyorum", "Bültene abone olmak istiyorum"</a:t>
            </a:r>
            <a:endParaRPr/>
          </a:p>
        </p:txBody>
      </p:sp>
      <p:sp>
        <p:nvSpPr>
          <p:cNvPr id="253" name="Google Shape;253;p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JCheckBox chkMail = new JCheckBox("E-posta gönder");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chkMail.setSelected(true);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if (chkMail.isSelected())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System.out.println("E-posta gönderilecek");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tr-TR"/>
              <a:t>JRadioButton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838200" y="1825625"/>
            <a:ext cx="3378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Kullanıcının yalnızca bir seçeneği seçmesine izin verir.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Örnek: "Cinsiyet: Erkek / Kadın",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"Kargo: Hızlı / Normal / Ücretsiz"</a:t>
            </a:r>
            <a:endParaRPr/>
          </a:p>
        </p:txBody>
      </p:sp>
      <p:sp>
        <p:nvSpPr>
          <p:cNvPr id="260" name="Google Shape;260;p41"/>
          <p:cNvSpPr txBox="1"/>
          <p:nvPr>
            <p:ph idx="2" type="body"/>
          </p:nvPr>
        </p:nvSpPr>
        <p:spPr>
          <a:xfrm>
            <a:off x="4724400" y="1825625"/>
            <a:ext cx="76115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JRadioButton rbtnErkek = new JRadioButton("Erkek");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JRadioButton rbtnKadin = new JRadioButton("Kadın");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ButtonGroup grup = new ButtonGroup();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grup.add(rbtnErkek);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grup.add(rbtnKadin);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if (rbtnErkek.isSelected())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System.out.println("Erkek seçildi");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Neden GUI Kullanılır?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Kullanıcıdan alınan veriler daha kontrollü biçimde girildiği için hatalı girişler azalır.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Gerçek zamanlı geri bildirim (örneğin: yanlış girişte uyarı mesajı)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Görsel tasarım öğeleri sayesinde uygulamalar daha modern ve profesyonel görünür.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Marka kimliğiyle uyumlu temalar, ikonlar, renk şemaları oluşturulabilir.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Yeni kullanıcılar için öğrenme süreci kısalır.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Kısayollar, menüler ve araç çubukları işlemleri hızlandırır.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Aynı anda birden fazla pencere veya işlemle çalışmak mümkündür (örneğin sekmeler, diyalog kutuları).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JCheckBox + JRadioButton Örneği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CheckRadioSample2.java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JComboBox – Açılır Liste (Dropdown)</a:t>
            </a:r>
            <a:endParaRPr/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838200" y="1825625"/>
            <a:ext cx="35729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Kullanıcıya tek bir seçenek sunar, ancak seçenekler açılır menü şeklindedir.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Örnek: Ülke seçimi, şehir seçimi, dil tercihi...</a:t>
            </a:r>
            <a:endParaRPr/>
          </a:p>
        </p:txBody>
      </p:sp>
      <p:sp>
        <p:nvSpPr>
          <p:cNvPr id="273" name="Google Shape;273;p43"/>
          <p:cNvSpPr txBox="1"/>
          <p:nvPr>
            <p:ph idx="2" type="body"/>
          </p:nvPr>
        </p:nvSpPr>
        <p:spPr>
          <a:xfrm>
            <a:off x="4842933" y="1712913"/>
            <a:ext cx="7823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String[] sehirler = {"Ankara", "İstanbul", "İzmir"};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JComboBox&lt;String&gt; cmbSehir = new JComboBox&lt;&gt;(sehirler);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String secilen = (String) cmbSehir.getSelectedItem();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int index = cmbSehir.getSelectedIndex();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//Eleman Ekleme ve Kaldırma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cmbSehir.addItem("Bursa");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cmbSehir.removeItem("Ankara");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JList – Liste Kutusu</a:t>
            </a:r>
            <a:endParaRPr/>
          </a:p>
        </p:txBody>
      </p:sp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838200" y="1825625"/>
            <a:ext cx="3073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Kullanıcının </a:t>
            </a:r>
            <a:r>
              <a:rPr b="1" lang="tr-TR"/>
              <a:t>tek veya çoklu seçim</a:t>
            </a:r>
            <a:r>
              <a:rPr lang="tr-TR"/>
              <a:t> yapabileceği bir liste sunar.</a:t>
            </a:r>
            <a:br>
              <a:rPr lang="tr-TR"/>
            </a:br>
            <a:r>
              <a:rPr lang="tr-TR"/>
              <a:t>Örnek: Birden fazla hobi seçimi, ürün listesi, dosya listesi...</a:t>
            </a:r>
            <a:endParaRPr/>
          </a:p>
        </p:txBody>
      </p:sp>
      <p:sp>
        <p:nvSpPr>
          <p:cNvPr id="280" name="Google Shape;280;p44"/>
          <p:cNvSpPr txBox="1"/>
          <p:nvPr>
            <p:ph idx="2" type="body"/>
          </p:nvPr>
        </p:nvSpPr>
        <p:spPr>
          <a:xfrm>
            <a:off x="3911600" y="1704446"/>
            <a:ext cx="785706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String[] diller = {"Java", "Python", "C++", "JavaScript"};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JList&lt;String&gt; lstDiller = new JList&lt;&gt;(diller);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// Tekli seçim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lstDiller.setSelectionMode(ListSelectionModel.SINGLE_SELECTION);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 // Çoklu seçim lstDiller.setSelectionMode(ListSelectionModel.MULTIPLE_INTERVAL_SELECTION);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//JList, uzun içerikler için genellikle JScrollPane ile birlikte kullanılır: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JScrollPane scroll = new JScrollPane(lstDiller);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b="1" lang="tr-TR"/>
              <a:t>(Layout Manager)</a:t>
            </a:r>
            <a:endParaRPr/>
          </a:p>
        </p:txBody>
      </p:sp>
      <p:sp>
        <p:nvSpPr>
          <p:cNvPr id="286" name="Google Shape;286;p4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tr-TR"/>
              <a:t>JPanel ve Bileşen Yerleşimi</a:t>
            </a:r>
            <a:endParaRPr/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Swing bileşenlerinin (JButton, JLabel, JTextField vs.) pencerede nasıl yerleştirileceğini belirlemek için JPanel ile birlikte farklı LayoutManager'lar kullanılır.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 BorderLayout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BoxLayout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CardLayout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FlowLayout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GridBagLayout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GridLayout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GroupLayout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SpringLayout</a:t>
            </a:r>
            <a:endParaRPr/>
          </a:p>
        </p:txBody>
      </p:sp>
      <p:sp>
        <p:nvSpPr>
          <p:cNvPr id="293" name="Google Shape;293;p46"/>
          <p:cNvSpPr txBox="1"/>
          <p:nvPr/>
        </p:nvSpPr>
        <p:spPr>
          <a:xfrm>
            <a:off x="3894667" y="5925235"/>
            <a:ext cx="76792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https://docs.oracle.com/javase/tutorial/uiswing/layout/flow.html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tr-TR"/>
              <a:t>Menü Oluşturma (JMenuBar, JMenu, JMenuItem)</a:t>
            </a:r>
            <a:endParaRPr/>
          </a:p>
        </p:txBody>
      </p:sp>
      <p:sp>
        <p:nvSpPr>
          <p:cNvPr id="299" name="Google Shape;299;p47"/>
          <p:cNvSpPr txBox="1"/>
          <p:nvPr>
            <p:ph idx="1" type="body"/>
          </p:nvPr>
        </p:nvSpPr>
        <p:spPr>
          <a:xfrm>
            <a:off x="838200" y="1825625"/>
            <a:ext cx="593852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1. JMenuBar – Menü Çubuğu: Ana pencerenin en üstüne yerleştirilir.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JFrame.setJMenuBar(...)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2. JMenu – Ana Menü: Menü çubuğuna eklenen üst menülerdir. Örneğin: Dosya, Düzen, Yardım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3. JMenuItem – Alt Menü Öğeleri: Her JMenu içinde yer alan seçilebilir komutlardır.</a:t>
            </a:r>
            <a:endParaRPr/>
          </a:p>
        </p:txBody>
      </p:sp>
      <p:pic>
        <p:nvPicPr>
          <p:cNvPr id="300" name="Google Shape;300;p4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1570" y="2253213"/>
            <a:ext cx="3708222" cy="284710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7"/>
          <p:cNvSpPr txBox="1"/>
          <p:nvPr/>
        </p:nvSpPr>
        <p:spPr>
          <a:xfrm>
            <a:off x="838200" y="6282267"/>
            <a:ext cx="1983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menuSample.java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Dialoglar ve Mesaj Kutuları (JOptionPane, JDialog)</a:t>
            </a:r>
            <a:endParaRPr/>
          </a:p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 1. JOptionPane – Hızlı ve Hazır Mesaj Kutuları: Kullanıcıya bilgi verme, soru sorma veya girdi alma pencereleri oluşturmak için kullanılır. En kolay ve sık kullanılan yoldur.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308" name="Google Shape;308;p48"/>
          <p:cNvGraphicFramePr/>
          <p:nvPr/>
        </p:nvGraphicFramePr>
        <p:xfrm>
          <a:off x="102108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{DAC1D17C-8CDE-4675-8216-4CE9AC68E760}</a:tableStyleId>
              </a:tblPr>
              <a:tblGrid>
                <a:gridCol w="3032750"/>
                <a:gridCol w="74828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Metot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Açıklama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showMessageDialog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Bilgilendirme mesajı gösterir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showConfirmDialog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Evet/Hayır gibi onay istenir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showInputDialog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Kullanıcıdan veri alınır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showOptionDialog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Farklı seçeneklerle gelişmiş diyalog sunar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JDialog – Özelleştirilebilir Dialog</a:t>
            </a:r>
            <a:endParaRPr/>
          </a:p>
        </p:txBody>
      </p:sp>
      <p:sp>
        <p:nvSpPr>
          <p:cNvPr id="314" name="Google Shape;314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Daha karmaşık, özelleştirilmiş veya uzun süre açık kalan pencereler için kullanılır.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Kendi içeriğini tanımlarsın (formlar, butonlar vs.).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tr-TR"/>
              <a:t>Java'da GUI Teknolojileri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tr-TR"/>
              <a:t>AWT (Abstract Window Toolkit)</a:t>
            </a:r>
            <a:r>
              <a:rPr lang="tr-TR"/>
              <a:t>: Java'nın ilk GUI toolkit'i, platforma bağlıdır.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tr-TR"/>
              <a:t>Swing</a:t>
            </a:r>
            <a:r>
              <a:rPr lang="tr-TR"/>
              <a:t>: AWT üzerine kurulu, platformdan bağımsız ve daha zengin bileşenler sunar.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tr-TR"/>
              <a:t>JavaFX</a:t>
            </a:r>
            <a:r>
              <a:rPr lang="tr-TR"/>
              <a:t>: Daha modern, CSS destekli ve multimedya içerikli uygulamalar için uygundur.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Swing vs AWT vs JavaFX: Karşılaştırma Tablosu</a:t>
            </a:r>
            <a:endParaRPr/>
          </a:p>
        </p:txBody>
      </p:sp>
      <p:graphicFrame>
        <p:nvGraphicFramePr>
          <p:cNvPr id="109" name="Google Shape;109;p17"/>
          <p:cNvGraphicFramePr/>
          <p:nvPr/>
        </p:nvGraphicFramePr>
        <p:xfrm>
          <a:off x="1546874" y="17769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{679DA701-1199-4C65-AC6F-66D74979A553}</a:tableStyleId>
              </a:tblPr>
              <a:tblGrid>
                <a:gridCol w="2274575"/>
                <a:gridCol w="2274575"/>
                <a:gridCol w="2274575"/>
                <a:gridCol w="2274575"/>
              </a:tblGrid>
              <a:tr h="55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 u="none" cap="none" strike="noStrike"/>
                        <a:t>Özellik</a:t>
                      </a:r>
                      <a:endParaRPr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/>
                        <a:t>AWT (Abstract Window Toolkit)</a:t>
                      </a:r>
                      <a:endParaRPr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/>
                        <a:t>Swing</a:t>
                      </a:r>
                      <a:endParaRPr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/>
                        <a:t>JavaFX</a:t>
                      </a:r>
                      <a:endParaRPr b="1" sz="1600"/>
                    </a:p>
                  </a:txBody>
                  <a:tcPr marT="39550" marB="39550" marR="79125" marL="79125" anchor="ctr"/>
                </a:tc>
              </a:tr>
              <a:tr h="31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/>
                        <a:t>Çıkış Yılı</a:t>
                      </a:r>
                      <a:endParaRPr sz="1600"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1995</a:t>
                      </a:r>
                      <a:endParaRPr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1998</a:t>
                      </a:r>
                      <a:endParaRPr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2011</a:t>
                      </a:r>
                      <a:endParaRPr/>
                    </a:p>
                  </a:txBody>
                  <a:tcPr marT="39550" marB="39550" marR="79125" marL="79125" anchor="ctr"/>
                </a:tc>
              </a:tr>
              <a:tr h="55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/>
                        <a:t>Mimari</a:t>
                      </a:r>
                      <a:endParaRPr sz="1600"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Native (platform bağımlı)</a:t>
                      </a:r>
                      <a:endParaRPr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Platformdan bağımsız</a:t>
                      </a:r>
                      <a:endParaRPr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Donanıma yakın, modern mimari</a:t>
                      </a:r>
                      <a:endParaRPr/>
                    </a:p>
                  </a:txBody>
                  <a:tcPr marT="39550" marB="39550" marR="79125" marL="79125" anchor="ctr"/>
                </a:tc>
              </a:tr>
              <a:tr h="55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/>
                        <a:t>Bileşen Tipi</a:t>
                      </a:r>
                      <a:endParaRPr sz="1600"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Ağır (heavyweight)</a:t>
                      </a:r>
                      <a:endParaRPr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Hafif (lightweight)</a:t>
                      </a:r>
                      <a:endParaRPr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Donanıma yakın, GPU hızlandırmalı</a:t>
                      </a:r>
                      <a:endParaRPr/>
                    </a:p>
                  </a:txBody>
                  <a:tcPr marT="39550" marB="39550" marR="79125" marL="79125" anchor="ctr"/>
                </a:tc>
              </a:tr>
              <a:tr h="31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/>
                        <a:t>Tasarım Esnekliği</a:t>
                      </a:r>
                      <a:endParaRPr sz="1600"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Düşük</a:t>
                      </a:r>
                      <a:endParaRPr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Orta</a:t>
                      </a:r>
                      <a:endParaRPr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Yüksek</a:t>
                      </a:r>
                      <a:endParaRPr/>
                    </a:p>
                  </a:txBody>
                  <a:tcPr marT="39550" marB="39550" marR="79125" marL="79125" anchor="ctr"/>
                </a:tc>
              </a:tr>
              <a:tr h="55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/>
                        <a:t>Görsel Tasarım</a:t>
                      </a:r>
                      <a:endParaRPr sz="1600"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Sınırlı</a:t>
                      </a:r>
                      <a:endParaRPr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Daha iyi görünüm</a:t>
                      </a:r>
                      <a:endParaRPr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CSS, SVG, animasyon desteği</a:t>
                      </a:r>
                      <a:endParaRPr/>
                    </a:p>
                  </a:txBody>
                  <a:tcPr marT="39550" marB="39550" marR="79125" marL="79125" anchor="ctr"/>
                </a:tc>
              </a:tr>
              <a:tr h="31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/>
                        <a:t>Olay Yönetimi</a:t>
                      </a:r>
                      <a:endParaRPr sz="1600"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Temel</a:t>
                      </a:r>
                      <a:endParaRPr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Gelişmiş</a:t>
                      </a:r>
                      <a:endParaRPr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Daha modern API</a:t>
                      </a:r>
                      <a:endParaRPr/>
                    </a:p>
                  </a:txBody>
                  <a:tcPr marT="39550" marB="39550" marR="79125" marL="79125" anchor="ctr"/>
                </a:tc>
              </a:tr>
              <a:tr h="31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/>
                        <a:t>3D / Medya Desteği</a:t>
                      </a:r>
                      <a:endParaRPr sz="1600"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Yok</a:t>
                      </a:r>
                      <a:endParaRPr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Yok</a:t>
                      </a:r>
                      <a:endParaRPr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Var</a:t>
                      </a:r>
                      <a:endParaRPr/>
                    </a:p>
                  </a:txBody>
                  <a:tcPr marT="39550" marB="39550" marR="79125" marL="79125" anchor="ctr"/>
                </a:tc>
              </a:tr>
              <a:tr h="31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/>
                        <a:t>Öğrenme Eğrisi</a:t>
                      </a:r>
                      <a:endParaRPr sz="1600"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Kolay</a:t>
                      </a:r>
                      <a:endParaRPr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Orta</a:t>
                      </a:r>
                      <a:endParaRPr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Daha dik (ama güçlü)</a:t>
                      </a:r>
                      <a:endParaRPr/>
                    </a:p>
                  </a:txBody>
                  <a:tcPr marT="39550" marB="39550" marR="79125" marL="79125" anchor="ctr"/>
                </a:tc>
              </a:tr>
              <a:tr h="55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/>
                        <a:t>Güncel Kullanım</a:t>
                      </a:r>
                      <a:endParaRPr sz="1600"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Tarihsel / Geriye Uyumluluk</a:t>
                      </a:r>
                      <a:endParaRPr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Hâlen yaygın</a:t>
                      </a:r>
                      <a:endParaRPr/>
                    </a:p>
                  </a:txBody>
                  <a:tcPr marT="39550" marB="39550" marR="79125" marL="791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Yeni uygulamalarda tercih edilir</a:t>
                      </a:r>
                      <a:endParaRPr/>
                    </a:p>
                  </a:txBody>
                  <a:tcPr marT="39550" marB="39550" marR="79125" marL="791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b="1" lang="tr-TR" sz="5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Swing Temelleri</a:t>
            </a:r>
            <a:endParaRPr sz="54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30936" y="2807208"/>
            <a:ext cx="3429000" cy="341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tr-TR" sz="2200"/>
              <a:t>Swing bileşenleri javax.swing paketinde yer alır.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tr-TR" sz="2200"/>
              <a:t>Temel Sınıflar: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tr-TR" sz="2200"/>
              <a:t>JFrame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tr-TR" sz="2200"/>
              <a:t>JPanel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tr-TR" sz="2200"/>
              <a:t>JButton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tr-TR" sz="2200"/>
              <a:t>Jlabel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tr-TR" sz="2200"/>
              <a:t>JTextField</a:t>
            </a:r>
            <a:endParaRPr/>
          </a:p>
        </p:txBody>
      </p:sp>
      <p:pic>
        <p:nvPicPr>
          <p:cNvPr descr="Swing In Java: Creating GUI Using Java Swing | Edureka" id="118" name="Google Shape;118;p1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296" y="1288847"/>
            <a:ext cx="6903720" cy="4280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tr-TR"/>
              <a:t>Basit bir örnek</a:t>
            </a:r>
            <a:br>
              <a:rPr b="1" lang="tr-TR"/>
            </a:b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838200" y="1016000"/>
            <a:ext cx="10515600" cy="5160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import javax.swing.*;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    // Ana pencere oluşturuluyor (başlık çubuğunda "Merhaba GUI" yazar)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    JFrame pencere = new JFrame("Merhaba GUI");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    // Pencere içinde görüntülenecek bir yazı (etiket) oluşturuluyor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    JLabel etiket = new JLabel("Merhaba Dünya!");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   pencere.add(etiket); // Etiketi pencereye ekle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    // Pencerenin genişliği 500, yüksekliği 500 piksel olacak şekilde ayarlanıyor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    pencere.setSize(500, 500);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    // Pencere kapatıldığında uygulama tamamen kapansın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    pencere.setDefaultCloseOperation(JFrame.EXIT_ON_CLOSE);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  pencere.setVisible(true); // Pencereyi görünür hale getir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tr-TR" sz="14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Label yazı fontunu değiştirme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Etiketin (JLabel) yazı fontunu büyütmek için setFont(...) metodunu kullanılır.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Bu metot, java.awt.Font sınıfından bir nesne alır.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// Font ayarı: (yazı tipi, stil, boyut)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etiket.setFont(new Font("Arial", Font.PLAIN, 24)); // 24 pt boyutunda Arial yazı tipi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// Yazı rengi (mavi)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etiket.setForeground(Color.BLUE);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//new Color(128, 0, 255) ile özel renk belirlenebilir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 Swing'de Alan İsimlendirme Kuralları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Kodun okunabilirliğini artırmak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Hangi değişkenin hangi bileşeni temsil ettiğini hemen anlayabilmek için bazı kuralar var.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❖"/>
            </a:pPr>
            <a:r>
              <a:rPr lang="tr-TR">
                <a:solidFill>
                  <a:srgbClr val="FF0000"/>
                </a:solidFill>
              </a:rPr>
              <a:t>Ekip çalışmalarında kodun anlaşılmasını kolaylaştırmak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❖"/>
            </a:pPr>
            <a:r>
              <a:rPr lang="tr-TR">
                <a:solidFill>
                  <a:srgbClr val="FF0000"/>
                </a:solidFill>
              </a:rPr>
              <a:t>Küçük harfle başlar, sonraki kelimeler büyük harfle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❖"/>
            </a:pPr>
            <a:r>
              <a:rPr lang="tr-TR">
                <a:solidFill>
                  <a:srgbClr val="FF0000"/>
                </a:solidFill>
              </a:rPr>
              <a:t>Açıklayıcı ve kısa adlar seçilir.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❖"/>
            </a:pPr>
            <a:r>
              <a:rPr lang="tr-TR">
                <a:solidFill>
                  <a:srgbClr val="FF0000"/>
                </a:solidFill>
              </a:rPr>
              <a:t>Bileşen türüne uygun ön ek (prefix) kullanılır.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