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6858000" cx="12192000"/>
  <p:notesSz cx="6858000" cy="9144000"/>
  <p:embeddedFontLst>
    <p:embeddedFont>
      <p:font typeface="Play"/>
      <p:regular r:id="rId47"/>
      <p:bold r:id="rId48"/>
    </p:embeddedFont>
    <p:embeddedFont>
      <p:font typeface="Arimo"/>
      <p:regular r:id="rId49"/>
      <p:bold r:id="rId50"/>
      <p:italic r:id="rId51"/>
      <p:boldItalic r:id="rId52"/>
    </p:embeddedFont>
    <p:embeddedFont>
      <p:font typeface="JetBrains Mono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5867134-19E3-4A8C-A7C0-B7716E433B80}">
  <a:tblStyle styleId="{E5867134-19E3-4A8C-A7C0-B7716E433B80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1A06B09-2CE0-4D29-962C-EFA07436E39E}" styleName="Table_1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FF7"/>
          </a:solidFill>
        </a:fill>
      </a:tcStyle>
    </a:band1H>
    <a:band2H>
      <a:tcTxStyle/>
    </a:band2H>
    <a:band1V>
      <a:tcTxStyle/>
      <a:tcStyle>
        <a:fill>
          <a:solidFill>
            <a:srgbClr val="E6EFF7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lay-bold.fntdata"/><Relationship Id="rId47" Type="http://schemas.openxmlformats.org/officeDocument/2006/relationships/font" Target="fonts/Play-regular.fntdata"/><Relationship Id="rId49" Type="http://schemas.openxmlformats.org/officeDocument/2006/relationships/font" Target="fonts/Arim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Arimo-italic.fntdata"/><Relationship Id="rId50" Type="http://schemas.openxmlformats.org/officeDocument/2006/relationships/font" Target="fonts/Arimo-bold.fntdata"/><Relationship Id="rId53" Type="http://schemas.openxmlformats.org/officeDocument/2006/relationships/font" Target="fonts/JetBrainsMono-regular.fntdata"/><Relationship Id="rId52" Type="http://schemas.openxmlformats.org/officeDocument/2006/relationships/font" Target="fonts/Arimo-boldItalic.fntdata"/><Relationship Id="rId11" Type="http://schemas.openxmlformats.org/officeDocument/2006/relationships/slide" Target="slides/slide6.xml"/><Relationship Id="rId55" Type="http://schemas.openxmlformats.org/officeDocument/2006/relationships/font" Target="fonts/JetBrainsMono-italic.fntdata"/><Relationship Id="rId10" Type="http://schemas.openxmlformats.org/officeDocument/2006/relationships/slide" Target="slides/slide5.xml"/><Relationship Id="rId54" Type="http://schemas.openxmlformats.org/officeDocument/2006/relationships/font" Target="fonts/JetBrains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56" Type="http://schemas.openxmlformats.org/officeDocument/2006/relationships/font" Target="fonts/JetBrains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tr-TR"/>
              <a:t>Bölüm 1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/>
              <a:t>Java nedir?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Garbage Collector’ı Manuel Çağırma</a:t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System.gc() veya Runtime.getRuntime().gc()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metoduyla çağırabilirsin, ancak JVM, bunu garanti etmez!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GC gerektiğinde kendiliğinden çalışır, elle çağırmaya genellikle gerek yoktur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Garbage Collector-Özet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Manuel bellek yönetimi gerekmez (C/C++’daki malloc() ve free() yok)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Bellek sızıntılarını azaltır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Çok iş parçacıklı (multithreaded) çalışabilir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Dezavantajları: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Performans Kaybı: Çalışırken duraksamalara neden olabilir.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Anlık Kontrol Zorluğu: Geliştirici, çöp toplamayı tam olarak yönetemez.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 Açıklama Satırı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Java'da açıklama satırları, kod içine </a:t>
            </a:r>
            <a:r>
              <a:rPr b="1" lang="tr-TR"/>
              <a:t>açıklama eklemek</a:t>
            </a:r>
            <a:r>
              <a:rPr lang="tr-TR"/>
              <a:t> ve </a:t>
            </a:r>
            <a:r>
              <a:rPr b="1" lang="tr-TR"/>
              <a:t>kodun okunabilirliğini artırmak</a:t>
            </a:r>
            <a:r>
              <a:rPr lang="tr-TR"/>
              <a:t> için kullanılır. Açıklama satırları </a:t>
            </a:r>
            <a:r>
              <a:rPr b="1" lang="tr-TR"/>
              <a:t>derleyici tarafından çalıştırılmaz</a:t>
            </a:r>
            <a:r>
              <a:rPr lang="tr-TR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Tek Satırlık Açıklamalar (//)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Çok Satırlı Açıklamalar (/* ... */)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 Javadoc Açıklamaları (/** ... */)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Açıklamalar, kodun okunabilirliğini artırır ve ekip çalışmasını kolaylaştırır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Herşey Nesne mi?</a:t>
            </a:r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 </a:t>
            </a:r>
            <a:r>
              <a:rPr b="1" lang="tr-TR"/>
              <a:t>nesne yönelimli bir programlama dili (OOP - Object Oriented Programming)</a:t>
            </a:r>
            <a:r>
              <a:rPr lang="tr-TR"/>
              <a:t> olduğu için </a:t>
            </a:r>
            <a:r>
              <a:rPr b="1" lang="tr-TR"/>
              <a:t>neredeyse her şey nesneyle ilgilidir</a:t>
            </a:r>
            <a:r>
              <a:rPr lang="tr-TR"/>
              <a:t>, ancak </a:t>
            </a:r>
            <a:r>
              <a:rPr b="1" lang="tr-TR"/>
              <a:t>bazı istisnalar vardır</a:t>
            </a:r>
            <a:r>
              <a:rPr lang="tr-TR"/>
              <a:t>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6"/>
          <p:cNvGraphicFramePr/>
          <p:nvPr/>
        </p:nvGraphicFramePr>
        <p:xfrm>
          <a:off x="1803400" y="6400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{E5867134-19E3-4A8C-A7C0-B7716E433B80}</a:tableStyleId>
              </a:tblPr>
              <a:tblGrid>
                <a:gridCol w="2274700"/>
                <a:gridCol w="2274700"/>
                <a:gridCol w="2274700"/>
              </a:tblGrid>
              <a:tr h="23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 u="none" cap="none" strike="noStrike"/>
                        <a:t>Öğe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Nesne mi?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Açıklama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Sınıflar (Class)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✅ Evet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Java'daki her sınıf bir nesnenin şablonudur.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Nesneler (Object)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✅ Evet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Tüm nesneler bellek üzerinde oluşturulur.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Diziler (Arrays)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✅ Evet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Java'daki diziler nesnedir.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0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String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✅ Evet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String sınıfı nesnedir.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Kaplamalar (Wrapper Class)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✅ Evet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Integer, Double gibi veri tiplerinin nesne karşılıkları vardır.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6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Temel Veri Tipleri (Primitive Types)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❌ Hayır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int, double, char gibi veri tipleri nesne değildir!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Java'da Depolanan Veriler</a:t>
            </a:r>
            <a:endParaRPr/>
          </a:p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Java'da veriler, </a:t>
            </a:r>
            <a:r>
              <a:rPr b="1" lang="tr-TR"/>
              <a:t>belleğin (RAM)</a:t>
            </a:r>
            <a:r>
              <a:rPr lang="tr-TR"/>
              <a:t> farklı bölümlerinde saklanır. JVM (Java Virtual Machine - Java Sanal Makinesi), bellek yönetimini </a:t>
            </a:r>
            <a:r>
              <a:rPr b="1" lang="tr-TR"/>
              <a:t>Heap, Stack, Method Area ve Metaspace</a:t>
            </a:r>
            <a:r>
              <a:rPr lang="tr-TR"/>
              <a:t> gibi alanlara ayırarak yapar.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Java'da Depolanan Veriler</a:t>
            </a:r>
            <a:endParaRPr/>
          </a:p>
        </p:txBody>
      </p:sp>
      <p:graphicFrame>
        <p:nvGraphicFramePr>
          <p:cNvPr id="175" name="Google Shape;175;p28"/>
          <p:cNvGraphicFramePr/>
          <p:nvPr/>
        </p:nvGraphicFramePr>
        <p:xfrm>
          <a:off x="838200" y="20810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{E5867134-19E3-4A8C-A7C0-B7716E433B80}</a:tableStyleId>
              </a:tblPr>
              <a:tblGrid>
                <a:gridCol w="3505200"/>
                <a:gridCol w="3505200"/>
                <a:gridCol w="35052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Bellek Bölgesi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Ne Depolanır?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Özellikleri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Heap Memory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Nesneler (Objects), Diziler (Arrays), String'ler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Büyük bellek alanı, Garbage Collector tarafından yönetilir.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Stack Memory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Yerel değişkenler (Local Variables), Metot çağrıları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Küçük ve hızlı, her iş parçacığı (Thread) için ayrı bir alanı vardır.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Metaspace (Method Area)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Sınıflar (Classes), Metot bilgileri, Statik değişkenler (Static Variables)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Java 8'den önce </a:t>
                      </a:r>
                      <a:r>
                        <a:rPr b="1" lang="tr-TR" sz="1800"/>
                        <a:t>Permanent Generation (PermGen)</a:t>
                      </a:r>
                      <a:r>
                        <a:rPr lang="tr-TR" sz="1800"/>
                        <a:t> olarak adlandırılırdı.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PC Register (Program Counter)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Çalışan thread’in yürüttüğü komut adresi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Küçük ve her iş parçacığı için ayrı.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Native Method Stack</a:t>
                      </a:r>
                      <a:endParaRPr sz="1800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JNI (Java Native Interface) ile kullanılan yerel (native) kodlar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C/C++ gibi dillerden çağrılan kodların çalıştığı alan.</a:t>
                      </a:r>
                      <a:endParaRPr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Heap Memory (Yığın Bellek)</a:t>
            </a:r>
            <a:br>
              <a:rPr b="1" lang="tr-TR"/>
            </a:br>
            <a:endParaRPr/>
          </a:p>
        </p:txBody>
      </p:sp>
      <p:sp>
        <p:nvSpPr>
          <p:cNvPr id="181" name="Google Shape;181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Tüm nesneler (Objects) burada saklanır!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tr-TR"/>
              <a:t>Garbage Collector (Çöp Toplayıcı) bu alanı temizler.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tr-TR"/>
              <a:t>Heap büyük ve yavaştır, ancak uzun süre saklanacak nesneler buradadır.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tr-TR"/>
              <a:t>class Kisi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tr-TR"/>
              <a:t>    String isim; // Heap'te saklanır.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tr-TR"/>
              <a:t>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tr-TR"/>
              <a:t>Kisi k1 = new Kisi(); // Yeni nesne Heap'e gider.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Stack Memory (Yığın Bellek)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Metot çağrıları (Method Calls) ve yerel değişkenler (Local Variables) burada tutulur.Çok hızlıdır, ancak metot tamamlandığında bellek serbest bırakılır.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public void topla() { int a = 5; // Stack'te saklanır. int b = 10; // Stack'te saklanır. int c = a + b; // Stack'te saklanır. }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Method Area &amp; Metaspace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Sınıfların (Classes), metodların (Methods) ve statik değişkenlerin (Static Variables) bilgileri burada saklanır.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 8'den önce Permanent Generation (PermGen) olarak biliniyordu, ancak Metaspace ile değiştirildi. Örnek: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class Test {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static int sayi = 10; // Metaspace'te saklanır.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 Nedir?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Java Nedir?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Java, </a:t>
            </a:r>
            <a:r>
              <a:rPr b="1" lang="tr-TR"/>
              <a:t>Nesne Yönelimli (OOP - Object Oriented Programming)</a:t>
            </a:r>
            <a:r>
              <a:rPr lang="tr-TR"/>
              <a:t>, </a:t>
            </a:r>
            <a:r>
              <a:rPr b="1" lang="tr-TR"/>
              <a:t>platformdan bağımsız</a:t>
            </a:r>
            <a:r>
              <a:rPr lang="tr-TR"/>
              <a:t>, </a:t>
            </a:r>
            <a:r>
              <a:rPr b="1" lang="tr-TR"/>
              <a:t>çok amaçlı</a:t>
            </a:r>
            <a:r>
              <a:rPr lang="tr-TR"/>
              <a:t> ve </a:t>
            </a:r>
            <a:r>
              <a:rPr b="1" lang="tr-TR"/>
              <a:t>yüksek seviyeli</a:t>
            </a:r>
            <a:r>
              <a:rPr lang="tr-TR"/>
              <a:t> bir programlama dilidir. </a:t>
            </a:r>
            <a:r>
              <a:rPr b="1" lang="tr-TR"/>
              <a:t>Sun Microsystems</a:t>
            </a:r>
            <a:r>
              <a:rPr lang="tr-TR"/>
              <a:t> tarafından 1995 yılında geliştirilen Java, günümüzde </a:t>
            </a:r>
            <a:r>
              <a:rPr b="1" lang="tr-TR"/>
              <a:t>Oracle</a:t>
            </a:r>
            <a:r>
              <a:rPr lang="tr-TR"/>
              <a:t> tarafından desteklenmektedir.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4️⃣ PC Register (Program Counter)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Çalışan thread’in yürüttüğü kodun adresini tutar.Her iş parçacığı (Thread) için ayrı bir PC Register vardır.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5️⃣ Native Method Stack: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C/C++ gibi dillerle yazılmış yerel (native) metodlar için kullanılır.JNI (Java Native Interface) ile çağrılan metodların çalıştığı bellek alanıdır.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Özet</a:t>
            </a:r>
            <a:endParaRPr/>
          </a:p>
        </p:txBody>
      </p:sp>
      <p:sp>
        <p:nvSpPr>
          <p:cNvPr id="205" name="Google Shape;205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Heap → Nesneler, diziler, new ile oluşturulan her şey burada.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Stack → Metot çağrıları ve yerel değişkenler burada.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Metaspace →  Sınıf ve statik değişken bilgileri burada.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PC Register &amp; Native Stack → JVM ve Native kodlarla ilgili.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Java'da Temel Veri Türleri (Primitive Types)</a:t>
            </a:r>
            <a:br>
              <a:rPr b="1" lang="tr-TR"/>
            </a:br>
            <a:endParaRPr/>
          </a:p>
        </p:txBody>
      </p:sp>
      <p:sp>
        <p:nvSpPr>
          <p:cNvPr id="211" name="Google Shape;211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Java'da </a:t>
            </a:r>
            <a:r>
              <a:rPr b="1" lang="tr-TR"/>
              <a:t>veri türleri</a:t>
            </a:r>
            <a:r>
              <a:rPr lang="tr-TR"/>
              <a:t>, </a:t>
            </a:r>
            <a:r>
              <a:rPr b="1" lang="tr-TR"/>
              <a:t>temel (primitive) türler</a:t>
            </a:r>
            <a:r>
              <a:rPr lang="tr-TR"/>
              <a:t> ve </a:t>
            </a:r>
            <a:r>
              <a:rPr b="1" lang="tr-TR"/>
              <a:t>referans türleri (reference types)</a:t>
            </a:r>
            <a:r>
              <a:rPr lang="tr-TR"/>
              <a:t> olmak üzere ikiye ayrılır.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📌 Temel Veri Türleri</a:t>
            </a:r>
            <a:r>
              <a:rPr lang="tr-TR"/>
              <a:t>, </a:t>
            </a:r>
            <a:r>
              <a:rPr b="1" lang="tr-TR"/>
              <a:t>hafızada doğrudan saklanır</a:t>
            </a:r>
            <a:r>
              <a:rPr lang="tr-TR"/>
              <a:t> ve nesne değildir!</a:t>
            </a:r>
            <a:br>
              <a:rPr lang="tr-TR"/>
            </a:br>
            <a:r>
              <a:rPr b="1" lang="tr-TR"/>
              <a:t>📌 Referans Türleri (Arrays, String, Object vs.)</a:t>
            </a:r>
            <a:r>
              <a:rPr lang="tr-TR"/>
              <a:t>, nesne olarak saklanır.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Java'da Temel Veri Türleri (Primitive Types)</a:t>
            </a:r>
            <a:br>
              <a:rPr b="1" lang="tr-TR"/>
            </a:br>
            <a:endParaRPr/>
          </a:p>
        </p:txBody>
      </p:sp>
      <p:graphicFrame>
        <p:nvGraphicFramePr>
          <p:cNvPr id="217" name="Google Shape;217;p35"/>
          <p:cNvGraphicFramePr/>
          <p:nvPr/>
        </p:nvGraphicFramePr>
        <p:xfrm>
          <a:off x="838200" y="23553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{71A06B09-2CE0-4D29-962C-EFA07436E39E}</a:tableStyleId>
              </a:tblPr>
              <a:tblGrid>
                <a:gridCol w="2254250"/>
                <a:gridCol w="2254250"/>
                <a:gridCol w="2254250"/>
                <a:gridCol w="2254250"/>
              </a:tblGrid>
              <a:tr h="32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Veri Türü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Boyut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Varsayılan Değer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Kapsam (Min - Max)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2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byte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8 bit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-128 → 127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2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short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16 bit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-32,768 → 32,767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2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int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32 bit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0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-2³¹ → 2³¹-1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2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long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64 bit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0L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-2⁶³ → 2⁶³-1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2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float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32 bit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0.0f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~±3.4E38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2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double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64 bit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0.0d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~±1.7E308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2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char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16 bit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'\u0000'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Unicode karakterler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272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boolean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1 bit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false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true / false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Temel Veri Türleri Açıklamaları1️⃣</a:t>
            </a:r>
            <a:endParaRPr/>
          </a:p>
        </p:txBody>
      </p:sp>
      <p:sp>
        <p:nvSpPr>
          <p:cNvPr id="223" name="Google Shape;223;p3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Tam Sayı Türleri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🔹 byte → 8 bit (1 byte), küçük sayılar için kullanılır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🔹 short → 16 bit, küçük aralıktaki tam sayılar için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🔹 int → 32 bit, genellikle tam sayı saklamak için kullanılır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🔹 long → 64 bit, çok büyük tam sayılar için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byte kucukSayi = 100;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short ortaSayi = 30000;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int buyukSayi = 2_147_483_647; // Alt çizgi (_) ile okunabilirlik artırılabilir.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long cokBuyukSayi = 9_223_372_036_854_775_807L; // Sonuna 'L' eklenmeli.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 Ondalıklı Sayı Türleri</a:t>
            </a:r>
            <a:endParaRPr/>
          </a:p>
        </p:txBody>
      </p:sp>
      <p:sp>
        <p:nvSpPr>
          <p:cNvPr id="229" name="Google Shape;229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 float → 32 bit, ondalıklı sayılar için (hassasiyet daha az)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 double → 64 bit, varsayılan ve daha hassas ondalıklı sayı türü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float ondalikliSayi1 = 3.14f; // Sonuna 'f' eklenmeli.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double ondalikliSayi2 = 3.141592653589793;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235" name="Google Shape;235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Karakter Türü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char → 16 bit, Unicode karakterleri tutar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char karakter = 'A’; 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char unicodeChar = '\u00A9'; // Unicode karakter System.out.println(unicodeChar);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Mantıksal (Boolean) Türü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boolean → Sadece true veya false değerlerini alır.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boolean javaOgreniyorMusun = true;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boolean hataVarMi = false;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Temel Türler ve Wrapper Class’lar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Java'da temel veri türlerini </a:t>
            </a:r>
            <a:r>
              <a:rPr b="1" lang="tr-TR"/>
              <a:t>nesne olarak kullanmak</a:t>
            </a:r>
            <a:r>
              <a:rPr lang="tr-TR"/>
              <a:t> için </a:t>
            </a:r>
            <a:r>
              <a:rPr b="1" lang="tr-TR"/>
              <a:t>Wrapper Class</a:t>
            </a:r>
            <a:r>
              <a:rPr lang="tr-TR"/>
              <a:t> (Kaplamalar) kullanılır. </a:t>
            </a:r>
            <a:endParaRPr/>
          </a:p>
        </p:txBody>
      </p:sp>
      <p:graphicFrame>
        <p:nvGraphicFramePr>
          <p:cNvPr id="242" name="Google Shape;242;p39"/>
          <p:cNvGraphicFramePr/>
          <p:nvPr/>
        </p:nvGraphicFramePr>
        <p:xfrm>
          <a:off x="838200" y="28851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{71A06B09-2CE0-4D29-962C-EFA07436E39E}</a:tableStyleId>
              </a:tblPr>
              <a:tblGrid>
                <a:gridCol w="2281775"/>
                <a:gridCol w="2281775"/>
              </a:tblGrid>
              <a:tr h="3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Temel Veri Türü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Wrapper Class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byte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Byte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short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Short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int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Integer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long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Long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float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Float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3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double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Double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char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Character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3638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boolean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Boolean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  <p:sp>
        <p:nvSpPr>
          <p:cNvPr id="243" name="Google Shape;243;p39"/>
          <p:cNvSpPr txBox="1"/>
          <p:nvPr/>
        </p:nvSpPr>
        <p:spPr>
          <a:xfrm>
            <a:off x="5621868" y="2921000"/>
            <a:ext cx="5952066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Örnek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prim = 100; // Temel veri türü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Integer nesnePrim = prim; // Wrapper Class (Autoboxing)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sayi = nesnePrim; // Tekrar temel türe dönüş (Unboxing)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Java'da Veri Türleri ve Geçerlilik Alanı (Scope)</a:t>
            </a:r>
            <a:endParaRPr/>
          </a:p>
        </p:txBody>
      </p:sp>
      <p:sp>
        <p:nvSpPr>
          <p:cNvPr id="249" name="Google Shape;249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Java'da değişkenlerin erişilebilir olduğu alan, scope (geçerlilik alanı) olarak adlandırılır. Bir değişkenin hangi kod blokları içinde kullanılabileceği, onun tanımlandığı yere bağlıdır.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Java'da Scope Türleri</a:t>
            </a:r>
            <a:endParaRPr/>
          </a:p>
        </p:txBody>
      </p:sp>
      <p:graphicFrame>
        <p:nvGraphicFramePr>
          <p:cNvPr id="255" name="Google Shape;255;p41"/>
          <p:cNvGraphicFramePr/>
          <p:nvPr/>
        </p:nvGraphicFramePr>
        <p:xfrm>
          <a:off x="838200" y="25382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{71A06B09-2CE0-4D29-962C-EFA07436E39E}</a:tableStyleId>
              </a:tblPr>
              <a:tblGrid>
                <a:gridCol w="3505200"/>
                <a:gridCol w="3505200"/>
                <a:gridCol w="3505200"/>
              </a:tblGrid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Scope Türü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Tanımlandığı Yer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Erişim Alanı</a:t>
                      </a:r>
                      <a:endParaRPr sz="1800"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Yerel Değişkenler (Local Variables)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Bir metodun veya kod bloğunun içinde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Sadece ilgili metodun/blok içinde geçerlidir.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Sınıf Değişkenleri (Instance Variables)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Sınıf içinde, metotların dışında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Nesneye bağlıdır, her nesne farklı bir değer saklar.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Statik Değişkenler (Static Variables)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Sınıf içinde, static anahtar kelimesi ile tanımlanır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Tüm nesneler tarafından paylaşılır, sınıfa bağlıdır.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800"/>
                        <a:t>Blok Değişkenleri (Block Variables)</a:t>
                      </a:r>
                      <a:endParaRPr sz="1800"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Döngüler (for, while) veya {} içindeki bloklarda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800"/>
                        <a:t>Sadece ilgili blok içinde geçerlidir.</a:t>
                      </a:r>
                      <a:endParaRPr/>
                    </a:p>
                  </a:txBody>
                  <a:tcPr marT="45725" marB="45725" marR="91450" marL="914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Javanın temel özellikleri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tr-TR"/>
              <a:t>1. Platformdan Bağımsızlık:  </a:t>
            </a:r>
            <a:r>
              <a:rPr lang="tr-TR"/>
              <a:t>Write Once, Run Anywhere - WORA felsefesine sahiptir.Java kodu, doğrudan işletim sisteminde çalışmaz. JVM (Java Virtual Machine - Java Sanal Makinesi) sayesinde farklı işletim sistemlerinde çalışabilir.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tr-TR"/>
              <a:t>2. Nesne Yönelimli Programlama (OOP): </a:t>
            </a:r>
            <a:r>
              <a:rPr lang="tr-TR"/>
              <a:t>Java, tamamen nesne yönelimli bir programlama dilidir. Sınıflar (Class) ve nesneler (Object) ile çalışır. Kapsülleme (Encapsulation), Kalıtım (Inheritance), Çok Biçimlilik (Polymorphism), Soyutlama (Abstraction) gibi temel OOP kavramlarını destekler.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tr-TR"/>
              <a:t>3. Güvenli (Secure): </a:t>
            </a:r>
            <a:r>
              <a:rPr lang="tr-TR"/>
              <a:t>Java, güvenlik açısından güçlü bir dildir. Otomatik bellek yönetimi (Garbage Collector) sayesinde bellek sızıntılarını önler. Exception Handling (Hata Yönetimi) ile hataların kontrol edilmesini sağlar. JVM, zararlı kodların çalışmasını engeller.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Yerel Değişkenler (Local Variables)</a:t>
            </a:r>
            <a:endParaRPr/>
          </a:p>
        </p:txBody>
      </p:sp>
      <p:sp>
        <p:nvSpPr>
          <p:cNvPr id="261" name="Google Shape;261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Bir metodun veya {} bloğunun içinde tanımlanan değişkenlerdir.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Sadece tanımlandığı blok içinde kullanılabilir.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Başlangıç değeri atanmazsa hata verir!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62" name="Google Shape;262;p42"/>
          <p:cNvSpPr/>
          <p:nvPr/>
        </p:nvSpPr>
        <p:spPr>
          <a:xfrm>
            <a:off x="2218266" y="3318570"/>
            <a:ext cx="7035801" cy="3539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Font typeface="JetBrains Mono"/>
              <a:buNone/>
            </a:pPr>
            <a:r>
              <a:rPr b="0" i="0" lang="tr-TR" sz="2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2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Test </a:t>
            </a: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void </a:t>
            </a:r>
            <a:r>
              <a:rPr b="0" i="0" lang="tr-TR" sz="28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metot</a:t>
            </a: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b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sz="2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x </a:t>
            </a: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28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10</a:t>
            </a: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b="0" i="1" lang="tr-TR" sz="2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Yerel değişken</a:t>
            </a:r>
            <a:br>
              <a:rPr b="0" i="1" lang="tr-TR" sz="2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2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28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sz="2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x</a:t>
            </a: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 </a:t>
            </a:r>
            <a:r>
              <a:rPr b="0" i="1" lang="tr-TR" sz="2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Geçerli</a:t>
            </a:r>
            <a:br>
              <a:rPr b="0" i="1" lang="tr-TR" sz="2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2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1" lang="tr-TR" sz="2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System.out.println(x); // HATA! x sadece metot içinde geçerli.</a:t>
            </a:r>
            <a:br>
              <a:rPr b="0" i="1" lang="tr-TR" sz="2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2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Değişkenleri (Instance Variables)</a:t>
            </a:r>
            <a:endParaRPr/>
          </a:p>
        </p:txBody>
      </p:sp>
      <p:sp>
        <p:nvSpPr>
          <p:cNvPr id="268" name="Google Shape;268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Metotların dışında, sınıfın içinde tanımlanır.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Her nesne (Object) için ayrı bir kopya oluşturulur.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Başlangıç değeri vermezsen, varsayılan değer atanır.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Değişkenleri (Instance Variables)</a:t>
            </a:r>
            <a:endParaRPr/>
          </a:p>
        </p:txBody>
      </p:sp>
      <p:sp>
        <p:nvSpPr>
          <p:cNvPr id="274" name="Google Shape;274;p44"/>
          <p:cNvSpPr/>
          <p:nvPr/>
        </p:nvSpPr>
        <p:spPr>
          <a:xfrm>
            <a:off x="990600" y="1568450"/>
            <a:ext cx="7425267" cy="501675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600"/>
              <a:buFont typeface="JetBrains Mono"/>
              <a:buNone/>
            </a:pPr>
            <a:r>
              <a:rPr b="0" i="0" lang="tr-TR" sz="1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Araba 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</a:t>
            </a:r>
            <a:r>
              <a:rPr b="0" i="0" lang="tr-TR" sz="16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renk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b="0" i="1" lang="tr-TR" sz="1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Sınıf değişkeni (instance variable)</a:t>
            </a:r>
            <a:br>
              <a:rPr b="0" i="1" lang="tr-TR" sz="1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1" lang="tr-TR" sz="1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1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void </a:t>
            </a:r>
            <a:r>
              <a:rPr b="0" i="0" lang="tr-TR" sz="16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bilgiGoster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16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sz="16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"Arabanın rengi: " 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16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renk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16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Araba araba1 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1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new 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Araba();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araba1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0" lang="tr-TR" sz="16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renk 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16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"Kırmızı"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b="0" i="1" lang="tr-TR" sz="1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Her nesnenin kendi "renk" değeri vardır.</a:t>
            </a:r>
            <a:br>
              <a:rPr b="0" i="1" lang="tr-TR" sz="1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1" lang="tr-TR" sz="1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1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Araba araba2 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16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new 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Araba();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araba2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0" lang="tr-TR" sz="16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renk 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16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"Mavi"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b="0" i="1" lang="tr-TR" sz="1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araba1'den farklı bir renk değeri tutar.</a:t>
            </a:r>
            <a:br>
              <a:rPr b="0" i="1" lang="tr-TR" sz="1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1" lang="tr-TR" sz="1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1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araba1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.bilgiGoster(); </a:t>
            </a:r>
            <a:r>
              <a:rPr b="0" i="1" lang="tr-TR" sz="1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Çıktı: Arabanın rengi: Kırmızı</a:t>
            </a:r>
            <a:br>
              <a:rPr b="0" i="1" lang="tr-TR" sz="1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1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6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araba2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.bilgiGoster(); </a:t>
            </a:r>
            <a:r>
              <a:rPr b="0" i="1" lang="tr-TR" sz="1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Çıktı: Arabanın rengi: Mavi</a:t>
            </a:r>
            <a:br>
              <a:rPr b="0" i="1" lang="tr-TR" sz="1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16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6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Statik Değişkenler (Static Variables)</a:t>
            </a:r>
            <a:endParaRPr/>
          </a:p>
        </p:txBody>
      </p:sp>
      <p:sp>
        <p:nvSpPr>
          <p:cNvPr id="280" name="Google Shape;280;p4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static anahtar kelimesi ile tanımlanır.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Tüm nesneler tarafından paylaşılır, sınıfa aittir.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Sadece bir kez bellekte oluşturulur (Heap → Metaspace içinde tutulur).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Statik Değişkenler (Static Variables)</a:t>
            </a:r>
            <a:endParaRPr/>
          </a:p>
        </p:txBody>
      </p:sp>
      <p:sp>
        <p:nvSpPr>
          <p:cNvPr id="286" name="Google Shape;286;p46"/>
          <p:cNvSpPr/>
          <p:nvPr/>
        </p:nvSpPr>
        <p:spPr>
          <a:xfrm>
            <a:off x="1032933" y="1414562"/>
            <a:ext cx="9795934" cy="507831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1800"/>
              <a:buFont typeface="JetBrains Mono"/>
              <a:buNone/>
            </a:pPr>
            <a:r>
              <a:rPr b="0" i="0" lang="tr-TR" sz="1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Araba 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static int </a:t>
            </a:r>
            <a:r>
              <a:rPr b="0" i="1" lang="tr-TR" sz="18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toplamArabaSayisi 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sz="1800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Statik değişken</a:t>
            </a:r>
            <a:b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</a:t>
            </a:r>
            <a:r>
              <a:rPr b="0" i="0" lang="tr-TR" sz="18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Araba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() {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1" lang="tr-TR" sz="18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toplamArabaSayisi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++; </a:t>
            </a:r>
            <a: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Her yeni nesnede artar</a:t>
            </a:r>
            <a:b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sz="1800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new 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Araba(); </a:t>
            </a:r>
            <a: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1. araba oluşturuldu</a:t>
            </a:r>
            <a:b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new 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Araba(); </a:t>
            </a:r>
            <a: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2. araba oluşturuldu</a:t>
            </a:r>
            <a:b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800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new 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Araba(); </a:t>
            </a:r>
            <a: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3. araba oluşturuldu</a:t>
            </a:r>
            <a:b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18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sz="1800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"Toplam araba sayısı: " 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sz="1800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Araba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sz="1800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toplamArabaSayisi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Çıktı: Toplam araba sayısı: 3</a:t>
            </a:r>
            <a:b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sz="1800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sz="1800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7" name="Google Shape;287;p46"/>
          <p:cNvSpPr txBox="1"/>
          <p:nvPr/>
        </p:nvSpPr>
        <p:spPr>
          <a:xfrm>
            <a:off x="7251701" y="2877236"/>
            <a:ext cx="47879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Önemli:</a:t>
            </a: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Her nesne bu değişkeni paylaşır!</a:t>
            </a:r>
            <a:b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 yüzden, nesneye bağlı değil, sınıfa bağlıdır.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Blok Değişkenleri (Block Variables)</a:t>
            </a:r>
            <a:endParaRPr/>
          </a:p>
        </p:txBody>
      </p:sp>
      <p:sp>
        <p:nvSpPr>
          <p:cNvPr id="293" name="Google Shape;293;p4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Döngüler (for, while) veya {} içinde tanımlanan değişkenlerdir.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Sadece tanımlandığı blok içinde geçerlidir!</a:t>
            </a:r>
            <a:endParaRPr/>
          </a:p>
        </p:txBody>
      </p:sp>
      <p:sp>
        <p:nvSpPr>
          <p:cNvPr id="294" name="Google Shape;294;p47"/>
          <p:cNvSpPr txBox="1"/>
          <p:nvPr>
            <p:ph idx="2" type="body"/>
          </p:nvPr>
        </p:nvSpPr>
        <p:spPr>
          <a:xfrm>
            <a:off x="5527358" y="1825625"/>
            <a:ext cx="5929059" cy="397031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Font typeface="JetBrains Mono"/>
              <a:buNone/>
            </a:pP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for 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int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 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0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 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&lt; </a:t>
            </a:r>
            <a:r>
              <a:rPr b="0" i="0" lang="tr-TR" u="none" cap="none" strike="noStrike">
                <a:solidFill>
                  <a:srgbClr val="1750EB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5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++) {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   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"i: " 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}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1" lang="tr-TR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System.out.println(i);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800"/>
              <a:buFont typeface="JetBrains Mono"/>
              <a:buNone/>
            </a:pP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}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47"/>
          <p:cNvSpPr/>
          <p:nvPr/>
        </p:nvSpPr>
        <p:spPr>
          <a:xfrm>
            <a:off x="406401" y="4279844"/>
            <a:ext cx="48768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tr-T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i="0" lang="tr-T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Önemli:</a:t>
            </a:r>
            <a:r>
              <a:rPr b="0" i="0" lang="tr-T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tr-TR" sz="2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{}</a:t>
            </a:r>
            <a:r>
              <a:rPr b="0" i="0" lang="tr-TR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bloğu bittiğinde değişken silinir. 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Java'da args[] Nedir ve Ne İşe Yarar?</a:t>
            </a:r>
            <a:endParaRPr/>
          </a:p>
        </p:txBody>
      </p:sp>
      <p:sp>
        <p:nvSpPr>
          <p:cNvPr id="301" name="Google Shape;301;p4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Java'da args[], main() metoduna parametre olarak geçirilen bir dizidir (array) ve komut satırından programa veri gönderme amacıyla kullanılır.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 programı çalıştırıldığında, komut satırında belirtilen argümanlar bu diziye atanır.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i="1" lang="tr-TR"/>
              <a:t>public static void main(String[] args)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tr-TR" sz="1900"/>
              <a:t>public: Her yerden erişilebilen bir metot.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tr-TR" sz="1900"/>
              <a:t>static: Sınıfın örneği (instance) oluşturulmadan çağrılabilmesi için static olarak tanımlanır.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tr-TR" sz="1900"/>
              <a:t>void: Metodun geriye bir değer döndürmediğini belirtir.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Char char="•"/>
            </a:pPr>
            <a:r>
              <a:rPr lang="tr-TR" sz="1900"/>
              <a:t>String[] args: Komut satırından gelen parametrelerin saklanacağı dizi.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Java'da args[] Nedir ve Ne İşe Yarar?</a:t>
            </a:r>
            <a:endParaRPr/>
          </a:p>
        </p:txBody>
      </p:sp>
      <p:sp>
        <p:nvSpPr>
          <p:cNvPr id="307" name="Google Shape;307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omut satırından geçirilen argümanlar args[] dizisinin elemanları olarak atanır. Her bir komut satırı parametresi bir String olarak args[] dizisinde saklanır.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Program çalıştırıldığında komut satırında girilen argümanlar, args[] dizisine aktarılır. Bu diziyi program içerisinde kullanarak argümanlara erişebiliriz.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📌 Örnek 1: Java programını komut satırından çalıştırırken aşağıdaki gibi argümanlar verebiliriz: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 ProgramName arg1 arg2 arg3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Sayıları Toplamak</a:t>
            </a:r>
            <a:endParaRPr/>
          </a:p>
        </p:txBody>
      </p:sp>
      <p:sp>
        <p:nvSpPr>
          <p:cNvPr id="313" name="Google Shape;313;p5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Toplama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toplam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args[] dizisindeki her değeri topla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for (String arg :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toplam += Integer.parseInt(arg); // String'i int'e dönüştürüp topla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System.out.println("Toplam: " + toplam);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</p:txBody>
      </p:sp>
      <p:sp>
        <p:nvSpPr>
          <p:cNvPr id="314" name="Google Shape;314;p50"/>
          <p:cNvSpPr txBox="1"/>
          <p:nvPr/>
        </p:nvSpPr>
        <p:spPr>
          <a:xfrm>
            <a:off x="1422400" y="6308209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-TR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Komut satırından çalıştırma: java Toplama 10 20 30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 Söz Dizimi Kuralları (Syntax Rules)</a:t>
            </a:r>
            <a:endParaRPr/>
          </a:p>
        </p:txBody>
      </p:sp>
      <p:sp>
        <p:nvSpPr>
          <p:cNvPr id="320" name="Google Shape;320;p5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1️⃣ Büyük/Küçük Harf Duyarlılığı (Case Sensitivity)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tr-TR"/>
              <a:t>Java, </a:t>
            </a:r>
            <a:r>
              <a:rPr b="1" lang="tr-TR"/>
              <a:t>büyük-küçük harf duyarlıdır</a:t>
            </a:r>
            <a:r>
              <a:rPr lang="tr-TR"/>
              <a:t>. Bu, değişken isimlerinin, sınıf isimlerinin ve anahtar kelimelerin doğru şekilde yazılması gerektiği anlamına gelir.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2️⃣ Java Anahtar Kelimeleri (Keywords)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Java, özel anlam taşıyan </a:t>
            </a:r>
            <a:r>
              <a:rPr b="1" lang="tr-TR"/>
              <a:t>anahtar kelimelere</a:t>
            </a:r>
            <a:r>
              <a:rPr lang="tr-TR"/>
              <a:t> sahiptir. Bu kelimeler </a:t>
            </a:r>
            <a:r>
              <a:rPr b="1" lang="tr-TR"/>
              <a:t>değişken adı, sınıf adı</a:t>
            </a:r>
            <a:r>
              <a:rPr lang="tr-TR"/>
              <a:t> vs. olarak kullanılamaz. İşte bazı önemli anahtar kelimeler: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public, private, static, void, class, if, else, switch, case, int, double, boolean, char, break, continue, return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4. Yüksek Performanslı ve Çok İş Parçacıklı (Multithreading): </a:t>
            </a:r>
            <a:r>
              <a:rPr lang="tr-TR"/>
              <a:t>Java, çoklu iş parçacığı (Thread) desteği ile aynı anda birden fazla işlemi çalıştırabilir. Rekabetçi uygulamalar (Oyunlar, Finans Sistemleri, Web Sunucuları) için uygundur.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5. Zengin Kütüphane Desteği: </a:t>
            </a:r>
            <a:r>
              <a:rPr lang="tr-TR"/>
              <a:t>Java, zengin API ve kütüphanelere sahiptir: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Collections Framework (List, Set, Map)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File I/O (Dosya İşlemleri)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Networking (Ağ Programlama)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Database (JDBC - Veritabanı Bağlantıları)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tr-TR"/>
              <a:t>GUI (Swing, JavaFX ile Arayüz Geliştirme)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 Söz Dizimi Kuralları (Syntax Rules)</a:t>
            </a:r>
            <a:endParaRPr/>
          </a:p>
        </p:txBody>
      </p:sp>
      <p:sp>
        <p:nvSpPr>
          <p:cNvPr id="326" name="Google Shape;326;p5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tr-TR"/>
              <a:t>3️⃣ Yorum Satırları (Comments)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Yorum satırları, kodun açıklamalarını yazmak için kullanılır ve derleyici tarafından yok sayılır.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tr-TR"/>
              <a:t>4️⃣ Değişken İsimlendirme (Variable Naming)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Java'da rakamla başlayan bir değişken adı olamaz.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Java'nın anahtar kelimeleri değişken adı olarak kullanılamaz.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tr-TR"/>
              <a:t>5️⃣ Sınıf İsimlendirme (Class Naming)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tr-TR"/>
              <a:t>Java'da sınıf isimleri genellikle </a:t>
            </a:r>
            <a:r>
              <a:rPr b="1" lang="tr-TR"/>
              <a:t>PascalCase</a:t>
            </a:r>
            <a:r>
              <a:rPr lang="tr-TR"/>
              <a:t> (ilk harfi büyük, her kelimenin ilk harfi büyük) stilinde yazılır.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 Söz Dizimi Kuralları (Syntax Rules)</a:t>
            </a:r>
            <a:endParaRPr/>
          </a:p>
        </p:txBody>
      </p:sp>
      <p:sp>
        <p:nvSpPr>
          <p:cNvPr id="332" name="Google Shape;332;p5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6️⃣ </a:t>
            </a:r>
            <a:r>
              <a:rPr b="1" lang="tr-TR"/>
              <a:t>Parantez ve Noktalı Virgül (Braces &amp; Semicolon)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Java, bloklar için {} parantezlerini kullanır.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Her satırın sonunda noktalı virgül ; olmalıdır.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İç içe bloklar da yine aynı şekilde {} içinde yazılır.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7️⃣ Başlangıç ve Bitiş (Program Yapısı)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Java programları genellikle bir sınıf (class) içinde yazılır ve bu sınıfın içinde bir main() metodu bulunur. Bu metod, programın çalıştırılmaya başladığı yerdir.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 Nerelerde Kullanılır?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Web Uygulamaları (Spring, Java EE)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Mobil Uygulamalar (Android - Kotlin ile birlikte)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Masaüstü Uygulamaları (Swing, JavaFX)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Oyun Geliştirme (LibGDX, JMonkeyEngine)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Veritabanı ve Backend Uygulamaları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Büyük Veri (Big Data)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Yapay Zeka (AI) Projeleri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Çöp toplayıcı Garbage Collector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Garbage Collector (GC), Java'da otomatik bellek yönetimi sağlayan mekanizmadır.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Program çalışırken artık kullanılmayan nesneleri algılar ve temizler, böylece bellek sızıntılarını (Memory Leak) önler.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Java'da Garbage Collector sayesinde bellek yönetimi manuel yapılmaz! C ve C++ gibi dillerde bellek malloc() ve free() fonksiyonlarıyla yönetilirken, Java'da JVM (Java Virtual Machine) bunu otomatik olarak yapar.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Garbage Collector Nasıl Çalışır?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lang="tr-TR"/>
              <a:t>Nesneler Heap Bölgesinde Oluşturulur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/>
              <a:t>	Java'da tüm nesneler </a:t>
            </a:r>
            <a:r>
              <a:rPr b="1" lang="tr-TR"/>
              <a:t>Heap Memory (Yığın Bellek)</a:t>
            </a:r>
            <a:r>
              <a:rPr lang="tr-TR"/>
              <a:t> bölgesinde saklanır.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lang="tr-TR"/>
              <a:t>GC Kullanılmayan Nesneleri Tespit Eder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tr-TR"/>
              <a:t>	Bir nesneye hiçbir referans kalmazsa, bu nesne </a:t>
            </a:r>
            <a:r>
              <a:rPr b="1" lang="tr-TR"/>
              <a:t>"reachable" (erişilebilir)</a:t>
            </a:r>
            <a:r>
              <a:rPr lang="tr-TR"/>
              <a:t> olmaktan çıkar.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lang="tr-TR"/>
              <a:t>Garbage Collector, erişilemeyen nesneleri bulur.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lay"/>
              <a:buAutoNum type="arabicPeriod"/>
            </a:pPr>
            <a:r>
              <a:rPr b="1" lang="tr-TR"/>
              <a:t>Çöp Toplama İşlemi Yapılır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tr-TR"/>
              <a:t>	</a:t>
            </a:r>
            <a:r>
              <a:rPr lang="tr-TR"/>
              <a:t>GC, kullanılmayan nesneleri </a:t>
            </a:r>
            <a:r>
              <a:rPr b="1" lang="tr-TR"/>
              <a:t>otomatik olarak temizler</a:t>
            </a:r>
            <a:r>
              <a:rPr lang="tr-TR"/>
              <a:t> ve belleği geri kazandırır.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Garbage Collector Algoritmaları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tr-TR"/>
              <a:t>1- Mark and Sweep (İşaretle ve Temizle)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tr-TR"/>
              <a:t>Kullanılan nesneler </a:t>
            </a:r>
            <a:r>
              <a:rPr b="1" lang="tr-TR"/>
              <a:t>işaretlenir</a:t>
            </a:r>
            <a:r>
              <a:rPr lang="tr-TR"/>
              <a:t>, kullanılmayanlar bellekten </a:t>
            </a:r>
            <a:r>
              <a:rPr b="1" lang="tr-TR"/>
              <a:t>temizlenir</a:t>
            </a:r>
            <a:r>
              <a:rPr lang="tr-TR"/>
              <a:t>. </a:t>
            </a:r>
            <a:r>
              <a:rPr b="1" lang="tr-TR"/>
              <a:t>Genellikle en yaygın GC tekniğidir.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tr-TR"/>
              <a:t>2- Generational Garbage Collection (Jenerasyonel Çöp Toplama)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tr-TR"/>
              <a:t>Nesneler 3 farklı jenerasyona bölünür: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tr-TR"/>
              <a:t>Young Generation</a:t>
            </a:r>
            <a:r>
              <a:rPr lang="tr-TR"/>
              <a:t> (Yeni nesneler burada oluşturulur)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tr-TR"/>
              <a:t>Old Generation</a:t>
            </a:r>
            <a:r>
              <a:rPr lang="tr-TR"/>
              <a:t> (Uzun süre kullanılan nesneler buraya taşınır)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tr-TR"/>
              <a:t>Permanent Generation (Metaspace)</a:t>
            </a:r>
            <a:r>
              <a:rPr lang="tr-TR"/>
              <a:t> (Class bilgileri burada tutulur)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tr-TR"/>
              <a:t>Kısa ömürlü nesneler hızlıca temizlenirken, uzun ömürlü nesneler daha nadir temizlenir.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tr-TR"/>
              <a:t>3- Reference Counting (Referans Sayımı)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tr-TR"/>
              <a:t>Her nesneye bir sayaç atanır.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lang="tr-TR"/>
              <a:t>Sayaç </a:t>
            </a:r>
            <a:r>
              <a:rPr b="1" lang="tr-TR"/>
              <a:t>0 olduğunda</a:t>
            </a:r>
            <a:r>
              <a:rPr lang="tr-TR"/>
              <a:t>, nesne Garbage Collector tarafından temizlenir.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tr-TR"/>
              <a:t>Ancak döngüsel referans (circular reference) durumunda başarısız olabilir!</a:t>
            </a:r>
            <a:endParaRPr/>
          </a:p>
          <a:p>
            <a:pPr indent="-10414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Java'nın Güncel Çöp Toplayıcı (Garbage Collector) Algoritması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Java 9 sürümünden itibaren, G1 Garbage Collector (Garbage-First) varsayılan çöp toplayıcı olarak kullanılmaktadır.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G1, özellikle büyük bellek alanlarına sahip çok işlemcili sistemler için tasarlanmış, düşük gecikme süreleriyle yüksek performans sunmayı hedefleyen bir çöp toplama algoritmasıdır.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Garbage Collector'ın Temel Özellikleri: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Bölgesel Hafıza Yönetimi: Belleği sabit boyutlu bölgeler (regions) olarak yönetir ve öncelikli olarak en az canlı veriye sahip bölgeleri toplar.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Eşzamanlı İşaretleme ve Süpürme: Uygulama iş parçacıklarıyla eşzamanlı olarak çalışarak, büyük bellek alanlarında bile duraklama sürelerini minimize eder.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Kullanıcı Tanımlı Duraklama Süreleri: Kullanıcıların belirlediği duraklama sürelerine (pause time) uyum sağlamak için dinamik olarak uyarlanır.</a:t>
            </a:r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728133" y="6308209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tr-T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https://www.baeldung.com/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