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</p:sldIdLst>
  <p:sldSz cy="6858000" cx="12192000"/>
  <p:notesSz cx="6858000" cy="9144000"/>
  <p:embeddedFontLst>
    <p:embeddedFont>
      <p:font typeface="Play"/>
      <p:regular r:id="rId37"/>
      <p:bold r:id="rId38"/>
    </p:embeddedFont>
    <p:embeddedFont>
      <p:font typeface="JetBrains Mono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613887C-44DD-4462-A9AE-5B172E64F157}">
  <a:tblStyle styleId="{4613887C-44DD-4462-A9AE-5B172E64F157}" styleName="Table_0">
    <a:wholeTbl>
      <a:tcTxStyle b="off" i="off">
        <a:font>
          <a:latin typeface="Aptos"/>
          <a:ea typeface="Aptos"/>
          <a:cs typeface="Aptos"/>
        </a:font>
        <a:schemeClr val="dk1"/>
      </a:tcTxStyle>
      <a:tcStyle>
        <a:tcBdr>
          <a:lef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fill>
          <a:solidFill>
            <a:srgbClr val="E6EFF7"/>
          </a:solidFill>
        </a:fill>
      </a:tcStyle>
    </a:band1H>
    <a:band2H>
      <a:tcTxStyle/>
    </a:band2H>
    <a:band1V>
      <a:tcTxStyle/>
      <a:tcStyle>
        <a:fill>
          <a:solidFill>
            <a:srgbClr val="E6EFF7"/>
          </a:solidFill>
        </a:fill>
      </a:tcStyle>
    </a:band1V>
    <a:band2V>
      <a:tcTxStyle/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l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Aptos"/>
          <a:ea typeface="Aptos"/>
          <a:cs typeface="Aptos"/>
        </a:font>
        <a:schemeClr val="lt1"/>
      </a:tcTxStyle>
      <a:tcStyle>
        <a:fill>
          <a:solidFill>
            <a:schemeClr val="accent4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JetBrainsMono-bold.fntdata"/><Relationship Id="rId20" Type="http://schemas.openxmlformats.org/officeDocument/2006/relationships/slide" Target="slides/slide15.xml"/><Relationship Id="rId42" Type="http://schemas.openxmlformats.org/officeDocument/2006/relationships/font" Target="fonts/JetBrainsMono-boldItalic.fntdata"/><Relationship Id="rId41" Type="http://schemas.openxmlformats.org/officeDocument/2006/relationships/font" Target="fonts/JetBrains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font" Target="fonts/Play-regular.fntdata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JetBrainsMono-regular.fntdata"/><Relationship Id="rId16" Type="http://schemas.openxmlformats.org/officeDocument/2006/relationships/slide" Target="slides/slide11.xml"/><Relationship Id="rId38" Type="http://schemas.openxmlformats.org/officeDocument/2006/relationships/font" Target="fonts/Play-bold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Slaydı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Dikey Metin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key Başlık ve Metin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 ve İçerik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İki İçerik" type="twoObj">
  <p:cSld name="TWO_OBJECT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arşılaştırma" type="twoTxTwoObj">
  <p:cSld name="TWO_OBJECTS_WITH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5" name="Google Shape;35;p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ölüm Üst Bilgisi" type="secHead">
  <p:cSld name="SECTION_HEADER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57575"/>
              </a:buClr>
              <a:buSzPts val="2400"/>
              <a:buNone/>
              <a:defRPr sz="2400">
                <a:solidFill>
                  <a:srgbClr val="757575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2000"/>
              <a:buNone/>
              <a:defRPr sz="2000">
                <a:solidFill>
                  <a:srgbClr val="757575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757575"/>
              </a:buClr>
              <a:buSzPts val="1600"/>
              <a:buNone/>
              <a:defRPr sz="1600">
                <a:solidFill>
                  <a:srgbClr val="757575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alnızca Başlık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ş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İçerik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şlıklı Resim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-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Play"/>
              <a:buNone/>
            </a:pPr>
            <a:r>
              <a:rPr lang="tr-TR"/>
              <a:t>String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split() - String’i Parçalara Ayırma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split() metodu, verilen bir ayraç karakterine göre stringi böler ve bir dizi döndürür.</a:t>
            </a:r>
            <a:endParaRPr/>
          </a:p>
        </p:txBody>
      </p:sp>
      <p:sp>
        <p:nvSpPr>
          <p:cNvPr id="144" name="Google Shape;144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public class Main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static void main(String[] args)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String str = "Java,Python,C++,JavaScript";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String[] diller = str.split(",");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for (String dil : diller)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    System.out.println(dil);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}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trim() - Baş ve Son Boşlukları Kaldırma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trim() metodu, string’in başındaki ve sonundaki boşlukları kaldırır.</a:t>
            </a:r>
            <a:endParaRPr/>
          </a:p>
        </p:txBody>
      </p:sp>
      <p:sp>
        <p:nvSpPr>
          <p:cNvPr id="151" name="Google Shape;151;p2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 = "  Java Programming  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System.out.println("Trimlenmiş: '" + str.trim() + "'"); // 'Java Programming'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contains() - Alt String İçerip İçermediğini Kontrol Etme</a:t>
            </a:r>
            <a:endParaRPr/>
          </a:p>
        </p:txBody>
      </p:sp>
      <p:sp>
        <p:nvSpPr>
          <p:cNvPr id="157" name="Google Shape;157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contains() metodu, string içinde belirtilen alt stringin olup olmadığını kontrol eder.</a:t>
            </a:r>
            <a:endParaRPr/>
          </a:p>
        </p:txBody>
      </p:sp>
      <p:sp>
        <p:nvSpPr>
          <p:cNvPr id="158" name="Google Shape;158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 = "Java Programming";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System.out.println(str.contains("Prog")); // true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System.out.println(str.contains("Python")); //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 concat() - String Birleştirme</a:t>
            </a:r>
            <a:endParaRPr/>
          </a:p>
        </p:txBody>
      </p:sp>
      <p:sp>
        <p:nvSpPr>
          <p:cNvPr id="164" name="Google Shape;164;p2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5" name="Google Shape;165;p2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public class Main {    public static void main(String[] args) {        String str1 = "Java";        String str2 = "Programming";        System.out.println(str1.concat(" ").concat(str2)); // "Java Programming"    }}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isEmpty() - String Boş Mu?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isEmpty() metodu, stringin boş olup olmadığını kontrol eder.</a:t>
            </a:r>
            <a:endParaRPr/>
          </a:p>
        </p:txBody>
      </p:sp>
      <p:sp>
        <p:nvSpPr>
          <p:cNvPr id="172" name="Google Shape;172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public class Main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static void main(String[] args)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String str1 = "";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String str2 = "Java";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System.out.println(str1.isEmpty()); // true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System.out.println(str2.isEmpty()); // 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}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Özet</a:t>
            </a:r>
            <a:endParaRPr/>
          </a:p>
        </p:txBody>
      </p:sp>
      <p:graphicFrame>
        <p:nvGraphicFramePr>
          <p:cNvPr id="178" name="Google Shape;178;p27"/>
          <p:cNvGraphicFramePr/>
          <p:nvPr/>
        </p:nvGraphicFramePr>
        <p:xfrm>
          <a:off x="1295400" y="13970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{4613887C-44DD-4462-A9AE-5B172E64F157}</a:tableStyleId>
              </a:tblPr>
              <a:tblGrid>
                <a:gridCol w="1667925"/>
                <a:gridCol w="3881775"/>
                <a:gridCol w="2774850"/>
              </a:tblGrid>
              <a:tr h="2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200" u="none" cap="none" strike="noStrike"/>
                        <a:t>Metod</a:t>
                      </a:r>
                      <a:endParaRPr sz="1200"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200"/>
                        <a:t>Açıklama</a:t>
                      </a:r>
                      <a:endParaRPr sz="1200"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tr-TR" sz="1200"/>
                        <a:t>Örnek Kullanım</a:t>
                      </a:r>
                      <a:endParaRPr sz="1200"/>
                    </a:p>
                  </a:txBody>
                  <a:tcPr marT="30650" marB="30650" marR="61275" marL="61275" anchor="ctr"/>
                </a:tc>
              </a:tr>
              <a:tr h="2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length()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String uzunluğunu döndürür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"Java".length() → 4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2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charAt()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Belirli bir karakteri döndürür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"Java".charAt(0) → 'J'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2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substring()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Alt string alır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"Java".substring(1, 3) → "av"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47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indexOf()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Belirli bir karakterin ilk göründüğü indeks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"Java".indexOf("a") → 1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2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toUpperCase()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Tüm harfleri büyük yapar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"java".toUpperCase() → "JAVA"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2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toLowerCase()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Tüm harfleri küçük yapar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"JAVA".toLowerCase() → "java"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2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equals()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String karşılaştırır (case-sensitive)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"Java".equals("java") → false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2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replace()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Karakter veya alt string değiştirir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"Java".replace("J", "P") → "Pava"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47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split()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String’i ayraçla böler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"Java,Python".split(",") → ["Java", "Python"]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2693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trim()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Baş ve son boşlukları kaldırır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 Java ".trim() → "Java"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47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contains()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Alt string içerip içermediğini kontrol eder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"Java".contains("av") → true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47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concat()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String birleştirir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"Java".concat(" Programming") → "Java Programming"</a:t>
                      </a:r>
                      <a:endParaRPr/>
                    </a:p>
                  </a:txBody>
                  <a:tcPr marT="30650" marB="30650" marR="61275" marL="61275" anchor="ctr"/>
                </a:tc>
              </a:tr>
              <a:tr h="4712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isEmpty()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String’in boş olup olmadığını kontrol eder</a:t>
                      </a:r>
                      <a:endParaRPr/>
                    </a:p>
                  </a:txBody>
                  <a:tcPr marT="30650" marB="30650" marR="61275" marL="61275" anchor="ctr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tr-TR" sz="1200"/>
                        <a:t>"".isEmpty() → true</a:t>
                      </a:r>
                      <a:endParaRPr sz="1200"/>
                    </a:p>
                  </a:txBody>
                  <a:tcPr marT="30650" marB="30650" marR="61275" marL="61275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Bonus: matches()</a:t>
            </a:r>
            <a:endParaRPr/>
          </a:p>
        </p:txBody>
      </p:sp>
      <p:sp>
        <p:nvSpPr>
          <p:cNvPr id="184" name="Google Shape;184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matches() metodu, Java'da bir String'in, belirtilen düzenli ifade (regular expression-regex) ile uyumlu olup olmadığını kontrol etmek için kullanılır.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Bu metod, boolean türünde bir değer döndürür: eğer string, verilen düzenli ifadeyle uyumluysa true, uyumlu değilse false döner.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9"/>
          <p:cNvSpPr txBox="1"/>
          <p:nvPr>
            <p:ph idx="2" type="body"/>
          </p:nvPr>
        </p:nvSpPr>
        <p:spPr>
          <a:xfrm>
            <a:off x="265583" y="4357159"/>
            <a:ext cx="11706284" cy="151870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\\d{3}-\\d{7} ifadesi, 3 haneli rakamlar, ardından bir tire ve 7 haneli rakamlar bekler.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Bu düzenli ifade, telefon numarasının doğru formatta olup olmadığını kontrol eder.</a:t>
            </a:r>
            <a:endParaRPr/>
          </a:p>
        </p:txBody>
      </p:sp>
      <p:sp>
        <p:nvSpPr>
          <p:cNvPr id="190" name="Google Shape;190;p29"/>
          <p:cNvSpPr txBox="1"/>
          <p:nvPr>
            <p:ph idx="1" type="body"/>
          </p:nvPr>
        </p:nvSpPr>
        <p:spPr>
          <a:xfrm>
            <a:off x="265583" y="318558"/>
            <a:ext cx="11813234" cy="353943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B3"/>
              </a:buClr>
              <a:buSzPts val="2800"/>
              <a:buFont typeface="JetBrains Mono"/>
              <a:buNone/>
            </a:pP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class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public static void </a:t>
            </a:r>
            <a:r>
              <a:rPr b="0" i="0" lang="tr-TR" u="none" cap="none" strike="noStrike">
                <a:solidFill>
                  <a:srgbClr val="00627A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main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(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[]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args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 {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String telefon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"555-1234567"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;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u="none" cap="none" strike="noStrike">
                <a:solidFill>
                  <a:srgbClr val="0033B3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boolean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isValid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=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telefon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.matches(</a:t>
            </a:r>
            <a:r>
              <a:rPr b="0" i="0" lang="tr-TR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</a:t>
            </a:r>
            <a:r>
              <a:rPr b="0" i="0" lang="tr-TR" u="none" cap="none" strike="noStrike">
                <a:solidFill>
                  <a:srgbClr val="0037A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\\</a:t>
            </a:r>
            <a:r>
              <a:rPr b="0" i="0" lang="tr-TR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d{3}-</a:t>
            </a:r>
            <a:r>
              <a:rPr b="0" i="0" lang="tr-TR" u="none" cap="none" strike="noStrike">
                <a:solidFill>
                  <a:srgbClr val="0037A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\\</a:t>
            </a:r>
            <a:r>
              <a:rPr b="0" i="0" lang="tr-TR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d{7}"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 </a:t>
            </a:r>
            <a: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// Format: 555-1234567</a:t>
            </a:r>
            <a:b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b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1" lang="tr-TR" u="none" cap="none" strike="noStrike">
                <a:solidFill>
                  <a:srgbClr val="8C8C8C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   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System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</a:t>
            </a:r>
            <a:r>
              <a:rPr b="0" i="1" lang="tr-TR" u="none" cap="none" strike="noStrike">
                <a:solidFill>
                  <a:srgbClr val="871094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out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.println(</a:t>
            </a:r>
            <a:r>
              <a:rPr b="0" i="0" lang="tr-TR" u="none" cap="none" strike="noStrike">
                <a:solidFill>
                  <a:srgbClr val="067D17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"Geçerli telefon numarası: " 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+ </a:t>
            </a:r>
            <a:r>
              <a:rPr b="0" i="0" lang="tr-TR" u="none" cap="none" strike="noStrike">
                <a:solidFill>
                  <a:srgbClr val="000000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isValid</a:t>
            </a: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);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   }</a:t>
            </a:r>
            <a:b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</a:br>
            <a:r>
              <a:rPr b="0" i="0" lang="tr-TR" u="none" cap="none" strike="noStrike">
                <a:solidFill>
                  <a:srgbClr val="080808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}</a:t>
            </a:r>
            <a:endParaRPr b="0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Ödev</a:t>
            </a:r>
            <a:endParaRPr/>
          </a:p>
        </p:txBody>
      </p:sp>
      <p:sp>
        <p:nvSpPr>
          <p:cNvPr id="196" name="Google Shape;196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Regex ifadelerini araştırınız. Farklı formatta regex ifadeleri nasıl oluşturulur örnekler veriniz. Oluşturduğunuz araştırma dökümanını size classroomdan belirtilen yere zamanında yükleyiniz.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Bir Cümledeki En Uzun Kelimeyi Bulma</a:t>
            </a:r>
            <a:endParaRPr/>
          </a:p>
        </p:txBody>
      </p:sp>
      <p:sp>
        <p:nvSpPr>
          <p:cNvPr id="202" name="Google Shape;202;p31"/>
          <p:cNvSpPr txBox="1"/>
          <p:nvPr>
            <p:ph idx="1" type="body"/>
          </p:nvPr>
        </p:nvSpPr>
        <p:spPr>
          <a:xfrm>
            <a:off x="431800" y="1825625"/>
            <a:ext cx="55880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tr-TR" sz="3600"/>
              <a:t>Amaç: Kullanıcının girdiği bir cümledeki en uzun kelimeyi bulun.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tr-TR" sz="3600"/>
              <a:t>Açıklama: Cümleyi boşluklardan ayırarak her bir kelimenin uzunluğunu karşılaştırın ve en uzun kelimeyi döndüren bir algoritma yazın.</a:t>
            </a:r>
            <a:endParaRPr/>
          </a:p>
        </p:txBody>
      </p:sp>
      <p:sp>
        <p:nvSpPr>
          <p:cNvPr id="203" name="Google Shape;203;p3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System.out.print("Bir cümle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sentence = scanner.nextLine();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Cümleyi kelimelere ayırma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String[] words = sentence.split("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longestWord = "";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En uzun kelimeyi bulma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(String word : words)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if (word.length() &gt; longestWord.length())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longestWord = word;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System.out.println("En uzun kelime: " + longestWord);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t/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Java'nın </a:t>
            </a:r>
            <a:r>
              <a:rPr b="1" lang="tr-TR"/>
              <a:t>String Kütüphanesi</a:t>
            </a:r>
            <a:r>
              <a:rPr lang="tr-TR"/>
              <a:t>, metin (string) manipülasyonu için oldukça geniş ve güçlü bir API sunar.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Bu kütüphane, stringler üzerinde çeşitli işlemleri kolaylaştırır, örneğin string birleştirme, kesme, değiştirme ve arama işlemleri.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Java'daki </a:t>
            </a:r>
            <a:r>
              <a:rPr b="1" lang="tr-TR"/>
              <a:t>String</a:t>
            </a:r>
            <a:r>
              <a:rPr lang="tr-TR"/>
              <a:t> sınıfı, </a:t>
            </a:r>
            <a:r>
              <a:rPr b="1" lang="tr-TR"/>
              <a:t>java.lang</a:t>
            </a:r>
            <a:r>
              <a:rPr lang="tr-TR"/>
              <a:t> paketinin bir parçasıdır ve </a:t>
            </a:r>
            <a:r>
              <a:rPr b="1" lang="tr-TR"/>
              <a:t>immutable</a:t>
            </a:r>
            <a:r>
              <a:rPr lang="tr-TR"/>
              <a:t> (değiştirilemez) yapıya sahiptir.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b="1" lang="tr-TR"/>
              <a:t>Bir Cümledeki Vowel (Sesli Harf) Sayısını Bulma</a:t>
            </a:r>
            <a:endParaRPr/>
          </a:p>
        </p:txBody>
      </p:sp>
      <p:sp>
        <p:nvSpPr>
          <p:cNvPr id="209" name="Google Shape;209;p3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tr-TR" sz="3200"/>
              <a:t>Amaç: Kullanıcının girdiği bir cümledeki sesli harflerin sayısını hesaplayın.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tr-TR" sz="3200"/>
              <a:t>Açıklama: Cümledeki her harfi kontrol ederek sesli harfleri sayın. Sesli harfler: a, e, i, o, u (büyük/küçük harf farkını göz önünde bulundurabilirsiniz).</a:t>
            </a:r>
            <a:endParaRPr/>
          </a:p>
        </p:txBody>
      </p:sp>
      <p:sp>
        <p:nvSpPr>
          <p:cNvPr id="210" name="Google Shape;210;p3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System.out.print("Bir cümle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sentence = scanner.nextLine();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int vowelCount = 0;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vowels = "aeiouAEIOU";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Cümledeki her harfi kontrol etme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0; i &lt; sentence.length(); i++)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char ch = sentence.charAt(i);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if (vowels.indexOf(ch) != -1)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vowelCount++;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System.out.println("Sesli harf sayısı: " + vowelCount);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StringBuilder</a:t>
            </a:r>
            <a:endParaRPr/>
          </a:p>
        </p:txBody>
      </p:sp>
      <p:sp>
        <p:nvSpPr>
          <p:cNvPr id="216" name="Google Shape;216;p3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StringBuilder, Java'da string manipülasyonu için kullanılan bir sınıftır.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String sınıfı immutable (değiştirilemez) olduğu için, string üzerinde yapılan her değişiklik yeni bir nesne oluşturur.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Bu durum, çok sayıda string değişikliği yapılacaksa bellek ve performans açısından verimsiz olabilir. 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Bu noktada StringBuilder devreye girer çünkü o mutable (değiştirilebilir) bir sınıftır, yani nesne üzerinde yapılan değişiklikler, yeni bir nesne oluşturulmadan mevcut nesne üzerinde yapılır.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StringBuilder Nesnesi Oluşturma</a:t>
            </a:r>
            <a:endParaRPr/>
          </a:p>
        </p:txBody>
      </p:sp>
      <p:sp>
        <p:nvSpPr>
          <p:cNvPr id="222" name="Google Shape;222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StringBuilder sb = new StringBuilder(); // Boş bir StringBuilder nesnesi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StringBuilder sb2 = new StringBuilder("Merhaba"); // Başlangıç değeri ile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StringBuilder-Methodları</a:t>
            </a:r>
            <a:endParaRPr/>
          </a:p>
        </p:txBody>
      </p:sp>
      <p:sp>
        <p:nvSpPr>
          <p:cNvPr id="228" name="Google Shape;228;p3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sb.append("Merhaba");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sb.append(" Dünya");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System.out.println(sb);  </a:t>
            </a:r>
            <a:endParaRPr/>
          </a:p>
        </p:txBody>
      </p:sp>
      <p:sp>
        <p:nvSpPr>
          <p:cNvPr id="229" name="Google Shape;229;p3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sb.reverse();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System.out.println(sb);  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StringBuilder-Methodları</a:t>
            </a:r>
            <a:endParaRPr/>
          </a:p>
        </p:txBody>
      </p:sp>
      <p:sp>
        <p:nvSpPr>
          <p:cNvPr id="235" name="Google Shape;235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sb.replace(0, 5, "Selam");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System.out.println(sb);  </a:t>
            </a:r>
            <a:endParaRPr/>
          </a:p>
        </p:txBody>
      </p:sp>
      <p:sp>
        <p:nvSpPr>
          <p:cNvPr id="236" name="Google Shape;236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sb.delete(0, 5);  // İlk 5 karakteri siler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System.out.println(sb);  // Çıktı: ayDN abahreM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StringBuilder-Methodları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sb.insert(6, " Java");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System.out.println(sb); </a:t>
            </a:r>
            <a:endParaRPr/>
          </a:p>
        </p:txBody>
      </p:sp>
      <p:sp>
        <p:nvSpPr>
          <p:cNvPr id="243" name="Google Shape;243;p3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Uygulama-1</a:t>
            </a:r>
            <a:endParaRPr/>
          </a:p>
        </p:txBody>
      </p:sp>
      <p:sp>
        <p:nvSpPr>
          <p:cNvPr id="249" name="Google Shape;249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Amaç:</a:t>
            </a:r>
            <a:r>
              <a:rPr lang="tr-TR"/>
              <a:t> Kullanıcının girdiği string'in </a:t>
            </a:r>
            <a:r>
              <a:rPr b="1" lang="tr-TR"/>
              <a:t>palindrom</a:t>
            </a:r>
            <a:r>
              <a:rPr lang="tr-TR"/>
              <a:t> olup olmadığını kontrol edin. (Palindrom, tersine okunduğunda aynı olan kelimelerdir; örneğin "madam" veya "level".)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Sınıf içi Uygulama-1</a:t>
            </a:r>
            <a:endParaRPr/>
          </a:p>
        </p:txBody>
      </p:sp>
      <p:sp>
        <p:nvSpPr>
          <p:cNvPr id="255" name="Google Shape;255;p39"/>
          <p:cNvSpPr txBox="1"/>
          <p:nvPr>
            <p:ph idx="1" type="body"/>
          </p:nvPr>
        </p:nvSpPr>
        <p:spPr>
          <a:xfrm>
            <a:off x="551922" y="1181630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tr-TR"/>
              <a:t>StringBuilder Kullanmadan Çözüm:</a:t>
            </a:r>
            <a:endParaRPr/>
          </a:p>
        </p:txBody>
      </p:sp>
      <p:sp>
        <p:nvSpPr>
          <p:cNvPr id="256" name="Google Shape;256;p39"/>
          <p:cNvSpPr txBox="1"/>
          <p:nvPr>
            <p:ph idx="2" type="body"/>
          </p:nvPr>
        </p:nvSpPr>
        <p:spPr>
          <a:xfrm>
            <a:off x="551922" y="2038350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System.out.print("Bir kelime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 = scanner.nextLine();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String'i tersine çevirme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tersStr = "";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str.length() - 1; i &gt;= 0; i--)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tersStr += str.charAt(i);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Palindrom kontrolü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(str.equals(tersStr))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System.out.println(str + " bir palindromdur.");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System.out.println(str + " bir palindrom değildir.");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57" name="Google Shape;257;p39"/>
          <p:cNvSpPr txBox="1"/>
          <p:nvPr>
            <p:ph idx="3" type="body"/>
          </p:nvPr>
        </p:nvSpPr>
        <p:spPr>
          <a:xfrm>
            <a:off x="5940954" y="1181630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tr-TR"/>
              <a:t>StringBuilder Kullanarak Çözüm</a:t>
            </a:r>
            <a:endParaRPr/>
          </a:p>
        </p:txBody>
      </p:sp>
      <p:sp>
        <p:nvSpPr>
          <p:cNvPr id="258" name="Google Shape;258;p39"/>
          <p:cNvSpPr txBox="1"/>
          <p:nvPr>
            <p:ph idx="4" type="body"/>
          </p:nvPr>
        </p:nvSpPr>
        <p:spPr>
          <a:xfrm>
            <a:off x="6096000" y="2026708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System.out.print("Bir kelime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 = scanner.nextLine();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StringBuilder ile ters çevirme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tersStr = new StringBuilder(str).reverse().toString();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Palindrom kontrolü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(str.equals(tersStr))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System.out.println(str + " bir palindromdur.");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System.out.println(str + " bir palindrom değildir.");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Kelimeleri Tersine Çevirme </a:t>
            </a:r>
            <a:br>
              <a:rPr lang="tr-TR"/>
            </a:br>
            <a:r>
              <a:rPr lang="tr-TR"/>
              <a:t>Bir Cümledeki Kelimeleri Tersine Çevirme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tr-TR"/>
              <a:t>Amaç:</a:t>
            </a:r>
            <a:r>
              <a:rPr lang="tr-TR"/>
              <a:t> Bir cümledeki her kelimeyi tersine çevirin, ancak kelimelerin sırasını koruyun.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Kelimeleri Tersine Çevirme </a:t>
            </a:r>
            <a:br>
              <a:rPr lang="tr-TR"/>
            </a:br>
            <a:r>
              <a:rPr lang="tr-TR"/>
              <a:t>Bir Cümledeki Kelimeleri Tersine Çevirme</a:t>
            </a:r>
            <a:endParaRPr/>
          </a:p>
        </p:txBody>
      </p:sp>
      <p:sp>
        <p:nvSpPr>
          <p:cNvPr id="270" name="Google Shape;270;p4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System.out.print("Bir cümle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sentence = scanner.nextLine();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Cümleyi kelimelere ayırma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String[] words = sentence.split("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reversedSentence = "";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Kelimeleri tersine çevirme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words.length - 1; i &gt;= 0; i--)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reversedSentence += words[i] + " 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Sonuç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System.out.println("Ters çevrilmiş cümle: " + reversedSentence.trim());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71" name="Google Shape;271;p4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System.out.print("Bir cümle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sentence = scanner.nextLine();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Cümleyi kelimelere ayırma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String[] words = sentence.split("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StringBuilder reversedSentence = new StringBuilder();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Kelimeleri tersine çevirme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for (int i = words.length - 1; i &gt;= 0; i--)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reversedSentence.append(words[i]).append("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// Sonuç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System.out.println("Ters çevrilmiş cümle: " + reversedSentence.toString().trim());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length() - String Uzunluğunu Bulma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String str = "Java";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    System.out.println("String uzunluğu: " + str.length());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 URL'den Parametre Değerlerini Çekme</a:t>
            </a:r>
            <a:endParaRPr/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Amaç: Kullanıcıdan bir URL alarak, URL parametrelerini ve bunların değerlerini çekin. Örneğin, URL </a:t>
            </a:r>
            <a:r>
              <a:rPr lang="tr-TR">
                <a:solidFill>
                  <a:srgbClr val="4892DC"/>
                </a:solidFill>
              </a:rPr>
              <a:t>"https://example.com/?id=123&amp;name=John" </a:t>
            </a:r>
            <a:r>
              <a:rPr lang="tr-TR"/>
              <a:t>ise id ve name parametrelerini çıkarın.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Kullanılacak Methodlar: split(), substring(), contains()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URL'den Parametre Değerlerini Çekme</a:t>
            </a:r>
            <a:endParaRPr/>
          </a:p>
        </p:txBody>
      </p:sp>
      <p:sp>
        <p:nvSpPr>
          <p:cNvPr id="283" name="Google Shape;283;p4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import java.util.Scanner;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Scanner scanner = new Scanner(System.in);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System.out.print("Bir URL girin: 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url = scanner.nextLine();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if (url.contains("?"))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String parametreler = url.substring(url.indexOf("?") + 1);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String[] parametreListesi = parametreler.split("&amp;");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System.out.println("URL Parametreleri:");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for (String parametre : parametreListesi)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String[] keyValue = parametre.split("=");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    System.out.println(keyValue[0] + " = " + keyValue[1]);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 else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    System.out.println("URL'de parametre bulunmamaktadır.");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charAt() - Belirli Bir Karakteri Alma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charAt() metodu, stringde belirtilen index'teki karakteri döndürür. Indexler 0'dan başlar.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public class Main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public static void main(String[] args) 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String str = "Java";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    System.out.println("İkinci karakter: " + str.charAt(1)); // 'a' karakterini döndürür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    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tr-TR"/>
              <a:t>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substring() - Alt String (Substring) Alma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public class Main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    public static void main(String[] args)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        String str = "Java Programming";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        System.out.println("Alt string: " + str.substring(5, 16)); // 'Programming' döndürür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tr-TR"/>
              <a:t>}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 indexOf() - Belirli Bir Karakterin İlk Görüldüğü İndeksi Bulma</a:t>
            </a:r>
            <a:endParaRPr/>
          </a:p>
        </p:txBody>
      </p:sp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indexOf() metodu, belirtilen karakterin veya alt stringin ilk göründüğü index'i döndürür. Eğer bulunmazsa -1 döner.</a:t>
            </a:r>
            <a:endParaRPr/>
          </a:p>
        </p:txBody>
      </p:sp>
      <p:sp>
        <p:nvSpPr>
          <p:cNvPr id="116" name="Google Shape;116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public class Main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static void main(String[] args)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String str = "Java Programming";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System.out.println("İndeks: " + str.indexOf("Pro")); // 'Pro' substringi 5. indexten başlar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}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toUpperCase() ve toLowerCase() - Büyük/Küçük Harfe Dönüştürme</a:t>
            </a:r>
            <a:endParaRPr/>
          </a:p>
        </p:txBody>
      </p:sp>
      <p:sp>
        <p:nvSpPr>
          <p:cNvPr id="122" name="Google Shape;122;p1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public class Main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static void main(String[] args)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String str = "Java Programming";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System.out.println(str.toUpperCase()); // "JAVA PROGRAMMING"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System.out.println(str.toLowerCase()); // "java programming"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}</a:t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7747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equals() ve equalsIgnoreCase() - Karşılaştırma</a:t>
            </a:r>
            <a:endParaRPr/>
          </a:p>
        </p:txBody>
      </p:sp>
      <p:sp>
        <p:nvSpPr>
          <p:cNvPr id="129" name="Google Shape;129;p20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equals() metodu, iki stringi karşılaştırır ve aynı olup olmadığını kontrol eder. Büyük/küçük harf duyarlıdır. equalsIgnoreCase() ise karşılaştırma yaparken harflerin büyük/küçük olmasına dikkat etmez.</a:t>
            </a:r>
            <a:endParaRPr/>
          </a:p>
        </p:txBody>
      </p:sp>
      <p:sp>
        <p:nvSpPr>
          <p:cNvPr id="130" name="Google Shape;130;p20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public class Main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static void main(String[] args)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String str1 = "Java";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String str2 = "java";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String str3 = "Java";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System.out.println(str1.equals(str2)); // false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System.out.println(str1.equalsIgnoreCase(str2)); // true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System.out.println(str1.equals(str3)); // true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}</a:t>
            </a:r>
            <a:endParaRPr/>
          </a:p>
          <a:p>
            <a:pPr indent="-11747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Play"/>
              <a:buNone/>
            </a:pPr>
            <a:r>
              <a:rPr lang="tr-TR"/>
              <a:t>replace() - Karakter veya Alt String Değiştirme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replace() metodu, belirtilen karakter veya alt stringi başka bir karakter ya da alt string ile değiştirir.</a:t>
            </a:r>
            <a:endParaRPr/>
          </a:p>
        </p:txBody>
      </p:sp>
      <p:sp>
        <p:nvSpPr>
          <p:cNvPr id="137" name="Google Shape;13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public class Main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public static void main(String[] args) {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String str = "Java Programming";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    System.out.println(str.replace("Java", "Python")); // 'Python Programming'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    }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tr-TR"/>
              <a:t>}</a:t>
            </a:r>
            <a:endParaRPr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eması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