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6858000" cy="9144000"/>
  <p:embeddedFontLst>
    <p:embeddedFont>
      <p:font typeface="Play"/>
      <p:regular r:id="rId42"/>
      <p:bold r:id="rId43"/>
    </p:embeddedFont>
    <p:embeddedFont>
      <p:font typeface="Arim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CD7955-D852-445A-BA21-EACA78736957}">
  <a:tblStyle styleId="{2ACD7955-D852-445A-BA21-EACA78736957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9EC"/>
          </a:solidFill>
        </a:fill>
      </a:tcStyle>
    </a:band1H>
    <a:band2H>
      <a:tcTxStyle/>
    </a:band2H>
    <a:band1V>
      <a:tcTxStyle/>
      <a:tcStyle>
        <a:fill>
          <a:solidFill>
            <a:srgbClr val="E7E9EC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E4D2DA60-C19F-406C-B423-5AF9593B913E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F7"/>
          </a:solidFill>
        </a:fill>
      </a:tcStyle>
    </a:wholeTbl>
    <a:band1H>
      <a:tcTxStyle/>
      <a:tcStyle>
        <a:fill>
          <a:solidFill>
            <a:srgbClr val="CADEEF"/>
          </a:solidFill>
        </a:fill>
      </a:tcStyle>
    </a:band1H>
    <a:band2H>
      <a:tcTxStyle/>
    </a:band2H>
    <a:band1V>
      <a:tcTxStyle/>
      <a:tcStyle>
        <a:fill>
          <a:solidFill>
            <a:srgbClr val="CADEEF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6EFF7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E6EFF7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Play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mo-regular.fntdata"/><Relationship Id="rId21" Type="http://schemas.openxmlformats.org/officeDocument/2006/relationships/slide" Target="slides/slide16.xml"/><Relationship Id="rId43" Type="http://schemas.openxmlformats.org/officeDocument/2006/relationships/font" Target="fonts/Play-bold.fntdata"/><Relationship Id="rId24" Type="http://schemas.openxmlformats.org/officeDocument/2006/relationships/slide" Target="slides/slide19.xml"/><Relationship Id="rId46" Type="http://schemas.openxmlformats.org/officeDocument/2006/relationships/font" Target="fonts/Arimo-italic.fntdata"/><Relationship Id="rId23" Type="http://schemas.openxmlformats.org/officeDocument/2006/relationships/slide" Target="slides/slide18.xml"/><Relationship Id="rId45" Type="http://schemas.openxmlformats.org/officeDocument/2006/relationships/font" Target="fonts/Arim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Arimo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Varsayılan Yapıcı Fonksiyon (Default Constructor) Nedir?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592667" y="1825625"/>
            <a:ext cx="54271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tr-TR" sz="2400"/>
              <a:t>Varsayılan yapıcı (constructor)</a:t>
            </a:r>
            <a:r>
              <a:rPr lang="tr-TR" sz="2400"/>
              <a:t>, Java'da bir sınıftan nesne oluşturulurken çağrılan özel bir metottur. Eğer sınıf içinde </a:t>
            </a:r>
            <a:r>
              <a:rPr b="1" lang="tr-TR" sz="2400"/>
              <a:t>kendi yapıcı metodumuzu yazmazsak</a:t>
            </a:r>
            <a:r>
              <a:rPr lang="tr-TR" sz="2400"/>
              <a:t>, Java otomatik olarak </a:t>
            </a:r>
            <a:r>
              <a:rPr b="1" lang="tr-TR" sz="2400"/>
              <a:t>boş bir yapıcı</a:t>
            </a:r>
            <a:r>
              <a:rPr lang="tr-TR" sz="2400"/>
              <a:t> oluşturur.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tr-TR" sz="2400"/>
              <a:t>Parametre almaz.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tr-TR" sz="2400"/>
              <a:t>Gövdesi boştur (içinde kod bulunmaz).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tr-TR" sz="2400"/>
              <a:t>Nesneyi varsayılan değerlerle oluşturur.</a:t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22"/>
          <p:cNvSpPr txBox="1"/>
          <p:nvPr>
            <p:ph idx="2" type="body"/>
          </p:nvPr>
        </p:nvSpPr>
        <p:spPr>
          <a:xfrm>
            <a:off x="6172199" y="1825625"/>
            <a:ext cx="58758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Java burada otomatik olarak varsayılan yapıcı oluşturur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 // Varsayılan yapıcı çağrılıyor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System.out.println("Marka: " + araba1.marka); // null (Varsayılan değer)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System.out.println("Hız: " + araba1.hiz); // 0 (Varsayılan değer)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2. Kullanıcı Tanımlı Varsayılan Yapıcı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Varsayılan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marka = "Bilinmiyor";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hiz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System.out.println("Varsayılan yapıcı çağrıldı!");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 // Yapıcı çalışır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System.out.println("Marka: " + araba1.marka);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System.out.println("Hız: " + araba1.hiz);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3. Parametreli Yapıcı (Parameterized Constructor)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marka, 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Araba("Toyota", 120);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araba2 = new Araba("Honda", 100);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1 - Marka: " + araba1.marka + ", Hız: " + araba1.hiz);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2 - Marka: " + araba2.marka + ", Hız: " + araba2.hiz);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4. Aşırı Yüklenmiş (Overloaded) Yapıcılar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Varsayılan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marka = "Bilinmiyor";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hiz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Tek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Çift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marka, 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 // Varsayılan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araba2 = new Araba("BMW"); // Tek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araba3 = new Araba("Mercedes", 150); // Çift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1 - Marka: " + araba1.marka + ", Hız: " + araba1.hiz);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2 - Marka: " + araba2.marka + ", Hız: " + araba2.hiz);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3 - Marka: " + araba3.marka + ", Hız: " + araba3.hiz);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7081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5. Kopya Yapıcı (Copy Constructor)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marka, 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Kopya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Araba(Araba eskiAraba)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eskiAraba.marka;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eskiAraba.hiz;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4902200" y="1825625"/>
            <a:ext cx="7289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Araba("Audi", 180);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araba2 = new Araba(araba1); // Kopya yapıcı çağrılıyor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1 - Marka: " + araba1.marka + ", Hız: " + araba1.hiz);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2 - Marka: " + araba2.marka + ", Hız: " + araba2.hiz);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3081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tr-T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Özet: Java'da Yapıcı Fonksiyon Çeşitleri</a:t>
            </a:r>
            <a:br>
              <a:rPr b="1" i="0" lang="tr-T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174" name="Google Shape;174;p27"/>
          <p:cNvGraphicFramePr/>
          <p:nvPr/>
        </p:nvGraphicFramePr>
        <p:xfrm>
          <a:off x="1782233" y="2324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{2ACD7955-D852-445A-BA21-EACA78736957}</a:tableStyleId>
              </a:tblPr>
              <a:tblGrid>
                <a:gridCol w="2980050"/>
                <a:gridCol w="56475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 u="none" cap="none" strike="noStrike"/>
                        <a:t>Yapıcı Türü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Varsayılan Yapıcı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 otomatik olarak ekler veya biz tanımlarız.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Parametreli Yapıcı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Başlangıç değerleri atamak için parametre alır.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Aşırı Yüklenmiş Yapıcı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Bir sınıfta birden fazla yapıcı olabilir.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Kopya Yapıcı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Mevcut bir nesneyi kopyalar.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uygulama-1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Bir </a:t>
            </a:r>
            <a:r>
              <a:rPr b="1" lang="tr-TR"/>
              <a:t>Kitap</a:t>
            </a:r>
            <a:r>
              <a:rPr lang="tr-TR"/>
              <a:t> sınıfı oluşturmanız gerekiyor. Bu sınıfın: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adı</a:t>
            </a:r>
            <a:r>
              <a:rPr lang="tr-TR"/>
              <a:t> (String) ve </a:t>
            </a:r>
            <a:r>
              <a:rPr b="1" lang="tr-TR"/>
              <a:t>yazar</a:t>
            </a:r>
            <a:r>
              <a:rPr lang="tr-TR"/>
              <a:t> (String) olmak üzere iki özelliği olmalıdır.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İki farklı yapıcı (constructor)</a:t>
            </a:r>
            <a:r>
              <a:rPr lang="tr-TR"/>
              <a:t> içermelidir: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b="1" lang="tr-TR"/>
              <a:t>Parametresiz yapıcı:</a:t>
            </a:r>
            <a:r>
              <a:rPr lang="tr-TR"/>
              <a:t> Varsayılan olarak "Bilinmeyen Kitap" ve "Bilinmeyen Yazar" değerlerini atamalıdır.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AutoNum type="arabicPeriod"/>
            </a:pPr>
            <a:r>
              <a:rPr b="1" lang="tr-TR"/>
              <a:t>Parametreli yapıcı:</a:t>
            </a:r>
            <a:r>
              <a:rPr lang="tr-TR"/>
              <a:t> Kullanıcının girdiği kitap adı ve yazar bilgilerini atamalıdır.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bilgileriGoster()</a:t>
            </a:r>
            <a:r>
              <a:rPr lang="tr-TR"/>
              <a:t> adlı bir metot içermelidir. Bu metot, kitabın bilgilerini ekrana yazdırmalıdır.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Öğrencilerden </a:t>
            </a:r>
            <a:r>
              <a:rPr b="1" lang="tr-TR"/>
              <a:t>yapıcıları kullanarak iki farklı nesne</a:t>
            </a:r>
            <a:r>
              <a:rPr lang="tr-TR"/>
              <a:t> oluşturmaları ve bilgileri ekrana yazdırmaları beklenmektedir.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this Anahtar Sözcüğü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Java'da </a:t>
            </a:r>
            <a:r>
              <a:rPr b="1" lang="tr-TR"/>
              <a:t>this</a:t>
            </a:r>
            <a:r>
              <a:rPr lang="tr-TR"/>
              <a:t> anahtar sözcüğü, sınıf içindeki mevcut nesneyi (current object) temsil eder. </a:t>
            </a:r>
            <a:r>
              <a:rPr b="1" lang="tr-TR"/>
              <a:t>this</a:t>
            </a:r>
            <a:r>
              <a:rPr lang="tr-TR"/>
              <a:t> aşağıdaki durumlarda kullanılır: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Nesne değişkenleri ile parametreleri ayırt etmek için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Aynı sınıftaki başka bir yapıcıyı çağırmak için (this())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Mevcut nesneyi döndürmek için (return this)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Mevcut nesneyi başka bir metoda argüman olarak göndermek için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1- this Anahtar Kelimesi ile Değişkenler Arasındaki Çakışmayı Önleme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// Yapıcı metot (Constructor)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public Araba(String marka, 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this.marka = marka; // 'this' nesne değişkenini temsil eder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void bilgileriGoster()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System.out.println("Marka: " + this.marka + ", Hız: " + this.hiz);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 araba1 = new Araba("BMW", 120);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araba1.bilgileriGoster();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199" name="Google Shape;199;p31"/>
          <p:cNvSpPr txBox="1"/>
          <p:nvPr>
            <p:ph idx="2" type="body"/>
          </p:nvPr>
        </p:nvSpPr>
        <p:spPr>
          <a:xfrm>
            <a:off x="5808133" y="1825625"/>
            <a:ext cx="55456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Eğer bir sınıfta sınıf değişkenleri (instance variables) ve parametreler aynı isimde ise, Java karışıklık yaşar. Bunu çözmek için this kullanılır.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Eğer this.marka = marka; yerine sadece marka = marka; yazılsaydı, Java parametreyi sınıf değişkenine atamazdı.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Class nedir?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Java'da sınıf (class), nesne yönelimli programlamanın (OOP) temel yapı taşıdır. Sınıflar, nesnelerin özelliklerini (değişkenler) ve davranışlarını (metotlar) tanımlayan şablonlardır.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Sınıfın Temel Bileşenleri: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Değişkenler (Fields/Attributes):</a:t>
            </a:r>
            <a:r>
              <a:rPr lang="tr-TR"/>
              <a:t> Bir sınıfın özelliklerini temsil eder. Örneğin, bir "Araba" sınıfında renk, model ve hız gibi değişkenler olabilir.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Metotlar (Methods):</a:t>
            </a:r>
            <a:r>
              <a:rPr lang="tr-TR"/>
              <a:t> Bir sınıfın davranışlarını temsil eder. Örneğin, bir "Araba" sınıfında hızlan, fren yap ve dur gibi metotlar olabilir.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Yapıcılar (Constructors):</a:t>
            </a:r>
            <a:r>
              <a:rPr lang="tr-TR"/>
              <a:t> Bir sınıftan nesne oluşturulduğunda otomatik olarak çağrılan özel metotlardır. Nesnelerin başlangıç durumunu ayarlamak için kullanılırlar.</a:t>
            </a:r>
            <a:endParaRPr/>
          </a:p>
          <a:p>
            <a:pPr indent="-6413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2- this() Kullanarak Yapıcı Metotları Çağırma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838200" y="1464733"/>
            <a:ext cx="5181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Varsayılan yapıcı (Default constructor)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this("Bilinmiyor", 0); // Başka bir yapıcıyı çağırıyor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System.out.println("Varsayılan yapıcı çağrıldı!");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Parametreli yapıcı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marka, 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bilgileriGoster()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System.out.println("Marka: " + marka + ", Hız: " + 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 // Varsayılan yapıcı çağrılır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araba1.bilgileriGoster();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Eğer bir sınıfta birden fazla yapıcı (constructor) varsa, bir yapıcıdan diğerini çağırmak için this() kullanılabilir.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this("Bilinmiyor", 0); ifadesi, Araba(String, int) yapıcısını çağırır.Böylece kod tekrarını önlemiş olduk.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3-this Kullanarak Metodları Çağırma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hizlan(int miktar)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 " + miktar + " km/s hızlandı.");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this.goster();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goster()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System.out.println("Arabanın hızı güncellendi.");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araba1.hizlan(20);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Bir nesnenin kendi içindeki başka bir metodu çağırmak için </a:t>
            </a:r>
            <a:r>
              <a:rPr b="1" i="1" lang="tr-TR" sz="3200"/>
              <a:t>this</a:t>
            </a:r>
            <a:r>
              <a:rPr lang="tr-TR" sz="3200"/>
              <a:t>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hizlan() metodu içinde this.goster(); ile goster() metodu çağrılmıştır.this olmadan da çalışır, ancak this okunabilirliği artırır.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4-return this ile Mevcut Nesneyi Döndürme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Araba hizlan(int miktar)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+= miktar;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this; // Mevcut nesneyi döndür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goster()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System.out.println("Mevcut hız: " + 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araba1.hizlan(20).hizlan(30).goster(); // Metot zincirleme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metot içinde this döndürerek aynı nesneyi başka metotlarla zincirleme (method chaining) kullanabiliriz.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hizlan() metodu, mevcut nesneyi döndürdüğü için zincirleme çağrı (method chaining) yapılabilir.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Eğer hızlan() methodu void olsaydı?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5- this ile Mevcut Nesneyi Argüman Olarak Geçirme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Araba(int hiz)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kontrolEt(Araba araba)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(araba.hiz &gt; 100)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System.out.println("Hız çok yüksek!");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System.out.println("Hız normal.");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void gonder()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kontrolEt(this); // Mevcut nesneyi parametre olarak geçir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Araba(120);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araba1.gonder();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7" name="Google Shape;227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Bir nesneyi başka bir metoda göndermek için this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tr-TR" sz="3200"/>
              <a:t>gonder() metodu içinde kontrolEt(this); kullanılarak, nesne kendisini kontrolEt() metoduna göndermiştir.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tr-TR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Özet: </a:t>
            </a:r>
            <a:r>
              <a:rPr b="1" i="0" lang="tr-TR" sz="32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this</a:t>
            </a:r>
            <a:r>
              <a:rPr b="1" i="0" lang="tr-TR" sz="4400" u="none" cap="none" strike="noStrike">
                <a:solidFill>
                  <a:schemeClr val="dk1"/>
                </a:solidFill>
              </a:rPr>
              <a:t> Anahtar Kelimesinin Kullanım Alanları</a:t>
            </a:r>
            <a:endParaRPr/>
          </a:p>
        </p:txBody>
      </p:sp>
      <p:graphicFrame>
        <p:nvGraphicFramePr>
          <p:cNvPr id="233" name="Google Shape;233;p36"/>
          <p:cNvGraphicFramePr/>
          <p:nvPr/>
        </p:nvGraphicFramePr>
        <p:xfrm>
          <a:off x="838200" y="2629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{E4D2DA60-C19F-406C-B423-5AF9593B913E}</a:tableStyleId>
              </a:tblPr>
              <a:tblGrid>
                <a:gridCol w="4639725"/>
                <a:gridCol w="58758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Kullanım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Değişken Çakışmasını Önleme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Nesne değişkenleri ile parametreleri ayırt etmek için.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Başka Bir Yapıcıyı Çağırma (this())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Aynı sınıfta başka bir yapıcıyı çağırmak için.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Metot Çağırma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Aynı sınıftaki bir metodu çağırmak için.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Mevcut Nesneyi Döndürme (return this)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Method chaining yapmak için.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Nesneyi Argüman Olarak Geçirme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Bir nesneyi başka bir metoda parametre olarak göndermek için.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Static Alanlar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static anahtar kelimesi, bir değişkenin (field), metodun veya bloğun sınıf seviyesinde olduğunu belirtir. </a:t>
            </a:r>
            <a:r>
              <a:rPr i="1" lang="tr-TR"/>
              <a:t>Yani, nesneye (instance) bağlı değil, sınıfa (class) bağlıdır.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Sınıfa aittir, nesne oluşturulmasına gerek yoktur.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Bütün nesneler aynı static değişkeni paylaşır.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static metodlar sadece static değişkenlere ve diğer static metodlara erişebilir.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✅ static bloklar, sınıf yüklendiğinde (nesne oluşturulmadan önce) çalışır.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Değişkenler (Alanlar)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int arabaSayisi = 0; // Statik değişken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Yapıcı metot (Constructor)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arabaSayisi++; // Her yeni nesne oluşturulduğunda artar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a1 = new Araba("Toyota");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a2 = new Araba("BMW");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a3 = new Araba("Mercedes");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System.out.println("Toplam araba sayısı: " + Araba.arabaSayisi);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46" name="Google Shape;246;p3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Java'da static değişkenler, tüm nesneler tarafından paylaşılır. Yani, bir nesne değişkeni güncellerse, diğer nesneler de güncellenmiş değeri görür.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arabaSayisi değişkeni static olduğu için tüm nesneler tarafından paylaşılır.Her yeni nesne oluşturulduğunda arabaSayisi++ artırıldığı için, en son değer 3 olur.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tr-TR" sz="2000"/>
              <a:t>Araba.arabaSayisi şeklinde doğrudan sınıf üzerinden çağırabiliriz, nesne oluşturmaya gerek yoktur.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Metodlar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int arabaSayisi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Yapıcı metot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arabaSayisi++;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Statik metod (Sınıfa bağlı)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void toplamArabaSayisi()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System.out.println("Toplam araba sayısı: " + arabaSayisi);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Statik metot doğrudan sınıf üzerinden çağrılabilir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Araba.toplamArabaSayisi();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3" name="Google Shape;253;p39"/>
          <p:cNvSpPr txBox="1"/>
          <p:nvPr>
            <p:ph idx="2" type="body"/>
          </p:nvPr>
        </p:nvSpPr>
        <p:spPr>
          <a:xfrm>
            <a:off x="5655733" y="1825625"/>
            <a:ext cx="569806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Statik metodlar, nesne oluşturmadan çağrılabilir. Ancak, sadece statik değişkenlere ve metodlara erişebilirler.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toplamArabaSayisi() metodu static olduğu için doğrudan Araba.toplamArabaSayisi(); şeklinde çağırılabilir.Nesne oluşturulmasına gerek yoktur.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Methodlar Örnek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HesapMakinesi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Toplama metodu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double toplama(double a, double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a +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Çıkarma metodu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double cikarma(double a, double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a -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Çarpma metodu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double carpma(double a, double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a *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Bölme metodu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double bolme(double a, double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(b == 0)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System.out.println("Hata: Sıfıra bölme hatası!");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return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a /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</p:txBody>
      </p:sp>
      <p:sp>
        <p:nvSpPr>
          <p:cNvPr id="260" name="Google Shape;260;p4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System.out.print("Birinci sayıyı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sayi1 = scanner.nextDouble();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System.out.print("İkinci sayıyı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sayi2 = scanner.nextDouble();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System.out.println("İşlem seçin: +, -, *, /");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char islem = scanner.next().charAt(0);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double sonuc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switch (islem)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'+':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sonuc = HesapMakinesi.toplama(sayi1, sayi2);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'-':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sonuc = HesapMakinesi.cikarma(sayi1, sayi2);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'*':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sonuc = HesapMakinesi.carpma(sayi1, sayi2);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case '/':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sonuc = HesapMakinesi.bolme(sayi1, sayi2);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break;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default: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System.out.println("Geçersiz işlem!");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System.out.println("Sonuç: " + sonuc);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scanner.close();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Bloklar</a:t>
            </a:r>
            <a:endParaRPr/>
          </a:p>
        </p:txBody>
      </p:sp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677333" y="1512358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static int arabaSayisi;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// Statik blok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static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arabaSayisi = 10; // Başlangıç değeri atanıyor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System.out.println("Statik blok çalıştı!");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arabaSayisi++;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System.out.println("Başlangıçtaki araba sayısı: " + Araba.arabaSayisi);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    System.out.println("Yeni araba eklendi. Toplam: " + Araba.arabaSayisi);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tr-TR" sz="12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  <p:sp>
        <p:nvSpPr>
          <p:cNvPr id="267" name="Google Shape;267;p41"/>
          <p:cNvSpPr txBox="1"/>
          <p:nvPr>
            <p:ph idx="2" type="body"/>
          </p:nvPr>
        </p:nvSpPr>
        <p:spPr>
          <a:xfrm>
            <a:off x="6172200" y="1825625"/>
            <a:ext cx="5511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Statik bloklar, sınıf belleğe yüklendiğinde (nesne oluşturmadan önce) çalıştırılır. Genellikle statik değişkenleri başlatmak için kullanılır.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static blok, nesne oluşturulmadan önce çalışır ve arabaSayisi değişkenine başlangıç değeri atar.Bu blok yalnızca sınıf ilk kez yüklendiğinde çalışır.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Class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Sınıflar, nesne yönelimli programlamanın temelini oluşturur ve kodun daha düzenli, modüler ve yeniden kullanılabilir olmasını sağlar.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Sınıflar, verileri ve davranışları bir araya getirerek veri soyutlamayı sağlar. Bu, karmaşık sistemlerin daha kolay yönetilmesine yardımcı olur.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Sınıflar arasında kalıtım ilişkileri kurularak kod tekrarı önlenebilir ve daha esnek yapılar oluşturulabilir.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Sınıflar, çok biçimlilik sayesinde farklı nesnelerin aynı metodu farklı şekillerde uygulamasına olanak tanır.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Blok Kullanımı - Veritabanı Bağlantısı Örneği</a:t>
            </a:r>
            <a:endParaRPr/>
          </a:p>
        </p:txBody>
      </p:sp>
      <p:sp>
        <p:nvSpPr>
          <p:cNvPr id="273" name="Google Shape;273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Veritabani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String baglantiURL;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Statik blok: Veritabanı bağlantı ayarlarını yükleme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System.out.println("Veritabanı bağlantı ayarları yükleniyor...");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baglantiURL = "jdbc:mysql://localhost:3306/okul"; // Simüle edilmiş bağlantı URL'si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System.out.println("Bağlantı başarılı! URL: " + baglantiURL);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Statik metod: Bağlantıyı göster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void baglantiBilgisi()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System.out.println("Kullanılan veritabanı: " + baglantiURL);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Statik blok nesne oluşturmadan çalıştığı için doğrudan erişilebilir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Veritabani.baglantiBilgisi();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4" name="Google Shape;274;p42"/>
          <p:cNvSpPr txBox="1"/>
          <p:nvPr>
            <p:ph idx="2" type="body"/>
          </p:nvPr>
        </p:nvSpPr>
        <p:spPr>
          <a:xfrm>
            <a:off x="6172200" y="1825625"/>
            <a:ext cx="56134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Bu tür bir kullanım, veri tabanı bağlantısı, konfigürasyon ayarları, API anahtarları yükleme gibi işlemler için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Statik blok, sınıf yüklendiğinde çalışır (nesne oluşturulmasına gerek yok).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Bağlantı ayarları baştan bir kez yüklenir, her nesne için tekrar çalışmaz.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 Doğrudan Veritabani.baglantiBilgisi(); ile çağrılabilir çünkü static olarak tanımlanmıştır.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ve this Kullanımı</a:t>
            </a:r>
            <a:endParaRPr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static int arabaSayisi;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public Araba()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arabaSayisi++;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static void goster()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System.out.println("Toplam araba sayısı: " + this.arabaSayisi); // HATA!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 araba1 =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 araba2 =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 araba3 = new Araba();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    Araba.goster(); // "Toplam araba sayısı: 3" yazdırır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tr-TR" sz="11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/>
          </a:p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Statik metodlar ve değişkenler nesneye değil, sınıfa aittir. Bu yüzden statik bir metod içinde this anahtar kelimesi kullanılamaz.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i="1" lang="tr-TR" sz="2400"/>
              <a:t>Neden?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this nesneye aittir, ancak statik metodlar nesneye değil, sınıfa aittir.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Çözüm: this yerine Araba.arabaSayisi kullanmalıyız.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static void goster() {    System.out.println("Toplam araba sayısı: " + Araba.arabaSayisi);}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static Kullanımı ile Nesne Sayacı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Insan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int insanSayisi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Insan()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insanSayisi++;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static void toplamInsan()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System.out.println("Toplam insan sayısı: " + insanSayisi);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Insan();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Insan();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new Insan();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Insan.toplamInsan();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88" name="Google Shape;288;p4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static değişkenler, nesne sayacını tutmak için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Her nesne oluşturulduğunda insanSayisi++ artırılır.toplamInsan() metodu, static olduğu için doğrudan Insan.toplamInsan(); şeklinde çağrılabilir.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Özet: static Kullanımı</a:t>
            </a:r>
            <a:endParaRPr/>
          </a:p>
        </p:txBody>
      </p:sp>
      <p:graphicFrame>
        <p:nvGraphicFramePr>
          <p:cNvPr id="294" name="Google Shape;294;p45"/>
          <p:cNvGraphicFramePr/>
          <p:nvPr/>
        </p:nvGraphicFramePr>
        <p:xfrm>
          <a:off x="999066" y="14748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{E4D2DA60-C19F-406C-B423-5AF9593B913E}</a:tableStyleId>
              </a:tblPr>
              <a:tblGrid>
                <a:gridCol w="3149600"/>
                <a:gridCol w="477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Kullanım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static değişkenler (alanlar)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Nesneye değil, sınıfa aittir. Tüm nesneler tarafından paylaşılır.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static metodlar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Nesne oluşturmadan çağrılabilir. Sadece static değişkenleri/metodları kullanabilir.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static bloklar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Sınıf belleğe yüklendiğinde </a:t>
                      </a:r>
                      <a:r>
                        <a:rPr b="1" lang="tr-TR" sz="1800"/>
                        <a:t>bir kez</a:t>
                      </a:r>
                      <a:r>
                        <a:rPr lang="tr-TR" sz="1800"/>
                        <a:t> çalışır.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this ile kullanılamaz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static metodlar içinde this kullanılamaz.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finalize() Metodu</a:t>
            </a:r>
            <a:endParaRPr/>
          </a:p>
        </p:txBody>
      </p:sp>
      <p:sp>
        <p:nvSpPr>
          <p:cNvPr id="300" name="Google Shape;300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finalize() metodu, bir nesne çöp toplayıcı (Garbage Collector - GC) tarafından yok edilmeden önce çalıştırılan özel bir metottur.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Ancak Java 9 ile birlikte finalize() metodu deprecated (kullanımdan kaldırılmış) olarak işaretlenmiştir çünkü güvenilir ve verimli bir bellek yönetimi yöntemi değildir.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Bunun yerine try-with-resources veya close() metodları kullanılmalıdır.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AutoCloseable Kullanımı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Kaynak implements AutoCloseable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Kaynak()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System.out.println("Kaynak açıldı.");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islemYap()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System.out.println("Kaynak kullanılıyor...");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@Override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close()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System.out.println("Kaynak kapatıldı.");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try (Kaynak k = new Kaynak()) {  // Otomatik kapanma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k.islemYap();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System.out.println("Program devam ediyor...");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uygulama-2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bankada hesap yönetimi yapmak istiyoruz. </a:t>
            </a:r>
            <a:r>
              <a:rPr b="1" i="1" lang="tr-TR"/>
              <a:t>BankaHesabi</a:t>
            </a:r>
            <a:r>
              <a:rPr lang="tr-TR"/>
              <a:t> adında bir sınıf oluşturun: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musteriNo(int), bakiye adlı bir özellik olsun (double).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paraYatir(double miktar): Hesaba para yatırılacak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paraCek(double miktar): Hesaptan para çekilecek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bakiyeGoster(): Hesaptaki parayı ekranda gösterecek.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methodlarını yazın. Main metodunda bir menü ile hesap açma, para yatırma, para çekme ve bakiye gösterme seçenekleri sunulsun.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Class Örnek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class Araba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// Özellikler (Alanlar - Fields)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String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int hiz;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Yapıcı Metot (Constructor)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Araba(String marka, String model)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this.marka = marka;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this.model =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this.hiz = 0; // Başlangıçta hız sıfır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Metotlar (Davranışlar)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hizlan(int miktar)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hiz += miktar;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System.out.println(marka + " " + model + " hızlandı. Yeni hız: " + 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public void yavasla(int miktar)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hiz -= miktar;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(hiz &lt; 0) hiz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System.out.println(marka + " " + model + " yavaşladı. Yeni hız: " + hiz);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Aşağıda basit bir Araba sınıfı oluşturduk.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sınıfın marka, model ve hız gibi özellikleri (değişkenler) ve hizlan() ile yavasla() gibi davranışları (metotlar) vardır.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Class Örnek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 araba1 = new Araba("Toyota", "Corolla");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araba1.hizlan(50);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araba1.yavasla(20);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"Araba" sınıfından bir nesne oluşturmak için </a:t>
            </a:r>
            <a:r>
              <a:rPr b="1" lang="tr-TR"/>
              <a:t>new</a:t>
            </a:r>
            <a:r>
              <a:rPr lang="tr-TR"/>
              <a:t> anahtar kelimesini kullanırız.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tr-TR"/>
              <a:t>Araba araba1</a:t>
            </a:r>
            <a:r>
              <a:rPr i="1" lang="tr-TR"/>
              <a:t>: </a:t>
            </a:r>
            <a:r>
              <a:rPr lang="tr-TR"/>
              <a:t>Bu kısım, araba1 adında bir "Araba" referansı oluşturur. Bu referans, oluşturulacak nesnenin bellekteki adresini tutar.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i="1" lang="tr-TR"/>
              <a:t>new Araba("toyota", "corolla")</a:t>
            </a:r>
            <a:r>
              <a:rPr i="1" lang="tr-TR"/>
              <a:t>: </a:t>
            </a:r>
            <a:r>
              <a:rPr lang="tr-TR"/>
              <a:t>Bu kısım, "Araba" sınıfının yapıcı fonksiyonunu çağırarak yeni bir nesne oluşturur. Yapıcı fonksiyona "toyota" ve «corolla" parametreleri gönderilir.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tr-TR"/>
              <a:t>=</a:t>
            </a:r>
            <a:r>
              <a:rPr lang="tr-TR"/>
              <a:t>: Atama operatörü, oluşturulan nesnenin adresini araba1 referansına atar.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Nesne Özelliklerine Erişim ve Metot Çağırma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Oluşturulan nesnenin özelliklerine erişmek ve metotlarını çağırmak için </a:t>
            </a:r>
            <a:r>
              <a:rPr b="1" lang="tr-TR">
                <a:solidFill>
                  <a:srgbClr val="FF0000"/>
                </a:solidFill>
              </a:rPr>
              <a:t>nokta (.) </a:t>
            </a:r>
            <a:r>
              <a:rPr lang="tr-TR"/>
              <a:t>operatörünü kullanırız.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araba1</a:t>
            </a:r>
            <a:r>
              <a:rPr lang="tr-TR">
                <a:solidFill>
                  <a:srgbClr val="FF0000"/>
                </a:solidFill>
              </a:rPr>
              <a:t>.</a:t>
            </a:r>
            <a:r>
              <a:rPr lang="tr-TR"/>
              <a:t>hizlan(50);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Yapıcı fonksiyonlar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Nesne yönelimli programlamada (OOP) sınıflardan nesneler oluşturulduğunda otomatik olarak çağrılan özel bir fonksiyondur. Temel amacı, nesnenin başlangıç durumunu ayarlamak, yani nesnenin özelliklerine (değişkenlerine) ilk değerlerini atamaktır.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tr-TR"/>
              <a:t>Yapıcı Fonksiyonların Özellikleri: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Sınıf Adıyla Aynı İsim:</a:t>
            </a:r>
            <a:r>
              <a:rPr lang="tr-TR"/>
              <a:t> Yapıcı fonksiyonların isimleri, tanımlandıkları sınıfın adıyla aynı olmalıdır.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Geri Dönüş Değeri Yok:</a:t>
            </a:r>
            <a:r>
              <a:rPr lang="tr-TR"/>
              <a:t> Yapıcı fonksiyonlar, herhangi bir değer döndürmezler </a:t>
            </a:r>
            <a:r>
              <a:rPr b="1" lang="tr-TR">
                <a:solidFill>
                  <a:srgbClr val="FF0000"/>
                </a:solidFill>
              </a:rPr>
              <a:t>(void bile).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Nesne Oluşturulduğunda Otomatik Çağrılır:</a:t>
            </a:r>
            <a:r>
              <a:rPr lang="tr-TR"/>
              <a:t> "new" anahtar kelimesi kullanılarak bir sınıftan nesne oluşturulduğunda, yapıcı fonksiyon otomatik olarak çağrılır.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Birden Fazla Yapıcı Olabilir (Aşırı Yükleme):</a:t>
            </a:r>
            <a:r>
              <a:rPr lang="tr-TR"/>
              <a:t> Bir sınıfın birden fazla yapıcı fonksiyonu olabilir. Bu, farklı parametrelerle nesneler oluşturulmasına olanak tanır (yapıcı aşırı yüklemesi).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Varsayılan Yapıcı:</a:t>
            </a:r>
            <a:r>
              <a:rPr lang="tr-TR"/>
              <a:t> Eğer bir sınıfta herhangi bir yapıcı fonksiyon tanımlanmamışsa, Java otomatik olarak varsayılan (parametresiz) bir yapıcı oluşturur.</a:t>
            </a:r>
            <a:endParaRPr/>
          </a:p>
          <a:p>
            <a:pPr indent="-10414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Yapıcı Fonksiyonların Önemi: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Nesne Başlatma:</a:t>
            </a:r>
            <a:r>
              <a:rPr lang="tr-TR"/>
              <a:t> Nesnelerin doğru ve tutarlı bir başlangıç durumuna sahip olmalarını sağlar.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Zorunlu Başlatma:</a:t>
            </a:r>
            <a:r>
              <a:rPr lang="tr-TR"/>
              <a:t> Bazı özelliklerin nesne oluşturulurken mutlaka başlatılması gerektiği durumlarda kullanılır.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Kod Tekrarını Önleme:</a:t>
            </a:r>
            <a:r>
              <a:rPr lang="tr-TR"/>
              <a:t> Nesne oluşturma sürecinde tekrar eden başlatma işlemlerini tek bir yerde toplar.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Nesne Tutarlılığı:</a:t>
            </a:r>
            <a:r>
              <a:rPr lang="tr-TR"/>
              <a:t> Nesnelerin her zaman geçerli ve tutarlı bir durumda olmasını garanti eder.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Yapıcı Fonksiyonlar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Varsayılan Yapıcı Fonksiyon (Default Constructor)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Kullanıcı Tanımlı Varsayılan Yapıcı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Parametreli Yapıcı (Parameterized Constructor)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Aşırı Yüklenmiş (Overloaded) Yapıcılar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tr-TR"/>
              <a:t>Kopya Yapıcı (Copy Constructor)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