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embeddedFontLst>
    <p:embeddedFont>
      <p:font typeface="Play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C5493F-3F30-470D-938E-1CB7F0A06BF3}">
  <a:tblStyle styleId="{F5C5493F-3F30-470D-938E-1CB7F0A06B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-bold.fntdata"/><Relationship Id="rId50" Type="http://schemas.openxmlformats.org/officeDocument/2006/relationships/font" Target="fonts/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İstisna/Exceptions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Çözüm 1: try-catch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java.io.File;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java.io.FileNotFoundException;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java.io.FileReader;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FileReader fr = new FileReader("iceriik.txt");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catch (FileNotFoundException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throw new RuntimeException(e);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345089" y="1947332"/>
            <a:ext cx="2797977" cy="1159935"/>
          </a:xfrm>
          <a:prstGeom prst="ellipse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629236" y="2250458"/>
            <a:ext cx="2342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Hatanın oluşabileceği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kodlar try içine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411890" y="4132703"/>
            <a:ext cx="2647364" cy="1625601"/>
          </a:xfrm>
          <a:prstGeom prst="ellipse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8821300" y="4483838"/>
            <a:ext cx="21430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Hata olduğunda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yapılacak işlemler: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Çözüm 2: throws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447308" y="591344"/>
            <a:ext cx="7575359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import java.io.*;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public class DosyaOku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public static void main(String[] args) throws FileNotFoundException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    FileReader fr = new FileReader("dosya.txt");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    System.out.println("Dosya açıldı!");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try-catch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99533" y="1825625"/>
            <a:ext cx="46007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try-catch, hataların (istisnaların) kontrol altına alınmasını sağlayan bir yapıdır.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Program çalışırken beklenmedik bir hata olursa, program çökmek yerine catch bloğuna atlar ve orada durumu yönetir.</a:t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6172200" y="1827430"/>
            <a:ext cx="5181600" cy="4347726"/>
            <a:chOff x="0" y="1805"/>
            <a:chExt cx="5181600" cy="4347726"/>
          </a:xfrm>
        </p:grpSpPr>
        <p:sp>
          <p:nvSpPr>
            <p:cNvPr id="199" name="Google Shape;199;p24"/>
            <p:cNvSpPr/>
            <p:nvPr/>
          </p:nvSpPr>
          <p:spPr>
            <a:xfrm>
              <a:off x="0" y="1805"/>
              <a:ext cx="5181600" cy="915310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76881" y="207750"/>
              <a:ext cx="503420" cy="5034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057183" y="1805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1057183" y="1805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Markete gittin, alışveriş yapıyorsun. Ama kartın çalışmazsa ne olur?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0" y="1145944"/>
              <a:ext cx="5181600" cy="915310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76881" y="1351889"/>
              <a:ext cx="503420" cy="5034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057183" y="1145944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1057183" y="1145944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try: Kartla ödeme yapmayı denersin.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2290082"/>
              <a:ext cx="5181600" cy="915310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76881" y="2496027"/>
              <a:ext cx="503420" cy="5034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7183" y="2290082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1057183" y="2290082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catch: Kart çalışmazsa nakit ödeme yaparsın.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0" y="3434221"/>
              <a:ext cx="5181600" cy="915310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76881" y="3640166"/>
              <a:ext cx="503420" cy="5034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057183" y="3434221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057183" y="3434221"/>
              <a:ext cx="4124416" cy="9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850" lIns="96850" spcFirstLastPara="1" rIns="96850" wrap="square" tIns="9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Aynı şekilde Java da şunu diyor:“Ben bu işlemi yapmayı deneyeceğim (try), ama bir problem çıkarsa (catch) sen bana ne yapacağımı söyle.”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tr-TR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ÖRNEK: Sıfıra Bölme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380855" y="1412489"/>
            <a:ext cx="3427283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public class Ornek1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    int sonuc = 10 / 0; // HATA: ArithmeticException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    System.out.println("Sonuç: " + sonuc);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} catch (ArithmeticException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    System.out.println("HATA: Sıfıra bölme hatası!");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}</a:t>
            </a:r>
            <a:endParaRPr/>
          </a:p>
          <a:p>
            <a:pPr indent="889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cxnSp>
        <p:nvCxnSpPr>
          <p:cNvPr id="222" name="Google Shape;222;p25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5"/>
          <p:cNvSpPr txBox="1"/>
          <p:nvPr/>
        </p:nvSpPr>
        <p:spPr>
          <a:xfrm>
            <a:off x="8222024" y="1412489"/>
            <a:ext cx="3427282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oluşan hatayı temsil eder.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e.getMessage() </a:t>
            </a:r>
            <a:r>
              <a:rPr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hata mesajını verir.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e.printStackTrace() </a:t>
            </a:r>
            <a:r>
              <a:rPr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hatanın nerede oluştuğunu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detaylı gösterir.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 BİRDEN FAZLA catch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String s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System.out.println(s.length());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 catch (ArithmeticException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System.out.println("Aritmetik hata!");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 catch (NullPointerException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System.out.println("Null hatası!");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 BİRDEN FAZLA catch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tr-TR" sz="3600"/>
              <a:t>Java'da birden fazla catch bloğu kullanırken dikkat etmen gereken en önemli şey istisna (exception) sınıf hiyerarşisidir.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tr-TR" sz="3600"/>
              <a:t>Çünkü Java’da istisnalar sınıf yapısı (inheritance) içinde organize edilir.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tr-TR" sz="3600"/>
              <a:t> Eğer hiyerarşi kurallarına uymazsan, derleme hatası alırsın.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 rot="-4995211">
            <a:off x="675639" y="775849"/>
            <a:ext cx="2987899" cy="2987899"/>
          </a:xfrm>
          <a:prstGeom prst="arc">
            <a:avLst>
              <a:gd fmla="val 14455503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41512" y="1122363"/>
            <a:ext cx="508763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tr-TR" sz="6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BİRDEN FAZLA catch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841512" y="3602037"/>
            <a:ext cx="5087631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tr-T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Özel (alt seviye) exception türleri, genel (üst seviye) exception türlerinden önce yakalanmalıdır.</a:t>
            </a:r>
            <a:endParaRPr/>
          </a:p>
        </p:txBody>
      </p:sp>
      <p:pic>
        <p:nvPicPr>
          <p:cNvPr id="251" name="Google Shape;251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257" y="669394"/>
            <a:ext cx="4334321" cy="55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BİRDEN FAZLA catch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kod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 catch (Exception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System.out.println("Genel hata.");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 catch (IOException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System.out.println("Bu kod asla çalışmaz!");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kod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 catch (FileNotFoundException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System.out.println("Dosya bulunamadı.");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 catch (IOException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System.out.println("Giriş/Çıkış hatası.");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 catch (Exception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System.out.println("Genel hata.");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 TÜM HATALARI YAKALAMAK (Genel Exception)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// hata olabilir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 catch (Exception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System.out.println("Bir hata oluştu: " + e.getMessage());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tr-TR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finally 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380855" y="1412489"/>
            <a:ext cx="3427283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int x = 5 /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 catch (Exception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System.out.println("Hata!");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 finally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System.out.println("Her durumda çalışırım!");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</a:t>
            </a:r>
            <a:endParaRPr/>
          </a:p>
        </p:txBody>
      </p:sp>
      <p:cxnSp>
        <p:nvCxnSpPr>
          <p:cNvPr id="275" name="Google Shape;275;p31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1"/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Dosya kapatma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Bellek temizliği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tr-T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Bağlantı sonlandırma gibi işlemler için kullanılır.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İstisna Durumlar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İstisna durum denilince aklınıza ne gelir?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lay"/>
              <a:buNone/>
            </a:pPr>
            <a:r>
              <a:rPr lang="tr-TR" sz="3400">
                <a:solidFill>
                  <a:srgbClr val="FFFFFF"/>
                </a:solidFill>
              </a:rPr>
              <a:t>BİRLEŞTİRİLMİŞ TAM ÖRNEK: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import java.io.*;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public class DosyaOrnegi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FileReader fr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    fr = new FileReader("veri.txt");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    System.out.println("Dosya açıldı.");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} catch (FileNotFoundException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    System.out.println("HATA: Dosya bulunamadı!");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} finally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    System.out.println("Program sonlandı.");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91" name="Google Shape;291;p33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D86CCC">
                    <a:alpha val="0"/>
                  </a:srgbClr>
                </a:gs>
                <a:gs pos="58999">
                  <a:srgbClr val="D86CCC">
                    <a:alpha val="0"/>
                  </a:srgbClr>
                </a:gs>
                <a:gs pos="100000">
                  <a:srgbClr val="D86CCC"/>
                </a:gs>
              </a:gsLst>
              <a:lin ang="1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D86CCC">
                    <a:alpha val="0"/>
                  </a:srgbClr>
                </a:gs>
                <a:gs pos="29000">
                  <a:srgbClr val="D86CCC">
                    <a:alpha val="0"/>
                  </a:srgbClr>
                </a:gs>
                <a:gs pos="100000">
                  <a:srgbClr val="78206E"/>
                </a:gs>
              </a:gsLst>
              <a:lin ang="1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94" name="Google Shape;294;p33"/>
          <p:cNvGraphicFramePr/>
          <p:nvPr/>
        </p:nvGraphicFramePr>
        <p:xfrm>
          <a:off x="876690" y="2324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{F5C5493F-3F30-470D-938E-1CB7F0A06BF3}</a:tableStyleId>
              </a:tblPr>
              <a:tblGrid>
                <a:gridCol w="5230400"/>
                <a:gridCol w="5208600"/>
              </a:tblGrid>
              <a:tr h="55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500"/>
                        <a:t>Soru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500"/>
                        <a:t>Cevap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try olmadan catch yazabilir miyim?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❌ Hayır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catch olmadan try yazabilir miyim?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✅ Evet ama finally zorunlu olmalı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catch ve finally birlikte yazılabilir mi?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✅ Evet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catch bloğu içinde tekrar throw yapılabilir mi?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500"/>
                        <a:t>✅ Evet</a:t>
                      </a:r>
                      <a:endParaRPr/>
                    </a:p>
                  </a:txBody>
                  <a:tcPr marT="62800" marB="62800" marR="125625" marL="125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Throw- Throws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34"/>
          <p:cNvGraphicFramePr/>
          <p:nvPr/>
        </p:nvGraphicFramePr>
        <p:xfrm>
          <a:off x="838200" y="21610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{F5C5493F-3F30-470D-938E-1CB7F0A06BF3}</a:tableStyleId>
              </a:tblPr>
              <a:tblGrid>
                <a:gridCol w="2144125"/>
                <a:gridCol w="4031200"/>
                <a:gridCol w="4340300"/>
              </a:tblGrid>
              <a:tr h="5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Özellik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throw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throws</a:t>
                      </a:r>
                      <a:endParaRPr b="1"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300"/>
                        <a:t>Ne işe yarar?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Bir istisna fırlatmak için kullanılır</a:t>
                      </a:r>
                      <a:endParaRPr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Bir metodun istisna fırlatabileceğini bildirir</a:t>
                      </a:r>
                      <a:endParaRPr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300"/>
                        <a:t>Nerede kullanılır?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Metot içinde</a:t>
                      </a:r>
                      <a:endParaRPr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Metot tanımında (imzasında)</a:t>
                      </a:r>
                      <a:endParaRPr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300"/>
                        <a:t>Ne fırlatır?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Exception nesnesi</a:t>
                      </a:r>
                      <a:r>
                        <a:rPr lang="tr-TR" sz="2300"/>
                        <a:t> (</a:t>
                      </a:r>
                      <a:r>
                        <a:rPr b="1" lang="tr-TR" sz="2300">
                          <a:solidFill>
                            <a:srgbClr val="FF0000"/>
                          </a:solidFill>
                        </a:rPr>
                        <a:t>new</a:t>
                      </a:r>
                      <a:r>
                        <a:rPr lang="tr-TR" sz="2300"/>
                        <a:t>)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Exception sınıfı adı</a:t>
                      </a:r>
                      <a:endParaRPr sz="2300"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300"/>
                        <a:t>Sayısı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300"/>
                        <a:t>Sadece 1 tane</a:t>
                      </a:r>
                      <a:r>
                        <a:rPr lang="tr-TR" sz="2300"/>
                        <a:t> kullanılır (bir seferde)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300"/>
                        <a:t>Birden fazla exception yazılabilir (virgülle ayrılır)</a:t>
                      </a:r>
                      <a:endParaRPr/>
                    </a:p>
                  </a:txBody>
                  <a:tcPr marT="58575" marB="58575" marR="117125" marL="117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Günlük Hayat Benzetmesi</a:t>
            </a:r>
            <a:br>
              <a:rPr lang="tr-T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throw → Fiil: Hata fırlatma eylemi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“Koli düştü!” diye bağırmak gibi.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throws → Uyarı levhası gibi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 “Bu depo tehlikelidir, koli düşebilir” tabelasını asmak gibi.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Yani throw olay anında hatayı fırlatır, throws ise “bu metodda hata çıkabilir, dikkatli ol!” der.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tr-TR" sz="4800">
                <a:solidFill>
                  <a:srgbClr val="FFFFFF"/>
                </a:solidFill>
              </a:rPr>
              <a:t>throw: Bir istisna oluşturur ve fırlatır</a:t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4380855" y="1412489"/>
            <a:ext cx="3427283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public class OrnekThrow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int yas = 15;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if (yas &lt; 18)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    throw new ArithmeticException("18 yaşından küçükler giremez!");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System.out.println("Kayıt başarılı");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cxnSp>
        <p:nvCxnSpPr>
          <p:cNvPr id="320" name="Google Shape;320;p36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36"/>
          <p:cNvSpPr txBox="1"/>
          <p:nvPr>
            <p:ph idx="2" type="body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tr-TR" sz="1800"/>
              <a:t>Kurallar (throw):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/>
              <a:t>throw ile birlikte new anahtar kelimesi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/>
              <a:t>Sadece bir tane exception nesnesi fırlatabilirsin.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/>
              <a:t>throw ifadesinden sonra gelen kodlar çalışmaz (çünkü kontrol catch'e geçer ya da program durur).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"/>
          <p:cNvSpPr txBox="1"/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throws: Metodun istisna fırlatabileceğini beyan eder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4380855" y="1412489"/>
            <a:ext cx="3427283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public static float Bol(int a, int b) throws ArithmeticException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return a/b;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     Bol(5,0);  // Eğer dosya yoksa istisna burada fırlatılır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 } catch (ArithmeticException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     e.printStackTrace();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tr-TR" sz="16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cxnSp>
        <p:nvCxnSpPr>
          <p:cNvPr id="329" name="Google Shape;329;p37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37"/>
          <p:cNvSpPr txBox="1"/>
          <p:nvPr>
            <p:ph idx="2" type="body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Kurallar (throws):Metot imzasında yazılır: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public void x() throws ExceptionTipi { ...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Birden fazla exception şu şekilde yazılır: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public void x() throws IOException, SQLException { ... }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31" name="Google Shape;331;p37"/>
          <p:cNvSpPr/>
          <p:nvPr/>
        </p:nvSpPr>
        <p:spPr>
          <a:xfrm>
            <a:off x="5344886" y="6088559"/>
            <a:ext cx="65822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zaman throws kullanmalısın?</a:t>
            </a:r>
            <a:endParaRPr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İstisnayı </a:t>
            </a:r>
            <a:r>
              <a:rPr b="1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kendin yakalamayıp</a:t>
            </a:r>
            <a:r>
              <a:rPr b="0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onu üst metoda </a:t>
            </a:r>
            <a:r>
              <a:rPr b="1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iletmek</a:t>
            </a:r>
            <a:r>
              <a:rPr b="0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istiyorsan.</a:t>
            </a:r>
            <a:endParaRPr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tr-T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Özellikle framework geliştiriyorsan veya kodun daha yukarılarda handle edilmesi gerekiyorsa tercih edilir.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Kendi Exception Sınıfını Yazmak (Custom Exception)</a:t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Java’daki hazır exception sınıfları genelde teknik hataları kapsar: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Dosya yok → FileNotFoundException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Dizi sınırı aşıldı → ArrayIndexOutOfBoundsException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Ama senin programında şu gibi mantıksal iş kuralları olabilir: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Bir kullanıcı negatif maaş girerse hata vermelisin.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18 yaş altı kişi kayıt olmamalı.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Sipariş miktarı stoktan fazla olmamalı.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tr-TR" sz="1700"/>
              <a:t>Bu gibi işe özel kuralları yakalamak için kendi exception sınıfını yazman gerekir.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Play"/>
              <a:buNone/>
            </a:pPr>
            <a:r>
              <a:rPr lang="tr-TR" sz="4100">
                <a:solidFill>
                  <a:srgbClr val="FFFFFF"/>
                </a:solidFill>
              </a:rPr>
              <a:t>ADIM ADIM CUSTOM EXCEPTION OLUŞTURMA-1</a:t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public class YasGecersizException extends 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public YasGecersizException(String mesaj)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super(mesaj); // Exception sınıfına mesajı gönder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}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/>
              <a:t>extends Exception: Checked exception olur (derleyici seni zorlar)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/>
              <a:t>super(mesaj): Hatanın mesajını Exception sınıfına iletir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Play"/>
              <a:buNone/>
            </a:pPr>
            <a:r>
              <a:rPr lang="tr-TR" sz="4100">
                <a:solidFill>
                  <a:srgbClr val="FFFFFF"/>
                </a:solidFill>
              </a:rPr>
              <a:t>ADIM ADIM CUSTOM EXCEPTION OLUŞTURMA-2</a:t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public class Kullanici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public static void yasKontrolEt(int yas) throws YasGecersizException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if (yas &lt; 18)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    throw new YasGecersizException("18 yaşından küçük kullanıcı kaydolamaz.");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tr-TR" sz="1800"/>
              <a:t>throw: Exception nesnesi fırlatır.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tr-TR" sz="1800"/>
              <a:t>throws: Metodun exception fırlattığını belirtir.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Play"/>
              <a:buNone/>
            </a:pPr>
            <a:r>
              <a:rPr lang="tr-TR" sz="4100">
                <a:solidFill>
                  <a:srgbClr val="FFFFFF"/>
                </a:solidFill>
              </a:rPr>
              <a:t>ADIM ADIM CUSTOM EXCEPTION OLUŞTURMA-3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        Kullanici.yasKontrolEt(16);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    } catch (YasGecersizException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        System.out.println("HATA: " + e.getMessage());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tr-TR" sz="15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tr-TR" sz="1500"/>
              <a:t>Kullan ve yakala (try-catch)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tr-TR">
                <a:solidFill>
                  <a:srgbClr val="FFFFFF"/>
                </a:solidFill>
              </a:rPr>
              <a:t> 1. İstisna Nedir?</a:t>
            </a:r>
            <a:br>
              <a:rPr b="1" lang="tr-T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Java’da </a:t>
            </a:r>
            <a:r>
              <a:rPr b="1" lang="tr-TR"/>
              <a:t>istisna (exception)</a:t>
            </a:r>
            <a:r>
              <a:rPr lang="tr-TR"/>
              <a:t>, program çalışırken meydana gelen beklenmeyen bir </a:t>
            </a:r>
            <a:r>
              <a:rPr b="1" lang="tr-TR"/>
              <a:t>hata durumu</a:t>
            </a:r>
            <a:r>
              <a:rPr lang="tr-TR"/>
              <a:t>dur. Yani önceden kestirilemeyen kaos ortamı…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Örneğin, bir ATM’ye gittiniz, para çekmek istiyorsunuz. Normal durumda kartınızı ATM ile para çekersiniz.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	İstisna durumlarında: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Kartınızı unuttunuz.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ATM’de para yoktur.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ATM arızalıdır.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tr-TR"/>
            </a:br>
            <a:r>
              <a:rPr lang="tr-TR"/>
              <a:t>Bunlar </a:t>
            </a:r>
            <a:r>
              <a:rPr b="1" lang="tr-TR"/>
              <a:t>beklenmeyen durumlardır</a:t>
            </a:r>
            <a:r>
              <a:rPr lang="tr-TR"/>
              <a:t>. Java’da da program çalışırken böyle beklenmedik durumlar olur. Bunlara </a:t>
            </a:r>
            <a:r>
              <a:rPr b="1" lang="tr-TR"/>
              <a:t>istisna (exception)</a:t>
            </a:r>
            <a:r>
              <a:rPr lang="tr-TR"/>
              <a:t> denir.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Checked vs Unchecked Custom Exception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Bu bir </a:t>
            </a:r>
            <a:r>
              <a:rPr b="1" lang="tr-TR"/>
              <a:t>Checked Exception</a:t>
            </a:r>
            <a:r>
              <a:rPr lang="tr-TR"/>
              <a:t> olur. Derleyici seni zorlar:</a:t>
            </a:r>
            <a:endParaRPr/>
          </a:p>
        </p:txBody>
      </p:sp>
      <p:sp>
        <p:nvSpPr>
          <p:cNvPr id="377" name="Google Shape;377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public class BenimHatam extends </a:t>
            </a:r>
            <a:r>
              <a:rPr b="1" lang="tr-TR" sz="2000">
                <a:solidFill>
                  <a:srgbClr val="143C64"/>
                </a:solidFill>
              </a:rPr>
              <a:t>Exception</a:t>
            </a:r>
            <a:r>
              <a:rPr lang="tr-TR" sz="2000"/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public BenimHatam(String mesaj)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    super(mesaj);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78" name="Google Shape;378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Bu bir </a:t>
            </a:r>
            <a:r>
              <a:rPr b="1" lang="tr-TR"/>
              <a:t>Unchecked Exception</a:t>
            </a:r>
            <a:r>
              <a:rPr lang="tr-TR"/>
              <a:t> olur. Derleyici zorlamaz:</a:t>
            </a:r>
            <a:endParaRPr/>
          </a:p>
        </p:txBody>
      </p:sp>
      <p:sp>
        <p:nvSpPr>
          <p:cNvPr id="379" name="Google Shape;379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public class BenimRuntimeHatam extends </a:t>
            </a:r>
            <a:r>
              <a:rPr b="1" lang="tr-TR" sz="2000">
                <a:solidFill>
                  <a:srgbClr val="143C64"/>
                </a:solidFill>
              </a:rPr>
              <a:t>RuntimeException</a:t>
            </a:r>
            <a:r>
              <a:rPr lang="tr-TR" sz="2000"/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public BenimRuntimeHatam(String mesaj)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    super(mesaj);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80" name="Google Shape;380;p42"/>
          <p:cNvSpPr txBox="1"/>
          <p:nvPr/>
        </p:nvSpPr>
        <p:spPr>
          <a:xfrm>
            <a:off x="2137833" y="5679701"/>
            <a:ext cx="79121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5316"/>
              </a:buClr>
              <a:buSzPts val="2400"/>
              <a:buFont typeface="Arial"/>
              <a:buNone/>
            </a:pPr>
            <a:r>
              <a:rPr b="1" lang="tr-TR" sz="2400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rPr>
              <a:t>Eğer bir hatanın kullanıcı hatası olduğuna inanıyorsan genelde RuntimeException seçilir.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ÖRNEK: MaaşNegatifException</a:t>
            </a:r>
            <a:endParaRPr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MaasNegatifException extends 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MaasNegatifException(double deger)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super("Negatif maaş girilemez: " + deger);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Personel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private double maas;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setMaas(double maas) throws MaasNegatifException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(maas &lt;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throw new MaasNegatifException(maas);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this.maas = maas;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ÖRNEK: MaaşNegatifException</a:t>
            </a:r>
            <a:endParaRPr/>
          </a:p>
        </p:txBody>
      </p:sp>
      <p:sp>
        <p:nvSpPr>
          <p:cNvPr id="392" name="Google Shape;392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Personel p = new Personel();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p.setMaas(-5000);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catch (MaasNegatifException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System.out.println("Maaş hatası: " + e.getMessage());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Sınıf İçi Uygulama- "Online Kayıt Sistemi"</a:t>
            </a:r>
            <a:endParaRPr/>
          </a:p>
        </p:txBody>
      </p:sp>
      <p:sp>
        <p:nvSpPr>
          <p:cNvPr id="400" name="Google Shape;400;p4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üniversitenin öğrenci kayıt sistemini simüle eden bir uygulama yapılıyor.Sistemde kayıt sırasında şu kurallar kontrol edilecek: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Öğrencinin yaşı 18’den küçük olamaz.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TC Kimlik numarası 11 haneli olmalıdır.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E-posta adresi @ karakteri içermelidir.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Eğer bu kurallardan herhangi biri sağlanmazsa sistem hata fırlatmalı ve ekranda uygun hata mesajı gösterilmelidir.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Sınıf İçi Uygulama- "Online Kayıt Sistemi"</a:t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1. Aşağıdaki exception sınıflarını yaz: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YasGecersizException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TCKimlikFormatException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EmailFormatException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2. Bu exception'ları Ogrenci sınıfında kullan: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Kayıt sırasında bu kontroller yapılacak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Hatalar varsa exception fırlatılacak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3. main sınıfında bu hataları yakalayarak kullanıcıya mesaj göster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 Çözüm</a:t>
            </a:r>
            <a:endParaRPr/>
          </a:p>
        </p:txBody>
      </p:sp>
      <p:sp>
        <p:nvSpPr>
          <p:cNvPr id="416" name="Google Shape;416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YasGecersizException extends 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YasGecersizException(int yas)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super("Yaş geçersiz: " + yas + " (18 yaşından küçük)");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>
            <p:ph idx="2" type="body"/>
          </p:nvPr>
        </p:nvSpPr>
        <p:spPr>
          <a:xfrm>
            <a:off x="6096000" y="135149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public class Ogrenci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private String tcNo;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private int yas;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private String email;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public Ogrenci(String tcNo, int yas, String email)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throws TCKimlikFormatException, YasGecersizException, EmailFormatException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if (tcNo.length() != 11)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throw new TCKimlikFormatException(tcNo);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if (yas &lt; 18)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throw new YasGecersizException(yas);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if (!email.contains("@"))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throw new EmailFormatException(email);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this.tcNo = tcNo;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this.yas = yas;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this.email = email;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public void yazdir()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System.out.println("Öğrenci başarıyla kaydedildi: " + email);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 Çözüm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Ogrenci o1 = new Ogrenci("1234567890", 16, "abcemail.com");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o1.yazdir();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catch (TCKimlikFormatException | YasGecersizException | EmailFormatException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System.out.println("Kayıt başarısız: " + e.getMessage());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9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9"/>
          <p:cNvSpPr txBox="1"/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MINI QUİZ</a:t>
            </a:r>
            <a:endParaRPr/>
          </a:p>
        </p:txBody>
      </p:sp>
      <p:sp>
        <p:nvSpPr>
          <p:cNvPr id="434" name="Google Shape;434;p49"/>
          <p:cNvSpPr txBox="1"/>
          <p:nvPr>
            <p:ph idx="1" type="subTitle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☺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0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1. BÖLÜM: BOŞLUK DOLDURMA</a:t>
            </a:r>
            <a:endParaRPr/>
          </a:p>
        </p:txBody>
      </p:sp>
      <p:sp>
        <p:nvSpPr>
          <p:cNvPr id="442" name="Google Shape;442;p5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Aşağıdaki cümlelerde boş bırakılan yerleri doğru şekilde tamamlayınız.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1. Java’da ______ anahtar kelimesi bir istisna fırlatmak için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2. Bir metodun istisna fırlatabileceğini belirtmek için ______ anahtar kelimesi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3. IOException, SQLException gibi istisnalar Java’da ______ exception olarak adlandırılır.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4. throw new Exception("hata"); ifadesinde Exception bir ______ türüdür.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tr-TR" sz="2600"/>
              <a:t>5. try bloğundan sonra mutlaka ya ______ ya da ______ bloğu gelmelidir.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1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2. BÖLÜM: ÇOKTAN SEÇMELİ SORULAR</a:t>
            </a:r>
            <a:endParaRPr/>
          </a:p>
        </p:txBody>
      </p:sp>
      <p:sp>
        <p:nvSpPr>
          <p:cNvPr id="451" name="Google Shape;451;p5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6.</a:t>
            </a:r>
            <a:r>
              <a:rPr lang="tr-TR"/>
              <a:t> Aşağıdakilerden hangisi bir </a:t>
            </a:r>
            <a:r>
              <a:rPr b="1" lang="tr-TR"/>
              <a:t>unchecked exception</a:t>
            </a:r>
            <a:r>
              <a:rPr lang="tr-TR"/>
              <a:t> değildir?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A) NullPointerException</a:t>
            </a:r>
            <a:br>
              <a:rPr lang="tr-TR"/>
            </a:br>
            <a:r>
              <a:rPr lang="tr-TR"/>
              <a:t>B) ArithmeticException</a:t>
            </a:r>
            <a:br>
              <a:rPr lang="tr-TR"/>
            </a:br>
            <a:r>
              <a:rPr lang="tr-TR"/>
              <a:t>C) FileNotFoundException</a:t>
            </a:r>
            <a:br>
              <a:rPr lang="tr-TR"/>
            </a:br>
            <a:r>
              <a:rPr lang="tr-TR"/>
              <a:t>D) ArrayIndexOutOfBoundsException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7.</a:t>
            </a:r>
            <a:r>
              <a:rPr lang="tr-TR"/>
              <a:t> Aşağıdaki anahtar kelimelerden hangisi </a:t>
            </a:r>
            <a:r>
              <a:rPr b="1" lang="tr-TR"/>
              <a:t>bir istisna fırlatmak için</a:t>
            </a:r>
            <a:r>
              <a:rPr lang="tr-TR"/>
              <a:t> kullanılır?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A) throws</a:t>
            </a:r>
            <a:br>
              <a:rPr lang="tr-TR"/>
            </a:br>
            <a:r>
              <a:rPr lang="tr-TR"/>
              <a:t>B) throw</a:t>
            </a:r>
            <a:br>
              <a:rPr lang="tr-TR"/>
            </a:br>
            <a:r>
              <a:rPr lang="tr-TR"/>
              <a:t>C) catch</a:t>
            </a:r>
            <a:br>
              <a:rPr lang="tr-TR"/>
            </a:br>
            <a:r>
              <a:rPr lang="tr-TR"/>
              <a:t>D) try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Play"/>
              <a:buNone/>
            </a:pPr>
            <a:r>
              <a:rPr lang="tr-TR" sz="3100">
                <a:solidFill>
                  <a:srgbClr val="FFFFFF"/>
                </a:solidFill>
              </a:rPr>
              <a:t>Java’da istisnalar ikiye ayrılır:</a:t>
            </a:r>
            <a:br>
              <a:rPr lang="tr-TR" sz="3100">
                <a:solidFill>
                  <a:srgbClr val="FFFFFF"/>
                </a:solidFill>
              </a:rPr>
            </a:br>
            <a:endParaRPr sz="3100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838200" y="2093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{F5C5493F-3F30-470D-938E-1CB7F0A06BF3}</a:tableStyleId>
              </a:tblPr>
              <a:tblGrid>
                <a:gridCol w="3505200"/>
                <a:gridCol w="3505200"/>
                <a:gridCol w="3505200"/>
              </a:tblGrid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400" u="none" cap="none" strike="noStrike"/>
                        <a:t>Açıklama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400" u="none" cap="none" strike="noStrike"/>
                        <a:t>Örnek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400" u="none" cap="none" strike="noStrike"/>
                        <a:t>Checked Exception</a:t>
                      </a:r>
                      <a:r>
                        <a:rPr lang="tr-TR" sz="2400" u="none" cap="none" strike="noStrike"/>
                        <a:t> (Ayrıcalıklı)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cap="none" strike="noStrike"/>
                        <a:t>Derleyici sizi </a:t>
                      </a:r>
                      <a:r>
                        <a:rPr b="1" lang="tr-TR" sz="2400" u="none" cap="none" strike="noStrike"/>
                        <a:t>zorla uyarır</a:t>
                      </a:r>
                      <a:r>
                        <a:rPr lang="tr-TR" sz="2400" u="none" cap="none" strike="noStrike"/>
                        <a:t>. Bu durumu ele almazsanız program </a:t>
                      </a:r>
                      <a:r>
                        <a:rPr b="1" lang="tr-TR" sz="2400" u="none" cap="none" strike="noStrike"/>
                        <a:t>derlenmez</a:t>
                      </a:r>
                      <a:r>
                        <a:rPr lang="tr-TR" sz="2400" u="none" cap="none" strike="noStrike"/>
                        <a:t>.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cap="none" strike="noStrike"/>
                        <a:t>Dosya okumaya çalışırken dosya yoksa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400" u="none" cap="none" strike="noStrike"/>
                        <a:t>Unchecked Exception</a:t>
                      </a:r>
                      <a:r>
                        <a:rPr lang="tr-TR" sz="2400" u="none" cap="none" strike="noStrike"/>
                        <a:t> (Ayrıcalıksız)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cap="none" strike="noStrike"/>
                        <a:t>Derleyici bu hataları </a:t>
                      </a:r>
                      <a:r>
                        <a:rPr b="1" lang="tr-TR" sz="2400" u="none" cap="none" strike="noStrike"/>
                        <a:t>zorunlu tutmaz</a:t>
                      </a:r>
                      <a:r>
                        <a:rPr lang="tr-TR" sz="2400" u="none" cap="none" strike="noStrike"/>
                        <a:t>. Ama hata olursa </a:t>
                      </a:r>
                      <a:r>
                        <a:rPr b="1" lang="tr-TR" sz="2400" u="none" cap="none" strike="noStrike"/>
                        <a:t>program çöker</a:t>
                      </a:r>
                      <a:r>
                        <a:rPr lang="tr-TR" sz="2400" u="none" cap="none" strike="noStrike"/>
                        <a:t>.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cap="none" strike="noStrike"/>
                        <a:t>0’a bölme, null nesneye erişme</a:t>
                      </a:r>
                      <a:endParaRPr/>
                    </a:p>
                  </a:txBody>
                  <a:tcPr marT="60350" marB="60350" marR="120700" marL="120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2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2. BÖLÜM: ÇOKTAN SEÇMELİ SORULAR</a:t>
            </a:r>
            <a:endParaRPr/>
          </a:p>
        </p:txBody>
      </p:sp>
      <p:sp>
        <p:nvSpPr>
          <p:cNvPr id="460" name="Google Shape;460;p5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8. Aşağıdaki kod bloğunda hangi hata derleme zamanında ortaya çıkar?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public void oku() {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FileReader fr = new FileReader("veri.txt");}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A) Syntax error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B) Runtime error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C) FileNotFoundException için try-catch zorunluluğu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D) Infinite loop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9. Aşağıdakilerden hangisi try-catch-finally bloğu için doğrudur?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arenR"/>
            </a:pPr>
            <a:r>
              <a:rPr lang="tr-TR" sz="1400"/>
              <a:t>catch bloğu zorunludur, finally değildir.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arenR"/>
            </a:pPr>
            <a:r>
              <a:rPr lang="tr-TR" sz="1400"/>
              <a:t>try bloğu olmadan catch kullanılabilir.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arenR"/>
            </a:pPr>
            <a:r>
              <a:rPr lang="tr-TR" sz="1400"/>
              <a:t>finally sadece catch ile birlikte yazılabilir.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arenR"/>
            </a:pPr>
            <a:r>
              <a:rPr lang="tr-TR" sz="1400"/>
              <a:t>try bloğu olmadan finally yazılabilir.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3. BÖLÜM: KOD DERLEME</a:t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Test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int x = 10 /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System.out.println("Sonuç: " + 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3. BÖLÜM: KOD DERLEME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DosyaTest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FileReader fr = new FileReader("data.txt");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System.out.println("Dosya açıldı.");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3. BÖLÜM: KOD DERLEME</a:t>
            </a:r>
            <a:endParaRPr/>
          </a:p>
        </p:txBody>
      </p:sp>
      <p:sp>
        <p:nvSpPr>
          <p:cNvPr id="487" name="Google Shape;487;p5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Ornek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kontrolEt(int sayi) throws Exception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if (sayi &lt;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    throw Exception("Negatif sayı girilemez!");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6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6"/>
          <p:cNvSpPr txBox="1"/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tr-TR" sz="3600">
                <a:solidFill>
                  <a:srgbClr val="FFFFFF"/>
                </a:solidFill>
              </a:rPr>
              <a:t>CEVAP ANAHTARI</a:t>
            </a:r>
            <a:endParaRPr/>
          </a:p>
        </p:txBody>
      </p:sp>
      <p:sp>
        <p:nvSpPr>
          <p:cNvPr id="497" name="Google Shape;497;p56"/>
          <p:cNvSpPr txBox="1"/>
          <p:nvPr>
            <p:ph idx="1" type="body"/>
          </p:nvPr>
        </p:nvSpPr>
        <p:spPr>
          <a:xfrm>
            <a:off x="5198993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1-Throw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2-Throws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3-Checked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4-exception sınıfı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5- catch, finally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6-C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7-B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8-C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9-A</a:t>
            </a:r>
            <a:endParaRPr/>
          </a:p>
        </p:txBody>
      </p:sp>
      <p:sp>
        <p:nvSpPr>
          <p:cNvPr id="498" name="Google Shape;498;p56"/>
          <p:cNvSpPr txBox="1"/>
          <p:nvPr>
            <p:ph idx="2" type="body"/>
          </p:nvPr>
        </p:nvSpPr>
        <p:spPr>
          <a:xfrm>
            <a:off x="7569200" y="1412489"/>
            <a:ext cx="3808484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10. ✔️ Hata: ArithmeticException oluşur (sıfıra bölme). Program çöker.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11. ❌ Hata: FileNotFoundException checked exception'dır. Try-catch veya throws kullanılmalıydı.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12. ❌ Hata: throw ifadesi ile Exception nesnesi new ile oluşturulmalıdır: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tr-TR">
                <a:solidFill>
                  <a:srgbClr val="FFFFFF"/>
                </a:solidFill>
              </a:rPr>
              <a:t>Checked Exception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839483" y="2808465"/>
            <a:ext cx="10513032" cy="2336229"/>
            <a:chOff x="1283" y="1007554"/>
            <a:chExt cx="10513032" cy="2336229"/>
          </a:xfrm>
        </p:grpSpPr>
        <p:sp>
          <p:nvSpPr>
            <p:cNvPr id="125" name="Google Shape;125;p17"/>
            <p:cNvSpPr/>
            <p:nvPr/>
          </p:nvSpPr>
          <p:spPr>
            <a:xfrm>
              <a:off x="1283" y="1007554"/>
              <a:ext cx="4672458" cy="2336229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9709" y="1075980"/>
              <a:ext cx="4535606" cy="2199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47625" spcFirstLastPara="1" rIns="47625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0" i="0" lang="tr-TR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Checked exception, Java derleyicisinin kontrol ettiği ve </a:t>
              </a:r>
              <a:r>
                <a:rPr b="1" i="0" lang="tr-TR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try-catch ile yakalanması ya da throws ile fırlatılması zorunlu olan</a:t>
              </a:r>
              <a:r>
                <a:rPr b="0" i="0" lang="tr-TR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istisnalardır.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841857" y="1007554"/>
              <a:ext cx="4672458" cy="2336229"/>
            </a:xfrm>
            <a:prstGeom prst="roundRect">
              <a:avLst>
                <a:gd fmla="val 10000" name="adj"/>
              </a:avLst>
            </a:prstGeom>
            <a:solidFill>
              <a:srgbClr val="4CA62C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5910283" y="1075980"/>
              <a:ext cx="4535606" cy="2199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47625" spcFirstLastPara="1" rIns="47625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0" i="0" lang="tr-TR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Java diyor ki:🗣️ “Bu kodun hata vereceğini öngörüyorum. Sen ya try-catch bloğu ile hatayı yakala, ya da throws ile dışarıya bildir. Yoksa ben bu programı derlemem.”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lay"/>
              <a:buNone/>
            </a:pPr>
            <a:r>
              <a:rPr lang="tr-TR" sz="3400">
                <a:solidFill>
                  <a:srgbClr val="FFFFFF"/>
                </a:solidFill>
              </a:rPr>
              <a:t>Checked Exceptions (Ayrıcalıklı – Derleyici zorunlu tutar)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946063" y="1800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{F5C5493F-3F30-470D-938E-1CB7F0A06BF3}</a:tableStyleId>
              </a:tblPr>
              <a:tblGrid>
                <a:gridCol w="4422000"/>
                <a:gridCol w="5877875"/>
              </a:tblGrid>
              <a:tr h="66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3100" u="none" cap="none" strike="noStrike"/>
                        <a:t>Exception Sınıfı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3100"/>
                        <a:t>Açıklama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IOException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Giriş/çıkış işlemlerinde hata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FileNotFoundException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Dosya bulunamazsa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SQLException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Veritabanı hatası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ClassNotFoundException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Sınıf bulunamazsa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InterruptedException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Thread çalışması kesilirse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ParseException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800"/>
                        <a:t>Tarih/saat verisi yanlış formatta ise</a:t>
                      </a:r>
                      <a:endParaRPr/>
                    </a:p>
                  </a:txBody>
                  <a:tcPr marT="69875" marB="69875" marR="139775" marL="1397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Play"/>
              <a:buNone/>
            </a:pPr>
            <a:r>
              <a:rPr lang="tr-TR" sz="3100">
                <a:solidFill>
                  <a:srgbClr val="FFFFFF"/>
                </a:solidFill>
              </a:rPr>
              <a:t>unchecked Exceptions (Ayrıcalıksız – Derleyici zorunlu tutmaz)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838200" y="1913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{F5C5493F-3F30-470D-938E-1CB7F0A06BF3}</a:tableStyleId>
              </a:tblPr>
              <a:tblGrid>
                <a:gridCol w="4317700"/>
                <a:gridCol w="3179950"/>
                <a:gridCol w="3017925"/>
              </a:tblGrid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000"/>
                        <a:t>Exception Sınıfı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000"/>
                        <a:t>Açıklama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000"/>
                        <a:t>Örnek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ArithmeticException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Matematiksel hata (0'a bölme)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int x = 5 / 0;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NullPointerException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null bir nesneye erişim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obj.toString();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ArrayIndexOutOfBoundsException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Dizi sınırlarını aşma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arr[10];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NumberFormatException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Sayıya çevrilemeyen veri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Integer.parseInt("abc");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IllegalArgumentException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Uygun olmayan parametre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Thread.sleep(-5);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IllegalStateException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Nesne uygun durumda değilken işlem yapılması</a:t>
                      </a:r>
                      <a:endParaRPr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51850" marB="51850" marR="103700" marL="10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tr-TR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Java Exception Handling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6" y="1546755"/>
            <a:ext cx="3647259" cy="4630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0"/>
          <p:cNvGrpSpPr/>
          <p:nvPr/>
        </p:nvGrpSpPr>
        <p:grpSpPr>
          <a:xfrm>
            <a:off x="5164667" y="1850114"/>
            <a:ext cx="6189133" cy="4302360"/>
            <a:chOff x="0" y="24489"/>
            <a:chExt cx="6189133" cy="4302360"/>
          </a:xfrm>
        </p:grpSpPr>
        <p:sp>
          <p:nvSpPr>
            <p:cNvPr id="152" name="Google Shape;152;p20"/>
            <p:cNvSpPr/>
            <p:nvPr/>
          </p:nvSpPr>
          <p:spPr>
            <a:xfrm>
              <a:off x="0" y="2448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33012" y="5750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ArithmeticException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Bir sayının sıfıra bölünmesi gibi matematiksel hatalarda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0" y="74970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33012" y="78272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NullPointerException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Null bir nesnenin üyelerine atıfta bulunulduğunda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0" y="147492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33012" y="150794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ArrayIndexOutOfBoundsException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Array veya List’te bulunmayan bir index için işlem yapılmak istenildiğinde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0" y="220014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33012" y="223316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NumberFormatException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Sayı formatında olmayan bir String, sayı formatına dönüştürülmeye çalışıldığında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0" y="292536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3012" y="295838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IllegalArgumentException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Verilen koşula uymayan bir argüman alındığında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0" y="3650589"/>
              <a:ext cx="6189133" cy="676260"/>
            </a:xfrm>
            <a:prstGeom prst="roundRect">
              <a:avLst>
                <a:gd fmla="val 16667" name="adj"/>
              </a:avLst>
            </a:prstGeom>
            <a:solidFill>
              <a:srgbClr val="F45E0A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33012" y="3683601"/>
              <a:ext cx="6123109" cy="61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IndexOutOfBoundsException</a:t>
              </a:r>
              <a:r>
                <a:rPr b="0" i="0" lang="tr-TR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🡪 Hatalı index erişimlerinde fırlatılır.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135466" y="6488668"/>
            <a:ext cx="10337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https://medium.com/@ezgidolma23/java-exception-handling-dfbecc2c5c23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Checked Exception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import java.io.File;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import java.io.FileReader;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FileReader fr = new FileReader("icerik.txt");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345090" y="1947332"/>
            <a:ext cx="4470400" cy="2319867"/>
          </a:xfrm>
          <a:prstGeom prst="ellipse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650146" y="2507102"/>
            <a:ext cx="38602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 kodu çalıştırmaya çalışırsan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derleyici hata verir. Çünkü FileReader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bir checked exception fırlatabilir: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FileNotFoundException.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