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6858000" cx="12192000"/>
  <p:notesSz cx="6858000" cy="9144000"/>
  <p:embeddedFontLst>
    <p:embeddedFont>
      <p:font typeface="Play"/>
      <p:regular r:id="rId33"/>
      <p:bold r:id="rId34"/>
    </p:embeddedFont>
    <p:embeddedFont>
      <p:font typeface="Arimo"/>
      <p:regular r:id="rId35"/>
      <p:bold r:id="rId36"/>
      <p:italic r:id="rId37"/>
      <p:boldItalic r:id="rId38"/>
    </p:embeddedFont>
    <p:embeddedFont>
      <p:font typeface="Inter"/>
      <p:regular r:id="rId39"/>
      <p:bold r:id="rId40"/>
      <p:italic r:id="rId41"/>
      <p:boldItalic r:id="rId42"/>
    </p:embeddedFont>
    <p:embeddedFont>
      <p:font typeface="JetBrains Mon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Inter-bold.fntdata"/><Relationship Id="rId20" Type="http://schemas.openxmlformats.org/officeDocument/2006/relationships/slide" Target="slides/slide16.xml"/><Relationship Id="rId42" Type="http://schemas.openxmlformats.org/officeDocument/2006/relationships/font" Target="fonts/Inter-boldItalic.fntdata"/><Relationship Id="rId41" Type="http://schemas.openxmlformats.org/officeDocument/2006/relationships/font" Target="fonts/Inter-italic.fntdata"/><Relationship Id="rId22" Type="http://schemas.openxmlformats.org/officeDocument/2006/relationships/slide" Target="slides/slide18.xml"/><Relationship Id="rId44" Type="http://schemas.openxmlformats.org/officeDocument/2006/relationships/font" Target="fonts/JetBrainsMono-bold.fntdata"/><Relationship Id="rId21" Type="http://schemas.openxmlformats.org/officeDocument/2006/relationships/slide" Target="slides/slide17.xml"/><Relationship Id="rId43" Type="http://schemas.openxmlformats.org/officeDocument/2006/relationships/font" Target="fonts/JetBrainsMono-regular.fntdata"/><Relationship Id="rId24" Type="http://schemas.openxmlformats.org/officeDocument/2006/relationships/slide" Target="slides/slide20.xml"/><Relationship Id="rId46" Type="http://schemas.openxmlformats.org/officeDocument/2006/relationships/font" Target="fonts/JetBrainsMono-boldItalic.fntdata"/><Relationship Id="rId23" Type="http://schemas.openxmlformats.org/officeDocument/2006/relationships/slide" Target="slides/slide19.xml"/><Relationship Id="rId45" Type="http://schemas.openxmlformats.org/officeDocument/2006/relationships/font" Target="fonts/JetBrainsMon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Play-regular.fntdata"/><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Arimo-regular.fntdata"/><Relationship Id="rId12" Type="http://schemas.openxmlformats.org/officeDocument/2006/relationships/slide" Target="slides/slide8.xml"/><Relationship Id="rId34" Type="http://schemas.openxmlformats.org/officeDocument/2006/relationships/font" Target="fonts/Play-bold.fntdata"/><Relationship Id="rId15" Type="http://schemas.openxmlformats.org/officeDocument/2006/relationships/slide" Target="slides/slide11.xml"/><Relationship Id="rId37" Type="http://schemas.openxmlformats.org/officeDocument/2006/relationships/font" Target="fonts/Arimo-italic.fntdata"/><Relationship Id="rId14" Type="http://schemas.openxmlformats.org/officeDocument/2006/relationships/slide" Target="slides/slide10.xml"/><Relationship Id="rId36" Type="http://schemas.openxmlformats.org/officeDocument/2006/relationships/font" Target="fonts/Arimo-bold.fntdata"/><Relationship Id="rId17" Type="http://schemas.openxmlformats.org/officeDocument/2006/relationships/slide" Target="slides/slide13.xml"/><Relationship Id="rId39" Type="http://schemas.openxmlformats.org/officeDocument/2006/relationships/font" Target="fonts/Inter-regular.fntdata"/><Relationship Id="rId16" Type="http://schemas.openxmlformats.org/officeDocument/2006/relationships/slide" Target="slides/slide12.xml"/><Relationship Id="rId38" Type="http://schemas.openxmlformats.org/officeDocument/2006/relationships/font" Target="fonts/Arimo-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Slaydı"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Dikey Metin"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key Başlık ve Metin"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İçerik"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ki İçerik" type="twoObj">
  <p:cSld name="TWO_OBJECTS">
    <p:spTree>
      <p:nvGrpSpPr>
        <p:cNvPr id="23" name="Shape 23"/>
        <p:cNvGrpSpPr/>
        <p:nvPr/>
      </p:nvGrpSpPr>
      <p:grpSpPr>
        <a:xfrm>
          <a:off x="0" y="0"/>
          <a:ext cx="0" cy="0"/>
          <a:chOff x="0" y="0"/>
          <a:chExt cx="0" cy="0"/>
        </a:xfrm>
      </p:grpSpPr>
      <p:sp>
        <p:nvSpPr>
          <p:cNvPr id="24" name="Google Shape;24;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ölüm Üst Bilgisi" type="secHead">
  <p:cSld name="SECTION_HEADER">
    <p:spTree>
      <p:nvGrpSpPr>
        <p:cNvPr id="30" name="Shape 30"/>
        <p:cNvGrpSpPr/>
        <p:nvPr/>
      </p:nvGrpSpPr>
      <p:grpSpPr>
        <a:xfrm>
          <a:off x="0" y="0"/>
          <a:ext cx="0" cy="0"/>
          <a:chOff x="0" y="0"/>
          <a:chExt cx="0" cy="0"/>
        </a:xfrm>
      </p:grpSpPr>
      <p:sp>
        <p:nvSpPr>
          <p:cNvPr id="31" name="Google Shape;31;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arşılaştırma"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Yalnızca Başlık"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ş"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İçerik"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Resim"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Play"/>
              <a:buNone/>
            </a:pPr>
            <a:r>
              <a:rPr lang="tr-TR"/>
              <a:t>JAVA KALITIM</a:t>
            </a:r>
            <a:endParaRPr/>
          </a:p>
        </p:txBody>
      </p:sp>
      <p:sp>
        <p:nvSpPr>
          <p:cNvPr id="85" name="Google Shape;85;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tr-TR"/>
              <a:t>Bir classın başına final koyarsak?</a:t>
            </a:r>
            <a:endParaRPr/>
          </a:p>
        </p:txBody>
      </p:sp>
      <p:sp>
        <p:nvSpPr>
          <p:cNvPr id="143" name="Google Shape;143;p22"/>
          <p:cNvSpPr txBox="1"/>
          <p:nvPr>
            <p:ph idx="1" type="body"/>
          </p:nvPr>
        </p:nvSpPr>
        <p:spPr>
          <a:xfrm>
            <a:off x="838200" y="1825625"/>
            <a:ext cx="7960962" cy="3108543"/>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33B3"/>
              </a:buClr>
              <a:buSzPts val="2800"/>
              <a:buFont typeface="JetBrains Mono"/>
              <a:buNone/>
            </a:pPr>
            <a:r>
              <a:rPr b="0" i="0" lang="tr-TR" u="none" cap="none" strike="noStrike">
                <a:solidFill>
                  <a:srgbClr val="0033B3"/>
                </a:solidFill>
                <a:latin typeface="JetBrains Mono"/>
                <a:ea typeface="JetBrains Mono"/>
                <a:cs typeface="JetBrains Mono"/>
                <a:sym typeface="JetBrains Mono"/>
              </a:rPr>
              <a:t>final class </a:t>
            </a:r>
            <a:r>
              <a:rPr b="0" i="0" lang="tr-TR" u="none" cap="none" strike="noStrike">
                <a:solidFill>
                  <a:srgbClr val="000000"/>
                </a:solidFill>
                <a:latin typeface="JetBrains Mono"/>
                <a:ea typeface="JetBrains Mono"/>
                <a:cs typeface="JetBrains Mono"/>
                <a:sym typeface="JetBrains Mono"/>
              </a:rPr>
              <a:t>Hayvan </a:t>
            </a:r>
            <a:r>
              <a:rPr b="0" i="0" lang="tr-TR" u="none" cap="none" strike="noStrike">
                <a:solidFill>
                  <a:srgbClr val="080808"/>
                </a:solidFill>
                <a:latin typeface="JetBrains Mono"/>
                <a:ea typeface="JetBrains Mono"/>
                <a:cs typeface="JetBrains Mono"/>
                <a:sym typeface="JetBrains Mono"/>
              </a:rPr>
              <a:t>{</a:t>
            </a:r>
            <a:br>
              <a:rPr b="0" i="0" lang="tr-TR" u="none" cap="none" strike="noStrike">
                <a:solidFill>
                  <a:srgbClr val="080808"/>
                </a:solidFill>
                <a:latin typeface="JetBrains Mono"/>
                <a:ea typeface="JetBrains Mono"/>
                <a:cs typeface="JetBrains Mono"/>
                <a:sym typeface="JetBrains Mono"/>
              </a:rPr>
            </a:br>
            <a:r>
              <a:rPr b="0" i="0" lang="tr-TR" u="none" cap="none" strike="noStrike">
                <a:solidFill>
                  <a:srgbClr val="080808"/>
                </a:solidFill>
                <a:latin typeface="JetBrains Mono"/>
                <a:ea typeface="JetBrains Mono"/>
                <a:cs typeface="JetBrains Mono"/>
                <a:sym typeface="JetBrains Mono"/>
              </a:rPr>
              <a:t>    </a:t>
            </a:r>
            <a:r>
              <a:rPr b="0" i="0" lang="tr-TR" u="none" cap="none" strike="noStrike">
                <a:solidFill>
                  <a:srgbClr val="0033B3"/>
                </a:solidFill>
                <a:latin typeface="JetBrains Mono"/>
                <a:ea typeface="JetBrains Mono"/>
                <a:cs typeface="JetBrains Mono"/>
                <a:sym typeface="JetBrains Mono"/>
              </a:rPr>
              <a:t>public </a:t>
            </a:r>
            <a:r>
              <a:rPr b="0" i="0" lang="tr-TR" u="none" cap="none" strike="noStrike">
                <a:solidFill>
                  <a:srgbClr val="000000"/>
                </a:solidFill>
                <a:latin typeface="JetBrains Mono"/>
                <a:ea typeface="JetBrains Mono"/>
                <a:cs typeface="JetBrains Mono"/>
                <a:sym typeface="JetBrains Mono"/>
              </a:rPr>
              <a:t>String </a:t>
            </a:r>
            <a:r>
              <a:rPr b="0" i="0" lang="tr-TR" u="none" cap="none" strike="noStrike">
                <a:solidFill>
                  <a:srgbClr val="871094"/>
                </a:solidFill>
                <a:latin typeface="JetBrains Mono"/>
                <a:ea typeface="JetBrains Mono"/>
                <a:cs typeface="JetBrains Mono"/>
                <a:sym typeface="JetBrains Mono"/>
              </a:rPr>
              <a:t>isim</a:t>
            </a:r>
            <a:r>
              <a:rPr b="0" i="0" lang="tr-TR" u="none" cap="none" strike="noStrike">
                <a:solidFill>
                  <a:srgbClr val="080808"/>
                </a:solidFill>
                <a:latin typeface="JetBrains Mono"/>
                <a:ea typeface="JetBrains Mono"/>
                <a:cs typeface="JetBrains Mono"/>
                <a:sym typeface="JetBrains Mono"/>
              </a:rPr>
              <a:t>=</a:t>
            </a:r>
            <a:r>
              <a:rPr b="0" i="0" lang="tr-TR" u="none" cap="none" strike="noStrike">
                <a:solidFill>
                  <a:srgbClr val="067D17"/>
                </a:solidFill>
                <a:latin typeface="JetBrains Mono"/>
                <a:ea typeface="JetBrains Mono"/>
                <a:cs typeface="JetBrains Mono"/>
                <a:sym typeface="JetBrains Mono"/>
              </a:rPr>
              <a:t>"Hayvan"</a:t>
            </a:r>
            <a:r>
              <a:rPr b="0" i="0" lang="tr-TR" u="none" cap="none" strike="noStrike">
                <a:solidFill>
                  <a:srgbClr val="080808"/>
                </a:solidFill>
                <a:latin typeface="JetBrains Mono"/>
                <a:ea typeface="JetBrains Mono"/>
                <a:cs typeface="JetBrains Mono"/>
                <a:sym typeface="JetBrains Mono"/>
              </a:rPr>
              <a:t>;</a:t>
            </a:r>
            <a:br>
              <a:rPr b="0" i="0" lang="tr-TR" u="none" cap="none" strike="noStrike">
                <a:solidFill>
                  <a:srgbClr val="080808"/>
                </a:solidFill>
                <a:latin typeface="JetBrains Mono"/>
                <a:ea typeface="JetBrains Mono"/>
                <a:cs typeface="JetBrains Mono"/>
                <a:sym typeface="JetBrains Mono"/>
              </a:rPr>
            </a:br>
            <a:r>
              <a:rPr b="0" i="0" lang="tr-TR" u="none" cap="none" strike="noStrike">
                <a:solidFill>
                  <a:srgbClr val="080808"/>
                </a:solidFill>
                <a:latin typeface="JetBrains Mono"/>
                <a:ea typeface="JetBrains Mono"/>
                <a:cs typeface="JetBrains Mono"/>
                <a:sym typeface="JetBrains Mono"/>
              </a:rPr>
              <a:t>     </a:t>
            </a:r>
            <a:r>
              <a:rPr b="0" i="0" lang="tr-TR" u="none" cap="none" strike="noStrike">
                <a:solidFill>
                  <a:srgbClr val="0033B3"/>
                </a:solidFill>
                <a:latin typeface="JetBrains Mono"/>
                <a:ea typeface="JetBrains Mono"/>
                <a:cs typeface="JetBrains Mono"/>
                <a:sym typeface="JetBrains Mono"/>
              </a:rPr>
              <a:t>public void </a:t>
            </a:r>
            <a:r>
              <a:rPr b="0" i="0" lang="tr-TR" u="none" cap="none" strike="noStrike">
                <a:solidFill>
                  <a:srgbClr val="00627A"/>
                </a:solidFill>
                <a:latin typeface="JetBrains Mono"/>
                <a:ea typeface="JetBrains Mono"/>
                <a:cs typeface="JetBrains Mono"/>
                <a:sym typeface="JetBrains Mono"/>
              </a:rPr>
              <a:t>sesCikar</a:t>
            </a:r>
            <a:r>
              <a:rPr b="0" i="0" lang="tr-TR" u="none" cap="none" strike="noStrike">
                <a:solidFill>
                  <a:srgbClr val="080808"/>
                </a:solidFill>
                <a:latin typeface="JetBrains Mono"/>
                <a:ea typeface="JetBrains Mono"/>
                <a:cs typeface="JetBrains Mono"/>
                <a:sym typeface="JetBrains Mono"/>
              </a:rPr>
              <a:t>(){</a:t>
            </a:r>
            <a:br>
              <a:rPr b="0" i="0" lang="tr-TR" u="none" cap="none" strike="noStrike">
                <a:solidFill>
                  <a:srgbClr val="080808"/>
                </a:solidFill>
                <a:latin typeface="JetBrains Mono"/>
                <a:ea typeface="JetBrains Mono"/>
                <a:cs typeface="JetBrains Mono"/>
                <a:sym typeface="JetBrains Mono"/>
              </a:rPr>
            </a:br>
            <a:r>
              <a:rPr b="0" i="0" lang="tr-TR" u="none" cap="none" strike="noStrike">
                <a:solidFill>
                  <a:srgbClr val="080808"/>
                </a:solidFill>
                <a:latin typeface="JetBrains Mono"/>
                <a:ea typeface="JetBrains Mono"/>
                <a:cs typeface="JetBrains Mono"/>
                <a:sym typeface="JetBrains Mono"/>
              </a:rPr>
              <a:t>        </a:t>
            </a:r>
            <a:r>
              <a:rPr b="0" i="0" lang="tr-TR" u="none" cap="none" strike="noStrike">
                <a:solidFill>
                  <a:srgbClr val="000000"/>
                </a:solidFill>
                <a:latin typeface="JetBrains Mono"/>
                <a:ea typeface="JetBrains Mono"/>
                <a:cs typeface="JetBrains Mono"/>
                <a:sym typeface="JetBrains Mono"/>
              </a:rPr>
              <a:t>System</a:t>
            </a:r>
            <a:r>
              <a:rPr b="0" i="0" lang="tr-TR" u="none" cap="none" strike="noStrike">
                <a:solidFill>
                  <a:srgbClr val="080808"/>
                </a:solidFill>
                <a:latin typeface="JetBrains Mono"/>
                <a:ea typeface="JetBrains Mono"/>
                <a:cs typeface="JetBrains Mono"/>
                <a:sym typeface="JetBrains Mono"/>
              </a:rPr>
              <a:t>.</a:t>
            </a:r>
            <a:r>
              <a:rPr b="0" i="1" lang="tr-TR" u="none" cap="none" strike="noStrike">
                <a:solidFill>
                  <a:srgbClr val="871094"/>
                </a:solidFill>
                <a:latin typeface="JetBrains Mono"/>
                <a:ea typeface="JetBrains Mono"/>
                <a:cs typeface="JetBrains Mono"/>
                <a:sym typeface="JetBrains Mono"/>
              </a:rPr>
              <a:t>out</a:t>
            </a:r>
            <a:r>
              <a:rPr b="0" i="0" lang="tr-TR" u="none" cap="none" strike="noStrike">
                <a:solidFill>
                  <a:srgbClr val="080808"/>
                </a:solidFill>
                <a:latin typeface="JetBrains Mono"/>
                <a:ea typeface="JetBrains Mono"/>
                <a:cs typeface="JetBrains Mono"/>
                <a:sym typeface="JetBrains Mono"/>
              </a:rPr>
              <a:t>.println(</a:t>
            </a:r>
            <a:r>
              <a:rPr b="0" i="0" lang="tr-TR" u="none" cap="none" strike="noStrike">
                <a:solidFill>
                  <a:srgbClr val="067D17"/>
                </a:solidFill>
                <a:latin typeface="JetBrains Mono"/>
                <a:ea typeface="JetBrains Mono"/>
                <a:cs typeface="JetBrains Mono"/>
                <a:sym typeface="JetBrains Mono"/>
              </a:rPr>
              <a:t>"Hayvan sınıfının ismi:"</a:t>
            </a:r>
            <a:r>
              <a:rPr b="0" i="0" lang="tr-TR" u="none" cap="none" strike="noStrike">
                <a:solidFill>
                  <a:srgbClr val="080808"/>
                </a:solidFill>
                <a:latin typeface="JetBrains Mono"/>
                <a:ea typeface="JetBrains Mono"/>
                <a:cs typeface="JetBrains Mono"/>
                <a:sym typeface="JetBrains Mono"/>
              </a:rPr>
              <a:t>+</a:t>
            </a:r>
            <a:r>
              <a:rPr b="0" i="0" lang="tr-TR" u="none" cap="none" strike="noStrike">
                <a:solidFill>
                  <a:srgbClr val="871094"/>
                </a:solidFill>
                <a:latin typeface="JetBrains Mono"/>
                <a:ea typeface="JetBrains Mono"/>
                <a:cs typeface="JetBrains Mono"/>
                <a:sym typeface="JetBrains Mono"/>
              </a:rPr>
              <a:t>isim</a:t>
            </a:r>
            <a:r>
              <a:rPr b="0" i="0" lang="tr-TR" u="none" cap="none" strike="noStrike">
                <a:solidFill>
                  <a:srgbClr val="080808"/>
                </a:solidFill>
                <a:latin typeface="JetBrains Mono"/>
                <a:ea typeface="JetBrains Mono"/>
                <a:cs typeface="JetBrains Mono"/>
                <a:sym typeface="JetBrains Mono"/>
              </a:rPr>
              <a:t>);</a:t>
            </a:r>
            <a:br>
              <a:rPr b="0" i="0" lang="tr-TR" u="none" cap="none" strike="noStrike">
                <a:solidFill>
                  <a:srgbClr val="080808"/>
                </a:solidFill>
                <a:latin typeface="JetBrains Mono"/>
                <a:ea typeface="JetBrains Mono"/>
                <a:cs typeface="JetBrains Mono"/>
                <a:sym typeface="JetBrains Mono"/>
              </a:rPr>
            </a:br>
            <a:r>
              <a:rPr b="0" i="0" lang="tr-TR" u="none" cap="none" strike="noStrike">
                <a:solidFill>
                  <a:srgbClr val="080808"/>
                </a:solidFill>
                <a:latin typeface="JetBrains Mono"/>
                <a:ea typeface="JetBrains Mono"/>
                <a:cs typeface="JetBrains Mono"/>
                <a:sym typeface="JetBrains Mono"/>
              </a:rPr>
              <a:t>        </a:t>
            </a:r>
            <a:r>
              <a:rPr b="0" i="0" lang="tr-TR" u="none" cap="none" strike="noStrike">
                <a:solidFill>
                  <a:srgbClr val="000000"/>
                </a:solidFill>
                <a:latin typeface="JetBrains Mono"/>
                <a:ea typeface="JetBrains Mono"/>
                <a:cs typeface="JetBrains Mono"/>
                <a:sym typeface="JetBrains Mono"/>
              </a:rPr>
              <a:t>System</a:t>
            </a:r>
            <a:r>
              <a:rPr b="0" i="0" lang="tr-TR" u="none" cap="none" strike="noStrike">
                <a:solidFill>
                  <a:srgbClr val="080808"/>
                </a:solidFill>
                <a:latin typeface="JetBrains Mono"/>
                <a:ea typeface="JetBrains Mono"/>
                <a:cs typeface="JetBrains Mono"/>
                <a:sym typeface="JetBrains Mono"/>
              </a:rPr>
              <a:t>.</a:t>
            </a:r>
            <a:r>
              <a:rPr b="0" i="1" lang="tr-TR" u="none" cap="none" strike="noStrike">
                <a:solidFill>
                  <a:srgbClr val="871094"/>
                </a:solidFill>
                <a:latin typeface="JetBrains Mono"/>
                <a:ea typeface="JetBrains Mono"/>
                <a:cs typeface="JetBrains Mono"/>
                <a:sym typeface="JetBrains Mono"/>
              </a:rPr>
              <a:t>out</a:t>
            </a:r>
            <a:r>
              <a:rPr b="0" i="0" lang="tr-TR" u="none" cap="none" strike="noStrike">
                <a:solidFill>
                  <a:srgbClr val="080808"/>
                </a:solidFill>
                <a:latin typeface="JetBrains Mono"/>
                <a:ea typeface="JetBrains Mono"/>
                <a:cs typeface="JetBrains Mono"/>
                <a:sym typeface="JetBrains Mono"/>
              </a:rPr>
              <a:t>.println(</a:t>
            </a:r>
            <a:r>
              <a:rPr b="0" i="0" lang="tr-TR" u="none" cap="none" strike="noStrike">
                <a:solidFill>
                  <a:srgbClr val="067D17"/>
                </a:solidFill>
                <a:latin typeface="JetBrains Mono"/>
                <a:ea typeface="JetBrains Mono"/>
                <a:cs typeface="JetBrains Mono"/>
                <a:sym typeface="JetBrains Mono"/>
              </a:rPr>
              <a:t>"Hayvan sınıfı ses çıkarıyor"</a:t>
            </a:r>
            <a:r>
              <a:rPr b="0" i="0" lang="tr-TR" u="none" cap="none" strike="noStrike">
                <a:solidFill>
                  <a:srgbClr val="080808"/>
                </a:solidFill>
                <a:latin typeface="JetBrains Mono"/>
                <a:ea typeface="JetBrains Mono"/>
                <a:cs typeface="JetBrains Mono"/>
                <a:sym typeface="JetBrains Mono"/>
              </a:rPr>
              <a:t>);</a:t>
            </a:r>
            <a:br>
              <a:rPr b="0" i="0" lang="tr-TR" u="none" cap="none" strike="noStrike">
                <a:solidFill>
                  <a:srgbClr val="080808"/>
                </a:solidFill>
                <a:latin typeface="JetBrains Mono"/>
                <a:ea typeface="JetBrains Mono"/>
                <a:cs typeface="JetBrains Mono"/>
                <a:sym typeface="JetBrains Mono"/>
              </a:rPr>
            </a:br>
            <a:r>
              <a:rPr b="0" i="0" lang="tr-TR" u="none" cap="none" strike="noStrike">
                <a:solidFill>
                  <a:srgbClr val="080808"/>
                </a:solidFill>
                <a:latin typeface="JetBrains Mono"/>
                <a:ea typeface="JetBrains Mono"/>
                <a:cs typeface="JetBrains Mono"/>
                <a:sym typeface="JetBrains Mono"/>
              </a:rPr>
              <a:t>    }</a:t>
            </a:r>
            <a:br>
              <a:rPr b="0" i="0" lang="tr-TR" u="none" cap="none" strike="noStrike">
                <a:solidFill>
                  <a:srgbClr val="080808"/>
                </a:solidFill>
                <a:latin typeface="JetBrains Mono"/>
                <a:ea typeface="JetBrains Mono"/>
                <a:cs typeface="JetBrains Mono"/>
                <a:sym typeface="JetBrains Mono"/>
              </a:rPr>
            </a:br>
            <a:r>
              <a:rPr b="0" i="0" lang="tr-TR" u="none" cap="none" strike="noStrike">
                <a:solidFill>
                  <a:srgbClr val="080808"/>
                </a:solidFill>
                <a:latin typeface="JetBrains Mono"/>
                <a:ea typeface="JetBrains Mono"/>
                <a:cs typeface="JetBrains Mono"/>
                <a:sym typeface="JetBrains Mono"/>
              </a:rPr>
              <a:t>}</a:t>
            </a:r>
            <a:endParaRPr b="0" i="0" u="none" cap="none" strike="noStrike">
              <a:solidFill>
                <a:schemeClr val="dk1"/>
              </a:solidFill>
              <a:latin typeface="Arial"/>
              <a:ea typeface="Arial"/>
              <a:cs typeface="Arial"/>
              <a:sym typeface="Arial"/>
            </a:endParaRPr>
          </a:p>
        </p:txBody>
      </p:sp>
      <p:sp>
        <p:nvSpPr>
          <p:cNvPr id="144" name="Google Shape;144;p22"/>
          <p:cNvSpPr txBox="1"/>
          <p:nvPr>
            <p:ph idx="2" type="body"/>
          </p:nvPr>
        </p:nvSpPr>
        <p:spPr>
          <a:xfrm>
            <a:off x="3987800" y="5292496"/>
            <a:ext cx="7880917" cy="1077218"/>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FF0000"/>
              </a:buClr>
              <a:buSzPts val="3200"/>
              <a:buFont typeface="Arial"/>
              <a:buNone/>
            </a:pPr>
            <a:r>
              <a:rPr b="0" i="0" lang="tr-TR" sz="3200" u="none" cap="none" strike="noStrike">
                <a:solidFill>
                  <a:srgbClr val="FF0000"/>
                </a:solidFill>
                <a:latin typeface="Inter"/>
                <a:ea typeface="Inter"/>
                <a:cs typeface="Inter"/>
                <a:sym typeface="Inter"/>
              </a:rPr>
              <a:t>Bir sınıfı </a:t>
            </a:r>
            <a:r>
              <a:rPr b="0" i="0" lang="tr-TR" sz="3200" u="none" cap="none" strike="noStrike">
                <a:solidFill>
                  <a:srgbClr val="FF0000"/>
                </a:solidFill>
                <a:latin typeface="Arial"/>
                <a:ea typeface="Arial"/>
                <a:cs typeface="Arial"/>
                <a:sym typeface="Arial"/>
              </a:rPr>
              <a:t>final</a:t>
            </a:r>
            <a:r>
              <a:rPr b="0" i="0" lang="tr-TR" sz="3200" u="none" cap="none" strike="noStrike">
                <a:solidFill>
                  <a:srgbClr val="FF0000"/>
                </a:solidFill>
                <a:latin typeface="Inter"/>
                <a:ea typeface="Inter"/>
                <a:cs typeface="Inter"/>
                <a:sym typeface="Inter"/>
              </a:rPr>
              <a:t> olarak tanımlarsanız,</a:t>
            </a:r>
            <a:endParaRPr/>
          </a:p>
          <a:p>
            <a:pPr indent="0" lvl="0" marL="0" marR="0" rtl="0" algn="l">
              <a:lnSpc>
                <a:spcPct val="100000"/>
              </a:lnSpc>
              <a:spcBef>
                <a:spcPts val="0"/>
              </a:spcBef>
              <a:spcAft>
                <a:spcPts val="0"/>
              </a:spcAft>
              <a:buClr>
                <a:srgbClr val="FF0000"/>
              </a:buClr>
              <a:buSzPts val="3200"/>
              <a:buFont typeface="Arial"/>
              <a:buNone/>
            </a:pPr>
            <a:r>
              <a:rPr b="0" i="0" lang="tr-TR" sz="3200" u="none" cap="none" strike="noStrike">
                <a:solidFill>
                  <a:srgbClr val="FF0000"/>
                </a:solidFill>
                <a:latin typeface="Inter"/>
                <a:ea typeface="Inter"/>
                <a:cs typeface="Inter"/>
                <a:sym typeface="Inter"/>
              </a:rPr>
              <a:t>bu sınıftan başka bir sınıf türetilemez. </a:t>
            </a:r>
            <a:r>
              <a:rPr b="0" i="0" lang="tr-TR" sz="3200" u="none" cap="none" strike="noStrike">
                <a:solidFill>
                  <a:srgbClr val="FF0000"/>
                </a:solidFill>
                <a:latin typeface="Arial"/>
                <a:ea typeface="Arial"/>
                <a:cs typeface="Arial"/>
                <a:sym typeface="Arial"/>
              </a:rPr>
              <a:t> </a:t>
            </a:r>
            <a:endParaRPr b="0" i="0" sz="3200" u="none" cap="none" strike="noStrike">
              <a:solidFill>
                <a:srgbClr val="FF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tr-TR"/>
              <a:t>Bir değişkeni final yaparsak?</a:t>
            </a:r>
            <a:endParaRPr/>
          </a:p>
        </p:txBody>
      </p:sp>
      <p:sp>
        <p:nvSpPr>
          <p:cNvPr id="150" name="Google Shape;150;p2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fontScale="55000" lnSpcReduction="20000"/>
          </a:bodyPr>
          <a:lstStyle/>
          <a:p>
            <a:pPr indent="0" lvl="0" marL="0" rtl="0" algn="l">
              <a:lnSpc>
                <a:spcPct val="90000"/>
              </a:lnSpc>
              <a:spcBef>
                <a:spcPts val="0"/>
              </a:spcBef>
              <a:spcAft>
                <a:spcPts val="0"/>
              </a:spcAft>
              <a:buClr>
                <a:schemeClr val="dk1"/>
              </a:buClr>
              <a:buSzPct val="100000"/>
              <a:buNone/>
            </a:pPr>
            <a:r>
              <a:rPr lang="tr-TR"/>
              <a:t>// Üst Sınıf</a:t>
            </a:r>
            <a:endParaRPr/>
          </a:p>
          <a:p>
            <a:pPr indent="0" lvl="0" marL="0" rtl="0" algn="l">
              <a:lnSpc>
                <a:spcPct val="90000"/>
              </a:lnSpc>
              <a:spcBef>
                <a:spcPts val="1000"/>
              </a:spcBef>
              <a:spcAft>
                <a:spcPts val="0"/>
              </a:spcAft>
              <a:buClr>
                <a:schemeClr val="dk1"/>
              </a:buClr>
              <a:buSzPct val="100000"/>
              <a:buNone/>
            </a:pPr>
            <a:r>
              <a:rPr lang="tr-TR"/>
              <a:t>class Urun {</a:t>
            </a:r>
            <a:endParaRPr/>
          </a:p>
          <a:p>
            <a:pPr indent="0" lvl="0" marL="0" rtl="0" algn="l">
              <a:lnSpc>
                <a:spcPct val="90000"/>
              </a:lnSpc>
              <a:spcBef>
                <a:spcPts val="1000"/>
              </a:spcBef>
              <a:spcAft>
                <a:spcPts val="0"/>
              </a:spcAft>
              <a:buClr>
                <a:schemeClr val="dk1"/>
              </a:buClr>
              <a:buSzPct val="100000"/>
              <a:buNone/>
            </a:pPr>
            <a:r>
              <a:rPr lang="tr-TR"/>
              <a:t>    final String MARKA = "TechBrand"; // Sabit değer</a:t>
            </a:r>
            <a:endParaRPr/>
          </a:p>
          <a:p>
            <a:pPr indent="0" lvl="0" marL="0" rtl="0" algn="l">
              <a:lnSpc>
                <a:spcPct val="90000"/>
              </a:lnSpc>
              <a:spcBef>
                <a:spcPts val="1000"/>
              </a:spcBef>
              <a:spcAft>
                <a:spcPts val="0"/>
              </a:spcAft>
              <a:buClr>
                <a:schemeClr val="dk1"/>
              </a:buClr>
              <a:buSzPct val="100000"/>
              <a:buNone/>
            </a:pPr>
            <a:r>
              <a:rPr lang="tr-TR"/>
              <a:t>    final int KDV_ORANI; // Constructor'da atanacak</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tr-TR"/>
              <a:t>    // Constructor içinde atanması zorunlu</a:t>
            </a:r>
            <a:endParaRPr/>
          </a:p>
          <a:p>
            <a:pPr indent="0" lvl="0" marL="0" rtl="0" algn="l">
              <a:lnSpc>
                <a:spcPct val="90000"/>
              </a:lnSpc>
              <a:spcBef>
                <a:spcPts val="1000"/>
              </a:spcBef>
              <a:spcAft>
                <a:spcPts val="0"/>
              </a:spcAft>
              <a:buClr>
                <a:schemeClr val="dk1"/>
              </a:buClr>
              <a:buSzPct val="100000"/>
              <a:buNone/>
            </a:pPr>
            <a:r>
              <a:rPr lang="tr-TR"/>
              <a:t>    Urun() {</a:t>
            </a:r>
            <a:endParaRPr/>
          </a:p>
          <a:p>
            <a:pPr indent="0" lvl="0" marL="0" rtl="0" algn="l">
              <a:lnSpc>
                <a:spcPct val="90000"/>
              </a:lnSpc>
              <a:spcBef>
                <a:spcPts val="1000"/>
              </a:spcBef>
              <a:spcAft>
                <a:spcPts val="0"/>
              </a:spcAft>
              <a:buClr>
                <a:schemeClr val="dk1"/>
              </a:buClr>
              <a:buSzPct val="100000"/>
              <a:buNone/>
            </a:pPr>
            <a:r>
              <a:rPr lang="tr-TR"/>
              <a:t>        KDV_ORANI = 18;  // İlk ve son kez değer atanır</a:t>
            </a:r>
            <a:endParaRPr/>
          </a:p>
          <a:p>
            <a:pPr indent="0" lvl="0" marL="0" rtl="0" algn="l">
              <a:lnSpc>
                <a:spcPct val="90000"/>
              </a:lnSpc>
              <a:spcBef>
                <a:spcPts val="1000"/>
              </a:spcBef>
              <a:spcAft>
                <a:spcPts val="0"/>
              </a:spcAft>
              <a:buClr>
                <a:schemeClr val="dk1"/>
              </a:buClr>
              <a:buSzPct val="100000"/>
              <a:buNone/>
            </a:pPr>
            <a:r>
              <a:rPr lang="tr-TR"/>
              <a:t>    }</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tr-TR"/>
              <a:t>    void urunBilgisi() {</a:t>
            </a:r>
            <a:endParaRPr/>
          </a:p>
          <a:p>
            <a:pPr indent="0" lvl="0" marL="0" rtl="0" algn="l">
              <a:lnSpc>
                <a:spcPct val="90000"/>
              </a:lnSpc>
              <a:spcBef>
                <a:spcPts val="1000"/>
              </a:spcBef>
              <a:spcAft>
                <a:spcPts val="0"/>
              </a:spcAft>
              <a:buClr>
                <a:schemeClr val="dk1"/>
              </a:buClr>
              <a:buSzPct val="100000"/>
              <a:buNone/>
            </a:pPr>
            <a:r>
              <a:rPr lang="tr-TR"/>
              <a:t>        System.out.println("Marka: " + MARKA);</a:t>
            </a:r>
            <a:endParaRPr/>
          </a:p>
          <a:p>
            <a:pPr indent="0" lvl="0" marL="0" rtl="0" algn="l">
              <a:lnSpc>
                <a:spcPct val="90000"/>
              </a:lnSpc>
              <a:spcBef>
                <a:spcPts val="1000"/>
              </a:spcBef>
              <a:spcAft>
                <a:spcPts val="0"/>
              </a:spcAft>
              <a:buClr>
                <a:schemeClr val="dk1"/>
              </a:buClr>
              <a:buSzPct val="100000"/>
              <a:buNone/>
            </a:pPr>
            <a:r>
              <a:rPr lang="tr-TR"/>
              <a:t>        System.out.println("KDV Oranı: " + KDV_ORANI + "%");</a:t>
            </a:r>
            <a:endParaRPr/>
          </a:p>
          <a:p>
            <a:pPr indent="0" lvl="0" marL="0" rtl="0" algn="l">
              <a:lnSpc>
                <a:spcPct val="90000"/>
              </a:lnSpc>
              <a:spcBef>
                <a:spcPts val="1000"/>
              </a:spcBef>
              <a:spcAft>
                <a:spcPts val="0"/>
              </a:spcAft>
              <a:buClr>
                <a:schemeClr val="dk1"/>
              </a:buClr>
              <a:buSzPct val="100000"/>
              <a:buNone/>
            </a:pPr>
            <a:r>
              <a:rPr lang="tr-TR"/>
              <a:t>    }</a:t>
            </a:r>
            <a:endParaRPr/>
          </a:p>
          <a:p>
            <a:pPr indent="0" lvl="0" marL="0" rtl="0" algn="l">
              <a:lnSpc>
                <a:spcPct val="90000"/>
              </a:lnSpc>
              <a:spcBef>
                <a:spcPts val="1000"/>
              </a:spcBef>
              <a:spcAft>
                <a:spcPts val="0"/>
              </a:spcAft>
              <a:buClr>
                <a:schemeClr val="dk1"/>
              </a:buClr>
              <a:buSzPct val="100000"/>
              <a:buNone/>
            </a:pPr>
            <a:r>
              <a:rPr lang="tr-TR"/>
              <a:t>}</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t/>
            </a:r>
            <a:endParaRPr/>
          </a:p>
        </p:txBody>
      </p:sp>
      <p:sp>
        <p:nvSpPr>
          <p:cNvPr id="151" name="Google Shape;151;p23"/>
          <p:cNvSpPr txBox="1"/>
          <p:nvPr>
            <p:ph idx="2" type="body"/>
          </p:nvPr>
        </p:nvSpPr>
        <p:spPr>
          <a:xfrm>
            <a:off x="6172200" y="1825625"/>
            <a:ext cx="5918200" cy="4351338"/>
          </a:xfrm>
          <a:prstGeom prst="rect">
            <a:avLst/>
          </a:prstGeom>
          <a:noFill/>
          <a:ln>
            <a:noFill/>
          </a:ln>
        </p:spPr>
        <p:txBody>
          <a:bodyPr anchorCtr="0" anchor="t" bIns="45700" lIns="91425" spcFirstLastPara="1" rIns="91425" wrap="square" tIns="45700">
            <a:normAutofit fontScale="55000" lnSpcReduction="20000"/>
          </a:bodyPr>
          <a:lstStyle/>
          <a:p>
            <a:pPr indent="0" lvl="0" marL="0" rtl="0" algn="l">
              <a:lnSpc>
                <a:spcPct val="90000"/>
              </a:lnSpc>
              <a:spcBef>
                <a:spcPts val="0"/>
              </a:spcBef>
              <a:spcAft>
                <a:spcPts val="0"/>
              </a:spcAft>
              <a:buClr>
                <a:schemeClr val="dk1"/>
              </a:buClr>
              <a:buSzPct val="100000"/>
              <a:buNone/>
            </a:pPr>
            <a:r>
              <a:rPr lang="tr-TR"/>
              <a:t>// Alt Sınıf</a:t>
            </a:r>
            <a:endParaRPr/>
          </a:p>
          <a:p>
            <a:pPr indent="0" lvl="0" marL="0" rtl="0" algn="l">
              <a:lnSpc>
                <a:spcPct val="90000"/>
              </a:lnSpc>
              <a:spcBef>
                <a:spcPts val="1000"/>
              </a:spcBef>
              <a:spcAft>
                <a:spcPts val="0"/>
              </a:spcAft>
              <a:buClr>
                <a:schemeClr val="dk1"/>
              </a:buClr>
              <a:buSzPct val="100000"/>
              <a:buNone/>
            </a:pPr>
            <a:r>
              <a:rPr lang="tr-TR"/>
              <a:t>class Elektronik extends Urun {</a:t>
            </a:r>
            <a:endParaRPr/>
          </a:p>
          <a:p>
            <a:pPr indent="0" lvl="0" marL="0" rtl="0" algn="l">
              <a:lnSpc>
                <a:spcPct val="90000"/>
              </a:lnSpc>
              <a:spcBef>
                <a:spcPts val="1000"/>
              </a:spcBef>
              <a:spcAft>
                <a:spcPts val="0"/>
              </a:spcAft>
              <a:buClr>
                <a:schemeClr val="dk1"/>
              </a:buClr>
              <a:buSzPct val="100000"/>
              <a:buNone/>
            </a:pPr>
            <a:r>
              <a:rPr lang="tr-TR"/>
              <a:t>    void elektronikBilgisi() {</a:t>
            </a:r>
            <a:endParaRPr/>
          </a:p>
          <a:p>
            <a:pPr indent="0" lvl="0" marL="0" rtl="0" algn="l">
              <a:lnSpc>
                <a:spcPct val="90000"/>
              </a:lnSpc>
              <a:spcBef>
                <a:spcPts val="1000"/>
              </a:spcBef>
              <a:spcAft>
                <a:spcPts val="0"/>
              </a:spcAft>
              <a:buClr>
                <a:schemeClr val="dk1"/>
              </a:buClr>
              <a:buSzPct val="100000"/>
              <a:buNone/>
            </a:pPr>
            <a:r>
              <a:rPr lang="tr-TR"/>
              <a:t>        // MARKA = "NewBrand";  // HATA! `final` değişkenin değeri değiştirilemez.</a:t>
            </a:r>
            <a:endParaRPr/>
          </a:p>
          <a:p>
            <a:pPr indent="0" lvl="0" marL="0" rtl="0" algn="l">
              <a:lnSpc>
                <a:spcPct val="90000"/>
              </a:lnSpc>
              <a:spcBef>
                <a:spcPts val="1000"/>
              </a:spcBef>
              <a:spcAft>
                <a:spcPts val="0"/>
              </a:spcAft>
              <a:buClr>
                <a:schemeClr val="dk1"/>
              </a:buClr>
              <a:buSzPct val="100000"/>
              <a:buNone/>
            </a:pPr>
            <a:r>
              <a:rPr lang="tr-TR"/>
              <a:t>        System.out.println("Elektronik ürün bilgisi gösteriliyor.");</a:t>
            </a:r>
            <a:endParaRPr/>
          </a:p>
          <a:p>
            <a:pPr indent="0" lvl="0" marL="0" rtl="0" algn="l">
              <a:lnSpc>
                <a:spcPct val="90000"/>
              </a:lnSpc>
              <a:spcBef>
                <a:spcPts val="1000"/>
              </a:spcBef>
              <a:spcAft>
                <a:spcPts val="0"/>
              </a:spcAft>
              <a:buClr>
                <a:schemeClr val="dk1"/>
              </a:buClr>
              <a:buSzPct val="100000"/>
              <a:buNone/>
            </a:pPr>
            <a:r>
              <a:rPr lang="tr-TR"/>
              <a:t>    }</a:t>
            </a:r>
            <a:endParaRPr/>
          </a:p>
          <a:p>
            <a:pPr indent="0" lvl="0" marL="0" rtl="0" algn="l">
              <a:lnSpc>
                <a:spcPct val="90000"/>
              </a:lnSpc>
              <a:spcBef>
                <a:spcPts val="1000"/>
              </a:spcBef>
              <a:spcAft>
                <a:spcPts val="0"/>
              </a:spcAft>
              <a:buClr>
                <a:schemeClr val="dk1"/>
              </a:buClr>
              <a:buSzPct val="100000"/>
              <a:buNone/>
            </a:pPr>
            <a:r>
              <a:rPr lang="tr-TR"/>
              <a:t>}</a:t>
            </a:r>
            <a:endParaRPr/>
          </a:p>
          <a:p>
            <a:pPr indent="0" lvl="0" marL="0" rtl="0" algn="l">
              <a:lnSpc>
                <a:spcPct val="90000"/>
              </a:lnSpc>
              <a:spcBef>
                <a:spcPts val="1000"/>
              </a:spcBef>
              <a:spcAft>
                <a:spcPts val="0"/>
              </a:spcAft>
              <a:buClr>
                <a:schemeClr val="dk1"/>
              </a:buClr>
              <a:buSzPct val="100000"/>
              <a:buNone/>
            </a:pPr>
            <a:r>
              <a:t/>
            </a:r>
            <a:endParaRPr>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tr-TR"/>
              <a:t>Bir değişkeni final yaparsak?</a:t>
            </a:r>
            <a:endParaRPr/>
          </a:p>
        </p:txBody>
      </p:sp>
      <p:sp>
        <p:nvSpPr>
          <p:cNvPr id="157" name="Google Shape;157;p2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tr-TR"/>
              <a:t>// Test Sınıfı</a:t>
            </a:r>
            <a:endParaRPr/>
          </a:p>
          <a:p>
            <a:pPr indent="-228600" lvl="0" marL="228600" rtl="0" algn="l">
              <a:lnSpc>
                <a:spcPct val="90000"/>
              </a:lnSpc>
              <a:spcBef>
                <a:spcPts val="1000"/>
              </a:spcBef>
              <a:spcAft>
                <a:spcPts val="0"/>
              </a:spcAft>
              <a:buClr>
                <a:schemeClr val="dk1"/>
              </a:buClr>
              <a:buSzPct val="100000"/>
              <a:buChar char="•"/>
            </a:pPr>
            <a:r>
              <a:rPr lang="tr-TR"/>
              <a:t>public class Main {</a:t>
            </a:r>
            <a:endParaRPr/>
          </a:p>
          <a:p>
            <a:pPr indent="-228600" lvl="0" marL="228600" rtl="0" algn="l">
              <a:lnSpc>
                <a:spcPct val="90000"/>
              </a:lnSpc>
              <a:spcBef>
                <a:spcPts val="1000"/>
              </a:spcBef>
              <a:spcAft>
                <a:spcPts val="0"/>
              </a:spcAft>
              <a:buClr>
                <a:schemeClr val="dk1"/>
              </a:buClr>
              <a:buSzPct val="100000"/>
              <a:buChar char="•"/>
            </a:pPr>
            <a:r>
              <a:rPr lang="tr-TR"/>
              <a:t>    public static void main(String[] args) {</a:t>
            </a:r>
            <a:endParaRPr/>
          </a:p>
          <a:p>
            <a:pPr indent="-228600" lvl="0" marL="228600" rtl="0" algn="l">
              <a:lnSpc>
                <a:spcPct val="90000"/>
              </a:lnSpc>
              <a:spcBef>
                <a:spcPts val="1000"/>
              </a:spcBef>
              <a:spcAft>
                <a:spcPts val="0"/>
              </a:spcAft>
              <a:buClr>
                <a:schemeClr val="dk1"/>
              </a:buClr>
              <a:buSzPct val="100000"/>
              <a:buChar char="•"/>
            </a:pPr>
            <a:r>
              <a:rPr lang="tr-TR"/>
              <a:t>        Elektronik urun = new Elektronik();</a:t>
            </a:r>
            <a:endParaRPr/>
          </a:p>
          <a:p>
            <a:pPr indent="-228600" lvl="0" marL="228600" rtl="0" algn="l">
              <a:lnSpc>
                <a:spcPct val="90000"/>
              </a:lnSpc>
              <a:spcBef>
                <a:spcPts val="1000"/>
              </a:spcBef>
              <a:spcAft>
                <a:spcPts val="0"/>
              </a:spcAft>
              <a:buClr>
                <a:schemeClr val="dk1"/>
              </a:buClr>
              <a:buSzPct val="100000"/>
              <a:buChar char="•"/>
            </a:pPr>
            <a:r>
              <a:rPr lang="tr-TR"/>
              <a:t>        urun.urunBilgisi();</a:t>
            </a:r>
            <a:endParaRPr/>
          </a:p>
          <a:p>
            <a:pPr indent="-228600" lvl="0" marL="228600" rtl="0" algn="l">
              <a:lnSpc>
                <a:spcPct val="90000"/>
              </a:lnSpc>
              <a:spcBef>
                <a:spcPts val="1000"/>
              </a:spcBef>
              <a:spcAft>
                <a:spcPts val="0"/>
              </a:spcAft>
              <a:buClr>
                <a:schemeClr val="dk1"/>
              </a:buClr>
              <a:buSzPct val="100000"/>
              <a:buChar char="•"/>
            </a:pPr>
            <a:r>
              <a:rPr lang="tr-TR"/>
              <a:t>        urun.elektronikBilgisi();</a:t>
            </a:r>
            <a:endParaRPr/>
          </a:p>
          <a:p>
            <a:pPr indent="-228600" lvl="0" marL="228600" rtl="0" algn="l">
              <a:lnSpc>
                <a:spcPct val="90000"/>
              </a:lnSpc>
              <a:spcBef>
                <a:spcPts val="1000"/>
              </a:spcBef>
              <a:spcAft>
                <a:spcPts val="0"/>
              </a:spcAft>
              <a:buClr>
                <a:schemeClr val="dk1"/>
              </a:buClr>
              <a:buSzPct val="100000"/>
              <a:buChar char="•"/>
            </a:pPr>
            <a:r>
              <a:rPr lang="tr-TR"/>
              <a:t>    }</a:t>
            </a:r>
            <a:endParaRPr/>
          </a:p>
          <a:p>
            <a:pPr indent="-228600" lvl="0" marL="228600" rtl="0" algn="l">
              <a:lnSpc>
                <a:spcPct val="90000"/>
              </a:lnSpc>
              <a:spcBef>
                <a:spcPts val="1000"/>
              </a:spcBef>
              <a:spcAft>
                <a:spcPts val="0"/>
              </a:spcAft>
              <a:buClr>
                <a:schemeClr val="dk1"/>
              </a:buClr>
              <a:buSzPct val="100000"/>
              <a:buChar char="•"/>
            </a:pPr>
            <a:r>
              <a:rPr lang="tr-TR"/>
              <a:t>}</a:t>
            </a:r>
            <a:endParaRPr/>
          </a:p>
          <a:p>
            <a:pPr indent="-64135" lvl="0" marL="228600" rtl="0" algn="l">
              <a:lnSpc>
                <a:spcPct val="90000"/>
              </a:lnSpc>
              <a:spcBef>
                <a:spcPts val="1000"/>
              </a:spcBef>
              <a:spcAft>
                <a:spcPts val="0"/>
              </a:spcAft>
              <a:buClr>
                <a:schemeClr val="dk1"/>
              </a:buClr>
              <a:buSzPct val="100000"/>
              <a:buNone/>
            </a:pPr>
            <a:r>
              <a:t/>
            </a:r>
            <a:endParaRPr/>
          </a:p>
        </p:txBody>
      </p:sp>
      <p:sp>
        <p:nvSpPr>
          <p:cNvPr id="158" name="Google Shape;158;p2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tr-TR"/>
              <a:t>Java'da final anahtar kelimesi, bir değişkenin sabit (constant) olmasını sağlar. final değişkenler yalnızca bir kez atanabilir ve bu değer sonradan değiştirilemez.</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tr-TR"/>
              <a:t>Soru?</a:t>
            </a:r>
            <a:endParaRPr/>
          </a:p>
        </p:txBody>
      </p:sp>
      <p:sp>
        <p:nvSpPr>
          <p:cNvPr id="164" name="Google Shape;164;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tr-TR"/>
              <a:t>final değişkeni static yaparak sabit değeri global olarak kullanmayı deneyin.</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tr-TR"/>
              <a:t>Not: Boş final alanlara ilk değer ataması yapılandırıcı içerisinde verilmelidir. Statik olan global alanlar boş final olma özelliğinden yararlanamazlar.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tr-TR"/>
              <a:t>Sınıf İçi Uygulama: Araç Yönetim Sistemi</a:t>
            </a:r>
            <a:endParaRPr/>
          </a:p>
        </p:txBody>
      </p:sp>
      <p:sp>
        <p:nvSpPr>
          <p:cNvPr id="170" name="Google Shape;170;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90000"/>
              </a:lnSpc>
              <a:spcBef>
                <a:spcPts val="0"/>
              </a:spcBef>
              <a:spcAft>
                <a:spcPts val="0"/>
              </a:spcAft>
              <a:buClr>
                <a:schemeClr val="dk1"/>
              </a:buClr>
              <a:buSzPct val="100000"/>
              <a:buChar char="•"/>
            </a:pPr>
            <a:r>
              <a:rPr lang="tr-TR"/>
              <a:t>Bu örnekte, farklı araç türleri için ortak özellikleri kullanarak kalıtım yapısını uygulayacaklar.</a:t>
            </a:r>
            <a:endParaRPr/>
          </a:p>
          <a:p>
            <a:pPr indent="-228600" lvl="0" marL="228600" rtl="0" algn="just">
              <a:lnSpc>
                <a:spcPct val="90000"/>
              </a:lnSpc>
              <a:spcBef>
                <a:spcPts val="1000"/>
              </a:spcBef>
              <a:spcAft>
                <a:spcPts val="0"/>
              </a:spcAft>
              <a:buClr>
                <a:schemeClr val="dk1"/>
              </a:buClr>
              <a:buSzPct val="100000"/>
              <a:buChar char="•"/>
            </a:pPr>
            <a:r>
              <a:rPr b="1" lang="tr-TR"/>
              <a:t>Görev:</a:t>
            </a:r>
            <a:endParaRPr/>
          </a:p>
          <a:p>
            <a:pPr indent="-228600" lvl="0" marL="228600" rtl="0" algn="just">
              <a:lnSpc>
                <a:spcPct val="90000"/>
              </a:lnSpc>
              <a:spcBef>
                <a:spcPts val="1000"/>
              </a:spcBef>
              <a:spcAft>
                <a:spcPts val="0"/>
              </a:spcAft>
              <a:buClr>
                <a:schemeClr val="dk1"/>
              </a:buClr>
              <a:buSzPct val="100000"/>
              <a:buChar char="•"/>
            </a:pPr>
            <a:r>
              <a:rPr b="1" lang="tr-TR"/>
              <a:t>Arac</a:t>
            </a:r>
            <a:r>
              <a:rPr lang="tr-TR"/>
              <a:t> adında bir üst sınıf oluşturun.</a:t>
            </a:r>
            <a:endParaRPr/>
          </a:p>
          <a:p>
            <a:pPr indent="-228600" lvl="0" marL="228600" rtl="0" algn="just">
              <a:lnSpc>
                <a:spcPct val="90000"/>
              </a:lnSpc>
              <a:spcBef>
                <a:spcPts val="1000"/>
              </a:spcBef>
              <a:spcAft>
                <a:spcPts val="0"/>
              </a:spcAft>
              <a:buClr>
                <a:schemeClr val="dk1"/>
              </a:buClr>
              <a:buSzPct val="100000"/>
              <a:buChar char="•"/>
            </a:pPr>
            <a:r>
              <a:rPr b="1" lang="tr-TR"/>
              <a:t>Arac</a:t>
            </a:r>
            <a:r>
              <a:rPr lang="tr-TR"/>
              <a:t> s</a:t>
            </a:r>
            <a:endParaRPr/>
          </a:p>
          <a:p>
            <a:pPr indent="-228600" lvl="0" marL="228600" rtl="0" algn="just">
              <a:lnSpc>
                <a:spcPct val="90000"/>
              </a:lnSpc>
              <a:spcBef>
                <a:spcPts val="1000"/>
              </a:spcBef>
              <a:spcAft>
                <a:spcPts val="0"/>
              </a:spcAft>
              <a:buClr>
                <a:schemeClr val="dk1"/>
              </a:buClr>
              <a:buSzPct val="100000"/>
              <a:buChar char="•"/>
            </a:pPr>
            <a:r>
              <a:rPr lang="tr-TR"/>
              <a:t>ınıfı </a:t>
            </a:r>
            <a:r>
              <a:rPr i="1" lang="tr-TR"/>
              <a:t>hiz:int, yakıtMiktari:int ve sur() </a:t>
            </a:r>
            <a:r>
              <a:rPr lang="tr-TR"/>
              <a:t>metodunu içermelidir.</a:t>
            </a:r>
            <a:endParaRPr/>
          </a:p>
          <a:p>
            <a:pPr indent="-228600" lvl="0" marL="228600" rtl="0" algn="just">
              <a:lnSpc>
                <a:spcPct val="90000"/>
              </a:lnSpc>
              <a:spcBef>
                <a:spcPts val="1000"/>
              </a:spcBef>
              <a:spcAft>
                <a:spcPts val="0"/>
              </a:spcAft>
              <a:buClr>
                <a:schemeClr val="dk1"/>
              </a:buClr>
              <a:buSzPct val="100000"/>
              <a:buChar char="•"/>
            </a:pPr>
            <a:r>
              <a:rPr lang="tr-TR"/>
              <a:t>Otomobil ve Motorsiklet adlı iki alt sınıf oluşturun.</a:t>
            </a:r>
            <a:endParaRPr/>
          </a:p>
          <a:p>
            <a:pPr indent="-228600" lvl="0" marL="228600" rtl="0" algn="just">
              <a:lnSpc>
                <a:spcPct val="90000"/>
              </a:lnSpc>
              <a:spcBef>
                <a:spcPts val="1000"/>
              </a:spcBef>
              <a:spcAft>
                <a:spcPts val="0"/>
              </a:spcAft>
              <a:buClr>
                <a:schemeClr val="dk1"/>
              </a:buClr>
              <a:buSzPct val="100000"/>
              <a:buChar char="•"/>
            </a:pPr>
            <a:r>
              <a:rPr lang="tr-TR"/>
              <a:t>Her alt sınıf </a:t>
            </a:r>
            <a:r>
              <a:rPr i="1" lang="tr-TR"/>
              <a:t>sur() </a:t>
            </a:r>
            <a:r>
              <a:rPr lang="tr-TR"/>
              <a:t>metodunu kendine özgü şekilde override etmelidir.</a:t>
            </a:r>
            <a:endParaRPr/>
          </a:p>
          <a:p>
            <a:pPr indent="-228600" lvl="0" marL="228600" rtl="0" algn="just">
              <a:lnSpc>
                <a:spcPct val="90000"/>
              </a:lnSpc>
              <a:spcBef>
                <a:spcPts val="1000"/>
              </a:spcBef>
              <a:spcAft>
                <a:spcPts val="0"/>
              </a:spcAft>
              <a:buClr>
                <a:schemeClr val="dk1"/>
              </a:buClr>
              <a:buSzPct val="100000"/>
              <a:buChar char="•"/>
            </a:pPr>
            <a:r>
              <a:rPr lang="tr-TR"/>
              <a:t>Main sınıfında her iki araç türü için nesne oluşturulmalı ve sur() metodu çağrılmalıdır.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tr-TR"/>
              <a:t>Super Anahtar kelimesi</a:t>
            </a:r>
            <a:endParaRPr/>
          </a:p>
        </p:txBody>
      </p:sp>
      <p:sp>
        <p:nvSpPr>
          <p:cNvPr id="176" name="Google Shape;176;p2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3600"/>
              <a:buChar char="•"/>
            </a:pPr>
            <a:r>
              <a:rPr lang="tr-TR" sz="3600"/>
              <a:t>super kelimesi, üst sınıftaki (parent class) constructor veya metotlara erişmek için kullanılır.</a:t>
            </a:r>
            <a:endParaRPr/>
          </a:p>
        </p:txBody>
      </p:sp>
      <p:sp>
        <p:nvSpPr>
          <p:cNvPr id="177" name="Google Shape;177;p27"/>
          <p:cNvSpPr txBox="1"/>
          <p:nvPr>
            <p:ph idx="2" type="body"/>
          </p:nvPr>
        </p:nvSpPr>
        <p:spPr>
          <a:xfrm>
            <a:off x="6842760" y="606425"/>
            <a:ext cx="51816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000"/>
              <a:buNone/>
            </a:pPr>
            <a:r>
              <a:rPr lang="tr-TR" sz="1000"/>
              <a:t>class Calisan {</a:t>
            </a:r>
            <a:endParaRPr/>
          </a:p>
          <a:p>
            <a:pPr indent="0" lvl="0" marL="0" rtl="0" algn="l">
              <a:lnSpc>
                <a:spcPct val="90000"/>
              </a:lnSpc>
              <a:spcBef>
                <a:spcPts val="1000"/>
              </a:spcBef>
              <a:spcAft>
                <a:spcPts val="0"/>
              </a:spcAft>
              <a:buClr>
                <a:schemeClr val="dk1"/>
              </a:buClr>
              <a:buSzPts val="1000"/>
              <a:buNone/>
            </a:pPr>
            <a:r>
              <a:rPr lang="tr-TR" sz="1000"/>
              <a:t>    String isim = "Ahmet";</a:t>
            </a:r>
            <a:endParaRPr/>
          </a:p>
          <a:p>
            <a:pPr indent="0" lvl="0" marL="0" rtl="0" algn="l">
              <a:lnSpc>
                <a:spcPct val="90000"/>
              </a:lnSpc>
              <a:spcBef>
                <a:spcPts val="1000"/>
              </a:spcBef>
              <a:spcAft>
                <a:spcPts val="0"/>
              </a:spcAft>
              <a:buClr>
                <a:schemeClr val="dk1"/>
              </a:buClr>
              <a:buSzPts val="1000"/>
              <a:buNone/>
            </a:pPr>
            <a:r>
              <a:rPr lang="tr-TR" sz="1000"/>
              <a:t>    void calis() {</a:t>
            </a:r>
            <a:endParaRPr/>
          </a:p>
          <a:p>
            <a:pPr indent="0" lvl="0" marL="0" rtl="0" algn="l">
              <a:lnSpc>
                <a:spcPct val="90000"/>
              </a:lnSpc>
              <a:spcBef>
                <a:spcPts val="1000"/>
              </a:spcBef>
              <a:spcAft>
                <a:spcPts val="0"/>
              </a:spcAft>
              <a:buClr>
                <a:schemeClr val="dk1"/>
              </a:buClr>
              <a:buSzPts val="1000"/>
              <a:buNone/>
            </a:pPr>
            <a:r>
              <a:rPr lang="tr-TR" sz="1000"/>
              <a:t>        System.out.println("Çalışan çalışıyor...");</a:t>
            </a:r>
            <a:endParaRPr/>
          </a:p>
          <a:p>
            <a:pPr indent="0" lvl="0" marL="0" rtl="0" algn="l">
              <a:lnSpc>
                <a:spcPct val="90000"/>
              </a:lnSpc>
              <a:spcBef>
                <a:spcPts val="1000"/>
              </a:spcBef>
              <a:spcAft>
                <a:spcPts val="0"/>
              </a:spcAft>
              <a:buClr>
                <a:schemeClr val="dk1"/>
              </a:buClr>
              <a:buSzPts val="1000"/>
              <a:buNone/>
            </a:pPr>
            <a:r>
              <a:rPr lang="tr-TR" sz="1000"/>
              <a:t>    }</a:t>
            </a:r>
            <a:endParaRPr/>
          </a:p>
          <a:p>
            <a:pPr indent="0" lvl="0" marL="0" rtl="0" algn="l">
              <a:lnSpc>
                <a:spcPct val="90000"/>
              </a:lnSpc>
              <a:spcBef>
                <a:spcPts val="1000"/>
              </a:spcBef>
              <a:spcAft>
                <a:spcPts val="0"/>
              </a:spcAft>
              <a:buClr>
                <a:schemeClr val="dk1"/>
              </a:buClr>
              <a:buSzPts val="1000"/>
              <a:buNone/>
            </a:pPr>
            <a:r>
              <a:rPr lang="tr-TR" sz="1000"/>
              <a:t>}</a:t>
            </a:r>
            <a:endParaRPr/>
          </a:p>
          <a:p>
            <a:pPr indent="0" lvl="0" marL="0" rtl="0" algn="l">
              <a:lnSpc>
                <a:spcPct val="90000"/>
              </a:lnSpc>
              <a:spcBef>
                <a:spcPts val="1000"/>
              </a:spcBef>
              <a:spcAft>
                <a:spcPts val="0"/>
              </a:spcAft>
              <a:buClr>
                <a:schemeClr val="dk1"/>
              </a:buClr>
              <a:buSzPts val="1000"/>
              <a:buNone/>
            </a:pPr>
            <a:r>
              <a:rPr lang="tr-TR" sz="1000"/>
              <a:t>class Muhendis extends Calisan {</a:t>
            </a:r>
            <a:endParaRPr/>
          </a:p>
          <a:p>
            <a:pPr indent="0" lvl="0" marL="0" rtl="0" algn="l">
              <a:lnSpc>
                <a:spcPct val="90000"/>
              </a:lnSpc>
              <a:spcBef>
                <a:spcPts val="1000"/>
              </a:spcBef>
              <a:spcAft>
                <a:spcPts val="0"/>
              </a:spcAft>
              <a:buClr>
                <a:schemeClr val="dk1"/>
              </a:buClr>
              <a:buSzPts val="1000"/>
              <a:buNone/>
            </a:pPr>
            <a:r>
              <a:rPr lang="tr-TR" sz="1000"/>
              <a:t>    String isim = "Ayşe";</a:t>
            </a:r>
            <a:endParaRPr/>
          </a:p>
          <a:p>
            <a:pPr indent="0" lvl="0" marL="0" rtl="0" algn="l">
              <a:lnSpc>
                <a:spcPct val="90000"/>
              </a:lnSpc>
              <a:spcBef>
                <a:spcPts val="1000"/>
              </a:spcBef>
              <a:spcAft>
                <a:spcPts val="0"/>
              </a:spcAft>
              <a:buClr>
                <a:schemeClr val="dk1"/>
              </a:buClr>
              <a:buSzPts val="1000"/>
              <a:buNone/>
            </a:pPr>
            <a:r>
              <a:rPr lang="tr-TR" sz="1000"/>
              <a:t>    void calis() {</a:t>
            </a:r>
            <a:endParaRPr/>
          </a:p>
          <a:p>
            <a:pPr indent="0" lvl="0" marL="0" rtl="0" algn="l">
              <a:lnSpc>
                <a:spcPct val="90000"/>
              </a:lnSpc>
              <a:spcBef>
                <a:spcPts val="1000"/>
              </a:spcBef>
              <a:spcAft>
                <a:spcPts val="0"/>
              </a:spcAft>
              <a:buClr>
                <a:schemeClr val="dk1"/>
              </a:buClr>
              <a:buSzPts val="1000"/>
              <a:buNone/>
            </a:pPr>
            <a:r>
              <a:rPr lang="tr-TR" sz="1000"/>
              <a:t>        super.calis();  // Üst sınıfın `calis()` metodunu çağırır</a:t>
            </a:r>
            <a:endParaRPr/>
          </a:p>
          <a:p>
            <a:pPr indent="0" lvl="0" marL="0" rtl="0" algn="l">
              <a:lnSpc>
                <a:spcPct val="90000"/>
              </a:lnSpc>
              <a:spcBef>
                <a:spcPts val="1000"/>
              </a:spcBef>
              <a:spcAft>
                <a:spcPts val="0"/>
              </a:spcAft>
              <a:buClr>
                <a:schemeClr val="dk1"/>
              </a:buClr>
              <a:buSzPts val="1000"/>
              <a:buNone/>
            </a:pPr>
            <a:r>
              <a:rPr lang="tr-TR" sz="1000"/>
              <a:t>        System.out.println("Mühendis proje geliştiriyor...");</a:t>
            </a:r>
            <a:endParaRPr/>
          </a:p>
          <a:p>
            <a:pPr indent="0" lvl="0" marL="0" rtl="0" algn="l">
              <a:lnSpc>
                <a:spcPct val="90000"/>
              </a:lnSpc>
              <a:spcBef>
                <a:spcPts val="1000"/>
              </a:spcBef>
              <a:spcAft>
                <a:spcPts val="0"/>
              </a:spcAft>
              <a:buClr>
                <a:schemeClr val="dk1"/>
              </a:buClr>
              <a:buSzPts val="1000"/>
              <a:buNone/>
            </a:pPr>
            <a:r>
              <a:rPr lang="tr-TR" sz="1000"/>
              <a:t>        System.out.println("Üst sınıf ismi: " + super.isim);  // Üst sınıfın alanına erişim</a:t>
            </a:r>
            <a:endParaRPr/>
          </a:p>
          <a:p>
            <a:pPr indent="0" lvl="0" marL="0" rtl="0" algn="l">
              <a:lnSpc>
                <a:spcPct val="90000"/>
              </a:lnSpc>
              <a:spcBef>
                <a:spcPts val="1000"/>
              </a:spcBef>
              <a:spcAft>
                <a:spcPts val="0"/>
              </a:spcAft>
              <a:buClr>
                <a:schemeClr val="dk1"/>
              </a:buClr>
              <a:buSzPts val="1000"/>
              <a:buNone/>
            </a:pPr>
            <a:r>
              <a:rPr lang="tr-TR" sz="1000"/>
              <a:t>        System.out.println("Alt sınıf ismi: " + isim);</a:t>
            </a:r>
            <a:endParaRPr/>
          </a:p>
          <a:p>
            <a:pPr indent="0" lvl="0" marL="0" rtl="0" algn="l">
              <a:lnSpc>
                <a:spcPct val="90000"/>
              </a:lnSpc>
              <a:spcBef>
                <a:spcPts val="1000"/>
              </a:spcBef>
              <a:spcAft>
                <a:spcPts val="0"/>
              </a:spcAft>
              <a:buClr>
                <a:schemeClr val="dk1"/>
              </a:buClr>
              <a:buSzPts val="1000"/>
              <a:buNone/>
            </a:pPr>
            <a:r>
              <a:rPr lang="tr-TR" sz="1000"/>
              <a:t>    }</a:t>
            </a:r>
            <a:endParaRPr/>
          </a:p>
          <a:p>
            <a:pPr indent="0" lvl="0" marL="0" rtl="0" algn="l">
              <a:lnSpc>
                <a:spcPct val="90000"/>
              </a:lnSpc>
              <a:spcBef>
                <a:spcPts val="1000"/>
              </a:spcBef>
              <a:spcAft>
                <a:spcPts val="0"/>
              </a:spcAft>
              <a:buClr>
                <a:schemeClr val="dk1"/>
              </a:buClr>
              <a:buSzPts val="1000"/>
              <a:buNone/>
            </a:pPr>
            <a:r>
              <a:rPr lang="tr-TR" sz="1000"/>
              <a:t>}</a:t>
            </a:r>
            <a:endParaRPr/>
          </a:p>
          <a:p>
            <a:pPr indent="0" lvl="0" marL="0" rtl="0" algn="l">
              <a:lnSpc>
                <a:spcPct val="90000"/>
              </a:lnSpc>
              <a:spcBef>
                <a:spcPts val="1000"/>
              </a:spcBef>
              <a:spcAft>
                <a:spcPts val="0"/>
              </a:spcAft>
              <a:buClr>
                <a:schemeClr val="dk1"/>
              </a:buClr>
              <a:buSzPts val="1000"/>
              <a:buNone/>
            </a:pPr>
            <a:r>
              <a:rPr lang="tr-TR" sz="1000"/>
              <a:t>// Test</a:t>
            </a:r>
            <a:endParaRPr/>
          </a:p>
          <a:p>
            <a:pPr indent="0" lvl="0" marL="0" rtl="0" algn="l">
              <a:lnSpc>
                <a:spcPct val="90000"/>
              </a:lnSpc>
              <a:spcBef>
                <a:spcPts val="1000"/>
              </a:spcBef>
              <a:spcAft>
                <a:spcPts val="0"/>
              </a:spcAft>
              <a:buClr>
                <a:schemeClr val="dk1"/>
              </a:buClr>
              <a:buSzPts val="1000"/>
              <a:buNone/>
            </a:pPr>
            <a:r>
              <a:rPr lang="tr-TR" sz="1000"/>
              <a:t>public class Main {</a:t>
            </a:r>
            <a:endParaRPr/>
          </a:p>
          <a:p>
            <a:pPr indent="0" lvl="0" marL="0" rtl="0" algn="l">
              <a:lnSpc>
                <a:spcPct val="90000"/>
              </a:lnSpc>
              <a:spcBef>
                <a:spcPts val="1000"/>
              </a:spcBef>
              <a:spcAft>
                <a:spcPts val="0"/>
              </a:spcAft>
              <a:buClr>
                <a:schemeClr val="dk1"/>
              </a:buClr>
              <a:buSzPts val="1000"/>
              <a:buNone/>
            </a:pPr>
            <a:r>
              <a:rPr lang="tr-TR" sz="1000"/>
              <a:t>    public static void main(String[] args) {</a:t>
            </a:r>
            <a:endParaRPr/>
          </a:p>
          <a:p>
            <a:pPr indent="0" lvl="0" marL="0" rtl="0" algn="l">
              <a:lnSpc>
                <a:spcPct val="90000"/>
              </a:lnSpc>
              <a:spcBef>
                <a:spcPts val="1000"/>
              </a:spcBef>
              <a:spcAft>
                <a:spcPts val="0"/>
              </a:spcAft>
              <a:buClr>
                <a:schemeClr val="dk1"/>
              </a:buClr>
              <a:buSzPts val="1000"/>
              <a:buNone/>
            </a:pPr>
            <a:r>
              <a:rPr lang="tr-TR" sz="1000"/>
              <a:t>        Muhendis muhendis = new Muhendis();</a:t>
            </a:r>
            <a:endParaRPr/>
          </a:p>
          <a:p>
            <a:pPr indent="0" lvl="0" marL="0" rtl="0" algn="l">
              <a:lnSpc>
                <a:spcPct val="90000"/>
              </a:lnSpc>
              <a:spcBef>
                <a:spcPts val="1000"/>
              </a:spcBef>
              <a:spcAft>
                <a:spcPts val="0"/>
              </a:spcAft>
              <a:buClr>
                <a:schemeClr val="dk1"/>
              </a:buClr>
              <a:buSzPts val="1000"/>
              <a:buNone/>
            </a:pPr>
            <a:r>
              <a:rPr lang="tr-TR" sz="1000"/>
              <a:t>        muhendis.calis();</a:t>
            </a:r>
            <a:endParaRPr/>
          </a:p>
          <a:p>
            <a:pPr indent="0" lvl="0" marL="0" rtl="0" algn="l">
              <a:lnSpc>
                <a:spcPct val="90000"/>
              </a:lnSpc>
              <a:spcBef>
                <a:spcPts val="1000"/>
              </a:spcBef>
              <a:spcAft>
                <a:spcPts val="0"/>
              </a:spcAft>
              <a:buClr>
                <a:schemeClr val="dk1"/>
              </a:buClr>
              <a:buSzPts val="1000"/>
              <a:buNone/>
            </a:pPr>
            <a:r>
              <a:rPr lang="tr-TR" sz="1000"/>
              <a:t>    }</a:t>
            </a:r>
            <a:endParaRPr/>
          </a:p>
          <a:p>
            <a:pPr indent="0" lvl="0" marL="0" rtl="0" algn="l">
              <a:lnSpc>
                <a:spcPct val="90000"/>
              </a:lnSpc>
              <a:spcBef>
                <a:spcPts val="1000"/>
              </a:spcBef>
              <a:spcAft>
                <a:spcPts val="0"/>
              </a:spcAft>
              <a:buClr>
                <a:schemeClr val="dk1"/>
              </a:buClr>
              <a:buSzPts val="1000"/>
              <a:buNone/>
            </a:pPr>
            <a:r>
              <a:rPr lang="tr-TR" sz="1000"/>
              <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tr-TR"/>
              <a:t>Çok Seviyeli Kalıtım (Multilevel Inheritance)</a:t>
            </a:r>
            <a:endParaRPr/>
          </a:p>
        </p:txBody>
      </p:sp>
      <p:sp>
        <p:nvSpPr>
          <p:cNvPr id="183" name="Google Shape;183;p2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tr-TR"/>
              <a:t>Java'da çok seviyeli kalıtım (Multilevel Inheritance), bir sınıfın başka bir sınıftan miras alması ve bu miras alınan sınıfın da başka bir sınıftan miras alması durumudur. Bu yapı, bir zincir şeklinde kalıtım oluşturur.</a:t>
            </a:r>
            <a:endParaRPr/>
          </a:p>
        </p:txBody>
      </p:sp>
      <p:sp>
        <p:nvSpPr>
          <p:cNvPr id="184" name="Google Shape;184;p28"/>
          <p:cNvSpPr txBox="1"/>
          <p:nvPr>
            <p:ph idx="2" type="body"/>
          </p:nvPr>
        </p:nvSpPr>
        <p:spPr>
          <a:xfrm>
            <a:off x="6365240" y="2554287"/>
            <a:ext cx="5181600" cy="4351338"/>
          </a:xfrm>
          <a:prstGeom prst="rect">
            <a:avLst/>
          </a:prstGeom>
          <a:noFill/>
          <a:ln>
            <a:noFill/>
          </a:ln>
        </p:spPr>
        <p:txBody>
          <a:bodyPr anchorCtr="0" anchor="t" bIns="45700" lIns="91425" spcFirstLastPara="1" rIns="91425" wrap="square" tIns="45700">
            <a:normAutofit lnSpcReduction="10000"/>
          </a:bodyPr>
          <a:lstStyle/>
          <a:p>
            <a:pPr indent="-50800" lvl="0" marL="22860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tr-TR"/>
              <a:t>A sınıfı üst sınıf (base class / parent class)</a:t>
            </a:r>
            <a:endParaRPr/>
          </a:p>
          <a:p>
            <a:pPr indent="-228600" lvl="0" marL="228600" rtl="0" algn="l">
              <a:lnSpc>
                <a:spcPct val="90000"/>
              </a:lnSpc>
              <a:spcBef>
                <a:spcPts val="1000"/>
              </a:spcBef>
              <a:spcAft>
                <a:spcPts val="0"/>
              </a:spcAft>
              <a:buClr>
                <a:schemeClr val="dk1"/>
              </a:buClr>
              <a:buSzPts val="2800"/>
              <a:buChar char="•"/>
            </a:pPr>
            <a:r>
              <a:rPr lang="tr-TR"/>
              <a:t>B sınıfı A sınıfından türemiştir (intermediate class)</a:t>
            </a:r>
            <a:endParaRPr/>
          </a:p>
          <a:p>
            <a:pPr indent="-228600" lvl="0" marL="228600" rtl="0" algn="l">
              <a:lnSpc>
                <a:spcPct val="90000"/>
              </a:lnSpc>
              <a:spcBef>
                <a:spcPts val="1000"/>
              </a:spcBef>
              <a:spcAft>
                <a:spcPts val="0"/>
              </a:spcAft>
              <a:buClr>
                <a:schemeClr val="dk1"/>
              </a:buClr>
              <a:buSzPts val="2800"/>
              <a:buChar char="•"/>
            </a:pPr>
            <a:r>
              <a:rPr lang="tr-TR"/>
              <a:t>C sınıfı ise B sınıfından türemiştir ve zincirin en altındaki sınıftır.</a:t>
            </a:r>
            <a:endParaRPr/>
          </a:p>
        </p:txBody>
      </p:sp>
      <p:pic>
        <p:nvPicPr>
          <p:cNvPr id="185" name="Google Shape;185;p28"/>
          <p:cNvPicPr preferRelativeResize="0"/>
          <p:nvPr/>
        </p:nvPicPr>
        <p:blipFill rotWithShape="1">
          <a:blip r:embed="rId3">
            <a:alphaModFix/>
          </a:blip>
          <a:srcRect b="0" l="0" r="0" t="0"/>
          <a:stretch/>
        </p:blipFill>
        <p:spPr>
          <a:xfrm>
            <a:off x="7681466" y="1825625"/>
            <a:ext cx="1848108" cy="181000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tr-TR"/>
              <a:t>Çok Seviyeli Kalıtım Örnek Kodu</a:t>
            </a:r>
            <a:endParaRPr/>
          </a:p>
        </p:txBody>
      </p:sp>
      <p:sp>
        <p:nvSpPr>
          <p:cNvPr id="191" name="Google Shape;191;p2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90000"/>
              </a:lnSpc>
              <a:spcBef>
                <a:spcPts val="0"/>
              </a:spcBef>
              <a:spcAft>
                <a:spcPts val="0"/>
              </a:spcAft>
              <a:buClr>
                <a:schemeClr val="dk1"/>
              </a:buClr>
              <a:buSzPct val="100000"/>
              <a:buNone/>
            </a:pPr>
            <a:r>
              <a:rPr lang="tr-TR"/>
              <a:t>// Üst Sınıf (Base Class)</a:t>
            </a:r>
            <a:endParaRPr/>
          </a:p>
          <a:p>
            <a:pPr indent="0" lvl="0" marL="0" rtl="0" algn="l">
              <a:lnSpc>
                <a:spcPct val="90000"/>
              </a:lnSpc>
              <a:spcBef>
                <a:spcPts val="1000"/>
              </a:spcBef>
              <a:spcAft>
                <a:spcPts val="0"/>
              </a:spcAft>
              <a:buClr>
                <a:schemeClr val="dk1"/>
              </a:buClr>
              <a:buSzPct val="100000"/>
              <a:buNone/>
            </a:pPr>
            <a:r>
              <a:rPr lang="tr-TR"/>
              <a:t>class Canli {</a:t>
            </a:r>
            <a:endParaRPr/>
          </a:p>
          <a:p>
            <a:pPr indent="0" lvl="0" marL="0" rtl="0" algn="l">
              <a:lnSpc>
                <a:spcPct val="90000"/>
              </a:lnSpc>
              <a:spcBef>
                <a:spcPts val="1000"/>
              </a:spcBef>
              <a:spcAft>
                <a:spcPts val="0"/>
              </a:spcAft>
              <a:buClr>
                <a:schemeClr val="dk1"/>
              </a:buClr>
              <a:buSzPct val="100000"/>
              <a:buNone/>
            </a:pPr>
            <a:r>
              <a:rPr lang="tr-TR"/>
              <a:t>    void nefesAl() {</a:t>
            </a:r>
            <a:endParaRPr/>
          </a:p>
          <a:p>
            <a:pPr indent="0" lvl="0" marL="0" rtl="0" algn="l">
              <a:lnSpc>
                <a:spcPct val="90000"/>
              </a:lnSpc>
              <a:spcBef>
                <a:spcPts val="1000"/>
              </a:spcBef>
              <a:spcAft>
                <a:spcPts val="0"/>
              </a:spcAft>
              <a:buClr>
                <a:schemeClr val="dk1"/>
              </a:buClr>
              <a:buSzPct val="100000"/>
              <a:buNone/>
            </a:pPr>
            <a:r>
              <a:rPr lang="tr-TR"/>
              <a:t>        System.out.println("Canlı nefes alıyor...");</a:t>
            </a:r>
            <a:endParaRPr/>
          </a:p>
          <a:p>
            <a:pPr indent="0" lvl="0" marL="0" rtl="0" algn="l">
              <a:lnSpc>
                <a:spcPct val="90000"/>
              </a:lnSpc>
              <a:spcBef>
                <a:spcPts val="1000"/>
              </a:spcBef>
              <a:spcAft>
                <a:spcPts val="0"/>
              </a:spcAft>
              <a:buClr>
                <a:schemeClr val="dk1"/>
              </a:buClr>
              <a:buSzPct val="100000"/>
              <a:buNone/>
            </a:pPr>
            <a:r>
              <a:rPr lang="tr-TR"/>
              <a:t>    }</a:t>
            </a:r>
            <a:endParaRPr/>
          </a:p>
          <a:p>
            <a:pPr indent="0" lvl="0" marL="0" rtl="0" algn="l">
              <a:lnSpc>
                <a:spcPct val="90000"/>
              </a:lnSpc>
              <a:spcBef>
                <a:spcPts val="1000"/>
              </a:spcBef>
              <a:spcAft>
                <a:spcPts val="0"/>
              </a:spcAft>
              <a:buClr>
                <a:schemeClr val="dk1"/>
              </a:buClr>
              <a:buSzPct val="100000"/>
              <a:buNone/>
            </a:pPr>
            <a:r>
              <a:rPr lang="tr-TR"/>
              <a:t>}</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tr-TR"/>
              <a:t>// Ara Sınıf (Intermediate Class)</a:t>
            </a:r>
            <a:endParaRPr/>
          </a:p>
          <a:p>
            <a:pPr indent="0" lvl="0" marL="0" rtl="0" algn="l">
              <a:lnSpc>
                <a:spcPct val="90000"/>
              </a:lnSpc>
              <a:spcBef>
                <a:spcPts val="1000"/>
              </a:spcBef>
              <a:spcAft>
                <a:spcPts val="0"/>
              </a:spcAft>
              <a:buClr>
                <a:schemeClr val="dk1"/>
              </a:buClr>
              <a:buSzPct val="100000"/>
              <a:buNone/>
            </a:pPr>
            <a:r>
              <a:rPr lang="tr-TR"/>
              <a:t>class Hayvan extends Canli {</a:t>
            </a:r>
            <a:endParaRPr/>
          </a:p>
          <a:p>
            <a:pPr indent="0" lvl="0" marL="0" rtl="0" algn="l">
              <a:lnSpc>
                <a:spcPct val="90000"/>
              </a:lnSpc>
              <a:spcBef>
                <a:spcPts val="1000"/>
              </a:spcBef>
              <a:spcAft>
                <a:spcPts val="0"/>
              </a:spcAft>
              <a:buClr>
                <a:schemeClr val="dk1"/>
              </a:buClr>
              <a:buSzPct val="100000"/>
              <a:buNone/>
            </a:pPr>
            <a:r>
              <a:rPr lang="tr-TR"/>
              <a:t>    void hareketEt() {</a:t>
            </a:r>
            <a:endParaRPr/>
          </a:p>
          <a:p>
            <a:pPr indent="0" lvl="0" marL="0" rtl="0" algn="l">
              <a:lnSpc>
                <a:spcPct val="90000"/>
              </a:lnSpc>
              <a:spcBef>
                <a:spcPts val="1000"/>
              </a:spcBef>
              <a:spcAft>
                <a:spcPts val="0"/>
              </a:spcAft>
              <a:buClr>
                <a:schemeClr val="dk1"/>
              </a:buClr>
              <a:buSzPct val="100000"/>
              <a:buNone/>
            </a:pPr>
            <a:r>
              <a:rPr lang="tr-TR"/>
              <a:t>        System.out.println("Hayvan hareket ediyor...");</a:t>
            </a:r>
            <a:endParaRPr/>
          </a:p>
          <a:p>
            <a:pPr indent="0" lvl="0" marL="0" rtl="0" algn="l">
              <a:lnSpc>
                <a:spcPct val="90000"/>
              </a:lnSpc>
              <a:spcBef>
                <a:spcPts val="1000"/>
              </a:spcBef>
              <a:spcAft>
                <a:spcPts val="0"/>
              </a:spcAft>
              <a:buClr>
                <a:schemeClr val="dk1"/>
              </a:buClr>
              <a:buSzPct val="100000"/>
              <a:buNone/>
            </a:pPr>
            <a:r>
              <a:rPr lang="tr-TR"/>
              <a:t>    }</a:t>
            </a:r>
            <a:endParaRPr/>
          </a:p>
          <a:p>
            <a:pPr indent="0" lvl="0" marL="0" rtl="0" algn="l">
              <a:lnSpc>
                <a:spcPct val="90000"/>
              </a:lnSpc>
              <a:spcBef>
                <a:spcPts val="1000"/>
              </a:spcBef>
              <a:spcAft>
                <a:spcPts val="0"/>
              </a:spcAft>
              <a:buClr>
                <a:schemeClr val="dk1"/>
              </a:buClr>
              <a:buSzPct val="100000"/>
              <a:buNone/>
            </a:pPr>
            <a:r>
              <a:rPr lang="tr-TR"/>
              <a:t>}</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tr-TR"/>
              <a:t>// Alt Sınıf (Derived Class)</a:t>
            </a:r>
            <a:endParaRPr/>
          </a:p>
          <a:p>
            <a:pPr indent="0" lvl="0" marL="0" rtl="0" algn="l">
              <a:lnSpc>
                <a:spcPct val="90000"/>
              </a:lnSpc>
              <a:spcBef>
                <a:spcPts val="1000"/>
              </a:spcBef>
              <a:spcAft>
                <a:spcPts val="0"/>
              </a:spcAft>
              <a:buClr>
                <a:schemeClr val="dk1"/>
              </a:buClr>
              <a:buSzPct val="100000"/>
              <a:buNone/>
            </a:pPr>
            <a:r>
              <a:rPr lang="tr-TR"/>
              <a:t>class Kopek extends Hayvan {</a:t>
            </a:r>
            <a:endParaRPr/>
          </a:p>
          <a:p>
            <a:pPr indent="0" lvl="0" marL="0" rtl="0" algn="l">
              <a:lnSpc>
                <a:spcPct val="90000"/>
              </a:lnSpc>
              <a:spcBef>
                <a:spcPts val="1000"/>
              </a:spcBef>
              <a:spcAft>
                <a:spcPts val="0"/>
              </a:spcAft>
              <a:buClr>
                <a:schemeClr val="dk1"/>
              </a:buClr>
              <a:buSzPct val="100000"/>
              <a:buNone/>
            </a:pPr>
            <a:r>
              <a:rPr lang="tr-TR"/>
              <a:t>    void havla() {</a:t>
            </a:r>
            <a:endParaRPr/>
          </a:p>
          <a:p>
            <a:pPr indent="0" lvl="0" marL="0" rtl="0" algn="l">
              <a:lnSpc>
                <a:spcPct val="90000"/>
              </a:lnSpc>
              <a:spcBef>
                <a:spcPts val="1000"/>
              </a:spcBef>
              <a:spcAft>
                <a:spcPts val="0"/>
              </a:spcAft>
              <a:buClr>
                <a:schemeClr val="dk1"/>
              </a:buClr>
              <a:buSzPct val="100000"/>
              <a:buNone/>
            </a:pPr>
            <a:r>
              <a:rPr lang="tr-TR"/>
              <a:t>        System.out.println("Köpek havlıyor: Hav hav!");</a:t>
            </a:r>
            <a:endParaRPr/>
          </a:p>
          <a:p>
            <a:pPr indent="0" lvl="0" marL="0" rtl="0" algn="l">
              <a:lnSpc>
                <a:spcPct val="90000"/>
              </a:lnSpc>
              <a:spcBef>
                <a:spcPts val="1000"/>
              </a:spcBef>
              <a:spcAft>
                <a:spcPts val="0"/>
              </a:spcAft>
              <a:buClr>
                <a:schemeClr val="dk1"/>
              </a:buClr>
              <a:buSzPct val="100000"/>
              <a:buNone/>
            </a:pPr>
            <a:r>
              <a:rPr lang="tr-TR"/>
              <a:t>    }</a:t>
            </a:r>
            <a:endParaRPr/>
          </a:p>
          <a:p>
            <a:pPr indent="0" lvl="0" marL="0" rtl="0" algn="l">
              <a:lnSpc>
                <a:spcPct val="90000"/>
              </a:lnSpc>
              <a:spcBef>
                <a:spcPts val="1000"/>
              </a:spcBef>
              <a:spcAft>
                <a:spcPts val="0"/>
              </a:spcAft>
              <a:buClr>
                <a:schemeClr val="dk1"/>
              </a:buClr>
              <a:buSzPct val="100000"/>
              <a:buNone/>
            </a:pPr>
            <a:r>
              <a:rPr lang="tr-TR"/>
              <a:t>}</a:t>
            </a:r>
            <a:endParaRPr/>
          </a:p>
        </p:txBody>
      </p:sp>
      <p:sp>
        <p:nvSpPr>
          <p:cNvPr id="192" name="Google Shape;192;p2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90000"/>
              </a:lnSpc>
              <a:spcBef>
                <a:spcPts val="0"/>
              </a:spcBef>
              <a:spcAft>
                <a:spcPts val="0"/>
              </a:spcAft>
              <a:buClr>
                <a:schemeClr val="dk1"/>
              </a:buClr>
              <a:buSzPct val="100000"/>
              <a:buNone/>
            </a:pPr>
            <a:r>
              <a:rPr lang="tr-TR"/>
              <a:t>// Test Sınıfı</a:t>
            </a:r>
            <a:endParaRPr/>
          </a:p>
          <a:p>
            <a:pPr indent="0" lvl="0" marL="0" rtl="0" algn="l">
              <a:lnSpc>
                <a:spcPct val="90000"/>
              </a:lnSpc>
              <a:spcBef>
                <a:spcPts val="1000"/>
              </a:spcBef>
              <a:spcAft>
                <a:spcPts val="0"/>
              </a:spcAft>
              <a:buClr>
                <a:schemeClr val="dk1"/>
              </a:buClr>
              <a:buSzPct val="100000"/>
              <a:buNone/>
            </a:pPr>
            <a:r>
              <a:rPr lang="tr-TR"/>
              <a:t>public class Main {</a:t>
            </a:r>
            <a:endParaRPr/>
          </a:p>
          <a:p>
            <a:pPr indent="0" lvl="0" marL="0" rtl="0" algn="l">
              <a:lnSpc>
                <a:spcPct val="90000"/>
              </a:lnSpc>
              <a:spcBef>
                <a:spcPts val="1000"/>
              </a:spcBef>
              <a:spcAft>
                <a:spcPts val="0"/>
              </a:spcAft>
              <a:buClr>
                <a:schemeClr val="dk1"/>
              </a:buClr>
              <a:buSzPct val="100000"/>
              <a:buNone/>
            </a:pPr>
            <a:r>
              <a:rPr lang="tr-TR"/>
              <a:t>    public static void main(String[] args) {</a:t>
            </a:r>
            <a:endParaRPr/>
          </a:p>
          <a:p>
            <a:pPr indent="0" lvl="0" marL="0" rtl="0" algn="l">
              <a:lnSpc>
                <a:spcPct val="90000"/>
              </a:lnSpc>
              <a:spcBef>
                <a:spcPts val="1000"/>
              </a:spcBef>
              <a:spcAft>
                <a:spcPts val="0"/>
              </a:spcAft>
              <a:buClr>
                <a:schemeClr val="dk1"/>
              </a:buClr>
              <a:buSzPct val="100000"/>
              <a:buNone/>
            </a:pPr>
            <a:r>
              <a:rPr lang="tr-TR"/>
              <a:t>        Kopek kopek = new Kopek();</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tr-TR"/>
              <a:t>        // Üst Sınıfın metodunu çağırabilir</a:t>
            </a:r>
            <a:endParaRPr/>
          </a:p>
          <a:p>
            <a:pPr indent="0" lvl="0" marL="0" rtl="0" algn="l">
              <a:lnSpc>
                <a:spcPct val="90000"/>
              </a:lnSpc>
              <a:spcBef>
                <a:spcPts val="1000"/>
              </a:spcBef>
              <a:spcAft>
                <a:spcPts val="0"/>
              </a:spcAft>
              <a:buClr>
                <a:schemeClr val="dk1"/>
              </a:buClr>
              <a:buSzPct val="100000"/>
              <a:buNone/>
            </a:pPr>
            <a:r>
              <a:rPr lang="tr-TR"/>
              <a:t>        kopek.nefesAl();      // Canlı nefes alıyor...</a:t>
            </a:r>
            <a:endParaRPr/>
          </a:p>
          <a:p>
            <a:pPr indent="0" lvl="0" marL="0" rtl="0" algn="l">
              <a:lnSpc>
                <a:spcPct val="90000"/>
              </a:lnSpc>
              <a:spcBef>
                <a:spcPts val="1000"/>
              </a:spcBef>
              <a:spcAft>
                <a:spcPts val="0"/>
              </a:spcAft>
              <a:buClr>
                <a:schemeClr val="dk1"/>
              </a:buClr>
              <a:buSzPct val="100000"/>
              <a:buNone/>
            </a:pPr>
            <a:r>
              <a:rPr lang="tr-TR"/>
              <a:t>        </a:t>
            </a:r>
            <a:endParaRPr/>
          </a:p>
          <a:p>
            <a:pPr indent="0" lvl="0" marL="0" rtl="0" algn="l">
              <a:lnSpc>
                <a:spcPct val="90000"/>
              </a:lnSpc>
              <a:spcBef>
                <a:spcPts val="1000"/>
              </a:spcBef>
              <a:spcAft>
                <a:spcPts val="0"/>
              </a:spcAft>
              <a:buClr>
                <a:schemeClr val="dk1"/>
              </a:buClr>
              <a:buSzPct val="100000"/>
              <a:buNone/>
            </a:pPr>
            <a:r>
              <a:rPr lang="tr-TR"/>
              <a:t>        // Ara Sınıfın metodunu çağırabilir</a:t>
            </a:r>
            <a:endParaRPr/>
          </a:p>
          <a:p>
            <a:pPr indent="0" lvl="0" marL="0" rtl="0" algn="l">
              <a:lnSpc>
                <a:spcPct val="90000"/>
              </a:lnSpc>
              <a:spcBef>
                <a:spcPts val="1000"/>
              </a:spcBef>
              <a:spcAft>
                <a:spcPts val="0"/>
              </a:spcAft>
              <a:buClr>
                <a:schemeClr val="dk1"/>
              </a:buClr>
              <a:buSzPct val="100000"/>
              <a:buNone/>
            </a:pPr>
            <a:r>
              <a:rPr lang="tr-TR"/>
              <a:t>        kopek.hareketEt();    // Hayvan hareket ediyor...</a:t>
            </a:r>
            <a:endParaRPr/>
          </a:p>
          <a:p>
            <a:pPr indent="0" lvl="0" marL="0" rtl="0" algn="l">
              <a:lnSpc>
                <a:spcPct val="90000"/>
              </a:lnSpc>
              <a:spcBef>
                <a:spcPts val="1000"/>
              </a:spcBef>
              <a:spcAft>
                <a:spcPts val="0"/>
              </a:spcAft>
              <a:buClr>
                <a:schemeClr val="dk1"/>
              </a:buClr>
              <a:buSzPct val="100000"/>
              <a:buNone/>
            </a:pPr>
            <a:r>
              <a:rPr lang="tr-TR"/>
              <a:t>        </a:t>
            </a:r>
            <a:endParaRPr/>
          </a:p>
          <a:p>
            <a:pPr indent="0" lvl="0" marL="0" rtl="0" algn="l">
              <a:lnSpc>
                <a:spcPct val="90000"/>
              </a:lnSpc>
              <a:spcBef>
                <a:spcPts val="1000"/>
              </a:spcBef>
              <a:spcAft>
                <a:spcPts val="0"/>
              </a:spcAft>
              <a:buClr>
                <a:schemeClr val="dk1"/>
              </a:buClr>
              <a:buSzPct val="100000"/>
              <a:buNone/>
            </a:pPr>
            <a:r>
              <a:rPr lang="tr-TR"/>
              <a:t>        // Alt Sınıfın kendi metodunu çağırabilir</a:t>
            </a:r>
            <a:endParaRPr/>
          </a:p>
          <a:p>
            <a:pPr indent="0" lvl="0" marL="0" rtl="0" algn="l">
              <a:lnSpc>
                <a:spcPct val="90000"/>
              </a:lnSpc>
              <a:spcBef>
                <a:spcPts val="1000"/>
              </a:spcBef>
              <a:spcAft>
                <a:spcPts val="0"/>
              </a:spcAft>
              <a:buClr>
                <a:schemeClr val="dk1"/>
              </a:buClr>
              <a:buSzPct val="100000"/>
              <a:buNone/>
            </a:pPr>
            <a:r>
              <a:rPr lang="tr-TR"/>
              <a:t>        kopek.havla();        // Köpek havlıyor: Hav hav!</a:t>
            </a:r>
            <a:endParaRPr/>
          </a:p>
          <a:p>
            <a:pPr indent="0" lvl="0" marL="0" rtl="0" algn="l">
              <a:lnSpc>
                <a:spcPct val="90000"/>
              </a:lnSpc>
              <a:spcBef>
                <a:spcPts val="1000"/>
              </a:spcBef>
              <a:spcAft>
                <a:spcPts val="0"/>
              </a:spcAft>
              <a:buClr>
                <a:schemeClr val="dk1"/>
              </a:buClr>
              <a:buSzPct val="100000"/>
              <a:buNone/>
            </a:pPr>
            <a:r>
              <a:rPr lang="tr-TR"/>
              <a:t>    }</a:t>
            </a:r>
            <a:endParaRPr/>
          </a:p>
          <a:p>
            <a:pPr indent="0" lvl="0" marL="0" rtl="0" algn="l">
              <a:lnSpc>
                <a:spcPct val="90000"/>
              </a:lnSpc>
              <a:spcBef>
                <a:spcPts val="1000"/>
              </a:spcBef>
              <a:spcAft>
                <a:spcPts val="0"/>
              </a:spcAft>
              <a:buClr>
                <a:schemeClr val="dk1"/>
              </a:buClr>
              <a:buSzPct val="100000"/>
              <a:buNone/>
            </a:pPr>
            <a:r>
              <a:rPr lang="tr-TR"/>
              <a: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tr-TR"/>
              <a:t>Çok Seviyeli Kalıtım</a:t>
            </a:r>
            <a:endParaRPr/>
          </a:p>
        </p:txBody>
      </p:sp>
      <p:sp>
        <p:nvSpPr>
          <p:cNvPr id="198" name="Google Shape;198;p3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tr-TR"/>
              <a:t>Kodun Tekrarını Azaltır: Ortak özellikler üst sınıfta tanımlanarak tekrar yazım önlenir.</a:t>
            </a:r>
            <a:endParaRPr/>
          </a:p>
          <a:p>
            <a:pPr indent="-228600" lvl="0" marL="228600" rtl="0" algn="l">
              <a:lnSpc>
                <a:spcPct val="90000"/>
              </a:lnSpc>
              <a:spcBef>
                <a:spcPts val="1000"/>
              </a:spcBef>
              <a:spcAft>
                <a:spcPts val="0"/>
              </a:spcAft>
              <a:buClr>
                <a:schemeClr val="dk1"/>
              </a:buClr>
              <a:buSzPts val="2800"/>
              <a:buChar char="•"/>
            </a:pPr>
            <a:r>
              <a:rPr lang="tr-TR"/>
              <a:t>Genişletilebilirlik (Extensibility): Yeni özellikler eklemek için mevcut yapıyı değiştirmeye gerek kalmaz.</a:t>
            </a:r>
            <a:endParaRPr/>
          </a:p>
          <a:p>
            <a:pPr indent="-228600" lvl="0" marL="228600" rtl="0" algn="l">
              <a:lnSpc>
                <a:spcPct val="90000"/>
              </a:lnSpc>
              <a:spcBef>
                <a:spcPts val="1000"/>
              </a:spcBef>
              <a:spcAft>
                <a:spcPts val="0"/>
              </a:spcAft>
              <a:buClr>
                <a:schemeClr val="dk1"/>
              </a:buClr>
              <a:buSzPts val="2800"/>
              <a:buChar char="•"/>
            </a:pPr>
            <a:r>
              <a:rPr lang="tr-TR"/>
              <a:t> Düzenli Yapı: Katmanlı yapı sayesinde kod daha okunabilir ve yönetilebilir hale gelir.</a:t>
            </a:r>
            <a:endParaRPr/>
          </a:p>
        </p:txBody>
      </p:sp>
      <p:sp>
        <p:nvSpPr>
          <p:cNvPr id="199" name="Google Shape;199;p3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tr-TR"/>
              <a:t>Kompleks Yapı: Zincir uzadıkça kodun takibi zorlaşabilir.</a:t>
            </a:r>
            <a:endParaRPr/>
          </a:p>
          <a:p>
            <a:pPr indent="-228600" lvl="0" marL="228600" rtl="0" algn="l">
              <a:lnSpc>
                <a:spcPct val="90000"/>
              </a:lnSpc>
              <a:spcBef>
                <a:spcPts val="1000"/>
              </a:spcBef>
              <a:spcAft>
                <a:spcPts val="0"/>
              </a:spcAft>
              <a:buClr>
                <a:schemeClr val="dk1"/>
              </a:buClr>
              <a:buSzPts val="2800"/>
              <a:buChar char="•"/>
            </a:pPr>
            <a:r>
              <a:rPr lang="tr-TR"/>
              <a:t> Bağımlılık Artar: Bir üst sınıfta yapılan değişiklik, tüm alt sınıfları etkileyebilir.</a:t>
            </a:r>
            <a:endParaRPr/>
          </a:p>
          <a:p>
            <a:pPr indent="-228600" lvl="0" marL="228600" rtl="0" algn="l">
              <a:lnSpc>
                <a:spcPct val="90000"/>
              </a:lnSpc>
              <a:spcBef>
                <a:spcPts val="1000"/>
              </a:spcBef>
              <a:spcAft>
                <a:spcPts val="0"/>
              </a:spcAft>
              <a:buClr>
                <a:schemeClr val="dk1"/>
              </a:buClr>
              <a:buSzPts val="2800"/>
              <a:buChar char="•"/>
            </a:pPr>
            <a:r>
              <a:rPr lang="tr-TR"/>
              <a:t>Verimlilik Sorunu: Aşırı derinlik performans sorunlarına yol açabilir.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tr-TR"/>
              <a:t>Çok Seviyeli Kalıtım: Sınıf İçi Uygulama</a:t>
            </a:r>
            <a:endParaRPr/>
          </a:p>
        </p:txBody>
      </p:sp>
      <p:sp>
        <p:nvSpPr>
          <p:cNvPr id="205" name="Google Shape;205;p3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90000"/>
              </a:lnSpc>
              <a:spcBef>
                <a:spcPts val="0"/>
              </a:spcBef>
              <a:spcAft>
                <a:spcPts val="0"/>
              </a:spcAft>
              <a:buClr>
                <a:schemeClr val="dk1"/>
              </a:buClr>
              <a:buSzPct val="100000"/>
              <a:buChar char="•"/>
            </a:pPr>
            <a:r>
              <a:rPr lang="tr-TR"/>
              <a:t>Bu örnekte, bir e-ticaret platformunda ürünleri temsil eden sınıflar tasarlanacaktır. Kalıtım yapısı şu şekilde olacak:</a:t>
            </a:r>
            <a:endParaRPr/>
          </a:p>
        </p:txBody>
      </p:sp>
      <p:sp>
        <p:nvSpPr>
          <p:cNvPr id="206" name="Google Shape;206;p3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90000"/>
              </a:lnSpc>
              <a:spcBef>
                <a:spcPts val="0"/>
              </a:spcBef>
              <a:spcAft>
                <a:spcPts val="0"/>
              </a:spcAft>
              <a:buClr>
                <a:schemeClr val="dk1"/>
              </a:buClr>
              <a:buSzPct val="100000"/>
              <a:buChar char="•"/>
            </a:pPr>
            <a:r>
              <a:rPr lang="tr-TR"/>
              <a:t>Urun sınıfı, tüm ürünlerin ortak özelliklerini barındırır:</a:t>
            </a:r>
            <a:endParaRPr/>
          </a:p>
          <a:p>
            <a:pPr indent="-228600" lvl="1" marL="685800" rtl="0" algn="l">
              <a:lnSpc>
                <a:spcPct val="90000"/>
              </a:lnSpc>
              <a:spcBef>
                <a:spcPts val="500"/>
              </a:spcBef>
              <a:spcAft>
                <a:spcPts val="0"/>
              </a:spcAft>
              <a:buClr>
                <a:schemeClr val="dk1"/>
              </a:buClr>
              <a:buSzPct val="100000"/>
              <a:buChar char="•"/>
            </a:pPr>
            <a:r>
              <a:rPr lang="tr-TR"/>
              <a:t>Ürün adı</a:t>
            </a:r>
            <a:endParaRPr/>
          </a:p>
          <a:p>
            <a:pPr indent="-228600" lvl="1" marL="685800" rtl="0" algn="l">
              <a:lnSpc>
                <a:spcPct val="90000"/>
              </a:lnSpc>
              <a:spcBef>
                <a:spcPts val="500"/>
              </a:spcBef>
              <a:spcAft>
                <a:spcPts val="0"/>
              </a:spcAft>
              <a:buClr>
                <a:schemeClr val="dk1"/>
              </a:buClr>
              <a:buSzPct val="100000"/>
              <a:buChar char="•"/>
            </a:pPr>
            <a:r>
              <a:rPr lang="tr-TR"/>
              <a:t>Fiyat</a:t>
            </a:r>
            <a:endParaRPr/>
          </a:p>
          <a:p>
            <a:pPr indent="-228600" lvl="1" marL="685800" rtl="0" algn="l">
              <a:lnSpc>
                <a:spcPct val="90000"/>
              </a:lnSpc>
              <a:spcBef>
                <a:spcPts val="500"/>
              </a:spcBef>
              <a:spcAft>
                <a:spcPts val="0"/>
              </a:spcAft>
              <a:buClr>
                <a:schemeClr val="dk1"/>
              </a:buClr>
              <a:buSzPct val="100000"/>
              <a:buChar char="•"/>
            </a:pPr>
            <a:r>
              <a:rPr lang="tr-TR"/>
              <a:t>Ürün bilgilerini ekrana yazdıran urunBilgileriniGoster() metodu</a:t>
            </a:r>
            <a:endParaRPr/>
          </a:p>
          <a:p>
            <a:pPr indent="-228600" lvl="0" marL="228600" rtl="0" algn="l">
              <a:lnSpc>
                <a:spcPct val="90000"/>
              </a:lnSpc>
              <a:spcBef>
                <a:spcPts val="1000"/>
              </a:spcBef>
              <a:spcAft>
                <a:spcPts val="0"/>
              </a:spcAft>
              <a:buClr>
                <a:schemeClr val="dk1"/>
              </a:buClr>
              <a:buSzPct val="100000"/>
              <a:buChar char="•"/>
            </a:pPr>
            <a:r>
              <a:rPr lang="tr-TR"/>
              <a:t>Elektronik sınıfı, elektronik ürünlere özgü garanti süresi özelliğini ekler.</a:t>
            </a:r>
            <a:endParaRPr/>
          </a:p>
          <a:p>
            <a:pPr indent="-228600" lvl="1" marL="685800" rtl="0" algn="l">
              <a:lnSpc>
                <a:spcPct val="90000"/>
              </a:lnSpc>
              <a:spcBef>
                <a:spcPts val="500"/>
              </a:spcBef>
              <a:spcAft>
                <a:spcPts val="0"/>
              </a:spcAft>
              <a:buClr>
                <a:schemeClr val="dk1"/>
              </a:buClr>
              <a:buSzPct val="100000"/>
              <a:buChar char="•"/>
            </a:pPr>
            <a:r>
              <a:rPr lang="tr-TR"/>
              <a:t>garantiSuresi adında ek bir özellik içerir. urunBilgileriniGoster() metodunu override ederek garanti süresini de ekrana yazdırır.</a:t>
            </a:r>
            <a:endParaRPr/>
          </a:p>
          <a:p>
            <a:pPr indent="-228600" lvl="0" marL="228600" rtl="0" algn="l">
              <a:lnSpc>
                <a:spcPct val="90000"/>
              </a:lnSpc>
              <a:spcBef>
                <a:spcPts val="1000"/>
              </a:spcBef>
              <a:spcAft>
                <a:spcPts val="0"/>
              </a:spcAft>
              <a:buClr>
                <a:schemeClr val="dk1"/>
              </a:buClr>
              <a:buSzPct val="100000"/>
              <a:buChar char="•"/>
            </a:pPr>
            <a:r>
              <a:rPr lang="tr-TR"/>
              <a:t>Telefon sınıfı, aramaYap() adında ekstra bir özellik ekler.aramaYap() metodu telefonun arama yaptığını gösterir.</a:t>
            </a:r>
            <a:endParaRPr/>
          </a:p>
        </p:txBody>
      </p:sp>
      <p:pic>
        <p:nvPicPr>
          <p:cNvPr id="207" name="Google Shape;207;p31"/>
          <p:cNvPicPr preferRelativeResize="0"/>
          <p:nvPr/>
        </p:nvPicPr>
        <p:blipFill rotWithShape="1">
          <a:blip r:embed="rId3">
            <a:alphaModFix/>
          </a:blip>
          <a:srcRect b="0" l="0" r="0" t="0"/>
          <a:stretch/>
        </p:blipFill>
        <p:spPr>
          <a:xfrm>
            <a:off x="1125800" y="4001294"/>
            <a:ext cx="3810532" cy="165758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tr-TR"/>
              <a:t>Kalıtım Nedir?</a:t>
            </a:r>
            <a:endParaRPr/>
          </a:p>
        </p:txBody>
      </p:sp>
      <p:sp>
        <p:nvSpPr>
          <p:cNvPr id="91" name="Google Shape;91;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90000"/>
              </a:lnSpc>
              <a:spcBef>
                <a:spcPts val="0"/>
              </a:spcBef>
              <a:spcAft>
                <a:spcPts val="0"/>
              </a:spcAft>
              <a:buClr>
                <a:schemeClr val="dk1"/>
              </a:buClr>
              <a:buSzPts val="2800"/>
              <a:buChar char="•"/>
            </a:pPr>
            <a:r>
              <a:rPr b="1" lang="tr-TR"/>
              <a:t>Kalıtım (inheritance)</a:t>
            </a:r>
            <a:r>
              <a:rPr lang="tr-TR"/>
              <a:t>, bir sınıfın başka bir sınıfın özelliklerini (alanlar/fields) ve davranışlarını (metotlar/methods) devralmasını sağlayan önemli bir nesne yönelimli programlama (OOP) konseptidir.</a:t>
            </a:r>
            <a:endParaRPr/>
          </a:p>
          <a:p>
            <a:pPr indent="-228600" lvl="0" marL="228600" rtl="0" algn="l">
              <a:lnSpc>
                <a:spcPct val="90000"/>
              </a:lnSpc>
              <a:spcBef>
                <a:spcPts val="1000"/>
              </a:spcBef>
              <a:spcAft>
                <a:spcPts val="0"/>
              </a:spcAft>
              <a:buClr>
                <a:schemeClr val="dk1"/>
              </a:buClr>
              <a:buSzPts val="2800"/>
              <a:buChar char="•"/>
            </a:pPr>
            <a:r>
              <a:rPr lang="tr-TR"/>
              <a:t>Kalıtım (inheritance), nesne yönelimli programlamanın (OOP) temel prensiplerinden biridir. </a:t>
            </a:r>
            <a:endParaRPr/>
          </a:p>
          <a:p>
            <a:pPr indent="-228600" lvl="0" marL="228600" rtl="0" algn="l">
              <a:lnSpc>
                <a:spcPct val="90000"/>
              </a:lnSpc>
              <a:spcBef>
                <a:spcPts val="1000"/>
              </a:spcBef>
              <a:spcAft>
                <a:spcPts val="0"/>
              </a:spcAft>
              <a:buClr>
                <a:schemeClr val="dk1"/>
              </a:buClr>
              <a:buSzPts val="2800"/>
              <a:buChar char="•"/>
            </a:pPr>
            <a:r>
              <a:rPr lang="tr-TR"/>
              <a:t>Bir sınıfın (üst sınıf veya temel sınıf), başka bir sınıfa (alt sınıf veya türetilmiş sınıf) özelliklerini ve davranışlarını aktarmasına olanak tanır. Alt sınıf, üst sınıfın tüm özelliklerini ve metotlarını miras alır ve isteğe bağlı olarak yeni özellikler ve metotlar ekleyebilir veya mevcut olanları değiştirebilir.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tr-TR"/>
              <a:t>Çok Seviyeli Kalıtım: Sınıf İçi Uygulama</a:t>
            </a:r>
            <a:endParaRPr/>
          </a:p>
        </p:txBody>
      </p:sp>
      <p:sp>
        <p:nvSpPr>
          <p:cNvPr id="213" name="Google Shape;213;p3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fontScale="40000" lnSpcReduction="20000"/>
          </a:bodyPr>
          <a:lstStyle/>
          <a:p>
            <a:pPr indent="-228600" lvl="0" marL="228600" rtl="0" algn="l">
              <a:lnSpc>
                <a:spcPct val="90000"/>
              </a:lnSpc>
              <a:spcBef>
                <a:spcPts val="0"/>
              </a:spcBef>
              <a:spcAft>
                <a:spcPts val="0"/>
              </a:spcAft>
              <a:buClr>
                <a:schemeClr val="dk1"/>
              </a:buClr>
              <a:buSzPct val="100000"/>
              <a:buChar char="•"/>
            </a:pPr>
            <a:r>
              <a:rPr lang="tr-TR"/>
              <a:t>// Üst Sınıf</a:t>
            </a:r>
            <a:endParaRPr/>
          </a:p>
          <a:p>
            <a:pPr indent="-228600" lvl="0" marL="228600" rtl="0" algn="l">
              <a:lnSpc>
                <a:spcPct val="90000"/>
              </a:lnSpc>
              <a:spcBef>
                <a:spcPts val="1000"/>
              </a:spcBef>
              <a:spcAft>
                <a:spcPts val="0"/>
              </a:spcAft>
              <a:buClr>
                <a:schemeClr val="dk1"/>
              </a:buClr>
              <a:buSzPct val="100000"/>
              <a:buChar char="•"/>
            </a:pPr>
            <a:r>
              <a:rPr lang="tr-TR"/>
              <a:t>class Urun {</a:t>
            </a:r>
            <a:endParaRPr/>
          </a:p>
          <a:p>
            <a:pPr indent="-228600" lvl="0" marL="228600" rtl="0" algn="l">
              <a:lnSpc>
                <a:spcPct val="90000"/>
              </a:lnSpc>
              <a:spcBef>
                <a:spcPts val="1000"/>
              </a:spcBef>
              <a:spcAft>
                <a:spcPts val="0"/>
              </a:spcAft>
              <a:buClr>
                <a:schemeClr val="dk1"/>
              </a:buClr>
              <a:buSzPct val="100000"/>
              <a:buChar char="•"/>
            </a:pPr>
            <a:r>
              <a:rPr lang="tr-TR"/>
              <a:t>    String ad;</a:t>
            </a:r>
            <a:endParaRPr/>
          </a:p>
          <a:p>
            <a:pPr indent="-228600" lvl="0" marL="228600" rtl="0" algn="l">
              <a:lnSpc>
                <a:spcPct val="90000"/>
              </a:lnSpc>
              <a:spcBef>
                <a:spcPts val="1000"/>
              </a:spcBef>
              <a:spcAft>
                <a:spcPts val="0"/>
              </a:spcAft>
              <a:buClr>
                <a:schemeClr val="dk1"/>
              </a:buClr>
              <a:buSzPct val="100000"/>
              <a:buChar char="•"/>
            </a:pPr>
            <a:r>
              <a:rPr lang="tr-TR"/>
              <a:t>    double fiyat;</a:t>
            </a:r>
            <a:endParaRPr/>
          </a:p>
          <a:p>
            <a:pPr indent="-15748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tr-TR"/>
              <a:t>    // Constructor (Yapıcı Metot)</a:t>
            </a:r>
            <a:endParaRPr/>
          </a:p>
          <a:p>
            <a:pPr indent="-228600" lvl="0" marL="228600" rtl="0" algn="l">
              <a:lnSpc>
                <a:spcPct val="90000"/>
              </a:lnSpc>
              <a:spcBef>
                <a:spcPts val="1000"/>
              </a:spcBef>
              <a:spcAft>
                <a:spcPts val="0"/>
              </a:spcAft>
              <a:buClr>
                <a:schemeClr val="dk1"/>
              </a:buClr>
              <a:buSzPct val="100000"/>
              <a:buChar char="•"/>
            </a:pPr>
            <a:r>
              <a:rPr lang="tr-TR"/>
              <a:t>    public Urun(String ad, double fiyat) {</a:t>
            </a:r>
            <a:endParaRPr/>
          </a:p>
          <a:p>
            <a:pPr indent="-228600" lvl="0" marL="228600" rtl="0" algn="l">
              <a:lnSpc>
                <a:spcPct val="90000"/>
              </a:lnSpc>
              <a:spcBef>
                <a:spcPts val="1000"/>
              </a:spcBef>
              <a:spcAft>
                <a:spcPts val="0"/>
              </a:spcAft>
              <a:buClr>
                <a:schemeClr val="dk1"/>
              </a:buClr>
              <a:buSzPct val="100000"/>
              <a:buChar char="•"/>
            </a:pPr>
            <a:r>
              <a:rPr lang="tr-TR"/>
              <a:t>        this.ad = ad;</a:t>
            </a:r>
            <a:endParaRPr/>
          </a:p>
          <a:p>
            <a:pPr indent="-228600" lvl="0" marL="228600" rtl="0" algn="l">
              <a:lnSpc>
                <a:spcPct val="90000"/>
              </a:lnSpc>
              <a:spcBef>
                <a:spcPts val="1000"/>
              </a:spcBef>
              <a:spcAft>
                <a:spcPts val="0"/>
              </a:spcAft>
              <a:buClr>
                <a:schemeClr val="dk1"/>
              </a:buClr>
              <a:buSzPct val="100000"/>
              <a:buChar char="•"/>
            </a:pPr>
            <a:r>
              <a:rPr lang="tr-TR"/>
              <a:t>        this.fiyat = fiyat;</a:t>
            </a:r>
            <a:endParaRPr/>
          </a:p>
          <a:p>
            <a:pPr indent="-228600" lvl="0" marL="228600" rtl="0" algn="l">
              <a:lnSpc>
                <a:spcPct val="90000"/>
              </a:lnSpc>
              <a:spcBef>
                <a:spcPts val="1000"/>
              </a:spcBef>
              <a:spcAft>
                <a:spcPts val="0"/>
              </a:spcAft>
              <a:buClr>
                <a:schemeClr val="dk1"/>
              </a:buClr>
              <a:buSzPct val="100000"/>
              <a:buChar char="•"/>
            </a:pPr>
            <a:r>
              <a:rPr lang="tr-TR"/>
              <a:t>    }</a:t>
            </a:r>
            <a:endParaRPr/>
          </a:p>
          <a:p>
            <a:pPr indent="-15748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tr-TR"/>
              <a:t>    // Ürün bilgilerini gösteren metot</a:t>
            </a:r>
            <a:endParaRPr/>
          </a:p>
          <a:p>
            <a:pPr indent="-228600" lvl="0" marL="228600" rtl="0" algn="l">
              <a:lnSpc>
                <a:spcPct val="90000"/>
              </a:lnSpc>
              <a:spcBef>
                <a:spcPts val="1000"/>
              </a:spcBef>
              <a:spcAft>
                <a:spcPts val="0"/>
              </a:spcAft>
              <a:buClr>
                <a:schemeClr val="dk1"/>
              </a:buClr>
              <a:buSzPct val="100000"/>
              <a:buChar char="•"/>
            </a:pPr>
            <a:r>
              <a:rPr lang="tr-TR"/>
              <a:t>    public void urunBilgileriniGoster() {</a:t>
            </a:r>
            <a:endParaRPr/>
          </a:p>
          <a:p>
            <a:pPr indent="-228600" lvl="0" marL="228600" rtl="0" algn="l">
              <a:lnSpc>
                <a:spcPct val="90000"/>
              </a:lnSpc>
              <a:spcBef>
                <a:spcPts val="1000"/>
              </a:spcBef>
              <a:spcAft>
                <a:spcPts val="0"/>
              </a:spcAft>
              <a:buClr>
                <a:schemeClr val="dk1"/>
              </a:buClr>
              <a:buSzPct val="100000"/>
              <a:buChar char="•"/>
            </a:pPr>
            <a:r>
              <a:rPr lang="tr-TR"/>
              <a:t>        System.out.println("Ürün Adı: " + ad);</a:t>
            </a:r>
            <a:endParaRPr/>
          </a:p>
          <a:p>
            <a:pPr indent="-228600" lvl="0" marL="228600" rtl="0" algn="l">
              <a:lnSpc>
                <a:spcPct val="90000"/>
              </a:lnSpc>
              <a:spcBef>
                <a:spcPts val="1000"/>
              </a:spcBef>
              <a:spcAft>
                <a:spcPts val="0"/>
              </a:spcAft>
              <a:buClr>
                <a:schemeClr val="dk1"/>
              </a:buClr>
              <a:buSzPct val="100000"/>
              <a:buChar char="•"/>
            </a:pPr>
            <a:r>
              <a:rPr lang="tr-TR"/>
              <a:t>        System.out.println("Fiyat: " + fiyat + " TL");</a:t>
            </a:r>
            <a:endParaRPr/>
          </a:p>
          <a:p>
            <a:pPr indent="-228600" lvl="0" marL="228600" rtl="0" algn="l">
              <a:lnSpc>
                <a:spcPct val="90000"/>
              </a:lnSpc>
              <a:spcBef>
                <a:spcPts val="1000"/>
              </a:spcBef>
              <a:spcAft>
                <a:spcPts val="0"/>
              </a:spcAft>
              <a:buClr>
                <a:schemeClr val="dk1"/>
              </a:buClr>
              <a:buSzPct val="100000"/>
              <a:buChar char="•"/>
            </a:pPr>
            <a:r>
              <a:rPr lang="tr-TR"/>
              <a:t>    }</a:t>
            </a:r>
            <a:endParaRPr/>
          </a:p>
          <a:p>
            <a:pPr indent="-228600" lvl="0" marL="228600" rtl="0" algn="l">
              <a:lnSpc>
                <a:spcPct val="90000"/>
              </a:lnSpc>
              <a:spcBef>
                <a:spcPts val="1000"/>
              </a:spcBef>
              <a:spcAft>
                <a:spcPts val="0"/>
              </a:spcAft>
              <a:buClr>
                <a:schemeClr val="dk1"/>
              </a:buClr>
              <a:buSzPct val="100000"/>
              <a:buChar char="•"/>
            </a:pPr>
            <a:r>
              <a:rPr lang="tr-TR"/>
              <a:t>}</a:t>
            </a:r>
            <a:endParaRPr/>
          </a:p>
          <a:p>
            <a:pPr indent="-157480" lvl="0" marL="228600" rtl="0" algn="l">
              <a:lnSpc>
                <a:spcPct val="90000"/>
              </a:lnSpc>
              <a:spcBef>
                <a:spcPts val="1000"/>
              </a:spcBef>
              <a:spcAft>
                <a:spcPts val="0"/>
              </a:spcAft>
              <a:buClr>
                <a:schemeClr val="dk1"/>
              </a:buClr>
              <a:buSzPct val="100000"/>
              <a:buNone/>
            </a:pPr>
            <a:r>
              <a:t/>
            </a:r>
            <a:endParaRPr/>
          </a:p>
        </p:txBody>
      </p:sp>
      <p:sp>
        <p:nvSpPr>
          <p:cNvPr id="214" name="Google Shape;214;p3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fontScale="40000" lnSpcReduction="20000"/>
          </a:bodyPr>
          <a:lstStyle/>
          <a:p>
            <a:pPr indent="-228600" lvl="0" marL="228600" rtl="0" algn="l">
              <a:lnSpc>
                <a:spcPct val="90000"/>
              </a:lnSpc>
              <a:spcBef>
                <a:spcPts val="0"/>
              </a:spcBef>
              <a:spcAft>
                <a:spcPts val="0"/>
              </a:spcAft>
              <a:buClr>
                <a:schemeClr val="dk1"/>
              </a:buClr>
              <a:buSzPct val="100000"/>
              <a:buChar char="•"/>
            </a:pPr>
            <a:r>
              <a:rPr lang="tr-TR"/>
              <a:t>// Ara Sınıf (Elektronik Ürünler)</a:t>
            </a:r>
            <a:endParaRPr/>
          </a:p>
          <a:p>
            <a:pPr indent="-228600" lvl="0" marL="228600" rtl="0" algn="l">
              <a:lnSpc>
                <a:spcPct val="90000"/>
              </a:lnSpc>
              <a:spcBef>
                <a:spcPts val="1000"/>
              </a:spcBef>
              <a:spcAft>
                <a:spcPts val="0"/>
              </a:spcAft>
              <a:buClr>
                <a:schemeClr val="dk1"/>
              </a:buClr>
              <a:buSzPct val="100000"/>
              <a:buChar char="•"/>
            </a:pPr>
            <a:r>
              <a:rPr lang="tr-TR"/>
              <a:t>class Elektronik extends Urun {</a:t>
            </a:r>
            <a:endParaRPr/>
          </a:p>
          <a:p>
            <a:pPr indent="-228600" lvl="0" marL="228600" rtl="0" algn="l">
              <a:lnSpc>
                <a:spcPct val="90000"/>
              </a:lnSpc>
              <a:spcBef>
                <a:spcPts val="1000"/>
              </a:spcBef>
              <a:spcAft>
                <a:spcPts val="0"/>
              </a:spcAft>
              <a:buClr>
                <a:schemeClr val="dk1"/>
              </a:buClr>
              <a:buSzPct val="100000"/>
              <a:buChar char="•"/>
            </a:pPr>
            <a:r>
              <a:rPr lang="tr-TR"/>
              <a:t>    int garantiSuresi;</a:t>
            </a:r>
            <a:endParaRPr/>
          </a:p>
          <a:p>
            <a:pPr indent="-15748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tr-TR"/>
              <a:t>    // Constructor</a:t>
            </a:r>
            <a:endParaRPr/>
          </a:p>
          <a:p>
            <a:pPr indent="-228600" lvl="0" marL="228600" rtl="0" algn="l">
              <a:lnSpc>
                <a:spcPct val="90000"/>
              </a:lnSpc>
              <a:spcBef>
                <a:spcPts val="1000"/>
              </a:spcBef>
              <a:spcAft>
                <a:spcPts val="0"/>
              </a:spcAft>
              <a:buClr>
                <a:schemeClr val="dk1"/>
              </a:buClr>
              <a:buSzPct val="100000"/>
              <a:buChar char="•"/>
            </a:pPr>
            <a:r>
              <a:rPr lang="tr-TR"/>
              <a:t>    public Elektronik(String ad, double fiyat, int garantiSuresi) {</a:t>
            </a:r>
            <a:endParaRPr/>
          </a:p>
          <a:p>
            <a:pPr indent="-228600" lvl="0" marL="228600" rtl="0" algn="l">
              <a:lnSpc>
                <a:spcPct val="90000"/>
              </a:lnSpc>
              <a:spcBef>
                <a:spcPts val="1000"/>
              </a:spcBef>
              <a:spcAft>
                <a:spcPts val="0"/>
              </a:spcAft>
              <a:buClr>
                <a:schemeClr val="dk1"/>
              </a:buClr>
              <a:buSzPct val="100000"/>
              <a:buChar char="•"/>
            </a:pPr>
            <a:r>
              <a:rPr lang="tr-TR"/>
              <a:t>        super(ad, fiyat);  // Üst sınıfın constructor'ını çağırır</a:t>
            </a:r>
            <a:endParaRPr/>
          </a:p>
          <a:p>
            <a:pPr indent="-228600" lvl="0" marL="228600" rtl="0" algn="l">
              <a:lnSpc>
                <a:spcPct val="90000"/>
              </a:lnSpc>
              <a:spcBef>
                <a:spcPts val="1000"/>
              </a:spcBef>
              <a:spcAft>
                <a:spcPts val="0"/>
              </a:spcAft>
              <a:buClr>
                <a:schemeClr val="dk1"/>
              </a:buClr>
              <a:buSzPct val="100000"/>
              <a:buChar char="•"/>
            </a:pPr>
            <a:r>
              <a:rPr lang="tr-TR"/>
              <a:t>        this.garantiSuresi = garantiSuresi;</a:t>
            </a:r>
            <a:endParaRPr/>
          </a:p>
          <a:p>
            <a:pPr indent="-228600" lvl="0" marL="228600" rtl="0" algn="l">
              <a:lnSpc>
                <a:spcPct val="90000"/>
              </a:lnSpc>
              <a:spcBef>
                <a:spcPts val="1000"/>
              </a:spcBef>
              <a:spcAft>
                <a:spcPts val="0"/>
              </a:spcAft>
              <a:buClr>
                <a:schemeClr val="dk1"/>
              </a:buClr>
              <a:buSzPct val="100000"/>
              <a:buChar char="•"/>
            </a:pPr>
            <a:r>
              <a:rPr lang="tr-TR"/>
              <a:t>    }</a:t>
            </a:r>
            <a:endParaRPr/>
          </a:p>
          <a:p>
            <a:pPr indent="-15748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tr-TR"/>
              <a:t>    // Metodu override ederek garanti süresi ekledik</a:t>
            </a:r>
            <a:endParaRPr/>
          </a:p>
          <a:p>
            <a:pPr indent="-228600" lvl="0" marL="228600" rtl="0" algn="l">
              <a:lnSpc>
                <a:spcPct val="90000"/>
              </a:lnSpc>
              <a:spcBef>
                <a:spcPts val="1000"/>
              </a:spcBef>
              <a:spcAft>
                <a:spcPts val="0"/>
              </a:spcAft>
              <a:buClr>
                <a:schemeClr val="dk1"/>
              </a:buClr>
              <a:buSzPct val="100000"/>
              <a:buChar char="•"/>
            </a:pPr>
            <a:r>
              <a:rPr lang="tr-TR"/>
              <a:t>    @Override</a:t>
            </a:r>
            <a:endParaRPr/>
          </a:p>
          <a:p>
            <a:pPr indent="-228600" lvl="0" marL="228600" rtl="0" algn="l">
              <a:lnSpc>
                <a:spcPct val="90000"/>
              </a:lnSpc>
              <a:spcBef>
                <a:spcPts val="1000"/>
              </a:spcBef>
              <a:spcAft>
                <a:spcPts val="0"/>
              </a:spcAft>
              <a:buClr>
                <a:schemeClr val="dk1"/>
              </a:buClr>
              <a:buSzPct val="100000"/>
              <a:buChar char="•"/>
            </a:pPr>
            <a:r>
              <a:rPr lang="tr-TR"/>
              <a:t>    public void urunBilgileriniGoster() {</a:t>
            </a:r>
            <a:endParaRPr/>
          </a:p>
          <a:p>
            <a:pPr indent="-228600" lvl="0" marL="228600" rtl="0" algn="l">
              <a:lnSpc>
                <a:spcPct val="90000"/>
              </a:lnSpc>
              <a:spcBef>
                <a:spcPts val="1000"/>
              </a:spcBef>
              <a:spcAft>
                <a:spcPts val="0"/>
              </a:spcAft>
              <a:buClr>
                <a:schemeClr val="dk1"/>
              </a:buClr>
              <a:buSzPct val="100000"/>
              <a:buChar char="•"/>
            </a:pPr>
            <a:r>
              <a:rPr lang="tr-TR"/>
              <a:t>        super.urunBilgileriniGoster();  // Üst sınıfın metodunu çağırır</a:t>
            </a:r>
            <a:endParaRPr/>
          </a:p>
          <a:p>
            <a:pPr indent="-228600" lvl="0" marL="228600" rtl="0" algn="l">
              <a:lnSpc>
                <a:spcPct val="90000"/>
              </a:lnSpc>
              <a:spcBef>
                <a:spcPts val="1000"/>
              </a:spcBef>
              <a:spcAft>
                <a:spcPts val="0"/>
              </a:spcAft>
              <a:buClr>
                <a:schemeClr val="dk1"/>
              </a:buClr>
              <a:buSzPct val="100000"/>
              <a:buChar char="•"/>
            </a:pPr>
            <a:r>
              <a:rPr lang="tr-TR"/>
              <a:t>        System.out.println("Garanti Süresi: " + garantiSuresi + " yıl");</a:t>
            </a:r>
            <a:endParaRPr/>
          </a:p>
          <a:p>
            <a:pPr indent="-228600" lvl="0" marL="228600" rtl="0" algn="l">
              <a:lnSpc>
                <a:spcPct val="90000"/>
              </a:lnSpc>
              <a:spcBef>
                <a:spcPts val="1000"/>
              </a:spcBef>
              <a:spcAft>
                <a:spcPts val="0"/>
              </a:spcAft>
              <a:buClr>
                <a:schemeClr val="dk1"/>
              </a:buClr>
              <a:buSzPct val="100000"/>
              <a:buChar char="•"/>
            </a:pPr>
            <a:r>
              <a:rPr lang="tr-TR"/>
              <a:t>    }</a:t>
            </a:r>
            <a:endParaRPr/>
          </a:p>
          <a:p>
            <a:pPr indent="-228600" lvl="0" marL="228600" rtl="0" algn="l">
              <a:lnSpc>
                <a:spcPct val="90000"/>
              </a:lnSpc>
              <a:spcBef>
                <a:spcPts val="1000"/>
              </a:spcBef>
              <a:spcAft>
                <a:spcPts val="0"/>
              </a:spcAft>
              <a:buClr>
                <a:schemeClr val="dk1"/>
              </a:buClr>
              <a:buSzPct val="100000"/>
              <a:buChar char="•"/>
            </a:pPr>
            <a:r>
              <a:rPr lang="tr-TR"/>
              <a:t>}</a:t>
            </a:r>
            <a:endParaRPr/>
          </a:p>
          <a:p>
            <a:pPr indent="-15748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tr-TR"/>
              <a:t>Çok Seviyeli Kalıtım: Sınıf İçi Uygulama</a:t>
            </a:r>
            <a:endParaRPr/>
          </a:p>
        </p:txBody>
      </p:sp>
      <p:sp>
        <p:nvSpPr>
          <p:cNvPr id="220" name="Google Shape;220;p3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fontScale="25000" lnSpcReduction="20000"/>
          </a:bodyPr>
          <a:lstStyle/>
          <a:p>
            <a:pPr indent="-228600" lvl="0" marL="228600" rtl="0" algn="l">
              <a:lnSpc>
                <a:spcPct val="90000"/>
              </a:lnSpc>
              <a:spcBef>
                <a:spcPts val="0"/>
              </a:spcBef>
              <a:spcAft>
                <a:spcPts val="0"/>
              </a:spcAft>
              <a:buClr>
                <a:schemeClr val="dk1"/>
              </a:buClr>
              <a:buSzPct val="100000"/>
              <a:buChar char="•"/>
            </a:pPr>
            <a:r>
              <a:rPr lang="tr-TR"/>
              <a:t>// Alt Sınıf (Telefon)</a:t>
            </a:r>
            <a:endParaRPr/>
          </a:p>
          <a:p>
            <a:pPr indent="-228600" lvl="0" marL="228600" rtl="0" algn="l">
              <a:lnSpc>
                <a:spcPct val="90000"/>
              </a:lnSpc>
              <a:spcBef>
                <a:spcPts val="1000"/>
              </a:spcBef>
              <a:spcAft>
                <a:spcPts val="0"/>
              </a:spcAft>
              <a:buClr>
                <a:schemeClr val="dk1"/>
              </a:buClr>
              <a:buSzPct val="100000"/>
              <a:buChar char="•"/>
            </a:pPr>
            <a:r>
              <a:rPr lang="tr-TR"/>
              <a:t>class Telefon extends Elektronik {</a:t>
            </a:r>
            <a:endParaRPr/>
          </a:p>
          <a:p>
            <a:pPr indent="-228600" lvl="0" marL="228600" rtl="0" algn="l">
              <a:lnSpc>
                <a:spcPct val="90000"/>
              </a:lnSpc>
              <a:spcBef>
                <a:spcPts val="1000"/>
              </a:spcBef>
              <a:spcAft>
                <a:spcPts val="0"/>
              </a:spcAft>
              <a:buClr>
                <a:schemeClr val="dk1"/>
              </a:buClr>
              <a:buSzPct val="100000"/>
              <a:buChar char="•"/>
            </a:pPr>
            <a:r>
              <a:rPr lang="tr-TR"/>
              <a:t>    String marka;</a:t>
            </a:r>
            <a:endParaRPr/>
          </a:p>
          <a:p>
            <a:pPr indent="-18415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tr-TR"/>
              <a:t>    // Constructor</a:t>
            </a:r>
            <a:endParaRPr/>
          </a:p>
          <a:p>
            <a:pPr indent="-228600" lvl="0" marL="228600" rtl="0" algn="l">
              <a:lnSpc>
                <a:spcPct val="90000"/>
              </a:lnSpc>
              <a:spcBef>
                <a:spcPts val="1000"/>
              </a:spcBef>
              <a:spcAft>
                <a:spcPts val="0"/>
              </a:spcAft>
              <a:buClr>
                <a:schemeClr val="dk1"/>
              </a:buClr>
              <a:buSzPct val="100000"/>
              <a:buChar char="•"/>
            </a:pPr>
            <a:r>
              <a:rPr lang="tr-TR"/>
              <a:t>    public Telefon(String ad, double fiyat, int garantiSuresi, String marka) {</a:t>
            </a:r>
            <a:endParaRPr/>
          </a:p>
          <a:p>
            <a:pPr indent="-228600" lvl="0" marL="228600" rtl="0" algn="l">
              <a:lnSpc>
                <a:spcPct val="90000"/>
              </a:lnSpc>
              <a:spcBef>
                <a:spcPts val="1000"/>
              </a:spcBef>
              <a:spcAft>
                <a:spcPts val="0"/>
              </a:spcAft>
              <a:buClr>
                <a:schemeClr val="dk1"/>
              </a:buClr>
              <a:buSzPct val="100000"/>
              <a:buChar char="•"/>
            </a:pPr>
            <a:r>
              <a:rPr lang="tr-TR"/>
              <a:t>        super(ad, fiyat, garantiSuresi);  // Elektronik sınıfının constructor'ını çağırır</a:t>
            </a:r>
            <a:endParaRPr/>
          </a:p>
          <a:p>
            <a:pPr indent="-228600" lvl="0" marL="228600" rtl="0" algn="l">
              <a:lnSpc>
                <a:spcPct val="90000"/>
              </a:lnSpc>
              <a:spcBef>
                <a:spcPts val="1000"/>
              </a:spcBef>
              <a:spcAft>
                <a:spcPts val="0"/>
              </a:spcAft>
              <a:buClr>
                <a:schemeClr val="dk1"/>
              </a:buClr>
              <a:buSzPct val="100000"/>
              <a:buChar char="•"/>
            </a:pPr>
            <a:r>
              <a:rPr lang="tr-TR"/>
              <a:t>        this.marka = marka;</a:t>
            </a:r>
            <a:endParaRPr/>
          </a:p>
          <a:p>
            <a:pPr indent="-228600" lvl="0" marL="228600" rtl="0" algn="l">
              <a:lnSpc>
                <a:spcPct val="90000"/>
              </a:lnSpc>
              <a:spcBef>
                <a:spcPts val="1000"/>
              </a:spcBef>
              <a:spcAft>
                <a:spcPts val="0"/>
              </a:spcAft>
              <a:buClr>
                <a:schemeClr val="dk1"/>
              </a:buClr>
              <a:buSzPct val="100000"/>
              <a:buChar char="•"/>
            </a:pPr>
            <a:r>
              <a:rPr lang="tr-TR"/>
              <a:t>    }</a:t>
            </a:r>
            <a:endParaRPr/>
          </a:p>
          <a:p>
            <a:pPr indent="-18415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tr-TR"/>
              <a:t>    // Telefon'a özel metot</a:t>
            </a:r>
            <a:endParaRPr/>
          </a:p>
          <a:p>
            <a:pPr indent="-228600" lvl="0" marL="228600" rtl="0" algn="l">
              <a:lnSpc>
                <a:spcPct val="90000"/>
              </a:lnSpc>
              <a:spcBef>
                <a:spcPts val="1000"/>
              </a:spcBef>
              <a:spcAft>
                <a:spcPts val="0"/>
              </a:spcAft>
              <a:buClr>
                <a:schemeClr val="dk1"/>
              </a:buClr>
              <a:buSzPct val="100000"/>
              <a:buChar char="•"/>
            </a:pPr>
            <a:r>
              <a:rPr lang="tr-TR"/>
              <a:t>    public void aramaYap(String numara) {</a:t>
            </a:r>
            <a:endParaRPr/>
          </a:p>
          <a:p>
            <a:pPr indent="-228600" lvl="0" marL="228600" rtl="0" algn="l">
              <a:lnSpc>
                <a:spcPct val="90000"/>
              </a:lnSpc>
              <a:spcBef>
                <a:spcPts val="1000"/>
              </a:spcBef>
              <a:spcAft>
                <a:spcPts val="0"/>
              </a:spcAft>
              <a:buClr>
                <a:schemeClr val="dk1"/>
              </a:buClr>
              <a:buSzPct val="100000"/>
              <a:buChar char="•"/>
            </a:pPr>
            <a:r>
              <a:rPr lang="tr-TR"/>
              <a:t>        System.out.println(marka + " ile " + numara + " numarası aranıyor...");</a:t>
            </a:r>
            <a:endParaRPr/>
          </a:p>
          <a:p>
            <a:pPr indent="-228600" lvl="0" marL="228600" rtl="0" algn="l">
              <a:lnSpc>
                <a:spcPct val="90000"/>
              </a:lnSpc>
              <a:spcBef>
                <a:spcPts val="1000"/>
              </a:spcBef>
              <a:spcAft>
                <a:spcPts val="0"/>
              </a:spcAft>
              <a:buClr>
                <a:schemeClr val="dk1"/>
              </a:buClr>
              <a:buSzPct val="100000"/>
              <a:buChar char="•"/>
            </a:pPr>
            <a:r>
              <a:rPr lang="tr-TR"/>
              <a:t>    }</a:t>
            </a:r>
            <a:endParaRPr/>
          </a:p>
          <a:p>
            <a:pPr indent="-18415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tr-TR"/>
              <a:t>    // Metodu tekrar override ederek marka bilgisini de ekledik</a:t>
            </a:r>
            <a:endParaRPr/>
          </a:p>
          <a:p>
            <a:pPr indent="-228600" lvl="0" marL="228600" rtl="0" algn="l">
              <a:lnSpc>
                <a:spcPct val="90000"/>
              </a:lnSpc>
              <a:spcBef>
                <a:spcPts val="1000"/>
              </a:spcBef>
              <a:spcAft>
                <a:spcPts val="0"/>
              </a:spcAft>
              <a:buClr>
                <a:schemeClr val="dk1"/>
              </a:buClr>
              <a:buSzPct val="100000"/>
              <a:buChar char="•"/>
            </a:pPr>
            <a:r>
              <a:rPr lang="tr-TR"/>
              <a:t>    @Override</a:t>
            </a:r>
            <a:endParaRPr/>
          </a:p>
          <a:p>
            <a:pPr indent="-228600" lvl="0" marL="228600" rtl="0" algn="l">
              <a:lnSpc>
                <a:spcPct val="90000"/>
              </a:lnSpc>
              <a:spcBef>
                <a:spcPts val="1000"/>
              </a:spcBef>
              <a:spcAft>
                <a:spcPts val="0"/>
              </a:spcAft>
              <a:buClr>
                <a:schemeClr val="dk1"/>
              </a:buClr>
              <a:buSzPct val="100000"/>
              <a:buChar char="•"/>
            </a:pPr>
            <a:r>
              <a:rPr lang="tr-TR"/>
              <a:t>    public void urunBilgileriniGoster() {</a:t>
            </a:r>
            <a:endParaRPr/>
          </a:p>
          <a:p>
            <a:pPr indent="-228600" lvl="0" marL="228600" rtl="0" algn="l">
              <a:lnSpc>
                <a:spcPct val="90000"/>
              </a:lnSpc>
              <a:spcBef>
                <a:spcPts val="1000"/>
              </a:spcBef>
              <a:spcAft>
                <a:spcPts val="0"/>
              </a:spcAft>
              <a:buClr>
                <a:schemeClr val="dk1"/>
              </a:buClr>
              <a:buSzPct val="100000"/>
              <a:buChar char="•"/>
            </a:pPr>
            <a:r>
              <a:rPr lang="tr-TR"/>
              <a:t>        super.urunBilgileriniGoster();</a:t>
            </a:r>
            <a:endParaRPr/>
          </a:p>
          <a:p>
            <a:pPr indent="-228600" lvl="0" marL="228600" rtl="0" algn="l">
              <a:lnSpc>
                <a:spcPct val="90000"/>
              </a:lnSpc>
              <a:spcBef>
                <a:spcPts val="1000"/>
              </a:spcBef>
              <a:spcAft>
                <a:spcPts val="0"/>
              </a:spcAft>
              <a:buClr>
                <a:schemeClr val="dk1"/>
              </a:buClr>
              <a:buSzPct val="100000"/>
              <a:buChar char="•"/>
            </a:pPr>
            <a:r>
              <a:rPr lang="tr-TR"/>
              <a:t>        System.out.println("Marka: " + marka);</a:t>
            </a:r>
            <a:endParaRPr/>
          </a:p>
          <a:p>
            <a:pPr indent="-228600" lvl="0" marL="228600" rtl="0" algn="l">
              <a:lnSpc>
                <a:spcPct val="90000"/>
              </a:lnSpc>
              <a:spcBef>
                <a:spcPts val="1000"/>
              </a:spcBef>
              <a:spcAft>
                <a:spcPts val="0"/>
              </a:spcAft>
              <a:buClr>
                <a:schemeClr val="dk1"/>
              </a:buClr>
              <a:buSzPct val="100000"/>
              <a:buChar char="•"/>
            </a:pPr>
            <a:r>
              <a:rPr lang="tr-TR"/>
              <a:t>    }</a:t>
            </a:r>
            <a:endParaRPr/>
          </a:p>
          <a:p>
            <a:pPr indent="-228600" lvl="0" marL="228600" rtl="0" algn="l">
              <a:lnSpc>
                <a:spcPct val="90000"/>
              </a:lnSpc>
              <a:spcBef>
                <a:spcPts val="1000"/>
              </a:spcBef>
              <a:spcAft>
                <a:spcPts val="0"/>
              </a:spcAft>
              <a:buClr>
                <a:schemeClr val="dk1"/>
              </a:buClr>
              <a:buSzPct val="100000"/>
              <a:buChar char="•"/>
            </a:pPr>
            <a:r>
              <a:rPr lang="tr-TR"/>
              <a:t>}</a:t>
            </a:r>
            <a:endParaRPr/>
          </a:p>
          <a:p>
            <a:pPr indent="-184150" lvl="0" marL="228600" rtl="0" algn="l">
              <a:lnSpc>
                <a:spcPct val="90000"/>
              </a:lnSpc>
              <a:spcBef>
                <a:spcPts val="1000"/>
              </a:spcBef>
              <a:spcAft>
                <a:spcPts val="0"/>
              </a:spcAft>
              <a:buClr>
                <a:schemeClr val="dk1"/>
              </a:buClr>
              <a:buSzPct val="100000"/>
              <a:buNone/>
            </a:pPr>
            <a:r>
              <a:t/>
            </a:r>
            <a:endParaRPr/>
          </a:p>
        </p:txBody>
      </p:sp>
      <p:sp>
        <p:nvSpPr>
          <p:cNvPr id="221" name="Google Shape;221;p3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fontScale="25000" lnSpcReduction="20000"/>
          </a:bodyPr>
          <a:lstStyle/>
          <a:p>
            <a:pPr indent="-228600" lvl="0" marL="228600" rtl="0" algn="l">
              <a:lnSpc>
                <a:spcPct val="90000"/>
              </a:lnSpc>
              <a:spcBef>
                <a:spcPts val="0"/>
              </a:spcBef>
              <a:spcAft>
                <a:spcPts val="0"/>
              </a:spcAft>
              <a:buClr>
                <a:schemeClr val="dk1"/>
              </a:buClr>
              <a:buSzPct val="100000"/>
              <a:buChar char="•"/>
            </a:pPr>
            <a:r>
              <a:rPr lang="tr-TR"/>
              <a:t>// Test Sınıfı</a:t>
            </a:r>
            <a:endParaRPr/>
          </a:p>
          <a:p>
            <a:pPr indent="-228600" lvl="0" marL="228600" rtl="0" algn="l">
              <a:lnSpc>
                <a:spcPct val="90000"/>
              </a:lnSpc>
              <a:spcBef>
                <a:spcPts val="1000"/>
              </a:spcBef>
              <a:spcAft>
                <a:spcPts val="0"/>
              </a:spcAft>
              <a:buClr>
                <a:schemeClr val="dk1"/>
              </a:buClr>
              <a:buSzPct val="100000"/>
              <a:buChar char="•"/>
            </a:pPr>
            <a:r>
              <a:rPr lang="tr-TR"/>
              <a:t>public class Main {</a:t>
            </a:r>
            <a:endParaRPr/>
          </a:p>
          <a:p>
            <a:pPr indent="-228600" lvl="0" marL="228600" rtl="0" algn="l">
              <a:lnSpc>
                <a:spcPct val="90000"/>
              </a:lnSpc>
              <a:spcBef>
                <a:spcPts val="1000"/>
              </a:spcBef>
              <a:spcAft>
                <a:spcPts val="0"/>
              </a:spcAft>
              <a:buClr>
                <a:schemeClr val="dk1"/>
              </a:buClr>
              <a:buSzPct val="100000"/>
              <a:buChar char="•"/>
            </a:pPr>
            <a:r>
              <a:rPr lang="tr-TR"/>
              <a:t>    public static void main(String[] args) {</a:t>
            </a:r>
            <a:endParaRPr/>
          </a:p>
          <a:p>
            <a:pPr indent="-228600" lvl="0" marL="228600" rtl="0" algn="l">
              <a:lnSpc>
                <a:spcPct val="90000"/>
              </a:lnSpc>
              <a:spcBef>
                <a:spcPts val="1000"/>
              </a:spcBef>
              <a:spcAft>
                <a:spcPts val="0"/>
              </a:spcAft>
              <a:buClr>
                <a:schemeClr val="dk1"/>
              </a:buClr>
              <a:buSzPct val="100000"/>
              <a:buChar char="•"/>
            </a:pPr>
            <a:r>
              <a:rPr lang="tr-TR"/>
              <a:t>        // Telefon nesnesi oluşturuluyor</a:t>
            </a:r>
            <a:endParaRPr/>
          </a:p>
          <a:p>
            <a:pPr indent="-228600" lvl="0" marL="228600" rtl="0" algn="l">
              <a:lnSpc>
                <a:spcPct val="90000"/>
              </a:lnSpc>
              <a:spcBef>
                <a:spcPts val="1000"/>
              </a:spcBef>
              <a:spcAft>
                <a:spcPts val="0"/>
              </a:spcAft>
              <a:buClr>
                <a:schemeClr val="dk1"/>
              </a:buClr>
              <a:buSzPct val="100000"/>
              <a:buChar char="•"/>
            </a:pPr>
            <a:r>
              <a:rPr lang="tr-TR"/>
              <a:t>        Telefon telefon = new Telefon("Akıllı Telefon", 15000, 2, "Samsung");</a:t>
            </a:r>
            <a:endParaRPr/>
          </a:p>
          <a:p>
            <a:pPr indent="-18415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tr-TR"/>
              <a:t>        // Ürün bilgileri gösteriliyor</a:t>
            </a:r>
            <a:endParaRPr/>
          </a:p>
          <a:p>
            <a:pPr indent="-228600" lvl="0" marL="228600" rtl="0" algn="l">
              <a:lnSpc>
                <a:spcPct val="90000"/>
              </a:lnSpc>
              <a:spcBef>
                <a:spcPts val="1000"/>
              </a:spcBef>
              <a:spcAft>
                <a:spcPts val="0"/>
              </a:spcAft>
              <a:buClr>
                <a:schemeClr val="dk1"/>
              </a:buClr>
              <a:buSzPct val="100000"/>
              <a:buChar char="•"/>
            </a:pPr>
            <a:r>
              <a:rPr lang="tr-TR"/>
              <a:t>        telefon.urunBilgileriniGoster();</a:t>
            </a:r>
            <a:endParaRPr/>
          </a:p>
          <a:p>
            <a:pPr indent="-18415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tr-TR"/>
              <a:t>        // Arama işlemi yapılıyor</a:t>
            </a:r>
            <a:endParaRPr/>
          </a:p>
          <a:p>
            <a:pPr indent="-228600" lvl="0" marL="228600" rtl="0" algn="l">
              <a:lnSpc>
                <a:spcPct val="90000"/>
              </a:lnSpc>
              <a:spcBef>
                <a:spcPts val="1000"/>
              </a:spcBef>
              <a:spcAft>
                <a:spcPts val="0"/>
              </a:spcAft>
              <a:buClr>
                <a:schemeClr val="dk1"/>
              </a:buClr>
              <a:buSzPct val="100000"/>
              <a:buChar char="•"/>
            </a:pPr>
            <a:r>
              <a:rPr lang="tr-TR"/>
              <a:t>        telefon.aramaYap("0555 123 4567");</a:t>
            </a:r>
            <a:endParaRPr/>
          </a:p>
          <a:p>
            <a:pPr indent="-228600" lvl="0" marL="228600" rtl="0" algn="l">
              <a:lnSpc>
                <a:spcPct val="90000"/>
              </a:lnSpc>
              <a:spcBef>
                <a:spcPts val="1000"/>
              </a:spcBef>
              <a:spcAft>
                <a:spcPts val="0"/>
              </a:spcAft>
              <a:buClr>
                <a:schemeClr val="dk1"/>
              </a:buClr>
              <a:buSzPct val="100000"/>
              <a:buChar char="•"/>
            </a:pPr>
            <a:r>
              <a:rPr lang="tr-TR"/>
              <a:t>    }</a:t>
            </a:r>
            <a:endParaRPr/>
          </a:p>
          <a:p>
            <a:pPr indent="-228600" lvl="0" marL="228600" rtl="0" algn="l">
              <a:lnSpc>
                <a:spcPct val="90000"/>
              </a:lnSpc>
              <a:spcBef>
                <a:spcPts val="1000"/>
              </a:spcBef>
              <a:spcAft>
                <a:spcPts val="0"/>
              </a:spcAft>
              <a:buClr>
                <a:schemeClr val="dk1"/>
              </a:buClr>
              <a:buSzPct val="100000"/>
              <a:buChar char="•"/>
            </a:pPr>
            <a:r>
              <a:rPr lang="tr-TR"/>
              <a:t>}</a:t>
            </a:r>
            <a:endParaRPr/>
          </a:p>
          <a:p>
            <a:pPr indent="-18415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tr-TR"/>
              <a:t>Kalıtım ve Başlangıç Değeri (Constructor) Çağırma Sırası</a:t>
            </a:r>
            <a:endParaRPr/>
          </a:p>
        </p:txBody>
      </p:sp>
      <p:sp>
        <p:nvSpPr>
          <p:cNvPr id="227" name="Google Shape;227;p3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90000"/>
              </a:lnSpc>
              <a:spcBef>
                <a:spcPts val="0"/>
              </a:spcBef>
              <a:spcAft>
                <a:spcPts val="0"/>
              </a:spcAft>
              <a:buClr>
                <a:schemeClr val="dk1"/>
              </a:buClr>
              <a:buSzPct val="100000"/>
              <a:buChar char="•"/>
            </a:pPr>
            <a:r>
              <a:rPr lang="tr-TR"/>
              <a:t>Java'da kalıtım yapısında constructor'ların çağırılma sırası önemlidir. </a:t>
            </a:r>
            <a:endParaRPr/>
          </a:p>
          <a:p>
            <a:pPr indent="-228600" lvl="0" marL="228600" rtl="0" algn="l">
              <a:lnSpc>
                <a:spcPct val="90000"/>
              </a:lnSpc>
              <a:spcBef>
                <a:spcPts val="1000"/>
              </a:spcBef>
              <a:spcAft>
                <a:spcPts val="0"/>
              </a:spcAft>
              <a:buClr>
                <a:schemeClr val="dk1"/>
              </a:buClr>
              <a:buSzPct val="100000"/>
              <a:buChar char="•"/>
            </a:pPr>
            <a:r>
              <a:rPr lang="tr-TR"/>
              <a:t>Kalıtımda bir nesne oluşturulduğunda, ilk olarak en üst sınıfın constructor'ı çalışır, ardından zincir boyunca alt sınıfların constructor'ları çalışır.</a:t>
            </a:r>
            <a:endParaRPr/>
          </a:p>
        </p:txBody>
      </p:sp>
      <p:sp>
        <p:nvSpPr>
          <p:cNvPr id="228" name="Google Shape;228;p3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90000"/>
              </a:lnSpc>
              <a:spcBef>
                <a:spcPts val="0"/>
              </a:spcBef>
              <a:spcAft>
                <a:spcPts val="0"/>
              </a:spcAft>
              <a:buClr>
                <a:schemeClr val="dk1"/>
              </a:buClr>
              <a:buSzPct val="100000"/>
              <a:buChar char="•"/>
            </a:pPr>
            <a:r>
              <a:rPr lang="tr-TR"/>
              <a:t>Java'da Constructor Çağırma Sırası Kuralları</a:t>
            </a:r>
            <a:endParaRPr/>
          </a:p>
          <a:p>
            <a:pPr indent="-228600" lvl="0" marL="228600" rtl="0" algn="l">
              <a:lnSpc>
                <a:spcPct val="90000"/>
              </a:lnSpc>
              <a:spcBef>
                <a:spcPts val="1000"/>
              </a:spcBef>
              <a:spcAft>
                <a:spcPts val="0"/>
              </a:spcAft>
              <a:buClr>
                <a:schemeClr val="dk1"/>
              </a:buClr>
              <a:buSzPct val="100000"/>
              <a:buChar char="•"/>
            </a:pPr>
            <a:r>
              <a:rPr lang="tr-TR"/>
              <a:t>En Üst Sınıfın (Base Class) Constructor'ı İlk Çalışır.</a:t>
            </a:r>
            <a:endParaRPr/>
          </a:p>
          <a:p>
            <a:pPr indent="-228600" lvl="0" marL="228600" rtl="0" algn="l">
              <a:lnSpc>
                <a:spcPct val="90000"/>
              </a:lnSpc>
              <a:spcBef>
                <a:spcPts val="1000"/>
              </a:spcBef>
              <a:spcAft>
                <a:spcPts val="0"/>
              </a:spcAft>
              <a:buClr>
                <a:schemeClr val="dk1"/>
              </a:buClr>
              <a:buSzPct val="100000"/>
              <a:buChar char="•"/>
            </a:pPr>
            <a:r>
              <a:rPr lang="tr-TR"/>
              <a:t>super() Anahtar Kelimesi Üst sınıfın constructor'ını çağırır ve bu çağrı constructor'ın ilk satırında yer almalıdır.</a:t>
            </a:r>
            <a:endParaRPr/>
          </a:p>
          <a:p>
            <a:pPr indent="-228600" lvl="0" marL="228600" rtl="0" algn="l">
              <a:lnSpc>
                <a:spcPct val="90000"/>
              </a:lnSpc>
              <a:spcBef>
                <a:spcPts val="1000"/>
              </a:spcBef>
              <a:spcAft>
                <a:spcPts val="0"/>
              </a:spcAft>
              <a:buClr>
                <a:schemeClr val="dk1"/>
              </a:buClr>
              <a:buSzPct val="100000"/>
              <a:buChar char="•"/>
            </a:pPr>
            <a:r>
              <a:rPr lang="tr-TR"/>
              <a:t>this() Anahtar Kelimesi, aynı sınıftaki diğer constructor'ı çağırmak için kullanılır.</a:t>
            </a:r>
            <a:endParaRPr/>
          </a:p>
          <a:p>
            <a:pPr indent="-228600" lvl="0" marL="228600" rtl="0" algn="l">
              <a:lnSpc>
                <a:spcPct val="90000"/>
              </a:lnSpc>
              <a:spcBef>
                <a:spcPts val="1000"/>
              </a:spcBef>
              <a:spcAft>
                <a:spcPts val="0"/>
              </a:spcAft>
              <a:buClr>
                <a:schemeClr val="dk1"/>
              </a:buClr>
              <a:buSzPct val="100000"/>
              <a:buChar char="•"/>
            </a:pPr>
            <a:r>
              <a:rPr lang="tr-TR"/>
              <a:t>Eğer super() açıkça belirtilmezse, Java derleyicisi parametresiz (super()) constructor'ı otomatik olarak çağırır.</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tr-TR"/>
              <a:t>Kalıtım ve Başlangıç Değeri (Constructor) Çağırma Sırası</a:t>
            </a:r>
            <a:endParaRPr/>
          </a:p>
        </p:txBody>
      </p:sp>
      <p:pic>
        <p:nvPicPr>
          <p:cNvPr id="234" name="Google Shape;234;p35"/>
          <p:cNvPicPr preferRelativeResize="0"/>
          <p:nvPr>
            <p:ph idx="1" type="body"/>
          </p:nvPr>
        </p:nvPicPr>
        <p:blipFill rotWithShape="1">
          <a:blip r:embed="rId3">
            <a:alphaModFix/>
          </a:blip>
          <a:srcRect b="0" l="0" r="0" t="0"/>
          <a:stretch/>
        </p:blipFill>
        <p:spPr>
          <a:xfrm>
            <a:off x="1707484" y="2257976"/>
            <a:ext cx="1952898" cy="1743318"/>
          </a:xfrm>
          <a:prstGeom prst="rect">
            <a:avLst/>
          </a:prstGeom>
          <a:noFill/>
          <a:ln>
            <a:noFill/>
          </a:ln>
        </p:spPr>
      </p:pic>
      <p:sp>
        <p:nvSpPr>
          <p:cNvPr id="235" name="Google Shape;235;p3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90000"/>
              </a:lnSpc>
              <a:spcBef>
                <a:spcPts val="0"/>
              </a:spcBef>
              <a:spcAft>
                <a:spcPts val="0"/>
              </a:spcAft>
              <a:buClr>
                <a:schemeClr val="dk1"/>
              </a:buClr>
              <a:buSzPct val="100000"/>
              <a:buNone/>
            </a:pPr>
            <a:r>
              <a:rPr lang="tr-TR"/>
              <a:t>// Üst Sınıf (Base Class)</a:t>
            </a:r>
            <a:endParaRPr/>
          </a:p>
          <a:p>
            <a:pPr indent="0" lvl="0" marL="0" rtl="0" algn="l">
              <a:lnSpc>
                <a:spcPct val="90000"/>
              </a:lnSpc>
              <a:spcBef>
                <a:spcPts val="1000"/>
              </a:spcBef>
              <a:spcAft>
                <a:spcPts val="0"/>
              </a:spcAft>
              <a:buClr>
                <a:schemeClr val="dk1"/>
              </a:buClr>
              <a:buSzPct val="100000"/>
              <a:buNone/>
            </a:pPr>
            <a:r>
              <a:rPr lang="tr-TR"/>
              <a:t>class A {</a:t>
            </a:r>
            <a:endParaRPr/>
          </a:p>
          <a:p>
            <a:pPr indent="0" lvl="0" marL="0" rtl="0" algn="l">
              <a:lnSpc>
                <a:spcPct val="90000"/>
              </a:lnSpc>
              <a:spcBef>
                <a:spcPts val="1000"/>
              </a:spcBef>
              <a:spcAft>
                <a:spcPts val="0"/>
              </a:spcAft>
              <a:buClr>
                <a:schemeClr val="dk1"/>
              </a:buClr>
              <a:buSzPct val="100000"/>
              <a:buNone/>
            </a:pPr>
            <a:r>
              <a:rPr lang="tr-TR"/>
              <a:t>    A() {</a:t>
            </a:r>
            <a:endParaRPr/>
          </a:p>
          <a:p>
            <a:pPr indent="0" lvl="0" marL="0" rtl="0" algn="l">
              <a:lnSpc>
                <a:spcPct val="90000"/>
              </a:lnSpc>
              <a:spcBef>
                <a:spcPts val="1000"/>
              </a:spcBef>
              <a:spcAft>
                <a:spcPts val="0"/>
              </a:spcAft>
              <a:buClr>
                <a:schemeClr val="dk1"/>
              </a:buClr>
              <a:buSzPct val="100000"/>
              <a:buNone/>
            </a:pPr>
            <a:r>
              <a:rPr lang="tr-TR"/>
              <a:t>        System.out.println("A sınıfının constructor'ı çalıştı.");</a:t>
            </a:r>
            <a:endParaRPr/>
          </a:p>
          <a:p>
            <a:pPr indent="0" lvl="0" marL="0" rtl="0" algn="l">
              <a:lnSpc>
                <a:spcPct val="90000"/>
              </a:lnSpc>
              <a:spcBef>
                <a:spcPts val="1000"/>
              </a:spcBef>
              <a:spcAft>
                <a:spcPts val="0"/>
              </a:spcAft>
              <a:buClr>
                <a:schemeClr val="dk1"/>
              </a:buClr>
              <a:buSzPct val="100000"/>
              <a:buNone/>
            </a:pPr>
            <a:r>
              <a:rPr lang="tr-TR"/>
              <a:t>    }</a:t>
            </a:r>
            <a:endParaRPr/>
          </a:p>
          <a:p>
            <a:pPr indent="0" lvl="0" marL="0" rtl="0" algn="l">
              <a:lnSpc>
                <a:spcPct val="90000"/>
              </a:lnSpc>
              <a:spcBef>
                <a:spcPts val="1000"/>
              </a:spcBef>
              <a:spcAft>
                <a:spcPts val="0"/>
              </a:spcAft>
              <a:buClr>
                <a:schemeClr val="dk1"/>
              </a:buClr>
              <a:buSzPct val="100000"/>
              <a:buNone/>
            </a:pPr>
            <a:r>
              <a:rPr lang="tr-TR"/>
              <a:t>}</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tr-TR"/>
              <a:t>// Ara Sınıf (Intermediate Class)</a:t>
            </a:r>
            <a:endParaRPr/>
          </a:p>
          <a:p>
            <a:pPr indent="0" lvl="0" marL="0" rtl="0" algn="l">
              <a:lnSpc>
                <a:spcPct val="90000"/>
              </a:lnSpc>
              <a:spcBef>
                <a:spcPts val="1000"/>
              </a:spcBef>
              <a:spcAft>
                <a:spcPts val="0"/>
              </a:spcAft>
              <a:buClr>
                <a:schemeClr val="dk1"/>
              </a:buClr>
              <a:buSzPct val="100000"/>
              <a:buNone/>
            </a:pPr>
            <a:r>
              <a:rPr lang="tr-TR"/>
              <a:t>class B extends A {</a:t>
            </a:r>
            <a:endParaRPr/>
          </a:p>
          <a:p>
            <a:pPr indent="0" lvl="0" marL="0" rtl="0" algn="l">
              <a:lnSpc>
                <a:spcPct val="90000"/>
              </a:lnSpc>
              <a:spcBef>
                <a:spcPts val="1000"/>
              </a:spcBef>
              <a:spcAft>
                <a:spcPts val="0"/>
              </a:spcAft>
              <a:buClr>
                <a:schemeClr val="dk1"/>
              </a:buClr>
              <a:buSzPct val="100000"/>
              <a:buNone/>
            </a:pPr>
            <a:r>
              <a:rPr lang="tr-TR"/>
              <a:t>    B() {</a:t>
            </a:r>
            <a:endParaRPr/>
          </a:p>
          <a:p>
            <a:pPr indent="0" lvl="0" marL="0" rtl="0" algn="l">
              <a:lnSpc>
                <a:spcPct val="90000"/>
              </a:lnSpc>
              <a:spcBef>
                <a:spcPts val="1000"/>
              </a:spcBef>
              <a:spcAft>
                <a:spcPts val="0"/>
              </a:spcAft>
              <a:buClr>
                <a:schemeClr val="dk1"/>
              </a:buClr>
              <a:buSzPct val="100000"/>
              <a:buNone/>
            </a:pPr>
            <a:r>
              <a:rPr lang="tr-TR"/>
              <a:t>        super(); // A sınıfının constructor'ını çağırır (isteğe bağlı, çünkü zaten Java bunu ekler)</a:t>
            </a:r>
            <a:endParaRPr/>
          </a:p>
          <a:p>
            <a:pPr indent="0" lvl="0" marL="0" rtl="0" algn="l">
              <a:lnSpc>
                <a:spcPct val="90000"/>
              </a:lnSpc>
              <a:spcBef>
                <a:spcPts val="1000"/>
              </a:spcBef>
              <a:spcAft>
                <a:spcPts val="0"/>
              </a:spcAft>
              <a:buClr>
                <a:schemeClr val="dk1"/>
              </a:buClr>
              <a:buSzPct val="100000"/>
              <a:buNone/>
            </a:pPr>
            <a:r>
              <a:rPr lang="tr-TR"/>
              <a:t>        System.out.println("B sınıfının constructor'ı çalıştı.");</a:t>
            </a:r>
            <a:endParaRPr/>
          </a:p>
          <a:p>
            <a:pPr indent="0" lvl="0" marL="0" rtl="0" algn="l">
              <a:lnSpc>
                <a:spcPct val="90000"/>
              </a:lnSpc>
              <a:spcBef>
                <a:spcPts val="1000"/>
              </a:spcBef>
              <a:spcAft>
                <a:spcPts val="0"/>
              </a:spcAft>
              <a:buClr>
                <a:schemeClr val="dk1"/>
              </a:buClr>
              <a:buSzPct val="100000"/>
              <a:buNone/>
            </a:pPr>
            <a:r>
              <a:rPr lang="tr-TR"/>
              <a:t>    }</a:t>
            </a:r>
            <a:endParaRPr/>
          </a:p>
          <a:p>
            <a:pPr indent="0" lvl="0" marL="0" rtl="0" algn="l">
              <a:lnSpc>
                <a:spcPct val="90000"/>
              </a:lnSpc>
              <a:spcBef>
                <a:spcPts val="1000"/>
              </a:spcBef>
              <a:spcAft>
                <a:spcPts val="0"/>
              </a:spcAft>
              <a:buClr>
                <a:schemeClr val="dk1"/>
              </a:buClr>
              <a:buSzPct val="100000"/>
              <a:buNone/>
            </a:pPr>
            <a:r>
              <a:rPr lang="tr-TR"/>
              <a:t>}</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tr-TR"/>
              <a:t>// Alt Sınıf (Derived Class)</a:t>
            </a:r>
            <a:endParaRPr/>
          </a:p>
          <a:p>
            <a:pPr indent="0" lvl="0" marL="0" rtl="0" algn="l">
              <a:lnSpc>
                <a:spcPct val="90000"/>
              </a:lnSpc>
              <a:spcBef>
                <a:spcPts val="1000"/>
              </a:spcBef>
              <a:spcAft>
                <a:spcPts val="0"/>
              </a:spcAft>
              <a:buClr>
                <a:schemeClr val="dk1"/>
              </a:buClr>
              <a:buSzPct val="100000"/>
              <a:buNone/>
            </a:pPr>
            <a:r>
              <a:rPr lang="tr-TR"/>
              <a:t>class C extends B {</a:t>
            </a:r>
            <a:endParaRPr/>
          </a:p>
          <a:p>
            <a:pPr indent="0" lvl="0" marL="0" rtl="0" algn="l">
              <a:lnSpc>
                <a:spcPct val="90000"/>
              </a:lnSpc>
              <a:spcBef>
                <a:spcPts val="1000"/>
              </a:spcBef>
              <a:spcAft>
                <a:spcPts val="0"/>
              </a:spcAft>
              <a:buClr>
                <a:schemeClr val="dk1"/>
              </a:buClr>
              <a:buSzPct val="100000"/>
              <a:buNone/>
            </a:pPr>
            <a:r>
              <a:rPr lang="tr-TR"/>
              <a:t>    C() {</a:t>
            </a:r>
            <a:endParaRPr/>
          </a:p>
          <a:p>
            <a:pPr indent="0" lvl="0" marL="0" rtl="0" algn="l">
              <a:lnSpc>
                <a:spcPct val="90000"/>
              </a:lnSpc>
              <a:spcBef>
                <a:spcPts val="1000"/>
              </a:spcBef>
              <a:spcAft>
                <a:spcPts val="0"/>
              </a:spcAft>
              <a:buClr>
                <a:schemeClr val="dk1"/>
              </a:buClr>
              <a:buSzPct val="100000"/>
              <a:buNone/>
            </a:pPr>
            <a:r>
              <a:rPr lang="tr-TR"/>
              <a:t>        super(); // B sınıfının constructor'ını çağırır (isteğe bağlı)</a:t>
            </a:r>
            <a:endParaRPr/>
          </a:p>
          <a:p>
            <a:pPr indent="0" lvl="0" marL="0" rtl="0" algn="l">
              <a:lnSpc>
                <a:spcPct val="90000"/>
              </a:lnSpc>
              <a:spcBef>
                <a:spcPts val="1000"/>
              </a:spcBef>
              <a:spcAft>
                <a:spcPts val="0"/>
              </a:spcAft>
              <a:buClr>
                <a:schemeClr val="dk1"/>
              </a:buClr>
              <a:buSzPct val="100000"/>
              <a:buNone/>
            </a:pPr>
            <a:r>
              <a:rPr lang="tr-TR"/>
              <a:t>        System.out.println("C sınıfının constructor'ı çalıştı.");</a:t>
            </a:r>
            <a:endParaRPr/>
          </a:p>
          <a:p>
            <a:pPr indent="0" lvl="0" marL="0" rtl="0" algn="l">
              <a:lnSpc>
                <a:spcPct val="90000"/>
              </a:lnSpc>
              <a:spcBef>
                <a:spcPts val="1000"/>
              </a:spcBef>
              <a:spcAft>
                <a:spcPts val="0"/>
              </a:spcAft>
              <a:buClr>
                <a:schemeClr val="dk1"/>
              </a:buClr>
              <a:buSzPct val="100000"/>
              <a:buNone/>
            </a:pPr>
            <a:r>
              <a:rPr lang="tr-TR"/>
              <a:t>    }</a:t>
            </a:r>
            <a:endParaRPr/>
          </a:p>
          <a:p>
            <a:pPr indent="0" lvl="0" marL="0" rtl="0" algn="l">
              <a:lnSpc>
                <a:spcPct val="90000"/>
              </a:lnSpc>
              <a:spcBef>
                <a:spcPts val="1000"/>
              </a:spcBef>
              <a:spcAft>
                <a:spcPts val="0"/>
              </a:spcAft>
              <a:buClr>
                <a:schemeClr val="dk1"/>
              </a:buClr>
              <a:buSzPct val="100000"/>
              <a:buNone/>
            </a:pPr>
            <a:r>
              <a:rPr lang="tr-TR"/>
              <a: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tr-TR"/>
              <a:t>Kalıtım ve Başlangıç Değeri (Constructor) Çağırma Sırası</a:t>
            </a:r>
            <a:endParaRPr/>
          </a:p>
        </p:txBody>
      </p:sp>
      <p:sp>
        <p:nvSpPr>
          <p:cNvPr id="241" name="Google Shape;241;p3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fontScale="85000" lnSpcReduction="10000"/>
          </a:bodyPr>
          <a:lstStyle/>
          <a:p>
            <a:pPr indent="0" lvl="0" marL="0" rtl="0" algn="l">
              <a:lnSpc>
                <a:spcPct val="90000"/>
              </a:lnSpc>
              <a:spcBef>
                <a:spcPts val="0"/>
              </a:spcBef>
              <a:spcAft>
                <a:spcPts val="0"/>
              </a:spcAft>
              <a:buClr>
                <a:schemeClr val="dk1"/>
              </a:buClr>
              <a:buSzPct val="100000"/>
              <a:buNone/>
            </a:pPr>
            <a:r>
              <a:rPr lang="tr-TR" sz="2000"/>
              <a:t>// Test Sınıfı</a:t>
            </a:r>
            <a:endParaRPr sz="2000"/>
          </a:p>
          <a:p>
            <a:pPr indent="0" lvl="0" marL="0" rtl="0" algn="l">
              <a:lnSpc>
                <a:spcPct val="90000"/>
              </a:lnSpc>
              <a:spcBef>
                <a:spcPts val="1000"/>
              </a:spcBef>
              <a:spcAft>
                <a:spcPts val="0"/>
              </a:spcAft>
              <a:buClr>
                <a:schemeClr val="dk1"/>
              </a:buClr>
              <a:buSzPct val="100000"/>
              <a:buNone/>
            </a:pPr>
            <a:r>
              <a:rPr lang="tr-TR" sz="2000"/>
              <a:t>public class Main {</a:t>
            </a:r>
            <a:endParaRPr/>
          </a:p>
          <a:p>
            <a:pPr indent="0" lvl="0" marL="0" rtl="0" algn="l">
              <a:lnSpc>
                <a:spcPct val="90000"/>
              </a:lnSpc>
              <a:spcBef>
                <a:spcPts val="1000"/>
              </a:spcBef>
              <a:spcAft>
                <a:spcPts val="0"/>
              </a:spcAft>
              <a:buClr>
                <a:schemeClr val="dk1"/>
              </a:buClr>
              <a:buSzPct val="100000"/>
              <a:buNone/>
            </a:pPr>
            <a:r>
              <a:rPr lang="tr-TR" sz="2000"/>
              <a:t>    public static void main(String[] args) {</a:t>
            </a:r>
            <a:endParaRPr/>
          </a:p>
          <a:p>
            <a:pPr indent="0" lvl="0" marL="0" rtl="0" algn="l">
              <a:lnSpc>
                <a:spcPct val="90000"/>
              </a:lnSpc>
              <a:spcBef>
                <a:spcPts val="1000"/>
              </a:spcBef>
              <a:spcAft>
                <a:spcPts val="0"/>
              </a:spcAft>
              <a:buClr>
                <a:schemeClr val="dk1"/>
              </a:buClr>
              <a:buSzPct val="100000"/>
              <a:buNone/>
            </a:pPr>
            <a:r>
              <a:rPr lang="tr-TR" sz="2000"/>
              <a:t>        C c = new C();</a:t>
            </a:r>
            <a:endParaRPr/>
          </a:p>
          <a:p>
            <a:pPr indent="0" lvl="0" marL="0" rtl="0" algn="l">
              <a:lnSpc>
                <a:spcPct val="90000"/>
              </a:lnSpc>
              <a:spcBef>
                <a:spcPts val="1000"/>
              </a:spcBef>
              <a:spcAft>
                <a:spcPts val="0"/>
              </a:spcAft>
              <a:buClr>
                <a:schemeClr val="dk1"/>
              </a:buClr>
              <a:buSzPct val="100000"/>
              <a:buNone/>
            </a:pPr>
            <a:r>
              <a:rPr lang="tr-TR" sz="2000"/>
              <a:t>    }</a:t>
            </a:r>
            <a:endParaRPr/>
          </a:p>
          <a:p>
            <a:pPr indent="0" lvl="0" marL="0" rtl="0" algn="l">
              <a:lnSpc>
                <a:spcPct val="90000"/>
              </a:lnSpc>
              <a:spcBef>
                <a:spcPts val="1000"/>
              </a:spcBef>
              <a:spcAft>
                <a:spcPts val="0"/>
              </a:spcAft>
              <a:buClr>
                <a:schemeClr val="dk1"/>
              </a:buClr>
              <a:buSzPct val="100000"/>
              <a:buNone/>
            </a:pPr>
            <a:r>
              <a:rPr lang="tr-TR" sz="2000"/>
              <a:t>}</a:t>
            </a:r>
            <a:endParaRPr sz="2000"/>
          </a:p>
        </p:txBody>
      </p:sp>
      <p:sp>
        <p:nvSpPr>
          <p:cNvPr id="242" name="Google Shape;242;p36"/>
          <p:cNvSpPr txBox="1"/>
          <p:nvPr>
            <p:ph idx="2" type="body"/>
          </p:nvPr>
        </p:nvSpPr>
        <p:spPr>
          <a:xfrm>
            <a:off x="5461000" y="1825625"/>
            <a:ext cx="5892800" cy="4351338"/>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rtl="0" algn="l">
              <a:lnSpc>
                <a:spcPct val="90000"/>
              </a:lnSpc>
              <a:spcBef>
                <a:spcPts val="0"/>
              </a:spcBef>
              <a:spcAft>
                <a:spcPts val="0"/>
              </a:spcAft>
              <a:buClr>
                <a:schemeClr val="dk1"/>
              </a:buClr>
              <a:buSzPct val="100000"/>
              <a:buChar char="•"/>
            </a:pPr>
            <a:r>
              <a:rPr lang="tr-TR"/>
              <a:t>new C() ifadesiyle C nesnesi oluşturuldu.</a:t>
            </a:r>
            <a:endParaRPr/>
          </a:p>
          <a:p>
            <a:pPr indent="-228600" lvl="0" marL="228600" rtl="0" algn="l">
              <a:lnSpc>
                <a:spcPct val="90000"/>
              </a:lnSpc>
              <a:spcBef>
                <a:spcPts val="1000"/>
              </a:spcBef>
              <a:spcAft>
                <a:spcPts val="0"/>
              </a:spcAft>
              <a:buClr>
                <a:schemeClr val="dk1"/>
              </a:buClr>
              <a:buSzPct val="100000"/>
              <a:buChar char="•"/>
            </a:pPr>
            <a:r>
              <a:rPr lang="tr-TR"/>
              <a:t>C sınıfının constructor'ı çalışmaya başladı ve super() komutu nedeniyle önce B sınıfının constructor'ı çalıştırıldı.</a:t>
            </a:r>
            <a:endParaRPr/>
          </a:p>
          <a:p>
            <a:pPr indent="-228600" lvl="0" marL="228600" rtl="0" algn="l">
              <a:lnSpc>
                <a:spcPct val="90000"/>
              </a:lnSpc>
              <a:spcBef>
                <a:spcPts val="1000"/>
              </a:spcBef>
              <a:spcAft>
                <a:spcPts val="0"/>
              </a:spcAft>
              <a:buClr>
                <a:schemeClr val="dk1"/>
              </a:buClr>
              <a:buSzPct val="100000"/>
              <a:buChar char="•"/>
            </a:pPr>
            <a:r>
              <a:rPr lang="tr-TR"/>
              <a:t>B sınıfının constructor'ı çalışırken super() nedeniyle önce A sınıfının constructor'ı çalıştırıldı.</a:t>
            </a:r>
            <a:endParaRPr/>
          </a:p>
          <a:p>
            <a:pPr indent="-228600" lvl="0" marL="228600" rtl="0" algn="l">
              <a:lnSpc>
                <a:spcPct val="90000"/>
              </a:lnSpc>
              <a:spcBef>
                <a:spcPts val="1000"/>
              </a:spcBef>
              <a:spcAft>
                <a:spcPts val="0"/>
              </a:spcAft>
              <a:buClr>
                <a:schemeClr val="dk1"/>
              </a:buClr>
              <a:buSzPct val="100000"/>
              <a:buChar char="•"/>
            </a:pPr>
            <a:r>
              <a:rPr lang="tr-TR"/>
              <a:t>A sınıfının constructor'ı çalıştıktan sonra B sınıfının constructor'ı devam etti.</a:t>
            </a:r>
            <a:endParaRPr/>
          </a:p>
          <a:p>
            <a:pPr indent="-228600" lvl="0" marL="228600" rtl="0" algn="l">
              <a:lnSpc>
                <a:spcPct val="90000"/>
              </a:lnSpc>
              <a:spcBef>
                <a:spcPts val="1000"/>
              </a:spcBef>
              <a:spcAft>
                <a:spcPts val="0"/>
              </a:spcAft>
              <a:buClr>
                <a:schemeClr val="dk1"/>
              </a:buClr>
              <a:buSzPct val="100000"/>
              <a:buChar char="•"/>
            </a:pPr>
            <a:r>
              <a:rPr lang="tr-TR"/>
              <a:t>En son C sınıfının constructor'ı çalıştı ve işlem tamamlandı.</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tr-TR"/>
              <a:t>Parametre Alan Constructor'lar ve Çağırılma Sırası</a:t>
            </a:r>
            <a:endParaRPr/>
          </a:p>
        </p:txBody>
      </p:sp>
      <p:sp>
        <p:nvSpPr>
          <p:cNvPr id="248" name="Google Shape;248;p3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tr-TR"/>
              <a:t>Java'da kalıtım yapısında parametre alan constructor'ların çağırılma sırası, normal constructor'larla aynı prensibe dayanır:</a:t>
            </a:r>
            <a:endParaRPr/>
          </a:p>
          <a:p>
            <a:pPr indent="0" lvl="0" marL="0" rtl="0" algn="l">
              <a:lnSpc>
                <a:spcPct val="90000"/>
              </a:lnSpc>
              <a:spcBef>
                <a:spcPts val="1000"/>
              </a:spcBef>
              <a:spcAft>
                <a:spcPts val="0"/>
              </a:spcAft>
              <a:buClr>
                <a:schemeClr val="dk1"/>
              </a:buClr>
              <a:buSzPts val="2800"/>
              <a:buNone/>
            </a:pPr>
            <a:r>
              <a:rPr lang="tr-TR"/>
              <a:t>🔹 Önce en üst sınıfın constructor'ı çalışır</a:t>
            </a:r>
            <a:endParaRPr/>
          </a:p>
          <a:p>
            <a:pPr indent="0" lvl="0" marL="0" rtl="0" algn="l">
              <a:lnSpc>
                <a:spcPct val="90000"/>
              </a:lnSpc>
              <a:spcBef>
                <a:spcPts val="1000"/>
              </a:spcBef>
              <a:spcAft>
                <a:spcPts val="0"/>
              </a:spcAft>
              <a:buClr>
                <a:schemeClr val="dk1"/>
              </a:buClr>
              <a:buSzPts val="2800"/>
              <a:buNone/>
            </a:pPr>
            <a:r>
              <a:rPr lang="tr-TR"/>
              <a:t>🔹 Daha sonra zincir boyunca alt sınıfların constructor'ları çalışır.</a:t>
            </a:r>
            <a:endParaRPr/>
          </a:p>
          <a:p>
            <a:pPr indent="0" lvl="0" marL="0" rtl="0" algn="l">
              <a:lnSpc>
                <a:spcPct val="90000"/>
              </a:lnSpc>
              <a:spcBef>
                <a:spcPts val="1000"/>
              </a:spcBef>
              <a:spcAft>
                <a:spcPts val="0"/>
              </a:spcAft>
              <a:buClr>
                <a:schemeClr val="dk1"/>
              </a:buClr>
              <a:buSzPts val="2800"/>
              <a:buNone/>
            </a:pPr>
            <a:r>
              <a:rPr lang="tr-TR"/>
              <a:t>🔹 super() anahtar kelimesiyle üst sınıfın parametre alan constructor'ı çağrılır.</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tr-TR"/>
              <a:t>Parametre Alan Constructor'lar ve Çağırılma Sırası</a:t>
            </a:r>
            <a:endParaRPr/>
          </a:p>
        </p:txBody>
      </p:sp>
      <p:sp>
        <p:nvSpPr>
          <p:cNvPr id="254" name="Google Shape;254;p3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fontScale="55000" lnSpcReduction="20000"/>
          </a:bodyPr>
          <a:lstStyle/>
          <a:p>
            <a:pPr indent="-228600" lvl="0" marL="228600" rtl="0" algn="l">
              <a:lnSpc>
                <a:spcPct val="90000"/>
              </a:lnSpc>
              <a:spcBef>
                <a:spcPts val="0"/>
              </a:spcBef>
              <a:spcAft>
                <a:spcPts val="0"/>
              </a:spcAft>
              <a:buClr>
                <a:schemeClr val="dk1"/>
              </a:buClr>
              <a:buSzPct val="100000"/>
              <a:buChar char="•"/>
            </a:pPr>
            <a:r>
              <a:rPr lang="tr-TR"/>
              <a:t>// Üst Sınıf</a:t>
            </a:r>
            <a:endParaRPr/>
          </a:p>
          <a:p>
            <a:pPr indent="-228600" lvl="0" marL="228600" rtl="0" algn="l">
              <a:lnSpc>
                <a:spcPct val="90000"/>
              </a:lnSpc>
              <a:spcBef>
                <a:spcPts val="1000"/>
              </a:spcBef>
              <a:spcAft>
                <a:spcPts val="0"/>
              </a:spcAft>
              <a:buClr>
                <a:schemeClr val="dk1"/>
              </a:buClr>
              <a:buSzPct val="100000"/>
              <a:buChar char="•"/>
            </a:pPr>
            <a:r>
              <a:rPr lang="tr-TR"/>
              <a:t>class A {</a:t>
            </a:r>
            <a:endParaRPr/>
          </a:p>
          <a:p>
            <a:pPr indent="-228600" lvl="0" marL="228600" rtl="0" algn="l">
              <a:lnSpc>
                <a:spcPct val="90000"/>
              </a:lnSpc>
              <a:spcBef>
                <a:spcPts val="1000"/>
              </a:spcBef>
              <a:spcAft>
                <a:spcPts val="0"/>
              </a:spcAft>
              <a:buClr>
                <a:schemeClr val="dk1"/>
              </a:buClr>
              <a:buSzPct val="100000"/>
              <a:buChar char="•"/>
            </a:pPr>
            <a:r>
              <a:rPr lang="tr-TR"/>
              <a:t>    A(int x) {</a:t>
            </a:r>
            <a:endParaRPr/>
          </a:p>
          <a:p>
            <a:pPr indent="-228600" lvl="0" marL="228600" rtl="0" algn="l">
              <a:lnSpc>
                <a:spcPct val="90000"/>
              </a:lnSpc>
              <a:spcBef>
                <a:spcPts val="1000"/>
              </a:spcBef>
              <a:spcAft>
                <a:spcPts val="0"/>
              </a:spcAft>
              <a:buClr>
                <a:schemeClr val="dk1"/>
              </a:buClr>
              <a:buSzPct val="100000"/>
              <a:buChar char="•"/>
            </a:pPr>
            <a:r>
              <a:rPr lang="tr-TR"/>
              <a:t>        System.out.println("A sınıfının constructor'ı çalıştı: " + x);</a:t>
            </a:r>
            <a:endParaRPr/>
          </a:p>
          <a:p>
            <a:pPr indent="-228600" lvl="0" marL="228600" rtl="0" algn="l">
              <a:lnSpc>
                <a:spcPct val="90000"/>
              </a:lnSpc>
              <a:spcBef>
                <a:spcPts val="1000"/>
              </a:spcBef>
              <a:spcAft>
                <a:spcPts val="0"/>
              </a:spcAft>
              <a:buClr>
                <a:schemeClr val="dk1"/>
              </a:buClr>
              <a:buSzPct val="100000"/>
              <a:buChar char="•"/>
            </a:pPr>
            <a:r>
              <a:rPr lang="tr-TR"/>
              <a:t>    }</a:t>
            </a:r>
            <a:endParaRPr/>
          </a:p>
          <a:p>
            <a:pPr indent="-228600" lvl="0" marL="228600" rtl="0" algn="l">
              <a:lnSpc>
                <a:spcPct val="90000"/>
              </a:lnSpc>
              <a:spcBef>
                <a:spcPts val="1000"/>
              </a:spcBef>
              <a:spcAft>
                <a:spcPts val="0"/>
              </a:spcAft>
              <a:buClr>
                <a:schemeClr val="dk1"/>
              </a:buClr>
              <a:buSzPct val="100000"/>
              <a:buChar char="•"/>
            </a:pPr>
            <a:r>
              <a:rPr lang="tr-TR"/>
              <a:t>}</a:t>
            </a:r>
            <a:endParaRPr/>
          </a:p>
          <a:p>
            <a:pPr indent="-13081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tr-TR"/>
              <a:t>// Ara Sınıf</a:t>
            </a:r>
            <a:endParaRPr/>
          </a:p>
          <a:p>
            <a:pPr indent="-228600" lvl="0" marL="228600" rtl="0" algn="l">
              <a:lnSpc>
                <a:spcPct val="90000"/>
              </a:lnSpc>
              <a:spcBef>
                <a:spcPts val="1000"/>
              </a:spcBef>
              <a:spcAft>
                <a:spcPts val="0"/>
              </a:spcAft>
              <a:buClr>
                <a:schemeClr val="dk1"/>
              </a:buClr>
              <a:buSzPct val="100000"/>
              <a:buChar char="•"/>
            </a:pPr>
            <a:r>
              <a:rPr lang="tr-TR"/>
              <a:t>class B extends A {</a:t>
            </a:r>
            <a:endParaRPr/>
          </a:p>
          <a:p>
            <a:pPr indent="-228600" lvl="0" marL="228600" rtl="0" algn="l">
              <a:lnSpc>
                <a:spcPct val="90000"/>
              </a:lnSpc>
              <a:spcBef>
                <a:spcPts val="1000"/>
              </a:spcBef>
              <a:spcAft>
                <a:spcPts val="0"/>
              </a:spcAft>
              <a:buClr>
                <a:schemeClr val="dk1"/>
              </a:buClr>
              <a:buSzPct val="100000"/>
              <a:buChar char="•"/>
            </a:pPr>
            <a:r>
              <a:rPr lang="tr-TR"/>
              <a:t>    B(int x, int y) {</a:t>
            </a:r>
            <a:endParaRPr/>
          </a:p>
          <a:p>
            <a:pPr indent="-228600" lvl="0" marL="228600" rtl="0" algn="l">
              <a:lnSpc>
                <a:spcPct val="90000"/>
              </a:lnSpc>
              <a:spcBef>
                <a:spcPts val="1000"/>
              </a:spcBef>
              <a:spcAft>
                <a:spcPts val="0"/>
              </a:spcAft>
              <a:buClr>
                <a:schemeClr val="dk1"/>
              </a:buClr>
              <a:buSzPct val="100000"/>
              <a:buChar char="•"/>
            </a:pPr>
            <a:r>
              <a:rPr lang="tr-TR"/>
              <a:t>        super(x);  // A sınıfının constructor'ını çağırır</a:t>
            </a:r>
            <a:endParaRPr/>
          </a:p>
          <a:p>
            <a:pPr indent="-228600" lvl="0" marL="228600" rtl="0" algn="l">
              <a:lnSpc>
                <a:spcPct val="90000"/>
              </a:lnSpc>
              <a:spcBef>
                <a:spcPts val="1000"/>
              </a:spcBef>
              <a:spcAft>
                <a:spcPts val="0"/>
              </a:spcAft>
              <a:buClr>
                <a:schemeClr val="dk1"/>
              </a:buClr>
              <a:buSzPct val="100000"/>
              <a:buChar char="•"/>
            </a:pPr>
            <a:r>
              <a:rPr lang="tr-TR"/>
              <a:t>        System.out.println("B sınıfının constructor'ı çalıştı: " + y);</a:t>
            </a:r>
            <a:endParaRPr/>
          </a:p>
          <a:p>
            <a:pPr indent="-228600" lvl="0" marL="228600" rtl="0" algn="l">
              <a:lnSpc>
                <a:spcPct val="90000"/>
              </a:lnSpc>
              <a:spcBef>
                <a:spcPts val="1000"/>
              </a:spcBef>
              <a:spcAft>
                <a:spcPts val="0"/>
              </a:spcAft>
              <a:buClr>
                <a:schemeClr val="dk1"/>
              </a:buClr>
              <a:buSzPct val="100000"/>
              <a:buChar char="•"/>
            </a:pPr>
            <a:r>
              <a:rPr lang="tr-TR"/>
              <a:t>    }</a:t>
            </a:r>
            <a:endParaRPr/>
          </a:p>
          <a:p>
            <a:pPr indent="-228600" lvl="0" marL="228600" rtl="0" algn="l">
              <a:lnSpc>
                <a:spcPct val="90000"/>
              </a:lnSpc>
              <a:spcBef>
                <a:spcPts val="1000"/>
              </a:spcBef>
              <a:spcAft>
                <a:spcPts val="0"/>
              </a:spcAft>
              <a:buClr>
                <a:schemeClr val="dk1"/>
              </a:buClr>
              <a:buSzPct val="100000"/>
              <a:buChar char="•"/>
            </a:pPr>
            <a:r>
              <a:rPr lang="tr-TR"/>
              <a:t>}</a:t>
            </a:r>
            <a:endParaRPr/>
          </a:p>
          <a:p>
            <a:pPr indent="-130810" lvl="0" marL="228600" rtl="0" algn="l">
              <a:lnSpc>
                <a:spcPct val="90000"/>
              </a:lnSpc>
              <a:spcBef>
                <a:spcPts val="1000"/>
              </a:spcBef>
              <a:spcAft>
                <a:spcPts val="0"/>
              </a:spcAft>
              <a:buClr>
                <a:schemeClr val="dk1"/>
              </a:buClr>
              <a:buSzPct val="100000"/>
              <a:buNone/>
            </a:pPr>
            <a:r>
              <a:t/>
            </a:r>
            <a:endParaRPr/>
          </a:p>
          <a:p>
            <a:pPr indent="-130810" lvl="0" marL="228600" rtl="0" algn="l">
              <a:lnSpc>
                <a:spcPct val="90000"/>
              </a:lnSpc>
              <a:spcBef>
                <a:spcPts val="1000"/>
              </a:spcBef>
              <a:spcAft>
                <a:spcPts val="0"/>
              </a:spcAft>
              <a:buClr>
                <a:schemeClr val="dk1"/>
              </a:buClr>
              <a:buSzPct val="100000"/>
              <a:buNone/>
            </a:pPr>
            <a:r>
              <a:t/>
            </a:r>
            <a:endParaRPr/>
          </a:p>
          <a:p>
            <a:pPr indent="-130810" lvl="0" marL="228600" rtl="0" algn="l">
              <a:lnSpc>
                <a:spcPct val="90000"/>
              </a:lnSpc>
              <a:spcBef>
                <a:spcPts val="1000"/>
              </a:spcBef>
              <a:spcAft>
                <a:spcPts val="0"/>
              </a:spcAft>
              <a:buClr>
                <a:schemeClr val="dk1"/>
              </a:buClr>
              <a:buSzPct val="100000"/>
              <a:buNone/>
            </a:pPr>
            <a:r>
              <a:t/>
            </a:r>
            <a:endParaRPr/>
          </a:p>
        </p:txBody>
      </p:sp>
      <p:sp>
        <p:nvSpPr>
          <p:cNvPr id="255" name="Google Shape;255;p3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fontScale="55000" lnSpcReduction="20000"/>
          </a:bodyPr>
          <a:lstStyle/>
          <a:p>
            <a:pPr indent="-228600" lvl="0" marL="228600" rtl="0" algn="l">
              <a:lnSpc>
                <a:spcPct val="90000"/>
              </a:lnSpc>
              <a:spcBef>
                <a:spcPts val="0"/>
              </a:spcBef>
              <a:spcAft>
                <a:spcPts val="0"/>
              </a:spcAft>
              <a:buClr>
                <a:schemeClr val="dk1"/>
              </a:buClr>
              <a:buSzPct val="100000"/>
              <a:buChar char="•"/>
            </a:pPr>
            <a:r>
              <a:rPr lang="tr-TR"/>
              <a:t>// Alt Sınıf</a:t>
            </a:r>
            <a:endParaRPr/>
          </a:p>
          <a:p>
            <a:pPr indent="-228600" lvl="0" marL="228600" rtl="0" algn="l">
              <a:lnSpc>
                <a:spcPct val="90000"/>
              </a:lnSpc>
              <a:spcBef>
                <a:spcPts val="1000"/>
              </a:spcBef>
              <a:spcAft>
                <a:spcPts val="0"/>
              </a:spcAft>
              <a:buClr>
                <a:schemeClr val="dk1"/>
              </a:buClr>
              <a:buSzPct val="100000"/>
              <a:buChar char="•"/>
            </a:pPr>
            <a:r>
              <a:rPr lang="tr-TR"/>
              <a:t>class C extends B {</a:t>
            </a:r>
            <a:endParaRPr/>
          </a:p>
          <a:p>
            <a:pPr indent="-228600" lvl="0" marL="228600" rtl="0" algn="l">
              <a:lnSpc>
                <a:spcPct val="90000"/>
              </a:lnSpc>
              <a:spcBef>
                <a:spcPts val="1000"/>
              </a:spcBef>
              <a:spcAft>
                <a:spcPts val="0"/>
              </a:spcAft>
              <a:buClr>
                <a:schemeClr val="dk1"/>
              </a:buClr>
              <a:buSzPct val="100000"/>
              <a:buChar char="•"/>
            </a:pPr>
            <a:r>
              <a:rPr lang="tr-TR"/>
              <a:t>    C(int x, int y, int z) {</a:t>
            </a:r>
            <a:endParaRPr/>
          </a:p>
          <a:p>
            <a:pPr indent="-228600" lvl="0" marL="228600" rtl="0" algn="l">
              <a:lnSpc>
                <a:spcPct val="90000"/>
              </a:lnSpc>
              <a:spcBef>
                <a:spcPts val="1000"/>
              </a:spcBef>
              <a:spcAft>
                <a:spcPts val="0"/>
              </a:spcAft>
              <a:buClr>
                <a:schemeClr val="dk1"/>
              </a:buClr>
              <a:buSzPct val="100000"/>
              <a:buChar char="•"/>
            </a:pPr>
            <a:r>
              <a:rPr lang="tr-TR"/>
              <a:t>        super(x, y);  // B sınıfının constructor'ını çağırır</a:t>
            </a:r>
            <a:endParaRPr/>
          </a:p>
          <a:p>
            <a:pPr indent="-228600" lvl="0" marL="228600" rtl="0" algn="l">
              <a:lnSpc>
                <a:spcPct val="90000"/>
              </a:lnSpc>
              <a:spcBef>
                <a:spcPts val="1000"/>
              </a:spcBef>
              <a:spcAft>
                <a:spcPts val="0"/>
              </a:spcAft>
              <a:buClr>
                <a:schemeClr val="dk1"/>
              </a:buClr>
              <a:buSzPct val="100000"/>
              <a:buChar char="•"/>
            </a:pPr>
            <a:r>
              <a:rPr lang="tr-TR"/>
              <a:t>        System.out.println("C sınıfının constructor'ı çalıştı: " + z);</a:t>
            </a:r>
            <a:endParaRPr/>
          </a:p>
          <a:p>
            <a:pPr indent="-228600" lvl="0" marL="228600" rtl="0" algn="l">
              <a:lnSpc>
                <a:spcPct val="90000"/>
              </a:lnSpc>
              <a:spcBef>
                <a:spcPts val="1000"/>
              </a:spcBef>
              <a:spcAft>
                <a:spcPts val="0"/>
              </a:spcAft>
              <a:buClr>
                <a:schemeClr val="dk1"/>
              </a:buClr>
              <a:buSzPct val="100000"/>
              <a:buChar char="•"/>
            </a:pPr>
            <a:r>
              <a:rPr lang="tr-TR"/>
              <a:t>    }</a:t>
            </a:r>
            <a:endParaRPr/>
          </a:p>
          <a:p>
            <a:pPr indent="-228600" lvl="0" marL="228600" rtl="0" algn="l">
              <a:lnSpc>
                <a:spcPct val="90000"/>
              </a:lnSpc>
              <a:spcBef>
                <a:spcPts val="1000"/>
              </a:spcBef>
              <a:spcAft>
                <a:spcPts val="0"/>
              </a:spcAft>
              <a:buClr>
                <a:schemeClr val="dk1"/>
              </a:buClr>
              <a:buSzPct val="100000"/>
              <a:buChar char="•"/>
            </a:pPr>
            <a:r>
              <a:rPr lang="tr-TR"/>
              <a:t>}</a:t>
            </a:r>
            <a:endParaRPr/>
          </a:p>
          <a:p>
            <a:pPr indent="-13081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tr-TR"/>
              <a:t>Parametre Alan Constructor'lar ve Çağırılma Sırası</a:t>
            </a:r>
            <a:endParaRPr/>
          </a:p>
        </p:txBody>
      </p:sp>
      <p:sp>
        <p:nvSpPr>
          <p:cNvPr id="261" name="Google Shape;261;p3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tr-TR"/>
              <a:t>// Test Sınıfı</a:t>
            </a:r>
            <a:endParaRPr/>
          </a:p>
          <a:p>
            <a:pPr indent="-228600" lvl="0" marL="228600" rtl="0" algn="l">
              <a:lnSpc>
                <a:spcPct val="90000"/>
              </a:lnSpc>
              <a:spcBef>
                <a:spcPts val="1000"/>
              </a:spcBef>
              <a:spcAft>
                <a:spcPts val="0"/>
              </a:spcAft>
              <a:buClr>
                <a:schemeClr val="dk1"/>
              </a:buClr>
              <a:buSzPts val="2800"/>
              <a:buChar char="•"/>
            </a:pPr>
            <a:r>
              <a:rPr lang="tr-TR"/>
              <a:t>public class Main {</a:t>
            </a:r>
            <a:endParaRPr/>
          </a:p>
          <a:p>
            <a:pPr indent="-228600" lvl="0" marL="228600" rtl="0" algn="l">
              <a:lnSpc>
                <a:spcPct val="90000"/>
              </a:lnSpc>
              <a:spcBef>
                <a:spcPts val="1000"/>
              </a:spcBef>
              <a:spcAft>
                <a:spcPts val="0"/>
              </a:spcAft>
              <a:buClr>
                <a:schemeClr val="dk1"/>
              </a:buClr>
              <a:buSzPts val="2800"/>
              <a:buChar char="•"/>
            </a:pPr>
            <a:r>
              <a:rPr lang="tr-TR"/>
              <a:t>    public static void main(String[] args) {</a:t>
            </a:r>
            <a:endParaRPr/>
          </a:p>
          <a:p>
            <a:pPr indent="-228600" lvl="0" marL="228600" rtl="0" algn="l">
              <a:lnSpc>
                <a:spcPct val="90000"/>
              </a:lnSpc>
              <a:spcBef>
                <a:spcPts val="1000"/>
              </a:spcBef>
              <a:spcAft>
                <a:spcPts val="0"/>
              </a:spcAft>
              <a:buClr>
                <a:schemeClr val="dk1"/>
              </a:buClr>
              <a:buSzPts val="2800"/>
              <a:buChar char="•"/>
            </a:pPr>
            <a:r>
              <a:rPr lang="tr-TR"/>
              <a:t>        C c = new C(10, 20, 30);  // C sınıfı nesnesi oluşturuluyor</a:t>
            </a:r>
            <a:endParaRPr/>
          </a:p>
          <a:p>
            <a:pPr indent="-228600" lvl="0" marL="228600" rtl="0" algn="l">
              <a:lnSpc>
                <a:spcPct val="90000"/>
              </a:lnSpc>
              <a:spcBef>
                <a:spcPts val="1000"/>
              </a:spcBef>
              <a:spcAft>
                <a:spcPts val="0"/>
              </a:spcAft>
              <a:buClr>
                <a:schemeClr val="dk1"/>
              </a:buClr>
              <a:buSzPts val="2800"/>
              <a:buChar char="•"/>
            </a:pPr>
            <a:r>
              <a:rPr lang="tr-TR"/>
              <a:t>    }</a:t>
            </a:r>
            <a:endParaRPr/>
          </a:p>
          <a:p>
            <a:pPr indent="-228600" lvl="0" marL="228600" rtl="0" algn="l">
              <a:lnSpc>
                <a:spcPct val="90000"/>
              </a:lnSpc>
              <a:spcBef>
                <a:spcPts val="1000"/>
              </a:spcBef>
              <a:spcAft>
                <a:spcPts val="0"/>
              </a:spcAft>
              <a:buClr>
                <a:schemeClr val="dk1"/>
              </a:buClr>
              <a:buSzPts val="2800"/>
              <a:buChar char="•"/>
            </a:pPr>
            <a:r>
              <a:rPr lang="tr-TR"/>
              <a:t>}</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62" name="Google Shape;262;p39"/>
          <p:cNvSpPr txBox="1"/>
          <p:nvPr>
            <p:ph idx="2" type="body"/>
          </p:nvPr>
        </p:nvSpPr>
        <p:spPr>
          <a:xfrm>
            <a:off x="6172201" y="1800692"/>
            <a:ext cx="5181600" cy="4401205"/>
          </a:xfrm>
          <a:prstGeom prst="rect">
            <a:avLst/>
          </a:prstGeom>
          <a:noFill/>
          <a:ln>
            <a:noFill/>
          </a:ln>
        </p:spPr>
        <p:txBody>
          <a:bodyPr anchorCtr="0" anchor="ctr" bIns="45700" lIns="91425" spcFirstLastPara="1" rIns="91425" wrap="square" tIns="45700">
            <a:spAutoFit/>
          </a:bodyPr>
          <a:lstStyle/>
          <a:p>
            <a:pPr indent="-127000" lvl="0" marL="0" marR="0" rtl="0" algn="l">
              <a:lnSpc>
                <a:spcPct val="100000"/>
              </a:lnSpc>
              <a:spcBef>
                <a:spcPts val="0"/>
              </a:spcBef>
              <a:spcAft>
                <a:spcPts val="0"/>
              </a:spcAft>
              <a:buClr>
                <a:schemeClr val="dk1"/>
              </a:buClr>
              <a:buSzPts val="2000"/>
              <a:buFont typeface="Arimo"/>
              <a:buChar char="•"/>
            </a:pPr>
            <a:r>
              <a:rPr b="0" i="0" lang="tr-TR" sz="2000" u="none" cap="none" strike="noStrike">
                <a:solidFill>
                  <a:schemeClr val="dk1"/>
                </a:solidFill>
                <a:latin typeface="Arimo"/>
                <a:ea typeface="Arimo"/>
                <a:cs typeface="Arimo"/>
                <a:sym typeface="Arimo"/>
              </a:rPr>
              <a:t>new C(10, 20, 30)</a:t>
            </a:r>
            <a:r>
              <a:rPr b="0" i="0" lang="tr-TR" sz="2000" u="none" cap="none" strike="noStrike">
                <a:solidFill>
                  <a:schemeClr val="dk1"/>
                </a:solidFill>
              </a:rPr>
              <a:t> ifadesiyle </a:t>
            </a:r>
            <a:r>
              <a:rPr b="0" i="0" lang="tr-TR" sz="2000" u="none" cap="none" strike="noStrike">
                <a:solidFill>
                  <a:schemeClr val="dk1"/>
                </a:solidFill>
                <a:latin typeface="Arimo"/>
                <a:ea typeface="Arimo"/>
                <a:cs typeface="Arimo"/>
                <a:sym typeface="Arimo"/>
              </a:rPr>
              <a:t>C</a:t>
            </a:r>
            <a:r>
              <a:rPr b="0" i="0" lang="tr-TR" sz="2000" u="none" cap="none" strike="noStrike">
                <a:solidFill>
                  <a:schemeClr val="dk1"/>
                </a:solidFill>
              </a:rPr>
              <a:t> nesnesi oluşturulur.</a:t>
            </a:r>
            <a:r>
              <a:rPr b="0" i="0" lang="tr-TR" sz="2000" u="none" cap="none" strike="noStrike">
                <a:solidFill>
                  <a:schemeClr val="dk1"/>
                </a:solidFill>
                <a:latin typeface="Arial"/>
                <a:ea typeface="Arial"/>
                <a:cs typeface="Arial"/>
                <a:sym typeface="Arial"/>
              </a:rPr>
              <a:t> </a:t>
            </a:r>
            <a:endParaRPr/>
          </a:p>
          <a:p>
            <a:pPr indent="-127000" lvl="0" marL="0" marR="0" rtl="0" algn="l">
              <a:lnSpc>
                <a:spcPct val="100000"/>
              </a:lnSpc>
              <a:spcBef>
                <a:spcPts val="0"/>
              </a:spcBef>
              <a:spcAft>
                <a:spcPts val="0"/>
              </a:spcAft>
              <a:buClr>
                <a:schemeClr val="dk1"/>
              </a:buClr>
              <a:buSzPts val="2000"/>
              <a:buFont typeface="Arimo"/>
              <a:buChar char="•"/>
            </a:pPr>
            <a:r>
              <a:rPr b="0" i="0" lang="tr-TR" sz="2000" u="none" cap="none" strike="noStrike">
                <a:solidFill>
                  <a:schemeClr val="dk1"/>
                </a:solidFill>
                <a:latin typeface="Arimo"/>
                <a:ea typeface="Arimo"/>
                <a:cs typeface="Arimo"/>
                <a:sym typeface="Arimo"/>
              </a:rPr>
              <a:t>C</a:t>
            </a:r>
            <a:r>
              <a:rPr b="0" i="0" lang="tr-TR" sz="2000" u="none" cap="none" strike="noStrike">
                <a:solidFill>
                  <a:schemeClr val="dk1"/>
                </a:solidFill>
              </a:rPr>
              <a:t> constructor'ı çalışmaya başlar ve </a:t>
            </a:r>
            <a:r>
              <a:rPr b="0" i="0" lang="tr-TR" sz="2000" u="none" cap="none" strike="noStrike">
                <a:solidFill>
                  <a:schemeClr val="dk1"/>
                </a:solidFill>
                <a:latin typeface="Arimo"/>
                <a:ea typeface="Arimo"/>
                <a:cs typeface="Arimo"/>
                <a:sym typeface="Arimo"/>
              </a:rPr>
              <a:t>super(x, y)</a:t>
            </a:r>
            <a:r>
              <a:rPr b="0" i="0" lang="tr-TR" sz="2000" u="none" cap="none" strike="noStrike">
                <a:solidFill>
                  <a:schemeClr val="dk1"/>
                </a:solidFill>
              </a:rPr>
              <a:t> komutu nedeniyle önce </a:t>
            </a:r>
            <a:r>
              <a:rPr b="0" i="0" lang="tr-TR" sz="2000" u="none" cap="none" strike="noStrike">
                <a:solidFill>
                  <a:schemeClr val="dk1"/>
                </a:solidFill>
                <a:latin typeface="Arimo"/>
                <a:ea typeface="Arimo"/>
                <a:cs typeface="Arimo"/>
                <a:sym typeface="Arimo"/>
              </a:rPr>
              <a:t>B</a:t>
            </a:r>
            <a:r>
              <a:rPr b="0" i="0" lang="tr-TR" sz="2000" u="none" cap="none" strike="noStrike">
                <a:solidFill>
                  <a:schemeClr val="dk1"/>
                </a:solidFill>
              </a:rPr>
              <a:t> constructor'ı çağrılır.</a:t>
            </a:r>
            <a:r>
              <a:rPr b="0" i="0" lang="tr-TR" sz="2000" u="none" cap="none" strike="noStrike">
                <a:solidFill>
                  <a:schemeClr val="dk1"/>
                </a:solidFill>
                <a:latin typeface="Arial"/>
                <a:ea typeface="Arial"/>
                <a:cs typeface="Arial"/>
                <a:sym typeface="Arial"/>
              </a:rPr>
              <a:t> </a:t>
            </a:r>
            <a:endParaRPr/>
          </a:p>
          <a:p>
            <a:pPr indent="-127000" lvl="0" marL="0" marR="0" rtl="0" algn="l">
              <a:lnSpc>
                <a:spcPct val="100000"/>
              </a:lnSpc>
              <a:spcBef>
                <a:spcPts val="0"/>
              </a:spcBef>
              <a:spcAft>
                <a:spcPts val="0"/>
              </a:spcAft>
              <a:buClr>
                <a:schemeClr val="dk1"/>
              </a:buClr>
              <a:buSzPts val="2000"/>
              <a:buFont typeface="Arimo"/>
              <a:buChar char="•"/>
            </a:pPr>
            <a:r>
              <a:rPr b="0" i="0" lang="tr-TR" sz="2000" u="none" cap="none" strike="noStrike">
                <a:solidFill>
                  <a:schemeClr val="dk1"/>
                </a:solidFill>
                <a:latin typeface="Arimo"/>
                <a:ea typeface="Arimo"/>
                <a:cs typeface="Arimo"/>
                <a:sym typeface="Arimo"/>
              </a:rPr>
              <a:t>B</a:t>
            </a:r>
            <a:r>
              <a:rPr b="0" i="0" lang="tr-TR" sz="2000" u="none" cap="none" strike="noStrike">
                <a:solidFill>
                  <a:schemeClr val="dk1"/>
                </a:solidFill>
              </a:rPr>
              <a:t> constructor'ı çalışırken </a:t>
            </a:r>
            <a:r>
              <a:rPr b="0" i="0" lang="tr-TR" sz="2000" u="none" cap="none" strike="noStrike">
                <a:solidFill>
                  <a:schemeClr val="dk1"/>
                </a:solidFill>
                <a:latin typeface="Arimo"/>
                <a:ea typeface="Arimo"/>
                <a:cs typeface="Arimo"/>
                <a:sym typeface="Arimo"/>
              </a:rPr>
              <a:t>super(x)</a:t>
            </a:r>
            <a:r>
              <a:rPr b="0" i="0" lang="tr-TR" sz="2000" u="none" cap="none" strike="noStrike">
                <a:solidFill>
                  <a:schemeClr val="dk1"/>
                </a:solidFill>
              </a:rPr>
              <a:t> komutu nedeniyle önce </a:t>
            </a:r>
            <a:r>
              <a:rPr b="0" i="0" lang="tr-TR" sz="2000" u="none" cap="none" strike="noStrike">
                <a:solidFill>
                  <a:schemeClr val="dk1"/>
                </a:solidFill>
                <a:latin typeface="Arimo"/>
                <a:ea typeface="Arimo"/>
                <a:cs typeface="Arimo"/>
                <a:sym typeface="Arimo"/>
              </a:rPr>
              <a:t>A</a:t>
            </a:r>
            <a:r>
              <a:rPr b="0" i="0" lang="tr-TR" sz="2000" u="none" cap="none" strike="noStrike">
                <a:solidFill>
                  <a:schemeClr val="dk1"/>
                </a:solidFill>
              </a:rPr>
              <a:t> constructor'ı çalışır.</a:t>
            </a:r>
            <a:r>
              <a:rPr b="0" i="0" lang="tr-TR" sz="2000" u="none" cap="none" strike="noStrike">
                <a:solidFill>
                  <a:schemeClr val="dk1"/>
                </a:solidFill>
                <a:latin typeface="Arial"/>
                <a:ea typeface="Arial"/>
                <a:cs typeface="Arial"/>
                <a:sym typeface="Arial"/>
              </a:rPr>
              <a:t> </a:t>
            </a:r>
            <a:endParaRPr/>
          </a:p>
          <a:p>
            <a:pPr indent="-127000" lvl="0" marL="0" marR="0" rtl="0" algn="l">
              <a:lnSpc>
                <a:spcPct val="100000"/>
              </a:lnSpc>
              <a:spcBef>
                <a:spcPts val="0"/>
              </a:spcBef>
              <a:spcAft>
                <a:spcPts val="0"/>
              </a:spcAft>
              <a:buClr>
                <a:schemeClr val="dk1"/>
              </a:buClr>
              <a:buSzPts val="2000"/>
              <a:buFont typeface="Arimo"/>
              <a:buChar char="•"/>
            </a:pPr>
            <a:r>
              <a:rPr b="0" i="0" lang="tr-TR" sz="2000" u="none" cap="none" strike="noStrike">
                <a:solidFill>
                  <a:schemeClr val="dk1"/>
                </a:solidFill>
                <a:latin typeface="Arimo"/>
                <a:ea typeface="Arimo"/>
                <a:cs typeface="Arimo"/>
                <a:sym typeface="Arimo"/>
              </a:rPr>
              <a:t>A</a:t>
            </a:r>
            <a:r>
              <a:rPr b="0" i="0" lang="tr-TR" sz="2000" u="none" cap="none" strike="noStrike">
                <a:solidFill>
                  <a:schemeClr val="dk1"/>
                </a:solidFill>
              </a:rPr>
              <a:t> constructor'ı çalışır ve ekrana </a:t>
            </a:r>
            <a:r>
              <a:rPr b="0" i="0" lang="tr-TR" sz="2000" u="none" cap="none" strike="noStrike">
                <a:solidFill>
                  <a:schemeClr val="dk1"/>
                </a:solidFill>
                <a:latin typeface="Arimo"/>
                <a:ea typeface="Arimo"/>
                <a:cs typeface="Arimo"/>
                <a:sym typeface="Arimo"/>
              </a:rPr>
              <a:t>"A sınıfının constructor'ı çalıştı: 10"</a:t>
            </a:r>
            <a:r>
              <a:rPr b="0" i="0" lang="tr-TR" sz="2000" u="none" cap="none" strike="noStrike">
                <a:solidFill>
                  <a:schemeClr val="dk1"/>
                </a:solidFill>
              </a:rPr>
              <a:t> yazdırır.</a:t>
            </a:r>
            <a:r>
              <a:rPr b="0" i="0" lang="tr-TR" sz="2000" u="none" cap="none" strike="noStrike">
                <a:solidFill>
                  <a:schemeClr val="dk1"/>
                </a:solidFill>
                <a:latin typeface="Arial"/>
                <a:ea typeface="Arial"/>
                <a:cs typeface="Arial"/>
                <a:sym typeface="Arial"/>
              </a:rPr>
              <a:t> </a:t>
            </a:r>
            <a:endParaRPr/>
          </a:p>
          <a:p>
            <a:pPr indent="-127000" lvl="0" marL="0" marR="0" rtl="0" algn="l">
              <a:lnSpc>
                <a:spcPct val="100000"/>
              </a:lnSpc>
              <a:spcBef>
                <a:spcPts val="0"/>
              </a:spcBef>
              <a:spcAft>
                <a:spcPts val="0"/>
              </a:spcAft>
              <a:buClr>
                <a:schemeClr val="dk1"/>
              </a:buClr>
              <a:buSzPts val="2000"/>
              <a:buFont typeface="Arimo"/>
              <a:buChar char="•"/>
            </a:pPr>
            <a:r>
              <a:rPr b="0" i="0" lang="tr-TR" sz="2000" u="none" cap="none" strike="noStrike">
                <a:solidFill>
                  <a:schemeClr val="dk1"/>
                </a:solidFill>
                <a:latin typeface="Arimo"/>
                <a:ea typeface="Arimo"/>
                <a:cs typeface="Arimo"/>
                <a:sym typeface="Arimo"/>
              </a:rPr>
              <a:t>A</a:t>
            </a:r>
            <a:r>
              <a:rPr b="0" i="0" lang="tr-TR" sz="2000" u="none" cap="none" strike="noStrike">
                <a:solidFill>
                  <a:schemeClr val="dk1"/>
                </a:solidFill>
              </a:rPr>
              <a:t> constructor'ı tamamlandığında </a:t>
            </a:r>
            <a:r>
              <a:rPr b="0" i="0" lang="tr-TR" sz="2000" u="none" cap="none" strike="noStrike">
                <a:solidFill>
                  <a:schemeClr val="dk1"/>
                </a:solidFill>
                <a:latin typeface="Arimo"/>
                <a:ea typeface="Arimo"/>
                <a:cs typeface="Arimo"/>
                <a:sym typeface="Arimo"/>
              </a:rPr>
              <a:t>B</a:t>
            </a:r>
            <a:r>
              <a:rPr b="0" i="0" lang="tr-TR" sz="2000" u="none" cap="none" strike="noStrike">
                <a:solidFill>
                  <a:schemeClr val="dk1"/>
                </a:solidFill>
              </a:rPr>
              <a:t> constructor'ı devam eder ve </a:t>
            </a:r>
            <a:r>
              <a:rPr b="0" i="0" lang="tr-TR" sz="2000" u="none" cap="none" strike="noStrike">
                <a:solidFill>
                  <a:schemeClr val="dk1"/>
                </a:solidFill>
                <a:latin typeface="Arimo"/>
                <a:ea typeface="Arimo"/>
                <a:cs typeface="Arimo"/>
                <a:sym typeface="Arimo"/>
              </a:rPr>
              <a:t>"B sınıfının constructor'ı çalıştı: 20"</a:t>
            </a:r>
            <a:r>
              <a:rPr b="0" i="0" lang="tr-TR" sz="2000" u="none" cap="none" strike="noStrike">
                <a:solidFill>
                  <a:schemeClr val="dk1"/>
                </a:solidFill>
              </a:rPr>
              <a:t> yazdırır.</a:t>
            </a:r>
            <a:r>
              <a:rPr b="0" i="0" lang="tr-TR" sz="2000" u="none" cap="none" strike="noStrike">
                <a:solidFill>
                  <a:schemeClr val="dk1"/>
                </a:solidFill>
                <a:latin typeface="Arial"/>
                <a:ea typeface="Arial"/>
                <a:cs typeface="Arial"/>
                <a:sym typeface="Arial"/>
              </a:rPr>
              <a:t> </a:t>
            </a:r>
            <a:endParaRPr/>
          </a:p>
          <a:p>
            <a:pPr indent="-127000" lvl="0" marL="0" marR="0" rtl="0" algn="l">
              <a:lnSpc>
                <a:spcPct val="100000"/>
              </a:lnSpc>
              <a:spcBef>
                <a:spcPts val="0"/>
              </a:spcBef>
              <a:spcAft>
                <a:spcPts val="0"/>
              </a:spcAft>
              <a:buClr>
                <a:schemeClr val="dk1"/>
              </a:buClr>
              <a:buSzPts val="2000"/>
              <a:buFont typeface="Arial"/>
              <a:buChar char="•"/>
            </a:pPr>
            <a:r>
              <a:rPr b="0" i="0" lang="tr-TR" sz="2000" u="none" cap="none" strike="noStrike">
                <a:solidFill>
                  <a:schemeClr val="dk1"/>
                </a:solidFill>
                <a:latin typeface="Arial"/>
                <a:ea typeface="Arial"/>
                <a:cs typeface="Arial"/>
                <a:sym typeface="Arial"/>
              </a:rPr>
              <a:t>Son olarak </a:t>
            </a:r>
            <a:r>
              <a:rPr b="0" i="0" lang="tr-TR" sz="2000" u="none" cap="none" strike="noStrike">
                <a:solidFill>
                  <a:schemeClr val="dk1"/>
                </a:solidFill>
                <a:latin typeface="Arimo"/>
                <a:ea typeface="Arimo"/>
                <a:cs typeface="Arimo"/>
                <a:sym typeface="Arimo"/>
              </a:rPr>
              <a:t>C</a:t>
            </a:r>
            <a:r>
              <a:rPr b="0" i="0" lang="tr-TR" sz="2000" u="none" cap="none" strike="noStrike">
                <a:solidFill>
                  <a:schemeClr val="dk1"/>
                </a:solidFill>
              </a:rPr>
              <a:t> constructor'ı çalışır ve </a:t>
            </a:r>
            <a:r>
              <a:rPr b="0" i="0" lang="tr-TR" sz="2000" u="none" cap="none" strike="noStrike">
                <a:solidFill>
                  <a:schemeClr val="dk1"/>
                </a:solidFill>
                <a:latin typeface="Arimo"/>
                <a:ea typeface="Arimo"/>
                <a:cs typeface="Arimo"/>
                <a:sym typeface="Arimo"/>
              </a:rPr>
              <a:t>"C sınıfının constructor'ı çalıştı: 30"</a:t>
            </a:r>
            <a:r>
              <a:rPr b="0" i="0" lang="tr-TR" sz="2000" u="none" cap="none" strike="noStrike">
                <a:solidFill>
                  <a:schemeClr val="dk1"/>
                </a:solidFill>
              </a:rPr>
              <a:t> yazdırır.</a:t>
            </a:r>
            <a:r>
              <a:rPr b="0" i="0" lang="tr-TR" sz="2000" u="none" cap="none" strike="noStrike">
                <a:solidFill>
                  <a:schemeClr val="dk1"/>
                </a:solidFill>
                <a:latin typeface="Arial"/>
                <a:ea typeface="Arial"/>
                <a:cs typeface="Arial"/>
                <a:sym typeface="Arial"/>
              </a:rPr>
              <a:t>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tr-TR"/>
              <a:t>Çoklu Kalıtım (Multiple Inheritance)</a:t>
            </a:r>
            <a:endParaRPr/>
          </a:p>
        </p:txBody>
      </p:sp>
      <p:sp>
        <p:nvSpPr>
          <p:cNvPr id="268" name="Google Shape;268;p4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tr-TR"/>
              <a:t>Java'da birden fazla sınıftan kalıtım (multiple inheritance) doğrudan desteklenmez. Ancak interface kullanılarak bu sağlanabilir.</a:t>
            </a:r>
            <a:endParaRPr/>
          </a:p>
          <a:p>
            <a:pPr indent="-228600" lvl="0" marL="228600" rtl="0" algn="just">
              <a:lnSpc>
                <a:spcPct val="90000"/>
              </a:lnSpc>
              <a:spcBef>
                <a:spcPts val="1000"/>
              </a:spcBef>
              <a:spcAft>
                <a:spcPts val="0"/>
              </a:spcAft>
              <a:buClr>
                <a:schemeClr val="dk1"/>
              </a:buClr>
              <a:buSzPts val="2800"/>
              <a:buChar char="•"/>
            </a:pPr>
            <a:r>
              <a:rPr lang="tr-TR"/>
              <a:t>Java'da </a:t>
            </a:r>
            <a:r>
              <a:rPr b="1" lang="tr-TR"/>
              <a:t>interface (arayüz)</a:t>
            </a:r>
            <a:r>
              <a:rPr lang="tr-TR"/>
              <a:t>, bir sınıfın uygulaması gereken metotların yalnızca imzalarını (signature) belirten, ancak metotların içeriğini (body) içermeyen bir yapıdır. Interface, </a:t>
            </a:r>
            <a:r>
              <a:rPr b="1" lang="tr-TR"/>
              <a:t>%100 soyutlama</a:t>
            </a:r>
            <a:r>
              <a:rPr lang="tr-TR"/>
              <a:t> (abstraction) sağlar ve çoklu kalıtımın (multiple inheritance) Java'da desteklenmesini mümkün kılar.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tr-TR"/>
              <a:t>Kalıtım Nedir</a:t>
            </a:r>
            <a:endParaRPr/>
          </a:p>
        </p:txBody>
      </p:sp>
      <p:sp>
        <p:nvSpPr>
          <p:cNvPr id="97" name="Google Shape;97;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404040"/>
              </a:buClr>
              <a:buSzPts val="2800"/>
              <a:buFont typeface="Arial"/>
              <a:buChar char="•"/>
            </a:pPr>
            <a:r>
              <a:rPr b="1" i="0" lang="tr-TR">
                <a:solidFill>
                  <a:srgbClr val="404040"/>
                </a:solidFill>
                <a:latin typeface="Inter"/>
                <a:ea typeface="Inter"/>
                <a:cs typeface="Inter"/>
                <a:sym typeface="Inter"/>
              </a:rPr>
              <a:t>Superclass/Parent Class (Üst Sınıf)</a:t>
            </a:r>
            <a:r>
              <a:rPr b="0" i="0" lang="tr-TR">
                <a:solidFill>
                  <a:srgbClr val="404040"/>
                </a:solidFill>
                <a:latin typeface="Inter"/>
                <a:ea typeface="Inter"/>
                <a:cs typeface="Inter"/>
                <a:sym typeface="Inter"/>
              </a:rPr>
              <a:t>: Miras alınan sınıf. Bu sınıfın özellikleri ve metotları alt sınıflar tarafından kullanılabilir.</a:t>
            </a:r>
            <a:endParaRPr/>
          </a:p>
          <a:p>
            <a:pPr indent="-228600" lvl="0" marL="228600" rtl="0" algn="l">
              <a:lnSpc>
                <a:spcPct val="90000"/>
              </a:lnSpc>
              <a:spcBef>
                <a:spcPts val="300"/>
              </a:spcBef>
              <a:spcAft>
                <a:spcPts val="0"/>
              </a:spcAft>
              <a:buClr>
                <a:srgbClr val="404040"/>
              </a:buClr>
              <a:buSzPts val="2800"/>
              <a:buFont typeface="Arial"/>
              <a:buChar char="•"/>
            </a:pPr>
            <a:r>
              <a:rPr b="1" i="0" lang="tr-TR">
                <a:solidFill>
                  <a:srgbClr val="404040"/>
                </a:solidFill>
                <a:latin typeface="Inter"/>
                <a:ea typeface="Inter"/>
                <a:cs typeface="Inter"/>
                <a:sym typeface="Inter"/>
              </a:rPr>
              <a:t>Subclass/Child Class (Alt Sınıf)</a:t>
            </a:r>
            <a:r>
              <a:rPr b="0" i="0" lang="tr-TR">
                <a:solidFill>
                  <a:srgbClr val="404040"/>
                </a:solidFill>
                <a:latin typeface="Inter"/>
                <a:ea typeface="Inter"/>
                <a:cs typeface="Inter"/>
                <a:sym typeface="Inter"/>
              </a:rPr>
              <a:t>: Miras alan sınıf. Bu sınıf, üst sınıfın özelliklerini ve metotlarını miras alır ve kendi özelliklerini ve metotlarını da ekleyebilir.</a:t>
            </a:r>
            <a:endParaRPr/>
          </a:p>
          <a:p>
            <a:pPr indent="-228600" lvl="0" marL="228600" rtl="0" algn="l">
              <a:lnSpc>
                <a:spcPct val="90000"/>
              </a:lnSpc>
              <a:spcBef>
                <a:spcPts val="300"/>
              </a:spcBef>
              <a:spcAft>
                <a:spcPts val="0"/>
              </a:spcAft>
              <a:buClr>
                <a:schemeClr val="dk1"/>
              </a:buClr>
              <a:buSzPts val="2800"/>
              <a:buFont typeface="Arial"/>
              <a:buChar char="•"/>
            </a:pPr>
            <a:r>
              <a:rPr b="1" lang="tr-TR"/>
              <a:t>extends Anahtar Kelimesi:</a:t>
            </a:r>
            <a:r>
              <a:rPr lang="tr-TR"/>
              <a:t> Bir sınıfın başka bir sınıftan miras aldığını belirtmek için kullanılır.</a:t>
            </a:r>
            <a:endParaRPr b="0" i="0">
              <a:solidFill>
                <a:srgbClr val="404040"/>
              </a:solidFill>
              <a:latin typeface="Inter"/>
              <a:ea typeface="Inter"/>
              <a:cs typeface="Inter"/>
              <a:sym typeface="Inte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tr-TR"/>
              <a:t>Kalıtımın Avantajları:</a:t>
            </a:r>
            <a:endParaRPr/>
          </a:p>
        </p:txBody>
      </p:sp>
      <p:sp>
        <p:nvSpPr>
          <p:cNvPr id="103" name="Google Shape;103;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Font typeface="Arial"/>
              <a:buChar char="•"/>
            </a:pPr>
            <a:r>
              <a:rPr b="1" lang="tr-TR"/>
              <a:t>Kodun Yeniden Kullanılabilirliği:</a:t>
            </a:r>
            <a:r>
              <a:rPr lang="tr-TR"/>
              <a:t> Mevcut sınıfların özelliklerini ve metotlarını tekrar tekrar yazmak yerine, kalıtım yoluyla kolayca kullanabiliriz.</a:t>
            </a:r>
            <a:endParaRPr/>
          </a:p>
          <a:p>
            <a:pPr indent="-228600" lvl="0" marL="228600" rtl="0" algn="l">
              <a:lnSpc>
                <a:spcPct val="90000"/>
              </a:lnSpc>
              <a:spcBef>
                <a:spcPts val="1000"/>
              </a:spcBef>
              <a:spcAft>
                <a:spcPts val="0"/>
              </a:spcAft>
              <a:buClr>
                <a:schemeClr val="dk1"/>
              </a:buClr>
              <a:buSzPts val="2800"/>
              <a:buFont typeface="Arial"/>
              <a:buChar char="•"/>
            </a:pPr>
            <a:r>
              <a:rPr b="1" lang="tr-TR"/>
              <a:t>Kodun Organizasyonu:</a:t>
            </a:r>
            <a:r>
              <a:rPr lang="tr-TR"/>
              <a:t> Kalıtım, sınıflar arasında hiyerarşik bir yapı oluşturarak kodun daha düzenli ve anlaşılır olmasını sağlar.</a:t>
            </a:r>
            <a:endParaRPr/>
          </a:p>
          <a:p>
            <a:pPr indent="-228600" lvl="0" marL="228600" rtl="0" algn="l">
              <a:lnSpc>
                <a:spcPct val="90000"/>
              </a:lnSpc>
              <a:spcBef>
                <a:spcPts val="1000"/>
              </a:spcBef>
              <a:spcAft>
                <a:spcPts val="0"/>
              </a:spcAft>
              <a:buClr>
                <a:schemeClr val="dk1"/>
              </a:buClr>
              <a:buSzPts val="2800"/>
              <a:buFont typeface="Arial"/>
              <a:buChar char="•"/>
            </a:pPr>
            <a:r>
              <a:rPr b="1" lang="tr-TR"/>
              <a:t>Polimorfizm:</a:t>
            </a:r>
            <a:r>
              <a:rPr lang="tr-TR"/>
              <a:t> Kalıtım, polimorfizm (çok biçimlilik) kavramının temelini oluşturur. Polimorfizm, farklı sınıfların aynı arayüzü kullanarak farklı şekillerde davranabilmesini sağlar.</a:t>
            </a:r>
            <a:endParaRPr/>
          </a:p>
          <a:p>
            <a:pPr indent="-228600" lvl="0" marL="228600" rtl="0" algn="l">
              <a:lnSpc>
                <a:spcPct val="90000"/>
              </a:lnSpc>
              <a:spcBef>
                <a:spcPts val="1000"/>
              </a:spcBef>
              <a:spcAft>
                <a:spcPts val="0"/>
              </a:spcAft>
              <a:buClr>
                <a:schemeClr val="dk1"/>
              </a:buClr>
              <a:buSzPts val="2800"/>
              <a:buFont typeface="Arial"/>
              <a:buChar char="•"/>
            </a:pPr>
            <a:r>
              <a:rPr b="1" lang="tr-TR"/>
              <a:t>Bakım Kolaylığı:</a:t>
            </a:r>
            <a:r>
              <a:rPr lang="tr-TR"/>
              <a:t> Kodun tekrar kullanılabilirliği ve organizasyonu sayesinde, kodun bakımını yapmak daha kolay hale gelir.</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idx="1" type="body"/>
          </p:nvPr>
        </p:nvSpPr>
        <p:spPr>
          <a:xfrm>
            <a:off x="2585720" y="527418"/>
            <a:ext cx="5284332" cy="5078313"/>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8C8C8C"/>
              </a:buClr>
              <a:buSzPts val="3600"/>
              <a:buFont typeface="JetBrains Mono"/>
              <a:buNone/>
            </a:pPr>
            <a:r>
              <a:rPr b="0" i="1" lang="tr-TR" sz="3600" u="none" cap="none" strike="noStrike">
                <a:solidFill>
                  <a:srgbClr val="8C8C8C"/>
                </a:solidFill>
                <a:latin typeface="JetBrains Mono"/>
                <a:ea typeface="JetBrains Mono"/>
                <a:cs typeface="JetBrains Mono"/>
                <a:sym typeface="JetBrains Mono"/>
              </a:rPr>
              <a:t>// Üst sınıf: Hayvan</a:t>
            </a:r>
            <a:br>
              <a:rPr b="0" i="1" lang="tr-TR" sz="3600" u="none" cap="none" strike="noStrike">
                <a:solidFill>
                  <a:srgbClr val="8C8C8C"/>
                </a:solidFill>
                <a:latin typeface="JetBrains Mono"/>
                <a:ea typeface="JetBrains Mono"/>
                <a:cs typeface="JetBrains Mono"/>
                <a:sym typeface="JetBrains Mono"/>
              </a:rPr>
            </a:br>
            <a:r>
              <a:rPr b="0" i="0" lang="tr-TR" sz="3600" u="none" cap="none" strike="noStrike">
                <a:solidFill>
                  <a:srgbClr val="0033B3"/>
                </a:solidFill>
                <a:latin typeface="JetBrains Mono"/>
                <a:ea typeface="JetBrains Mono"/>
                <a:cs typeface="JetBrains Mono"/>
                <a:sym typeface="JetBrains Mono"/>
              </a:rPr>
              <a:t>class </a:t>
            </a:r>
            <a:r>
              <a:rPr b="0" i="0" lang="tr-TR" sz="3600" u="none" cap="none" strike="noStrike">
                <a:solidFill>
                  <a:srgbClr val="000000"/>
                </a:solidFill>
                <a:latin typeface="JetBrains Mono"/>
                <a:ea typeface="JetBrains Mono"/>
                <a:cs typeface="JetBrains Mono"/>
                <a:sym typeface="JetBrains Mono"/>
              </a:rPr>
              <a:t>Hayvan </a:t>
            </a:r>
            <a:r>
              <a:rPr b="0" i="0" lang="tr-TR" sz="3600" u="none" cap="none" strike="noStrike">
                <a:solidFill>
                  <a:srgbClr val="080808"/>
                </a:solidFill>
                <a:latin typeface="JetBrains Mono"/>
                <a:ea typeface="JetBrains Mono"/>
                <a:cs typeface="JetBrains Mono"/>
                <a:sym typeface="JetBrains Mono"/>
              </a:rPr>
              <a:t>{</a:t>
            </a:r>
            <a:br>
              <a:rPr b="0" i="0" lang="tr-TR" sz="3600" u="none" cap="none" strike="noStrike">
                <a:solidFill>
                  <a:srgbClr val="080808"/>
                </a:solidFill>
                <a:latin typeface="JetBrains Mono"/>
                <a:ea typeface="JetBrains Mono"/>
                <a:cs typeface="JetBrains Mono"/>
                <a:sym typeface="JetBrains Mono"/>
              </a:rPr>
            </a:br>
            <a:r>
              <a:rPr b="0" i="0" lang="tr-TR" sz="3600" u="none" cap="none" strike="noStrike">
                <a:solidFill>
                  <a:srgbClr val="080808"/>
                </a:solidFill>
                <a:latin typeface="JetBrains Mono"/>
                <a:ea typeface="JetBrains Mono"/>
                <a:cs typeface="JetBrains Mono"/>
                <a:sym typeface="JetBrains Mono"/>
              </a:rPr>
              <a:t>   </a:t>
            </a:r>
            <a:br>
              <a:rPr b="0" i="0" lang="tr-TR" sz="3600" u="none" cap="none" strike="noStrike">
                <a:solidFill>
                  <a:srgbClr val="080808"/>
                </a:solidFill>
                <a:latin typeface="JetBrains Mono"/>
                <a:ea typeface="JetBrains Mono"/>
                <a:cs typeface="JetBrains Mono"/>
                <a:sym typeface="JetBrains Mono"/>
              </a:rPr>
            </a:br>
            <a:r>
              <a:rPr b="0" i="0" lang="tr-TR" sz="3600" u="none" cap="none" strike="noStrike">
                <a:solidFill>
                  <a:srgbClr val="080808"/>
                </a:solidFill>
                <a:latin typeface="JetBrains Mono"/>
                <a:ea typeface="JetBrains Mono"/>
                <a:cs typeface="JetBrains Mono"/>
                <a:sym typeface="JetBrains Mono"/>
              </a:rPr>
              <a:t>}</a:t>
            </a:r>
            <a:br>
              <a:rPr b="0" i="0" lang="tr-TR" sz="3600" u="none" cap="none" strike="noStrike">
                <a:solidFill>
                  <a:srgbClr val="080808"/>
                </a:solidFill>
                <a:latin typeface="JetBrains Mono"/>
                <a:ea typeface="JetBrains Mono"/>
                <a:cs typeface="JetBrains Mono"/>
                <a:sym typeface="JetBrains Mono"/>
              </a:rPr>
            </a:br>
            <a:br>
              <a:rPr b="0" i="0" lang="tr-TR" sz="3600" u="none" cap="none" strike="noStrike">
                <a:solidFill>
                  <a:srgbClr val="080808"/>
                </a:solidFill>
                <a:latin typeface="JetBrains Mono"/>
                <a:ea typeface="JetBrains Mono"/>
                <a:cs typeface="JetBrains Mono"/>
                <a:sym typeface="JetBrains Mono"/>
              </a:rPr>
            </a:br>
            <a:r>
              <a:rPr b="0" i="1" lang="tr-TR" sz="3600" u="none" cap="none" strike="noStrike">
                <a:solidFill>
                  <a:srgbClr val="8C8C8C"/>
                </a:solidFill>
                <a:latin typeface="JetBrains Mono"/>
                <a:ea typeface="JetBrains Mono"/>
                <a:cs typeface="JetBrains Mono"/>
                <a:sym typeface="JetBrains Mono"/>
              </a:rPr>
              <a:t>// Alt sınıf: Kedi</a:t>
            </a:r>
            <a:br>
              <a:rPr b="0" i="1" lang="tr-TR" sz="3600" u="none" cap="none" strike="noStrike">
                <a:solidFill>
                  <a:srgbClr val="8C8C8C"/>
                </a:solidFill>
                <a:latin typeface="JetBrains Mono"/>
                <a:ea typeface="JetBrains Mono"/>
                <a:cs typeface="JetBrains Mono"/>
                <a:sym typeface="JetBrains Mono"/>
              </a:rPr>
            </a:br>
            <a:r>
              <a:rPr b="0" i="0" lang="tr-TR" sz="3600" u="none" cap="none" strike="noStrike">
                <a:solidFill>
                  <a:srgbClr val="0033B3"/>
                </a:solidFill>
                <a:latin typeface="JetBrains Mono"/>
                <a:ea typeface="JetBrains Mono"/>
                <a:cs typeface="JetBrains Mono"/>
                <a:sym typeface="JetBrains Mono"/>
              </a:rPr>
              <a:t>class </a:t>
            </a:r>
            <a:r>
              <a:rPr b="0" i="0" lang="tr-TR" sz="3600" u="none" cap="none" strike="noStrike">
                <a:solidFill>
                  <a:srgbClr val="000000"/>
                </a:solidFill>
                <a:latin typeface="JetBrains Mono"/>
                <a:ea typeface="JetBrains Mono"/>
                <a:cs typeface="JetBrains Mono"/>
                <a:sym typeface="JetBrains Mono"/>
              </a:rPr>
              <a:t>Kedi </a:t>
            </a:r>
            <a:r>
              <a:rPr b="0" i="0" lang="tr-TR" sz="3600" u="none" cap="none" strike="noStrike">
                <a:solidFill>
                  <a:srgbClr val="0033B3"/>
                </a:solidFill>
                <a:latin typeface="JetBrains Mono"/>
                <a:ea typeface="JetBrains Mono"/>
                <a:cs typeface="JetBrains Mono"/>
                <a:sym typeface="JetBrains Mono"/>
              </a:rPr>
              <a:t>extends </a:t>
            </a:r>
            <a:r>
              <a:rPr b="0" i="0" lang="tr-TR" sz="3600" u="none" cap="none" strike="noStrike">
                <a:solidFill>
                  <a:srgbClr val="000000"/>
                </a:solidFill>
                <a:latin typeface="JetBrains Mono"/>
                <a:ea typeface="JetBrains Mono"/>
                <a:cs typeface="JetBrains Mono"/>
                <a:sym typeface="JetBrains Mono"/>
              </a:rPr>
              <a:t>Hayvan </a:t>
            </a:r>
            <a:r>
              <a:rPr b="0" i="0" lang="tr-TR" sz="3600" u="none" cap="none" strike="noStrike">
                <a:solidFill>
                  <a:srgbClr val="080808"/>
                </a:solidFill>
                <a:latin typeface="JetBrains Mono"/>
                <a:ea typeface="JetBrains Mono"/>
                <a:cs typeface="JetBrains Mono"/>
                <a:sym typeface="JetBrains Mono"/>
              </a:rPr>
              <a:t>{</a:t>
            </a:r>
            <a:br>
              <a:rPr b="0" i="0" lang="tr-TR" sz="3600" u="none" cap="none" strike="noStrike">
                <a:solidFill>
                  <a:srgbClr val="080808"/>
                </a:solidFill>
                <a:latin typeface="JetBrains Mono"/>
                <a:ea typeface="JetBrains Mono"/>
                <a:cs typeface="JetBrains Mono"/>
                <a:sym typeface="JetBrains Mono"/>
              </a:rPr>
            </a:br>
            <a:r>
              <a:rPr b="0" i="0" lang="tr-TR" sz="3600" u="none" cap="none" strike="noStrike">
                <a:solidFill>
                  <a:srgbClr val="080808"/>
                </a:solidFill>
                <a:latin typeface="JetBrains Mono"/>
                <a:ea typeface="JetBrains Mono"/>
                <a:cs typeface="JetBrains Mono"/>
                <a:sym typeface="JetBrains Mono"/>
              </a:rPr>
              <a:t>    </a:t>
            </a:r>
            <a:br>
              <a:rPr b="0" i="0" lang="tr-TR" sz="3600" u="none" cap="none" strike="noStrike">
                <a:solidFill>
                  <a:srgbClr val="080808"/>
                </a:solidFill>
                <a:latin typeface="JetBrains Mono"/>
                <a:ea typeface="JetBrains Mono"/>
                <a:cs typeface="JetBrains Mono"/>
                <a:sym typeface="JetBrains Mono"/>
              </a:rPr>
            </a:br>
            <a:r>
              <a:rPr b="0" i="0" lang="tr-TR" sz="3600" u="none" cap="none" strike="noStrike">
                <a:solidFill>
                  <a:srgbClr val="080808"/>
                </a:solidFill>
                <a:latin typeface="JetBrains Mono"/>
                <a:ea typeface="JetBrains Mono"/>
                <a:cs typeface="JetBrains Mono"/>
                <a:sym typeface="JetBrains Mono"/>
              </a:rPr>
              <a:t>}</a:t>
            </a:r>
            <a:endParaRPr b="0" i="0" sz="36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tr-TR"/>
              <a:t>Kalıtım: fields</a:t>
            </a:r>
            <a:endParaRPr/>
          </a:p>
        </p:txBody>
      </p:sp>
      <p:sp>
        <p:nvSpPr>
          <p:cNvPr id="114" name="Google Shape;114;p18"/>
          <p:cNvSpPr txBox="1"/>
          <p:nvPr>
            <p:ph idx="2" type="body"/>
          </p:nvPr>
        </p:nvSpPr>
        <p:spPr>
          <a:xfrm>
            <a:off x="4834467" y="1825625"/>
            <a:ext cx="6519333"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033B3"/>
              </a:buClr>
              <a:buSzPts val="2800"/>
              <a:buNone/>
            </a:pPr>
            <a:r>
              <a:rPr b="0" i="0" lang="tr-TR" sz="2800" u="none" cap="none" strike="noStrike">
                <a:solidFill>
                  <a:srgbClr val="0033B3"/>
                </a:solidFill>
                <a:latin typeface="JetBrains Mono"/>
                <a:ea typeface="JetBrains Mono"/>
                <a:cs typeface="JetBrains Mono"/>
                <a:sym typeface="JetBrains Mono"/>
              </a:rPr>
              <a:t>public class </a:t>
            </a:r>
            <a:r>
              <a:rPr b="0" i="0" lang="tr-TR" sz="2800" u="none" cap="none" strike="noStrike">
                <a:solidFill>
                  <a:srgbClr val="000000"/>
                </a:solidFill>
                <a:latin typeface="JetBrains Mono"/>
                <a:ea typeface="JetBrains Mono"/>
                <a:cs typeface="JetBrains Mono"/>
                <a:sym typeface="JetBrains Mono"/>
              </a:rPr>
              <a:t>Main </a:t>
            </a:r>
            <a:r>
              <a:rPr b="0" i="0" lang="tr-TR" sz="2800" u="none" cap="none" strike="noStrike">
                <a:solidFill>
                  <a:srgbClr val="080808"/>
                </a:solidFill>
                <a:latin typeface="JetBrains Mono"/>
                <a:ea typeface="JetBrains Mono"/>
                <a:cs typeface="JetBrains Mono"/>
                <a:sym typeface="JetBrains Mono"/>
              </a:rPr>
              <a:t>{</a:t>
            </a:r>
            <a:br>
              <a:rPr b="0" i="0" lang="tr-TR" sz="2800" u="none" cap="none" strike="noStrike">
                <a:solidFill>
                  <a:srgbClr val="080808"/>
                </a:solidFill>
                <a:latin typeface="JetBrains Mono"/>
                <a:ea typeface="JetBrains Mono"/>
                <a:cs typeface="JetBrains Mono"/>
                <a:sym typeface="JetBrains Mono"/>
              </a:rPr>
            </a:br>
            <a:r>
              <a:rPr b="0" i="0" lang="tr-TR" sz="2800" u="none" cap="none" strike="noStrike">
                <a:solidFill>
                  <a:srgbClr val="080808"/>
                </a:solidFill>
                <a:latin typeface="JetBrains Mono"/>
                <a:ea typeface="JetBrains Mono"/>
                <a:cs typeface="JetBrains Mono"/>
                <a:sym typeface="JetBrains Mono"/>
              </a:rPr>
              <a:t>    </a:t>
            </a:r>
            <a:r>
              <a:rPr b="0" i="0" lang="tr-TR" sz="2800" u="none" cap="none" strike="noStrike">
                <a:solidFill>
                  <a:srgbClr val="0033B3"/>
                </a:solidFill>
                <a:latin typeface="JetBrains Mono"/>
                <a:ea typeface="JetBrains Mono"/>
                <a:cs typeface="JetBrains Mono"/>
                <a:sym typeface="JetBrains Mono"/>
              </a:rPr>
              <a:t>public static void </a:t>
            </a:r>
            <a:r>
              <a:rPr b="0" i="0" lang="tr-TR" sz="2800" u="none" cap="none" strike="noStrike">
                <a:solidFill>
                  <a:srgbClr val="00627A"/>
                </a:solidFill>
                <a:latin typeface="JetBrains Mono"/>
                <a:ea typeface="JetBrains Mono"/>
                <a:cs typeface="JetBrains Mono"/>
                <a:sym typeface="JetBrains Mono"/>
              </a:rPr>
              <a:t>main</a:t>
            </a:r>
            <a:r>
              <a:rPr b="0" i="0" lang="tr-TR" sz="2800" u="none" cap="none" strike="noStrike">
                <a:solidFill>
                  <a:srgbClr val="080808"/>
                </a:solidFill>
                <a:latin typeface="JetBrains Mono"/>
                <a:ea typeface="JetBrains Mono"/>
                <a:cs typeface="JetBrains Mono"/>
                <a:sym typeface="JetBrains Mono"/>
              </a:rPr>
              <a:t>(</a:t>
            </a:r>
            <a:r>
              <a:rPr b="0" i="0" lang="tr-TR" sz="2800" u="none" cap="none" strike="noStrike">
                <a:solidFill>
                  <a:srgbClr val="000000"/>
                </a:solidFill>
                <a:latin typeface="JetBrains Mono"/>
                <a:ea typeface="JetBrains Mono"/>
                <a:cs typeface="JetBrains Mono"/>
                <a:sym typeface="JetBrains Mono"/>
              </a:rPr>
              <a:t>String</a:t>
            </a:r>
            <a:r>
              <a:rPr b="0" i="0" lang="tr-TR" sz="2800" u="none" cap="none" strike="noStrike">
                <a:solidFill>
                  <a:srgbClr val="080808"/>
                </a:solidFill>
                <a:latin typeface="JetBrains Mono"/>
                <a:ea typeface="JetBrains Mono"/>
                <a:cs typeface="JetBrains Mono"/>
                <a:sym typeface="JetBrains Mono"/>
              </a:rPr>
              <a:t>[] </a:t>
            </a:r>
            <a:r>
              <a:rPr b="0" i="0" lang="tr-TR" sz="2800" u="none" cap="none" strike="noStrike">
                <a:solidFill>
                  <a:srgbClr val="000000"/>
                </a:solidFill>
                <a:latin typeface="JetBrains Mono"/>
                <a:ea typeface="JetBrains Mono"/>
                <a:cs typeface="JetBrains Mono"/>
                <a:sym typeface="JetBrains Mono"/>
              </a:rPr>
              <a:t>args</a:t>
            </a:r>
            <a:r>
              <a:rPr b="0" i="0" lang="tr-TR" sz="2800" u="none" cap="none" strike="noStrike">
                <a:solidFill>
                  <a:srgbClr val="080808"/>
                </a:solidFill>
                <a:latin typeface="JetBrains Mono"/>
                <a:ea typeface="JetBrains Mono"/>
                <a:cs typeface="JetBrains Mono"/>
                <a:sym typeface="JetBrains Mono"/>
              </a:rPr>
              <a:t>) {</a:t>
            </a:r>
            <a:br>
              <a:rPr b="0" i="0" lang="tr-TR" sz="2800" u="none" cap="none" strike="noStrike">
                <a:solidFill>
                  <a:srgbClr val="080808"/>
                </a:solidFill>
                <a:latin typeface="JetBrains Mono"/>
                <a:ea typeface="JetBrains Mono"/>
                <a:cs typeface="JetBrains Mono"/>
                <a:sym typeface="JetBrains Mono"/>
              </a:rPr>
            </a:br>
            <a:r>
              <a:rPr b="0" i="0" lang="tr-TR" sz="2800" u="none" cap="none" strike="noStrike">
                <a:solidFill>
                  <a:srgbClr val="080808"/>
                </a:solidFill>
                <a:latin typeface="JetBrains Mono"/>
                <a:ea typeface="JetBrains Mono"/>
                <a:cs typeface="JetBrains Mono"/>
                <a:sym typeface="JetBrains Mono"/>
              </a:rPr>
              <a:t>        </a:t>
            </a:r>
            <a:r>
              <a:rPr b="0" i="0" lang="tr-TR" sz="2800" u="none" cap="none" strike="noStrike">
                <a:solidFill>
                  <a:srgbClr val="000000"/>
                </a:solidFill>
                <a:latin typeface="JetBrains Mono"/>
                <a:ea typeface="JetBrains Mono"/>
                <a:cs typeface="JetBrains Mono"/>
                <a:sym typeface="JetBrains Mono"/>
              </a:rPr>
              <a:t>Kedi yeni_kedi</a:t>
            </a:r>
            <a:r>
              <a:rPr b="0" i="0" lang="tr-TR" sz="2800" u="none" cap="none" strike="noStrike">
                <a:solidFill>
                  <a:srgbClr val="080808"/>
                </a:solidFill>
                <a:latin typeface="JetBrains Mono"/>
                <a:ea typeface="JetBrains Mono"/>
                <a:cs typeface="JetBrains Mono"/>
                <a:sym typeface="JetBrains Mono"/>
              </a:rPr>
              <a:t>=</a:t>
            </a:r>
            <a:r>
              <a:rPr b="0" i="0" lang="tr-TR" sz="2800" u="none" cap="none" strike="noStrike">
                <a:solidFill>
                  <a:srgbClr val="0033B3"/>
                </a:solidFill>
                <a:latin typeface="JetBrains Mono"/>
                <a:ea typeface="JetBrains Mono"/>
                <a:cs typeface="JetBrains Mono"/>
                <a:sym typeface="JetBrains Mono"/>
              </a:rPr>
              <a:t>new </a:t>
            </a:r>
            <a:r>
              <a:rPr b="0" i="0" lang="tr-TR" sz="2800" u="none" cap="none" strike="noStrike">
                <a:solidFill>
                  <a:srgbClr val="080808"/>
                </a:solidFill>
                <a:latin typeface="JetBrains Mono"/>
                <a:ea typeface="JetBrains Mono"/>
                <a:cs typeface="JetBrains Mono"/>
                <a:sym typeface="JetBrains Mono"/>
              </a:rPr>
              <a:t>Kedi();</a:t>
            </a:r>
            <a:br>
              <a:rPr b="0" i="0" lang="tr-TR" sz="2800" u="none" cap="none" strike="noStrike">
                <a:solidFill>
                  <a:srgbClr val="080808"/>
                </a:solidFill>
                <a:latin typeface="JetBrains Mono"/>
                <a:ea typeface="JetBrains Mono"/>
                <a:cs typeface="JetBrains Mono"/>
                <a:sym typeface="JetBrains Mono"/>
              </a:rPr>
            </a:br>
            <a:r>
              <a:rPr b="0" i="0" lang="tr-TR" sz="2800" u="none" cap="none" strike="noStrike">
                <a:solidFill>
                  <a:srgbClr val="080808"/>
                </a:solidFill>
                <a:latin typeface="JetBrains Mono"/>
                <a:ea typeface="JetBrains Mono"/>
                <a:cs typeface="JetBrains Mono"/>
                <a:sym typeface="JetBrains Mono"/>
              </a:rPr>
              <a:t>        </a:t>
            </a:r>
            <a:r>
              <a:rPr b="0" i="0" lang="tr-TR" sz="2800" u="none" cap="none" strike="noStrike">
                <a:solidFill>
                  <a:srgbClr val="000000"/>
                </a:solidFill>
                <a:latin typeface="JetBrains Mono"/>
                <a:ea typeface="JetBrains Mono"/>
                <a:cs typeface="JetBrains Mono"/>
                <a:sym typeface="JetBrains Mono"/>
              </a:rPr>
              <a:t>yeni_kedi</a:t>
            </a:r>
            <a:r>
              <a:rPr b="0" i="0" lang="tr-TR" sz="2800" u="none" cap="none" strike="noStrike">
                <a:solidFill>
                  <a:srgbClr val="080808"/>
                </a:solidFill>
                <a:latin typeface="JetBrains Mono"/>
                <a:ea typeface="JetBrains Mono"/>
                <a:cs typeface="JetBrains Mono"/>
                <a:sym typeface="JetBrains Mono"/>
              </a:rPr>
              <a:t>.</a:t>
            </a:r>
            <a:r>
              <a:rPr b="0" i="0" lang="tr-TR" sz="2800" u="none" cap="none" strike="noStrike">
                <a:solidFill>
                  <a:srgbClr val="871094"/>
                </a:solidFill>
                <a:latin typeface="JetBrains Mono"/>
                <a:ea typeface="JetBrains Mono"/>
                <a:cs typeface="JetBrains Mono"/>
                <a:sym typeface="JetBrains Mono"/>
              </a:rPr>
              <a:t>isim</a:t>
            </a:r>
            <a:r>
              <a:rPr b="0" i="0" lang="tr-TR" sz="2800" u="none" cap="none" strike="noStrike">
                <a:solidFill>
                  <a:srgbClr val="080808"/>
                </a:solidFill>
                <a:latin typeface="JetBrains Mono"/>
                <a:ea typeface="JetBrains Mono"/>
                <a:cs typeface="JetBrains Mono"/>
                <a:sym typeface="JetBrains Mono"/>
              </a:rPr>
              <a:t>=</a:t>
            </a:r>
            <a:r>
              <a:rPr b="0" i="0" lang="tr-TR" sz="2800" u="none" cap="none" strike="noStrike">
                <a:solidFill>
                  <a:srgbClr val="067D17"/>
                </a:solidFill>
                <a:latin typeface="JetBrains Mono"/>
                <a:ea typeface="JetBrains Mono"/>
                <a:cs typeface="JetBrains Mono"/>
                <a:sym typeface="JetBrains Mono"/>
              </a:rPr>
              <a:t>"Tekir"</a:t>
            </a:r>
            <a:r>
              <a:rPr b="0" i="0" lang="tr-TR" sz="2800" u="none" cap="none" strike="noStrike">
                <a:solidFill>
                  <a:srgbClr val="080808"/>
                </a:solidFill>
                <a:latin typeface="JetBrains Mono"/>
                <a:ea typeface="JetBrains Mono"/>
                <a:cs typeface="JetBrains Mono"/>
                <a:sym typeface="JetBrains Mono"/>
              </a:rPr>
              <a:t>;</a:t>
            </a:r>
            <a:br>
              <a:rPr b="0" i="0" lang="tr-TR" sz="2800" u="none" cap="none" strike="noStrike">
                <a:solidFill>
                  <a:srgbClr val="080808"/>
                </a:solidFill>
                <a:latin typeface="JetBrains Mono"/>
                <a:ea typeface="JetBrains Mono"/>
                <a:cs typeface="JetBrains Mono"/>
                <a:sym typeface="JetBrains Mono"/>
              </a:rPr>
            </a:br>
            <a:br>
              <a:rPr b="0" i="0" lang="tr-TR" sz="2800" u="none" cap="none" strike="noStrike">
                <a:solidFill>
                  <a:srgbClr val="080808"/>
                </a:solidFill>
                <a:latin typeface="JetBrains Mono"/>
                <a:ea typeface="JetBrains Mono"/>
                <a:cs typeface="JetBrains Mono"/>
                <a:sym typeface="JetBrains Mono"/>
              </a:rPr>
            </a:br>
            <a:br>
              <a:rPr b="0" i="0" lang="tr-TR" sz="2800" u="none" cap="none" strike="noStrike">
                <a:solidFill>
                  <a:srgbClr val="080808"/>
                </a:solidFill>
                <a:latin typeface="JetBrains Mono"/>
                <a:ea typeface="JetBrains Mono"/>
                <a:cs typeface="JetBrains Mono"/>
                <a:sym typeface="JetBrains Mono"/>
              </a:rPr>
            </a:br>
            <a:r>
              <a:rPr b="0" i="0" lang="tr-TR" sz="2800" u="none" cap="none" strike="noStrike">
                <a:solidFill>
                  <a:srgbClr val="080808"/>
                </a:solidFill>
                <a:latin typeface="JetBrains Mono"/>
                <a:ea typeface="JetBrains Mono"/>
                <a:cs typeface="JetBrains Mono"/>
                <a:sym typeface="JetBrains Mono"/>
              </a:rPr>
              <a:t>    }</a:t>
            </a:r>
            <a:br>
              <a:rPr b="0" i="0" lang="tr-TR" sz="2800" u="none" cap="none" strike="noStrike">
                <a:solidFill>
                  <a:srgbClr val="080808"/>
                </a:solidFill>
                <a:latin typeface="JetBrains Mono"/>
                <a:ea typeface="JetBrains Mono"/>
                <a:cs typeface="JetBrains Mono"/>
                <a:sym typeface="JetBrains Mono"/>
              </a:rPr>
            </a:br>
            <a:r>
              <a:rPr b="0" i="0" lang="tr-TR" sz="2800" u="none" cap="none" strike="noStrike">
                <a:solidFill>
                  <a:srgbClr val="080808"/>
                </a:solidFill>
                <a:latin typeface="JetBrains Mono"/>
                <a:ea typeface="JetBrains Mono"/>
                <a:cs typeface="JetBrains Mono"/>
                <a:sym typeface="JetBrains Mono"/>
              </a:rPr>
              <a:t>}</a:t>
            </a:r>
            <a:endParaRPr/>
          </a:p>
        </p:txBody>
      </p:sp>
      <p:sp>
        <p:nvSpPr>
          <p:cNvPr id="115" name="Google Shape;115;p18"/>
          <p:cNvSpPr txBox="1"/>
          <p:nvPr>
            <p:ph idx="1" type="body"/>
          </p:nvPr>
        </p:nvSpPr>
        <p:spPr>
          <a:xfrm>
            <a:off x="482599" y="1825625"/>
            <a:ext cx="4004734" cy="4524315"/>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8C8C8C"/>
              </a:buClr>
              <a:buSzPts val="2400"/>
              <a:buFont typeface="JetBrains Mono"/>
              <a:buNone/>
            </a:pPr>
            <a:r>
              <a:rPr b="0" i="1" lang="tr-TR" sz="2400" u="none" cap="none" strike="noStrike">
                <a:solidFill>
                  <a:srgbClr val="8C8C8C"/>
                </a:solidFill>
                <a:latin typeface="JetBrains Mono"/>
                <a:ea typeface="JetBrains Mono"/>
                <a:cs typeface="JetBrains Mono"/>
                <a:sym typeface="JetBrains Mono"/>
              </a:rPr>
              <a:t>// Üst sınıf: Hayvan</a:t>
            </a:r>
            <a:br>
              <a:rPr b="0" i="1" lang="tr-TR" sz="2400" u="none" cap="none" strike="noStrike">
                <a:solidFill>
                  <a:srgbClr val="8C8C8C"/>
                </a:solidFill>
                <a:latin typeface="JetBrains Mono"/>
                <a:ea typeface="JetBrains Mono"/>
                <a:cs typeface="JetBrains Mono"/>
                <a:sym typeface="JetBrains Mono"/>
              </a:rPr>
            </a:br>
            <a:r>
              <a:rPr b="0" i="0" lang="tr-TR" sz="2400" u="none" cap="none" strike="noStrike">
                <a:solidFill>
                  <a:srgbClr val="0033B3"/>
                </a:solidFill>
                <a:latin typeface="JetBrains Mono"/>
                <a:ea typeface="JetBrains Mono"/>
                <a:cs typeface="JetBrains Mono"/>
                <a:sym typeface="JetBrains Mono"/>
              </a:rPr>
              <a:t>class </a:t>
            </a:r>
            <a:r>
              <a:rPr b="0" i="0" lang="tr-TR" sz="2400" u="none" cap="none" strike="noStrike">
                <a:solidFill>
                  <a:srgbClr val="000000"/>
                </a:solidFill>
                <a:latin typeface="JetBrains Mono"/>
                <a:ea typeface="JetBrains Mono"/>
                <a:cs typeface="JetBrains Mono"/>
                <a:sym typeface="JetBrains Mono"/>
              </a:rPr>
              <a:t>Hayvan </a:t>
            </a:r>
            <a:r>
              <a:rPr b="0" i="0" lang="tr-TR" sz="2400" u="none" cap="none" strike="noStrike">
                <a:solidFill>
                  <a:srgbClr val="080808"/>
                </a:solidFill>
                <a:latin typeface="JetBrains Mono"/>
                <a:ea typeface="JetBrains Mono"/>
                <a:cs typeface="JetBrains Mono"/>
                <a:sym typeface="JetBrains Mono"/>
              </a:rPr>
              <a:t>{</a:t>
            </a:r>
            <a:br>
              <a:rPr b="0" i="0" lang="tr-TR" sz="2400" u="none" cap="none" strike="noStrike">
                <a:solidFill>
                  <a:srgbClr val="080808"/>
                </a:solidFill>
                <a:latin typeface="JetBrains Mono"/>
                <a:ea typeface="JetBrains Mono"/>
                <a:cs typeface="JetBrains Mono"/>
                <a:sym typeface="JetBrains Mono"/>
              </a:rPr>
            </a:br>
            <a:r>
              <a:rPr b="0" i="0" lang="tr-TR" sz="2400" u="none" cap="none" strike="noStrike">
                <a:solidFill>
                  <a:srgbClr val="080808"/>
                </a:solidFill>
                <a:latin typeface="JetBrains Mono"/>
                <a:ea typeface="JetBrains Mono"/>
                <a:cs typeface="JetBrains Mono"/>
                <a:sym typeface="JetBrains Mono"/>
              </a:rPr>
              <a:t>    </a:t>
            </a:r>
            <a:r>
              <a:rPr b="0" i="0" lang="tr-TR" sz="2400" u="none" cap="none" strike="noStrike">
                <a:solidFill>
                  <a:srgbClr val="0033B3"/>
                </a:solidFill>
                <a:latin typeface="JetBrains Mono"/>
                <a:ea typeface="JetBrains Mono"/>
                <a:cs typeface="JetBrains Mono"/>
                <a:sym typeface="JetBrains Mono"/>
              </a:rPr>
              <a:t>public </a:t>
            </a:r>
            <a:r>
              <a:rPr b="0" i="0" lang="tr-TR" sz="2400" u="none" cap="none" strike="noStrike">
                <a:solidFill>
                  <a:srgbClr val="000000"/>
                </a:solidFill>
                <a:latin typeface="JetBrains Mono"/>
                <a:ea typeface="JetBrains Mono"/>
                <a:cs typeface="JetBrains Mono"/>
                <a:sym typeface="JetBrains Mono"/>
              </a:rPr>
              <a:t>String </a:t>
            </a:r>
            <a:r>
              <a:rPr b="0" i="0" lang="tr-TR" sz="2400" u="none" cap="none" strike="noStrike">
                <a:solidFill>
                  <a:srgbClr val="871094"/>
                </a:solidFill>
                <a:latin typeface="JetBrains Mono"/>
                <a:ea typeface="JetBrains Mono"/>
                <a:cs typeface="JetBrains Mono"/>
                <a:sym typeface="JetBrains Mono"/>
              </a:rPr>
              <a:t>isim</a:t>
            </a:r>
            <a:r>
              <a:rPr b="0" i="0" lang="tr-TR" sz="2400" u="none" cap="none" strike="noStrike">
                <a:solidFill>
                  <a:srgbClr val="080808"/>
                </a:solidFill>
                <a:latin typeface="JetBrains Mono"/>
                <a:ea typeface="JetBrains Mono"/>
                <a:cs typeface="JetBrains Mono"/>
                <a:sym typeface="JetBrains Mono"/>
              </a:rPr>
              <a:t>;</a:t>
            </a:r>
            <a:br>
              <a:rPr b="0" i="0" lang="tr-TR" sz="2400" u="none" cap="none" strike="noStrike">
                <a:solidFill>
                  <a:srgbClr val="080808"/>
                </a:solidFill>
                <a:latin typeface="JetBrains Mono"/>
                <a:ea typeface="JetBrains Mono"/>
                <a:cs typeface="JetBrains Mono"/>
                <a:sym typeface="JetBrains Mono"/>
              </a:rPr>
            </a:br>
            <a:r>
              <a:rPr b="0" i="0" lang="tr-TR" sz="2400" u="none" cap="none" strike="noStrike">
                <a:solidFill>
                  <a:srgbClr val="080808"/>
                </a:solidFill>
                <a:latin typeface="JetBrains Mono"/>
                <a:ea typeface="JetBrains Mono"/>
                <a:cs typeface="JetBrains Mono"/>
                <a:sym typeface="JetBrains Mono"/>
              </a:rPr>
              <a:t>}</a:t>
            </a:r>
            <a:br>
              <a:rPr b="0" i="0" lang="tr-TR" sz="2400" u="none" cap="none" strike="noStrike">
                <a:solidFill>
                  <a:srgbClr val="080808"/>
                </a:solidFill>
                <a:latin typeface="JetBrains Mono"/>
                <a:ea typeface="JetBrains Mono"/>
                <a:cs typeface="JetBrains Mono"/>
                <a:sym typeface="JetBrains Mono"/>
              </a:rPr>
            </a:br>
            <a:br>
              <a:rPr b="0" i="0" lang="tr-TR" sz="2400" u="none" cap="none" strike="noStrike">
                <a:solidFill>
                  <a:srgbClr val="080808"/>
                </a:solidFill>
                <a:latin typeface="JetBrains Mono"/>
                <a:ea typeface="JetBrains Mono"/>
                <a:cs typeface="JetBrains Mono"/>
                <a:sym typeface="JetBrains Mono"/>
              </a:rPr>
            </a:br>
            <a:r>
              <a:rPr b="0" i="1" lang="tr-TR" sz="2400" u="none" cap="none" strike="noStrike">
                <a:solidFill>
                  <a:srgbClr val="8C8C8C"/>
                </a:solidFill>
                <a:latin typeface="JetBrains Mono"/>
                <a:ea typeface="JetBrains Mono"/>
                <a:cs typeface="JetBrains Mono"/>
                <a:sym typeface="JetBrains Mono"/>
              </a:rPr>
              <a:t>// Alt sınıf: Kedi</a:t>
            </a:r>
            <a:br>
              <a:rPr b="0" i="1" lang="tr-TR" sz="2400" u="none" cap="none" strike="noStrike">
                <a:solidFill>
                  <a:srgbClr val="8C8C8C"/>
                </a:solidFill>
                <a:latin typeface="JetBrains Mono"/>
                <a:ea typeface="JetBrains Mono"/>
                <a:cs typeface="JetBrains Mono"/>
                <a:sym typeface="JetBrains Mono"/>
              </a:rPr>
            </a:br>
            <a:r>
              <a:rPr b="0" i="0" lang="tr-TR" sz="2400" u="none" cap="none" strike="noStrike">
                <a:solidFill>
                  <a:srgbClr val="0033B3"/>
                </a:solidFill>
                <a:latin typeface="JetBrains Mono"/>
                <a:ea typeface="JetBrains Mono"/>
                <a:cs typeface="JetBrains Mono"/>
                <a:sym typeface="JetBrains Mono"/>
              </a:rPr>
              <a:t>class </a:t>
            </a:r>
            <a:r>
              <a:rPr b="0" i="0" lang="tr-TR" sz="2400" u="none" cap="none" strike="noStrike">
                <a:solidFill>
                  <a:srgbClr val="000000"/>
                </a:solidFill>
                <a:latin typeface="JetBrains Mono"/>
                <a:ea typeface="JetBrains Mono"/>
                <a:cs typeface="JetBrains Mono"/>
                <a:sym typeface="JetBrains Mono"/>
              </a:rPr>
              <a:t>Kedi </a:t>
            </a:r>
            <a:r>
              <a:rPr b="0" i="0" lang="tr-TR" sz="2400" u="none" cap="none" strike="noStrike">
                <a:solidFill>
                  <a:srgbClr val="0033B3"/>
                </a:solidFill>
                <a:latin typeface="JetBrains Mono"/>
                <a:ea typeface="JetBrains Mono"/>
                <a:cs typeface="JetBrains Mono"/>
                <a:sym typeface="JetBrains Mono"/>
              </a:rPr>
              <a:t>extends </a:t>
            </a:r>
            <a:r>
              <a:rPr b="0" i="0" lang="tr-TR" sz="2400" u="none" cap="none" strike="noStrike">
                <a:solidFill>
                  <a:srgbClr val="000000"/>
                </a:solidFill>
                <a:latin typeface="JetBrains Mono"/>
                <a:ea typeface="JetBrains Mono"/>
                <a:cs typeface="JetBrains Mono"/>
                <a:sym typeface="JetBrains Mono"/>
              </a:rPr>
              <a:t>Hayvan </a:t>
            </a:r>
            <a:r>
              <a:rPr b="0" i="0" lang="tr-TR" sz="2400" u="none" cap="none" strike="noStrike">
                <a:solidFill>
                  <a:srgbClr val="080808"/>
                </a:solidFill>
                <a:latin typeface="JetBrains Mono"/>
                <a:ea typeface="JetBrains Mono"/>
                <a:cs typeface="JetBrains Mono"/>
                <a:sym typeface="JetBrains Mono"/>
              </a:rPr>
              <a:t>{</a:t>
            </a:r>
            <a:br>
              <a:rPr b="0" i="0" lang="tr-TR" sz="2400" u="none" cap="none" strike="noStrike">
                <a:solidFill>
                  <a:srgbClr val="080808"/>
                </a:solidFill>
                <a:latin typeface="JetBrains Mono"/>
                <a:ea typeface="JetBrains Mono"/>
                <a:cs typeface="JetBrains Mono"/>
                <a:sym typeface="JetBrains Mono"/>
              </a:rPr>
            </a:br>
            <a:br>
              <a:rPr b="0" i="0" lang="tr-TR" sz="2400" u="none" cap="none" strike="noStrike">
                <a:solidFill>
                  <a:srgbClr val="080808"/>
                </a:solidFill>
                <a:latin typeface="JetBrains Mono"/>
                <a:ea typeface="JetBrains Mono"/>
                <a:cs typeface="JetBrains Mono"/>
                <a:sym typeface="JetBrains Mono"/>
              </a:rPr>
            </a:br>
            <a:r>
              <a:rPr b="0" i="0" lang="tr-TR" sz="2400" u="none" cap="none" strike="noStrike">
                <a:solidFill>
                  <a:srgbClr val="080808"/>
                </a:solidFill>
                <a:latin typeface="JetBrains Mono"/>
                <a:ea typeface="JetBrains Mono"/>
                <a:cs typeface="JetBrains Mono"/>
                <a:sym typeface="JetBrains Mono"/>
              </a:rPr>
              <a:t>}</a:t>
            </a:r>
            <a:br>
              <a:rPr b="0" i="0" lang="tr-TR" sz="2400" u="none" cap="none" strike="noStrike">
                <a:solidFill>
                  <a:srgbClr val="080808"/>
                </a:solidFill>
                <a:latin typeface="JetBrains Mono"/>
                <a:ea typeface="JetBrains Mono"/>
                <a:cs typeface="JetBrains Mono"/>
                <a:sym typeface="JetBrains Mono"/>
              </a:rPr>
            </a:br>
            <a:br>
              <a:rPr b="0" i="0" lang="tr-TR" sz="2400" u="none" cap="none" strike="noStrike">
                <a:solidFill>
                  <a:srgbClr val="080808"/>
                </a:solidFill>
                <a:latin typeface="JetBrains Mono"/>
                <a:ea typeface="JetBrains Mono"/>
                <a:cs typeface="JetBrains Mono"/>
                <a:sym typeface="JetBrains Mono"/>
              </a:rPr>
            </a:br>
            <a:br>
              <a:rPr b="0" i="0" lang="tr-TR" sz="2400" u="none" cap="none" strike="noStrike">
                <a:solidFill>
                  <a:srgbClr val="080808"/>
                </a:solidFill>
                <a:latin typeface="JetBrains Mono"/>
                <a:ea typeface="JetBrains Mono"/>
                <a:cs typeface="JetBrains Mono"/>
                <a:sym typeface="JetBrains Mono"/>
              </a:rPr>
            </a:b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tr-TR"/>
              <a:t>Kalıtım: methods</a:t>
            </a:r>
            <a:endParaRPr/>
          </a:p>
        </p:txBody>
      </p:sp>
      <p:sp>
        <p:nvSpPr>
          <p:cNvPr id="121" name="Google Shape;121;p19"/>
          <p:cNvSpPr txBox="1"/>
          <p:nvPr>
            <p:ph idx="1" type="body"/>
          </p:nvPr>
        </p:nvSpPr>
        <p:spPr>
          <a:xfrm>
            <a:off x="668866" y="1972889"/>
            <a:ext cx="4616585" cy="3293209"/>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8C8C8C"/>
              </a:buClr>
              <a:buSzPts val="1600"/>
              <a:buFont typeface="JetBrains Mono"/>
              <a:buNone/>
            </a:pPr>
            <a:r>
              <a:rPr b="0" i="1" lang="tr-TR" sz="1600" u="none" cap="none" strike="noStrike">
                <a:solidFill>
                  <a:srgbClr val="8C8C8C"/>
                </a:solidFill>
                <a:latin typeface="JetBrains Mono"/>
                <a:ea typeface="JetBrains Mono"/>
                <a:cs typeface="JetBrains Mono"/>
                <a:sym typeface="JetBrains Mono"/>
              </a:rPr>
              <a:t>// Üst sınıf: Hayvan</a:t>
            </a:r>
            <a:br>
              <a:rPr b="0" i="1" lang="tr-TR" sz="1600" u="none" cap="none" strike="noStrike">
                <a:solidFill>
                  <a:srgbClr val="8C8C8C"/>
                </a:solidFill>
                <a:latin typeface="JetBrains Mono"/>
                <a:ea typeface="JetBrains Mono"/>
                <a:cs typeface="JetBrains Mono"/>
                <a:sym typeface="JetBrains Mono"/>
              </a:rPr>
            </a:br>
            <a:r>
              <a:rPr b="0" i="0" lang="tr-TR" sz="1600" u="none" cap="none" strike="noStrike">
                <a:solidFill>
                  <a:srgbClr val="0033B3"/>
                </a:solidFill>
                <a:latin typeface="JetBrains Mono"/>
                <a:ea typeface="JetBrains Mono"/>
                <a:cs typeface="JetBrains Mono"/>
                <a:sym typeface="JetBrains Mono"/>
              </a:rPr>
              <a:t>class </a:t>
            </a:r>
            <a:r>
              <a:rPr b="0" i="0" lang="tr-TR" sz="1600" u="none" cap="none" strike="noStrike">
                <a:solidFill>
                  <a:srgbClr val="000000"/>
                </a:solidFill>
                <a:latin typeface="JetBrains Mono"/>
                <a:ea typeface="JetBrains Mono"/>
                <a:cs typeface="JetBrains Mono"/>
                <a:sym typeface="JetBrains Mono"/>
              </a:rPr>
              <a:t>Hayvan </a:t>
            </a:r>
            <a:r>
              <a:rPr b="0" i="0" lang="tr-TR" sz="1600" u="none" cap="none" strike="noStrike">
                <a:solidFill>
                  <a:srgbClr val="080808"/>
                </a:solidFill>
                <a:latin typeface="JetBrains Mono"/>
                <a:ea typeface="JetBrains Mono"/>
                <a:cs typeface="JetBrains Mono"/>
                <a:sym typeface="JetBrains Mono"/>
              </a:rPr>
              <a:t>{</a:t>
            </a:r>
            <a:br>
              <a:rPr b="0" i="0" lang="tr-TR" sz="1600" u="none" cap="none" strike="noStrike">
                <a:solidFill>
                  <a:srgbClr val="080808"/>
                </a:solidFill>
                <a:latin typeface="JetBrains Mono"/>
                <a:ea typeface="JetBrains Mono"/>
                <a:cs typeface="JetBrains Mono"/>
                <a:sym typeface="JetBrains Mono"/>
              </a:rPr>
            </a:br>
            <a:r>
              <a:rPr b="0" i="0" lang="tr-TR" sz="1600" u="none" cap="none" strike="noStrike">
                <a:solidFill>
                  <a:srgbClr val="080808"/>
                </a:solidFill>
                <a:latin typeface="JetBrains Mono"/>
                <a:ea typeface="JetBrains Mono"/>
                <a:cs typeface="JetBrains Mono"/>
                <a:sym typeface="JetBrains Mono"/>
              </a:rPr>
              <a:t>    </a:t>
            </a:r>
            <a:r>
              <a:rPr b="0" i="0" lang="tr-TR" sz="1600" u="none" cap="none" strike="noStrike">
                <a:solidFill>
                  <a:srgbClr val="0033B3"/>
                </a:solidFill>
                <a:latin typeface="JetBrains Mono"/>
                <a:ea typeface="JetBrains Mono"/>
                <a:cs typeface="JetBrains Mono"/>
                <a:sym typeface="JetBrains Mono"/>
              </a:rPr>
              <a:t>public </a:t>
            </a:r>
            <a:r>
              <a:rPr b="0" i="0" lang="tr-TR" sz="1600" u="none" cap="none" strike="noStrike">
                <a:solidFill>
                  <a:srgbClr val="000000"/>
                </a:solidFill>
                <a:latin typeface="JetBrains Mono"/>
                <a:ea typeface="JetBrains Mono"/>
                <a:cs typeface="JetBrains Mono"/>
                <a:sym typeface="JetBrains Mono"/>
              </a:rPr>
              <a:t>String </a:t>
            </a:r>
            <a:r>
              <a:rPr b="0" i="0" lang="tr-TR" sz="1600" u="none" cap="none" strike="noStrike">
                <a:solidFill>
                  <a:srgbClr val="871094"/>
                </a:solidFill>
                <a:latin typeface="JetBrains Mono"/>
                <a:ea typeface="JetBrains Mono"/>
                <a:cs typeface="JetBrains Mono"/>
                <a:sym typeface="JetBrains Mono"/>
              </a:rPr>
              <a:t>isim</a:t>
            </a:r>
            <a:r>
              <a:rPr b="0" i="0" lang="tr-TR" sz="1600" u="none" cap="none" strike="noStrike">
                <a:solidFill>
                  <a:srgbClr val="080808"/>
                </a:solidFill>
                <a:latin typeface="JetBrains Mono"/>
                <a:ea typeface="JetBrains Mono"/>
                <a:cs typeface="JetBrains Mono"/>
                <a:sym typeface="JetBrains Mono"/>
              </a:rPr>
              <a:t>=</a:t>
            </a:r>
            <a:r>
              <a:rPr b="0" i="0" lang="tr-TR" sz="1600" u="none" cap="none" strike="noStrike">
                <a:solidFill>
                  <a:srgbClr val="067D17"/>
                </a:solidFill>
                <a:latin typeface="JetBrains Mono"/>
                <a:ea typeface="JetBrains Mono"/>
                <a:cs typeface="JetBrains Mono"/>
                <a:sym typeface="JetBrains Mono"/>
              </a:rPr>
              <a:t>"Hayvan"</a:t>
            </a:r>
            <a:r>
              <a:rPr b="0" i="0" lang="tr-TR" sz="1600" u="none" cap="none" strike="noStrike">
                <a:solidFill>
                  <a:srgbClr val="080808"/>
                </a:solidFill>
                <a:latin typeface="JetBrains Mono"/>
                <a:ea typeface="JetBrains Mono"/>
                <a:cs typeface="JetBrains Mono"/>
                <a:sym typeface="JetBrains Mono"/>
              </a:rPr>
              <a:t>;</a:t>
            </a:r>
            <a:br>
              <a:rPr b="0" i="0" lang="tr-TR" sz="1600" u="none" cap="none" strike="noStrike">
                <a:solidFill>
                  <a:srgbClr val="080808"/>
                </a:solidFill>
                <a:latin typeface="JetBrains Mono"/>
                <a:ea typeface="JetBrains Mono"/>
                <a:cs typeface="JetBrains Mono"/>
                <a:sym typeface="JetBrains Mono"/>
              </a:rPr>
            </a:br>
            <a:r>
              <a:rPr b="0" i="0" lang="tr-TR" sz="1600" u="none" cap="none" strike="noStrike">
                <a:solidFill>
                  <a:srgbClr val="080808"/>
                </a:solidFill>
                <a:latin typeface="JetBrains Mono"/>
                <a:ea typeface="JetBrains Mono"/>
                <a:cs typeface="JetBrains Mono"/>
                <a:sym typeface="JetBrains Mono"/>
              </a:rPr>
              <a:t>    </a:t>
            </a:r>
            <a:r>
              <a:rPr b="0" i="0" lang="tr-TR" sz="1600" u="none" cap="none" strike="noStrike">
                <a:solidFill>
                  <a:srgbClr val="0033B3"/>
                </a:solidFill>
                <a:latin typeface="JetBrains Mono"/>
                <a:ea typeface="JetBrains Mono"/>
                <a:cs typeface="JetBrains Mono"/>
                <a:sym typeface="JetBrains Mono"/>
              </a:rPr>
              <a:t>public void </a:t>
            </a:r>
            <a:r>
              <a:rPr b="0" i="0" lang="tr-TR" sz="1600" u="none" cap="none" strike="noStrike">
                <a:solidFill>
                  <a:srgbClr val="00627A"/>
                </a:solidFill>
                <a:latin typeface="JetBrains Mono"/>
                <a:ea typeface="JetBrains Mono"/>
                <a:cs typeface="JetBrains Mono"/>
                <a:sym typeface="JetBrains Mono"/>
              </a:rPr>
              <a:t>sesCikar</a:t>
            </a:r>
            <a:r>
              <a:rPr b="0" i="0" lang="tr-TR" sz="1600" u="none" cap="none" strike="noStrike">
                <a:solidFill>
                  <a:srgbClr val="080808"/>
                </a:solidFill>
                <a:latin typeface="JetBrains Mono"/>
                <a:ea typeface="JetBrains Mono"/>
                <a:cs typeface="JetBrains Mono"/>
                <a:sym typeface="JetBrains Mono"/>
              </a:rPr>
              <a:t>(){</a:t>
            </a:r>
            <a:br>
              <a:rPr b="0" i="0" lang="tr-TR" sz="1600" u="none" cap="none" strike="noStrike">
                <a:solidFill>
                  <a:srgbClr val="080808"/>
                </a:solidFill>
                <a:latin typeface="JetBrains Mono"/>
                <a:ea typeface="JetBrains Mono"/>
                <a:cs typeface="JetBrains Mono"/>
                <a:sym typeface="JetBrains Mono"/>
              </a:rPr>
            </a:br>
            <a:r>
              <a:rPr b="0" i="0" lang="tr-TR" sz="1600" u="none" cap="none" strike="noStrike">
                <a:solidFill>
                  <a:srgbClr val="080808"/>
                </a:solidFill>
                <a:latin typeface="JetBrains Mono"/>
                <a:ea typeface="JetBrains Mono"/>
                <a:cs typeface="JetBrains Mono"/>
                <a:sym typeface="JetBrains Mono"/>
              </a:rPr>
              <a:t>        </a:t>
            </a:r>
            <a:r>
              <a:rPr b="0" i="0" lang="tr-TR" sz="1600" u="none" cap="none" strike="noStrike">
                <a:solidFill>
                  <a:srgbClr val="000000"/>
                </a:solidFill>
                <a:latin typeface="JetBrains Mono"/>
                <a:ea typeface="JetBrains Mono"/>
                <a:cs typeface="JetBrains Mono"/>
                <a:sym typeface="JetBrains Mono"/>
              </a:rPr>
              <a:t>System</a:t>
            </a:r>
            <a:r>
              <a:rPr b="0" i="0" lang="tr-TR" sz="1600" u="none" cap="none" strike="noStrike">
                <a:solidFill>
                  <a:srgbClr val="080808"/>
                </a:solidFill>
                <a:latin typeface="JetBrains Mono"/>
                <a:ea typeface="JetBrains Mono"/>
                <a:cs typeface="JetBrains Mono"/>
                <a:sym typeface="JetBrains Mono"/>
              </a:rPr>
              <a:t>.</a:t>
            </a:r>
            <a:r>
              <a:rPr b="0" i="1" lang="tr-TR" sz="1600" u="none" cap="none" strike="noStrike">
                <a:solidFill>
                  <a:srgbClr val="871094"/>
                </a:solidFill>
                <a:latin typeface="JetBrains Mono"/>
                <a:ea typeface="JetBrains Mono"/>
                <a:cs typeface="JetBrains Mono"/>
                <a:sym typeface="JetBrains Mono"/>
              </a:rPr>
              <a:t>out</a:t>
            </a:r>
            <a:r>
              <a:rPr b="0" i="0" lang="tr-TR" sz="1600" u="none" cap="none" strike="noStrike">
                <a:solidFill>
                  <a:srgbClr val="080808"/>
                </a:solidFill>
                <a:latin typeface="JetBrains Mono"/>
                <a:ea typeface="JetBrains Mono"/>
                <a:cs typeface="JetBrains Mono"/>
                <a:sym typeface="JetBrains Mono"/>
              </a:rPr>
              <a:t>.println(</a:t>
            </a:r>
            <a:r>
              <a:rPr b="0" i="0" lang="tr-TR" sz="1600" u="none" cap="none" strike="noStrike">
                <a:solidFill>
                  <a:srgbClr val="067D17"/>
                </a:solidFill>
                <a:latin typeface="JetBrains Mono"/>
                <a:ea typeface="JetBrains Mono"/>
                <a:cs typeface="JetBrains Mono"/>
                <a:sym typeface="JetBrains Mono"/>
              </a:rPr>
              <a:t>"Hayvan sınıfının ismi:"</a:t>
            </a:r>
            <a:r>
              <a:rPr b="0" i="0" lang="tr-TR" sz="1600" u="none" cap="none" strike="noStrike">
                <a:solidFill>
                  <a:srgbClr val="080808"/>
                </a:solidFill>
                <a:latin typeface="JetBrains Mono"/>
                <a:ea typeface="JetBrains Mono"/>
                <a:cs typeface="JetBrains Mono"/>
                <a:sym typeface="JetBrains Mono"/>
              </a:rPr>
              <a:t>+</a:t>
            </a:r>
            <a:r>
              <a:rPr b="0" i="0" lang="tr-TR" sz="1600" u="none" cap="none" strike="noStrike">
                <a:solidFill>
                  <a:srgbClr val="871094"/>
                </a:solidFill>
                <a:latin typeface="JetBrains Mono"/>
                <a:ea typeface="JetBrains Mono"/>
                <a:cs typeface="JetBrains Mono"/>
                <a:sym typeface="JetBrains Mono"/>
              </a:rPr>
              <a:t>isim</a:t>
            </a:r>
            <a:r>
              <a:rPr b="0" i="0" lang="tr-TR" sz="1600" u="none" cap="none" strike="noStrike">
                <a:solidFill>
                  <a:srgbClr val="080808"/>
                </a:solidFill>
                <a:latin typeface="JetBrains Mono"/>
                <a:ea typeface="JetBrains Mono"/>
                <a:cs typeface="JetBrains Mono"/>
                <a:sym typeface="JetBrains Mono"/>
              </a:rPr>
              <a:t>);</a:t>
            </a:r>
            <a:br>
              <a:rPr b="0" i="0" lang="tr-TR" sz="1600" u="none" cap="none" strike="noStrike">
                <a:solidFill>
                  <a:srgbClr val="080808"/>
                </a:solidFill>
                <a:latin typeface="JetBrains Mono"/>
                <a:ea typeface="JetBrains Mono"/>
                <a:cs typeface="JetBrains Mono"/>
                <a:sym typeface="JetBrains Mono"/>
              </a:rPr>
            </a:br>
            <a:r>
              <a:rPr b="0" i="0" lang="tr-TR" sz="1600" u="none" cap="none" strike="noStrike">
                <a:solidFill>
                  <a:srgbClr val="080808"/>
                </a:solidFill>
                <a:latin typeface="JetBrains Mono"/>
                <a:ea typeface="JetBrains Mono"/>
                <a:cs typeface="JetBrains Mono"/>
                <a:sym typeface="JetBrains Mono"/>
              </a:rPr>
              <a:t>        </a:t>
            </a:r>
            <a:r>
              <a:rPr b="0" i="0" lang="tr-TR" sz="1600" u="none" cap="none" strike="noStrike">
                <a:solidFill>
                  <a:srgbClr val="000000"/>
                </a:solidFill>
                <a:latin typeface="JetBrains Mono"/>
                <a:ea typeface="JetBrains Mono"/>
                <a:cs typeface="JetBrains Mono"/>
                <a:sym typeface="JetBrains Mono"/>
              </a:rPr>
              <a:t>System</a:t>
            </a:r>
            <a:r>
              <a:rPr b="0" i="0" lang="tr-TR" sz="1600" u="none" cap="none" strike="noStrike">
                <a:solidFill>
                  <a:srgbClr val="080808"/>
                </a:solidFill>
                <a:latin typeface="JetBrains Mono"/>
                <a:ea typeface="JetBrains Mono"/>
                <a:cs typeface="JetBrains Mono"/>
                <a:sym typeface="JetBrains Mono"/>
              </a:rPr>
              <a:t>.</a:t>
            </a:r>
            <a:r>
              <a:rPr b="0" i="1" lang="tr-TR" sz="1600" u="none" cap="none" strike="noStrike">
                <a:solidFill>
                  <a:srgbClr val="871094"/>
                </a:solidFill>
                <a:latin typeface="JetBrains Mono"/>
                <a:ea typeface="JetBrains Mono"/>
                <a:cs typeface="JetBrains Mono"/>
                <a:sym typeface="JetBrains Mono"/>
              </a:rPr>
              <a:t>out</a:t>
            </a:r>
            <a:r>
              <a:rPr b="0" i="0" lang="tr-TR" sz="1600" u="none" cap="none" strike="noStrike">
                <a:solidFill>
                  <a:srgbClr val="080808"/>
                </a:solidFill>
                <a:latin typeface="JetBrains Mono"/>
                <a:ea typeface="JetBrains Mono"/>
                <a:cs typeface="JetBrains Mono"/>
                <a:sym typeface="JetBrains Mono"/>
              </a:rPr>
              <a:t>.println(</a:t>
            </a:r>
            <a:r>
              <a:rPr b="0" i="0" lang="tr-TR" sz="1600" u="none" cap="none" strike="noStrike">
                <a:solidFill>
                  <a:srgbClr val="067D17"/>
                </a:solidFill>
                <a:latin typeface="JetBrains Mono"/>
                <a:ea typeface="JetBrains Mono"/>
                <a:cs typeface="JetBrains Mono"/>
                <a:sym typeface="JetBrains Mono"/>
              </a:rPr>
              <a:t>"Hayvan sınıfı ses çıkarıyor"</a:t>
            </a:r>
            <a:r>
              <a:rPr b="0" i="0" lang="tr-TR" sz="1600" u="none" cap="none" strike="noStrike">
                <a:solidFill>
                  <a:srgbClr val="080808"/>
                </a:solidFill>
                <a:latin typeface="JetBrains Mono"/>
                <a:ea typeface="JetBrains Mono"/>
                <a:cs typeface="JetBrains Mono"/>
                <a:sym typeface="JetBrains Mono"/>
              </a:rPr>
              <a:t>);</a:t>
            </a:r>
            <a:br>
              <a:rPr b="0" i="0" lang="tr-TR" sz="1600" u="none" cap="none" strike="noStrike">
                <a:solidFill>
                  <a:srgbClr val="080808"/>
                </a:solidFill>
                <a:latin typeface="JetBrains Mono"/>
                <a:ea typeface="JetBrains Mono"/>
                <a:cs typeface="JetBrains Mono"/>
                <a:sym typeface="JetBrains Mono"/>
              </a:rPr>
            </a:br>
            <a:r>
              <a:rPr b="0" i="0" lang="tr-TR" sz="1600" u="none" cap="none" strike="noStrike">
                <a:solidFill>
                  <a:srgbClr val="080808"/>
                </a:solidFill>
                <a:latin typeface="JetBrains Mono"/>
                <a:ea typeface="JetBrains Mono"/>
                <a:cs typeface="JetBrains Mono"/>
                <a:sym typeface="JetBrains Mono"/>
              </a:rPr>
              <a:t>    }</a:t>
            </a:r>
            <a:br>
              <a:rPr b="0" i="0" lang="tr-TR" sz="1600" u="none" cap="none" strike="noStrike">
                <a:solidFill>
                  <a:srgbClr val="080808"/>
                </a:solidFill>
                <a:latin typeface="JetBrains Mono"/>
                <a:ea typeface="JetBrains Mono"/>
                <a:cs typeface="JetBrains Mono"/>
                <a:sym typeface="JetBrains Mono"/>
              </a:rPr>
            </a:br>
            <a:r>
              <a:rPr b="0" i="0" lang="tr-TR" sz="1600" u="none" cap="none" strike="noStrike">
                <a:solidFill>
                  <a:srgbClr val="080808"/>
                </a:solidFill>
                <a:latin typeface="JetBrains Mono"/>
                <a:ea typeface="JetBrains Mono"/>
                <a:cs typeface="JetBrains Mono"/>
                <a:sym typeface="JetBrains Mono"/>
              </a:rPr>
              <a:t>}</a:t>
            </a:r>
            <a:br>
              <a:rPr b="0" i="0" lang="tr-TR" sz="1600" u="none" cap="none" strike="noStrike">
                <a:solidFill>
                  <a:srgbClr val="080808"/>
                </a:solidFill>
                <a:latin typeface="JetBrains Mono"/>
                <a:ea typeface="JetBrains Mono"/>
                <a:cs typeface="JetBrains Mono"/>
                <a:sym typeface="JetBrains Mono"/>
              </a:rPr>
            </a:br>
            <a:br>
              <a:rPr b="0" i="0" lang="tr-TR" sz="1600" u="none" cap="none" strike="noStrike">
                <a:solidFill>
                  <a:srgbClr val="080808"/>
                </a:solidFill>
                <a:latin typeface="JetBrains Mono"/>
                <a:ea typeface="JetBrains Mono"/>
                <a:cs typeface="JetBrains Mono"/>
                <a:sym typeface="JetBrains Mono"/>
              </a:rPr>
            </a:br>
            <a:r>
              <a:rPr b="0" i="1" lang="tr-TR" sz="1600" u="none" cap="none" strike="noStrike">
                <a:solidFill>
                  <a:srgbClr val="8C8C8C"/>
                </a:solidFill>
                <a:latin typeface="JetBrains Mono"/>
                <a:ea typeface="JetBrains Mono"/>
                <a:cs typeface="JetBrains Mono"/>
                <a:sym typeface="JetBrains Mono"/>
              </a:rPr>
              <a:t>// Alt sınıf: Kedi</a:t>
            </a:r>
            <a:br>
              <a:rPr b="0" i="1" lang="tr-TR" sz="1600" u="none" cap="none" strike="noStrike">
                <a:solidFill>
                  <a:srgbClr val="8C8C8C"/>
                </a:solidFill>
                <a:latin typeface="JetBrains Mono"/>
                <a:ea typeface="JetBrains Mono"/>
                <a:cs typeface="JetBrains Mono"/>
                <a:sym typeface="JetBrains Mono"/>
              </a:rPr>
            </a:br>
            <a:r>
              <a:rPr b="0" i="0" lang="tr-TR" sz="1600" u="none" cap="none" strike="noStrike">
                <a:solidFill>
                  <a:srgbClr val="0033B3"/>
                </a:solidFill>
                <a:latin typeface="JetBrains Mono"/>
                <a:ea typeface="JetBrains Mono"/>
                <a:cs typeface="JetBrains Mono"/>
                <a:sym typeface="JetBrains Mono"/>
              </a:rPr>
              <a:t>class </a:t>
            </a:r>
            <a:r>
              <a:rPr b="0" i="0" lang="tr-TR" sz="1600" u="none" cap="none" strike="noStrike">
                <a:solidFill>
                  <a:srgbClr val="000000"/>
                </a:solidFill>
                <a:latin typeface="JetBrains Mono"/>
                <a:ea typeface="JetBrains Mono"/>
                <a:cs typeface="JetBrains Mono"/>
                <a:sym typeface="JetBrains Mono"/>
              </a:rPr>
              <a:t>Kedi </a:t>
            </a:r>
            <a:r>
              <a:rPr b="0" i="0" lang="tr-TR" sz="1600" u="none" cap="none" strike="noStrike">
                <a:solidFill>
                  <a:srgbClr val="0033B3"/>
                </a:solidFill>
                <a:latin typeface="JetBrains Mono"/>
                <a:ea typeface="JetBrains Mono"/>
                <a:cs typeface="JetBrains Mono"/>
                <a:sym typeface="JetBrains Mono"/>
              </a:rPr>
              <a:t>extends </a:t>
            </a:r>
            <a:r>
              <a:rPr b="0" i="0" lang="tr-TR" sz="1600" u="none" cap="none" strike="noStrike">
                <a:solidFill>
                  <a:srgbClr val="000000"/>
                </a:solidFill>
                <a:latin typeface="JetBrains Mono"/>
                <a:ea typeface="JetBrains Mono"/>
                <a:cs typeface="JetBrains Mono"/>
                <a:sym typeface="JetBrains Mono"/>
              </a:rPr>
              <a:t>Hayvan </a:t>
            </a:r>
            <a:r>
              <a:rPr b="0" i="0" lang="tr-TR" sz="1600" u="none" cap="none" strike="noStrike">
                <a:solidFill>
                  <a:srgbClr val="080808"/>
                </a:solidFill>
                <a:latin typeface="JetBrains Mono"/>
                <a:ea typeface="JetBrains Mono"/>
                <a:cs typeface="JetBrains Mono"/>
                <a:sym typeface="JetBrains Mono"/>
              </a:rPr>
              <a:t>{</a:t>
            </a:r>
            <a:br>
              <a:rPr b="0" i="0" lang="tr-TR" sz="1600" u="none" cap="none" strike="noStrike">
                <a:solidFill>
                  <a:srgbClr val="080808"/>
                </a:solidFill>
                <a:latin typeface="JetBrains Mono"/>
                <a:ea typeface="JetBrains Mono"/>
                <a:cs typeface="JetBrains Mono"/>
                <a:sym typeface="JetBrains Mono"/>
              </a:rPr>
            </a:br>
            <a:br>
              <a:rPr b="0" i="0" lang="tr-TR" sz="1600" u="none" cap="none" strike="noStrike">
                <a:solidFill>
                  <a:srgbClr val="080808"/>
                </a:solidFill>
                <a:latin typeface="JetBrains Mono"/>
                <a:ea typeface="JetBrains Mono"/>
                <a:cs typeface="JetBrains Mono"/>
                <a:sym typeface="JetBrains Mono"/>
              </a:rPr>
            </a:br>
            <a:r>
              <a:rPr b="0" i="0" lang="tr-TR" sz="1600" u="none" cap="none" strike="noStrike">
                <a:solidFill>
                  <a:srgbClr val="080808"/>
                </a:solidFill>
                <a:latin typeface="JetBrains Mono"/>
                <a:ea typeface="JetBrains Mono"/>
                <a:cs typeface="JetBrains Mono"/>
                <a:sym typeface="JetBrains Mono"/>
              </a:rPr>
              <a:t>}</a:t>
            </a:r>
            <a:endParaRPr b="0" i="0" sz="1600" u="none" cap="none" strike="noStrike">
              <a:solidFill>
                <a:schemeClr val="dk1"/>
              </a:solidFill>
              <a:latin typeface="Arial"/>
              <a:ea typeface="Arial"/>
              <a:cs typeface="Arial"/>
              <a:sym typeface="Arial"/>
            </a:endParaRPr>
          </a:p>
        </p:txBody>
      </p:sp>
      <p:sp>
        <p:nvSpPr>
          <p:cNvPr id="122" name="Google Shape;122;p19"/>
          <p:cNvSpPr txBox="1"/>
          <p:nvPr>
            <p:ph idx="2" type="body"/>
          </p:nvPr>
        </p:nvSpPr>
        <p:spPr>
          <a:xfrm>
            <a:off x="5875866" y="1972889"/>
            <a:ext cx="5929059" cy="3108543"/>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33B3"/>
              </a:buClr>
              <a:buSzPts val="2800"/>
              <a:buFont typeface="JetBrains Mono"/>
              <a:buNone/>
            </a:pPr>
            <a:r>
              <a:rPr b="0" i="0" lang="tr-TR" u="none" cap="none" strike="noStrike">
                <a:solidFill>
                  <a:srgbClr val="0033B3"/>
                </a:solidFill>
                <a:latin typeface="JetBrains Mono"/>
                <a:ea typeface="JetBrains Mono"/>
                <a:cs typeface="JetBrains Mono"/>
                <a:sym typeface="JetBrains Mono"/>
              </a:rPr>
              <a:t>public class </a:t>
            </a:r>
            <a:r>
              <a:rPr b="0" i="0" lang="tr-TR" u="none" cap="none" strike="noStrike">
                <a:solidFill>
                  <a:srgbClr val="000000"/>
                </a:solidFill>
                <a:latin typeface="JetBrains Mono"/>
                <a:ea typeface="JetBrains Mono"/>
                <a:cs typeface="JetBrains Mono"/>
                <a:sym typeface="JetBrains Mono"/>
              </a:rPr>
              <a:t>Main </a:t>
            </a:r>
            <a:r>
              <a:rPr b="0" i="0" lang="tr-TR" u="none" cap="none" strike="noStrike">
                <a:solidFill>
                  <a:srgbClr val="080808"/>
                </a:solidFill>
                <a:latin typeface="JetBrains Mono"/>
                <a:ea typeface="JetBrains Mono"/>
                <a:cs typeface="JetBrains Mono"/>
                <a:sym typeface="JetBrains Mono"/>
              </a:rPr>
              <a:t>{</a:t>
            </a:r>
            <a:br>
              <a:rPr b="0" i="0" lang="tr-TR" u="none" cap="none" strike="noStrike">
                <a:solidFill>
                  <a:srgbClr val="080808"/>
                </a:solidFill>
                <a:latin typeface="JetBrains Mono"/>
                <a:ea typeface="JetBrains Mono"/>
                <a:cs typeface="JetBrains Mono"/>
                <a:sym typeface="JetBrains Mono"/>
              </a:rPr>
            </a:br>
            <a:r>
              <a:rPr b="0" i="0" lang="tr-TR" u="none" cap="none" strike="noStrike">
                <a:solidFill>
                  <a:srgbClr val="080808"/>
                </a:solidFill>
                <a:latin typeface="JetBrains Mono"/>
                <a:ea typeface="JetBrains Mono"/>
                <a:cs typeface="JetBrains Mono"/>
                <a:sym typeface="JetBrains Mono"/>
              </a:rPr>
              <a:t>    </a:t>
            </a:r>
            <a:r>
              <a:rPr b="0" i="0" lang="tr-TR" u="none" cap="none" strike="noStrike">
                <a:solidFill>
                  <a:srgbClr val="0033B3"/>
                </a:solidFill>
                <a:latin typeface="JetBrains Mono"/>
                <a:ea typeface="JetBrains Mono"/>
                <a:cs typeface="JetBrains Mono"/>
                <a:sym typeface="JetBrains Mono"/>
              </a:rPr>
              <a:t>public static void </a:t>
            </a:r>
            <a:r>
              <a:rPr b="0" i="0" lang="tr-TR" u="none" cap="none" strike="noStrike">
                <a:solidFill>
                  <a:srgbClr val="00627A"/>
                </a:solidFill>
                <a:latin typeface="JetBrains Mono"/>
                <a:ea typeface="JetBrains Mono"/>
                <a:cs typeface="JetBrains Mono"/>
                <a:sym typeface="JetBrains Mono"/>
              </a:rPr>
              <a:t>main</a:t>
            </a:r>
            <a:r>
              <a:rPr b="0" i="0" lang="tr-TR" u="none" cap="none" strike="noStrike">
                <a:solidFill>
                  <a:srgbClr val="080808"/>
                </a:solidFill>
                <a:latin typeface="JetBrains Mono"/>
                <a:ea typeface="JetBrains Mono"/>
                <a:cs typeface="JetBrains Mono"/>
                <a:sym typeface="JetBrains Mono"/>
              </a:rPr>
              <a:t>(</a:t>
            </a:r>
            <a:r>
              <a:rPr b="0" i="0" lang="tr-TR" u="none" cap="none" strike="noStrike">
                <a:solidFill>
                  <a:srgbClr val="000000"/>
                </a:solidFill>
                <a:latin typeface="JetBrains Mono"/>
                <a:ea typeface="JetBrains Mono"/>
                <a:cs typeface="JetBrains Mono"/>
                <a:sym typeface="JetBrains Mono"/>
              </a:rPr>
              <a:t>String</a:t>
            </a:r>
            <a:r>
              <a:rPr b="0" i="0" lang="tr-TR" u="none" cap="none" strike="noStrike">
                <a:solidFill>
                  <a:srgbClr val="080808"/>
                </a:solidFill>
                <a:latin typeface="JetBrains Mono"/>
                <a:ea typeface="JetBrains Mono"/>
                <a:cs typeface="JetBrains Mono"/>
                <a:sym typeface="JetBrains Mono"/>
              </a:rPr>
              <a:t>[] </a:t>
            </a:r>
            <a:r>
              <a:rPr b="0" i="0" lang="tr-TR" u="none" cap="none" strike="noStrike">
                <a:solidFill>
                  <a:srgbClr val="000000"/>
                </a:solidFill>
                <a:latin typeface="JetBrains Mono"/>
                <a:ea typeface="JetBrains Mono"/>
                <a:cs typeface="JetBrains Mono"/>
                <a:sym typeface="JetBrains Mono"/>
              </a:rPr>
              <a:t>args</a:t>
            </a:r>
            <a:r>
              <a:rPr b="0" i="0" lang="tr-TR" u="none" cap="none" strike="noStrike">
                <a:solidFill>
                  <a:srgbClr val="080808"/>
                </a:solidFill>
                <a:latin typeface="JetBrains Mono"/>
                <a:ea typeface="JetBrains Mono"/>
                <a:cs typeface="JetBrains Mono"/>
                <a:sym typeface="JetBrains Mono"/>
              </a:rPr>
              <a:t>) {</a:t>
            </a:r>
            <a:br>
              <a:rPr b="0" i="0" lang="tr-TR" u="none" cap="none" strike="noStrike">
                <a:solidFill>
                  <a:srgbClr val="080808"/>
                </a:solidFill>
                <a:latin typeface="JetBrains Mono"/>
                <a:ea typeface="JetBrains Mono"/>
                <a:cs typeface="JetBrains Mono"/>
                <a:sym typeface="JetBrains Mono"/>
              </a:rPr>
            </a:br>
            <a:r>
              <a:rPr b="0" i="0" lang="tr-TR" u="none" cap="none" strike="noStrike">
                <a:solidFill>
                  <a:srgbClr val="080808"/>
                </a:solidFill>
                <a:latin typeface="JetBrains Mono"/>
                <a:ea typeface="JetBrains Mono"/>
                <a:cs typeface="JetBrains Mono"/>
                <a:sym typeface="JetBrains Mono"/>
              </a:rPr>
              <a:t>        </a:t>
            </a:r>
            <a:r>
              <a:rPr b="0" i="0" lang="tr-TR" u="none" cap="none" strike="noStrike">
                <a:solidFill>
                  <a:srgbClr val="000000"/>
                </a:solidFill>
                <a:latin typeface="JetBrains Mono"/>
                <a:ea typeface="JetBrains Mono"/>
                <a:cs typeface="JetBrains Mono"/>
                <a:sym typeface="JetBrains Mono"/>
              </a:rPr>
              <a:t>Kedi yeni_kedi</a:t>
            </a:r>
            <a:r>
              <a:rPr b="0" i="0" lang="tr-TR" u="none" cap="none" strike="noStrike">
                <a:solidFill>
                  <a:srgbClr val="080808"/>
                </a:solidFill>
                <a:latin typeface="JetBrains Mono"/>
                <a:ea typeface="JetBrains Mono"/>
                <a:cs typeface="JetBrains Mono"/>
                <a:sym typeface="JetBrains Mono"/>
              </a:rPr>
              <a:t>=</a:t>
            </a:r>
            <a:r>
              <a:rPr b="0" i="0" lang="tr-TR" u="none" cap="none" strike="noStrike">
                <a:solidFill>
                  <a:srgbClr val="0033B3"/>
                </a:solidFill>
                <a:latin typeface="JetBrains Mono"/>
                <a:ea typeface="JetBrains Mono"/>
                <a:cs typeface="JetBrains Mono"/>
                <a:sym typeface="JetBrains Mono"/>
              </a:rPr>
              <a:t>new </a:t>
            </a:r>
            <a:r>
              <a:rPr b="0" i="0" lang="tr-TR" u="none" cap="none" strike="noStrike">
                <a:solidFill>
                  <a:srgbClr val="080808"/>
                </a:solidFill>
                <a:latin typeface="JetBrains Mono"/>
                <a:ea typeface="JetBrains Mono"/>
                <a:cs typeface="JetBrains Mono"/>
                <a:sym typeface="JetBrains Mono"/>
              </a:rPr>
              <a:t>Kedi();</a:t>
            </a:r>
            <a:br>
              <a:rPr b="0" i="0" lang="tr-TR" u="none" cap="none" strike="noStrike">
                <a:solidFill>
                  <a:srgbClr val="080808"/>
                </a:solidFill>
                <a:latin typeface="JetBrains Mono"/>
                <a:ea typeface="JetBrains Mono"/>
                <a:cs typeface="JetBrains Mono"/>
                <a:sym typeface="JetBrains Mono"/>
              </a:rPr>
            </a:br>
            <a:r>
              <a:rPr b="0" i="0" lang="tr-TR" u="none" cap="none" strike="noStrike">
                <a:solidFill>
                  <a:srgbClr val="080808"/>
                </a:solidFill>
                <a:latin typeface="JetBrains Mono"/>
                <a:ea typeface="JetBrains Mono"/>
                <a:cs typeface="JetBrains Mono"/>
                <a:sym typeface="JetBrains Mono"/>
              </a:rPr>
              <a:t>        </a:t>
            </a:r>
            <a:r>
              <a:rPr b="0" i="0" lang="tr-TR" u="none" cap="none" strike="noStrike">
                <a:solidFill>
                  <a:srgbClr val="000000"/>
                </a:solidFill>
                <a:latin typeface="JetBrains Mono"/>
                <a:ea typeface="JetBrains Mono"/>
                <a:cs typeface="JetBrains Mono"/>
                <a:sym typeface="JetBrains Mono"/>
              </a:rPr>
              <a:t>yeni_kedi</a:t>
            </a:r>
            <a:r>
              <a:rPr b="0" i="0" lang="tr-TR" u="none" cap="none" strike="noStrike">
                <a:solidFill>
                  <a:srgbClr val="080808"/>
                </a:solidFill>
                <a:latin typeface="JetBrains Mono"/>
                <a:ea typeface="JetBrains Mono"/>
                <a:cs typeface="JetBrains Mono"/>
                <a:sym typeface="JetBrains Mono"/>
              </a:rPr>
              <a:t>.</a:t>
            </a:r>
            <a:r>
              <a:rPr b="0" i="0" lang="tr-TR" u="none" cap="none" strike="noStrike">
                <a:solidFill>
                  <a:srgbClr val="871094"/>
                </a:solidFill>
                <a:latin typeface="JetBrains Mono"/>
                <a:ea typeface="JetBrains Mono"/>
                <a:cs typeface="JetBrains Mono"/>
                <a:sym typeface="JetBrains Mono"/>
              </a:rPr>
              <a:t>isim</a:t>
            </a:r>
            <a:r>
              <a:rPr b="0" i="0" lang="tr-TR" u="none" cap="none" strike="noStrike">
                <a:solidFill>
                  <a:srgbClr val="080808"/>
                </a:solidFill>
                <a:latin typeface="JetBrains Mono"/>
                <a:ea typeface="JetBrains Mono"/>
                <a:cs typeface="JetBrains Mono"/>
                <a:sym typeface="JetBrains Mono"/>
              </a:rPr>
              <a:t>=</a:t>
            </a:r>
            <a:r>
              <a:rPr b="0" i="0" lang="tr-TR" u="none" cap="none" strike="noStrike">
                <a:solidFill>
                  <a:srgbClr val="067D17"/>
                </a:solidFill>
                <a:latin typeface="JetBrains Mono"/>
                <a:ea typeface="JetBrains Mono"/>
                <a:cs typeface="JetBrains Mono"/>
                <a:sym typeface="JetBrains Mono"/>
              </a:rPr>
              <a:t>"Tekir"</a:t>
            </a:r>
            <a:r>
              <a:rPr b="0" i="0" lang="tr-TR" u="none" cap="none" strike="noStrike">
                <a:solidFill>
                  <a:srgbClr val="080808"/>
                </a:solidFill>
                <a:latin typeface="JetBrains Mono"/>
                <a:ea typeface="JetBrains Mono"/>
                <a:cs typeface="JetBrains Mono"/>
                <a:sym typeface="JetBrains Mono"/>
              </a:rPr>
              <a:t>;</a:t>
            </a:r>
            <a:br>
              <a:rPr b="0" i="0" lang="tr-TR" u="none" cap="none" strike="noStrike">
                <a:solidFill>
                  <a:srgbClr val="080808"/>
                </a:solidFill>
                <a:latin typeface="JetBrains Mono"/>
                <a:ea typeface="JetBrains Mono"/>
                <a:cs typeface="JetBrains Mono"/>
                <a:sym typeface="JetBrains Mono"/>
              </a:rPr>
            </a:br>
            <a:r>
              <a:rPr b="0" i="0" lang="tr-TR" u="none" cap="none" strike="noStrike">
                <a:solidFill>
                  <a:srgbClr val="080808"/>
                </a:solidFill>
                <a:latin typeface="JetBrains Mono"/>
                <a:ea typeface="JetBrains Mono"/>
                <a:cs typeface="JetBrains Mono"/>
                <a:sym typeface="JetBrains Mono"/>
              </a:rPr>
              <a:t>        </a:t>
            </a:r>
            <a:r>
              <a:rPr b="0" i="0" lang="tr-TR" u="none" cap="none" strike="noStrike">
                <a:solidFill>
                  <a:srgbClr val="000000"/>
                </a:solidFill>
                <a:latin typeface="JetBrains Mono"/>
                <a:ea typeface="JetBrains Mono"/>
                <a:cs typeface="JetBrains Mono"/>
                <a:sym typeface="JetBrains Mono"/>
              </a:rPr>
              <a:t>yeni_kedi</a:t>
            </a:r>
            <a:r>
              <a:rPr b="0" i="0" lang="tr-TR" u="none" cap="none" strike="noStrike">
                <a:solidFill>
                  <a:srgbClr val="080808"/>
                </a:solidFill>
                <a:latin typeface="JetBrains Mono"/>
                <a:ea typeface="JetBrains Mono"/>
                <a:cs typeface="JetBrains Mono"/>
                <a:sym typeface="JetBrains Mono"/>
              </a:rPr>
              <a:t>.sesCikar();</a:t>
            </a:r>
            <a:br>
              <a:rPr b="0" i="0" lang="tr-TR" u="none" cap="none" strike="noStrike">
                <a:solidFill>
                  <a:srgbClr val="080808"/>
                </a:solidFill>
                <a:latin typeface="JetBrains Mono"/>
                <a:ea typeface="JetBrains Mono"/>
                <a:cs typeface="JetBrains Mono"/>
                <a:sym typeface="JetBrains Mono"/>
              </a:rPr>
            </a:br>
            <a:r>
              <a:rPr b="0" i="0" lang="tr-TR" u="none" cap="none" strike="noStrike">
                <a:solidFill>
                  <a:srgbClr val="080808"/>
                </a:solidFill>
                <a:latin typeface="JetBrains Mono"/>
                <a:ea typeface="JetBrains Mono"/>
                <a:cs typeface="JetBrains Mono"/>
                <a:sym typeface="JetBrains Mono"/>
              </a:rPr>
              <a:t>    }</a:t>
            </a:r>
            <a:br>
              <a:rPr b="0" i="0" lang="tr-TR" u="none" cap="none" strike="noStrike">
                <a:solidFill>
                  <a:srgbClr val="080808"/>
                </a:solidFill>
                <a:latin typeface="JetBrains Mono"/>
                <a:ea typeface="JetBrains Mono"/>
                <a:cs typeface="JetBrains Mono"/>
                <a:sym typeface="JetBrains Mono"/>
              </a:rPr>
            </a:br>
            <a:r>
              <a:rPr b="0" i="0" lang="tr-TR" u="none" cap="none" strike="noStrike">
                <a:solidFill>
                  <a:srgbClr val="080808"/>
                </a:solidFill>
                <a:latin typeface="JetBrains Mono"/>
                <a:ea typeface="JetBrains Mono"/>
                <a:cs typeface="JetBrains Mono"/>
                <a:sym typeface="JetBrains Mono"/>
              </a:rPr>
              <a:t>}</a:t>
            </a:r>
            <a:endParaRPr b="0" i="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tr-TR"/>
              <a:t>Peki biz kedi sınıfındaki sesCikar() methodunu değiştiremez miyiz?</a:t>
            </a:r>
            <a:endParaRPr/>
          </a:p>
        </p:txBody>
      </p:sp>
      <p:sp>
        <p:nvSpPr>
          <p:cNvPr id="128" name="Google Shape;128;p20"/>
          <p:cNvSpPr txBox="1"/>
          <p:nvPr>
            <p:ph idx="1" type="body"/>
          </p:nvPr>
        </p:nvSpPr>
        <p:spPr>
          <a:xfrm>
            <a:off x="423333" y="1616606"/>
            <a:ext cx="5266267" cy="5078313"/>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8C8C8C"/>
              </a:buClr>
              <a:buSzPts val="1800"/>
              <a:buFont typeface="JetBrains Mono"/>
              <a:buNone/>
            </a:pPr>
            <a:r>
              <a:rPr b="0" i="1" lang="tr-TR" sz="1800" u="none" cap="none" strike="noStrike">
                <a:solidFill>
                  <a:srgbClr val="8C8C8C"/>
                </a:solidFill>
                <a:latin typeface="JetBrains Mono"/>
                <a:ea typeface="JetBrains Mono"/>
                <a:cs typeface="JetBrains Mono"/>
                <a:sym typeface="JetBrains Mono"/>
              </a:rPr>
              <a:t>// Üst sınıf: Hayvan</a:t>
            </a:r>
            <a:br>
              <a:rPr b="0" i="1" lang="tr-TR" sz="1800" u="none" cap="none" strike="noStrike">
                <a:solidFill>
                  <a:srgbClr val="8C8C8C"/>
                </a:solidFill>
                <a:latin typeface="JetBrains Mono"/>
                <a:ea typeface="JetBrains Mono"/>
                <a:cs typeface="JetBrains Mono"/>
                <a:sym typeface="JetBrains Mono"/>
              </a:rPr>
            </a:br>
            <a:r>
              <a:rPr b="0" i="0" lang="tr-TR" sz="1800" u="none" cap="none" strike="noStrike">
                <a:solidFill>
                  <a:srgbClr val="0033B3"/>
                </a:solidFill>
                <a:latin typeface="JetBrains Mono"/>
                <a:ea typeface="JetBrains Mono"/>
                <a:cs typeface="JetBrains Mono"/>
                <a:sym typeface="JetBrains Mono"/>
              </a:rPr>
              <a:t>class </a:t>
            </a:r>
            <a:r>
              <a:rPr b="0" i="0" lang="tr-TR" sz="1800" u="none" cap="none" strike="noStrike">
                <a:solidFill>
                  <a:srgbClr val="000000"/>
                </a:solidFill>
                <a:latin typeface="JetBrains Mono"/>
                <a:ea typeface="JetBrains Mono"/>
                <a:cs typeface="JetBrains Mono"/>
                <a:sym typeface="JetBrains Mono"/>
              </a:rPr>
              <a:t>Hayvan </a:t>
            </a:r>
            <a:r>
              <a:rPr b="0" i="0" lang="tr-TR" sz="1800" u="none" cap="none" strike="noStrike">
                <a:solidFill>
                  <a:srgbClr val="080808"/>
                </a:solidFill>
                <a:latin typeface="JetBrains Mono"/>
                <a:ea typeface="JetBrains Mono"/>
                <a:cs typeface="JetBrains Mono"/>
                <a:sym typeface="JetBrains Mono"/>
              </a:rPr>
              <a:t>{</a:t>
            </a:r>
            <a:br>
              <a:rPr b="0" i="0" lang="tr-TR" sz="1800" u="none" cap="none" strike="noStrike">
                <a:solidFill>
                  <a:srgbClr val="080808"/>
                </a:solidFill>
                <a:latin typeface="JetBrains Mono"/>
                <a:ea typeface="JetBrains Mono"/>
                <a:cs typeface="JetBrains Mono"/>
                <a:sym typeface="JetBrains Mono"/>
              </a:rPr>
            </a:br>
            <a:r>
              <a:rPr b="0" i="0" lang="tr-TR" sz="1800" u="none" cap="none" strike="noStrike">
                <a:solidFill>
                  <a:srgbClr val="080808"/>
                </a:solidFill>
                <a:latin typeface="JetBrains Mono"/>
                <a:ea typeface="JetBrains Mono"/>
                <a:cs typeface="JetBrains Mono"/>
                <a:sym typeface="JetBrains Mono"/>
              </a:rPr>
              <a:t>    </a:t>
            </a:r>
            <a:r>
              <a:rPr b="0" i="0" lang="tr-TR" sz="1800" u="none" cap="none" strike="noStrike">
                <a:solidFill>
                  <a:srgbClr val="0033B3"/>
                </a:solidFill>
                <a:latin typeface="JetBrains Mono"/>
                <a:ea typeface="JetBrains Mono"/>
                <a:cs typeface="JetBrains Mono"/>
                <a:sym typeface="JetBrains Mono"/>
              </a:rPr>
              <a:t>public </a:t>
            </a:r>
            <a:r>
              <a:rPr b="0" i="0" lang="tr-TR" sz="1800" u="none" cap="none" strike="noStrike">
                <a:solidFill>
                  <a:srgbClr val="000000"/>
                </a:solidFill>
                <a:latin typeface="JetBrains Mono"/>
                <a:ea typeface="JetBrains Mono"/>
                <a:cs typeface="JetBrains Mono"/>
                <a:sym typeface="JetBrains Mono"/>
              </a:rPr>
              <a:t>String </a:t>
            </a:r>
            <a:r>
              <a:rPr b="0" i="0" lang="tr-TR" sz="1800" u="none" cap="none" strike="noStrike">
                <a:solidFill>
                  <a:srgbClr val="871094"/>
                </a:solidFill>
                <a:latin typeface="JetBrains Mono"/>
                <a:ea typeface="JetBrains Mono"/>
                <a:cs typeface="JetBrains Mono"/>
                <a:sym typeface="JetBrains Mono"/>
              </a:rPr>
              <a:t>isim</a:t>
            </a:r>
            <a:r>
              <a:rPr b="0" i="0" lang="tr-TR" sz="1800" u="none" cap="none" strike="noStrike">
                <a:solidFill>
                  <a:srgbClr val="080808"/>
                </a:solidFill>
                <a:latin typeface="JetBrains Mono"/>
                <a:ea typeface="JetBrains Mono"/>
                <a:cs typeface="JetBrains Mono"/>
                <a:sym typeface="JetBrains Mono"/>
              </a:rPr>
              <a:t>=</a:t>
            </a:r>
            <a:r>
              <a:rPr b="0" i="0" lang="tr-TR" sz="1800" u="none" cap="none" strike="noStrike">
                <a:solidFill>
                  <a:srgbClr val="067D17"/>
                </a:solidFill>
                <a:latin typeface="JetBrains Mono"/>
                <a:ea typeface="JetBrains Mono"/>
                <a:cs typeface="JetBrains Mono"/>
                <a:sym typeface="JetBrains Mono"/>
              </a:rPr>
              <a:t>"Hayvan"</a:t>
            </a:r>
            <a:r>
              <a:rPr b="0" i="0" lang="tr-TR" sz="1800" u="none" cap="none" strike="noStrike">
                <a:solidFill>
                  <a:srgbClr val="080808"/>
                </a:solidFill>
                <a:latin typeface="JetBrains Mono"/>
                <a:ea typeface="JetBrains Mono"/>
                <a:cs typeface="JetBrains Mono"/>
                <a:sym typeface="JetBrains Mono"/>
              </a:rPr>
              <a:t>;</a:t>
            </a:r>
            <a:br>
              <a:rPr b="0" i="0" lang="tr-TR" sz="1800" u="none" cap="none" strike="noStrike">
                <a:solidFill>
                  <a:srgbClr val="080808"/>
                </a:solidFill>
                <a:latin typeface="JetBrains Mono"/>
                <a:ea typeface="JetBrains Mono"/>
                <a:cs typeface="JetBrains Mono"/>
                <a:sym typeface="JetBrains Mono"/>
              </a:rPr>
            </a:br>
            <a:r>
              <a:rPr b="0" i="0" lang="tr-TR" sz="1800" u="none" cap="none" strike="noStrike">
                <a:solidFill>
                  <a:srgbClr val="080808"/>
                </a:solidFill>
                <a:latin typeface="JetBrains Mono"/>
                <a:ea typeface="JetBrains Mono"/>
                <a:cs typeface="JetBrains Mono"/>
                <a:sym typeface="JetBrains Mono"/>
              </a:rPr>
              <a:t>    </a:t>
            </a:r>
            <a:r>
              <a:rPr b="0" i="0" lang="tr-TR" sz="1800" u="none" cap="none" strike="noStrike">
                <a:solidFill>
                  <a:srgbClr val="0033B3"/>
                </a:solidFill>
                <a:latin typeface="JetBrains Mono"/>
                <a:ea typeface="JetBrains Mono"/>
                <a:cs typeface="JetBrains Mono"/>
                <a:sym typeface="JetBrains Mono"/>
              </a:rPr>
              <a:t>public void </a:t>
            </a:r>
            <a:r>
              <a:rPr b="0" i="0" lang="tr-TR" sz="1800" u="none" cap="none" strike="noStrike">
                <a:solidFill>
                  <a:srgbClr val="00627A"/>
                </a:solidFill>
                <a:latin typeface="JetBrains Mono"/>
                <a:ea typeface="JetBrains Mono"/>
                <a:cs typeface="JetBrains Mono"/>
                <a:sym typeface="JetBrains Mono"/>
              </a:rPr>
              <a:t>sesCikar</a:t>
            </a:r>
            <a:r>
              <a:rPr b="0" i="0" lang="tr-TR" sz="1800" u="none" cap="none" strike="noStrike">
                <a:solidFill>
                  <a:srgbClr val="080808"/>
                </a:solidFill>
                <a:latin typeface="JetBrains Mono"/>
                <a:ea typeface="JetBrains Mono"/>
                <a:cs typeface="JetBrains Mono"/>
                <a:sym typeface="JetBrains Mono"/>
              </a:rPr>
              <a:t>(){</a:t>
            </a:r>
            <a:br>
              <a:rPr b="0" i="0" lang="tr-TR" sz="1800" u="none" cap="none" strike="noStrike">
                <a:solidFill>
                  <a:srgbClr val="080808"/>
                </a:solidFill>
                <a:latin typeface="JetBrains Mono"/>
                <a:ea typeface="JetBrains Mono"/>
                <a:cs typeface="JetBrains Mono"/>
                <a:sym typeface="JetBrains Mono"/>
              </a:rPr>
            </a:br>
            <a:r>
              <a:rPr b="0" i="0" lang="tr-TR" sz="1800" u="none" cap="none" strike="noStrike">
                <a:solidFill>
                  <a:srgbClr val="080808"/>
                </a:solidFill>
                <a:latin typeface="JetBrains Mono"/>
                <a:ea typeface="JetBrains Mono"/>
                <a:cs typeface="JetBrains Mono"/>
                <a:sym typeface="JetBrains Mono"/>
              </a:rPr>
              <a:t>        </a:t>
            </a:r>
            <a:r>
              <a:rPr b="0" i="0" lang="tr-TR" sz="1800" u="none" cap="none" strike="noStrike">
                <a:solidFill>
                  <a:srgbClr val="000000"/>
                </a:solidFill>
                <a:latin typeface="JetBrains Mono"/>
                <a:ea typeface="JetBrains Mono"/>
                <a:cs typeface="JetBrains Mono"/>
                <a:sym typeface="JetBrains Mono"/>
              </a:rPr>
              <a:t>System</a:t>
            </a:r>
            <a:r>
              <a:rPr b="0" i="0" lang="tr-TR" sz="1800" u="none" cap="none" strike="noStrike">
                <a:solidFill>
                  <a:srgbClr val="080808"/>
                </a:solidFill>
                <a:latin typeface="JetBrains Mono"/>
                <a:ea typeface="JetBrains Mono"/>
                <a:cs typeface="JetBrains Mono"/>
                <a:sym typeface="JetBrains Mono"/>
              </a:rPr>
              <a:t>.</a:t>
            </a:r>
            <a:r>
              <a:rPr b="0" i="1" lang="tr-TR" sz="1800" u="none" cap="none" strike="noStrike">
                <a:solidFill>
                  <a:srgbClr val="871094"/>
                </a:solidFill>
                <a:latin typeface="JetBrains Mono"/>
                <a:ea typeface="JetBrains Mono"/>
                <a:cs typeface="JetBrains Mono"/>
                <a:sym typeface="JetBrains Mono"/>
              </a:rPr>
              <a:t>out</a:t>
            </a:r>
            <a:r>
              <a:rPr b="0" i="0" lang="tr-TR" sz="1800" u="none" cap="none" strike="noStrike">
                <a:solidFill>
                  <a:srgbClr val="080808"/>
                </a:solidFill>
                <a:latin typeface="JetBrains Mono"/>
                <a:ea typeface="JetBrains Mono"/>
                <a:cs typeface="JetBrains Mono"/>
                <a:sym typeface="JetBrains Mono"/>
              </a:rPr>
              <a:t>.println(</a:t>
            </a:r>
            <a:r>
              <a:rPr b="0" i="0" lang="tr-TR" sz="1800" u="none" cap="none" strike="noStrike">
                <a:solidFill>
                  <a:srgbClr val="067D17"/>
                </a:solidFill>
                <a:latin typeface="JetBrains Mono"/>
                <a:ea typeface="JetBrains Mono"/>
                <a:cs typeface="JetBrains Mono"/>
                <a:sym typeface="JetBrains Mono"/>
              </a:rPr>
              <a:t>"Hayvan sınıfının ismi:"</a:t>
            </a:r>
            <a:r>
              <a:rPr b="0" i="0" lang="tr-TR" sz="1800" u="none" cap="none" strike="noStrike">
                <a:solidFill>
                  <a:srgbClr val="080808"/>
                </a:solidFill>
                <a:latin typeface="JetBrains Mono"/>
                <a:ea typeface="JetBrains Mono"/>
                <a:cs typeface="JetBrains Mono"/>
                <a:sym typeface="JetBrains Mono"/>
              </a:rPr>
              <a:t>+</a:t>
            </a:r>
            <a:r>
              <a:rPr b="0" i="0" lang="tr-TR" sz="1800" u="none" cap="none" strike="noStrike">
                <a:solidFill>
                  <a:srgbClr val="871094"/>
                </a:solidFill>
                <a:latin typeface="JetBrains Mono"/>
                <a:ea typeface="JetBrains Mono"/>
                <a:cs typeface="JetBrains Mono"/>
                <a:sym typeface="JetBrains Mono"/>
              </a:rPr>
              <a:t>isim</a:t>
            </a:r>
            <a:r>
              <a:rPr b="0" i="0" lang="tr-TR" sz="1800" u="none" cap="none" strike="noStrike">
                <a:solidFill>
                  <a:srgbClr val="080808"/>
                </a:solidFill>
                <a:latin typeface="JetBrains Mono"/>
                <a:ea typeface="JetBrains Mono"/>
                <a:cs typeface="JetBrains Mono"/>
                <a:sym typeface="JetBrains Mono"/>
              </a:rPr>
              <a:t>);</a:t>
            </a:r>
            <a:br>
              <a:rPr b="0" i="0" lang="tr-TR" sz="1800" u="none" cap="none" strike="noStrike">
                <a:solidFill>
                  <a:srgbClr val="080808"/>
                </a:solidFill>
                <a:latin typeface="JetBrains Mono"/>
                <a:ea typeface="JetBrains Mono"/>
                <a:cs typeface="JetBrains Mono"/>
                <a:sym typeface="JetBrains Mono"/>
              </a:rPr>
            </a:br>
            <a:r>
              <a:rPr b="0" i="0" lang="tr-TR" sz="1800" u="none" cap="none" strike="noStrike">
                <a:solidFill>
                  <a:srgbClr val="080808"/>
                </a:solidFill>
                <a:latin typeface="JetBrains Mono"/>
                <a:ea typeface="JetBrains Mono"/>
                <a:cs typeface="JetBrains Mono"/>
                <a:sym typeface="JetBrains Mono"/>
              </a:rPr>
              <a:t>        </a:t>
            </a:r>
            <a:r>
              <a:rPr b="0" i="0" lang="tr-TR" sz="1800" u="none" cap="none" strike="noStrike">
                <a:solidFill>
                  <a:srgbClr val="000000"/>
                </a:solidFill>
                <a:latin typeface="JetBrains Mono"/>
                <a:ea typeface="JetBrains Mono"/>
                <a:cs typeface="JetBrains Mono"/>
                <a:sym typeface="JetBrains Mono"/>
              </a:rPr>
              <a:t>System</a:t>
            </a:r>
            <a:r>
              <a:rPr b="0" i="0" lang="tr-TR" sz="1800" u="none" cap="none" strike="noStrike">
                <a:solidFill>
                  <a:srgbClr val="080808"/>
                </a:solidFill>
                <a:latin typeface="JetBrains Mono"/>
                <a:ea typeface="JetBrains Mono"/>
                <a:cs typeface="JetBrains Mono"/>
                <a:sym typeface="JetBrains Mono"/>
              </a:rPr>
              <a:t>.</a:t>
            </a:r>
            <a:r>
              <a:rPr b="0" i="1" lang="tr-TR" sz="1800" u="none" cap="none" strike="noStrike">
                <a:solidFill>
                  <a:srgbClr val="871094"/>
                </a:solidFill>
                <a:latin typeface="JetBrains Mono"/>
                <a:ea typeface="JetBrains Mono"/>
                <a:cs typeface="JetBrains Mono"/>
                <a:sym typeface="JetBrains Mono"/>
              </a:rPr>
              <a:t>out</a:t>
            </a:r>
            <a:r>
              <a:rPr b="0" i="0" lang="tr-TR" sz="1800" u="none" cap="none" strike="noStrike">
                <a:solidFill>
                  <a:srgbClr val="080808"/>
                </a:solidFill>
                <a:latin typeface="JetBrains Mono"/>
                <a:ea typeface="JetBrains Mono"/>
                <a:cs typeface="JetBrains Mono"/>
                <a:sym typeface="JetBrains Mono"/>
              </a:rPr>
              <a:t>.println(</a:t>
            </a:r>
            <a:r>
              <a:rPr b="0" i="0" lang="tr-TR" sz="1800" u="none" cap="none" strike="noStrike">
                <a:solidFill>
                  <a:srgbClr val="067D17"/>
                </a:solidFill>
                <a:latin typeface="JetBrains Mono"/>
                <a:ea typeface="JetBrains Mono"/>
                <a:cs typeface="JetBrains Mono"/>
                <a:sym typeface="JetBrains Mono"/>
              </a:rPr>
              <a:t>"Hayvan sınıfı ses çıkarıyor"</a:t>
            </a:r>
            <a:r>
              <a:rPr b="0" i="0" lang="tr-TR" sz="1800" u="none" cap="none" strike="noStrike">
                <a:solidFill>
                  <a:srgbClr val="080808"/>
                </a:solidFill>
                <a:latin typeface="JetBrains Mono"/>
                <a:ea typeface="JetBrains Mono"/>
                <a:cs typeface="JetBrains Mono"/>
                <a:sym typeface="JetBrains Mono"/>
              </a:rPr>
              <a:t>);</a:t>
            </a:r>
            <a:br>
              <a:rPr b="0" i="0" lang="tr-TR" sz="1800" u="none" cap="none" strike="noStrike">
                <a:solidFill>
                  <a:srgbClr val="080808"/>
                </a:solidFill>
                <a:latin typeface="JetBrains Mono"/>
                <a:ea typeface="JetBrains Mono"/>
                <a:cs typeface="JetBrains Mono"/>
                <a:sym typeface="JetBrains Mono"/>
              </a:rPr>
            </a:br>
            <a:r>
              <a:rPr b="0" i="0" lang="tr-TR" sz="1800" u="none" cap="none" strike="noStrike">
                <a:solidFill>
                  <a:srgbClr val="080808"/>
                </a:solidFill>
                <a:latin typeface="JetBrains Mono"/>
                <a:ea typeface="JetBrains Mono"/>
                <a:cs typeface="JetBrains Mono"/>
                <a:sym typeface="JetBrains Mono"/>
              </a:rPr>
              <a:t>    }</a:t>
            </a:r>
            <a:br>
              <a:rPr b="0" i="0" lang="tr-TR" sz="1800" u="none" cap="none" strike="noStrike">
                <a:solidFill>
                  <a:srgbClr val="080808"/>
                </a:solidFill>
                <a:latin typeface="JetBrains Mono"/>
                <a:ea typeface="JetBrains Mono"/>
                <a:cs typeface="JetBrains Mono"/>
                <a:sym typeface="JetBrains Mono"/>
              </a:rPr>
            </a:br>
            <a:r>
              <a:rPr b="0" i="0" lang="tr-TR" sz="1800" u="none" cap="none" strike="noStrike">
                <a:solidFill>
                  <a:srgbClr val="080808"/>
                </a:solidFill>
                <a:latin typeface="JetBrains Mono"/>
                <a:ea typeface="JetBrains Mono"/>
                <a:cs typeface="JetBrains Mono"/>
                <a:sym typeface="JetBrains Mono"/>
              </a:rPr>
              <a:t>}</a:t>
            </a:r>
            <a:br>
              <a:rPr b="0" i="0" lang="tr-TR" sz="1800" u="none" cap="none" strike="noStrike">
                <a:solidFill>
                  <a:srgbClr val="080808"/>
                </a:solidFill>
                <a:latin typeface="JetBrains Mono"/>
                <a:ea typeface="JetBrains Mono"/>
                <a:cs typeface="JetBrains Mono"/>
                <a:sym typeface="JetBrains Mono"/>
              </a:rPr>
            </a:br>
            <a:br>
              <a:rPr b="0" i="0" lang="tr-TR" sz="1800" u="none" cap="none" strike="noStrike">
                <a:solidFill>
                  <a:srgbClr val="080808"/>
                </a:solidFill>
                <a:latin typeface="JetBrains Mono"/>
                <a:ea typeface="JetBrains Mono"/>
                <a:cs typeface="JetBrains Mono"/>
                <a:sym typeface="JetBrains Mono"/>
              </a:rPr>
            </a:br>
            <a:r>
              <a:rPr b="0" i="1" lang="tr-TR" sz="1800" u="none" cap="none" strike="noStrike">
                <a:solidFill>
                  <a:srgbClr val="8C8C8C"/>
                </a:solidFill>
                <a:latin typeface="JetBrains Mono"/>
                <a:ea typeface="JetBrains Mono"/>
                <a:cs typeface="JetBrains Mono"/>
                <a:sym typeface="JetBrains Mono"/>
              </a:rPr>
              <a:t>// Alt sınıf: Kedi</a:t>
            </a:r>
            <a:br>
              <a:rPr b="0" i="1" lang="tr-TR" sz="1800" u="none" cap="none" strike="noStrike">
                <a:solidFill>
                  <a:srgbClr val="8C8C8C"/>
                </a:solidFill>
                <a:latin typeface="JetBrains Mono"/>
                <a:ea typeface="JetBrains Mono"/>
                <a:cs typeface="JetBrains Mono"/>
                <a:sym typeface="JetBrains Mono"/>
              </a:rPr>
            </a:br>
            <a:r>
              <a:rPr b="0" i="0" lang="tr-TR" sz="1800" u="none" cap="none" strike="noStrike">
                <a:solidFill>
                  <a:srgbClr val="0033B3"/>
                </a:solidFill>
                <a:latin typeface="JetBrains Mono"/>
                <a:ea typeface="JetBrains Mono"/>
                <a:cs typeface="JetBrains Mono"/>
                <a:sym typeface="JetBrains Mono"/>
              </a:rPr>
              <a:t>class </a:t>
            </a:r>
            <a:r>
              <a:rPr b="0" i="0" lang="tr-TR" sz="1800" u="none" cap="none" strike="noStrike">
                <a:solidFill>
                  <a:srgbClr val="000000"/>
                </a:solidFill>
                <a:latin typeface="JetBrains Mono"/>
                <a:ea typeface="JetBrains Mono"/>
                <a:cs typeface="JetBrains Mono"/>
                <a:sym typeface="JetBrains Mono"/>
              </a:rPr>
              <a:t>Kedi </a:t>
            </a:r>
            <a:r>
              <a:rPr b="0" i="0" lang="tr-TR" sz="1800" u="none" cap="none" strike="noStrike">
                <a:solidFill>
                  <a:srgbClr val="0033B3"/>
                </a:solidFill>
                <a:latin typeface="JetBrains Mono"/>
                <a:ea typeface="JetBrains Mono"/>
                <a:cs typeface="JetBrains Mono"/>
                <a:sym typeface="JetBrains Mono"/>
              </a:rPr>
              <a:t>extends </a:t>
            </a:r>
            <a:r>
              <a:rPr b="0" i="0" lang="tr-TR" sz="1800" u="none" cap="none" strike="noStrike">
                <a:solidFill>
                  <a:srgbClr val="000000"/>
                </a:solidFill>
                <a:latin typeface="JetBrains Mono"/>
                <a:ea typeface="JetBrains Mono"/>
                <a:cs typeface="JetBrains Mono"/>
                <a:sym typeface="JetBrains Mono"/>
              </a:rPr>
              <a:t>Hayvan </a:t>
            </a:r>
            <a:r>
              <a:rPr b="0" i="0" lang="tr-TR" sz="1800" u="none" cap="none" strike="noStrike">
                <a:solidFill>
                  <a:srgbClr val="080808"/>
                </a:solidFill>
                <a:latin typeface="JetBrains Mono"/>
                <a:ea typeface="JetBrains Mono"/>
                <a:cs typeface="JetBrains Mono"/>
                <a:sym typeface="JetBrains Mono"/>
              </a:rPr>
              <a:t>{</a:t>
            </a:r>
            <a:br>
              <a:rPr b="0" i="0" lang="tr-TR" sz="1800" u="none" cap="none" strike="noStrike">
                <a:solidFill>
                  <a:srgbClr val="080808"/>
                </a:solidFill>
                <a:latin typeface="JetBrains Mono"/>
                <a:ea typeface="JetBrains Mono"/>
                <a:cs typeface="JetBrains Mono"/>
                <a:sym typeface="JetBrains Mono"/>
              </a:rPr>
            </a:br>
            <a:r>
              <a:rPr b="0" i="0" lang="tr-TR" sz="1800" u="none" cap="none" strike="noStrike">
                <a:solidFill>
                  <a:srgbClr val="080808"/>
                </a:solidFill>
                <a:latin typeface="JetBrains Mono"/>
                <a:ea typeface="JetBrains Mono"/>
                <a:cs typeface="JetBrains Mono"/>
                <a:sym typeface="JetBrains Mono"/>
              </a:rPr>
              <a:t>    </a:t>
            </a:r>
            <a:r>
              <a:rPr b="0" i="0" lang="tr-TR" sz="1800" u="none" cap="none" strike="noStrike">
                <a:solidFill>
                  <a:srgbClr val="0033B3"/>
                </a:solidFill>
                <a:latin typeface="JetBrains Mono"/>
                <a:ea typeface="JetBrains Mono"/>
                <a:cs typeface="JetBrains Mono"/>
                <a:sym typeface="JetBrains Mono"/>
              </a:rPr>
              <a:t>public void </a:t>
            </a:r>
            <a:r>
              <a:rPr b="0" i="0" lang="tr-TR" sz="1800" u="none" cap="none" strike="noStrike">
                <a:solidFill>
                  <a:srgbClr val="00627A"/>
                </a:solidFill>
                <a:latin typeface="JetBrains Mono"/>
                <a:ea typeface="JetBrains Mono"/>
                <a:cs typeface="JetBrains Mono"/>
                <a:sym typeface="JetBrains Mono"/>
              </a:rPr>
              <a:t>sesCikar</a:t>
            </a:r>
            <a:r>
              <a:rPr b="0" i="0" lang="tr-TR" sz="1800" u="none" cap="none" strike="noStrike">
                <a:solidFill>
                  <a:srgbClr val="080808"/>
                </a:solidFill>
                <a:latin typeface="JetBrains Mono"/>
                <a:ea typeface="JetBrains Mono"/>
                <a:cs typeface="JetBrains Mono"/>
                <a:sym typeface="JetBrains Mono"/>
              </a:rPr>
              <a:t>(){</a:t>
            </a:r>
            <a:br>
              <a:rPr b="0" i="0" lang="tr-TR" sz="1800" u="none" cap="none" strike="noStrike">
                <a:solidFill>
                  <a:srgbClr val="080808"/>
                </a:solidFill>
                <a:latin typeface="JetBrains Mono"/>
                <a:ea typeface="JetBrains Mono"/>
                <a:cs typeface="JetBrains Mono"/>
                <a:sym typeface="JetBrains Mono"/>
              </a:rPr>
            </a:br>
            <a:r>
              <a:rPr b="0" i="0" lang="tr-TR" sz="1800" u="none" cap="none" strike="noStrike">
                <a:solidFill>
                  <a:srgbClr val="080808"/>
                </a:solidFill>
                <a:latin typeface="JetBrains Mono"/>
                <a:ea typeface="JetBrains Mono"/>
                <a:cs typeface="JetBrains Mono"/>
                <a:sym typeface="JetBrains Mono"/>
              </a:rPr>
              <a:t>        </a:t>
            </a:r>
            <a:r>
              <a:rPr b="0" i="0" lang="tr-TR" sz="1800" u="none" cap="none" strike="noStrike">
                <a:solidFill>
                  <a:srgbClr val="000000"/>
                </a:solidFill>
                <a:latin typeface="JetBrains Mono"/>
                <a:ea typeface="JetBrains Mono"/>
                <a:cs typeface="JetBrains Mono"/>
                <a:sym typeface="JetBrains Mono"/>
              </a:rPr>
              <a:t>System</a:t>
            </a:r>
            <a:r>
              <a:rPr b="0" i="0" lang="tr-TR" sz="1800" u="none" cap="none" strike="noStrike">
                <a:solidFill>
                  <a:srgbClr val="080808"/>
                </a:solidFill>
                <a:latin typeface="JetBrains Mono"/>
                <a:ea typeface="JetBrains Mono"/>
                <a:cs typeface="JetBrains Mono"/>
                <a:sym typeface="JetBrains Mono"/>
              </a:rPr>
              <a:t>.</a:t>
            </a:r>
            <a:r>
              <a:rPr b="0" i="1" lang="tr-TR" sz="1800" u="none" cap="none" strike="noStrike">
                <a:solidFill>
                  <a:srgbClr val="871094"/>
                </a:solidFill>
                <a:latin typeface="JetBrains Mono"/>
                <a:ea typeface="JetBrains Mono"/>
                <a:cs typeface="JetBrains Mono"/>
                <a:sym typeface="JetBrains Mono"/>
              </a:rPr>
              <a:t>out</a:t>
            </a:r>
            <a:r>
              <a:rPr b="0" i="0" lang="tr-TR" sz="1800" u="none" cap="none" strike="noStrike">
                <a:solidFill>
                  <a:srgbClr val="080808"/>
                </a:solidFill>
                <a:latin typeface="JetBrains Mono"/>
                <a:ea typeface="JetBrains Mono"/>
                <a:cs typeface="JetBrains Mono"/>
                <a:sym typeface="JetBrains Mono"/>
              </a:rPr>
              <a:t>.println(</a:t>
            </a:r>
            <a:r>
              <a:rPr b="0" i="0" lang="tr-TR" sz="1800" u="none" cap="none" strike="noStrike">
                <a:solidFill>
                  <a:srgbClr val="067D17"/>
                </a:solidFill>
                <a:latin typeface="JetBrains Mono"/>
                <a:ea typeface="JetBrains Mono"/>
                <a:cs typeface="JetBrains Mono"/>
                <a:sym typeface="JetBrains Mono"/>
              </a:rPr>
              <a:t>"Kedi sınıfının ismi:"</a:t>
            </a:r>
            <a:r>
              <a:rPr b="0" i="0" lang="tr-TR" sz="1800" u="none" cap="none" strike="noStrike">
                <a:solidFill>
                  <a:srgbClr val="080808"/>
                </a:solidFill>
                <a:latin typeface="JetBrains Mono"/>
                <a:ea typeface="JetBrains Mono"/>
                <a:cs typeface="JetBrains Mono"/>
                <a:sym typeface="JetBrains Mono"/>
              </a:rPr>
              <a:t>+</a:t>
            </a:r>
            <a:r>
              <a:rPr b="0" i="0" lang="tr-TR" sz="1800" u="none" cap="none" strike="noStrike">
                <a:solidFill>
                  <a:srgbClr val="871094"/>
                </a:solidFill>
                <a:latin typeface="JetBrains Mono"/>
                <a:ea typeface="JetBrains Mono"/>
                <a:cs typeface="JetBrains Mono"/>
                <a:sym typeface="JetBrains Mono"/>
              </a:rPr>
              <a:t>isim</a:t>
            </a:r>
            <a:r>
              <a:rPr b="0" i="0" lang="tr-TR" sz="1800" u="none" cap="none" strike="noStrike">
                <a:solidFill>
                  <a:srgbClr val="080808"/>
                </a:solidFill>
                <a:latin typeface="JetBrains Mono"/>
                <a:ea typeface="JetBrains Mono"/>
                <a:cs typeface="JetBrains Mono"/>
                <a:sym typeface="JetBrains Mono"/>
              </a:rPr>
              <a:t>);</a:t>
            </a:r>
            <a:br>
              <a:rPr b="0" i="0" lang="tr-TR" sz="1800" u="none" cap="none" strike="noStrike">
                <a:solidFill>
                  <a:srgbClr val="080808"/>
                </a:solidFill>
                <a:latin typeface="JetBrains Mono"/>
                <a:ea typeface="JetBrains Mono"/>
                <a:cs typeface="JetBrains Mono"/>
                <a:sym typeface="JetBrains Mono"/>
              </a:rPr>
            </a:br>
            <a:r>
              <a:rPr b="0" i="0" lang="tr-TR" sz="1800" u="none" cap="none" strike="noStrike">
                <a:solidFill>
                  <a:srgbClr val="080808"/>
                </a:solidFill>
                <a:latin typeface="JetBrains Mono"/>
                <a:ea typeface="JetBrains Mono"/>
                <a:cs typeface="JetBrains Mono"/>
                <a:sym typeface="JetBrains Mono"/>
              </a:rPr>
              <a:t>        </a:t>
            </a:r>
            <a:r>
              <a:rPr b="0" i="0" lang="tr-TR" sz="1800" u="none" cap="none" strike="noStrike">
                <a:solidFill>
                  <a:srgbClr val="000000"/>
                </a:solidFill>
                <a:latin typeface="JetBrains Mono"/>
                <a:ea typeface="JetBrains Mono"/>
                <a:cs typeface="JetBrains Mono"/>
                <a:sym typeface="JetBrains Mono"/>
              </a:rPr>
              <a:t>System</a:t>
            </a:r>
            <a:r>
              <a:rPr b="0" i="0" lang="tr-TR" sz="1800" u="none" cap="none" strike="noStrike">
                <a:solidFill>
                  <a:srgbClr val="080808"/>
                </a:solidFill>
                <a:latin typeface="JetBrains Mono"/>
                <a:ea typeface="JetBrains Mono"/>
                <a:cs typeface="JetBrains Mono"/>
                <a:sym typeface="JetBrains Mono"/>
              </a:rPr>
              <a:t>.</a:t>
            </a:r>
            <a:r>
              <a:rPr b="0" i="1" lang="tr-TR" sz="1800" u="none" cap="none" strike="noStrike">
                <a:solidFill>
                  <a:srgbClr val="871094"/>
                </a:solidFill>
                <a:latin typeface="JetBrains Mono"/>
                <a:ea typeface="JetBrains Mono"/>
                <a:cs typeface="JetBrains Mono"/>
                <a:sym typeface="JetBrains Mono"/>
              </a:rPr>
              <a:t>out</a:t>
            </a:r>
            <a:r>
              <a:rPr b="0" i="0" lang="tr-TR" sz="1800" u="none" cap="none" strike="noStrike">
                <a:solidFill>
                  <a:srgbClr val="080808"/>
                </a:solidFill>
                <a:latin typeface="JetBrains Mono"/>
                <a:ea typeface="JetBrains Mono"/>
                <a:cs typeface="JetBrains Mono"/>
                <a:sym typeface="JetBrains Mono"/>
              </a:rPr>
              <a:t>.printl</a:t>
            </a:r>
            <a:endParaRPr b="0" i="0" sz="1800" u="none" cap="none" strike="noStrike">
              <a:solidFill>
                <a:srgbClr val="080808"/>
              </a:solidFill>
              <a:latin typeface="JetBrains Mono"/>
              <a:ea typeface="JetBrains Mono"/>
              <a:cs typeface="JetBrains Mono"/>
              <a:sym typeface="JetBrains Mono"/>
            </a:endParaRPr>
          </a:p>
          <a:p>
            <a:pPr indent="0" lvl="0" marL="0" marR="0" rtl="0" algn="l">
              <a:lnSpc>
                <a:spcPct val="100000"/>
              </a:lnSpc>
              <a:spcBef>
                <a:spcPts val="0"/>
              </a:spcBef>
              <a:spcAft>
                <a:spcPts val="0"/>
              </a:spcAft>
              <a:buClr>
                <a:srgbClr val="080808"/>
              </a:buClr>
              <a:buSzPts val="1800"/>
              <a:buFont typeface="JetBrains Mono"/>
              <a:buNone/>
            </a:pPr>
            <a:r>
              <a:rPr b="0" i="0" lang="tr-TR" sz="1800" u="none" cap="none" strike="noStrike">
                <a:solidFill>
                  <a:srgbClr val="080808"/>
                </a:solidFill>
                <a:latin typeface="JetBrains Mono"/>
                <a:ea typeface="JetBrains Mono"/>
                <a:cs typeface="JetBrains Mono"/>
                <a:sym typeface="JetBrains Mono"/>
              </a:rPr>
              <a:t>n(</a:t>
            </a:r>
            <a:r>
              <a:rPr b="0" i="0" lang="tr-TR" sz="1800" u="none" cap="none" strike="noStrike">
                <a:solidFill>
                  <a:srgbClr val="067D17"/>
                </a:solidFill>
                <a:latin typeface="JetBrains Mono"/>
                <a:ea typeface="JetBrains Mono"/>
                <a:cs typeface="JetBrains Mono"/>
                <a:sym typeface="JetBrains Mono"/>
              </a:rPr>
              <a:t>"Kedi sınıfı ses çıkarıyor"</a:t>
            </a:r>
            <a:r>
              <a:rPr b="0" i="0" lang="tr-TR" sz="1800" u="none" cap="none" strike="noStrike">
                <a:solidFill>
                  <a:srgbClr val="080808"/>
                </a:solidFill>
                <a:latin typeface="JetBrains Mono"/>
                <a:ea typeface="JetBrains Mono"/>
                <a:cs typeface="JetBrains Mono"/>
                <a:sym typeface="JetBrains Mono"/>
              </a:rPr>
              <a:t>);</a:t>
            </a:r>
            <a:br>
              <a:rPr b="0" i="0" lang="tr-TR" sz="1800" u="none" cap="none" strike="noStrike">
                <a:solidFill>
                  <a:srgbClr val="080808"/>
                </a:solidFill>
                <a:latin typeface="JetBrains Mono"/>
                <a:ea typeface="JetBrains Mono"/>
                <a:cs typeface="JetBrains Mono"/>
                <a:sym typeface="JetBrains Mono"/>
              </a:rPr>
            </a:br>
            <a:r>
              <a:rPr b="0" i="0" lang="tr-TR" sz="1800" u="none" cap="none" strike="noStrike">
                <a:solidFill>
                  <a:srgbClr val="080808"/>
                </a:solidFill>
                <a:latin typeface="JetBrains Mono"/>
                <a:ea typeface="JetBrains Mono"/>
                <a:cs typeface="JetBrains Mono"/>
                <a:sym typeface="JetBrains Mono"/>
              </a:rPr>
              <a:t>    }</a:t>
            </a:r>
            <a:br>
              <a:rPr b="0" i="0" lang="tr-TR" sz="1800" u="none" cap="none" strike="noStrike">
                <a:solidFill>
                  <a:srgbClr val="080808"/>
                </a:solidFill>
                <a:latin typeface="JetBrains Mono"/>
                <a:ea typeface="JetBrains Mono"/>
                <a:cs typeface="JetBrains Mono"/>
                <a:sym typeface="JetBrains Mono"/>
              </a:rPr>
            </a:br>
            <a:r>
              <a:rPr b="0" i="0" lang="tr-TR" sz="1800" u="none" cap="none" strike="noStrike">
                <a:solidFill>
                  <a:srgbClr val="080808"/>
                </a:solidFill>
                <a:latin typeface="JetBrains Mono"/>
                <a:ea typeface="JetBrains Mono"/>
                <a:cs typeface="JetBrains Mono"/>
                <a:sym typeface="JetBrains Mono"/>
              </a:rPr>
              <a:t>}</a:t>
            </a:r>
            <a:br>
              <a:rPr b="0" i="0" lang="tr-TR" sz="1800" u="none" cap="none" strike="noStrike">
                <a:solidFill>
                  <a:srgbClr val="080808"/>
                </a:solidFill>
                <a:latin typeface="JetBrains Mono"/>
                <a:ea typeface="JetBrains Mono"/>
                <a:cs typeface="JetBrains Mono"/>
                <a:sym typeface="JetBrains Mono"/>
              </a:rPr>
            </a:br>
            <a:endParaRPr b="0" i="0" sz="1800" u="none" cap="none" strike="noStrike">
              <a:solidFill>
                <a:schemeClr val="dk1"/>
              </a:solidFill>
              <a:latin typeface="Arial"/>
              <a:ea typeface="Arial"/>
              <a:cs typeface="Arial"/>
              <a:sym typeface="Arial"/>
            </a:endParaRPr>
          </a:p>
        </p:txBody>
      </p:sp>
      <p:sp>
        <p:nvSpPr>
          <p:cNvPr id="129" name="Google Shape;129;p20"/>
          <p:cNvSpPr txBox="1"/>
          <p:nvPr>
            <p:ph idx="2" type="body"/>
          </p:nvPr>
        </p:nvSpPr>
        <p:spPr>
          <a:xfrm>
            <a:off x="5630333" y="1825625"/>
            <a:ext cx="6349999"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033B3"/>
              </a:buClr>
              <a:buSzPts val="2800"/>
              <a:buNone/>
            </a:pPr>
            <a:r>
              <a:rPr b="0" i="0" lang="tr-TR" sz="2800" u="none" cap="none" strike="noStrike">
                <a:solidFill>
                  <a:srgbClr val="0033B3"/>
                </a:solidFill>
                <a:latin typeface="JetBrains Mono"/>
                <a:ea typeface="JetBrains Mono"/>
                <a:cs typeface="JetBrains Mono"/>
                <a:sym typeface="JetBrains Mono"/>
              </a:rPr>
              <a:t>public class </a:t>
            </a:r>
            <a:r>
              <a:rPr b="0" i="0" lang="tr-TR" sz="2800" u="none" cap="none" strike="noStrike">
                <a:solidFill>
                  <a:srgbClr val="000000"/>
                </a:solidFill>
                <a:latin typeface="JetBrains Mono"/>
                <a:ea typeface="JetBrains Mono"/>
                <a:cs typeface="JetBrains Mono"/>
                <a:sym typeface="JetBrains Mono"/>
              </a:rPr>
              <a:t>Main </a:t>
            </a:r>
            <a:r>
              <a:rPr b="0" i="0" lang="tr-TR" sz="2800" u="none" cap="none" strike="noStrike">
                <a:solidFill>
                  <a:srgbClr val="080808"/>
                </a:solidFill>
                <a:latin typeface="JetBrains Mono"/>
                <a:ea typeface="JetBrains Mono"/>
                <a:cs typeface="JetBrains Mono"/>
                <a:sym typeface="JetBrains Mono"/>
              </a:rPr>
              <a:t>{</a:t>
            </a:r>
            <a:br>
              <a:rPr b="0" i="0" lang="tr-TR" sz="2800" u="none" cap="none" strike="noStrike">
                <a:solidFill>
                  <a:srgbClr val="080808"/>
                </a:solidFill>
                <a:latin typeface="JetBrains Mono"/>
                <a:ea typeface="JetBrains Mono"/>
                <a:cs typeface="JetBrains Mono"/>
                <a:sym typeface="JetBrains Mono"/>
              </a:rPr>
            </a:br>
            <a:r>
              <a:rPr b="0" i="0" lang="tr-TR" sz="2800" u="none" cap="none" strike="noStrike">
                <a:solidFill>
                  <a:srgbClr val="080808"/>
                </a:solidFill>
                <a:latin typeface="JetBrains Mono"/>
                <a:ea typeface="JetBrains Mono"/>
                <a:cs typeface="JetBrains Mono"/>
                <a:sym typeface="JetBrains Mono"/>
              </a:rPr>
              <a:t>    </a:t>
            </a:r>
            <a:r>
              <a:rPr b="0" i="0" lang="tr-TR" sz="2800" u="none" cap="none" strike="noStrike">
                <a:solidFill>
                  <a:srgbClr val="0033B3"/>
                </a:solidFill>
                <a:latin typeface="JetBrains Mono"/>
                <a:ea typeface="JetBrains Mono"/>
                <a:cs typeface="JetBrains Mono"/>
                <a:sym typeface="JetBrains Mono"/>
              </a:rPr>
              <a:t>public static void </a:t>
            </a:r>
            <a:r>
              <a:rPr b="0" i="0" lang="tr-TR" sz="2800" u="none" cap="none" strike="noStrike">
                <a:solidFill>
                  <a:srgbClr val="00627A"/>
                </a:solidFill>
                <a:latin typeface="JetBrains Mono"/>
                <a:ea typeface="JetBrains Mono"/>
                <a:cs typeface="JetBrains Mono"/>
                <a:sym typeface="JetBrains Mono"/>
              </a:rPr>
              <a:t>main</a:t>
            </a:r>
            <a:r>
              <a:rPr b="0" i="0" lang="tr-TR" sz="2800" u="none" cap="none" strike="noStrike">
                <a:solidFill>
                  <a:srgbClr val="080808"/>
                </a:solidFill>
                <a:latin typeface="JetBrains Mono"/>
                <a:ea typeface="JetBrains Mono"/>
                <a:cs typeface="JetBrains Mono"/>
                <a:sym typeface="JetBrains Mono"/>
              </a:rPr>
              <a:t>(</a:t>
            </a:r>
            <a:r>
              <a:rPr b="0" i="0" lang="tr-TR" sz="2800" u="none" cap="none" strike="noStrike">
                <a:solidFill>
                  <a:srgbClr val="000000"/>
                </a:solidFill>
                <a:latin typeface="JetBrains Mono"/>
                <a:ea typeface="JetBrains Mono"/>
                <a:cs typeface="JetBrains Mono"/>
                <a:sym typeface="JetBrains Mono"/>
              </a:rPr>
              <a:t>String</a:t>
            </a:r>
            <a:r>
              <a:rPr b="0" i="0" lang="tr-TR" sz="2800" u="none" cap="none" strike="noStrike">
                <a:solidFill>
                  <a:srgbClr val="080808"/>
                </a:solidFill>
                <a:latin typeface="JetBrains Mono"/>
                <a:ea typeface="JetBrains Mono"/>
                <a:cs typeface="JetBrains Mono"/>
                <a:sym typeface="JetBrains Mono"/>
              </a:rPr>
              <a:t>[] </a:t>
            </a:r>
            <a:r>
              <a:rPr b="0" i="0" lang="tr-TR" sz="2800" u="none" cap="none" strike="noStrike">
                <a:solidFill>
                  <a:srgbClr val="000000"/>
                </a:solidFill>
                <a:latin typeface="JetBrains Mono"/>
                <a:ea typeface="JetBrains Mono"/>
                <a:cs typeface="JetBrains Mono"/>
                <a:sym typeface="JetBrains Mono"/>
              </a:rPr>
              <a:t>args</a:t>
            </a:r>
            <a:r>
              <a:rPr b="0" i="0" lang="tr-TR" sz="2800" u="none" cap="none" strike="noStrike">
                <a:solidFill>
                  <a:srgbClr val="080808"/>
                </a:solidFill>
                <a:latin typeface="JetBrains Mono"/>
                <a:ea typeface="JetBrains Mono"/>
                <a:cs typeface="JetBrains Mono"/>
                <a:sym typeface="JetBrains Mono"/>
              </a:rPr>
              <a:t>) {</a:t>
            </a:r>
            <a:br>
              <a:rPr b="0" i="0" lang="tr-TR" sz="2800" u="none" cap="none" strike="noStrike">
                <a:solidFill>
                  <a:srgbClr val="080808"/>
                </a:solidFill>
                <a:latin typeface="JetBrains Mono"/>
                <a:ea typeface="JetBrains Mono"/>
                <a:cs typeface="JetBrains Mono"/>
                <a:sym typeface="JetBrains Mono"/>
              </a:rPr>
            </a:br>
            <a:r>
              <a:rPr b="0" i="0" lang="tr-TR" sz="2800" u="none" cap="none" strike="noStrike">
                <a:solidFill>
                  <a:srgbClr val="080808"/>
                </a:solidFill>
                <a:latin typeface="JetBrains Mono"/>
                <a:ea typeface="JetBrains Mono"/>
                <a:cs typeface="JetBrains Mono"/>
                <a:sym typeface="JetBrains Mono"/>
              </a:rPr>
              <a:t>        </a:t>
            </a:r>
            <a:r>
              <a:rPr b="0" i="0" lang="tr-TR" sz="2800" u="none" cap="none" strike="noStrike">
                <a:solidFill>
                  <a:srgbClr val="000000"/>
                </a:solidFill>
                <a:latin typeface="JetBrains Mono"/>
                <a:ea typeface="JetBrains Mono"/>
                <a:cs typeface="JetBrains Mono"/>
                <a:sym typeface="JetBrains Mono"/>
              </a:rPr>
              <a:t>Kedi yeni_kedi</a:t>
            </a:r>
            <a:r>
              <a:rPr b="0" i="0" lang="tr-TR" sz="2800" u="none" cap="none" strike="noStrike">
                <a:solidFill>
                  <a:srgbClr val="080808"/>
                </a:solidFill>
                <a:latin typeface="JetBrains Mono"/>
                <a:ea typeface="JetBrains Mono"/>
                <a:cs typeface="JetBrains Mono"/>
                <a:sym typeface="JetBrains Mono"/>
              </a:rPr>
              <a:t>=</a:t>
            </a:r>
            <a:r>
              <a:rPr b="0" i="0" lang="tr-TR" sz="2800" u="none" cap="none" strike="noStrike">
                <a:solidFill>
                  <a:srgbClr val="0033B3"/>
                </a:solidFill>
                <a:latin typeface="JetBrains Mono"/>
                <a:ea typeface="JetBrains Mono"/>
                <a:cs typeface="JetBrains Mono"/>
                <a:sym typeface="JetBrains Mono"/>
              </a:rPr>
              <a:t>new </a:t>
            </a:r>
            <a:r>
              <a:rPr b="0" i="0" lang="tr-TR" sz="2800" u="none" cap="none" strike="noStrike">
                <a:solidFill>
                  <a:srgbClr val="080808"/>
                </a:solidFill>
                <a:latin typeface="JetBrains Mono"/>
                <a:ea typeface="JetBrains Mono"/>
                <a:cs typeface="JetBrains Mono"/>
                <a:sym typeface="JetBrains Mono"/>
              </a:rPr>
              <a:t>Kedi();</a:t>
            </a:r>
            <a:br>
              <a:rPr b="0" i="0" lang="tr-TR" sz="2800" u="none" cap="none" strike="noStrike">
                <a:solidFill>
                  <a:srgbClr val="080808"/>
                </a:solidFill>
                <a:latin typeface="JetBrains Mono"/>
                <a:ea typeface="JetBrains Mono"/>
                <a:cs typeface="JetBrains Mono"/>
                <a:sym typeface="JetBrains Mono"/>
              </a:rPr>
            </a:br>
            <a:r>
              <a:rPr b="0" i="0" lang="tr-TR" sz="2800" u="none" cap="none" strike="noStrike">
                <a:solidFill>
                  <a:srgbClr val="080808"/>
                </a:solidFill>
                <a:latin typeface="JetBrains Mono"/>
                <a:ea typeface="JetBrains Mono"/>
                <a:cs typeface="JetBrains Mono"/>
                <a:sym typeface="JetBrains Mono"/>
              </a:rPr>
              <a:t>        </a:t>
            </a:r>
            <a:r>
              <a:rPr b="0" i="0" lang="tr-TR" sz="2800" u="none" cap="none" strike="noStrike">
                <a:solidFill>
                  <a:srgbClr val="000000"/>
                </a:solidFill>
                <a:latin typeface="JetBrains Mono"/>
                <a:ea typeface="JetBrains Mono"/>
                <a:cs typeface="JetBrains Mono"/>
                <a:sym typeface="JetBrains Mono"/>
              </a:rPr>
              <a:t>yeni_kedi</a:t>
            </a:r>
            <a:r>
              <a:rPr b="0" i="0" lang="tr-TR" sz="2800" u="none" cap="none" strike="noStrike">
                <a:solidFill>
                  <a:srgbClr val="080808"/>
                </a:solidFill>
                <a:latin typeface="JetBrains Mono"/>
                <a:ea typeface="JetBrains Mono"/>
                <a:cs typeface="JetBrains Mono"/>
                <a:sym typeface="JetBrains Mono"/>
              </a:rPr>
              <a:t>.</a:t>
            </a:r>
            <a:r>
              <a:rPr b="0" i="0" lang="tr-TR" sz="2800" u="none" cap="none" strike="noStrike">
                <a:solidFill>
                  <a:srgbClr val="871094"/>
                </a:solidFill>
                <a:latin typeface="JetBrains Mono"/>
                <a:ea typeface="JetBrains Mono"/>
                <a:cs typeface="JetBrains Mono"/>
                <a:sym typeface="JetBrains Mono"/>
              </a:rPr>
              <a:t>isim</a:t>
            </a:r>
            <a:r>
              <a:rPr b="0" i="0" lang="tr-TR" sz="2800" u="none" cap="none" strike="noStrike">
                <a:solidFill>
                  <a:srgbClr val="080808"/>
                </a:solidFill>
                <a:latin typeface="JetBrains Mono"/>
                <a:ea typeface="JetBrains Mono"/>
                <a:cs typeface="JetBrains Mono"/>
                <a:sym typeface="JetBrains Mono"/>
              </a:rPr>
              <a:t>=</a:t>
            </a:r>
            <a:r>
              <a:rPr b="0" i="0" lang="tr-TR" sz="2800" u="none" cap="none" strike="noStrike">
                <a:solidFill>
                  <a:srgbClr val="067D17"/>
                </a:solidFill>
                <a:latin typeface="JetBrains Mono"/>
                <a:ea typeface="JetBrains Mono"/>
                <a:cs typeface="JetBrains Mono"/>
                <a:sym typeface="JetBrains Mono"/>
              </a:rPr>
              <a:t>"Tekir"</a:t>
            </a:r>
            <a:r>
              <a:rPr b="0" i="0" lang="tr-TR" sz="2800" u="none" cap="none" strike="noStrike">
                <a:solidFill>
                  <a:srgbClr val="080808"/>
                </a:solidFill>
                <a:latin typeface="JetBrains Mono"/>
                <a:ea typeface="JetBrains Mono"/>
                <a:cs typeface="JetBrains Mono"/>
                <a:sym typeface="JetBrains Mono"/>
              </a:rPr>
              <a:t>;</a:t>
            </a:r>
            <a:br>
              <a:rPr b="0" i="0" lang="tr-TR" sz="2800" u="none" cap="none" strike="noStrike">
                <a:solidFill>
                  <a:srgbClr val="080808"/>
                </a:solidFill>
                <a:latin typeface="JetBrains Mono"/>
                <a:ea typeface="JetBrains Mono"/>
                <a:cs typeface="JetBrains Mono"/>
                <a:sym typeface="JetBrains Mono"/>
              </a:rPr>
            </a:br>
            <a:r>
              <a:rPr b="0" i="0" lang="tr-TR" sz="2800" u="none" cap="none" strike="noStrike">
                <a:solidFill>
                  <a:srgbClr val="080808"/>
                </a:solidFill>
                <a:latin typeface="JetBrains Mono"/>
                <a:ea typeface="JetBrains Mono"/>
                <a:cs typeface="JetBrains Mono"/>
                <a:sym typeface="JetBrains Mono"/>
              </a:rPr>
              <a:t>        </a:t>
            </a:r>
            <a:r>
              <a:rPr b="0" i="0" lang="tr-TR" sz="2800" u="none" cap="none" strike="noStrike">
                <a:solidFill>
                  <a:srgbClr val="000000"/>
                </a:solidFill>
                <a:latin typeface="JetBrains Mono"/>
                <a:ea typeface="JetBrains Mono"/>
                <a:cs typeface="JetBrains Mono"/>
                <a:sym typeface="JetBrains Mono"/>
              </a:rPr>
              <a:t>yeni_kedi</a:t>
            </a:r>
            <a:r>
              <a:rPr b="0" i="0" lang="tr-TR" sz="2800" u="none" cap="none" strike="noStrike">
                <a:solidFill>
                  <a:srgbClr val="080808"/>
                </a:solidFill>
                <a:latin typeface="JetBrains Mono"/>
                <a:ea typeface="JetBrains Mono"/>
                <a:cs typeface="JetBrains Mono"/>
                <a:sym typeface="JetBrains Mono"/>
              </a:rPr>
              <a:t>.sesCikar();</a:t>
            </a:r>
            <a:br>
              <a:rPr b="0" i="0" lang="tr-TR" sz="2800" u="none" cap="none" strike="noStrike">
                <a:solidFill>
                  <a:srgbClr val="080808"/>
                </a:solidFill>
                <a:latin typeface="JetBrains Mono"/>
                <a:ea typeface="JetBrains Mono"/>
                <a:cs typeface="JetBrains Mono"/>
                <a:sym typeface="JetBrains Mono"/>
              </a:rPr>
            </a:br>
            <a:r>
              <a:rPr b="0" i="0" lang="tr-TR" sz="2800" u="none" cap="none" strike="noStrike">
                <a:solidFill>
                  <a:srgbClr val="080808"/>
                </a:solidFill>
                <a:latin typeface="JetBrains Mono"/>
                <a:ea typeface="JetBrains Mono"/>
                <a:cs typeface="JetBrains Mono"/>
                <a:sym typeface="JetBrains Mono"/>
              </a:rPr>
              <a:t>    }</a:t>
            </a:r>
            <a:br>
              <a:rPr b="0" i="0" lang="tr-TR" sz="2800" u="none" cap="none" strike="noStrike">
                <a:solidFill>
                  <a:srgbClr val="080808"/>
                </a:solidFill>
                <a:latin typeface="JetBrains Mono"/>
                <a:ea typeface="JetBrains Mono"/>
                <a:cs typeface="JetBrains Mono"/>
                <a:sym typeface="JetBrains Mono"/>
              </a:rPr>
            </a:br>
            <a:r>
              <a:rPr b="0" i="0" lang="tr-TR" sz="2800" u="none" cap="none" strike="noStrike">
                <a:solidFill>
                  <a:srgbClr val="080808"/>
                </a:solidFill>
                <a:latin typeface="JetBrains Mono"/>
                <a:ea typeface="JetBrains Mono"/>
                <a:cs typeface="JetBrains Mono"/>
                <a:sym typeface="JetBrains Mono"/>
              </a:rPr>
              <a:t>}</a:t>
            </a:r>
            <a:endParaRPr/>
          </a:p>
        </p:txBody>
      </p:sp>
      <p:sp>
        <p:nvSpPr>
          <p:cNvPr id="130" name="Google Shape;130;p20"/>
          <p:cNvSpPr txBox="1"/>
          <p:nvPr/>
        </p:nvSpPr>
        <p:spPr>
          <a:xfrm>
            <a:off x="6248399" y="6019512"/>
            <a:ext cx="586128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tr-TR" sz="3200" u="none" cap="none" strike="noStrike">
                <a:solidFill>
                  <a:srgbClr val="FF0000"/>
                </a:solidFill>
                <a:latin typeface="Arial"/>
                <a:ea typeface="Arial"/>
                <a:cs typeface="Arial"/>
                <a:sym typeface="Arial"/>
              </a:rPr>
              <a:t>Method Overriding (Metot Ezme)</a:t>
            </a:r>
            <a:endParaRPr b="1" sz="3200">
              <a:solidFill>
                <a:srgbClr val="FF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tr-TR"/>
              <a:t>Bir methodun Override edilmesini istemiyorsak?</a:t>
            </a:r>
            <a:endParaRPr/>
          </a:p>
        </p:txBody>
      </p:sp>
      <p:sp>
        <p:nvSpPr>
          <p:cNvPr id="136" name="Google Shape;136;p2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F0000"/>
              </a:buClr>
              <a:buSzPts val="2800"/>
              <a:buChar char="•"/>
            </a:pPr>
            <a:r>
              <a:rPr b="1" lang="tr-TR">
                <a:solidFill>
                  <a:srgbClr val="FF0000"/>
                </a:solidFill>
              </a:rPr>
              <a:t>Final</a:t>
            </a:r>
            <a:r>
              <a:rPr lang="tr-TR"/>
              <a:t> anahtar kelimesini kullanıyoruz. </a:t>
            </a:r>
            <a:endParaRPr/>
          </a:p>
          <a:p>
            <a:pPr indent="0" lvl="0" marL="0" rtl="0" algn="l">
              <a:lnSpc>
                <a:spcPct val="90000"/>
              </a:lnSpc>
              <a:spcBef>
                <a:spcPts val="1000"/>
              </a:spcBef>
              <a:spcAft>
                <a:spcPts val="0"/>
              </a:spcAft>
              <a:buClr>
                <a:schemeClr val="dk1"/>
              </a:buClr>
              <a:buSzPts val="2800"/>
              <a:buNone/>
            </a:pPr>
            <a:r>
              <a:t/>
            </a:r>
            <a:endParaRPr/>
          </a:p>
        </p:txBody>
      </p:sp>
      <p:sp>
        <p:nvSpPr>
          <p:cNvPr id="137" name="Google Shape;137;p21"/>
          <p:cNvSpPr txBox="1"/>
          <p:nvPr>
            <p:ph idx="2" type="body"/>
          </p:nvPr>
        </p:nvSpPr>
        <p:spPr>
          <a:xfrm>
            <a:off x="5816600" y="2449886"/>
            <a:ext cx="5477933" cy="2031325"/>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33B3"/>
              </a:buClr>
              <a:buSzPts val="1800"/>
              <a:buFont typeface="JetBrains Mono"/>
              <a:buNone/>
            </a:pPr>
            <a:r>
              <a:rPr b="0" i="0" lang="tr-TR" sz="1800" u="none" cap="none" strike="noStrike">
                <a:solidFill>
                  <a:srgbClr val="0033B3"/>
                </a:solidFill>
                <a:latin typeface="JetBrains Mono"/>
                <a:ea typeface="JetBrains Mono"/>
                <a:cs typeface="JetBrains Mono"/>
                <a:sym typeface="JetBrains Mono"/>
              </a:rPr>
              <a:t>class </a:t>
            </a:r>
            <a:r>
              <a:rPr b="0" i="0" lang="tr-TR" sz="1800" u="none" cap="none" strike="noStrike">
                <a:solidFill>
                  <a:srgbClr val="000000"/>
                </a:solidFill>
                <a:latin typeface="JetBrains Mono"/>
                <a:ea typeface="JetBrains Mono"/>
                <a:cs typeface="JetBrains Mono"/>
                <a:sym typeface="JetBrains Mono"/>
              </a:rPr>
              <a:t>Hayvan </a:t>
            </a:r>
            <a:r>
              <a:rPr b="0" i="0" lang="tr-TR" sz="1800" u="none" cap="none" strike="noStrike">
                <a:solidFill>
                  <a:srgbClr val="080808"/>
                </a:solidFill>
                <a:latin typeface="JetBrains Mono"/>
                <a:ea typeface="JetBrains Mono"/>
                <a:cs typeface="JetBrains Mono"/>
                <a:sym typeface="JetBrains Mono"/>
              </a:rPr>
              <a:t>{</a:t>
            </a:r>
            <a:br>
              <a:rPr b="0" i="0" lang="tr-TR" sz="1800" u="none" cap="none" strike="noStrike">
                <a:solidFill>
                  <a:srgbClr val="080808"/>
                </a:solidFill>
                <a:latin typeface="JetBrains Mono"/>
                <a:ea typeface="JetBrains Mono"/>
                <a:cs typeface="JetBrains Mono"/>
                <a:sym typeface="JetBrains Mono"/>
              </a:rPr>
            </a:br>
            <a:r>
              <a:rPr b="0" i="0" lang="tr-TR" sz="1800" u="none" cap="none" strike="noStrike">
                <a:solidFill>
                  <a:srgbClr val="080808"/>
                </a:solidFill>
                <a:latin typeface="JetBrains Mono"/>
                <a:ea typeface="JetBrains Mono"/>
                <a:cs typeface="JetBrains Mono"/>
                <a:sym typeface="JetBrains Mono"/>
              </a:rPr>
              <a:t>    </a:t>
            </a:r>
            <a:r>
              <a:rPr b="0" i="0" lang="tr-TR" sz="1800" u="none" cap="none" strike="noStrike">
                <a:solidFill>
                  <a:srgbClr val="0033B3"/>
                </a:solidFill>
                <a:latin typeface="JetBrains Mono"/>
                <a:ea typeface="JetBrains Mono"/>
                <a:cs typeface="JetBrains Mono"/>
                <a:sym typeface="JetBrains Mono"/>
              </a:rPr>
              <a:t>public </a:t>
            </a:r>
            <a:r>
              <a:rPr b="0" i="0" lang="tr-TR" sz="1800" u="none" cap="none" strike="noStrike">
                <a:solidFill>
                  <a:srgbClr val="000000"/>
                </a:solidFill>
                <a:latin typeface="JetBrains Mono"/>
                <a:ea typeface="JetBrains Mono"/>
                <a:cs typeface="JetBrains Mono"/>
                <a:sym typeface="JetBrains Mono"/>
              </a:rPr>
              <a:t>String </a:t>
            </a:r>
            <a:r>
              <a:rPr b="0" i="0" lang="tr-TR" sz="1800" u="none" cap="none" strike="noStrike">
                <a:solidFill>
                  <a:srgbClr val="871094"/>
                </a:solidFill>
                <a:latin typeface="JetBrains Mono"/>
                <a:ea typeface="JetBrains Mono"/>
                <a:cs typeface="JetBrains Mono"/>
                <a:sym typeface="JetBrains Mono"/>
              </a:rPr>
              <a:t>isim</a:t>
            </a:r>
            <a:r>
              <a:rPr b="0" i="0" lang="tr-TR" sz="1800" u="none" cap="none" strike="noStrike">
                <a:solidFill>
                  <a:srgbClr val="080808"/>
                </a:solidFill>
                <a:latin typeface="JetBrains Mono"/>
                <a:ea typeface="JetBrains Mono"/>
                <a:cs typeface="JetBrains Mono"/>
                <a:sym typeface="JetBrains Mono"/>
              </a:rPr>
              <a:t>=</a:t>
            </a:r>
            <a:r>
              <a:rPr b="0" i="0" lang="tr-TR" sz="1800" u="none" cap="none" strike="noStrike">
                <a:solidFill>
                  <a:srgbClr val="067D17"/>
                </a:solidFill>
                <a:latin typeface="JetBrains Mono"/>
                <a:ea typeface="JetBrains Mono"/>
                <a:cs typeface="JetBrains Mono"/>
                <a:sym typeface="JetBrains Mono"/>
              </a:rPr>
              <a:t>"Hayvan"</a:t>
            </a:r>
            <a:r>
              <a:rPr b="0" i="0" lang="tr-TR" sz="1800" u="none" cap="none" strike="noStrike">
                <a:solidFill>
                  <a:srgbClr val="080808"/>
                </a:solidFill>
                <a:latin typeface="JetBrains Mono"/>
                <a:ea typeface="JetBrains Mono"/>
                <a:cs typeface="JetBrains Mono"/>
                <a:sym typeface="JetBrains Mono"/>
              </a:rPr>
              <a:t>;</a:t>
            </a:r>
            <a:br>
              <a:rPr b="0" i="0" lang="tr-TR" sz="1800" u="none" cap="none" strike="noStrike">
                <a:solidFill>
                  <a:srgbClr val="080808"/>
                </a:solidFill>
                <a:latin typeface="JetBrains Mono"/>
                <a:ea typeface="JetBrains Mono"/>
                <a:cs typeface="JetBrains Mono"/>
                <a:sym typeface="JetBrains Mono"/>
              </a:rPr>
            </a:br>
            <a:r>
              <a:rPr b="0" i="0" lang="tr-TR" sz="1800" u="none" cap="none" strike="noStrike">
                <a:solidFill>
                  <a:srgbClr val="080808"/>
                </a:solidFill>
                <a:latin typeface="JetBrains Mono"/>
                <a:ea typeface="JetBrains Mono"/>
                <a:cs typeface="JetBrains Mono"/>
                <a:sym typeface="JetBrains Mono"/>
              </a:rPr>
              <a:t>    </a:t>
            </a:r>
            <a:r>
              <a:rPr b="0" i="0" lang="tr-TR" sz="1800" u="none" cap="none" strike="noStrike">
                <a:solidFill>
                  <a:srgbClr val="0033B3"/>
                </a:solidFill>
                <a:latin typeface="JetBrains Mono"/>
                <a:ea typeface="JetBrains Mono"/>
                <a:cs typeface="JetBrains Mono"/>
                <a:sym typeface="JetBrains Mono"/>
              </a:rPr>
              <a:t>final public void </a:t>
            </a:r>
            <a:r>
              <a:rPr b="0" i="0" lang="tr-TR" sz="1800" u="none" cap="none" strike="noStrike">
                <a:solidFill>
                  <a:srgbClr val="00627A"/>
                </a:solidFill>
                <a:latin typeface="JetBrains Mono"/>
                <a:ea typeface="JetBrains Mono"/>
                <a:cs typeface="JetBrains Mono"/>
                <a:sym typeface="JetBrains Mono"/>
              </a:rPr>
              <a:t>sesCikar</a:t>
            </a:r>
            <a:r>
              <a:rPr b="0" i="0" lang="tr-TR" sz="1800" u="none" cap="none" strike="noStrike">
                <a:solidFill>
                  <a:srgbClr val="080808"/>
                </a:solidFill>
                <a:latin typeface="JetBrains Mono"/>
                <a:ea typeface="JetBrains Mono"/>
                <a:cs typeface="JetBrains Mono"/>
                <a:sym typeface="JetBrains Mono"/>
              </a:rPr>
              <a:t>(){</a:t>
            </a:r>
            <a:br>
              <a:rPr b="0" i="0" lang="tr-TR" sz="1800" u="none" cap="none" strike="noStrike">
                <a:solidFill>
                  <a:srgbClr val="080808"/>
                </a:solidFill>
                <a:latin typeface="JetBrains Mono"/>
                <a:ea typeface="JetBrains Mono"/>
                <a:cs typeface="JetBrains Mono"/>
                <a:sym typeface="JetBrains Mono"/>
              </a:rPr>
            </a:br>
            <a:r>
              <a:rPr b="0" i="0" lang="tr-TR" sz="1800" u="none" cap="none" strike="noStrike">
                <a:solidFill>
                  <a:srgbClr val="080808"/>
                </a:solidFill>
                <a:latin typeface="JetBrains Mono"/>
                <a:ea typeface="JetBrains Mono"/>
                <a:cs typeface="JetBrains Mono"/>
                <a:sym typeface="JetBrains Mono"/>
              </a:rPr>
              <a:t>        </a:t>
            </a:r>
            <a:r>
              <a:rPr b="0" i="0" lang="tr-TR" sz="1800" u="none" cap="none" strike="noStrike">
                <a:solidFill>
                  <a:srgbClr val="000000"/>
                </a:solidFill>
                <a:latin typeface="JetBrains Mono"/>
                <a:ea typeface="JetBrains Mono"/>
                <a:cs typeface="JetBrains Mono"/>
                <a:sym typeface="JetBrains Mono"/>
              </a:rPr>
              <a:t>System</a:t>
            </a:r>
            <a:r>
              <a:rPr b="0" i="0" lang="tr-TR" sz="1800" u="none" cap="none" strike="noStrike">
                <a:solidFill>
                  <a:srgbClr val="080808"/>
                </a:solidFill>
                <a:latin typeface="JetBrains Mono"/>
                <a:ea typeface="JetBrains Mono"/>
                <a:cs typeface="JetBrains Mono"/>
                <a:sym typeface="JetBrains Mono"/>
              </a:rPr>
              <a:t>.</a:t>
            </a:r>
            <a:r>
              <a:rPr b="0" i="1" lang="tr-TR" sz="1800" u="none" cap="none" strike="noStrike">
                <a:solidFill>
                  <a:srgbClr val="871094"/>
                </a:solidFill>
                <a:latin typeface="JetBrains Mono"/>
                <a:ea typeface="JetBrains Mono"/>
                <a:cs typeface="JetBrains Mono"/>
                <a:sym typeface="JetBrains Mono"/>
              </a:rPr>
              <a:t>out</a:t>
            </a:r>
            <a:r>
              <a:rPr b="0" i="0" lang="tr-TR" sz="1800" u="none" cap="none" strike="noStrike">
                <a:solidFill>
                  <a:srgbClr val="080808"/>
                </a:solidFill>
                <a:latin typeface="JetBrains Mono"/>
                <a:ea typeface="JetBrains Mono"/>
                <a:cs typeface="JetBrains Mono"/>
                <a:sym typeface="JetBrains Mono"/>
              </a:rPr>
              <a:t>.println(</a:t>
            </a:r>
            <a:r>
              <a:rPr b="0" i="0" lang="tr-TR" sz="1800" u="none" cap="none" strike="noStrike">
                <a:solidFill>
                  <a:srgbClr val="067D17"/>
                </a:solidFill>
                <a:latin typeface="JetBrains Mono"/>
                <a:ea typeface="JetBrains Mono"/>
                <a:cs typeface="JetBrains Mono"/>
                <a:sym typeface="JetBrains Mono"/>
              </a:rPr>
              <a:t>"Hayvan sınıfının ismi:"</a:t>
            </a:r>
            <a:r>
              <a:rPr b="0" i="0" lang="tr-TR" sz="1800" u="none" cap="none" strike="noStrike">
                <a:solidFill>
                  <a:srgbClr val="080808"/>
                </a:solidFill>
                <a:latin typeface="JetBrains Mono"/>
                <a:ea typeface="JetBrains Mono"/>
                <a:cs typeface="JetBrains Mono"/>
                <a:sym typeface="JetBrains Mono"/>
              </a:rPr>
              <a:t>+</a:t>
            </a:r>
            <a:r>
              <a:rPr b="0" i="0" lang="tr-TR" sz="1800" u="none" cap="none" strike="noStrike">
                <a:solidFill>
                  <a:srgbClr val="871094"/>
                </a:solidFill>
                <a:latin typeface="JetBrains Mono"/>
                <a:ea typeface="JetBrains Mono"/>
                <a:cs typeface="JetBrains Mono"/>
                <a:sym typeface="JetBrains Mono"/>
              </a:rPr>
              <a:t>isim</a:t>
            </a:r>
            <a:r>
              <a:rPr b="0" i="0" lang="tr-TR" sz="1800" u="none" cap="none" strike="noStrike">
                <a:solidFill>
                  <a:srgbClr val="080808"/>
                </a:solidFill>
                <a:latin typeface="JetBrains Mono"/>
                <a:ea typeface="JetBrains Mono"/>
                <a:cs typeface="JetBrains Mono"/>
                <a:sym typeface="JetBrains Mono"/>
              </a:rPr>
              <a:t>);</a:t>
            </a:r>
            <a:br>
              <a:rPr b="0" i="0" lang="tr-TR" sz="1800" u="none" cap="none" strike="noStrike">
                <a:solidFill>
                  <a:srgbClr val="080808"/>
                </a:solidFill>
                <a:latin typeface="JetBrains Mono"/>
                <a:ea typeface="JetBrains Mono"/>
                <a:cs typeface="JetBrains Mono"/>
                <a:sym typeface="JetBrains Mono"/>
              </a:rPr>
            </a:br>
            <a:r>
              <a:rPr b="0" i="0" lang="tr-TR" sz="1800" u="none" cap="none" strike="noStrike">
                <a:solidFill>
                  <a:srgbClr val="080808"/>
                </a:solidFill>
                <a:latin typeface="JetBrains Mono"/>
                <a:ea typeface="JetBrains Mono"/>
                <a:cs typeface="JetBrains Mono"/>
                <a:sym typeface="JetBrains Mono"/>
              </a:rPr>
              <a:t>        </a:t>
            </a:r>
            <a:r>
              <a:rPr b="0" i="0" lang="tr-TR" sz="1800" u="none" cap="none" strike="noStrike">
                <a:solidFill>
                  <a:srgbClr val="000000"/>
                </a:solidFill>
                <a:latin typeface="JetBrains Mono"/>
                <a:ea typeface="JetBrains Mono"/>
                <a:cs typeface="JetBrains Mono"/>
                <a:sym typeface="JetBrains Mono"/>
              </a:rPr>
              <a:t>System</a:t>
            </a:r>
            <a:r>
              <a:rPr b="0" i="0" lang="tr-TR" sz="1800" u="none" cap="none" strike="noStrike">
                <a:solidFill>
                  <a:srgbClr val="080808"/>
                </a:solidFill>
                <a:latin typeface="JetBrains Mono"/>
                <a:ea typeface="JetBrains Mono"/>
                <a:cs typeface="JetBrains Mono"/>
                <a:sym typeface="JetBrains Mono"/>
              </a:rPr>
              <a:t>.</a:t>
            </a:r>
            <a:r>
              <a:rPr b="0" i="1" lang="tr-TR" sz="1800" u="none" cap="none" strike="noStrike">
                <a:solidFill>
                  <a:srgbClr val="871094"/>
                </a:solidFill>
                <a:latin typeface="JetBrains Mono"/>
                <a:ea typeface="JetBrains Mono"/>
                <a:cs typeface="JetBrains Mono"/>
                <a:sym typeface="JetBrains Mono"/>
              </a:rPr>
              <a:t>out</a:t>
            </a:r>
            <a:r>
              <a:rPr b="0" i="0" lang="tr-TR" sz="1800" u="none" cap="none" strike="noStrike">
                <a:solidFill>
                  <a:srgbClr val="080808"/>
                </a:solidFill>
                <a:latin typeface="JetBrains Mono"/>
                <a:ea typeface="JetBrains Mono"/>
                <a:cs typeface="JetBrains Mono"/>
                <a:sym typeface="JetBrains Mono"/>
              </a:rPr>
              <a:t>.println(</a:t>
            </a:r>
            <a:r>
              <a:rPr b="0" i="0" lang="tr-TR" sz="1800" u="none" cap="none" strike="noStrike">
                <a:solidFill>
                  <a:srgbClr val="067D17"/>
                </a:solidFill>
                <a:latin typeface="JetBrains Mono"/>
                <a:ea typeface="JetBrains Mono"/>
                <a:cs typeface="JetBrains Mono"/>
                <a:sym typeface="JetBrains Mono"/>
              </a:rPr>
              <a:t>"Hayvan sınıfı ses çıkarıyor"</a:t>
            </a:r>
            <a:r>
              <a:rPr b="0" i="0" lang="tr-TR" sz="1800" u="none" cap="none" strike="noStrike">
                <a:solidFill>
                  <a:srgbClr val="080808"/>
                </a:solidFill>
                <a:latin typeface="JetBrains Mono"/>
                <a:ea typeface="JetBrains Mono"/>
                <a:cs typeface="JetBrains Mono"/>
                <a:sym typeface="JetBrains Mono"/>
              </a:rPr>
              <a:t>);</a:t>
            </a:r>
            <a:br>
              <a:rPr b="0" i="0" lang="tr-TR" sz="1800" u="none" cap="none" strike="noStrike">
                <a:solidFill>
                  <a:srgbClr val="080808"/>
                </a:solidFill>
                <a:latin typeface="JetBrains Mono"/>
                <a:ea typeface="JetBrains Mono"/>
                <a:cs typeface="JetBrains Mono"/>
                <a:sym typeface="JetBrains Mono"/>
              </a:rPr>
            </a:br>
            <a:r>
              <a:rPr b="0" i="0" lang="tr-TR" sz="1800" u="none" cap="none" strike="noStrike">
                <a:solidFill>
                  <a:srgbClr val="080808"/>
                </a:solidFill>
                <a:latin typeface="JetBrains Mono"/>
                <a:ea typeface="JetBrains Mono"/>
                <a:cs typeface="JetBrains Mono"/>
                <a:sym typeface="JetBrains Mono"/>
              </a:rPr>
              <a:t>    }</a:t>
            </a:r>
            <a:br>
              <a:rPr b="0" i="0" lang="tr-TR" sz="1800" u="none" cap="none" strike="noStrike">
                <a:solidFill>
                  <a:srgbClr val="080808"/>
                </a:solidFill>
                <a:latin typeface="JetBrains Mono"/>
                <a:ea typeface="JetBrains Mono"/>
                <a:cs typeface="JetBrains Mono"/>
                <a:sym typeface="JetBrains Mono"/>
              </a:rPr>
            </a:br>
            <a:r>
              <a:rPr b="0" i="0" lang="tr-TR" sz="1800" u="none" cap="none" strike="noStrike">
                <a:solidFill>
                  <a:srgbClr val="080808"/>
                </a:solidFill>
                <a:latin typeface="JetBrains Mono"/>
                <a:ea typeface="JetBrains Mono"/>
                <a:cs typeface="JetBrains Mono"/>
                <a:sym typeface="JetBrains Mono"/>
              </a:rPr>
              <a:t>}</a:t>
            </a:r>
            <a:endParaRPr b="0" i="0" sz="18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eması">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