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Play"/>
      <p:regular r:id="rId28"/>
      <p:bold r:id="rId29"/>
    </p:embeddedFont>
    <p:embeddedFont>
      <p:font typeface="JetBrains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3B52A7-BC21-413A-8404-C2D3F584E9CE}">
  <a:tblStyle styleId="{C03B52A7-BC21-413A-8404-C2D3F584E9CE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7"/>
          </a:solidFill>
        </a:fill>
      </a:tcStyle>
    </a:wholeTbl>
    <a:band1H>
      <a:tcTxStyle/>
      <a:tcStyle>
        <a:fill>
          <a:solidFill>
            <a:srgbClr val="CADEEF"/>
          </a:solidFill>
        </a:fill>
      </a:tcStyle>
    </a:band1H>
    <a:band2H>
      <a:tcTxStyle/>
    </a:band2H>
    <a:band1V>
      <a:tcTxStyle/>
      <a:tcStyle>
        <a:fill>
          <a:solidFill>
            <a:srgbClr val="CADEEF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-bold.fntdata"/><Relationship Id="rId30" Type="http://schemas.openxmlformats.org/officeDocument/2006/relationships/font" Target="fonts/JetBrainsMono-regular.fntdata"/><Relationship Id="rId11" Type="http://schemas.openxmlformats.org/officeDocument/2006/relationships/slide" Target="slides/slide6.xml"/><Relationship Id="rId33" Type="http://schemas.openxmlformats.org/officeDocument/2006/relationships/font" Target="fonts/JetBrainsMono-boldItalic.fntdata"/><Relationship Id="rId10" Type="http://schemas.openxmlformats.org/officeDocument/2006/relationships/slide" Target="slides/slide5.xml"/><Relationship Id="rId32" Type="http://schemas.openxmlformats.org/officeDocument/2006/relationships/font" Target="fonts/JetBrains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tr-TR"/>
              <a:t>Methodlar, Diziler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Özet</a:t>
            </a:r>
            <a:endParaRPr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1462630" y="18098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{C03B52A7-BC21-413A-8404-C2D3F584E9CE}</a:tableStyleId>
              </a:tblPr>
              <a:tblGrid>
                <a:gridCol w="1576900"/>
                <a:gridCol w="2785525"/>
                <a:gridCol w="4904300"/>
              </a:tblGrid>
              <a:tr h="32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 u="none" cap="none" strike="noStrike"/>
                        <a:t>Dönüş Tipi</a:t>
                      </a:r>
                      <a:endParaRPr sz="1600"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Açıklama</a:t>
                      </a:r>
                      <a:endParaRPr sz="1600"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600"/>
                        <a:t>Örnek</a:t>
                      </a:r>
                      <a:endParaRPr sz="1600"/>
                    </a:p>
                  </a:txBody>
                  <a:tcPr marT="40300" marB="40300" marR="80575" marL="80575" anchor="ctr"/>
                </a:tc>
              </a:tr>
              <a:tr h="32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void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Hiçbir değer döndürmez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public static void selamVer() {}</a:t>
                      </a:r>
                      <a:endParaRPr/>
                    </a:p>
                  </a:txBody>
                  <a:tcPr marT="40300" marB="40300" marR="80575" marL="80575" anchor="ctr"/>
                </a:tc>
              </a:tr>
              <a:tr h="56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int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Tam sayı döndürür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public static int kareAl(int x) { return x * x; }</a:t>
                      </a:r>
                      <a:endParaRPr/>
                    </a:p>
                  </a:txBody>
                  <a:tcPr marT="40300" marB="40300" marR="80575" marL="80575" anchor="ctr"/>
                </a:tc>
              </a:tr>
              <a:tr h="56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double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Ondalıklı sayı döndürür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public static double ortalama(double a, double b)</a:t>
                      </a:r>
                      <a:endParaRPr/>
                    </a:p>
                  </a:txBody>
                  <a:tcPr marT="40300" marB="40300" marR="80575" marL="80575" anchor="ctr"/>
                </a:tc>
              </a:tr>
              <a:tr h="322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boolean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true veya false döndürür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public static boolean ciftMi(int x)</a:t>
                      </a:r>
                      <a:endParaRPr/>
                    </a:p>
                  </a:txBody>
                  <a:tcPr marT="40300" marB="40300" marR="80575" marL="80575" anchor="ctr"/>
                </a:tc>
              </a:tr>
              <a:tr h="56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String</a:t>
                      </a:r>
                      <a:endParaRPr sz="1600"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Metin döndürür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public static String selamVer(String isim)</a:t>
                      </a:r>
                      <a:endParaRPr/>
                    </a:p>
                  </a:txBody>
                  <a:tcPr marT="40300" marB="40300" marR="80575" marL="80575" anchor="ctr"/>
                </a:tc>
              </a:tr>
              <a:tr h="56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Array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Dizi döndürür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public static int[] sayiDizisiOlustur()</a:t>
                      </a:r>
                      <a:endParaRPr/>
                    </a:p>
                  </a:txBody>
                  <a:tcPr marT="40300" marB="40300" marR="80575" marL="80575" anchor="ctr"/>
                </a:tc>
              </a:tr>
              <a:tr h="56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Class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Bir nesne döndürür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public static Ogrenci yeniOgrenciOlustur()</a:t>
                      </a:r>
                      <a:endParaRPr/>
                    </a:p>
                  </a:txBody>
                  <a:tcPr marT="40300" marB="40300" marR="80575" marL="80575" anchor="ctr"/>
                </a:tc>
              </a:tr>
              <a:tr h="56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List&lt;&gt;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Dinamik liste döndürür</a:t>
                      </a:r>
                      <a:endParaRPr/>
                    </a:p>
                  </a:txBody>
                  <a:tcPr marT="40300" marB="40300" marR="80575" marL="80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public static List&lt;String&gt; meyveListesi()</a:t>
                      </a:r>
                      <a:endParaRPr/>
                    </a:p>
                  </a:txBody>
                  <a:tcPr marT="40300" marB="40300" marR="80575" marL="805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2. Parametreler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Parametre, bir metodun dışarıdan alacağı değeri belirtir.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Metod çağrıldığında argüman olarak bir değer verilir.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metod bir veya birden fazla parametre alabilir.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Java’da Default Parametre Yoktur</a:t>
            </a:r>
            <a:endParaRPr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5731934" y="1825625"/>
            <a:ext cx="5482270" cy="3785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400"/>
              <a:buFont typeface="JetBrains Mono"/>
              <a:buNone/>
            </a:pP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int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kareAl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sonuc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1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kareAl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4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"Sonuç: "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sonuc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Birden Fazla Parametre Alan Metod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metod birden fazla parametre alabilir.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Parametreler, virgül (,) ile ayrılır.</a:t>
            </a:r>
            <a:endParaRPr/>
          </a:p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6172200" y="2108468"/>
            <a:ext cx="4866717" cy="3785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İki parametre alır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"Toplam: "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 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a = 5, b = 7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Varargs (Variable Arguments) – Değişken Sayıda Parametre Kullanımı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Java'da Varargs (...), bir metodun değişken sayıda parametre almasını sağlar.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Varargs, Java’da üç nokta (...) ile gösterilir.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Bu sayede birden fazla parametreyi dizi (array) gibi gönderebiliriz.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İstenilen sayıda argüman gönderebiliriz.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Hiç argüman vermeden de çağırabiliriz.</a:t>
            </a:r>
            <a:endParaRPr/>
          </a:p>
        </p:txBody>
      </p:sp>
      <p:sp>
        <p:nvSpPr>
          <p:cNvPr id="166" name="Google Shape;166;p25"/>
          <p:cNvSpPr txBox="1"/>
          <p:nvPr>
            <p:ph idx="2" type="body"/>
          </p:nvPr>
        </p:nvSpPr>
        <p:spPr>
          <a:xfrm>
            <a:off x="6172200" y="1492915"/>
            <a:ext cx="5862887" cy="5016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Varargs ile değişken sayıda parametre alan metod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yazdir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...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kelimeler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kelime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kelimeler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kelime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.println();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Yeni satır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yazdir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"Merhaba"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"Dünya"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yazdir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"Java"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"çok"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"güçlü"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"bir"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"dildir"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yazdir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();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Hiç parametre vermeden çağırılabilir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Varargs ile Toplama Metodu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838200" y="1339027"/>
            <a:ext cx="7787966" cy="53245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Değişken sayıda tam sayı parametresi alır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int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...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+=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));      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15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20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30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40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));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100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());             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0 (Hiç sayı yoksa toplam 0 olur)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Varargs ile Standart Parametre Kullanımı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Varargs </a:t>
            </a:r>
            <a:r>
              <a:rPr b="1" lang="tr-TR"/>
              <a:t>her zaman en sonda olmalıdır!</a:t>
            </a:r>
            <a:br>
              <a:rPr lang="tr-TR"/>
            </a:br>
            <a:r>
              <a:rPr lang="tr-TR"/>
              <a:t>Çünkü Java, varargs’ın </a:t>
            </a:r>
            <a:r>
              <a:rPr b="1" lang="tr-TR"/>
              <a:t>kaç eleman alacağını bilemez</a:t>
            </a:r>
            <a:r>
              <a:rPr lang="tr-TR"/>
              <a:t>.</a:t>
            </a:r>
            <a:endParaRPr/>
          </a:p>
        </p:txBody>
      </p:sp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5782733" y="1825625"/>
            <a:ext cx="6152390" cy="341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800"/>
              <a:buFont typeface="JetBrains Mono"/>
              <a:buNone/>
            </a:pP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18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mesajGonder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prefix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...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mesajlar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18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.print(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prefix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": "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mesaj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mesajlar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18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.print(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mesaj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"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18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18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mesajGonder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"Bilgi"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"Java"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"öğrenmek"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"çok"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"keyifli!"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mesajGonder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"Uyarı"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"Dikkat"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"etmelisin!"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Varargs ile List&lt;&gt; Kullanımı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Varargs, bir List&lt;&gt; olarak kullanılmaz ama Arrays.asList() ile dönüştürülebilir.</a:t>
            </a:r>
            <a:endParaRPr/>
          </a:p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6172200" y="2416244"/>
            <a:ext cx="5984074" cy="3170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listeYazdir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...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kelimeler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List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kelimeListesi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Arrays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asList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kelimeler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kelimeListesi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listeYazdir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"Elma"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"Armut"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"Çilek"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Metod Overloading (Aşırı Yükleme)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Overloading Nedir?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tr-TR"/>
              <a:t>Aynı isimde birden fazla metod tanımlamaktır.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tr-TR"/>
              <a:t>Farklı parametre sayısı veya farklı parametre türü olmalıdır.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tr-TR"/>
              <a:t>Return type (dönüş türü) farklı olması Overloading için yeterli değildir!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2" type="body"/>
          </p:nvPr>
        </p:nvSpPr>
        <p:spPr>
          <a:xfrm>
            <a:off x="6172200" y="1646804"/>
            <a:ext cx="5349157" cy="470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yazdir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mesaj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"Mesaj: "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mesaj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2. Metod: İki parametre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yazdir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mesaj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tekrar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tekrar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"Mesaj: "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mesaj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yazdir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"Java"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     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İlk metod çağrılır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yazdir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"Overloading"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İkinci metod çağrılır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Farklı Parametre Türü ile Overloading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838200" y="1369805"/>
            <a:ext cx="7616637" cy="5262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Font typeface="JetBrains Mono"/>
              <a:buNone/>
            </a:pP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"Toplam (int): "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(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));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double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double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"Toplam (double): "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(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));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       </a:t>
            </a:r>
            <a: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int versiyonu çağrılır</a:t>
            </a:r>
            <a:b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3.5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2.5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   </a:t>
            </a:r>
            <a: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double versiyonu çağrılır</a:t>
            </a:r>
            <a:b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Overloading ile Varsayılan Parametre Simülasyonu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838200" y="1646804"/>
            <a:ext cx="5726376" cy="470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selamVer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isim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"Merhaba, "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isim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selamVer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selamVer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"Ziyaretçi"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Varsayılan değer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selamVer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"Ahmet"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"Ahmet" ile çağrılır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selamVer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();       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Varsayılan "Ziyaretçi" kullanılır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Methods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Metodlar, belirli bir görevi yerine getiren kod bloklarıdır. Kod tekrarını önler ve programı daha modüler hale getirir.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erişimBelirteci dönüşTipi metodAdi(parametreler) 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 sz="2800"/>
              <a:t> // Metodun içindeki kodlar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 sz="2800"/>
              <a:t>return geriDönenDeğer; // (Eğer dönüş tipi void değilse)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Return Type (Dönüş Türü) Overloading İçin Yeterli mi?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826933" y="1027906"/>
            <a:ext cx="6718891" cy="56323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400"/>
              <a:buFont typeface="JetBrains Mono"/>
              <a:buNone/>
            </a:pP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24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HATALI! Sadece return type farklı</a:t>
            </a:r>
            <a:br>
              <a:rPr b="0" i="1" lang="tr-TR" sz="24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4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int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kare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24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Bu metod HATA VERİR çünkü tek fark dönüş tipi!</a:t>
            </a:r>
            <a:br>
              <a:rPr b="0" i="1" lang="tr-TR" sz="24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4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double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kare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 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.println(kare(</a:t>
            </a:r>
            <a:r>
              <a:rPr b="0" i="0" lang="tr-TR" sz="24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İçi Uygulama-1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Değişken Sayıda Parametre ile Ortalama Hesaplama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Amaç:</a:t>
            </a:r>
            <a:r>
              <a:rPr lang="tr-TR"/>
              <a:t> Varargs kullanarak değişken sayıda sayıyı alıp ortalamalarını hesaplayan bir metod yazın.</a:t>
            </a:r>
            <a:br>
              <a:rPr lang="tr-TR"/>
            </a:br>
            <a:r>
              <a:rPr lang="tr-TR"/>
              <a:t>🔹 </a:t>
            </a:r>
            <a:r>
              <a:rPr b="1" lang="tr-TR"/>
              <a:t>Yapılacaklar: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tr-TR"/>
              <a:t>Varargs</a:t>
            </a:r>
            <a:r>
              <a:rPr lang="tr-TR"/>
              <a:t> kullanarak sayılar alacak bir metod yazın ve bu sayıları toplayıp ortalamalarını hesaplayın.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İçi Uygulama-1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static double ortalamaHesapla(double... sayilar)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double toplam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for (double sayi : sayilar)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toplam += sayi;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return toplam / sayilar.length;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Örnek</a:t>
            </a:r>
            <a:r>
              <a:rPr lang="tr-TR"/>
              <a:t>: Toplama işlemi yapan bir metod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2302933" y="1805156"/>
            <a:ext cx="5547929" cy="3477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Toplama metodu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int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sonuc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  </a:t>
            </a: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Metodu çağırma</a:t>
            </a:r>
            <a:b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0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"Toplam: "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sonuc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Java'da Metodların Dönüş Tipleri-void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metodlar farklı türde değerler döndürebilir. </a:t>
            </a:r>
            <a:r>
              <a:rPr b="1" lang="tr-TR"/>
              <a:t>Dönüş tipi (return type)</a:t>
            </a:r>
            <a:r>
              <a:rPr lang="tr-TR"/>
              <a:t>, metodun geriye hangi türde bir değer döndüreceğini belirler.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5689600" y="1825625"/>
            <a:ext cx="6351739" cy="397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Font typeface="JetBrains Mono"/>
              <a:buNone/>
            </a:pP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selamVer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"Merhaba, Java!"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selamVer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(); </a:t>
            </a:r>
            <a: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Çağırma</a:t>
            </a:r>
            <a:b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Java'da Metodların Dönüş Tipleri-Primitive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450426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metod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</a:t>
            </a:r>
            <a:r>
              <a:rPr b="1" lang="tr-TR"/>
              <a:t>int,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double,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char,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boolean gibi ilkel veri tiplerini</a:t>
            </a:r>
            <a:r>
              <a:rPr lang="tr-TR"/>
              <a:t> (primitive types) döndürebilir.</a:t>
            </a:r>
            <a:endParaRPr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5588000" y="1690688"/>
            <a:ext cx="6390211" cy="4401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Font typeface="JetBrains Mono"/>
              <a:buNone/>
            </a:pP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int </a:t>
            </a:r>
            <a:r>
              <a:rPr b="0" i="0" lang="tr-TR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kareAl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sonuc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1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kareAl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"Sonuç: "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sonuc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Java'da Metodların Dönüş Tipleri-Primitive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152400" y="2162244"/>
            <a:ext cx="5689058" cy="3170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double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ortalama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double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double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/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double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sonuc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ortalama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8.5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9.5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"Ortalama: "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sonuc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6536267" y="2162243"/>
            <a:ext cx="5156476" cy="31700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boolean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ciftMi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%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==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"4 çift mi? "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ciftMi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"7 çift mi? "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ciftMi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Java'da Metodların Dönüş Tipleri-Wrapper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Metodlar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String,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Array,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Class,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List gibi referans türleri</a:t>
            </a:r>
            <a:r>
              <a:rPr lang="tr-TR"/>
              <a:t> de döndürebilir.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6096000" y="1968560"/>
            <a:ext cx="5627053" cy="45243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400"/>
              <a:buFont typeface="JetBrains Mono"/>
              <a:buNone/>
            </a:pP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selamVer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isim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4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"Merhaba, "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isim 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4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"!"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4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4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4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4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1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selamVer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4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"Ali"</a:t>
            </a: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));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4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Java'da Metodların Dönüş Tipleri-Wrapper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800692"/>
            <a:ext cx="4291688" cy="4401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int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sayiDizisiOlustur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new int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[]{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0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sayiDizisiOlustur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 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6172200" y="1369805"/>
            <a:ext cx="5602368" cy="5262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600"/>
              <a:buFont typeface="JetBrains Mono"/>
              <a:buNone/>
            </a:pP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Ogrenci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b="0" i="0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isim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yas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6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Ogrenci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isim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yas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isim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isim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yas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yas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Ogrenci </a:t>
            </a:r>
            <a:r>
              <a:rPr b="0" i="0" lang="tr-TR" sz="16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yeniOgrenciOlustur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new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Ogrenci(</a:t>
            </a:r>
            <a:r>
              <a:rPr b="0" i="0" lang="tr-TR" sz="1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"Ahmet"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16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20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16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Ogrenci ogr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1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yeniOgrenciOlustur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();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1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"Öğrenci: "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ogr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isim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1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", Yaş: "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ogr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yas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Java'da Metodların Dönüş Tipleri- List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000"/>
              <a:buFont typeface="JetBrains Mono"/>
              <a:buNone/>
            </a:pP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java.util.List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java.util.ArrayList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List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meyveListesi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List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meyveler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ArrayList&lt;&gt;();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meyveler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.add(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"Elma"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meyveler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.add(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"Muz"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meyveler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.add(</a:t>
            </a:r>
            <a:r>
              <a:rPr b="0" i="0" lang="tr-TR" sz="20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"Çilek"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meyveler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0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20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List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meyveler 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1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meyveListesi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0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0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meyveler</a:t>
            </a: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0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6172200" y="1462138"/>
            <a:ext cx="5925789" cy="5078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800"/>
              <a:buFont typeface="JetBrains Mono"/>
              <a:buNone/>
            </a:pP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java.util.List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import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java.util.ArrayList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List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Integer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b="0" i="0" lang="tr-TR" sz="18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sayiListesi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List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Integer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ArrayList&lt;&gt;();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.add(</a:t>
            </a:r>
            <a:r>
              <a:rPr b="0" i="0" lang="tr-TR" sz="18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.add(</a:t>
            </a:r>
            <a:r>
              <a:rPr b="0" i="0" lang="tr-TR" sz="18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20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.add(</a:t>
            </a:r>
            <a:r>
              <a:rPr b="0" i="0" lang="tr-TR" sz="18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30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18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var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1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sayiListesi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(); </a:t>
            </a: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List&lt;Integer&gt; olarak belirlenir</a:t>
            </a:r>
            <a:b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18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sayilar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