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12192000"/>
  <p:notesSz cx="6858000" cy="9144000"/>
  <p:embeddedFontLst>
    <p:embeddedFont>
      <p:font typeface="Play"/>
      <p:regular r:id="rId40"/>
      <p:bold r:id="rId41"/>
    </p:embeddedFont>
    <p:embeddedFont>
      <p:font typeface="JetBrains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D67928-692F-4553-8709-5707CE09D72C}">
  <a:tblStyle styleId="{CCD67928-692F-4553-8709-5707CE09D72C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2BE658A2-7A85-4E34-B540-0026E02BC00D}" styleName="Table_1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FF7"/>
          </a:solidFill>
        </a:fill>
      </a:tcStyle>
    </a:band1H>
    <a:band2H>
      <a:tcTxStyle/>
    </a:band2H>
    <a:band1V>
      <a:tcTxStyle/>
      <a:tcStyle>
        <a:fill>
          <a:solidFill>
            <a:srgbClr val="E6EFF7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4B65D5D8-678A-4A9E-90BD-66C95A5B451E}" styleName="Table_2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4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-regular.fntdata"/><Relationship Id="rId20" Type="http://schemas.openxmlformats.org/officeDocument/2006/relationships/slide" Target="slides/slide15.xml"/><Relationship Id="rId42" Type="http://schemas.openxmlformats.org/officeDocument/2006/relationships/font" Target="fonts/JetBrainsMono-regular.fntdata"/><Relationship Id="rId41" Type="http://schemas.openxmlformats.org/officeDocument/2006/relationships/font" Target="fonts/Play-bold.fntdata"/><Relationship Id="rId22" Type="http://schemas.openxmlformats.org/officeDocument/2006/relationships/slide" Target="slides/slide17.xml"/><Relationship Id="rId44" Type="http://schemas.openxmlformats.org/officeDocument/2006/relationships/font" Target="fonts/JetBrainsMono-italic.fntdata"/><Relationship Id="rId21" Type="http://schemas.openxmlformats.org/officeDocument/2006/relationships/slide" Target="slides/slide16.xml"/><Relationship Id="rId43" Type="http://schemas.openxmlformats.org/officeDocument/2006/relationships/font" Target="fonts/JetBrains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JetBrains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tr-TR"/>
              <a:t>Paket Erişimleri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Örnek Proje 1-Aşağıdaki paketleri ve java classlarını oluşturalım.</a:t>
            </a:r>
            <a:endParaRPr/>
          </a:p>
        </p:txBody>
      </p:sp>
      <p:pic>
        <p:nvPicPr>
          <p:cNvPr id="143" name="Google Shape;14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523" y="2358002"/>
            <a:ext cx="4686954" cy="328658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Calculator.java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User.java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Main.java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Örnek Proje 1-Kodlar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package com.myapp.utils;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Calculator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int multiply(int a, int b)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return a * b;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package com.myapp.models;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User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void showInfo()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System.out.println("Kullanıcı Bilgisi");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com.myapp.utils.Calculator;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com.myapp.models.User;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Calculator calc = new Calculator();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User user = new User();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System.out.println("Çarpma Sonucu: " + calc.multiply(4, 5));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user.showInfo();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Derleme ve Çalıştırma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javac -d . src/com/myapp/utils/Calculator.java src/com/myapp/models/User.java src/Main.java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 Main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İyi Uygulama Tavsiyeleri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✅ Paket isimleri küçük harf kullanılmalıdır.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✅ Paket isimleri genellikle </a:t>
            </a:r>
            <a:r>
              <a:rPr i="1" lang="tr-TR"/>
              <a:t>com.şirketAdı.projeAdı </a:t>
            </a:r>
            <a:r>
              <a:rPr lang="tr-TR"/>
              <a:t>formatında verilir.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✅ import yerine </a:t>
            </a:r>
            <a:r>
              <a:rPr i="1" lang="tr-TR"/>
              <a:t>fully qualified name </a:t>
            </a:r>
            <a:r>
              <a:rPr lang="tr-TR"/>
              <a:t>yalnızca küçük projelerde tercih edilmelidir.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✅ Paketlerle çalışırken dosya yapısının, paket yapısına uygun olmasına dikkat edilmelidir.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Java'da JAR (Java ARchive) Dosyaları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JAR dosyaları (.jar - Java Archive) birden fazla .class dosyasını, kaynak dosyalarını (resim, ses vb.) ve META-INF gibi yapılandırma bilgilerini tek bir arşiv dosyasında toplamak için kullanılır.JAR dosyaları, Java uygulamalarını taşınabilir, paylaşılabilir ve kolay çalıştırılabilir hale getiren önemli bir araçtır.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. JAR Dosyası Nedir?.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jar dosyaları aslında sıkıştırılmış ZIP formatında dosyalardır.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.class dosyalarını, kaynak dosyalarını (görseller, ses dosyaları vb.) ve META-INF yapılandırma dosyalarını içerir.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JAR dosyaları, Java'nın platformdan bağımsız çalışma özelliğini koruyarak uygulamaların kolayca dağıtılmasını sağlar.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JAR Dosyasının Avantajları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✅ Tek Bir Dosyada Toplanma: Tüm .class dosyalarını, kaynak dosyalarını ve yapılandırma dosyalarını tek bir arşivde toplar.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✅ Kolay Dağıtım (Deployment): Büyük projeleri daha kolay paylaşmanızı sağlar.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✅ Performans Artışı: JAR dosyaları sıkıştırıldığı için daha hızlı yüklenebilir.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✅ Versiyon Kontrolü: META-INF dosyası sayesinde sürüm bilgileri eklenebilir.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✅ Güvenlik: JAR dosyaları imzalanarak (signed JAR) yetkisiz değişikliklere karşı korunabilir.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JAR Dosyası Oluşturma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JAR dosyası oluşturmak için </a:t>
            </a:r>
            <a:r>
              <a:rPr b="1" lang="tr-TR"/>
              <a:t>jar</a:t>
            </a:r>
            <a:r>
              <a:rPr lang="tr-TR"/>
              <a:t> komutu kullanılır.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jar cf &lt;jar_dosya_adi&gt;.jar &lt;sınıf_dosyaları&gt;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c : Create (oluştur) f : File (belirtilen dosya adıyla oluştur)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Örnek: Basit JAR Dosyası Oluşturma</a:t>
            </a:r>
            <a:endParaRPr/>
          </a:p>
        </p:txBody>
      </p:sp>
      <p:pic>
        <p:nvPicPr>
          <p:cNvPr id="193" name="Google Shape;193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392" y="2133600"/>
            <a:ext cx="4175558" cy="283937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>
            <p:ph idx="2" type="body"/>
          </p:nvPr>
        </p:nvSpPr>
        <p:spPr>
          <a:xfrm>
            <a:off x="5300133" y="1825625"/>
            <a:ext cx="605366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jar cf myapp.jar -C src/ 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 -C parametresi, belirtilen dizine geçiş yaparak tüm dosyaları arşive ekler.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Manifest (META-INF) Dosyası Oluşturma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Bir JAR dosyasının çalıştırılabilir (executable) olması için Manifest dosyasının belirtilmesi gerekir.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Manifest Dosyası İçeriği (MANIFEST.MF)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Main-Class: com.myapp.Main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Main-Class satırının sonunda boş satır bırakmak zorunludur, aksi halde hata verir.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Paket ve Paketlerin Kullanımı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Java'da </a:t>
            </a:r>
            <a:r>
              <a:rPr b="1" lang="tr-TR"/>
              <a:t>paketler</a:t>
            </a:r>
            <a:r>
              <a:rPr lang="tr-TR"/>
              <a:t> (packages), ilgili sınıfların (classes), arabirimlerin (interfaces) ve alt paketlerin (sub-packages) gruplandırılması için kullanılan yapıdır.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Paketler, projeyi daha düzenli, güvenli ve yönetilebilir hale getirir.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İsim Çakışmasını Önler: Aynı isimde farklı sınıflar farklı paketlerde yer alabilir.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Daha Kolay Yönetim: Projeyi modüler yapar ve büyük projelerin organizasyonunu sağlar.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Erişim Kontrolü Sağlar: Paketler, public, protected, default gibi erişim belirleyicilerle güvenliği artırır.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Yeniden Kullanılabilirlik (Reusability): Hazır paketler başka projelerde kolayca kullanılabilir.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Çalıştırılabilir JAR Dosyası Oluşturma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jar cfm myapp.jar MANIFEST.MF -C src/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Bu komut:c → JAR dosyası oluşturur.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f → Dosya adını belirtir.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m → MANIFEST.MF dosyasını ekler.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-C → Belirtilen dizine geçiş yapar ve dosyaları ekler.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Çalıştırılabilir JAR Dosyasını Çalıştırma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 -jar myapp.jar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JAR Dosyası ve IDE'lerde Kullanım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 IDE'leri (Eclipse, IntelliJ IDEA, NetBeans vb.) JAR dosyası oluşturmayı kolaylaştırır. Genellikle şu adımlar izlenir: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Projenizi Sağ Tıklayın"Export" veya "Build Artifacts" seçeneğini seçin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"Runnable JAR" veya "Executable JAR" seçeneğini işaretleyin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Main-Class belirleyip Finish tuşuna basın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Örnek Proje 2</a:t>
            </a:r>
            <a:endParaRPr/>
          </a:p>
        </p:txBody>
      </p:sp>
      <p:pic>
        <p:nvPicPr>
          <p:cNvPr id="224" name="Google Shape;224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863" y="2204866"/>
            <a:ext cx="3258005" cy="244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230" name="Google Shape;230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172" y="1910080"/>
            <a:ext cx="5004225" cy="3534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7477" y="2049376"/>
            <a:ext cx="5786323" cy="3534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967" y="436880"/>
            <a:ext cx="7715414" cy="5740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1400" y="68278"/>
            <a:ext cx="5878168" cy="6108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Sık Karşılaşılan Hatalar ve Çözümleri</a:t>
            </a:r>
            <a:endParaRPr/>
          </a:p>
        </p:txBody>
      </p:sp>
      <p:graphicFrame>
        <p:nvGraphicFramePr>
          <p:cNvPr id="247" name="Google Shape;247;p39"/>
          <p:cNvGraphicFramePr/>
          <p:nvPr/>
        </p:nvGraphicFramePr>
        <p:xfrm>
          <a:off x="838200" y="27211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{4B65D5D8-678A-4A9E-90BD-66C95A5B451E}</a:tableStyleId>
              </a:tblPr>
              <a:tblGrid>
                <a:gridCol w="3666075"/>
                <a:gridCol w="68495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Hata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Çözüm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no main manifest attribute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MANIFEST.MF dosyasında Main-Class satırını ekleyip JAR dosyasını tekrar oluşturun.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Could not find or load main class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JAR dosyasının META-INF klasöründeki MANIFEST.MF dosyasının doğru ayarlandığından emin olun.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java.lang.NoClassDefFoundError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Classpath (-cp) ayarlarının düzgün yapılandırıldığından emin olun.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Java'da erişim belirleyicileri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erişim belirleyicileri (access modifiers), sınıfların, metotların ve değişkenlerin hangi alanlardan erişilebilir olduğunu kontrol etmek için kullanılır. Bunlar şunlardır: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Public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Private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Protected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(friendly / default) (Belirli bir anahtar kelimeye sahip değildir.)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1"/>
          <p:cNvSpPr/>
          <p:nvPr/>
        </p:nvSpPr>
        <p:spPr>
          <a:xfrm flipH="1">
            <a:off x="0" y="0"/>
            <a:ext cx="5802086" cy="6858000"/>
          </a:xfrm>
          <a:custGeom>
            <a:rect b="b" l="l" r="r" t="t"/>
            <a:pathLst>
              <a:path extrusionOk="0" h="6858000" w="5734864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1"/>
          <p:cNvSpPr txBox="1"/>
          <p:nvPr>
            <p:ph type="title"/>
          </p:nvPr>
        </p:nvSpPr>
        <p:spPr>
          <a:xfrm>
            <a:off x="773408" y="992094"/>
            <a:ext cx="3616913" cy="2795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public (Genel Erişim)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996287" y="4121253"/>
            <a:ext cx="3125337" cy="1136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yerden erişilebilir.Aynı paket, farklı paket veya proje içindeki her yerden kullanılabilir.</a:t>
            </a:r>
            <a:endParaRPr/>
          </a:p>
        </p:txBody>
      </p:sp>
      <p:pic>
        <p:nvPicPr>
          <p:cNvPr id="262" name="Google Shape;262;p4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6299" y="578738"/>
            <a:ext cx="4947553" cy="56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Paket ve Paketlerin Kullanımı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iki temel kategoriye ayrılır: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Yerleşik Paketler (Built-in Packages)Java'nın kendi sağladığı paketlerdir (örneğin: java.util, java.io, java.net gibi).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Kullanıcı Tanımlı Paketler (User-defined Packages)Geliştiricinin kendi oluşturduğu paketlerdir.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2"/>
          <p:cNvSpPr/>
          <p:nvPr/>
        </p:nvSpPr>
        <p:spPr>
          <a:xfrm>
            <a:off x="0" y="0"/>
            <a:ext cx="6741994" cy="6858000"/>
          </a:xfrm>
          <a:custGeom>
            <a:rect b="b" l="l" r="r" t="t"/>
            <a:pathLst>
              <a:path extrusionOk="0" h="6858000" w="6568309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2"/>
          <p:cNvSpPr txBox="1"/>
          <p:nvPr>
            <p:ph type="title"/>
          </p:nvPr>
        </p:nvSpPr>
        <p:spPr>
          <a:xfrm>
            <a:off x="1137034" y="609600"/>
            <a:ext cx="4784796" cy="133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private (Özel Erişim)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1137034" y="2194102"/>
            <a:ext cx="4438036" cy="3908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tr-TR" sz="2000"/>
              <a:t>Sadece tanımlandığı sınıf içerisinden erişilebilir.Aynı pakette veya farklı sınıflarda erişim mümkün değildir.</a:t>
            </a:r>
            <a:endParaRPr/>
          </a:p>
        </p:txBody>
      </p:sp>
      <p:pic>
        <p:nvPicPr>
          <p:cNvPr id="271" name="Google Shape;271;p4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0610" y="1100893"/>
            <a:ext cx="4737650" cy="4678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3"/>
          <p:cNvSpPr txBox="1"/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Play"/>
              <a:buNone/>
            </a:pPr>
            <a:r>
              <a:rPr lang="tr-TR" sz="3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protected (Korumalı Erişim)</a:t>
            </a:r>
            <a:endParaRPr/>
          </a:p>
        </p:txBody>
      </p:sp>
      <p:sp>
        <p:nvSpPr>
          <p:cNvPr id="278" name="Google Shape;278;p43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630936" y="2807208"/>
            <a:ext cx="3429000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Aynı paket içerisindeki tüm sınıflar erişebilir.Farklı paketlerde yalnızca kalıtım yoluyla erişilebilir. (Kalıtıma burada değinmeyeceğiz.)</a:t>
            </a:r>
            <a:endParaRPr/>
          </a:p>
        </p:txBody>
      </p:sp>
      <p:pic>
        <p:nvPicPr>
          <p:cNvPr id="280" name="Google Shape;280;p4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4296" y="641624"/>
            <a:ext cx="6903720" cy="557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4"/>
          <p:cNvSpPr txBox="1"/>
          <p:nvPr>
            <p:ph type="title"/>
          </p:nvPr>
        </p:nvSpPr>
        <p:spPr>
          <a:xfrm>
            <a:off x="612648" y="1078992"/>
            <a:ext cx="6268770" cy="15361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tr-TR" sz="4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friendly (Varsayılan Erişim / Default Access)</a:t>
            </a:r>
            <a:endParaRPr/>
          </a:p>
        </p:txBody>
      </p:sp>
      <p:sp>
        <p:nvSpPr>
          <p:cNvPr id="287" name="Google Shape;287;p44"/>
          <p:cNvSpPr/>
          <p:nvPr/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4"/>
          <p:cNvSpPr/>
          <p:nvPr/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612648" y="3355848"/>
            <a:ext cx="6268770" cy="2825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Hiçbir erişim belirleyici yazılmazsa friendly (default) kabul edilir.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Yalnızca aynı paket içindeki sınıflar erişebilir.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tr-TR" sz="2200"/>
              <a:t>Farklı paketlerde erişim mümkün değildir.</a:t>
            </a:r>
            <a:endParaRPr/>
          </a:p>
        </p:txBody>
      </p:sp>
      <p:pic>
        <p:nvPicPr>
          <p:cNvPr id="290" name="Google Shape;290;p4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3355" y="601133"/>
            <a:ext cx="4199108" cy="5580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Erişim Belirleyicilerin Karşılaştırma Tablosu</a:t>
            </a:r>
            <a:endParaRPr/>
          </a:p>
        </p:txBody>
      </p:sp>
      <p:graphicFrame>
        <p:nvGraphicFramePr>
          <p:cNvPr id="296" name="Google Shape;296;p45"/>
          <p:cNvGraphicFramePr/>
          <p:nvPr/>
        </p:nvGraphicFramePr>
        <p:xfrm>
          <a:off x="838200" y="3132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{4B65D5D8-678A-4A9E-90BD-66C95A5B451E}</a:tableStyleId>
              </a:tblPr>
              <a:tblGrid>
                <a:gridCol w="2103125"/>
                <a:gridCol w="2103125"/>
                <a:gridCol w="2103125"/>
                <a:gridCol w="2103125"/>
                <a:gridCol w="210312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Özellik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public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private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protected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friendly (default)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Aynı Sınıf İçinde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✔ Erişilebilir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✔ Erişilebilir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✔ Erişilebilir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✔ Erişilebilir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Aynı Paket İçinde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✔ Erişilebilir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❌ Erişilemez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✔ Erişilebilir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✔ Erişilebilir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Farklı Paket İçinde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✔ Erişilebilir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❌ Erişilemez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❌ (yalnızca kalıtım ile)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❌ Erişilemez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Paket Tanımlama ve Kullanımı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Bir paket oluştururken şu kurallar izlenir: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Dosyanın en başına package anahtar kelimesi yazılır.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Paket ismi genellikle küçük harflerle yazılır (naming convention gereği).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Paket adı dosya dizini yapısını takip etmelidir.</a:t>
            </a:r>
            <a:endParaRPr/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6172202" y="1825625"/>
            <a:ext cx="5562600" cy="3539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3200"/>
              <a:buFont typeface="JetBrains Mono"/>
              <a:buNone/>
            </a:pPr>
            <a:r>
              <a:rPr b="0" i="0" lang="tr-TR" sz="32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package </a:t>
            </a:r>
            <a:r>
              <a:rPr b="0" i="0" lang="tr-TR" sz="32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com.</a:t>
            </a:r>
            <a: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myapp.utils;</a:t>
            </a:r>
            <a:b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32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32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Calculator </a:t>
            </a:r>
            <a: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32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int </a:t>
            </a:r>
            <a:r>
              <a:rPr b="0" i="0" lang="tr-TR" sz="32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add</a:t>
            </a:r>
            <a: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32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32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32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32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32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sz="32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</a:t>
            </a:r>
            <a: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32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32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Char char="•"/>
            </a:pPr>
            <a:r>
              <a:rPr b="0" i="0" lang="tr-TR" sz="2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package </a:t>
            </a:r>
            <a:r>
              <a:rPr b="0" i="0" lang="tr-TR" sz="2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com.</a:t>
            </a: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myapp.utils;</a:t>
            </a:r>
            <a:b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2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Calculator </a:t>
            </a: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int </a:t>
            </a:r>
            <a:r>
              <a:rPr b="0" i="0" lang="tr-TR" sz="28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add</a:t>
            </a: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2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</a:t>
            </a: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</a:t>
            </a:r>
            <a:r>
              <a:rPr b="0" i="0" lang="tr-TR" sz="2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return </a:t>
            </a:r>
            <a:r>
              <a:rPr b="0" i="0" lang="tr-TR" sz="2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 </a:t>
            </a: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2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</a:t>
            </a: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0803" y="2082801"/>
            <a:ext cx="4515989" cy="311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Paket İmport Etme (import)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Paketin içeriğini başka bir sınıfta kullanmak için </a:t>
            </a:r>
            <a:r>
              <a:rPr b="1" lang="tr-TR"/>
              <a:t>import</a:t>
            </a:r>
            <a:r>
              <a:rPr lang="tr-TR"/>
              <a:t> ifadesi kullanılır.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Örnek: Tek Bir Sınıfı İmport Etme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import com.myapp.utils.Calculator;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Tüm Sınıfları İmport Etme (*)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import com.myapp.utils.*;   🡪yalnızca </a:t>
            </a:r>
            <a:r>
              <a:rPr b="1" lang="tr-TR"/>
              <a:t>public</a:t>
            </a:r>
            <a:r>
              <a:rPr lang="tr-TR"/>
              <a:t> sınıfları ve arayüzleri içe aktarır.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Paketleri Kullanırken Fully Qualified Name (Tam Nitelikli İsim)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Eğer import kullanmadan doğrudan erişmek isterseniz, tam nitelikli isim (fully qualified name) kullanılabilir.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 Fully qualified name kullanmak import cümlesine gerek bırakmaz ancak kodun okunabilirliğini azaltabilir.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525" y="2667771"/>
            <a:ext cx="9290409" cy="249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Paketlerle İlgili Erişim Belirleyiciler (Access Modifiers)</a:t>
            </a:r>
            <a:endParaRPr/>
          </a:p>
        </p:txBody>
      </p:sp>
      <p:graphicFrame>
        <p:nvGraphicFramePr>
          <p:cNvPr id="130" name="Google Shape;130;p20"/>
          <p:cNvGraphicFramePr/>
          <p:nvPr/>
        </p:nvGraphicFramePr>
        <p:xfrm>
          <a:off x="1219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{CCD67928-692F-4553-8709-5707CE09D72C}</a:tableStyleId>
              </a:tblPr>
              <a:tblGrid>
                <a:gridCol w="2628900"/>
                <a:gridCol w="1302075"/>
                <a:gridCol w="2311600"/>
                <a:gridCol w="26289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 u="none" cap="none" strike="noStrike"/>
                        <a:t>Erişim Belirleyici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Aynı Paket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Farklı Paket (import)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Farklı Paket (kalıtım)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public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✅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✅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✅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protected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✅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❌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✅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default (paket içi)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✅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❌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❌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private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❌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❌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❌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Yerleşik Paketler (Built-in Packages)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sık kullanılan bazı yerleşik paketler şunlardır:</a:t>
            </a:r>
            <a:endParaRPr/>
          </a:p>
        </p:txBody>
      </p:sp>
      <p:graphicFrame>
        <p:nvGraphicFramePr>
          <p:cNvPr id="137" name="Google Shape;137;p21"/>
          <p:cNvGraphicFramePr/>
          <p:nvPr/>
        </p:nvGraphicFramePr>
        <p:xfrm>
          <a:off x="838200" y="27668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{2BE658A2-7A85-4E34-B540-0026E02BC00D}</a:tableStyleId>
              </a:tblPr>
              <a:tblGrid>
                <a:gridCol w="1112150"/>
                <a:gridCol w="5966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Paket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Açıklama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java.lang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Temel sınıfları içerir (String, Math, Integer vb.)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java.util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Koleksiyonlar, tarih, rastgele sayı üreten sınıflar içerir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java.io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Dosya okuma/yazma işlemleri içerir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java.net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Ağ programlama sınıflarını içerir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java.sql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Veritabanı işlemleri için JDBC sınıflarını içerir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