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embeddedFontLst>
    <p:embeddedFont>
      <p:font typeface="Play"/>
      <p:regular r:id="rId50"/>
      <p:bold r:id="rId51"/>
    </p:embeddedFont>
    <p:embeddedFont>
      <p:font typeface="Arim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lay-bold.fntdata"/><Relationship Id="rId50" Type="http://schemas.openxmlformats.org/officeDocument/2006/relationships/font" Target="fonts/Play-regular.fntdata"/><Relationship Id="rId53" Type="http://schemas.openxmlformats.org/officeDocument/2006/relationships/font" Target="fonts/Arimo-bold.fntdata"/><Relationship Id="rId52" Type="http://schemas.openxmlformats.org/officeDocument/2006/relationships/font" Target="fonts/Arimo-regular.fntdata"/><Relationship Id="rId11" Type="http://schemas.openxmlformats.org/officeDocument/2006/relationships/slide" Target="slides/slide7.xml"/><Relationship Id="rId55" Type="http://schemas.openxmlformats.org/officeDocument/2006/relationships/font" Target="fonts/Arimo-boldItalic.fntdata"/><Relationship Id="rId10" Type="http://schemas.openxmlformats.org/officeDocument/2006/relationships/slide" Target="slides/slide6.xml"/><Relationship Id="rId54" Type="http://schemas.openxmlformats.org/officeDocument/2006/relationships/font" Target="fonts/Arim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Program Denetimi ve Operatörler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4. Atama Operatörleri- Örnek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53533" y="138535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public class AssignmentOperators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int z = 10;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z += 5; // z = z + 5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System.out.println("z += 5: " + z);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z -= 3; // z = z - 3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System.out.println("z -= 3: " + z);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z *= 2; // z = z *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System.out.println("z *= 2: " + z);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z /= 4; // z = z / 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System.out.println("z /= 4: " + z);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z %= 3; // z = z %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System.out.println("z %= 3: " + 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5. Artırma ve Azaltma Operatörleri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Değişkenlerin değerini bir artırmak veya bir azaltmak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++ : Artırma (Önce veya sonra)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-- : Azaltma (Önce veya sonra)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5. Artırma ve Azaltma Operatörleri-Örnek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IncrementDecrementOperators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p =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System.out.println("p++: " + p++); // Artırma (postfix)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System.out.println("++p: " + ++p); // Artırma (prefix)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q = 10;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System.out.println("q--: " + q--); // Azaltma (postfix)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System.out.println("--q: " + --q); // Azaltma (prefix)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6. Bit Düzeyinde Operatörler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Bit düzeyinde işlem yapmak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&amp; : VE (Bitwise AND)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| : VEYA (Bitwise 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^ : XOR (Bitwise XOR)  🡪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~ : DEĞİL (Bitwise NOT)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&lt;&lt; : Sol kaydırma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&gt;&gt; : Sağ kaydırma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&gt;&gt;&gt; : İşaretsiz sağ kaydırma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Bit Düzeyinde Operatörlerin Çalışma Mantığı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Bit düzeyindeki operatörler, sayılar üzerinde ikili (binary) biçimde işlem yapar. Örneğin, bir sayıyı ikili (binary) biçimde düşünerek, her bir bitin üzerinde işlem yapılır. Her bitin yalnızca iki değeri vardır: </a:t>
            </a:r>
            <a:r>
              <a:rPr b="1" lang="tr-TR"/>
              <a:t>0</a:t>
            </a:r>
            <a:r>
              <a:rPr lang="tr-TR"/>
              <a:t> veya </a:t>
            </a:r>
            <a:r>
              <a:rPr b="1" lang="tr-TR"/>
              <a:t>1</a:t>
            </a:r>
            <a:r>
              <a:rPr lang="tr-TR"/>
              <a:t>. Bu operatörler, her iki sayının karşılık gelen bitlerini alır ve bunlar arasında işlem yapar.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Bitwise AND (&amp;): Her iki bit de 1 olduğunda sonuç 1 olur, aksi takdirde 0 olur.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Örnek:5 &amp;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5 = 0101 (binary)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3 = 0011 (binary)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Sonuç: 0001 (binary) = 1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4868333" y="4190713"/>
            <a:ext cx="5915145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Bitwise XOR (</a:t>
            </a:r>
            <a:r>
              <a:rPr b="1" i="0" lang="tr-TR" sz="16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^</a:t>
            </a:r>
            <a:r>
              <a:rPr b="1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b="0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Eğer her iki bit farklıysa </a:t>
            </a:r>
            <a:r>
              <a:rPr b="1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olur, aynıysa </a:t>
            </a:r>
            <a:r>
              <a:rPr b="1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tr-T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olur.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Bit Düzeyinde Operatörlerin Çalışma Mantığı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Sol Kaydırma (&lt;&lt;):Sayıyı belirtilen bit kadar sola kaydırır. Bu, sayı üzerinde çarpma işlemi yapmaya benzer (her kaydırmada 2 ile çarpılır).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Örnek:5 &lt;&lt;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5 = 0101 (binary)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Sonuç: 1010 (binary) = 10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Sağ Kaydırma (&gt;&gt;)Sayıyı belirtilen bit kadar sağa kaydırır. Bu, sayı üzerinde bölme işlemi yapmaya benzer (her kaydırmada 2 ile bölünür).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Örnek:5 &gt;&gt;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5 = 0101 (binary)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Sonuç: 0010 (binary) = 2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6. Bit Düzeyinde Operatörler-Örnek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BitwiseOperators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m = 5, n = 3;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 &amp; n: " + (m &amp; n)); // VE (Bitwise AND)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 | n: " + (m | n)); // VEYA (Bitwise 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 ^ n: " + (m ^ n)); // XOR (Bitwise XOR)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System.out.println("~m: " + ~m); // DEĞİL (Bitwise NOT)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 &lt;&lt; 1: " + (m &lt;&lt; 1)); // Sol kaydırma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 &gt;&gt; 1: " + (m &gt;&gt; 1)); // Sağ kaydırma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 &gt;&gt;&gt; 1: " + (m &gt;&gt;&gt; 1)); // İşaretsiz sağ kaydırma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7. </a:t>
            </a:r>
            <a:r>
              <a:rPr b="1" lang="tr-TR"/>
              <a:t>Koşul (Ternary) Operatörü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7. Koşul (Ternary) Operatörü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Kısa bir if-else ifadesi yazmak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: cond ? trueExpression : falseExpression;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7. </a:t>
            </a:r>
            <a:r>
              <a:rPr b="1" lang="tr-TR"/>
              <a:t>Koşul (Ternary) Operatörü-Örnek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TernaryOperator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int age = 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String result = (age &gt;= 18) ? "Yetişkin" : "Çocuk";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System.out.println("Yaş durumu: " + result);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8. Instanceof Operatörü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Bir nesnenin belirli bir sınıfın örneği olup olmadığını kontrol eder: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instanceof : Nesne türünü kontrol eder.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 = "Merhaba";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(str instanceof String)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System.out.println("str bir String türüdür.");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atama işlemleri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Atama işlemi, sağdaki değeri soldaki değişkene atar. Bu işlem, = operatörü ile yapılır.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sayi = 10;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Bir değişkenin değeri başka bir değişkene de atanabilir.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int a =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int b = a;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Artırma ve Azaltma ile Atama: Bir değişkenin değeri artırılabilir veya azaltılabilir.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int sayi =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sayi += 3;  // sayi = sayi + 3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sayi -= 2;  // sayi = sayi - 2;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Java’da birden fazla değişkene aynı anda değer ataması da yapılabilir: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int a, b, c;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a = b = c = 10;  // Hem a, hem b, hem c'ye 10 atanır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br>
              <a:rPr lang="tr-TR"/>
            </a:br>
            <a:r>
              <a:rPr lang="tr-TR"/>
              <a:t>9. Null ve Referans Operatörleri</a:t>
            </a:r>
            <a:br>
              <a:rPr lang="tr-TR"/>
            </a:b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NullReferenceOperators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text = "Java";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"." Operatörü ile method çağırma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System.out.println(text.toUpperCase());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"[]" Operatörü ile dizi elemanına erişim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numbers = {1, 2, 3};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System.out.println("numbers[0]: " + numbers[0]);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"::" Method referansı (Java 8 ve sonrası)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Runnable r = System.out::println;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r.run();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1441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5" name="Google Shape;205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. : Nesnenin üye elemanlarına erişim (method veya field)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[] : Dizi elemanlarına erişim: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 + operatörü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Java'da + operatörü, String türündeki verilerle kullanıldığında, iki String'i birleştirir.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Yani, iki metin değeri (string) arasına birleştirme işlemi uygular. Bu işlemi </a:t>
            </a:r>
            <a:r>
              <a:rPr b="1" lang="tr-TR"/>
              <a:t>String Concatenation (String birleştirme) </a:t>
            </a:r>
            <a:r>
              <a:rPr lang="tr-TR"/>
              <a:t>olarak adlandırabiliriz.</a:t>
            </a:r>
            <a:endParaRPr/>
          </a:p>
        </p:txBody>
      </p:sp>
      <p:sp>
        <p:nvSpPr>
          <p:cNvPr id="212" name="Google Shape;212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StringConcatenation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str1 = "Merhaba, 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str2 = "dünya!";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String birleştirme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result = str1 + str2;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System.out.println(result);  // Sonuç: Merhaba, dünya!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 + operatörü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String ve Diğer Veri Türleri+ operatörü, bir String ile herhangi bir başka veri türünü (örneğin sayılar veya boolean) birleştirirken, diğer türleri otomatik olarak String'e dönüştürür.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Yani, bir sayıyı veya boolean değerini bir String ile birleştirdiğinizde, bu değerlerin metin karşılıkları otomatik olarak kullanılır.</a:t>
            </a:r>
            <a:endParaRPr/>
          </a:p>
        </p:txBody>
      </p:sp>
      <p:sp>
        <p:nvSpPr>
          <p:cNvPr id="219" name="Google Shape;219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StringConcatenationExample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name = "Ali";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age = 25;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String ile diğer türlerin birleştirilmesi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result = name + " " + age;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System.out.println(result);  // Sonuç: Ali 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 + operatörü</a:t>
            </a:r>
            <a:endParaRPr/>
          </a:p>
        </p:txBody>
      </p:sp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Java'da </a:t>
            </a:r>
            <a:r>
              <a:rPr b="1" lang="tr-TR" sz="3200"/>
              <a:t>+</a:t>
            </a:r>
            <a:r>
              <a:rPr lang="tr-TR" sz="3200"/>
              <a:t> operatörü ile String birleştirmek kolay olsa da, çok sayıda String birleştirmesi yapıldığında StringBuilder veya StringBuffer kullanmak daha verimlidir. Çünkü her + kullanımı, yeni bir String nesnesi oluşturur ve bu da belleği daha fazla tüketir.</a:t>
            </a:r>
            <a:endParaRPr/>
          </a:p>
        </p:txBody>
      </p:sp>
      <p:sp>
        <p:nvSpPr>
          <p:cNvPr id="226" name="Google Shape;22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StringBuilderExample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StringBuilder sb = new StringBuilder();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sb.append("Merhaba,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sb.append("dünya!");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System.out.println(sb.toString());  // Sonuç: Merhaba, dünya!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Nesnelerin karşılaştırılması-1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1. Referans Karşılaştırması (== operatörü)== operatörü, iki nesnenin referanslarını karşılaştırır, yani iki nesnenin bellekte aynı yerde olup olmadığını kontrol eder. Eğer aynı nesneye işaret ediyorlarsa, == true döner, aksi takdirde false döner.</a:t>
            </a:r>
            <a:endParaRPr/>
          </a:p>
        </p:txBody>
      </p:sp>
      <p:sp>
        <p:nvSpPr>
          <p:cNvPr id="233" name="Google Shape;233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ReferenceComparison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str1 = new String("Java");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str2 = new String("Java");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Referans karşılaştırması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(str1 == str2)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System.out.println("str1 ve str2 aynı nesne.");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System.out.println("str1 ve str2 farklı nesneler.");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Nesnelerin karşılaştırılması-2</a:t>
            </a:r>
            <a:endParaRPr/>
          </a:p>
        </p:txBody>
      </p:sp>
      <p:sp>
        <p:nvSpPr>
          <p:cNvPr id="240" name="Google Shape;240;p37"/>
          <p:cNvSpPr txBox="1"/>
          <p:nvPr>
            <p:ph idx="1" type="body"/>
          </p:nvPr>
        </p:nvSpPr>
        <p:spPr>
          <a:xfrm>
            <a:off x="838200" y="1825625"/>
            <a:ext cx="44619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2. İçerik Karşılaştırması (equals() metodu): Nesnelerin içeriklerini karşılaştırmak için equals() metodu kullanılır. Bu metod, nesnelerin değerlerini karşılaştırır. Ancak, tüm sınıflar equals() metodunu düzgün bir şekilde implement etmez, bu yüzden bazı durumlarda kendiniz implement etmeniz gerekebilir.</a:t>
            </a:r>
            <a:endParaRPr/>
          </a:p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ContentComparison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str1 = new String("Java");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str2 = new String("Java");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İçerik karşılaştırması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(str1.equals(str2))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System.out.println("str1 ve str2 aynı içeriğe sahip.");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System.out.println("str1 ve str2 farklı içeriklere sahip.");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Nesnelerin karşılaştırılması-3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440267" y="1825625"/>
            <a:ext cx="5579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Java'da, equals() metodu ve hashCode() metodu sıkı bir ilişki içindedir. hashCode() metodu, nesnenin hash değeriyle ilgilidir ve koleksiyonlarda (özellikle HashMap, HashSet gibi veri yapılarında) nesneleri hızlı bir şekilde bulmak için kullanılır.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Eğer bir nesnenin equals() metodu true döndürüyor ise, o zaman bu nesnelerin hash kodları da aynı olmalıdır.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 sz="2400"/>
              <a:t>Eğer equals() true döndürmüyorsa, hash kodları farklı olabilir, ancak bu zorunlu değildir.</a:t>
            </a:r>
            <a:endParaRPr/>
          </a:p>
        </p:txBody>
      </p:sp>
      <p:sp>
        <p:nvSpPr>
          <p:cNvPr id="248" name="Google Shape;248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StringEqualsHashCodeExample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İki String nesnesi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str1 = new String("Java");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str2 = new String("Java");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str3 = new String("Python");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equals() metoduyla içerik karşılaştırması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System.out.println("str1 ve str2 eşit mi? " + str1.equals(str2));  //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System.out.println("str1 ve str3 eşit mi? " + str1.equals(str3));  //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hashCode() metoduyla hash kodları karşılaştırması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System.out.println("str1 hashCode: " + str1.hashCode());  // 35657 (Örnek)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System.out.println("str2 hashCode: " + str2.hashCode());  // 35657 (Örnek)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System.out.println("str3 hashCode: " + str3.hashCode());  // 32896 (Örnek)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838200" y="1825625"/>
            <a:ext cx="10058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tr-TR" sz="4000"/>
              <a:t>Java'da </a:t>
            </a:r>
            <a:r>
              <a:rPr b="1" lang="tr-TR" sz="4000"/>
              <a:t>kontrol deyimleri</a:t>
            </a:r>
            <a:r>
              <a:rPr lang="tr-TR" sz="4000"/>
              <a:t> ve </a:t>
            </a:r>
            <a:r>
              <a:rPr b="1" lang="tr-TR" sz="4000"/>
              <a:t>ifadeleri</a:t>
            </a:r>
            <a:r>
              <a:rPr lang="tr-TR" sz="4000"/>
              <a:t> programın akışını belirler ve farklı koşullara göre farklı işlemler yapılmasını sağlar. Bu deyimler sayesinde programın farklı yolları izleyebilmesi sağlanır.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844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4400"/>
              <a:t>if deyimi, bir koşul doğruysa belirli bir kod bloğunun çalıştırılmasını sağlar. </a:t>
            </a:r>
            <a:endParaRPr/>
          </a:p>
          <a:p>
            <a:pPr indent="-25844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4400"/>
              <a:t>Koşul true olduğunda, if bloğu çalıştırılır.</a:t>
            </a:r>
            <a:endParaRPr/>
          </a:p>
        </p:txBody>
      </p:sp>
      <p:sp>
        <p:nvSpPr>
          <p:cNvPr id="261" name="Google Shape;261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IfExample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age = 18;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(age &gt;= 18)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System.out.println("Yetişkinsiniz.");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838200" y="1825625"/>
            <a:ext cx="4673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tr-TR" sz="4000"/>
              <a:t>if-else deyimi, bir koşulun doğru veya yanlış olmasına göre farklı kod bloklarını çalıştırmak için kullanılır.</a:t>
            </a:r>
            <a:endParaRPr/>
          </a:p>
        </p:txBody>
      </p:sp>
      <p:sp>
        <p:nvSpPr>
          <p:cNvPr id="268" name="Google Shape;268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IfElseExample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age = 16;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(age &gt;= 18)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System.out.println("Yetişkinsiniz.");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System.out.println("Henüz yetişkin değilsiniz.");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 Operatörler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1. Aritmetik Operatörler: </a:t>
            </a:r>
            <a:r>
              <a:rPr lang="tr-TR"/>
              <a:t>Veri üzerinde matematiksel işlemler yapmak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+ : Toplama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- : Çıkarma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* : Çarpma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/ : Bölme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% : Modül (bölümün kalanı)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558800" y="1825625"/>
            <a:ext cx="5461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tr-TR" sz="4000"/>
              <a:t>Birden fazla koşulun kontrol edilmesi gereken durumlarda if-else if-else yapısı kullanılır.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tr-TR" sz="4000"/>
              <a:t>Koşullar sırasıyla kontrol edilir ve doğru olan ilk koşul çalıştırılır.</a:t>
            </a:r>
            <a:endParaRPr/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IfElseIfExample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score = 85;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(score &gt;= 90)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System.out.println("Mükemmel");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if (score &gt;= 70)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System.out.println("İyi");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if (score &gt;= 50)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System.out.println("Geçer");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System.out.println("Kaldınız");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i="1" lang="tr-TR" sz="4000"/>
              <a:t>switch</a:t>
            </a:r>
            <a:r>
              <a:rPr lang="tr-TR" sz="4000"/>
              <a:t> deyimi, çok sayıda olası değeri kontrol etmek için kullanılır. Genellikle if-else if bloklarının yerine geçer. Daha temiz ve okunabilir bir alternatif sunar.</a:t>
            </a:r>
            <a:endParaRPr/>
          </a:p>
        </p:txBody>
      </p:sp>
      <p:sp>
        <p:nvSpPr>
          <p:cNvPr id="282" name="Google Shape;282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SwitchExample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int day = 3;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switch (day)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1: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System.out.println("Pazartesi");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2: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System.out.println("Salı");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3: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System.out.println("Çarşamba");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4: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System.out.println("Perşembe");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5: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System.out.println("Cuma");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6: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System.out.println("Cumartesi");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case 7: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System.out.println("Pazar");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break;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default: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    System.out.println("Geçersiz gün");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1841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838200" y="1825625"/>
            <a:ext cx="4648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tr-TR" sz="4000"/>
              <a:t>while</a:t>
            </a:r>
            <a:r>
              <a:rPr lang="tr-TR" sz="4000"/>
              <a:t> döngüsü, koşul doğru olduğu sürece bir kod bloğunu tekrar eder.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4000"/>
              <a:t>Eğer koşul baştan false ise döngü hiç çalışmaz.</a:t>
            </a:r>
            <a:endParaRPr/>
          </a:p>
        </p:txBody>
      </p:sp>
      <p:sp>
        <p:nvSpPr>
          <p:cNvPr id="289" name="Google Shape;289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WhileExample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count =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while (count &lt;= 5)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System.out.println("Sayaç: " + count);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count++;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do-while döngüsü, ilk başta döngü bloğunu en az bir kez çalıştırır ve sonra koşulun doğruluğunu kontrol eder.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Yani, do-while döngüsünde kod bloğu en az bir kere çalışır.</a:t>
            </a:r>
            <a:endParaRPr/>
          </a:p>
        </p:txBody>
      </p:sp>
      <p:sp>
        <p:nvSpPr>
          <p:cNvPr id="296" name="Google Shape;296;p4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DoWhileExample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count = 1;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System.out.println("Sayaç: " + count);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count++;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while (count &lt;= 5);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tr-TR"/>
              <a:t>for</a:t>
            </a:r>
            <a:r>
              <a:rPr lang="tr-TR"/>
              <a:t> döngüsü, bir koşul sağlandığı sürece belirli bir kod bloğunu tekrar eder.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</a:t>
            </a:r>
            <a:r>
              <a:rPr i="1" lang="tr-TR"/>
              <a:t>for</a:t>
            </a:r>
            <a:r>
              <a:rPr lang="tr-TR"/>
              <a:t> döngüsü, genellikle bilinen bir sayı kadar işlem yapılacaksa kullanılır.</a:t>
            </a:r>
            <a:endParaRPr/>
          </a:p>
        </p:txBody>
      </p:sp>
      <p:sp>
        <p:nvSpPr>
          <p:cNvPr id="303" name="Google Shape;303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ForExample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for (int i = 1; i &lt;= 5;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    System.out.println("Sayaç: " + 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000"/>
              <a:t>// 2. Gelişmiş for döngüsü (Enhanced For Loop - Foreach)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000"/>
              <a:t>System.out.println("\n2. Gelişmiş for döngüsü:");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000"/>
              <a:t>int[] numbers = {10, 20, 30, 40, 50};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2000"/>
              <a:t>for (int num : numbers) { System.out.println("Numara: " + num); }</a:t>
            </a:r>
            <a:endParaRPr/>
          </a:p>
        </p:txBody>
      </p:sp>
      <p:sp>
        <p:nvSpPr>
          <p:cNvPr id="310" name="Google Shape;310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// 3. Etiketli for döngüsü (Labeled For Loop) System.out.println("\n3. Etiketli for döngüsü:");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outerLoop: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for (int i = 0; i &lt; 3;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for (int j = 0; j &lt; 3; j++)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   if (i == 1 &amp;&amp; j == 1)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   {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     System.out.println("Etiketli döngüden çıkıldı!");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      break outerLoop; // Dıştaki döngüden çık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   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     System.out.println("i=" + i + ", j=" + j);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    }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1800"/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316" name="Google Shape;316;p4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// 4. İç içe for döngüsü (Nested For Loop)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for (int i = 1; i &lt;= 3; i++) {            for (int j = 1; j &lt;= 3; j++) {                System.out.print(i * j + " ");            }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System.out.println();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}</a:t>
            </a:r>
            <a:endParaRPr/>
          </a:p>
        </p:txBody>
      </p:sp>
      <p:sp>
        <p:nvSpPr>
          <p:cNvPr id="317" name="Google Shape;317;p4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// 5. Sonsuz for döngüsü (Infinite For Loop)        System.out.println("\n5. Sonsuz for döngüsü (Dikkatli kullan!):");        int counter = 0;        for (;;) { // Koşulsuz for, sonsuza kadar döner            System.out.println("Sonsuz döngü iterasyon: " + counter);            counter++;            if (counter == 3) { // Döngüyü 3 turdan sonra kır                System.out.println("Döngü sonlandırıldı!");                break;            }        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838200" y="2416244"/>
            <a:ext cx="8627772" cy="3170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1️⃣ </a:t>
            </a:r>
            <a:r>
              <a:rPr b="1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Klasik for döngüsü: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Standart 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 (başlangıç; koşul; artırma)</a:t>
            </a:r>
            <a:r>
              <a:rPr b="0" i="0" lang="tr-TR" sz="2000" u="none" cap="none" strike="noStrike">
                <a:solidFill>
                  <a:schemeClr val="dk1"/>
                </a:solidFill>
              </a:rPr>
              <a:t> yapısını kullanır.</a:t>
            </a:r>
            <a:br>
              <a:rPr b="0" i="0" lang="tr-TR" sz="2000" u="none" cap="none" strike="noStrike">
                <a:solidFill>
                  <a:schemeClr val="dk1"/>
                </a:solidFill>
              </a:rPr>
            </a:br>
            <a:r>
              <a:rPr b="0" i="0" lang="tr-TR" sz="2000" u="none" cap="none" strike="noStrike">
                <a:solidFill>
                  <a:schemeClr val="dk1"/>
                </a:solidFill>
              </a:rPr>
              <a:t>2️⃣ </a:t>
            </a:r>
            <a:r>
              <a:rPr b="1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Gelişmiş for (foreach) döngüsü: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Diziler ve koleksiyonlar üzerinde daha okunaklı bir şekilde iterasyon yapar.</a:t>
            </a:r>
            <a:b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3️⃣ </a:t>
            </a:r>
            <a:r>
              <a:rPr b="1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Etiketli for döngüsü: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break label;</a:t>
            </a:r>
            <a:r>
              <a:rPr b="0" i="0" lang="tr-TR" sz="2000" u="none" cap="none" strike="noStrike">
                <a:solidFill>
                  <a:schemeClr val="dk1"/>
                </a:solidFill>
              </a:rPr>
              <a:t> ile iç içe döngülerde belirli bir etikete sahip döngüden çıkmayı sağlar.</a:t>
            </a:r>
            <a:br>
              <a:rPr b="0" i="0" lang="tr-TR" sz="2000" u="none" cap="none" strike="noStrike">
                <a:solidFill>
                  <a:schemeClr val="dk1"/>
                </a:solidFill>
              </a:rPr>
            </a:br>
            <a:r>
              <a:rPr b="0" i="0" lang="tr-TR" sz="2000" u="none" cap="none" strike="noStrike">
                <a:solidFill>
                  <a:schemeClr val="dk1"/>
                </a:solidFill>
              </a:rPr>
              <a:t>4️⃣ </a:t>
            </a:r>
            <a:r>
              <a:rPr b="1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İç içe for döngüsü: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Çarpım tablosu gibi çok boyutlu işlemler için kullanılır.</a:t>
            </a:r>
            <a:b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5️⃣ </a:t>
            </a:r>
            <a:r>
              <a:rPr b="1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Sonsuz for döngüsü: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Koşul belirtmeden (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for(;;)</a:t>
            </a:r>
            <a:r>
              <a:rPr b="0" i="0" lang="tr-TR" sz="2000" u="none" cap="none" strike="noStrike">
                <a:solidFill>
                  <a:schemeClr val="dk1"/>
                </a:solidFill>
              </a:rPr>
              <a:t>) sonsuza kadar çalışır, 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break</a:t>
            </a:r>
            <a:r>
              <a:rPr b="0" i="0" lang="tr-TR" sz="2000" u="none" cap="none" strike="noStrike">
                <a:solidFill>
                  <a:schemeClr val="dk1"/>
                </a:solidFill>
              </a:rPr>
              <a:t> ile durdurulabilir.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329" name="Google Shape;329;p5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590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tr-TR" sz="4800"/>
              <a:t>break</a:t>
            </a:r>
            <a:r>
              <a:rPr lang="tr-TR" sz="4800"/>
              <a:t> deyimi, bir döngüyü veya switch bloğunu erken sonlandırmak için kullanılır.</a:t>
            </a:r>
            <a:endParaRPr/>
          </a:p>
        </p:txBody>
      </p:sp>
      <p:sp>
        <p:nvSpPr>
          <p:cNvPr id="330" name="Google Shape;330;p5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BreakExample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1; i &lt;= 5;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(i == 3)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  // i 3 olduğunda döngüden çıkılır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System.out.println("Sayaç: " + 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Kontrol Deyimleri ve İfadeler</a:t>
            </a:r>
            <a:endParaRPr/>
          </a:p>
        </p:txBody>
      </p:sp>
      <p:sp>
        <p:nvSpPr>
          <p:cNvPr id="336" name="Google Shape;336;p51"/>
          <p:cNvSpPr txBox="1"/>
          <p:nvPr>
            <p:ph idx="1" type="body"/>
          </p:nvPr>
        </p:nvSpPr>
        <p:spPr>
          <a:xfrm>
            <a:off x="838199" y="1825625"/>
            <a:ext cx="426720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i="1" lang="tr-TR" sz="3600"/>
              <a:t>continue</a:t>
            </a:r>
            <a:r>
              <a:rPr lang="tr-TR" sz="3600"/>
              <a:t> deyimi, döngüdeki mevcut yinelemeyi atlayarak bir sonraki yinelemeye geçilmesini sağlar.</a:t>
            </a:r>
            <a:endParaRPr/>
          </a:p>
        </p:txBody>
      </p:sp>
      <p:sp>
        <p:nvSpPr>
          <p:cNvPr id="337" name="Google Shape;337;p5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ContinueExample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1; i &lt;= 5;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(i == 3)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continue;  // i 3 olduğunda bu iterasyonu atlar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System.out.println("Sayaç: " + 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 Aritmetik Operatörler-Örnek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ArithmeticOperators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a = 10, b = 5;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 + b = " + (a + b)); // Toplama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 - b = " + (a - b)); // Çıkarma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 * b = " + (a * b)); // Çarpma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 / b = " + (a / b)); // Bölme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 % b = " + (a % b)); // Modül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r>
              <a:rPr b="1" lang="tr-TR" sz="2800"/>
              <a:t>Fibonacci Serisi Hesaplama</a:t>
            </a:r>
            <a:endParaRPr sz="2800"/>
          </a:p>
        </p:txBody>
      </p:sp>
      <p:sp>
        <p:nvSpPr>
          <p:cNvPr id="343" name="Google Shape;343;p5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tr-TR" sz="4000"/>
              <a:t>Kullanıcıdan bir sayı alın ve o sayıya kadar olan Fibonacci serisini hesaplayın. Fibonacci dizisi, önceki iki sayının toplamından sonraki sayıyı elde etme işlemine dayanır.</a:t>
            </a:r>
            <a:endParaRPr/>
          </a:p>
        </p:txBody>
      </p:sp>
      <p:sp>
        <p:nvSpPr>
          <p:cNvPr id="344" name="Google Shape;344;p5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FibonacciExample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sayı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n = scanner.nextInt();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a = 0, b = 1;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System.out.print("Fibonacci Serisi: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1; i &lt;= n;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System.out.print(a + 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int next = a +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a =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b = next;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1708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Şifre Doğrulama</a:t>
            </a:r>
            <a:endParaRPr/>
          </a:p>
        </p:txBody>
      </p:sp>
      <p:sp>
        <p:nvSpPr>
          <p:cNvPr id="350" name="Google Shape;350;p5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tr-TR" sz="3000"/>
              <a:t>Kullanıcıdan bir kullanıcı adı ve şifre alın. Eğer kullanıcı adı ve şifre belirli bir koşula uyuyorsa, giriş başarılıdır. Aksi halde hata mesajı verin.</a:t>
            </a:r>
            <a:endParaRPr/>
          </a:p>
        </p:txBody>
      </p:sp>
      <p:sp>
        <p:nvSpPr>
          <p:cNvPr id="351" name="Google Shape;351;p5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public class LoginExample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String dogruKullaniciAdi = "admin";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String dogruSifre = "1234";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System.out.print("Kullanıcı adı: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String kullaniciAdi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System.out.print("Şifre: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String sifre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if (kullaniciAdi.equals(dogruKullaniciAdi) &amp;&amp; sifre.equals(dogruSifre))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    System.out.println("Giriş başarılı!");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    System.out.println("Hatalı kullanıcı adı veya şifre!");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tr-TR" sz="8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Çarpanları Bulma</a:t>
            </a:r>
            <a:endParaRPr/>
          </a:p>
        </p:txBody>
      </p:sp>
      <p:sp>
        <p:nvSpPr>
          <p:cNvPr id="357" name="Google Shape;357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tr-TR" sz="4000"/>
              <a:t>Kullanıcıdan bir sayı alın ve bu sayının tüm pozitif çarpanlarını ekrana yazdırın</a:t>
            </a:r>
            <a:endParaRPr/>
          </a:p>
        </p:txBody>
      </p:sp>
      <p:sp>
        <p:nvSpPr>
          <p:cNvPr id="358" name="Google Shape;358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DivisorsExample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sayı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sayi = scanner.nextInt();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System.out.print(sayi + " sayısının çarpanları: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1; i &lt;= sayi;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(sayi % i ==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System.out.print(i + 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İki Sayı Arasında Asal Sayı Bulma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tr-TR" sz="3000"/>
              <a:t>Kullanıcıdan iki sayı alın ve bu aralıkta bulunan tüm asal sayıları yazdırın. Asal sayıların bulunması için iç içe döngü ve if koşulu kullanın.</a:t>
            </a:r>
            <a:endParaRPr/>
          </a:p>
        </p:txBody>
      </p:sp>
      <p:sp>
        <p:nvSpPr>
          <p:cNvPr id="365" name="Google Shape;365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PrimeNumbersInRangeExample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System.out.print("Başlangıç sayısını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start = scanner.nextInt();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System.out.print("Bitiş sayısını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end = scanner.nextInt();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System.out.println("Asal sayılar:");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start; i &lt;= end;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boolean asalMi = true;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for (int j = 2; j &lt;= Math.sqrt(i); j++)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if (i % j ==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    asalMi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(asalMi &amp;&amp; i &gt; 1)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System.out.print(i + 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Dizideki Çift ve Tek Sayıların Sayısını Hesaplama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 sz="4000"/>
              <a:t>Örnek: Kullanıcıdan bir dizi sayısı alın ve dizideki çift ve tek sayıların sayısını hesaplayın.</a:t>
            </a:r>
            <a:endParaRPr/>
          </a:p>
        </p:txBody>
      </p:sp>
      <p:sp>
        <p:nvSpPr>
          <p:cNvPr id="372" name="Google Shape;372;p5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EvenOddCountExample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System.out.print("Dizinin boyutunu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n = scanner.nextInt();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int[] dizi = new int[n];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System.out.println("Diziyi girin:");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n;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dizi[i] = scanner.nextInt();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ciftSayilar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tekSayilar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n;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(dizi[i] % 2 ==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ciftSayilar++;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tekSayilar++;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System.out.println("Çift sayılar: " + ciftSayilar);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System.out.println("Tek sayılar: " + tekSayilar);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Anahtar Kelime Kullanarak Menü Seçimi</a:t>
            </a:r>
            <a:endParaRPr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Kullanıcıdan bir anahtar kelime alın ve buna göre farklı işlemler gerçekleştiren bir menü yapısı oluşturun. Örneğin: "topla", "çıkar", "çarp" gibi seçenekler verin.</a:t>
            </a:r>
            <a:endParaRPr/>
          </a:p>
        </p:txBody>
      </p:sp>
      <p:sp>
        <p:nvSpPr>
          <p:cNvPr id="380" name="Google Shape;380;p5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KeywordMenuExample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System.out.println("Bir işlem seçin (topla, çıkar, çarp):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islem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System.out.print("Birinci sayıyı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double sayi1 = scanner.nextDouble();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System.out.print("İkinci sayıyı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double sayi2 = scanner.nextDouble();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switch (islem.toLowerCase())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"topla":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System.out.println("Sonuç: " + (sayi1 + sayi2));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"çıkar":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System.out.println("Sonuç: " + (sayi1 - sayi2));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"çarp":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System.out.println("Sonuç: " + (sayi1 * sayi2));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default: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System.out.println("Geçersiz işlem.");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2. Karşılaştırma Operatörleri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Değerleri karşılaştırmak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== : Eşit mi?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!= : Eşit değil mi?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&gt; : Büyüktür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&lt; : Küçüktür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&gt;= : Büyük eşittir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&lt;= : Küçük eşittir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2. Karşılaştırma Operatörleri-Örnek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ComparisonOperators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x = 10, y = 20;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System.out.println("x == y: " + (x == y)); // Eşit mi?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System.out.println("x != y: " + (x != y)); // Eşit değil mi?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System.out.println("x &gt; y: " + (x &gt; y)); // Büyüktür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System.out.println("x &lt; y: " + (x &lt; y)); // Küçüktür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System.out.println("x &gt;= y: " + (x &gt;= y)); // Büyük eşittir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System.out.println("x &lt;= y: " + (x &lt;= y)); // Küçük eşittir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3. Mantıksal Operatörler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Koşullar üzerinde mantıksal işlemler yapmak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&amp;&amp; : VE (Logical AND)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|| : VEYA (Logical OR)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! : DEĞİL (Logical NOT)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3. Mantıksal Operatörler-Örnek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LogicalOperators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boolean a = true, b = false;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System.out.println("a &amp;&amp; b: " + (a &amp;&amp; b)); // VE (Logical AND)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System.out.println("a || b: " + (a || b)); // VEYA (Logical 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System.out.println("!a: " + !a); // DEĞİL (Logical NOT)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4. Atama Operatörleri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Değişkenlere değer atamak için kullanılır: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= : Atama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+= : Toplamayı ve atamayı birleştirir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-= : Çıkarmayı ve atamayı birleştirir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*= : Çarpmayı ve atamayı birleştirir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/= : Bölmeyi ve atamayı birleştirir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%= : Modülü ve atamayı birleştirir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