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6" r:id="rId2"/>
    <p:sldId id="277" r:id="rId3"/>
    <p:sldId id="278" r:id="rId4"/>
    <p:sldId id="279" r:id="rId5"/>
    <p:sldId id="280" r:id="rId6"/>
    <p:sldId id="282" r:id="rId7"/>
    <p:sldId id="275" r:id="rId8"/>
    <p:sldId id="283" r:id="rId9"/>
    <p:sldId id="284" r:id="rId10"/>
    <p:sldId id="267" r:id="rId11"/>
    <p:sldId id="285" r:id="rId12"/>
    <p:sldId id="269" r:id="rId13"/>
    <p:sldId id="286" r:id="rId14"/>
    <p:sldId id="287" r:id="rId15"/>
    <p:sldId id="288" r:id="rId16"/>
    <p:sldId id="273" r:id="rId17"/>
    <p:sldId id="268" r:id="rId18"/>
    <p:sldId id="274" r:id="rId19"/>
    <p:sldId id="270" r:id="rId20"/>
    <p:sldId id="289" r:id="rId21"/>
    <p:sldId id="290" r:id="rId22"/>
    <p:sldId id="265" r:id="rId23"/>
    <p:sldId id="266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D7D31"/>
    <a:srgbClr val="00153F"/>
    <a:srgbClr val="001848"/>
    <a:srgbClr val="D0D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74DC3C-F2C9-413E-91D3-A7A2B2BEF03D}" v="2" dt="2023-06-07T04:46:43.2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jisu" userId="a99a24a2a2ab1754" providerId="LiveId" clId="{0374DC3C-F2C9-413E-91D3-A7A2B2BEF03D}"/>
    <pc:docChg chg="addSld modSld">
      <pc:chgData name="kim jisu" userId="a99a24a2a2ab1754" providerId="LiveId" clId="{0374DC3C-F2C9-413E-91D3-A7A2B2BEF03D}" dt="2023-06-07T04:46:43.279" v="1"/>
      <pc:docMkLst>
        <pc:docMk/>
      </pc:docMkLst>
      <pc:sldChg chg="add">
        <pc:chgData name="kim jisu" userId="a99a24a2a2ab1754" providerId="LiveId" clId="{0374DC3C-F2C9-413E-91D3-A7A2B2BEF03D}" dt="2023-06-07T04:46:43.279" v="1"/>
        <pc:sldMkLst>
          <pc:docMk/>
          <pc:sldMk cId="71181942" sldId="265"/>
        </pc:sldMkLst>
      </pc:sldChg>
      <pc:sldChg chg="add">
        <pc:chgData name="kim jisu" userId="a99a24a2a2ab1754" providerId="LiveId" clId="{0374DC3C-F2C9-413E-91D3-A7A2B2BEF03D}" dt="2023-06-07T04:46:43.279" v="1"/>
        <pc:sldMkLst>
          <pc:docMk/>
          <pc:sldMk cId="193929059" sldId="266"/>
        </pc:sldMkLst>
      </pc:sldChg>
      <pc:sldChg chg="add">
        <pc:chgData name="kim jisu" userId="a99a24a2a2ab1754" providerId="LiveId" clId="{0374DC3C-F2C9-413E-91D3-A7A2B2BEF03D}" dt="2023-06-07T04:46:12.047" v="0"/>
        <pc:sldMkLst>
          <pc:docMk/>
          <pc:sldMk cId="1116604659" sldId="267"/>
        </pc:sldMkLst>
      </pc:sldChg>
      <pc:sldChg chg="add">
        <pc:chgData name="kim jisu" userId="a99a24a2a2ab1754" providerId="LiveId" clId="{0374DC3C-F2C9-413E-91D3-A7A2B2BEF03D}" dt="2023-06-07T04:46:43.279" v="1"/>
        <pc:sldMkLst>
          <pc:docMk/>
          <pc:sldMk cId="3292223086" sldId="268"/>
        </pc:sldMkLst>
      </pc:sldChg>
      <pc:sldChg chg="add">
        <pc:chgData name="kim jisu" userId="a99a24a2a2ab1754" providerId="LiveId" clId="{0374DC3C-F2C9-413E-91D3-A7A2B2BEF03D}" dt="2023-06-07T04:46:12.047" v="0"/>
        <pc:sldMkLst>
          <pc:docMk/>
          <pc:sldMk cId="3602000886" sldId="269"/>
        </pc:sldMkLst>
      </pc:sldChg>
      <pc:sldChg chg="add">
        <pc:chgData name="kim jisu" userId="a99a24a2a2ab1754" providerId="LiveId" clId="{0374DC3C-F2C9-413E-91D3-A7A2B2BEF03D}" dt="2023-06-07T04:46:43.279" v="1"/>
        <pc:sldMkLst>
          <pc:docMk/>
          <pc:sldMk cId="2749847690" sldId="270"/>
        </pc:sldMkLst>
      </pc:sldChg>
      <pc:sldChg chg="add">
        <pc:chgData name="kim jisu" userId="a99a24a2a2ab1754" providerId="LiveId" clId="{0374DC3C-F2C9-413E-91D3-A7A2B2BEF03D}" dt="2023-06-07T04:46:43.279" v="1"/>
        <pc:sldMkLst>
          <pc:docMk/>
          <pc:sldMk cId="3974069794" sldId="273"/>
        </pc:sldMkLst>
      </pc:sldChg>
      <pc:sldChg chg="add">
        <pc:chgData name="kim jisu" userId="a99a24a2a2ab1754" providerId="LiveId" clId="{0374DC3C-F2C9-413E-91D3-A7A2B2BEF03D}" dt="2023-06-07T04:46:43.279" v="1"/>
        <pc:sldMkLst>
          <pc:docMk/>
          <pc:sldMk cId="3323835187" sldId="274"/>
        </pc:sldMkLst>
      </pc:sldChg>
      <pc:sldChg chg="add">
        <pc:chgData name="kim jisu" userId="a99a24a2a2ab1754" providerId="LiveId" clId="{0374DC3C-F2C9-413E-91D3-A7A2B2BEF03D}" dt="2023-06-07T04:46:12.047" v="0"/>
        <pc:sldMkLst>
          <pc:docMk/>
          <pc:sldMk cId="3562804777" sldId="283"/>
        </pc:sldMkLst>
      </pc:sldChg>
      <pc:sldChg chg="add">
        <pc:chgData name="kim jisu" userId="a99a24a2a2ab1754" providerId="LiveId" clId="{0374DC3C-F2C9-413E-91D3-A7A2B2BEF03D}" dt="2023-06-07T04:46:12.047" v="0"/>
        <pc:sldMkLst>
          <pc:docMk/>
          <pc:sldMk cId="2410341359" sldId="284"/>
        </pc:sldMkLst>
      </pc:sldChg>
      <pc:sldChg chg="add">
        <pc:chgData name="kim jisu" userId="a99a24a2a2ab1754" providerId="LiveId" clId="{0374DC3C-F2C9-413E-91D3-A7A2B2BEF03D}" dt="2023-06-07T04:46:12.047" v="0"/>
        <pc:sldMkLst>
          <pc:docMk/>
          <pc:sldMk cId="2850543213" sldId="285"/>
        </pc:sldMkLst>
      </pc:sldChg>
      <pc:sldChg chg="add">
        <pc:chgData name="kim jisu" userId="a99a24a2a2ab1754" providerId="LiveId" clId="{0374DC3C-F2C9-413E-91D3-A7A2B2BEF03D}" dt="2023-06-07T04:46:12.047" v="0"/>
        <pc:sldMkLst>
          <pc:docMk/>
          <pc:sldMk cId="119100755" sldId="286"/>
        </pc:sldMkLst>
      </pc:sldChg>
      <pc:sldChg chg="add">
        <pc:chgData name="kim jisu" userId="a99a24a2a2ab1754" providerId="LiveId" clId="{0374DC3C-F2C9-413E-91D3-A7A2B2BEF03D}" dt="2023-06-07T04:46:12.047" v="0"/>
        <pc:sldMkLst>
          <pc:docMk/>
          <pc:sldMk cId="2442507752" sldId="287"/>
        </pc:sldMkLst>
      </pc:sldChg>
      <pc:sldChg chg="add">
        <pc:chgData name="kim jisu" userId="a99a24a2a2ab1754" providerId="LiveId" clId="{0374DC3C-F2C9-413E-91D3-A7A2B2BEF03D}" dt="2023-06-07T04:46:43.279" v="1"/>
        <pc:sldMkLst>
          <pc:docMk/>
          <pc:sldMk cId="4069518089" sldId="288"/>
        </pc:sldMkLst>
      </pc:sldChg>
      <pc:sldChg chg="add">
        <pc:chgData name="kim jisu" userId="a99a24a2a2ab1754" providerId="LiveId" clId="{0374DC3C-F2C9-413E-91D3-A7A2B2BEF03D}" dt="2023-06-07T04:46:43.279" v="1"/>
        <pc:sldMkLst>
          <pc:docMk/>
          <pc:sldMk cId="1325572376" sldId="289"/>
        </pc:sldMkLst>
      </pc:sldChg>
      <pc:sldChg chg="add">
        <pc:chgData name="kim jisu" userId="a99a24a2a2ab1754" providerId="LiveId" clId="{0374DC3C-F2C9-413E-91D3-A7A2B2BEF03D}" dt="2023-06-07T04:46:43.279" v="1"/>
        <pc:sldMkLst>
          <pc:docMk/>
          <pc:sldMk cId="1422219053" sldId="2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7C570-6E34-4660-BC9D-F4AF867E04B4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6624A-AAC0-46EC-AD95-521551FAF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537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/>
            <a:r>
              <a:rPr lang="ko-KR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안녕하세요</a:t>
            </a:r>
            <a:r>
              <a:rPr lang="en-US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.  </a:t>
            </a:r>
            <a:r>
              <a:rPr lang="ko-KR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다음으로 분석결과 및 시각화에 대해 발표를 할 불</a:t>
            </a:r>
            <a:r>
              <a:rPr lang="en-US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4</a:t>
            </a:r>
            <a:r>
              <a:rPr lang="ko-KR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조의 </a:t>
            </a:r>
            <a:r>
              <a:rPr lang="ko-KR" altLang="ko-Kore-KR" sz="1800" kern="100" dirty="0" err="1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주혜린입니다</a:t>
            </a:r>
            <a:r>
              <a:rPr lang="en-US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.</a:t>
            </a:r>
            <a:endParaRPr lang="ko-Kore-KR" altLang="ko-Kore-KR" sz="1800" kern="100" dirty="0">
              <a:effectLst/>
              <a:latin typeface="Cambria Math" panose="02040503050406030204" pitchFamily="18" charset="0"/>
              <a:ea typeface="맑은 고딕" panose="020B0503020000020004" pitchFamily="34" charset="-127"/>
              <a:cs typeface="Times New Roman(본문 CS)"/>
            </a:endParaRPr>
          </a:p>
          <a:p>
            <a:pPr algn="just" latinLnBrk="1"/>
            <a:r>
              <a:rPr lang="ko-KR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먼저 코스피 </a:t>
            </a:r>
            <a:r>
              <a:rPr lang="en-US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200 </a:t>
            </a:r>
            <a:r>
              <a:rPr lang="ko-KR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지수에 대해 설명해드리겠습니다</a:t>
            </a:r>
            <a:r>
              <a:rPr lang="en-US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.</a:t>
            </a:r>
          </a:p>
          <a:p>
            <a:pPr algn="just" latinLnBrk="1"/>
            <a:r>
              <a:rPr lang="ko-KR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코스피 </a:t>
            </a:r>
            <a:r>
              <a:rPr lang="en-US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200</a:t>
            </a:r>
            <a:r>
              <a:rPr lang="ko-KR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은 한국 증권시장에서 가장 대표적인 지수로 한국 증권거래소에 상장된 대표적인 </a:t>
            </a:r>
            <a:r>
              <a:rPr lang="en-US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200</a:t>
            </a:r>
            <a:r>
              <a:rPr lang="ko-KR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개 종목을 선택하여 구성됩니다</a:t>
            </a:r>
            <a:r>
              <a:rPr lang="en-US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.</a:t>
            </a:r>
          </a:p>
          <a:p>
            <a:pPr algn="just" latinLnBrk="1"/>
            <a:r>
              <a:rPr lang="ko-KR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따라서 코스피 </a:t>
            </a:r>
            <a:r>
              <a:rPr lang="en-US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200</a:t>
            </a:r>
            <a:r>
              <a:rPr lang="ko-KR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은 한국 주식 시장 전반의 흐름을 파악하고 대표적인 기업들의 주가 동향을 살펴볼 수 있는 지표로 사용됩니다</a:t>
            </a:r>
            <a:r>
              <a:rPr lang="en-US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.</a:t>
            </a:r>
            <a:endParaRPr lang="ko-Kore-KR" altLang="ko-Kore-KR" sz="1800" kern="100" dirty="0">
              <a:effectLst/>
              <a:latin typeface="Cambria Math" panose="02040503050406030204" pitchFamily="18" charset="0"/>
              <a:ea typeface="맑은 고딕" panose="020B0503020000020004" pitchFamily="34" charset="-127"/>
              <a:cs typeface="Times New Roman(본문 CS)"/>
            </a:endParaRPr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5E3D9-E2C3-C948-A5FC-D469A16238DD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46849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/>
            <a:r>
              <a:rPr lang="ko-KR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저희는 </a:t>
            </a:r>
            <a:r>
              <a:rPr lang="en-US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1</a:t>
            </a:r>
            <a:r>
              <a:rPr lang="ko-KR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일 </a:t>
            </a:r>
            <a:r>
              <a:rPr lang="ko-KR" altLang="ko-Kore-KR" sz="1800" kern="100" dirty="0" err="1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확진자</a:t>
            </a:r>
            <a:r>
              <a:rPr lang="ko-KR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 수가 만명을 넘은 날인 </a:t>
            </a:r>
            <a:r>
              <a:rPr lang="en-US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2022-01-26</a:t>
            </a:r>
            <a:r>
              <a:rPr lang="ko-KR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을 기준으로 데이터를 나누어 분석을 진행했는데요</a:t>
            </a:r>
            <a:r>
              <a:rPr lang="en-US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.</a:t>
            </a:r>
          </a:p>
          <a:p>
            <a:pPr algn="just" latinLnBrk="1"/>
            <a:r>
              <a:rPr lang="ko-KR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날짜에 따른 코스피</a:t>
            </a:r>
            <a:r>
              <a:rPr lang="en-US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200</a:t>
            </a:r>
            <a:r>
              <a:rPr lang="ko-KR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지수와 코로나 </a:t>
            </a:r>
            <a:r>
              <a:rPr lang="ko-KR" altLang="ko-Kore-KR" sz="1800" kern="100" dirty="0" err="1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확진자수</a:t>
            </a:r>
            <a:r>
              <a:rPr lang="ko-KR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 변화 그래프를 보시면 </a:t>
            </a:r>
            <a:r>
              <a:rPr lang="en-US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2022-01-26 </a:t>
            </a:r>
            <a:r>
              <a:rPr lang="ko-KR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전후의 코스피</a:t>
            </a:r>
            <a:r>
              <a:rPr lang="en-US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200</a:t>
            </a:r>
            <a:r>
              <a:rPr lang="ko-KR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지수가 코로나 </a:t>
            </a:r>
            <a:r>
              <a:rPr lang="ko-KR" altLang="ko-Kore-KR" sz="1800" kern="100" dirty="0" err="1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확진자수</a:t>
            </a:r>
            <a:r>
              <a:rPr lang="ko-KR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 데이터 변화와 비슷한 양상을 보이고 있음을 확인 할 수 있었습니다</a:t>
            </a:r>
            <a:r>
              <a:rPr lang="en-US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.</a:t>
            </a:r>
            <a:endParaRPr lang="ko-Kore-KR" altLang="ko-Kore-KR" sz="1800" kern="100" dirty="0">
              <a:effectLst/>
              <a:latin typeface="Cambria Math" panose="02040503050406030204" pitchFamily="18" charset="0"/>
              <a:ea typeface="맑은 고딕" panose="020B0503020000020004" pitchFamily="34" charset="-127"/>
              <a:cs typeface="Times New Roman(본문 CS)"/>
            </a:endParaRPr>
          </a:p>
          <a:p>
            <a:pPr algn="just" latinLnBrk="1"/>
            <a:r>
              <a:rPr lang="ko-KR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두 데이터의 상관관계를 수치로 확인하기 위해 상관관계 계산에 주로 사용되는 </a:t>
            </a:r>
            <a:r>
              <a:rPr lang="ko-KR" altLang="ko-Kore-KR" sz="1800" kern="100" dirty="0" err="1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피어슨</a:t>
            </a:r>
            <a:r>
              <a:rPr lang="ko-KR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 상관계수를 사용하여 코스피 </a:t>
            </a:r>
            <a:r>
              <a:rPr lang="en-US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200</a:t>
            </a:r>
            <a:r>
              <a:rPr lang="ko-KR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지수와 </a:t>
            </a:r>
            <a:r>
              <a:rPr lang="ko-KR" altLang="ko-Kore-KR" sz="1800" kern="100" dirty="0" err="1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확진자수와의</a:t>
            </a:r>
            <a:r>
              <a:rPr lang="ko-KR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 상관관계를 구해보았을 때</a:t>
            </a:r>
            <a:r>
              <a:rPr lang="en-US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,</a:t>
            </a:r>
          </a:p>
          <a:p>
            <a:pPr algn="just" latinLnBrk="1"/>
            <a:r>
              <a:rPr lang="en-US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2022-01-26 </a:t>
            </a:r>
            <a:r>
              <a:rPr lang="ko-KR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이전의 상관계수는 </a:t>
            </a:r>
            <a:r>
              <a:rPr lang="en-US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0.41, </a:t>
            </a:r>
            <a:r>
              <a:rPr lang="ko-KR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이후의 상관계수는 </a:t>
            </a:r>
            <a:r>
              <a:rPr lang="en-US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0.48</a:t>
            </a:r>
            <a:r>
              <a:rPr lang="ko-KR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이었습니다</a:t>
            </a:r>
            <a:r>
              <a:rPr lang="en-US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. </a:t>
            </a:r>
            <a:endParaRPr lang="en-US" altLang="ko-KR" sz="1800" kern="100" dirty="0">
              <a:effectLst/>
              <a:latin typeface="Cambria Math" panose="02040503050406030204" pitchFamily="18" charset="0"/>
              <a:ea typeface="맑은 고딕" panose="020B0503020000020004" pitchFamily="34" charset="-127"/>
              <a:cs typeface="Times New Roman(본문 CS)"/>
            </a:endParaRPr>
          </a:p>
          <a:p>
            <a:pPr algn="just" latinLnBrk="1"/>
            <a:r>
              <a:rPr lang="ko-KR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이때 상관관계수란 두 변수 간의 관련성이 있는지</a:t>
            </a:r>
            <a:r>
              <a:rPr lang="en-US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, </a:t>
            </a:r>
            <a:r>
              <a:rPr lang="ko-KR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그리고 그 관련성이 얼마나 강한지를 알려줍니다</a:t>
            </a:r>
            <a:r>
              <a:rPr lang="en-US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.</a:t>
            </a:r>
          </a:p>
          <a:p>
            <a:pPr algn="just" latinLnBrk="1"/>
            <a:r>
              <a:rPr lang="ko-KR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상관관계는  </a:t>
            </a:r>
            <a:r>
              <a:rPr lang="en-US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-1 </a:t>
            </a:r>
            <a:r>
              <a:rPr lang="ko-KR" altLang="ko-Kore-KR" sz="1800" kern="100" dirty="0" err="1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부터</a:t>
            </a:r>
            <a:r>
              <a:rPr lang="ko-KR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 </a:t>
            </a:r>
            <a:r>
              <a:rPr lang="en-US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1 </a:t>
            </a:r>
            <a:r>
              <a:rPr lang="ko-KR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사이의 값을 가지는데요</a:t>
            </a:r>
            <a:r>
              <a:rPr lang="en-US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. </a:t>
            </a:r>
            <a:r>
              <a:rPr lang="ko-KR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상관계수의 절대값이 </a:t>
            </a:r>
            <a:r>
              <a:rPr lang="en-US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0.3-0.4 </a:t>
            </a:r>
            <a:r>
              <a:rPr lang="ko-KR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사이이면 약한 상관관계를</a:t>
            </a:r>
            <a:r>
              <a:rPr lang="en-US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, </a:t>
            </a:r>
            <a:r>
              <a:rPr lang="ko-KR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그 이상이면 강한 상관관계를 갖는다고 할 수 있습니다</a:t>
            </a:r>
            <a:r>
              <a:rPr lang="en-US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.</a:t>
            </a:r>
          </a:p>
          <a:p>
            <a:pPr algn="just" latinLnBrk="1"/>
            <a:r>
              <a:rPr lang="ko-KR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또한 상관계수가 양의 값을 갖는다면 한 변수가 </a:t>
            </a:r>
            <a:r>
              <a:rPr lang="ko-KR" altLang="ko-Kore-KR" sz="1800" kern="100" dirty="0" err="1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증가할때</a:t>
            </a:r>
            <a:r>
              <a:rPr lang="ko-KR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 다른 변수도 증가하는 경향이 있음을</a:t>
            </a:r>
            <a:r>
              <a:rPr lang="en-US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, </a:t>
            </a:r>
            <a:r>
              <a:rPr lang="ko-KR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상관계수가 음의 값을 갖는다면 한 변수가 증가할 </a:t>
            </a:r>
            <a:r>
              <a:rPr lang="ko-KR" altLang="ko-Kore-KR" sz="1800" kern="100" dirty="0" err="1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떄</a:t>
            </a:r>
            <a:r>
              <a:rPr lang="ko-KR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 다른 변수는 감소하는 경향이 있음을 의미합니다</a:t>
            </a:r>
            <a:r>
              <a:rPr lang="en-US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.</a:t>
            </a:r>
            <a:endParaRPr lang="ko-Kore-KR" altLang="ko-Kore-KR" sz="1800" kern="100" dirty="0">
              <a:effectLst/>
              <a:latin typeface="Cambria Math" panose="02040503050406030204" pitchFamily="18" charset="0"/>
              <a:ea typeface="맑은 고딕" panose="020B0503020000020004" pitchFamily="34" charset="-127"/>
              <a:cs typeface="Times New Roman(본문 CS)"/>
            </a:endParaRPr>
          </a:p>
          <a:p>
            <a:pPr algn="just" latinLnBrk="1"/>
            <a:r>
              <a:rPr lang="ko-KR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따라서 </a:t>
            </a:r>
            <a:r>
              <a:rPr lang="en-US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2022-01-26 </a:t>
            </a:r>
            <a:r>
              <a:rPr lang="ko-KR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전후 모두 상관계수가 </a:t>
            </a:r>
            <a:r>
              <a:rPr lang="en-US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0.4 </a:t>
            </a:r>
            <a:r>
              <a:rPr lang="ko-KR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보다 큼으로 코스피 </a:t>
            </a:r>
            <a:r>
              <a:rPr lang="en-US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200</a:t>
            </a:r>
            <a:r>
              <a:rPr lang="ko-KR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과 </a:t>
            </a:r>
            <a:r>
              <a:rPr lang="ko-KR" altLang="ko-Kore-KR" sz="1800" kern="100" dirty="0" err="1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확진자수</a:t>
            </a:r>
            <a:r>
              <a:rPr lang="ko-KR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 데이터가 상관관계를 갖고 있음을 알 수 있습니다</a:t>
            </a:r>
            <a:r>
              <a:rPr lang="en-US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.</a:t>
            </a:r>
            <a:endParaRPr lang="ko-Kore-KR" altLang="ko-Kore-KR" sz="1800" kern="100" dirty="0">
              <a:effectLst/>
              <a:latin typeface="Cambria Math" panose="02040503050406030204" pitchFamily="18" charset="0"/>
              <a:ea typeface="맑은 고딕" panose="020B0503020000020004" pitchFamily="34" charset="-127"/>
              <a:cs typeface="Times New Roman(본문 CS)"/>
            </a:endParaRPr>
          </a:p>
          <a:p>
            <a:endParaRPr lang="en-US" altLang="ko-Kore-KR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5E3D9-E2C3-C948-A5FC-D469A16238DD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21498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/>
            <a:r>
              <a:rPr lang="ko-KR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코스피</a:t>
            </a:r>
            <a:r>
              <a:rPr lang="en-US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200</a:t>
            </a:r>
            <a:r>
              <a:rPr lang="ko-KR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에 해당하는 각 기업들과 </a:t>
            </a:r>
            <a:r>
              <a:rPr lang="ko-KR" altLang="ko-Kore-KR" sz="1800" kern="100" dirty="0" err="1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확진자수의</a:t>
            </a:r>
            <a:r>
              <a:rPr lang="ko-KR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 상관관계를 알아보기 위해 각 기업의 마지막 거래 시간에 결정된 주식의 가격을 의미하는 종가와 코로나 </a:t>
            </a:r>
            <a:r>
              <a:rPr lang="ko-KR" altLang="ko-Kore-KR" sz="1800" kern="100" dirty="0" err="1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확진자수</a:t>
            </a:r>
            <a:r>
              <a:rPr lang="ko-KR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 변화 데이터의 상관계수를 구하여 다음과 같이 그래프로 표현해보았습니다</a:t>
            </a:r>
            <a:r>
              <a:rPr lang="en-US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.</a:t>
            </a:r>
            <a:endParaRPr lang="ko-Kore-KR" altLang="ko-Kore-KR" sz="1800" kern="100" dirty="0">
              <a:effectLst/>
              <a:latin typeface="Cambria Math" panose="02040503050406030204" pitchFamily="18" charset="0"/>
              <a:ea typeface="맑은 고딕" panose="020B0503020000020004" pitchFamily="34" charset="-127"/>
              <a:cs typeface="Times New Roman(본문 CS)"/>
            </a:endParaRPr>
          </a:p>
          <a:p>
            <a:r>
              <a:rPr lang="ko-KR" altLang="ko-Kore-KR" sz="18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총</a:t>
            </a:r>
            <a:r>
              <a:rPr lang="ko-KR" altLang="ko-Kore-KR" sz="1800" dirty="0">
                <a:effectLst/>
                <a:ea typeface="Cambria Math" panose="02040503050406030204" pitchFamily="18" charset="0"/>
                <a:cs typeface="Times New Roman(본문 CS)"/>
              </a:rPr>
              <a:t> </a:t>
            </a:r>
            <a:r>
              <a:rPr lang="en-US" altLang="ko-Kore-KR" sz="18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184</a:t>
            </a:r>
            <a:r>
              <a:rPr lang="ko-KR" altLang="ko-Kore-KR" sz="18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개의</a:t>
            </a:r>
            <a:r>
              <a:rPr lang="ko-KR" altLang="ko-Kore-KR" sz="1800" dirty="0">
                <a:effectLst/>
                <a:ea typeface="Cambria Math" panose="02040503050406030204" pitchFamily="18" charset="0"/>
                <a:cs typeface="Times New Roman(본문 CS)"/>
              </a:rPr>
              <a:t> </a:t>
            </a:r>
            <a:r>
              <a:rPr lang="ko-KR" altLang="ko-Kore-KR" sz="18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기업</a:t>
            </a:r>
            <a:r>
              <a:rPr lang="ko-KR" altLang="ko-Kore-KR" sz="1800" dirty="0">
                <a:effectLst/>
                <a:ea typeface="Cambria Math" panose="02040503050406030204" pitchFamily="18" charset="0"/>
                <a:cs typeface="Times New Roman(본문 CS)"/>
              </a:rPr>
              <a:t> </a:t>
            </a:r>
            <a:r>
              <a:rPr lang="ko-KR" altLang="ko-Kore-KR" sz="18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중</a:t>
            </a:r>
            <a:r>
              <a:rPr lang="ko-KR" altLang="ko-Kore-KR" sz="1800" dirty="0">
                <a:effectLst/>
                <a:ea typeface="Cambria Math" panose="02040503050406030204" pitchFamily="18" charset="0"/>
                <a:cs typeface="Times New Roman(본문 CS)"/>
              </a:rPr>
              <a:t> </a:t>
            </a:r>
            <a:r>
              <a:rPr lang="ko-KR" altLang="ko-Kore-KR" sz="18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유의미한</a:t>
            </a:r>
            <a:r>
              <a:rPr lang="ko-KR" altLang="ko-Kore-KR" sz="1800" dirty="0">
                <a:effectLst/>
                <a:ea typeface="Cambria Math" panose="02040503050406030204" pitchFamily="18" charset="0"/>
                <a:cs typeface="Times New Roman(본문 CS)"/>
              </a:rPr>
              <a:t> </a:t>
            </a:r>
            <a:r>
              <a:rPr lang="ko-KR" altLang="ko-Kore-KR" sz="18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상관계수로</a:t>
            </a:r>
            <a:r>
              <a:rPr lang="ko-KR" altLang="ko-Kore-KR" sz="1800" dirty="0">
                <a:effectLst/>
                <a:ea typeface="Cambria Math" panose="02040503050406030204" pitchFamily="18" charset="0"/>
                <a:cs typeface="Times New Roman(본문 CS)"/>
              </a:rPr>
              <a:t> </a:t>
            </a:r>
            <a:r>
              <a:rPr lang="ko-KR" altLang="ko-Kore-KR" sz="18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볼</a:t>
            </a:r>
            <a:r>
              <a:rPr lang="ko-KR" altLang="ko-Kore-KR" sz="1800" dirty="0">
                <a:effectLst/>
                <a:ea typeface="Cambria Math" panose="02040503050406030204" pitchFamily="18" charset="0"/>
                <a:cs typeface="Times New Roman(본문 CS)"/>
              </a:rPr>
              <a:t> </a:t>
            </a:r>
            <a:r>
              <a:rPr lang="ko-KR" altLang="ko-Kore-KR" sz="18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수</a:t>
            </a:r>
            <a:r>
              <a:rPr lang="ko-KR" altLang="ko-Kore-KR" sz="1800" dirty="0">
                <a:effectLst/>
                <a:ea typeface="Cambria Math" panose="02040503050406030204" pitchFamily="18" charset="0"/>
                <a:cs typeface="Times New Roman(본문 CS)"/>
              </a:rPr>
              <a:t> </a:t>
            </a:r>
            <a:r>
              <a:rPr lang="ko-KR" altLang="ko-Kore-KR" sz="18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있는</a:t>
            </a:r>
            <a:r>
              <a:rPr lang="ko-KR" altLang="ko-Kore-KR" sz="1800" dirty="0">
                <a:effectLst/>
                <a:ea typeface="Cambria Math" panose="02040503050406030204" pitchFamily="18" charset="0"/>
                <a:cs typeface="Times New Roman(본문 CS)"/>
              </a:rPr>
              <a:t> </a:t>
            </a:r>
            <a:r>
              <a:rPr lang="ko-KR" altLang="ko-Kore-KR" sz="18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수치인</a:t>
            </a:r>
            <a:r>
              <a:rPr lang="ko-KR" altLang="ko-Kore-KR" sz="1800" dirty="0">
                <a:effectLst/>
                <a:ea typeface="Cambria Math" panose="02040503050406030204" pitchFamily="18" charset="0"/>
                <a:cs typeface="Times New Roman(본문 CS)"/>
              </a:rPr>
              <a:t> </a:t>
            </a:r>
            <a:r>
              <a:rPr lang="ko-KR" altLang="ko-Kore-KR" sz="18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절대값이</a:t>
            </a:r>
            <a:r>
              <a:rPr lang="ko-KR" altLang="ko-Kore-KR" sz="1800" dirty="0">
                <a:effectLst/>
                <a:ea typeface="Cambria Math" panose="02040503050406030204" pitchFamily="18" charset="0"/>
                <a:cs typeface="Times New Roman(본문 CS)"/>
              </a:rPr>
              <a:t> </a:t>
            </a:r>
            <a:r>
              <a:rPr lang="en-US" altLang="ko-Kore-KR" sz="18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0.4 </a:t>
            </a:r>
            <a:r>
              <a:rPr lang="ko-KR" altLang="ko-Kore-KR" sz="18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이</a:t>
            </a:r>
            <a:r>
              <a:rPr lang="ko-KR" altLang="en-US" sz="18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상</a:t>
            </a:r>
            <a:r>
              <a:rPr lang="ko-KR" altLang="ko-Kore-KR" sz="18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인</a:t>
            </a:r>
            <a:r>
              <a:rPr lang="ko-KR" altLang="ko-Kore-KR" sz="1800" dirty="0">
                <a:effectLst/>
                <a:ea typeface="Cambria Math" panose="02040503050406030204" pitchFamily="18" charset="0"/>
                <a:cs typeface="Times New Roman(본문 CS)"/>
              </a:rPr>
              <a:t> </a:t>
            </a:r>
            <a:r>
              <a:rPr lang="ko-KR" altLang="ko-Kore-KR" sz="18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기업의</a:t>
            </a:r>
            <a:r>
              <a:rPr lang="ko-KR" altLang="ko-Kore-KR" sz="1800" dirty="0">
                <a:effectLst/>
                <a:ea typeface="Cambria Math" panose="02040503050406030204" pitchFamily="18" charset="0"/>
                <a:cs typeface="Times New Roman(본문 CS)"/>
              </a:rPr>
              <a:t> </a:t>
            </a:r>
            <a:r>
              <a:rPr lang="ko-KR" altLang="ko-Kore-KR" sz="18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수를</a:t>
            </a:r>
            <a:r>
              <a:rPr lang="ko-KR" altLang="ko-Kore-KR" sz="1800" dirty="0">
                <a:effectLst/>
                <a:ea typeface="Cambria Math" panose="02040503050406030204" pitchFamily="18" charset="0"/>
                <a:cs typeface="Times New Roman(본문 CS)"/>
              </a:rPr>
              <a:t> </a:t>
            </a:r>
            <a:r>
              <a:rPr lang="ko-KR" altLang="ko-Kore-KR" sz="18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구해보면</a:t>
            </a:r>
            <a:r>
              <a:rPr lang="ko-KR" altLang="ko-Kore-KR" sz="1800" dirty="0">
                <a:effectLst/>
                <a:ea typeface="Cambria Math" panose="02040503050406030204" pitchFamily="18" charset="0"/>
                <a:cs typeface="Times New Roman(본문 CS)"/>
              </a:rPr>
              <a:t> </a:t>
            </a:r>
            <a:r>
              <a:rPr lang="en-US" altLang="ko-Kore-KR" sz="18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2022-01-26 </a:t>
            </a:r>
            <a:r>
              <a:rPr lang="ko-KR" altLang="ko-Kore-KR" sz="18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이전에는</a:t>
            </a:r>
            <a:r>
              <a:rPr lang="ko-KR" altLang="ko-Kore-KR" sz="1800" dirty="0">
                <a:effectLst/>
                <a:ea typeface="Cambria Math" panose="02040503050406030204" pitchFamily="18" charset="0"/>
                <a:cs typeface="Times New Roman(본문 CS)"/>
              </a:rPr>
              <a:t> </a:t>
            </a:r>
            <a:r>
              <a:rPr lang="en-US" altLang="ko-Kore-KR" sz="18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86</a:t>
            </a:r>
            <a:r>
              <a:rPr lang="ko-KR" altLang="ko-Kore-KR" sz="18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개</a:t>
            </a:r>
            <a:r>
              <a:rPr lang="en-US" altLang="ko-Kore-KR" sz="18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,</a:t>
            </a:r>
          </a:p>
          <a:p>
            <a:r>
              <a:rPr lang="ko-KR" altLang="ko-Kore-KR" sz="18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이후에는</a:t>
            </a:r>
            <a:r>
              <a:rPr lang="ko-KR" altLang="ko-Kore-KR" sz="1800" dirty="0">
                <a:effectLst/>
                <a:ea typeface="Cambria Math" panose="02040503050406030204" pitchFamily="18" charset="0"/>
                <a:cs typeface="Times New Roman(본문 CS)"/>
              </a:rPr>
              <a:t> </a:t>
            </a:r>
            <a:r>
              <a:rPr lang="en-US" altLang="ko-Kore-KR" sz="18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93</a:t>
            </a:r>
            <a:r>
              <a:rPr lang="ko-KR" altLang="ko-Kore-KR" sz="18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개로</a:t>
            </a:r>
            <a:r>
              <a:rPr lang="ko-KR" altLang="ko-Kore-KR" sz="1800" dirty="0">
                <a:effectLst/>
                <a:ea typeface="Cambria Math" panose="02040503050406030204" pitchFamily="18" charset="0"/>
                <a:cs typeface="Times New Roman(본문 CS)"/>
              </a:rPr>
              <a:t> </a:t>
            </a:r>
            <a:r>
              <a:rPr lang="ko-KR" altLang="ko-Kore-KR" sz="18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두</a:t>
            </a:r>
            <a:r>
              <a:rPr lang="ko-KR" altLang="ko-Kore-KR" sz="1800" dirty="0">
                <a:effectLst/>
                <a:ea typeface="Cambria Math" panose="02040503050406030204" pitchFamily="18" charset="0"/>
                <a:cs typeface="Times New Roman(본문 CS)"/>
              </a:rPr>
              <a:t> </a:t>
            </a:r>
            <a:r>
              <a:rPr lang="ko-KR" altLang="ko-Kore-KR" sz="18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기간</a:t>
            </a:r>
            <a:r>
              <a:rPr lang="ko-KR" altLang="ko-Kore-KR" sz="1800" dirty="0">
                <a:effectLst/>
                <a:ea typeface="Cambria Math" panose="02040503050406030204" pitchFamily="18" charset="0"/>
                <a:cs typeface="Times New Roman(본문 CS)"/>
              </a:rPr>
              <a:t> </a:t>
            </a:r>
            <a:r>
              <a:rPr lang="ko-KR" altLang="ko-Kore-KR" sz="18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모두</a:t>
            </a:r>
            <a:r>
              <a:rPr lang="ko-KR" altLang="ko-Kore-KR" sz="1800" dirty="0">
                <a:effectLst/>
                <a:ea typeface="Cambria Math" panose="02040503050406030204" pitchFamily="18" charset="0"/>
                <a:cs typeface="Times New Roman(본문 CS)"/>
              </a:rPr>
              <a:t> </a:t>
            </a:r>
            <a:r>
              <a:rPr lang="en-US" altLang="ko-KR" sz="18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50%</a:t>
            </a:r>
            <a:r>
              <a:rPr lang="ko-KR" altLang="en-US" sz="18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에 가까운 수의 </a:t>
            </a:r>
            <a:r>
              <a:rPr lang="ko-KR" altLang="ko-Kore-KR" sz="18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기업들</a:t>
            </a:r>
            <a:r>
              <a:rPr lang="ko-KR" altLang="en-US" sz="18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이</a:t>
            </a:r>
            <a:r>
              <a:rPr lang="ko-KR" altLang="ko-Kore-KR" sz="1800" dirty="0">
                <a:effectLst/>
                <a:ea typeface="Cambria Math" panose="02040503050406030204" pitchFamily="18" charset="0"/>
                <a:cs typeface="Times New Roman(본문 CS)"/>
              </a:rPr>
              <a:t> </a:t>
            </a:r>
            <a:r>
              <a:rPr lang="ko-KR" altLang="ko-Kore-KR" sz="18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코로나</a:t>
            </a:r>
            <a:r>
              <a:rPr lang="ko-KR" altLang="ko-Kore-KR" sz="1800" dirty="0">
                <a:effectLst/>
                <a:ea typeface="Cambria Math" panose="02040503050406030204" pitchFamily="18" charset="0"/>
                <a:cs typeface="Times New Roman(본문 CS)"/>
              </a:rPr>
              <a:t> </a:t>
            </a:r>
            <a:r>
              <a:rPr lang="ko-KR" altLang="ko-Kore-KR" sz="1800" dirty="0" err="1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확진자수와</a:t>
            </a:r>
            <a:r>
              <a:rPr lang="ko-KR" altLang="ko-Kore-KR" sz="1800" dirty="0">
                <a:effectLst/>
                <a:ea typeface="Cambria Math" panose="02040503050406030204" pitchFamily="18" charset="0"/>
                <a:cs typeface="Times New Roman(본문 CS)"/>
              </a:rPr>
              <a:t> </a:t>
            </a:r>
            <a:r>
              <a:rPr lang="ko-KR" altLang="ko-Kore-KR" sz="18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상관관계를</a:t>
            </a:r>
            <a:r>
              <a:rPr lang="ko-KR" altLang="ko-Kore-KR" sz="1800" dirty="0">
                <a:effectLst/>
                <a:ea typeface="Cambria Math" panose="02040503050406030204" pitchFamily="18" charset="0"/>
                <a:cs typeface="Times New Roman(본문 CS)"/>
              </a:rPr>
              <a:t> </a:t>
            </a:r>
            <a:r>
              <a:rPr lang="ko-KR" altLang="ko-Kore-KR" sz="18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갖고</a:t>
            </a:r>
            <a:r>
              <a:rPr lang="ko-KR" altLang="ko-Kore-KR" sz="1800" dirty="0">
                <a:effectLst/>
                <a:ea typeface="Cambria Math" panose="02040503050406030204" pitchFamily="18" charset="0"/>
                <a:cs typeface="Times New Roman(본문 CS)"/>
              </a:rPr>
              <a:t> </a:t>
            </a:r>
            <a:r>
              <a:rPr lang="ko-KR" altLang="ko-Kore-KR" sz="18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있음을</a:t>
            </a:r>
            <a:r>
              <a:rPr lang="ko-KR" altLang="ko-Kore-KR" sz="1800" dirty="0">
                <a:effectLst/>
                <a:ea typeface="Cambria Math" panose="02040503050406030204" pitchFamily="18" charset="0"/>
                <a:cs typeface="Times New Roman(본문 CS)"/>
              </a:rPr>
              <a:t> </a:t>
            </a:r>
            <a:r>
              <a:rPr lang="ko-KR" altLang="ko-Kore-KR" sz="18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알</a:t>
            </a:r>
            <a:r>
              <a:rPr lang="ko-KR" altLang="ko-Kore-KR" sz="1800" dirty="0">
                <a:effectLst/>
                <a:ea typeface="Cambria Math" panose="02040503050406030204" pitchFamily="18" charset="0"/>
                <a:cs typeface="Times New Roman(본문 CS)"/>
              </a:rPr>
              <a:t> </a:t>
            </a:r>
            <a:r>
              <a:rPr lang="ko-KR" altLang="ko-Kore-KR" sz="18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수</a:t>
            </a:r>
            <a:r>
              <a:rPr lang="ko-KR" altLang="ko-Kore-KR" sz="1800" dirty="0">
                <a:effectLst/>
                <a:ea typeface="Cambria Math" panose="02040503050406030204" pitchFamily="18" charset="0"/>
                <a:cs typeface="Times New Roman(본문 CS)"/>
              </a:rPr>
              <a:t> </a:t>
            </a:r>
            <a:r>
              <a:rPr lang="ko-KR" altLang="ko-Kore-KR" sz="18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있습니다</a:t>
            </a:r>
            <a:r>
              <a:rPr lang="ko-Kore-KR" altLang="ko-Kore-KR" sz="2800" dirty="0">
                <a:effectLst/>
              </a:rPr>
              <a:t> </a:t>
            </a:r>
            <a:endParaRPr lang="ko-Kore-KR" altLang="ko-Kore-KR" sz="1800" kern="100" dirty="0">
              <a:effectLst/>
              <a:latin typeface="Cambria Math" panose="02040503050406030204" pitchFamily="18" charset="0"/>
              <a:ea typeface="맑은 고딕" panose="020B0503020000020004" pitchFamily="34" charset="-127"/>
              <a:cs typeface="Times New Roman(본문 CS)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5E3D9-E2C3-C948-A5FC-D469A16238DD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50930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/>
            <a:r>
              <a:rPr lang="ko-KR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유의미한 상관계수를 갖는 기업들을 </a:t>
            </a:r>
            <a:r>
              <a:rPr lang="ko-KR" altLang="en-US" sz="1800" kern="10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더 자세히 </a:t>
            </a:r>
            <a:r>
              <a:rPr lang="ko-KR" altLang="ko-Kore-KR" sz="1800" kern="10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알아보기 </a:t>
            </a:r>
            <a:r>
              <a:rPr lang="ko-KR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위해</a:t>
            </a:r>
            <a:endParaRPr lang="en-US" altLang="ko-KR" sz="1800" kern="100" dirty="0">
              <a:effectLst/>
              <a:latin typeface="Cambria Math" panose="02040503050406030204" pitchFamily="18" charset="0"/>
              <a:ea typeface="맑은 고딕" panose="020B0503020000020004" pitchFamily="34" charset="-127"/>
              <a:cs typeface="Times New Roman(본문 CS)"/>
            </a:endParaRPr>
          </a:p>
          <a:p>
            <a:pPr algn="just" latinLnBrk="1"/>
            <a:r>
              <a:rPr lang="ko-KR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먼저 </a:t>
            </a:r>
            <a:r>
              <a:rPr lang="en-US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2022-01-26 </a:t>
            </a:r>
            <a:r>
              <a:rPr lang="ko-KR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이전의 기업들의 종가와 </a:t>
            </a:r>
            <a:r>
              <a:rPr lang="ko-KR" altLang="ko-Kore-KR" sz="1800" kern="100" dirty="0" err="1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확진자수</a:t>
            </a:r>
            <a:r>
              <a:rPr lang="ko-KR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 데이터의 상관계수가 </a:t>
            </a:r>
            <a:r>
              <a:rPr lang="en-US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0.6 </a:t>
            </a:r>
            <a:r>
              <a:rPr lang="ko-KR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이상에 속하는 기업들을 보여드리겠습니다</a:t>
            </a:r>
            <a:r>
              <a:rPr lang="en-US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.</a:t>
            </a:r>
          </a:p>
          <a:p>
            <a:pPr algn="just" latinLnBrk="1"/>
            <a:r>
              <a:rPr lang="ko-KR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코로나 </a:t>
            </a:r>
            <a:r>
              <a:rPr lang="ko-KR" altLang="ko-Kore-KR" sz="1800" kern="100" dirty="0" err="1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확진자수와</a:t>
            </a:r>
            <a:r>
              <a:rPr lang="ko-KR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 양의 상관관계를 갖는 기업은 </a:t>
            </a:r>
            <a:r>
              <a:rPr lang="en-US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KCC, </a:t>
            </a:r>
            <a:r>
              <a:rPr lang="ko-KR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두산</a:t>
            </a:r>
            <a:r>
              <a:rPr lang="en-US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, </a:t>
            </a:r>
            <a:r>
              <a:rPr lang="ko-KR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한전기술</a:t>
            </a:r>
            <a:r>
              <a:rPr lang="en-US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, KB</a:t>
            </a:r>
            <a:r>
              <a:rPr lang="ko-KR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금융 등 총 </a:t>
            </a:r>
            <a:r>
              <a:rPr lang="en-US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24</a:t>
            </a:r>
            <a:r>
              <a:rPr lang="ko-KR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개 입니다</a:t>
            </a:r>
            <a:r>
              <a:rPr lang="en-US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.</a:t>
            </a:r>
            <a:endParaRPr lang="ko-Kore-KR" altLang="ko-Kore-KR" sz="1800" kern="100" dirty="0">
              <a:effectLst/>
              <a:latin typeface="Cambria Math" panose="02040503050406030204" pitchFamily="18" charset="0"/>
              <a:ea typeface="맑은 고딕" panose="020B0503020000020004" pitchFamily="34" charset="-127"/>
              <a:cs typeface="Times New Roman(본문 CS)"/>
            </a:endParaRPr>
          </a:p>
          <a:p>
            <a:pPr algn="just" latinLnBrk="1"/>
            <a:r>
              <a:rPr lang="ko-KR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다음으로  </a:t>
            </a:r>
            <a:r>
              <a:rPr lang="en-US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-0.4 </a:t>
            </a:r>
            <a:r>
              <a:rPr lang="ko-KR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이하의 음의 상관관계를 갖는 기업을 보여드리면</a:t>
            </a:r>
            <a:r>
              <a:rPr lang="en-US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, LG</a:t>
            </a:r>
            <a:r>
              <a:rPr lang="ko-KR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생활건강</a:t>
            </a:r>
            <a:r>
              <a:rPr lang="en-US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, </a:t>
            </a:r>
            <a:r>
              <a:rPr lang="ko-KR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카카오</a:t>
            </a:r>
            <a:r>
              <a:rPr lang="en-US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, </a:t>
            </a:r>
            <a:r>
              <a:rPr lang="ko-KR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아모레</a:t>
            </a:r>
            <a:r>
              <a:rPr lang="en-US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G, GS</a:t>
            </a:r>
            <a:r>
              <a:rPr lang="ko-KR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리테일 등 총 </a:t>
            </a:r>
            <a:r>
              <a:rPr lang="en-US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12</a:t>
            </a:r>
            <a:r>
              <a:rPr lang="ko-KR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개입니다</a:t>
            </a:r>
            <a:r>
              <a:rPr lang="en-US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. </a:t>
            </a:r>
            <a:endParaRPr lang="ko-Kore-KR" altLang="ko-Kore-KR" sz="1800" kern="100" dirty="0">
              <a:effectLst/>
              <a:latin typeface="Cambria Math" panose="02040503050406030204" pitchFamily="18" charset="0"/>
              <a:ea typeface="맑은 고딕" panose="020B0503020000020004" pitchFamily="34" charset="-127"/>
              <a:cs typeface="Times New Roman(본문 CS)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5E3D9-E2C3-C948-A5FC-D469A16238DD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98046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/>
            <a:r>
              <a:rPr lang="ko-KR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다음으로는 위의 기업 중 유의미한 상관계수를 갖는 기업들의 품목을 조사해 보았습니다</a:t>
            </a:r>
            <a:r>
              <a:rPr lang="en-US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.</a:t>
            </a:r>
          </a:p>
          <a:p>
            <a:pPr algn="just" latinLnBrk="1"/>
            <a:r>
              <a:rPr lang="ko-KR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먼저 양의 상관관계를 갖는 기업들의 품목은 다음과 같습니다</a:t>
            </a:r>
            <a:r>
              <a:rPr lang="en-US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. </a:t>
            </a:r>
            <a:r>
              <a:rPr lang="ko-KR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비철금속</a:t>
            </a:r>
            <a:r>
              <a:rPr lang="en-US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, </a:t>
            </a:r>
            <a:r>
              <a:rPr lang="ko-KR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섬유</a:t>
            </a:r>
            <a:r>
              <a:rPr lang="en-US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, </a:t>
            </a:r>
            <a:r>
              <a:rPr lang="ko-KR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의류</a:t>
            </a:r>
            <a:r>
              <a:rPr lang="en-US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, </a:t>
            </a:r>
            <a:r>
              <a:rPr lang="ko-KR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신발</a:t>
            </a:r>
            <a:r>
              <a:rPr lang="en-US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, </a:t>
            </a:r>
            <a:r>
              <a:rPr lang="ko-KR" altLang="ko-Kore-KR" sz="1800" kern="100" dirty="0" err="1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호화품</a:t>
            </a:r>
            <a:r>
              <a:rPr lang="en-US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, </a:t>
            </a:r>
            <a:r>
              <a:rPr lang="ko-KR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전자장비와 기기 등이었습니다</a:t>
            </a:r>
            <a:r>
              <a:rPr lang="en-US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. </a:t>
            </a:r>
            <a:endParaRPr lang="ko-Kore-KR" altLang="ko-Kore-KR" sz="1800" kern="100" dirty="0">
              <a:effectLst/>
              <a:latin typeface="Cambria Math" panose="02040503050406030204" pitchFamily="18" charset="0"/>
              <a:ea typeface="맑은 고딕" panose="020B0503020000020004" pitchFamily="34" charset="-127"/>
              <a:cs typeface="Times New Roman(본문 CS)"/>
            </a:endParaRPr>
          </a:p>
          <a:p>
            <a:pPr algn="just" latinLnBrk="1"/>
            <a:r>
              <a:rPr lang="ko-KR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그리고 음의 상관관계를 갖는 기업의 품목에는 무선통신서비스</a:t>
            </a:r>
            <a:r>
              <a:rPr lang="en-US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, </a:t>
            </a:r>
            <a:r>
              <a:rPr lang="ko-KR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상업서비스와 공급품이 </a:t>
            </a:r>
            <a:r>
              <a:rPr lang="ko-KR" altLang="en-US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포함됩니다</a:t>
            </a:r>
            <a:r>
              <a:rPr lang="en-US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.</a:t>
            </a:r>
            <a:endParaRPr lang="ko-Kore-KR" altLang="ko-Kore-KR" sz="1800" kern="100" dirty="0">
              <a:effectLst/>
              <a:latin typeface="Cambria Math" panose="02040503050406030204" pitchFamily="18" charset="0"/>
              <a:ea typeface="맑은 고딕" panose="020B0503020000020004" pitchFamily="34" charset="-127"/>
              <a:cs typeface="Times New Roman(본문 CS)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5E3D9-E2C3-C948-A5FC-D469A16238DD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3471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/>
            <a:r>
              <a:rPr lang="en-US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2022-01-26 </a:t>
            </a:r>
            <a:r>
              <a:rPr lang="ko-KR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이후의 기업들의 종가 중 </a:t>
            </a:r>
            <a:r>
              <a:rPr lang="ko-KR" altLang="ko-Kore-KR" sz="1800" kern="100" dirty="0" err="1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확진자수와의</a:t>
            </a:r>
            <a:r>
              <a:rPr lang="ko-KR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 상관계수가 </a:t>
            </a:r>
            <a:r>
              <a:rPr lang="en-US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0.6 </a:t>
            </a:r>
            <a:r>
              <a:rPr lang="ko-KR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이상에 속하는 기업을 보여드리겠습니다</a:t>
            </a:r>
            <a:r>
              <a:rPr lang="en-US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.</a:t>
            </a:r>
          </a:p>
          <a:p>
            <a:pPr algn="just" latinLnBrk="1"/>
            <a:r>
              <a:rPr lang="ko-KR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양의 상관관계를 갖는 기업은 </a:t>
            </a:r>
            <a:r>
              <a:rPr lang="en-US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NAVER, </a:t>
            </a:r>
            <a:r>
              <a:rPr lang="ko-KR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카카오</a:t>
            </a:r>
            <a:r>
              <a:rPr lang="en-US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, </a:t>
            </a:r>
            <a:r>
              <a:rPr lang="ko-KR" altLang="ko-Kore-KR" sz="1800" kern="100" dirty="0" err="1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신세계인터내셔날</a:t>
            </a:r>
            <a:r>
              <a:rPr lang="en-US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, </a:t>
            </a:r>
            <a:r>
              <a:rPr lang="ko-KR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신풍제약 등 총 </a:t>
            </a:r>
            <a:r>
              <a:rPr lang="en-US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11</a:t>
            </a:r>
            <a:r>
              <a:rPr lang="ko-KR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개입니다</a:t>
            </a:r>
            <a:r>
              <a:rPr lang="en-US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.</a:t>
            </a:r>
            <a:endParaRPr lang="ko-Kore-KR" altLang="ko-Kore-KR" sz="1800" kern="100" dirty="0">
              <a:effectLst/>
              <a:latin typeface="Cambria Math" panose="02040503050406030204" pitchFamily="18" charset="0"/>
              <a:ea typeface="맑은 고딕" panose="020B0503020000020004" pitchFamily="34" charset="-127"/>
              <a:cs typeface="Times New Roman(본문 CS)"/>
            </a:endParaRPr>
          </a:p>
          <a:p>
            <a:pPr algn="just" latinLnBrk="1"/>
            <a:r>
              <a:rPr lang="ko-KR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다음으로  </a:t>
            </a:r>
            <a:r>
              <a:rPr lang="en-US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-0.4 </a:t>
            </a:r>
            <a:r>
              <a:rPr lang="ko-KR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이하의 음의 상관관계를 갖는 기업을 보여드리면</a:t>
            </a:r>
            <a:r>
              <a:rPr lang="en-US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, LG</a:t>
            </a:r>
            <a:r>
              <a:rPr lang="ko-KR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화학</a:t>
            </a:r>
            <a:r>
              <a:rPr lang="en-US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, </a:t>
            </a:r>
            <a:r>
              <a:rPr lang="ko-KR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오리온</a:t>
            </a:r>
            <a:r>
              <a:rPr lang="en-US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, </a:t>
            </a:r>
            <a:r>
              <a:rPr lang="ko-KR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삼성</a:t>
            </a:r>
            <a:r>
              <a:rPr lang="en-US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SDI, </a:t>
            </a:r>
            <a:r>
              <a:rPr lang="ko-KR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삼양식품 등 총 </a:t>
            </a:r>
            <a:r>
              <a:rPr lang="en-US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7</a:t>
            </a:r>
            <a:r>
              <a:rPr lang="ko-KR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개입니다</a:t>
            </a:r>
            <a:r>
              <a:rPr lang="en-US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.</a:t>
            </a:r>
            <a:endParaRPr lang="ko-Kore-KR" altLang="ko-Kore-KR" sz="1800" kern="100" dirty="0">
              <a:effectLst/>
              <a:latin typeface="Cambria Math" panose="02040503050406030204" pitchFamily="18" charset="0"/>
              <a:ea typeface="맑은 고딕" panose="020B0503020000020004" pitchFamily="34" charset="-127"/>
              <a:cs typeface="Times New Roman(본문 CS)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5E3D9-E2C3-C948-A5FC-D469A16238DD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49545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/>
            <a:r>
              <a:rPr lang="ko-KR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다음으로는 위의 기업 중 유의미한 상관계수를 갖는 기업들의 품목을 조사해 보았습니다</a:t>
            </a:r>
            <a:r>
              <a:rPr lang="en-US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. </a:t>
            </a:r>
            <a:r>
              <a:rPr lang="ko-KR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양의 상관관계를 같는 기업의 품목은 다음과 같이 가구</a:t>
            </a:r>
            <a:r>
              <a:rPr lang="en-US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,  IT</a:t>
            </a:r>
            <a:r>
              <a:rPr lang="ko-KR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서비스</a:t>
            </a:r>
            <a:r>
              <a:rPr lang="en-US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, </a:t>
            </a:r>
            <a:r>
              <a:rPr lang="ko-KR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상업서비스와 </a:t>
            </a:r>
            <a:r>
              <a:rPr lang="ko-KR" altLang="ko-Kore-KR" sz="1800" kern="100" dirty="0" err="1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공급품</a:t>
            </a:r>
            <a:r>
              <a:rPr lang="en-US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, </a:t>
            </a:r>
            <a:r>
              <a:rPr lang="ko-KR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제약 등이었습니다</a:t>
            </a:r>
            <a:r>
              <a:rPr lang="en-US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. </a:t>
            </a:r>
            <a:endParaRPr lang="ko-Kore-KR" altLang="ko-Kore-KR" sz="1800" kern="100" dirty="0">
              <a:effectLst/>
              <a:latin typeface="Cambria Math" panose="02040503050406030204" pitchFamily="18" charset="0"/>
              <a:ea typeface="맑은 고딕" panose="020B0503020000020004" pitchFamily="34" charset="-127"/>
              <a:cs typeface="Times New Roman(본문 CS)"/>
            </a:endParaRPr>
          </a:p>
          <a:p>
            <a:pPr algn="just" latinLnBrk="1"/>
            <a:r>
              <a:rPr lang="ko-KR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그리고 음의 상관관계를 갖는 기업의 품목에는 전기장비가 </a:t>
            </a:r>
            <a:r>
              <a:rPr lang="ko-KR" altLang="en-US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포함됩니다</a:t>
            </a:r>
            <a:r>
              <a:rPr lang="en-US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.</a:t>
            </a:r>
          </a:p>
          <a:p>
            <a:pPr algn="just" latinLnBrk="1"/>
            <a:r>
              <a:rPr lang="ko-KR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여기까지 데이터 분석 및 시각화</a:t>
            </a:r>
            <a:r>
              <a:rPr lang="ko-KR" altLang="en-US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에 관한</a:t>
            </a:r>
            <a:r>
              <a:rPr lang="ko-KR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 발표를 </a:t>
            </a:r>
            <a:r>
              <a:rPr lang="ko-KR" altLang="en-US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마치겠습</a:t>
            </a:r>
            <a:r>
              <a:rPr lang="ko-KR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니다</a:t>
            </a:r>
            <a:r>
              <a:rPr lang="en-US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.</a:t>
            </a:r>
            <a:endParaRPr lang="ko-Kore-KR" altLang="ko-Kore-KR" sz="1800" kern="100" dirty="0">
              <a:effectLst/>
              <a:latin typeface="Cambria Math" panose="02040503050406030204" pitchFamily="18" charset="0"/>
              <a:ea typeface="맑은 고딕" panose="020B0503020000020004" pitchFamily="34" charset="-127"/>
              <a:cs typeface="Times New Roman(본문 CS)"/>
            </a:endParaRPr>
          </a:p>
          <a:p>
            <a:pPr algn="just" latinLnBrk="1"/>
            <a:r>
              <a:rPr lang="ko-KR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감사합니다</a:t>
            </a:r>
            <a:r>
              <a:rPr lang="en-US" altLang="ko-Kore-KR" sz="1800" kern="100" dirty="0">
                <a:effectLst/>
                <a:latin typeface="Cambria Math" panose="02040503050406030204" pitchFamily="18" charset="0"/>
                <a:ea typeface="맑은 고딕" panose="020B0503020000020004" pitchFamily="34" charset="-127"/>
                <a:cs typeface="Times New Roman(본문 CS)"/>
              </a:rPr>
              <a:t>.</a:t>
            </a:r>
            <a:endParaRPr lang="ko-Kore-KR" altLang="ko-Kore-KR" sz="1800" kern="100" dirty="0">
              <a:effectLst/>
              <a:latin typeface="Cambria Math" panose="02040503050406030204" pitchFamily="18" charset="0"/>
              <a:ea typeface="맑은 고딕" panose="020B0503020000020004" pitchFamily="34" charset="-127"/>
              <a:cs typeface="Times New Roman(본문 CS)"/>
            </a:endParaRPr>
          </a:p>
          <a:p>
            <a:pPr algn="just" latinLnBrk="1"/>
            <a:endParaRPr lang="ko-Kore-KR" altLang="ko-Kore-KR" sz="1800" kern="100" dirty="0">
              <a:effectLst/>
              <a:latin typeface="Cambria Math" panose="02040503050406030204" pitchFamily="18" charset="0"/>
              <a:ea typeface="맑은 고딕" panose="020B0503020000020004" pitchFamily="34" charset="-127"/>
              <a:cs typeface="Times New Roman(본문 CS)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5E3D9-E2C3-C948-A5FC-D469A16238DD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83524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9A9ED-3761-2B0F-C720-0D079C4C5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B447C0-6EE9-5E93-7A0F-2F4D00E813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929EC-A331-D146-C081-96226153F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F97D1-A5CE-4B1C-935E-704609FF8F91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2DD8A-9B5F-4964-27EF-B2865768E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5FC0E-7D02-E0D6-003C-D7B1A274C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E810-39EA-41F9-9559-D9B2AA98F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553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7F877-D8F4-01D7-12BF-834C7D096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E4ACF-96BF-03C0-C254-7A169C7EC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7A5DD-0097-7DCB-0E9A-66B2C7A27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F97D1-A5CE-4B1C-935E-704609FF8F91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3D22E-12A9-BEF7-F6BC-AC52E6D53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ED7CC-C1BC-20DE-E8D9-EB297BB0B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E810-39EA-41F9-9559-D9B2AA98F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92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070EBC-1A4E-5BAF-26BE-87558EA4F3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D6BC76-AB03-933E-BE06-BF083F1AF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8DE58-B728-B5C3-8807-B165FED31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F97D1-A5CE-4B1C-935E-704609FF8F91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DE2DF-587F-0143-7982-178F2951B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321A6-F050-E5AE-7AD3-DFC820366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E810-39EA-41F9-9559-D9B2AA98F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502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00E35-0D3F-9F19-63B6-18EBB4A0D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7A4A5-BFA6-F074-1DC3-608F70794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E6AB5-76B8-E69C-A4EE-7C7C87E8E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F97D1-A5CE-4B1C-935E-704609FF8F91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7742C-1BF7-AF8A-97FC-B415A8D20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84949-F446-C8D8-A87E-E8910DA78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E810-39EA-41F9-9559-D9B2AA98F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371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31961-2493-3832-C8ED-463D8C5D9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3ACD0-466C-0225-72BD-9660AB557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CAB88-BA59-ECF5-9A10-42321A5B0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F97D1-A5CE-4B1C-935E-704609FF8F91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E3C23-428C-7072-69F9-8AC574E18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D5B4B-39AD-411C-AB26-510AE422A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E810-39EA-41F9-9559-D9B2AA98F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870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41830-00E9-E27A-78F4-C2BBB3B70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E1BA0-02E2-7FD8-A7E9-0A6A772D8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13982-5396-10B0-F3A4-AF9E7904F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441D0-C2BB-DAC4-C184-90F7B652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F97D1-A5CE-4B1C-935E-704609FF8F91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FB922-7791-7B7D-3872-28F622CAB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7D604-3054-E35B-1C14-08F0ADE0F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E810-39EA-41F9-9559-D9B2AA98F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91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E83D3-7C7C-A2D8-D27A-72419678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C0260-B5C1-52B1-434D-7E15F25FE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C2D505-718B-5F83-3E2B-C3769A0FD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450556-E20B-F020-5DE6-619B5F557C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0018CB-EBFC-BA50-73D9-34CF860507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79AA49-3907-8E34-6C1E-AE327608B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F97D1-A5CE-4B1C-935E-704609FF8F91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33B756-D0A6-212C-359B-2D1122163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57B2E7-F2B7-F18D-5349-8BCF7F174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E810-39EA-41F9-9559-D9B2AA98F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357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E6613-857E-94F6-692F-A6380D8B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34DF13-B5D0-049F-5463-8AAB781DF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F97D1-A5CE-4B1C-935E-704609FF8F91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FDC671-CD66-99E8-E2FC-951FE536C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BA6C6-08AE-1D7E-22A1-2073B8466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E810-39EA-41F9-9559-D9B2AA98F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141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0695B2-3A78-0B0E-639A-4BB5AB0D4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F97D1-A5CE-4B1C-935E-704609FF8F91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8A28E1-9940-3DA7-B96C-DBB4A3AE4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67C71-3190-46F0-AAC9-3532E5F3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E810-39EA-41F9-9559-D9B2AA98F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872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6FFB4-C572-DB7F-15CD-D5B172145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D76A9-947A-7950-0976-7A6BAE8E2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D5DC35-7F64-42EF-F56E-4DC34EF18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E3746-8F91-C131-00B1-E3515841F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F97D1-A5CE-4B1C-935E-704609FF8F91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48998-DFDF-93FD-91CE-735417F51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793FC-C843-B78F-F2FF-84F8ACCE3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E810-39EA-41F9-9559-D9B2AA98F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25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F2534-4EAE-6C39-577A-D97B606FA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4EA563-631E-5C92-66A5-9D9A4ED424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AAB34C-1337-AAA4-9929-882829B49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D91A4-D8BC-3518-22F1-CCBF4CA0E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F97D1-A5CE-4B1C-935E-704609FF8F91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74E0D-040F-508E-6AB6-B5A7B471F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AB3CE-26B2-A609-9E06-867A893B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E810-39EA-41F9-9559-D9B2AA98F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4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904A21-5B33-3F4D-5B3F-DFC878307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ED420-1ACF-9CB7-6B54-85705FC60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8AC6A-87CB-A725-6B58-F030F51110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F97D1-A5CE-4B1C-935E-704609FF8F91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7C659-C10A-4C06-20DF-EC49801302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02C41-D280-D04E-C89E-6D31B2292B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1E810-39EA-41F9-9559-D9B2AA98F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674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31F46888-F33D-B7A0-E4BA-452BC2157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812173D-49F5-42D5-E571-5DAC24534A8F}"/>
              </a:ext>
            </a:extLst>
          </p:cNvPr>
          <p:cNvSpPr/>
          <p:nvPr/>
        </p:nvSpPr>
        <p:spPr>
          <a:xfrm>
            <a:off x="-14068" y="0"/>
            <a:ext cx="12192000" cy="6858000"/>
          </a:xfrm>
          <a:prstGeom prst="rect">
            <a:avLst/>
          </a:prstGeom>
          <a:solidFill>
            <a:srgbClr val="001848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B0165A-9717-2FF6-9F4D-BE689B38E3A2}"/>
              </a:ext>
            </a:extLst>
          </p:cNvPr>
          <p:cNvSpPr/>
          <p:nvPr/>
        </p:nvSpPr>
        <p:spPr>
          <a:xfrm>
            <a:off x="-82212" y="-2458"/>
            <a:ext cx="12260144" cy="6860458"/>
          </a:xfrm>
          <a:prstGeom prst="rect">
            <a:avLst/>
          </a:prstGeom>
          <a:solidFill>
            <a:srgbClr val="001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err="1">
                <a:solidFill>
                  <a:srgbClr val="ED7D31"/>
                </a:solidFill>
              </a:rPr>
              <a:t>불</a:t>
            </a:r>
            <a:r>
              <a:rPr lang="ko-KR" altLang="en-US" sz="4000" dirty="0" err="1"/>
              <a:t>고기버거</a:t>
            </a:r>
            <a:r>
              <a:rPr lang="ko-KR" altLang="en-US" sz="4000" dirty="0"/>
              <a:t> 요즘 </a:t>
            </a:r>
            <a:r>
              <a:rPr lang="en-US" altLang="ko-KR" sz="4000" dirty="0">
                <a:solidFill>
                  <a:srgbClr val="ED7D31"/>
                </a:solidFill>
              </a:rPr>
              <a:t>4</a:t>
            </a:r>
            <a:r>
              <a:rPr lang="en-US" altLang="ko-KR" sz="4000" dirty="0"/>
              <a:t>,700</a:t>
            </a:r>
            <a:r>
              <a:rPr lang="ko-KR" altLang="en-US" sz="4000" dirty="0" err="1"/>
              <a:t>원이</a:t>
            </a:r>
            <a:r>
              <a:rPr lang="ko-KR" altLang="en-US" sz="4000" dirty="0" err="1">
                <a:solidFill>
                  <a:srgbClr val="ED7D31"/>
                </a:solidFill>
              </a:rPr>
              <a:t>조</a:t>
            </a:r>
            <a:endParaRPr lang="en-US" altLang="ko-KR" sz="4000" dirty="0">
              <a:solidFill>
                <a:srgbClr val="ED7D31"/>
              </a:solidFill>
            </a:endParaRPr>
          </a:p>
          <a:p>
            <a:pPr algn="ctr"/>
            <a:r>
              <a:rPr lang="en-US" altLang="ko-KR" sz="3200" dirty="0">
                <a:solidFill>
                  <a:srgbClr val="ED7D31"/>
                </a:solidFill>
              </a:rPr>
              <a:t>(</a:t>
            </a:r>
            <a:r>
              <a:rPr lang="ko-KR" altLang="en-US" sz="3200" dirty="0">
                <a:solidFill>
                  <a:srgbClr val="ED7D31"/>
                </a:solidFill>
              </a:rPr>
              <a:t>불</a:t>
            </a:r>
            <a:r>
              <a:rPr lang="en-US" altLang="ko-KR" sz="3200" dirty="0">
                <a:solidFill>
                  <a:srgbClr val="ED7D31"/>
                </a:solidFill>
              </a:rPr>
              <a:t>4</a:t>
            </a:r>
            <a:r>
              <a:rPr lang="ko-KR" altLang="en-US" sz="3200" dirty="0">
                <a:solidFill>
                  <a:srgbClr val="ED7D31"/>
                </a:solidFill>
              </a:rPr>
              <a:t>조</a:t>
            </a:r>
            <a:r>
              <a:rPr lang="en-US" altLang="ko-KR" sz="3200" dirty="0">
                <a:solidFill>
                  <a:srgbClr val="ED7D31"/>
                </a:solidFill>
              </a:rPr>
              <a:t>)</a:t>
            </a:r>
          </a:p>
          <a:p>
            <a:pPr algn="ctr"/>
            <a:endParaRPr lang="en-US" altLang="ko-KR" sz="3200" dirty="0">
              <a:solidFill>
                <a:srgbClr val="ED7D31"/>
              </a:solidFill>
            </a:endParaRPr>
          </a:p>
          <a:p>
            <a:pPr algn="ctr"/>
            <a:endParaRPr lang="ko-KR" altLang="en-US" sz="3200" dirty="0">
              <a:solidFill>
                <a:srgbClr val="ED7D3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9A280F-ECBE-5668-748E-59E7B43D2327}"/>
              </a:ext>
            </a:extLst>
          </p:cNvPr>
          <p:cNvSpPr txBox="1"/>
          <p:nvPr/>
        </p:nvSpPr>
        <p:spPr>
          <a:xfrm>
            <a:off x="4345858" y="4703372"/>
            <a:ext cx="3404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김지수 </a:t>
            </a:r>
            <a:r>
              <a:rPr lang="ko-KR" altLang="en-US" sz="24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주혜린</a:t>
            </a: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김호준</a:t>
            </a:r>
          </a:p>
        </p:txBody>
      </p:sp>
    </p:spTree>
    <p:extLst>
      <p:ext uri="{BB962C8B-B14F-4D97-AF65-F5344CB8AC3E}">
        <p14:creationId xmlns:p14="http://schemas.microsoft.com/office/powerpoint/2010/main" val="3040478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31F46888-F33D-B7A0-E4BA-452BC21574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812173D-49F5-42D5-E571-5DAC24534A8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848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F656108-5331-6C59-8C79-2800FC6D8EE0}"/>
              </a:ext>
            </a:extLst>
          </p:cNvPr>
          <p:cNvGrpSpPr/>
          <p:nvPr/>
        </p:nvGrpSpPr>
        <p:grpSpPr>
          <a:xfrm>
            <a:off x="368708" y="346887"/>
            <a:ext cx="8799443" cy="584775"/>
            <a:chOff x="471947" y="1983958"/>
            <a:chExt cx="8799443" cy="58477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8DFDFF6-B716-7729-B2D4-7268F8DEA2D1}"/>
                </a:ext>
              </a:extLst>
            </p:cNvPr>
            <p:cNvSpPr txBox="1"/>
            <p:nvPr/>
          </p:nvSpPr>
          <p:spPr>
            <a:xfrm>
              <a:off x="471947" y="1983958"/>
              <a:ext cx="87994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02</a:t>
              </a:r>
              <a:r>
                <a:rPr lang="ko-KR" altLang="en-US" sz="32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       상관계수 분석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C732290-AB82-D3EA-55A0-CC4D1EB514D8}"/>
                </a:ext>
              </a:extLst>
            </p:cNvPr>
            <p:cNvCxnSpPr>
              <a:cxnSpLocks/>
            </p:cNvCxnSpPr>
            <p:nvPr/>
          </p:nvCxnSpPr>
          <p:spPr>
            <a:xfrm>
              <a:off x="1297857" y="2246848"/>
              <a:ext cx="74479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7890CAC-4471-0B63-B761-B7118C709ABB}"/>
              </a:ext>
            </a:extLst>
          </p:cNvPr>
          <p:cNvCxnSpPr>
            <a:cxnSpLocks/>
          </p:cNvCxnSpPr>
          <p:nvPr/>
        </p:nvCxnSpPr>
        <p:spPr>
          <a:xfrm>
            <a:off x="809383" y="6179928"/>
            <a:ext cx="1054509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 descr="텍스트, 라인, 스크린샷, 그래프이(가) 표시된 사진&#10;&#10;자동 생성된 설명">
            <a:extLst>
              <a:ext uri="{FF2B5EF4-FFF2-40B4-BE49-F238E27FC236}">
                <a16:creationId xmlns:a16="http://schemas.microsoft.com/office/drawing/2014/main" id="{6767F6E1-B725-8007-84EB-91E62F2FAD0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1" r="10469"/>
          <a:stretch/>
        </p:blipFill>
        <p:spPr>
          <a:xfrm>
            <a:off x="492368" y="1817489"/>
            <a:ext cx="5458265" cy="4127500"/>
          </a:xfrm>
          <a:prstGeom prst="rect">
            <a:avLst/>
          </a:prstGeom>
        </p:spPr>
      </p:pic>
      <p:pic>
        <p:nvPicPr>
          <p:cNvPr id="12" name="그림 11" descr="텍스트, 라인, 그래프, 스크린샷이(가) 표시된 사진&#10;&#10;자동 생성된 설명">
            <a:extLst>
              <a:ext uri="{FF2B5EF4-FFF2-40B4-BE49-F238E27FC236}">
                <a16:creationId xmlns:a16="http://schemas.microsoft.com/office/drawing/2014/main" id="{A8820944-0C9D-53BC-5237-958CBD5759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932" y="1817489"/>
            <a:ext cx="5880100" cy="4127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2703E1-CAF1-B7EE-2EBF-E2591AC4C6C1}"/>
              </a:ext>
            </a:extLst>
          </p:cNvPr>
          <p:cNvSpPr txBox="1"/>
          <p:nvPr/>
        </p:nvSpPr>
        <p:spPr>
          <a:xfrm>
            <a:off x="492368" y="1157335"/>
            <a:ext cx="3235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solidFill>
                  <a:schemeClr val="bg1"/>
                </a:solidFill>
              </a:rPr>
              <a:t>* 2</a:t>
            </a:r>
            <a:r>
              <a:rPr kumimoji="1" lang="en-US" altLang="ko-KR" sz="2400" b="1" dirty="0">
                <a:solidFill>
                  <a:schemeClr val="bg1"/>
                </a:solidFill>
              </a:rPr>
              <a:t>022-01-26</a:t>
            </a:r>
            <a:r>
              <a:rPr kumimoji="1" lang="ko-KR" altLang="en-US" sz="2400" b="1" dirty="0">
                <a:solidFill>
                  <a:schemeClr val="bg1"/>
                </a:solidFill>
              </a:rPr>
              <a:t> </a:t>
            </a:r>
            <a:r>
              <a:rPr kumimoji="1" lang="en-US" altLang="ko-KR" sz="2400" b="1" dirty="0">
                <a:solidFill>
                  <a:schemeClr val="bg1"/>
                </a:solidFill>
              </a:rPr>
              <a:t>Before</a:t>
            </a:r>
            <a:endParaRPr kumimoji="1" lang="ko-Kore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A05E3C-F65E-C70C-4C7F-A8A4B5398765}"/>
              </a:ext>
            </a:extLst>
          </p:cNvPr>
          <p:cNvSpPr txBox="1"/>
          <p:nvPr/>
        </p:nvSpPr>
        <p:spPr>
          <a:xfrm>
            <a:off x="5932337" y="1148878"/>
            <a:ext cx="3235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solidFill>
                  <a:schemeClr val="bg1"/>
                </a:solidFill>
              </a:rPr>
              <a:t>* 2</a:t>
            </a:r>
            <a:r>
              <a:rPr kumimoji="1" lang="en-US" altLang="ko-KR" sz="2400" b="1" dirty="0">
                <a:solidFill>
                  <a:schemeClr val="bg1"/>
                </a:solidFill>
              </a:rPr>
              <a:t>022-01-26</a:t>
            </a:r>
            <a:r>
              <a:rPr kumimoji="1" lang="ko-KR" altLang="en-US" sz="2400" b="1" dirty="0">
                <a:solidFill>
                  <a:schemeClr val="bg1"/>
                </a:solidFill>
              </a:rPr>
              <a:t> </a:t>
            </a:r>
            <a:r>
              <a:rPr kumimoji="1" lang="en-US" altLang="ko-KR" sz="2400" b="1" dirty="0">
                <a:solidFill>
                  <a:schemeClr val="bg1"/>
                </a:solidFill>
              </a:rPr>
              <a:t>After</a:t>
            </a:r>
            <a:endParaRPr kumimoji="1" lang="ko-Kore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604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31F46888-F33D-B7A0-E4BA-452BC21574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812173D-49F5-42D5-E571-5DAC24534A8F}"/>
              </a:ext>
            </a:extLst>
          </p:cNvPr>
          <p:cNvSpPr/>
          <p:nvPr/>
        </p:nvSpPr>
        <p:spPr>
          <a:xfrm>
            <a:off x="-14068" y="0"/>
            <a:ext cx="12192000" cy="6858000"/>
          </a:xfrm>
          <a:prstGeom prst="rect">
            <a:avLst/>
          </a:prstGeom>
          <a:solidFill>
            <a:srgbClr val="001848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F656108-5331-6C59-8C79-2800FC6D8EE0}"/>
              </a:ext>
            </a:extLst>
          </p:cNvPr>
          <p:cNvGrpSpPr/>
          <p:nvPr/>
        </p:nvGrpSpPr>
        <p:grpSpPr>
          <a:xfrm>
            <a:off x="368708" y="346887"/>
            <a:ext cx="8799443" cy="584775"/>
            <a:chOff x="471947" y="1983958"/>
            <a:chExt cx="8799443" cy="58477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8DFDFF6-B716-7729-B2D4-7268F8DEA2D1}"/>
                </a:ext>
              </a:extLst>
            </p:cNvPr>
            <p:cNvSpPr txBox="1"/>
            <p:nvPr/>
          </p:nvSpPr>
          <p:spPr>
            <a:xfrm>
              <a:off x="471947" y="1983958"/>
              <a:ext cx="87994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03</a:t>
              </a:r>
              <a:r>
                <a:rPr lang="ko-KR" altLang="en-US" sz="32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        데이터 분석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C732290-AB82-D3EA-55A0-CC4D1EB514D8}"/>
                </a:ext>
              </a:extLst>
            </p:cNvPr>
            <p:cNvCxnSpPr>
              <a:cxnSpLocks/>
            </p:cNvCxnSpPr>
            <p:nvPr/>
          </p:nvCxnSpPr>
          <p:spPr>
            <a:xfrm>
              <a:off x="1297857" y="2246848"/>
              <a:ext cx="74479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7890CAC-4471-0B63-B761-B7118C709ABB}"/>
              </a:ext>
            </a:extLst>
          </p:cNvPr>
          <p:cNvCxnSpPr>
            <a:cxnSpLocks/>
          </p:cNvCxnSpPr>
          <p:nvPr/>
        </p:nvCxnSpPr>
        <p:spPr>
          <a:xfrm>
            <a:off x="809383" y="6179928"/>
            <a:ext cx="1054509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 descr="텍스트, 라인, 스크린샷, 그래프이(가) 표시된 사진&#10;&#10;자동 생성된 설명">
            <a:extLst>
              <a:ext uri="{FF2B5EF4-FFF2-40B4-BE49-F238E27FC236}">
                <a16:creationId xmlns:a16="http://schemas.microsoft.com/office/drawing/2014/main" id="{60DD45C8-C22A-19E0-FE99-D3E7141C3EB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1" r="10469"/>
          <a:stretch/>
        </p:blipFill>
        <p:spPr>
          <a:xfrm>
            <a:off x="492368" y="1314569"/>
            <a:ext cx="5458265" cy="4127500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003793C8-80DB-8472-C426-A639D60E7DD4}"/>
              </a:ext>
            </a:extLst>
          </p:cNvPr>
          <p:cNvSpPr/>
          <p:nvPr/>
        </p:nvSpPr>
        <p:spPr>
          <a:xfrm>
            <a:off x="3605822" y="1605465"/>
            <a:ext cx="2344812" cy="989666"/>
          </a:xfrm>
          <a:prstGeom prst="ellipse">
            <a:avLst/>
          </a:prstGeom>
          <a:noFill/>
          <a:ln w="57150">
            <a:solidFill>
              <a:srgbClr val="ED7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F55586-ADE1-E940-D316-867A31AF62FD}"/>
              </a:ext>
            </a:extLst>
          </p:cNvPr>
          <p:cNvSpPr/>
          <p:nvPr/>
        </p:nvSpPr>
        <p:spPr>
          <a:xfrm>
            <a:off x="6597137" y="1278549"/>
            <a:ext cx="4832522" cy="32643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" name="아래로 구부러진 화살표[C] 9">
            <a:extLst>
              <a:ext uri="{FF2B5EF4-FFF2-40B4-BE49-F238E27FC236}">
                <a16:creationId xmlns:a16="http://schemas.microsoft.com/office/drawing/2014/main" id="{054707AC-2AC5-451F-2BBD-D66ABDEDB5AA}"/>
              </a:ext>
            </a:extLst>
          </p:cNvPr>
          <p:cNvSpPr/>
          <p:nvPr/>
        </p:nvSpPr>
        <p:spPr>
          <a:xfrm>
            <a:off x="4561596" y="96727"/>
            <a:ext cx="4620623" cy="1492923"/>
          </a:xfrm>
          <a:prstGeom prst="curvedDownArrow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C04F88-33F0-8E44-3E46-B7145AF199AB}"/>
              </a:ext>
            </a:extLst>
          </p:cNvPr>
          <p:cNvSpPr txBox="1"/>
          <p:nvPr/>
        </p:nvSpPr>
        <p:spPr>
          <a:xfrm>
            <a:off x="6742951" y="1546707"/>
            <a:ext cx="4482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2000" dirty="0"/>
              <a:t>[</a:t>
            </a:r>
            <a:r>
              <a:rPr lang="ko-KR" altLang="en-US" sz="2000" dirty="0"/>
              <a:t>양의 상관관계 기업</a:t>
            </a:r>
            <a:r>
              <a:rPr lang="en" altLang="ko-Kore-KR" sz="2000" dirty="0"/>
              <a:t>]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CC0DDCC-2CFE-C956-7B1F-3879C7927D56}"/>
              </a:ext>
            </a:extLst>
          </p:cNvPr>
          <p:cNvSpPr/>
          <p:nvPr/>
        </p:nvSpPr>
        <p:spPr>
          <a:xfrm>
            <a:off x="991011" y="4242202"/>
            <a:ext cx="972937" cy="477982"/>
          </a:xfrm>
          <a:prstGeom prst="ellipse">
            <a:avLst/>
          </a:prstGeom>
          <a:noFill/>
          <a:ln w="38100">
            <a:solidFill>
              <a:srgbClr val="ED7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위로 구부러진 화살표[C] 13">
            <a:extLst>
              <a:ext uri="{FF2B5EF4-FFF2-40B4-BE49-F238E27FC236}">
                <a16:creationId xmlns:a16="http://schemas.microsoft.com/office/drawing/2014/main" id="{F9C2C073-BE73-A43C-0AF1-1514B6CDA823}"/>
              </a:ext>
            </a:extLst>
          </p:cNvPr>
          <p:cNvSpPr/>
          <p:nvPr/>
        </p:nvSpPr>
        <p:spPr>
          <a:xfrm>
            <a:off x="1477479" y="4707611"/>
            <a:ext cx="6398005" cy="836988"/>
          </a:xfrm>
          <a:prstGeom prst="curvedUpArrow">
            <a:avLst>
              <a:gd name="adj1" fmla="val 25000"/>
              <a:gd name="adj2" fmla="val 50000"/>
              <a:gd name="adj3" fmla="val 35053"/>
            </a:avLst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0DAED2-58CD-5E32-C692-9B2067792445}"/>
              </a:ext>
            </a:extLst>
          </p:cNvPr>
          <p:cNvSpPr txBox="1"/>
          <p:nvPr/>
        </p:nvSpPr>
        <p:spPr>
          <a:xfrm>
            <a:off x="6813454" y="1946817"/>
            <a:ext cx="44120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dirty="0"/>
              <a:t>BNK</a:t>
            </a:r>
            <a:r>
              <a:rPr lang="ko-KR" altLang="en-US" dirty="0"/>
              <a:t>금융지주</a:t>
            </a:r>
            <a:r>
              <a:rPr lang="en-US" altLang="ko-KR" dirty="0"/>
              <a:t>, </a:t>
            </a:r>
            <a:r>
              <a:rPr lang="en" altLang="ko-Kore-KR" dirty="0"/>
              <a:t>DB</a:t>
            </a:r>
            <a:r>
              <a:rPr lang="ko-KR" altLang="en-US" dirty="0"/>
              <a:t>손해보험</a:t>
            </a:r>
            <a:r>
              <a:rPr lang="en-US" altLang="ko-KR" dirty="0"/>
              <a:t>, </a:t>
            </a:r>
            <a:r>
              <a:rPr lang="en" altLang="ko-Kore-KR" dirty="0"/>
              <a:t>DB</a:t>
            </a:r>
            <a:r>
              <a:rPr lang="ko-KR" altLang="en-US" dirty="0" err="1"/>
              <a:t>하이텍</a:t>
            </a:r>
            <a:r>
              <a:rPr lang="en-US" altLang="ko-KR" dirty="0"/>
              <a:t>,</a:t>
            </a:r>
          </a:p>
          <a:p>
            <a:r>
              <a:rPr lang="en" altLang="ko-Kore-KR" dirty="0"/>
              <a:t>DGB</a:t>
            </a:r>
            <a:r>
              <a:rPr lang="ko-KR" altLang="en-US" dirty="0"/>
              <a:t>금융지주</a:t>
            </a:r>
            <a:r>
              <a:rPr lang="en-US" altLang="ko-KR" dirty="0"/>
              <a:t>, </a:t>
            </a:r>
            <a:r>
              <a:rPr lang="en" altLang="ko-Kore-KR" dirty="0"/>
              <a:t>JB</a:t>
            </a:r>
            <a:r>
              <a:rPr lang="ko-KR" altLang="en-US" dirty="0"/>
              <a:t>금융지주</a:t>
            </a:r>
            <a:r>
              <a:rPr lang="en-US" altLang="ko-KR" dirty="0"/>
              <a:t>, </a:t>
            </a:r>
            <a:r>
              <a:rPr lang="en" altLang="ko-Kore-KR" dirty="0"/>
              <a:t>KB</a:t>
            </a:r>
            <a:r>
              <a:rPr lang="ko-KR" altLang="en-US" dirty="0"/>
              <a:t>금융</a:t>
            </a:r>
            <a:r>
              <a:rPr lang="en-US" altLang="ko-KR" dirty="0"/>
              <a:t>, </a:t>
            </a:r>
          </a:p>
          <a:p>
            <a:r>
              <a:rPr lang="en" altLang="ko-Kore-KR" dirty="0"/>
              <a:t>KCC, LG</a:t>
            </a:r>
            <a:r>
              <a:rPr lang="ko-KR" altLang="en-US" dirty="0" err="1"/>
              <a:t>이노텍</a:t>
            </a:r>
            <a:r>
              <a:rPr lang="en-US" altLang="ko-KR" dirty="0"/>
              <a:t>, </a:t>
            </a:r>
            <a:r>
              <a:rPr lang="en" altLang="ko-Kore-KR" dirty="0"/>
              <a:t>LIG</a:t>
            </a:r>
            <a:r>
              <a:rPr lang="ko-KR" altLang="en-US" dirty="0" err="1"/>
              <a:t>넥스원</a:t>
            </a:r>
            <a:r>
              <a:rPr lang="en-US" altLang="ko-KR" dirty="0"/>
              <a:t>, </a:t>
            </a:r>
            <a:r>
              <a:rPr lang="en" altLang="ko-Kore-KR" dirty="0"/>
              <a:t>SKC, </a:t>
            </a:r>
          </a:p>
          <a:p>
            <a:r>
              <a:rPr lang="ko-KR" altLang="en-US" dirty="0"/>
              <a:t>고려아연</a:t>
            </a:r>
            <a:r>
              <a:rPr lang="en-US" altLang="ko-KR" dirty="0"/>
              <a:t>, </a:t>
            </a:r>
            <a:r>
              <a:rPr lang="ko-KR" altLang="en-US" dirty="0"/>
              <a:t>두산</a:t>
            </a:r>
            <a:r>
              <a:rPr lang="en-US" altLang="ko-KR" dirty="0"/>
              <a:t>, </a:t>
            </a:r>
            <a:r>
              <a:rPr lang="ko-KR" altLang="en-US" dirty="0" err="1"/>
              <a:t>롯데에너지머티리얼즈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롯데정밀화학</a:t>
            </a:r>
            <a:r>
              <a:rPr lang="en-US" altLang="ko-KR" dirty="0"/>
              <a:t>, </a:t>
            </a:r>
            <a:r>
              <a:rPr lang="ko-KR" altLang="en-US" dirty="0" err="1"/>
              <a:t>메리츠금융지주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삼성엔지니어링</a:t>
            </a:r>
            <a:r>
              <a:rPr lang="en-US" altLang="ko-KR" dirty="0"/>
              <a:t>, </a:t>
            </a:r>
            <a:r>
              <a:rPr lang="ko-KR" altLang="en-US" dirty="0"/>
              <a:t>삼성증권</a:t>
            </a:r>
            <a:r>
              <a:rPr lang="en-US" altLang="ko-KR" dirty="0"/>
              <a:t>, </a:t>
            </a:r>
            <a:r>
              <a:rPr lang="ko-KR" altLang="en-US" dirty="0"/>
              <a:t>아시아나항공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우리금융지주</a:t>
            </a:r>
            <a:r>
              <a:rPr lang="en-US" altLang="ko-KR" dirty="0"/>
              <a:t>, </a:t>
            </a:r>
            <a:r>
              <a:rPr lang="ko-KR" altLang="en-US" dirty="0" err="1"/>
              <a:t>코오롱인더</a:t>
            </a:r>
            <a:r>
              <a:rPr lang="en-US" altLang="ko-KR" dirty="0"/>
              <a:t>, </a:t>
            </a:r>
            <a:r>
              <a:rPr lang="ko-KR" altLang="en-US" dirty="0" err="1"/>
              <a:t>한솔케미칼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한전기술</a:t>
            </a:r>
            <a:r>
              <a:rPr lang="en-US" altLang="ko-KR" dirty="0"/>
              <a:t>, </a:t>
            </a:r>
            <a:r>
              <a:rPr lang="ko-KR" altLang="en-US" dirty="0"/>
              <a:t>효성첨단소재</a:t>
            </a:r>
            <a:r>
              <a:rPr lang="en-US" altLang="ko-KR" dirty="0"/>
              <a:t>, </a:t>
            </a:r>
            <a:r>
              <a:rPr lang="ko-KR" altLang="en-US" dirty="0" err="1"/>
              <a:t>후성</a:t>
            </a:r>
            <a:endParaRPr kumimoji="1"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AF313E7-EC1F-5C2C-13F3-38B8FA9FD5DC}"/>
              </a:ext>
            </a:extLst>
          </p:cNvPr>
          <p:cNvSpPr/>
          <p:nvPr/>
        </p:nvSpPr>
        <p:spPr>
          <a:xfrm>
            <a:off x="6623660" y="2520742"/>
            <a:ext cx="4832522" cy="21612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066E87-6370-8191-50CF-CD5E9707A293}"/>
              </a:ext>
            </a:extLst>
          </p:cNvPr>
          <p:cNvSpPr txBox="1"/>
          <p:nvPr/>
        </p:nvSpPr>
        <p:spPr>
          <a:xfrm>
            <a:off x="6706717" y="2664364"/>
            <a:ext cx="3635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[</a:t>
            </a:r>
            <a:r>
              <a:rPr kumimoji="1" lang="ko-KR" altLang="en-US" sz="2000" dirty="0"/>
              <a:t>음의 상관관계 기업</a:t>
            </a:r>
            <a:r>
              <a:rPr kumimoji="1" lang="en-US" altLang="ko-KR" sz="2000" dirty="0"/>
              <a:t>]</a:t>
            </a:r>
            <a:endParaRPr kumimoji="1" lang="ko-Kore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3AE659-0E28-EF20-21B4-53FEB9647E49}"/>
              </a:ext>
            </a:extLst>
          </p:cNvPr>
          <p:cNvSpPr txBox="1"/>
          <p:nvPr/>
        </p:nvSpPr>
        <p:spPr>
          <a:xfrm>
            <a:off x="6786931" y="3152626"/>
            <a:ext cx="4272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dirty="0"/>
              <a:t>DL, GS</a:t>
            </a:r>
            <a:r>
              <a:rPr lang="ko-KR" altLang="en-US" dirty="0"/>
              <a:t>리테일</a:t>
            </a:r>
            <a:r>
              <a:rPr lang="en-US" altLang="ko-KR" dirty="0"/>
              <a:t>, </a:t>
            </a:r>
            <a:r>
              <a:rPr lang="en" altLang="ko-Kore-KR" dirty="0"/>
              <a:t>HD</a:t>
            </a:r>
            <a:r>
              <a:rPr lang="ko-KR" altLang="en-US" dirty="0"/>
              <a:t>현대</a:t>
            </a:r>
            <a:r>
              <a:rPr lang="en-US" altLang="ko-KR" dirty="0"/>
              <a:t>, </a:t>
            </a:r>
            <a:r>
              <a:rPr lang="en" altLang="ko-Kore-KR" dirty="0"/>
              <a:t>LG</a:t>
            </a:r>
            <a:r>
              <a:rPr lang="ko-KR" altLang="en-US" dirty="0"/>
              <a:t>생활건강</a:t>
            </a:r>
            <a:r>
              <a:rPr lang="en-US" altLang="ko-KR" dirty="0"/>
              <a:t>,</a:t>
            </a:r>
          </a:p>
          <a:p>
            <a:r>
              <a:rPr lang="en" altLang="ko-Kore-KR" dirty="0"/>
              <a:t>SK</a:t>
            </a:r>
            <a:r>
              <a:rPr lang="ko-KR" altLang="en-US" dirty="0"/>
              <a:t>텔레콤</a:t>
            </a:r>
            <a:r>
              <a:rPr lang="en-US" altLang="ko-KR" dirty="0"/>
              <a:t>, </a:t>
            </a:r>
            <a:r>
              <a:rPr lang="ko-KR" altLang="en-US" dirty="0" err="1"/>
              <a:t>삼성에스디에스</a:t>
            </a:r>
            <a:r>
              <a:rPr lang="en-US" altLang="ko-KR" dirty="0"/>
              <a:t>, </a:t>
            </a:r>
            <a:r>
              <a:rPr lang="ko-KR" altLang="en-US" dirty="0"/>
              <a:t>아모레</a:t>
            </a:r>
            <a:r>
              <a:rPr lang="en" altLang="ko-Kore-KR" dirty="0"/>
              <a:t>G, </a:t>
            </a:r>
          </a:p>
          <a:p>
            <a:r>
              <a:rPr lang="ko-KR" altLang="en-US" dirty="0" err="1"/>
              <a:t>에스원</a:t>
            </a:r>
            <a:r>
              <a:rPr lang="en-US" altLang="ko-KR" dirty="0"/>
              <a:t>, </a:t>
            </a:r>
            <a:r>
              <a:rPr lang="ko-KR" altLang="en-US" dirty="0" err="1"/>
              <a:t>오뚜기</a:t>
            </a:r>
            <a:r>
              <a:rPr lang="en-US" altLang="ko-KR" dirty="0"/>
              <a:t>, </a:t>
            </a:r>
            <a:r>
              <a:rPr lang="ko-KR" altLang="en-US" dirty="0"/>
              <a:t>오리온</a:t>
            </a:r>
            <a:r>
              <a:rPr lang="en-US" altLang="ko-KR" dirty="0"/>
              <a:t>, </a:t>
            </a:r>
            <a:r>
              <a:rPr lang="ko-KR" altLang="en-US" dirty="0"/>
              <a:t>카카오</a:t>
            </a:r>
            <a:r>
              <a:rPr lang="en-US" altLang="ko-KR" dirty="0"/>
              <a:t>, </a:t>
            </a:r>
          </a:p>
          <a:p>
            <a:r>
              <a:rPr lang="ko-KR" altLang="en-US" dirty="0" err="1"/>
              <a:t>한올바이오파마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5054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10" grpId="0" animBg="1"/>
      <p:bldP spid="10" grpId="1" animBg="1"/>
      <p:bldP spid="11" grpId="0"/>
      <p:bldP spid="11" grpId="1"/>
      <p:bldP spid="12" grpId="0" animBg="1"/>
      <p:bldP spid="14" grpId="0" animBg="1"/>
      <p:bldP spid="17" grpId="0"/>
      <p:bldP spid="17" grpId="1"/>
      <p:bldP spid="13" grpId="0" animBg="1"/>
      <p:bldP spid="15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31F46888-F33D-B7A0-E4BA-452BC21574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812173D-49F5-42D5-E571-5DAC24534A8F}"/>
              </a:ext>
            </a:extLst>
          </p:cNvPr>
          <p:cNvSpPr/>
          <p:nvPr/>
        </p:nvSpPr>
        <p:spPr>
          <a:xfrm>
            <a:off x="-14068" y="0"/>
            <a:ext cx="12192000" cy="6858000"/>
          </a:xfrm>
          <a:prstGeom prst="rect">
            <a:avLst/>
          </a:prstGeom>
          <a:solidFill>
            <a:srgbClr val="001848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F656108-5331-6C59-8C79-2800FC6D8EE0}"/>
              </a:ext>
            </a:extLst>
          </p:cNvPr>
          <p:cNvGrpSpPr/>
          <p:nvPr/>
        </p:nvGrpSpPr>
        <p:grpSpPr>
          <a:xfrm>
            <a:off x="368708" y="346887"/>
            <a:ext cx="8799443" cy="584775"/>
            <a:chOff x="471947" y="1983958"/>
            <a:chExt cx="8799443" cy="58477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8DFDFF6-B716-7729-B2D4-7268F8DEA2D1}"/>
                </a:ext>
              </a:extLst>
            </p:cNvPr>
            <p:cNvSpPr txBox="1"/>
            <p:nvPr/>
          </p:nvSpPr>
          <p:spPr>
            <a:xfrm>
              <a:off x="471947" y="1983958"/>
              <a:ext cx="87994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03</a:t>
              </a:r>
              <a:r>
                <a:rPr lang="ko-KR" altLang="en-US" sz="32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        데이터 분석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C732290-AB82-D3EA-55A0-CC4D1EB514D8}"/>
                </a:ext>
              </a:extLst>
            </p:cNvPr>
            <p:cNvCxnSpPr>
              <a:cxnSpLocks/>
            </p:cNvCxnSpPr>
            <p:nvPr/>
          </p:nvCxnSpPr>
          <p:spPr>
            <a:xfrm>
              <a:off x="1297857" y="2246848"/>
              <a:ext cx="74479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7890CAC-4471-0B63-B761-B7118C709ABB}"/>
              </a:ext>
            </a:extLst>
          </p:cNvPr>
          <p:cNvCxnSpPr>
            <a:cxnSpLocks/>
          </p:cNvCxnSpPr>
          <p:nvPr/>
        </p:nvCxnSpPr>
        <p:spPr>
          <a:xfrm>
            <a:off x="809383" y="6179928"/>
            <a:ext cx="1054509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 descr="텍스트, 라인, 스크린샷, 그래프이(가) 표시된 사진&#10;&#10;자동 생성된 설명">
            <a:extLst>
              <a:ext uri="{FF2B5EF4-FFF2-40B4-BE49-F238E27FC236}">
                <a16:creationId xmlns:a16="http://schemas.microsoft.com/office/drawing/2014/main" id="{60DD45C8-C22A-19E0-FE99-D3E7141C3EB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1" r="10469"/>
          <a:stretch/>
        </p:blipFill>
        <p:spPr>
          <a:xfrm>
            <a:off x="492368" y="1314569"/>
            <a:ext cx="5458265" cy="4127500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003793C8-80DB-8472-C426-A639D60E7DD4}"/>
              </a:ext>
            </a:extLst>
          </p:cNvPr>
          <p:cNvSpPr/>
          <p:nvPr/>
        </p:nvSpPr>
        <p:spPr>
          <a:xfrm>
            <a:off x="3605822" y="1605465"/>
            <a:ext cx="2344812" cy="989666"/>
          </a:xfrm>
          <a:prstGeom prst="ellipse">
            <a:avLst/>
          </a:prstGeom>
          <a:noFill/>
          <a:ln w="57150">
            <a:solidFill>
              <a:srgbClr val="ED7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F55586-ADE1-E940-D316-867A31AF62FD}"/>
              </a:ext>
            </a:extLst>
          </p:cNvPr>
          <p:cNvSpPr/>
          <p:nvPr/>
        </p:nvSpPr>
        <p:spPr>
          <a:xfrm>
            <a:off x="6597137" y="1278549"/>
            <a:ext cx="4832522" cy="17585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D286D9-C6D1-E59F-D2B5-D6C4DB79EBEC}"/>
              </a:ext>
            </a:extLst>
          </p:cNvPr>
          <p:cNvSpPr txBox="1"/>
          <p:nvPr/>
        </p:nvSpPr>
        <p:spPr>
          <a:xfrm>
            <a:off x="6813454" y="1989729"/>
            <a:ext cx="4541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비철금속</a:t>
            </a:r>
            <a:r>
              <a:rPr lang="en-US" altLang="ko-KR" dirty="0"/>
              <a:t>, </a:t>
            </a:r>
            <a:r>
              <a:rPr lang="ko-KR" altLang="en-US" dirty="0"/>
              <a:t>섬유</a:t>
            </a:r>
            <a:r>
              <a:rPr lang="en-US" altLang="ko-KR" dirty="0"/>
              <a:t>,</a:t>
            </a:r>
            <a:r>
              <a:rPr lang="ko-KR" altLang="en-US" dirty="0"/>
              <a:t> 의류</a:t>
            </a:r>
            <a:r>
              <a:rPr lang="en-US" altLang="ko-KR" dirty="0"/>
              <a:t>,</a:t>
            </a:r>
            <a:r>
              <a:rPr lang="ko-KR" altLang="en-US" dirty="0"/>
              <a:t> 신발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호화품</a:t>
            </a:r>
            <a:r>
              <a:rPr lang="en-US" altLang="ko-KR" dirty="0"/>
              <a:t>, </a:t>
            </a:r>
          </a:p>
          <a:p>
            <a:r>
              <a:rPr lang="ko-KR" altLang="en-US" dirty="0" err="1"/>
              <a:t>우주항공과국방</a:t>
            </a:r>
            <a:r>
              <a:rPr lang="en-US" altLang="ko-KR" dirty="0"/>
              <a:t>, </a:t>
            </a:r>
            <a:r>
              <a:rPr lang="ko-KR" altLang="en-US" dirty="0" err="1"/>
              <a:t>전기유틸리티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전자장비와 기기</a:t>
            </a:r>
            <a:endParaRPr kumimoji="1" lang="ko-Kore-KR" altLang="en-US" dirty="0"/>
          </a:p>
        </p:txBody>
      </p:sp>
      <p:sp>
        <p:nvSpPr>
          <p:cNvPr id="10" name="아래로 구부러진 화살표[C] 9">
            <a:extLst>
              <a:ext uri="{FF2B5EF4-FFF2-40B4-BE49-F238E27FC236}">
                <a16:creationId xmlns:a16="http://schemas.microsoft.com/office/drawing/2014/main" id="{054707AC-2AC5-451F-2BBD-D66ABDEDB5AA}"/>
              </a:ext>
            </a:extLst>
          </p:cNvPr>
          <p:cNvSpPr/>
          <p:nvPr/>
        </p:nvSpPr>
        <p:spPr>
          <a:xfrm>
            <a:off x="4561596" y="96727"/>
            <a:ext cx="4620623" cy="1492923"/>
          </a:xfrm>
          <a:prstGeom prst="curvedDownArrow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C04F88-33F0-8E44-3E46-B7145AF199AB}"/>
              </a:ext>
            </a:extLst>
          </p:cNvPr>
          <p:cNvSpPr txBox="1"/>
          <p:nvPr/>
        </p:nvSpPr>
        <p:spPr>
          <a:xfrm>
            <a:off x="6742951" y="1546707"/>
            <a:ext cx="4482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2000" dirty="0"/>
              <a:t>[</a:t>
            </a:r>
            <a:r>
              <a:rPr lang="ko-KR" altLang="en-US" sz="2000" dirty="0"/>
              <a:t>양의 상관관계 기업의 품목</a:t>
            </a:r>
            <a:r>
              <a:rPr lang="en" altLang="ko-Kore-KR" sz="2000" dirty="0"/>
              <a:t>]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CC0DDCC-2CFE-C956-7B1F-3879C7927D56}"/>
              </a:ext>
            </a:extLst>
          </p:cNvPr>
          <p:cNvSpPr/>
          <p:nvPr/>
        </p:nvSpPr>
        <p:spPr>
          <a:xfrm>
            <a:off x="991011" y="4242202"/>
            <a:ext cx="972937" cy="477982"/>
          </a:xfrm>
          <a:prstGeom prst="ellipse">
            <a:avLst/>
          </a:prstGeom>
          <a:noFill/>
          <a:ln w="38100">
            <a:solidFill>
              <a:srgbClr val="ED7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AF313E7-EC1F-5C2C-13F3-38B8FA9FD5DC}"/>
              </a:ext>
            </a:extLst>
          </p:cNvPr>
          <p:cNvSpPr/>
          <p:nvPr/>
        </p:nvSpPr>
        <p:spPr>
          <a:xfrm>
            <a:off x="6597136" y="3287296"/>
            <a:ext cx="4832522" cy="1665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위로 구부러진 화살표[C] 13">
            <a:extLst>
              <a:ext uri="{FF2B5EF4-FFF2-40B4-BE49-F238E27FC236}">
                <a16:creationId xmlns:a16="http://schemas.microsoft.com/office/drawing/2014/main" id="{F9C2C073-BE73-A43C-0AF1-1514B6CDA823}"/>
              </a:ext>
            </a:extLst>
          </p:cNvPr>
          <p:cNvSpPr/>
          <p:nvPr/>
        </p:nvSpPr>
        <p:spPr>
          <a:xfrm>
            <a:off x="1437700" y="4720184"/>
            <a:ext cx="6359236" cy="979522"/>
          </a:xfrm>
          <a:prstGeom prst="curvedUpArrow">
            <a:avLst>
              <a:gd name="adj1" fmla="val 25000"/>
              <a:gd name="adj2" fmla="val 50000"/>
              <a:gd name="adj3" fmla="val 35053"/>
            </a:avLst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066E87-6370-8191-50CF-CD5E9707A293}"/>
              </a:ext>
            </a:extLst>
          </p:cNvPr>
          <p:cNvSpPr txBox="1"/>
          <p:nvPr/>
        </p:nvSpPr>
        <p:spPr>
          <a:xfrm>
            <a:off x="6871907" y="3424184"/>
            <a:ext cx="3635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[</a:t>
            </a:r>
            <a:r>
              <a:rPr kumimoji="1" lang="ko-KR" altLang="en-US" sz="2000" dirty="0"/>
              <a:t>음의 상관관계 기업의 품목</a:t>
            </a:r>
            <a:r>
              <a:rPr kumimoji="1" lang="en-US" altLang="ko-KR" sz="2000" dirty="0"/>
              <a:t>]</a:t>
            </a:r>
            <a:endParaRPr kumimoji="1" lang="ko-Kore-KR" alt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98ACDD-5737-4CC0-C87D-3CAF6BD90517}"/>
              </a:ext>
            </a:extLst>
          </p:cNvPr>
          <p:cNvSpPr txBox="1"/>
          <p:nvPr/>
        </p:nvSpPr>
        <p:spPr>
          <a:xfrm>
            <a:off x="6927100" y="3919617"/>
            <a:ext cx="3556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무선통신서비스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상업서비스와 </a:t>
            </a:r>
            <a:r>
              <a:rPr lang="ko-KR" altLang="en-US" dirty="0" err="1"/>
              <a:t>공급품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0200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8" grpId="0"/>
      <p:bldP spid="10" grpId="0" animBg="1"/>
      <p:bldP spid="11" grpId="0"/>
      <p:bldP spid="12" grpId="0" animBg="1"/>
      <p:bldP spid="13" grpId="0" animBg="1"/>
      <p:bldP spid="14" grpId="0" animBg="1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31F46888-F33D-B7A0-E4BA-452BC21574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812173D-49F5-42D5-E571-5DAC24534A8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848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F656108-5331-6C59-8C79-2800FC6D8EE0}"/>
              </a:ext>
            </a:extLst>
          </p:cNvPr>
          <p:cNvGrpSpPr/>
          <p:nvPr/>
        </p:nvGrpSpPr>
        <p:grpSpPr>
          <a:xfrm>
            <a:off x="368708" y="346887"/>
            <a:ext cx="8799443" cy="584775"/>
            <a:chOff x="471947" y="1983958"/>
            <a:chExt cx="8799443" cy="58477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8DFDFF6-B716-7729-B2D4-7268F8DEA2D1}"/>
                </a:ext>
              </a:extLst>
            </p:cNvPr>
            <p:cNvSpPr txBox="1"/>
            <p:nvPr/>
          </p:nvSpPr>
          <p:spPr>
            <a:xfrm>
              <a:off x="471947" y="1983958"/>
              <a:ext cx="87994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03</a:t>
              </a:r>
              <a:r>
                <a:rPr lang="ko-KR" altLang="en-US" sz="32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       데이터 분석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C732290-AB82-D3EA-55A0-CC4D1EB514D8}"/>
                </a:ext>
              </a:extLst>
            </p:cNvPr>
            <p:cNvCxnSpPr>
              <a:cxnSpLocks/>
            </p:cNvCxnSpPr>
            <p:nvPr/>
          </p:nvCxnSpPr>
          <p:spPr>
            <a:xfrm>
              <a:off x="1297857" y="2246848"/>
              <a:ext cx="74479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7890CAC-4471-0B63-B761-B7118C709ABB}"/>
              </a:ext>
            </a:extLst>
          </p:cNvPr>
          <p:cNvCxnSpPr>
            <a:cxnSpLocks/>
          </p:cNvCxnSpPr>
          <p:nvPr/>
        </p:nvCxnSpPr>
        <p:spPr>
          <a:xfrm>
            <a:off x="809383" y="6179928"/>
            <a:ext cx="1054509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텍스트, 라인, 그래프, 스크린샷이(가) 표시된 사진&#10;&#10;자동 생성된 설명">
            <a:extLst>
              <a:ext uri="{FF2B5EF4-FFF2-40B4-BE49-F238E27FC236}">
                <a16:creationId xmlns:a16="http://schemas.microsoft.com/office/drawing/2014/main" id="{4BD70F7D-DDA2-EBC3-480A-3023117BB6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22" y="1278549"/>
            <a:ext cx="5880100" cy="4127500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E549B3E2-A447-816E-058C-88A35B8AF4D1}"/>
              </a:ext>
            </a:extLst>
          </p:cNvPr>
          <p:cNvSpPr/>
          <p:nvPr/>
        </p:nvSpPr>
        <p:spPr>
          <a:xfrm>
            <a:off x="3605822" y="1605465"/>
            <a:ext cx="2344812" cy="989666"/>
          </a:xfrm>
          <a:prstGeom prst="ellipse">
            <a:avLst/>
          </a:prstGeom>
          <a:noFill/>
          <a:ln w="57150">
            <a:solidFill>
              <a:srgbClr val="ED7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8C1D01E-FB46-2D4B-69AC-DC7D84B61B5A}"/>
              </a:ext>
            </a:extLst>
          </p:cNvPr>
          <p:cNvSpPr/>
          <p:nvPr/>
        </p:nvSpPr>
        <p:spPr>
          <a:xfrm>
            <a:off x="6597136" y="1278549"/>
            <a:ext cx="4482574" cy="20273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48430-4D55-A49E-2F8C-DA13E3D4FB28}"/>
              </a:ext>
            </a:extLst>
          </p:cNvPr>
          <p:cNvSpPr txBox="1"/>
          <p:nvPr/>
        </p:nvSpPr>
        <p:spPr>
          <a:xfrm>
            <a:off x="6813454" y="1989729"/>
            <a:ext cx="4541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dirty="0"/>
              <a:t>GS</a:t>
            </a:r>
            <a:r>
              <a:rPr lang="ko-KR" altLang="en-US" dirty="0"/>
              <a:t>건설</a:t>
            </a:r>
            <a:r>
              <a:rPr lang="en-US" altLang="ko-KR" dirty="0"/>
              <a:t>, </a:t>
            </a:r>
            <a:r>
              <a:rPr lang="en" altLang="ko-Kore-KR" dirty="0"/>
              <a:t>HDC</a:t>
            </a:r>
            <a:r>
              <a:rPr lang="ko-KR" altLang="en-US" dirty="0"/>
              <a:t>현대산업개발</a:t>
            </a:r>
            <a:r>
              <a:rPr lang="en-US" altLang="ko-KR" dirty="0"/>
              <a:t>, </a:t>
            </a:r>
            <a:r>
              <a:rPr lang="en" altLang="ko-Kore-KR" dirty="0"/>
              <a:t>NAVER,</a:t>
            </a:r>
          </a:p>
          <a:p>
            <a:r>
              <a:rPr lang="en" altLang="ko-Kore-KR" dirty="0"/>
              <a:t>NH</a:t>
            </a:r>
            <a:r>
              <a:rPr lang="ko-KR" altLang="en-US" dirty="0"/>
              <a:t>투자증권</a:t>
            </a:r>
            <a:r>
              <a:rPr lang="en-US" altLang="ko-KR" dirty="0"/>
              <a:t>, </a:t>
            </a:r>
            <a:r>
              <a:rPr lang="ko-KR" altLang="en-US" dirty="0" err="1"/>
              <a:t>녹십자홀딩스</a:t>
            </a:r>
            <a:r>
              <a:rPr lang="en-US" altLang="ko-KR" dirty="0"/>
              <a:t>, </a:t>
            </a:r>
            <a:r>
              <a:rPr lang="ko-KR" altLang="en-US" dirty="0"/>
              <a:t>보령</a:t>
            </a:r>
            <a:r>
              <a:rPr lang="en-US" altLang="ko-KR" dirty="0"/>
              <a:t>, </a:t>
            </a:r>
          </a:p>
          <a:p>
            <a:r>
              <a:rPr lang="ko-KR" altLang="en-US" dirty="0" err="1"/>
              <a:t>신세계인터내셔날</a:t>
            </a:r>
            <a:r>
              <a:rPr lang="en-US" altLang="ko-KR" dirty="0"/>
              <a:t>, </a:t>
            </a:r>
            <a:r>
              <a:rPr lang="ko-KR" altLang="en-US" dirty="0"/>
              <a:t>신풍제약</a:t>
            </a:r>
            <a:r>
              <a:rPr lang="en-US" altLang="ko-KR" dirty="0"/>
              <a:t>, </a:t>
            </a:r>
            <a:r>
              <a:rPr lang="ko-KR" altLang="en-US" dirty="0"/>
              <a:t>카카오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한전</a:t>
            </a:r>
            <a:r>
              <a:rPr lang="en" altLang="ko-Kore-KR" dirty="0"/>
              <a:t>KPS, </a:t>
            </a:r>
            <a:r>
              <a:rPr lang="ko-KR" altLang="en-US" dirty="0"/>
              <a:t>현대건설</a:t>
            </a:r>
            <a:endParaRPr kumimoji="1" lang="ko-Kore-KR" altLang="en-US" dirty="0"/>
          </a:p>
        </p:txBody>
      </p:sp>
      <p:sp>
        <p:nvSpPr>
          <p:cNvPr id="14" name="아래로 구부러진 화살표[C] 13">
            <a:extLst>
              <a:ext uri="{FF2B5EF4-FFF2-40B4-BE49-F238E27FC236}">
                <a16:creationId xmlns:a16="http://schemas.microsoft.com/office/drawing/2014/main" id="{A1AF0FAF-A355-8608-0459-15B67785D8DC}"/>
              </a:ext>
            </a:extLst>
          </p:cNvPr>
          <p:cNvSpPr/>
          <p:nvPr/>
        </p:nvSpPr>
        <p:spPr>
          <a:xfrm>
            <a:off x="4561596" y="96727"/>
            <a:ext cx="4620623" cy="1492923"/>
          </a:xfrm>
          <a:prstGeom prst="curvedDownArrow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739751-A7BB-FB5F-A4F0-5CB657631205}"/>
              </a:ext>
            </a:extLst>
          </p:cNvPr>
          <p:cNvSpPr txBox="1"/>
          <p:nvPr/>
        </p:nvSpPr>
        <p:spPr>
          <a:xfrm>
            <a:off x="6742951" y="1546707"/>
            <a:ext cx="4482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2000" dirty="0"/>
              <a:t>[</a:t>
            </a:r>
            <a:r>
              <a:rPr lang="ko-KR" altLang="en-US" sz="2000" dirty="0"/>
              <a:t>양의 상관관계 기업</a:t>
            </a:r>
            <a:r>
              <a:rPr lang="en" altLang="ko-Kore-KR" sz="2000" dirty="0"/>
              <a:t>]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7CE0866-3281-952A-0688-85D18365E762}"/>
              </a:ext>
            </a:extLst>
          </p:cNvPr>
          <p:cNvSpPr/>
          <p:nvPr/>
        </p:nvSpPr>
        <p:spPr>
          <a:xfrm>
            <a:off x="966475" y="3948545"/>
            <a:ext cx="972937" cy="477982"/>
          </a:xfrm>
          <a:prstGeom prst="ellipse">
            <a:avLst/>
          </a:prstGeom>
          <a:noFill/>
          <a:ln w="38100">
            <a:solidFill>
              <a:srgbClr val="ED7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8D58CF-2C74-88E9-BD0B-ADDE16CD83F0}"/>
              </a:ext>
            </a:extLst>
          </p:cNvPr>
          <p:cNvSpPr/>
          <p:nvPr/>
        </p:nvSpPr>
        <p:spPr>
          <a:xfrm>
            <a:off x="6597136" y="3384789"/>
            <a:ext cx="4503617" cy="15061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8" name="위로 구부러진 화살표[C] 17">
            <a:extLst>
              <a:ext uri="{FF2B5EF4-FFF2-40B4-BE49-F238E27FC236}">
                <a16:creationId xmlns:a16="http://schemas.microsoft.com/office/drawing/2014/main" id="{7AB9ECD3-D977-1092-5DF8-BA0A3983CE28}"/>
              </a:ext>
            </a:extLst>
          </p:cNvPr>
          <p:cNvSpPr/>
          <p:nvPr/>
        </p:nvSpPr>
        <p:spPr>
          <a:xfrm>
            <a:off x="1426793" y="4438353"/>
            <a:ext cx="6619927" cy="872879"/>
          </a:xfrm>
          <a:prstGeom prst="curvedUpArrow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5F89FC-D2AF-6490-3A4A-0E64250A78F7}"/>
              </a:ext>
            </a:extLst>
          </p:cNvPr>
          <p:cNvSpPr txBox="1"/>
          <p:nvPr/>
        </p:nvSpPr>
        <p:spPr>
          <a:xfrm>
            <a:off x="6813454" y="3520246"/>
            <a:ext cx="3635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[</a:t>
            </a:r>
            <a:r>
              <a:rPr kumimoji="1" lang="ko-KR" altLang="en-US" sz="2000" dirty="0"/>
              <a:t>음의 상관관계 기업</a:t>
            </a:r>
            <a:r>
              <a:rPr kumimoji="1" lang="en-US" altLang="ko-KR" sz="2000" dirty="0"/>
              <a:t>]</a:t>
            </a:r>
            <a:endParaRPr kumimoji="1" lang="ko-Kore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7EE0FF-AD84-DDE4-2A72-CE59D81F8D01}"/>
              </a:ext>
            </a:extLst>
          </p:cNvPr>
          <p:cNvSpPr txBox="1"/>
          <p:nvPr/>
        </p:nvSpPr>
        <p:spPr>
          <a:xfrm>
            <a:off x="6813454" y="3864370"/>
            <a:ext cx="4766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dirty="0"/>
              <a:t>LG</a:t>
            </a:r>
            <a:r>
              <a:rPr lang="ko-KR" altLang="en-US" dirty="0"/>
              <a:t>화학</a:t>
            </a:r>
            <a:r>
              <a:rPr lang="en-US" altLang="ko-KR" dirty="0"/>
              <a:t>, </a:t>
            </a:r>
            <a:r>
              <a:rPr lang="en" altLang="ko-Kore-KR" dirty="0"/>
              <a:t>LS</a:t>
            </a:r>
            <a:r>
              <a:rPr lang="en-US" altLang="ko-KR" dirty="0"/>
              <a:t>,</a:t>
            </a:r>
            <a:r>
              <a:rPr lang="ko-KR" altLang="en-US" dirty="0"/>
              <a:t> 삼성</a:t>
            </a:r>
            <a:r>
              <a:rPr lang="en" altLang="ko-Kore-KR" dirty="0"/>
              <a:t>SDI, </a:t>
            </a:r>
            <a:r>
              <a:rPr lang="ko-KR" altLang="en-US" dirty="0"/>
              <a:t>삼양식품</a:t>
            </a:r>
            <a:r>
              <a:rPr lang="en-US" altLang="ko-KR" dirty="0"/>
              <a:t>, </a:t>
            </a:r>
            <a:r>
              <a:rPr lang="ko-KR" altLang="en-US" dirty="0"/>
              <a:t>오리온</a:t>
            </a:r>
            <a:r>
              <a:rPr lang="en-US" altLang="ko-KR" dirty="0"/>
              <a:t>, </a:t>
            </a:r>
          </a:p>
          <a:p>
            <a:r>
              <a:rPr lang="ko-KR" altLang="en-US" dirty="0" err="1"/>
              <a:t>오리온홀딩스</a:t>
            </a:r>
            <a:r>
              <a:rPr lang="en-US" altLang="ko-KR" dirty="0"/>
              <a:t>, </a:t>
            </a:r>
            <a:r>
              <a:rPr lang="ko-KR" altLang="en-US" dirty="0" err="1"/>
              <a:t>포스코퓨처엠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910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0" grpId="0" animBg="1"/>
      <p:bldP spid="10" grpId="1" animBg="1"/>
      <p:bldP spid="11" grpId="0"/>
      <p:bldP spid="11" grpId="1"/>
      <p:bldP spid="14" grpId="0" animBg="1"/>
      <p:bldP spid="14" grpId="1" animBg="1"/>
      <p:bldP spid="15" grpId="0"/>
      <p:bldP spid="15" grpId="1"/>
      <p:bldP spid="16" grpId="0" animBg="1"/>
      <p:bldP spid="17" grpId="0" animBg="1"/>
      <p:bldP spid="18" grpId="0" animBg="1"/>
      <p:bldP spid="21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31F46888-F33D-B7A0-E4BA-452BC21574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812173D-49F5-42D5-E571-5DAC24534A8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848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F656108-5331-6C59-8C79-2800FC6D8EE0}"/>
              </a:ext>
            </a:extLst>
          </p:cNvPr>
          <p:cNvGrpSpPr/>
          <p:nvPr/>
        </p:nvGrpSpPr>
        <p:grpSpPr>
          <a:xfrm>
            <a:off x="368708" y="346887"/>
            <a:ext cx="8799443" cy="584775"/>
            <a:chOff x="471947" y="1983958"/>
            <a:chExt cx="8799443" cy="58477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8DFDFF6-B716-7729-B2D4-7268F8DEA2D1}"/>
                </a:ext>
              </a:extLst>
            </p:cNvPr>
            <p:cNvSpPr txBox="1"/>
            <p:nvPr/>
          </p:nvSpPr>
          <p:spPr>
            <a:xfrm>
              <a:off x="471947" y="1983958"/>
              <a:ext cx="87994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03</a:t>
              </a:r>
              <a:r>
                <a:rPr lang="ko-KR" altLang="en-US" sz="32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        데이터 분석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C732290-AB82-D3EA-55A0-CC4D1EB514D8}"/>
                </a:ext>
              </a:extLst>
            </p:cNvPr>
            <p:cNvCxnSpPr>
              <a:cxnSpLocks/>
            </p:cNvCxnSpPr>
            <p:nvPr/>
          </p:nvCxnSpPr>
          <p:spPr>
            <a:xfrm>
              <a:off x="1297857" y="2246848"/>
              <a:ext cx="74479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7890CAC-4471-0B63-B761-B7118C709ABB}"/>
              </a:ext>
            </a:extLst>
          </p:cNvPr>
          <p:cNvCxnSpPr>
            <a:cxnSpLocks/>
          </p:cNvCxnSpPr>
          <p:nvPr/>
        </p:nvCxnSpPr>
        <p:spPr>
          <a:xfrm>
            <a:off x="809383" y="6179928"/>
            <a:ext cx="1054509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텍스트, 라인, 그래프, 스크린샷이(가) 표시된 사진&#10;&#10;자동 생성된 설명">
            <a:extLst>
              <a:ext uri="{FF2B5EF4-FFF2-40B4-BE49-F238E27FC236}">
                <a16:creationId xmlns:a16="http://schemas.microsoft.com/office/drawing/2014/main" id="{4BD70F7D-DDA2-EBC3-480A-3023117BB6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22" y="1278549"/>
            <a:ext cx="5880100" cy="4127500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E549B3E2-A447-816E-058C-88A35B8AF4D1}"/>
              </a:ext>
            </a:extLst>
          </p:cNvPr>
          <p:cNvSpPr/>
          <p:nvPr/>
        </p:nvSpPr>
        <p:spPr>
          <a:xfrm>
            <a:off x="3605822" y="1605465"/>
            <a:ext cx="2344812" cy="989666"/>
          </a:xfrm>
          <a:prstGeom prst="ellipse">
            <a:avLst/>
          </a:prstGeom>
          <a:noFill/>
          <a:ln w="57150">
            <a:solidFill>
              <a:srgbClr val="ED7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8C1D01E-FB46-2D4B-69AC-DC7D84B61B5A}"/>
              </a:ext>
            </a:extLst>
          </p:cNvPr>
          <p:cNvSpPr/>
          <p:nvPr/>
        </p:nvSpPr>
        <p:spPr>
          <a:xfrm>
            <a:off x="6597136" y="1278549"/>
            <a:ext cx="5134707" cy="43009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48430-4D55-A49E-2F8C-DA13E3D4FB28}"/>
              </a:ext>
            </a:extLst>
          </p:cNvPr>
          <p:cNvSpPr txBox="1"/>
          <p:nvPr/>
        </p:nvSpPr>
        <p:spPr>
          <a:xfrm>
            <a:off x="6813454" y="1989729"/>
            <a:ext cx="45410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dirty="0"/>
              <a:t>IT</a:t>
            </a:r>
            <a:r>
              <a:rPr lang="ko-KR" altLang="en-US" dirty="0"/>
              <a:t>서비스</a:t>
            </a:r>
            <a:r>
              <a:rPr lang="en-US" altLang="ko-KR" dirty="0"/>
              <a:t>, </a:t>
            </a:r>
            <a:r>
              <a:rPr lang="ko-KR" altLang="en-US" dirty="0"/>
              <a:t>가구</a:t>
            </a:r>
            <a:r>
              <a:rPr lang="en-US" altLang="ko-KR" dirty="0"/>
              <a:t>, </a:t>
            </a:r>
            <a:r>
              <a:rPr lang="ko-KR" altLang="en-US" dirty="0"/>
              <a:t>가정용기기와</a:t>
            </a:r>
            <a:r>
              <a:rPr lang="en-US" altLang="ko-KR" dirty="0"/>
              <a:t> </a:t>
            </a:r>
            <a:r>
              <a:rPr lang="ko-KR" altLang="en-US" dirty="0"/>
              <a:t>용품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건강관리장비와</a:t>
            </a:r>
            <a:r>
              <a:rPr lang="en-US" altLang="ko-KR" dirty="0"/>
              <a:t> </a:t>
            </a:r>
            <a:r>
              <a:rPr lang="ko-KR" altLang="en-US" dirty="0"/>
              <a:t>용품</a:t>
            </a:r>
            <a:r>
              <a:rPr lang="en-US" altLang="ko-KR" dirty="0"/>
              <a:t>, </a:t>
            </a:r>
            <a:r>
              <a:rPr lang="ko-KR" altLang="en-US" dirty="0"/>
              <a:t>건설</a:t>
            </a:r>
            <a:r>
              <a:rPr lang="en-US" altLang="ko-KR" dirty="0"/>
              <a:t>, </a:t>
            </a:r>
            <a:r>
              <a:rPr lang="ko-KR" altLang="en-US" dirty="0"/>
              <a:t>건축자재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게임엔터테인먼트</a:t>
            </a:r>
            <a:r>
              <a:rPr lang="en-US" altLang="ko-KR" dirty="0"/>
              <a:t>, </a:t>
            </a:r>
            <a:r>
              <a:rPr lang="ko-KR" altLang="en-US" dirty="0"/>
              <a:t>디스플레이패널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무선통신서비스</a:t>
            </a:r>
            <a:r>
              <a:rPr lang="en-US" altLang="ko-KR" dirty="0"/>
              <a:t>, </a:t>
            </a:r>
            <a:r>
              <a:rPr lang="ko-KR" altLang="en-US" dirty="0"/>
              <a:t>반도체와</a:t>
            </a:r>
            <a:r>
              <a:rPr lang="en-US" altLang="ko-KR" dirty="0"/>
              <a:t> </a:t>
            </a:r>
            <a:r>
              <a:rPr lang="ko-KR" altLang="en-US" dirty="0"/>
              <a:t>반도체장비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방송과</a:t>
            </a:r>
            <a:r>
              <a:rPr lang="en-US" altLang="ko-KR" dirty="0"/>
              <a:t> </a:t>
            </a:r>
            <a:r>
              <a:rPr lang="ko-KR" altLang="en-US" dirty="0"/>
              <a:t>엔터테인먼트</a:t>
            </a:r>
            <a:r>
              <a:rPr lang="en-US" altLang="ko-KR" dirty="0"/>
              <a:t>, </a:t>
            </a:r>
            <a:r>
              <a:rPr lang="ko-KR" altLang="en-US" dirty="0"/>
              <a:t>백화점과</a:t>
            </a:r>
            <a:r>
              <a:rPr lang="en-US" altLang="ko-KR" dirty="0"/>
              <a:t> </a:t>
            </a:r>
            <a:r>
              <a:rPr lang="ko-KR" altLang="en-US" dirty="0"/>
              <a:t>일반상점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복합기업</a:t>
            </a:r>
            <a:r>
              <a:rPr lang="en-US" altLang="ko-KR" dirty="0"/>
              <a:t>, </a:t>
            </a:r>
            <a:r>
              <a:rPr lang="ko-KR" altLang="en-US" dirty="0"/>
              <a:t>상업서비스와</a:t>
            </a:r>
            <a:r>
              <a:rPr lang="en-US" altLang="ko-KR" dirty="0"/>
              <a:t> </a:t>
            </a:r>
            <a:r>
              <a:rPr lang="ko-KR" altLang="en-US" dirty="0" err="1"/>
              <a:t>공급품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섬유</a:t>
            </a:r>
            <a:r>
              <a:rPr lang="en-US" altLang="ko-KR" dirty="0"/>
              <a:t>,</a:t>
            </a:r>
            <a:r>
              <a:rPr lang="ko-KR" altLang="en-US" dirty="0"/>
              <a:t>의류</a:t>
            </a:r>
            <a:r>
              <a:rPr lang="en-US" altLang="ko-KR" dirty="0"/>
              <a:t>,</a:t>
            </a:r>
            <a:r>
              <a:rPr lang="ko-KR" altLang="en-US" dirty="0"/>
              <a:t>신발</a:t>
            </a:r>
            <a:r>
              <a:rPr lang="en-US" altLang="ko-KR" dirty="0"/>
              <a:t>, </a:t>
            </a:r>
            <a:r>
              <a:rPr lang="ko-KR" altLang="en-US" dirty="0" err="1"/>
              <a:t>호화품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양방향미디어와</a:t>
            </a:r>
            <a:r>
              <a:rPr lang="en-US" altLang="ko-KR" dirty="0"/>
              <a:t> </a:t>
            </a:r>
            <a:r>
              <a:rPr lang="ko-KR" altLang="en-US" dirty="0"/>
              <a:t>서비스</a:t>
            </a:r>
            <a:r>
              <a:rPr lang="en-US" altLang="ko-KR" dirty="0"/>
              <a:t>, </a:t>
            </a:r>
            <a:r>
              <a:rPr lang="ko-KR" altLang="en-US" dirty="0"/>
              <a:t>은행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인터넷과</a:t>
            </a:r>
            <a:r>
              <a:rPr lang="en-US" altLang="ko-KR" dirty="0"/>
              <a:t> </a:t>
            </a:r>
            <a:r>
              <a:rPr lang="ko-KR" altLang="en-US" dirty="0"/>
              <a:t>카탈로그소매</a:t>
            </a:r>
            <a:r>
              <a:rPr lang="en-US" altLang="ko-KR" dirty="0"/>
              <a:t>, </a:t>
            </a:r>
            <a:r>
              <a:rPr lang="ko-KR" altLang="en-US" dirty="0" err="1"/>
              <a:t>전기유틸리티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전문소매</a:t>
            </a:r>
            <a:r>
              <a:rPr lang="en-US" altLang="ko-KR" dirty="0"/>
              <a:t>, </a:t>
            </a:r>
            <a:r>
              <a:rPr lang="ko-KR" altLang="en-US" dirty="0"/>
              <a:t>전자장비와</a:t>
            </a:r>
            <a:r>
              <a:rPr lang="en-US" altLang="ko-KR" dirty="0"/>
              <a:t> </a:t>
            </a:r>
            <a:r>
              <a:rPr lang="ko-KR" altLang="en-US" dirty="0"/>
              <a:t>기기</a:t>
            </a:r>
            <a:r>
              <a:rPr lang="en-US" altLang="ko-KR" dirty="0"/>
              <a:t>, </a:t>
            </a:r>
            <a:r>
              <a:rPr lang="ko-KR" altLang="en-US" dirty="0"/>
              <a:t>제약</a:t>
            </a:r>
            <a:r>
              <a:rPr lang="en-US" altLang="ko-KR" dirty="0"/>
              <a:t>, </a:t>
            </a:r>
            <a:r>
              <a:rPr lang="ko-KR" altLang="en-US" dirty="0"/>
              <a:t>포장재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항공사</a:t>
            </a:r>
            <a:r>
              <a:rPr lang="en-US" altLang="ko-KR" dirty="0"/>
              <a:t>, </a:t>
            </a:r>
            <a:r>
              <a:rPr lang="ko-KR" altLang="en-US" dirty="0"/>
              <a:t>항공화물운송과</a:t>
            </a:r>
            <a:r>
              <a:rPr lang="en-US" altLang="ko-KR" dirty="0"/>
              <a:t> </a:t>
            </a:r>
            <a:r>
              <a:rPr lang="ko-KR" altLang="en-US" dirty="0"/>
              <a:t>물류</a:t>
            </a:r>
            <a:r>
              <a:rPr lang="en-US" altLang="ko-KR" dirty="0"/>
              <a:t>, </a:t>
            </a:r>
            <a:r>
              <a:rPr lang="ko-KR" altLang="en-US" dirty="0" err="1"/>
              <a:t>해운사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호텔</a:t>
            </a:r>
            <a:r>
              <a:rPr lang="en-US" altLang="ko-KR" dirty="0"/>
              <a:t>, </a:t>
            </a:r>
            <a:r>
              <a:rPr lang="ko-KR" altLang="en-US" dirty="0"/>
              <a:t>레스토랑</a:t>
            </a:r>
            <a:r>
              <a:rPr lang="en-US" altLang="ko-KR" dirty="0"/>
              <a:t>,</a:t>
            </a:r>
            <a:r>
              <a:rPr lang="ko-KR" altLang="en-US" dirty="0"/>
              <a:t>레저</a:t>
            </a:r>
            <a:r>
              <a:rPr lang="en-US" altLang="ko-KR" dirty="0"/>
              <a:t>, </a:t>
            </a:r>
            <a:r>
              <a:rPr lang="ko-KR" altLang="en-US" dirty="0"/>
              <a:t>화장품</a:t>
            </a:r>
            <a:endParaRPr kumimoji="1" lang="ko-Kore-KR" altLang="en-US" dirty="0"/>
          </a:p>
        </p:txBody>
      </p:sp>
      <p:sp>
        <p:nvSpPr>
          <p:cNvPr id="14" name="아래로 구부러진 화살표[C] 13">
            <a:extLst>
              <a:ext uri="{FF2B5EF4-FFF2-40B4-BE49-F238E27FC236}">
                <a16:creationId xmlns:a16="http://schemas.microsoft.com/office/drawing/2014/main" id="{A1AF0FAF-A355-8608-0459-15B67785D8DC}"/>
              </a:ext>
            </a:extLst>
          </p:cNvPr>
          <p:cNvSpPr/>
          <p:nvPr/>
        </p:nvSpPr>
        <p:spPr>
          <a:xfrm>
            <a:off x="4561596" y="96727"/>
            <a:ext cx="4620623" cy="1492923"/>
          </a:xfrm>
          <a:prstGeom prst="curvedDownArrow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739751-A7BB-FB5F-A4F0-5CB657631205}"/>
              </a:ext>
            </a:extLst>
          </p:cNvPr>
          <p:cNvSpPr txBox="1"/>
          <p:nvPr/>
        </p:nvSpPr>
        <p:spPr>
          <a:xfrm>
            <a:off x="6742951" y="1546707"/>
            <a:ext cx="4482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2000" dirty="0"/>
              <a:t>[</a:t>
            </a:r>
            <a:r>
              <a:rPr lang="ko-KR" altLang="en-US" sz="2000" dirty="0"/>
              <a:t>양의 상관관계 기업의 품목</a:t>
            </a:r>
            <a:r>
              <a:rPr lang="en" altLang="ko-Kore-KR" sz="2000" dirty="0"/>
              <a:t>]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7CE0866-3281-952A-0688-85D18365E762}"/>
              </a:ext>
            </a:extLst>
          </p:cNvPr>
          <p:cNvSpPr/>
          <p:nvPr/>
        </p:nvSpPr>
        <p:spPr>
          <a:xfrm>
            <a:off x="966475" y="3948545"/>
            <a:ext cx="972937" cy="477982"/>
          </a:xfrm>
          <a:prstGeom prst="ellipse">
            <a:avLst/>
          </a:prstGeom>
          <a:noFill/>
          <a:ln w="38100">
            <a:solidFill>
              <a:srgbClr val="ED7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8D58CF-2C74-88E9-BD0B-ADDE16CD83F0}"/>
              </a:ext>
            </a:extLst>
          </p:cNvPr>
          <p:cNvSpPr/>
          <p:nvPr/>
        </p:nvSpPr>
        <p:spPr>
          <a:xfrm>
            <a:off x="6667707" y="2431473"/>
            <a:ext cx="4832522" cy="19735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위로 구부러진 화살표[C] 17">
            <a:extLst>
              <a:ext uri="{FF2B5EF4-FFF2-40B4-BE49-F238E27FC236}">
                <a16:creationId xmlns:a16="http://schemas.microsoft.com/office/drawing/2014/main" id="{7AB9ECD3-D977-1092-5DF8-BA0A3983CE28}"/>
              </a:ext>
            </a:extLst>
          </p:cNvPr>
          <p:cNvSpPr/>
          <p:nvPr/>
        </p:nvSpPr>
        <p:spPr>
          <a:xfrm>
            <a:off x="1413164" y="4426527"/>
            <a:ext cx="6359236" cy="979522"/>
          </a:xfrm>
          <a:prstGeom prst="curvedUpArrow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5F89FC-D2AF-6490-3A4A-0E64250A78F7}"/>
              </a:ext>
            </a:extLst>
          </p:cNvPr>
          <p:cNvSpPr txBox="1"/>
          <p:nvPr/>
        </p:nvSpPr>
        <p:spPr>
          <a:xfrm>
            <a:off x="6902564" y="2747868"/>
            <a:ext cx="3635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[</a:t>
            </a:r>
            <a:r>
              <a:rPr kumimoji="1" lang="ko-KR" altLang="en-US" sz="2000" dirty="0"/>
              <a:t>음의 상관관계 기업의 품목</a:t>
            </a:r>
            <a:r>
              <a:rPr kumimoji="1" lang="en-US" altLang="ko-KR" sz="2000" dirty="0"/>
              <a:t>]</a:t>
            </a:r>
            <a:endParaRPr kumimoji="1" lang="ko-Kore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7EE0FF-AD84-DDE4-2A72-CE59D81F8D01}"/>
              </a:ext>
            </a:extLst>
          </p:cNvPr>
          <p:cNvSpPr txBox="1"/>
          <p:nvPr/>
        </p:nvSpPr>
        <p:spPr>
          <a:xfrm>
            <a:off x="6981459" y="3220390"/>
            <a:ext cx="355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전기장비</a:t>
            </a:r>
          </a:p>
        </p:txBody>
      </p:sp>
    </p:spTree>
    <p:extLst>
      <p:ext uri="{BB962C8B-B14F-4D97-AF65-F5344CB8AC3E}">
        <p14:creationId xmlns:p14="http://schemas.microsoft.com/office/powerpoint/2010/main" val="244250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0" grpId="0" animBg="1"/>
      <p:bldP spid="10" grpId="1" animBg="1"/>
      <p:bldP spid="11" grpId="0"/>
      <p:bldP spid="11" grpId="1"/>
      <p:bldP spid="14" grpId="0" animBg="1"/>
      <p:bldP spid="14" grpId="1" animBg="1"/>
      <p:bldP spid="15" grpId="0"/>
      <p:bldP spid="15" grpId="1"/>
      <p:bldP spid="16" grpId="0" animBg="1"/>
      <p:bldP spid="17" grpId="0" animBg="1"/>
      <p:bldP spid="18" grpId="0" animBg="1"/>
      <p:bldP spid="21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31F46888-F33D-B7A0-E4BA-452BC2157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812173D-49F5-42D5-E571-5DAC24534A8F}"/>
              </a:ext>
            </a:extLst>
          </p:cNvPr>
          <p:cNvSpPr/>
          <p:nvPr/>
        </p:nvSpPr>
        <p:spPr>
          <a:xfrm>
            <a:off x="-14068" y="0"/>
            <a:ext cx="12192000" cy="6858000"/>
          </a:xfrm>
          <a:prstGeom prst="rect">
            <a:avLst/>
          </a:prstGeom>
          <a:solidFill>
            <a:srgbClr val="001848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DFDFF6-B716-7729-B2D4-7268F8DEA2D1}"/>
              </a:ext>
            </a:extLst>
          </p:cNvPr>
          <p:cNvSpPr txBox="1"/>
          <p:nvPr/>
        </p:nvSpPr>
        <p:spPr>
          <a:xfrm>
            <a:off x="2991219" y="2890391"/>
            <a:ext cx="59749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데이터 분석 </a:t>
            </a:r>
            <a:r>
              <a:rPr lang="ko-KR" altLang="en-US" sz="280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후</a:t>
            </a:r>
            <a:r>
              <a:rPr lang="ko-KR" altLang="en-US" sz="320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endParaRPr lang="en-US" altLang="ko-KR" sz="320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280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인사이트 </a:t>
            </a:r>
            <a:r>
              <a:rPr lang="ko-KR" altLang="en-US" sz="280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와</a:t>
            </a:r>
            <a:r>
              <a:rPr lang="ko-KR" altLang="en-US" sz="280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개선해나가야 할 점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DD9EF4-B310-4B05-90E4-69EC13609FC4}"/>
              </a:ext>
            </a:extLst>
          </p:cNvPr>
          <p:cNvSpPr/>
          <p:nvPr/>
        </p:nvSpPr>
        <p:spPr>
          <a:xfrm>
            <a:off x="1461707" y="2469989"/>
            <a:ext cx="1317675" cy="1721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B80B36-A3E1-F86E-85BD-F55022133BDD}"/>
              </a:ext>
            </a:extLst>
          </p:cNvPr>
          <p:cNvSpPr/>
          <p:nvPr/>
        </p:nvSpPr>
        <p:spPr>
          <a:xfrm>
            <a:off x="8966200" y="3906054"/>
            <a:ext cx="1317675" cy="1721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18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31F46888-F33D-B7A0-E4BA-452BC2157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812173D-49F5-42D5-E571-5DAC24534A8F}"/>
              </a:ext>
            </a:extLst>
          </p:cNvPr>
          <p:cNvSpPr/>
          <p:nvPr/>
        </p:nvSpPr>
        <p:spPr>
          <a:xfrm>
            <a:off x="-14068" y="0"/>
            <a:ext cx="12192000" cy="6858000"/>
          </a:xfrm>
          <a:prstGeom prst="rect">
            <a:avLst/>
          </a:prstGeom>
          <a:solidFill>
            <a:srgbClr val="001848">
              <a:alpha val="88000"/>
            </a:srgbClr>
          </a:solidFill>
          <a:ln>
            <a:solidFill>
              <a:srgbClr val="0018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텍스트, 그래프, 라인, 도표이(가) 표시된 사진&#10;&#10;자동 생성된 설명">
            <a:extLst>
              <a:ext uri="{FF2B5EF4-FFF2-40B4-BE49-F238E27FC236}">
                <a16:creationId xmlns:a16="http://schemas.microsoft.com/office/drawing/2014/main" id="{4D80F173-1BBF-3F55-37E6-4C2178B7F0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59" y="1509945"/>
            <a:ext cx="8778346" cy="3750024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BC8A2D1-6526-3D5F-1517-F0E5328E3C81}"/>
              </a:ext>
            </a:extLst>
          </p:cNvPr>
          <p:cNvCxnSpPr>
            <a:cxnSpLocks/>
          </p:cNvCxnSpPr>
          <p:nvPr/>
        </p:nvCxnSpPr>
        <p:spPr>
          <a:xfrm flipV="1">
            <a:off x="6888280" y="1651000"/>
            <a:ext cx="0" cy="360896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06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31F46888-F33D-B7A0-E4BA-452BC2157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812173D-49F5-42D5-E571-5DAC24534A8F}"/>
              </a:ext>
            </a:extLst>
          </p:cNvPr>
          <p:cNvSpPr/>
          <p:nvPr/>
        </p:nvSpPr>
        <p:spPr>
          <a:xfrm>
            <a:off x="-14068" y="0"/>
            <a:ext cx="12192000" cy="6858000"/>
          </a:xfrm>
          <a:prstGeom prst="rect">
            <a:avLst/>
          </a:prstGeom>
          <a:solidFill>
            <a:srgbClr val="001848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텍스트, 도표, 라인, 폰트이(가) 표시된 사진&#10;&#10;자동 생성된 설명">
            <a:extLst>
              <a:ext uri="{FF2B5EF4-FFF2-40B4-BE49-F238E27FC236}">
                <a16:creationId xmlns:a16="http://schemas.microsoft.com/office/drawing/2014/main" id="{0FEFAF9E-3031-ACE6-986C-912E8CA2BD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015" y="931662"/>
            <a:ext cx="8569852" cy="4818786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9BE23183-8993-C8EE-1E27-4EA6A8B85432}"/>
              </a:ext>
            </a:extLst>
          </p:cNvPr>
          <p:cNvSpPr/>
          <p:nvPr/>
        </p:nvSpPr>
        <p:spPr>
          <a:xfrm>
            <a:off x="2503268" y="3817732"/>
            <a:ext cx="419100" cy="533398"/>
          </a:xfrm>
          <a:prstGeom prst="ellipse">
            <a:avLst/>
          </a:prstGeom>
          <a:noFill/>
          <a:ln w="635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79CBDFE-F504-5C19-AE7C-2E232DD37772}"/>
              </a:ext>
            </a:extLst>
          </p:cNvPr>
          <p:cNvSpPr/>
          <p:nvPr/>
        </p:nvSpPr>
        <p:spPr>
          <a:xfrm>
            <a:off x="2712818" y="4947358"/>
            <a:ext cx="419100" cy="533398"/>
          </a:xfrm>
          <a:prstGeom prst="ellipse">
            <a:avLst/>
          </a:prstGeom>
          <a:noFill/>
          <a:ln w="635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223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31F46888-F33D-B7A0-E4BA-452BC2157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812173D-49F5-42D5-E571-5DAC24534A8F}"/>
              </a:ext>
            </a:extLst>
          </p:cNvPr>
          <p:cNvSpPr/>
          <p:nvPr/>
        </p:nvSpPr>
        <p:spPr>
          <a:xfrm>
            <a:off x="-14068" y="0"/>
            <a:ext cx="12192000" cy="6858000"/>
          </a:xfrm>
          <a:prstGeom prst="rect">
            <a:avLst/>
          </a:prstGeom>
          <a:solidFill>
            <a:srgbClr val="001848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, 폰트, 그래프, 도표이(가) 표시된 사진&#10;&#10;자동 생성된 설명">
            <a:extLst>
              <a:ext uri="{FF2B5EF4-FFF2-40B4-BE49-F238E27FC236}">
                <a16:creationId xmlns:a16="http://schemas.microsoft.com/office/drawing/2014/main" id="{02218C63-967A-8F1D-F06A-171FC8421D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015" y="900168"/>
            <a:ext cx="8569852" cy="4899234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F77662EB-7EE0-409A-8C79-4EEE514F429B}"/>
              </a:ext>
            </a:extLst>
          </p:cNvPr>
          <p:cNvSpPr/>
          <p:nvPr/>
        </p:nvSpPr>
        <p:spPr>
          <a:xfrm>
            <a:off x="2742419" y="1871002"/>
            <a:ext cx="419100" cy="566921"/>
          </a:xfrm>
          <a:prstGeom prst="ellipse">
            <a:avLst/>
          </a:prstGeom>
          <a:noFill/>
          <a:ln w="635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9F053B9-1C28-B116-055F-81CCB492ABE0}"/>
              </a:ext>
            </a:extLst>
          </p:cNvPr>
          <p:cNvSpPr/>
          <p:nvPr/>
        </p:nvSpPr>
        <p:spPr>
          <a:xfrm>
            <a:off x="5642391" y="4934936"/>
            <a:ext cx="419100" cy="566921"/>
          </a:xfrm>
          <a:prstGeom prst="ellipse">
            <a:avLst/>
          </a:prstGeom>
          <a:noFill/>
          <a:ln w="635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835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31F46888-F33D-B7A0-E4BA-452BC2157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812173D-49F5-42D5-E571-5DAC24534A8F}"/>
              </a:ext>
            </a:extLst>
          </p:cNvPr>
          <p:cNvSpPr/>
          <p:nvPr/>
        </p:nvSpPr>
        <p:spPr>
          <a:xfrm>
            <a:off x="-14068" y="0"/>
            <a:ext cx="12192000" cy="6858000"/>
          </a:xfrm>
          <a:prstGeom prst="rect">
            <a:avLst/>
          </a:prstGeom>
          <a:solidFill>
            <a:srgbClr val="001848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F656108-5331-6C59-8C79-2800FC6D8EE0}"/>
              </a:ext>
            </a:extLst>
          </p:cNvPr>
          <p:cNvGrpSpPr/>
          <p:nvPr/>
        </p:nvGrpSpPr>
        <p:grpSpPr>
          <a:xfrm>
            <a:off x="368708" y="346887"/>
            <a:ext cx="8799443" cy="584775"/>
            <a:chOff x="471947" y="1983958"/>
            <a:chExt cx="8799443" cy="58477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8DFDFF6-B716-7729-B2D4-7268F8DEA2D1}"/>
                </a:ext>
              </a:extLst>
            </p:cNvPr>
            <p:cNvSpPr txBox="1"/>
            <p:nvPr/>
          </p:nvSpPr>
          <p:spPr>
            <a:xfrm>
              <a:off x="471947" y="1983958"/>
              <a:ext cx="87994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01</a:t>
              </a:r>
              <a:endParaRPr lang="ko-KR" altLang="en-US" sz="320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C732290-AB82-D3EA-55A0-CC4D1EB514D8}"/>
                </a:ext>
              </a:extLst>
            </p:cNvPr>
            <p:cNvCxnSpPr>
              <a:cxnSpLocks/>
            </p:cNvCxnSpPr>
            <p:nvPr/>
          </p:nvCxnSpPr>
          <p:spPr>
            <a:xfrm>
              <a:off x="1297857" y="2246848"/>
              <a:ext cx="74479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7890CAC-4471-0B63-B761-B7118C709ABB}"/>
              </a:ext>
            </a:extLst>
          </p:cNvPr>
          <p:cNvCxnSpPr>
            <a:cxnSpLocks/>
          </p:cNvCxnSpPr>
          <p:nvPr/>
        </p:nvCxnSpPr>
        <p:spPr>
          <a:xfrm>
            <a:off x="809383" y="6179928"/>
            <a:ext cx="1054509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8877B46-1527-E69F-8911-CB6E2B5D4D0A}"/>
              </a:ext>
            </a:extLst>
          </p:cNvPr>
          <p:cNvSpPr txBox="1"/>
          <p:nvPr/>
        </p:nvSpPr>
        <p:spPr>
          <a:xfrm>
            <a:off x="2133600" y="406400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Insight</a:t>
            </a:r>
            <a:endParaRPr lang="ko-KR" altLang="en-US" sz="240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16" name="그림 15" descr="텍스트, 라인, 스크린샷, 그래프이(가) 표시된 사진&#10;&#10;자동 생성된 설명">
            <a:extLst>
              <a:ext uri="{FF2B5EF4-FFF2-40B4-BE49-F238E27FC236}">
                <a16:creationId xmlns:a16="http://schemas.microsoft.com/office/drawing/2014/main" id="{3552BA36-A81C-8436-23AE-87C9531EA2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1" r="10469"/>
          <a:stretch/>
        </p:blipFill>
        <p:spPr>
          <a:xfrm>
            <a:off x="623667" y="1261698"/>
            <a:ext cx="5458265" cy="4127500"/>
          </a:xfrm>
          <a:prstGeom prst="rect">
            <a:avLst/>
          </a:prstGeom>
        </p:spPr>
      </p:pic>
      <p:pic>
        <p:nvPicPr>
          <p:cNvPr id="17" name="그림 16" descr="텍스트, 라인, 그래프, 스크린샷이(가) 표시된 사진&#10;&#10;자동 생성된 설명">
            <a:extLst>
              <a:ext uri="{FF2B5EF4-FFF2-40B4-BE49-F238E27FC236}">
                <a16:creationId xmlns:a16="http://schemas.microsoft.com/office/drawing/2014/main" id="{AFA0100C-EE09-A0C7-52A3-72DE0884CA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232" y="1278549"/>
            <a:ext cx="5602068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847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31F46888-F33D-B7A0-E4BA-452BC2157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812173D-49F5-42D5-E571-5DAC24534A8F}"/>
              </a:ext>
            </a:extLst>
          </p:cNvPr>
          <p:cNvSpPr/>
          <p:nvPr/>
        </p:nvSpPr>
        <p:spPr>
          <a:xfrm>
            <a:off x="-14068" y="0"/>
            <a:ext cx="12192000" cy="6858000"/>
          </a:xfrm>
          <a:prstGeom prst="rect">
            <a:avLst/>
          </a:prstGeom>
          <a:solidFill>
            <a:srgbClr val="001848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B0165A-9717-2FF6-9F4D-BE689B38E3A2}"/>
              </a:ext>
            </a:extLst>
          </p:cNvPr>
          <p:cNvSpPr/>
          <p:nvPr/>
        </p:nvSpPr>
        <p:spPr>
          <a:xfrm>
            <a:off x="-82212" y="-2458"/>
            <a:ext cx="12260144" cy="6860458"/>
          </a:xfrm>
          <a:prstGeom prst="rect">
            <a:avLst/>
          </a:prstGeom>
          <a:solidFill>
            <a:srgbClr val="001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/>
              <a:t>기업의 가치에 영향을 주는 변수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391E522-B2BE-1640-E120-C7D773B4EB85}"/>
              </a:ext>
            </a:extLst>
          </p:cNvPr>
          <p:cNvGrpSpPr/>
          <p:nvPr/>
        </p:nvGrpSpPr>
        <p:grpSpPr>
          <a:xfrm>
            <a:off x="855407" y="3785421"/>
            <a:ext cx="4247536" cy="1002892"/>
            <a:chOff x="875071" y="3864077"/>
            <a:chExt cx="4247536" cy="1002892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7E9B9FEA-8075-6090-3F1F-AC2B5C170E0F}"/>
                </a:ext>
              </a:extLst>
            </p:cNvPr>
            <p:cNvCxnSpPr/>
            <p:nvPr/>
          </p:nvCxnSpPr>
          <p:spPr>
            <a:xfrm>
              <a:off x="2448233" y="3864078"/>
              <a:ext cx="2674374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74B58CA-FB43-D3C6-F402-E6DDA0DDD39D}"/>
                </a:ext>
              </a:extLst>
            </p:cNvPr>
            <p:cNvCxnSpPr/>
            <p:nvPr/>
          </p:nvCxnSpPr>
          <p:spPr>
            <a:xfrm flipH="1">
              <a:off x="2831690" y="3864077"/>
              <a:ext cx="432620" cy="550607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2B5A64A-7CB0-0415-4AAE-D8104E2CEC30}"/>
                </a:ext>
              </a:extLst>
            </p:cNvPr>
            <p:cNvSpPr/>
            <p:nvPr/>
          </p:nvSpPr>
          <p:spPr>
            <a:xfrm>
              <a:off x="875071" y="4336015"/>
              <a:ext cx="3913238" cy="53095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/>
                <a:t>주식 일일 시세 정보 </a:t>
              </a:r>
              <a:r>
                <a:rPr lang="en-US" altLang="ko-KR" sz="2400" dirty="0"/>
                <a:t>(</a:t>
              </a:r>
              <a:r>
                <a:rPr lang="ko-KR" altLang="en-US" sz="2400" dirty="0"/>
                <a:t>종가</a:t>
              </a:r>
              <a:r>
                <a:rPr lang="en-US" altLang="ko-KR" sz="2400" dirty="0"/>
                <a:t>)</a:t>
              </a:r>
              <a:endParaRPr lang="ko-KR" altLang="en-US" sz="2400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BBD6F4B-FC8C-CC13-8C18-6AF5FD241111}"/>
              </a:ext>
            </a:extLst>
          </p:cNvPr>
          <p:cNvGrpSpPr/>
          <p:nvPr/>
        </p:nvGrpSpPr>
        <p:grpSpPr>
          <a:xfrm flipH="1">
            <a:off x="8023123" y="3785421"/>
            <a:ext cx="3177674" cy="1002892"/>
            <a:chOff x="-1114585" y="3864077"/>
            <a:chExt cx="7892551" cy="1002892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32E4B29-0851-BD2A-191E-05971726C713}"/>
                </a:ext>
              </a:extLst>
            </p:cNvPr>
            <p:cNvCxnSpPr/>
            <p:nvPr/>
          </p:nvCxnSpPr>
          <p:spPr>
            <a:xfrm>
              <a:off x="2448233" y="3864078"/>
              <a:ext cx="2674374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0A65EDD0-551B-DC22-4616-7DF5EFC6B5EF}"/>
                </a:ext>
              </a:extLst>
            </p:cNvPr>
            <p:cNvCxnSpPr/>
            <p:nvPr/>
          </p:nvCxnSpPr>
          <p:spPr>
            <a:xfrm flipH="1">
              <a:off x="2831690" y="3864077"/>
              <a:ext cx="432620" cy="550607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E2C8FAD-7D46-51D5-D94A-CD6A4D44787B}"/>
                </a:ext>
              </a:extLst>
            </p:cNvPr>
            <p:cNvSpPr/>
            <p:nvPr/>
          </p:nvSpPr>
          <p:spPr>
            <a:xfrm>
              <a:off x="-1114585" y="4336015"/>
              <a:ext cx="7892551" cy="53095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/>
                <a:t>코로나</a:t>
              </a:r>
              <a:r>
                <a:rPr lang="en-US" altLang="ko-KR" sz="2400" dirty="0"/>
                <a:t>19 (</a:t>
              </a:r>
              <a:r>
                <a:rPr lang="ko-KR" altLang="en-US" sz="2400" dirty="0" err="1"/>
                <a:t>확진자</a:t>
              </a:r>
              <a:r>
                <a:rPr lang="ko-KR" altLang="en-US" sz="2400" dirty="0"/>
                <a:t> 수</a:t>
              </a:r>
              <a:r>
                <a:rPr lang="en-US" altLang="ko-KR" sz="2400" dirty="0"/>
                <a:t>)</a:t>
              </a:r>
              <a:endParaRPr lang="ko-KR" altLang="en-US" sz="2400" dirty="0"/>
            </a:p>
          </p:txBody>
        </p:sp>
      </p:grpSp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53A34DCC-4F3B-BD84-7669-B9C797D1AD46}"/>
              </a:ext>
            </a:extLst>
          </p:cNvPr>
          <p:cNvSpPr/>
          <p:nvPr/>
        </p:nvSpPr>
        <p:spPr>
          <a:xfrm>
            <a:off x="2428569" y="2438388"/>
            <a:ext cx="1706576" cy="530954"/>
          </a:xfrm>
          <a:prstGeom prst="wedgeRect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KOSPI200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3370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31F46888-F33D-B7A0-E4BA-452BC2157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812173D-49F5-42D5-E571-5DAC24534A8F}"/>
              </a:ext>
            </a:extLst>
          </p:cNvPr>
          <p:cNvSpPr/>
          <p:nvPr/>
        </p:nvSpPr>
        <p:spPr>
          <a:xfrm>
            <a:off x="-14068" y="0"/>
            <a:ext cx="12192000" cy="6858000"/>
          </a:xfrm>
          <a:prstGeom prst="rect">
            <a:avLst/>
          </a:prstGeom>
          <a:solidFill>
            <a:srgbClr val="001848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F656108-5331-6C59-8C79-2800FC6D8EE0}"/>
              </a:ext>
            </a:extLst>
          </p:cNvPr>
          <p:cNvGrpSpPr/>
          <p:nvPr/>
        </p:nvGrpSpPr>
        <p:grpSpPr>
          <a:xfrm>
            <a:off x="368708" y="346887"/>
            <a:ext cx="8799443" cy="584775"/>
            <a:chOff x="471947" y="1983958"/>
            <a:chExt cx="8799443" cy="58477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8DFDFF6-B716-7729-B2D4-7268F8DEA2D1}"/>
                </a:ext>
              </a:extLst>
            </p:cNvPr>
            <p:cNvSpPr txBox="1"/>
            <p:nvPr/>
          </p:nvSpPr>
          <p:spPr>
            <a:xfrm>
              <a:off x="471947" y="1983958"/>
              <a:ext cx="87994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01</a:t>
              </a:r>
              <a:endParaRPr lang="ko-KR" altLang="en-US" sz="320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C732290-AB82-D3EA-55A0-CC4D1EB514D8}"/>
                </a:ext>
              </a:extLst>
            </p:cNvPr>
            <p:cNvCxnSpPr>
              <a:cxnSpLocks/>
            </p:cNvCxnSpPr>
            <p:nvPr/>
          </p:nvCxnSpPr>
          <p:spPr>
            <a:xfrm>
              <a:off x="1297857" y="2246848"/>
              <a:ext cx="74479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7890CAC-4471-0B63-B761-B7118C709ABB}"/>
              </a:ext>
            </a:extLst>
          </p:cNvPr>
          <p:cNvCxnSpPr>
            <a:cxnSpLocks/>
          </p:cNvCxnSpPr>
          <p:nvPr/>
        </p:nvCxnSpPr>
        <p:spPr>
          <a:xfrm>
            <a:off x="809383" y="6179928"/>
            <a:ext cx="1054509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 descr="폰트, 텍스트, 그래픽, 스크린샷이(가) 표시된 사진&#10;&#10;자동 생성된 설명">
            <a:extLst>
              <a:ext uri="{FF2B5EF4-FFF2-40B4-BE49-F238E27FC236}">
                <a16:creationId xmlns:a16="http://schemas.microsoft.com/office/drawing/2014/main" id="{7C2197BD-C3B0-88BC-917F-FA02B3A55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2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363" y="1723058"/>
            <a:ext cx="8797138" cy="3665474"/>
          </a:xfrm>
          <a:prstGeom prst="rect">
            <a:avLst/>
          </a:prstGeom>
          <a:effectLst>
            <a:outerShdw dist="50800" dir="5400000" algn="ctr" rotWithShape="0">
              <a:srgbClr val="000000"/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8877B46-1527-E69F-8911-CB6E2B5D4D0A}"/>
              </a:ext>
            </a:extLst>
          </p:cNvPr>
          <p:cNvSpPr txBox="1"/>
          <p:nvPr/>
        </p:nvSpPr>
        <p:spPr>
          <a:xfrm>
            <a:off x="2133600" y="406400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Insight</a:t>
            </a:r>
            <a:endParaRPr lang="ko-KR" altLang="en-US" sz="240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5572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31F46888-F33D-B7A0-E4BA-452BC2157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812173D-49F5-42D5-E571-5DAC24534A8F}"/>
              </a:ext>
            </a:extLst>
          </p:cNvPr>
          <p:cNvSpPr/>
          <p:nvPr/>
        </p:nvSpPr>
        <p:spPr>
          <a:xfrm>
            <a:off x="-14068" y="0"/>
            <a:ext cx="12192000" cy="6858000"/>
          </a:xfrm>
          <a:prstGeom prst="rect">
            <a:avLst/>
          </a:prstGeom>
          <a:solidFill>
            <a:srgbClr val="001848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F656108-5331-6C59-8C79-2800FC6D8EE0}"/>
              </a:ext>
            </a:extLst>
          </p:cNvPr>
          <p:cNvGrpSpPr/>
          <p:nvPr/>
        </p:nvGrpSpPr>
        <p:grpSpPr>
          <a:xfrm>
            <a:off x="368708" y="346887"/>
            <a:ext cx="8799443" cy="584775"/>
            <a:chOff x="471947" y="1983958"/>
            <a:chExt cx="8799443" cy="58477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8DFDFF6-B716-7729-B2D4-7268F8DEA2D1}"/>
                </a:ext>
              </a:extLst>
            </p:cNvPr>
            <p:cNvSpPr txBox="1"/>
            <p:nvPr/>
          </p:nvSpPr>
          <p:spPr>
            <a:xfrm>
              <a:off x="471947" y="1983958"/>
              <a:ext cx="87994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02</a:t>
              </a:r>
              <a:endParaRPr lang="ko-KR" altLang="en-US" sz="320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C732290-AB82-D3EA-55A0-CC4D1EB514D8}"/>
                </a:ext>
              </a:extLst>
            </p:cNvPr>
            <p:cNvCxnSpPr>
              <a:cxnSpLocks/>
            </p:cNvCxnSpPr>
            <p:nvPr/>
          </p:nvCxnSpPr>
          <p:spPr>
            <a:xfrm>
              <a:off x="1297857" y="2246848"/>
              <a:ext cx="74479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7890CAC-4471-0B63-B761-B7118C709ABB}"/>
              </a:ext>
            </a:extLst>
          </p:cNvPr>
          <p:cNvCxnSpPr>
            <a:cxnSpLocks/>
          </p:cNvCxnSpPr>
          <p:nvPr/>
        </p:nvCxnSpPr>
        <p:spPr>
          <a:xfrm>
            <a:off x="809383" y="6179928"/>
            <a:ext cx="1054509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 descr="클립아트, 그래픽, 만화 영화이(가) 표시된 사진&#10;&#10;자동 생성된 설명">
            <a:extLst>
              <a:ext uri="{FF2B5EF4-FFF2-40B4-BE49-F238E27FC236}">
                <a16:creationId xmlns:a16="http://schemas.microsoft.com/office/drawing/2014/main" id="{27A455BB-F730-A8B4-C30E-3A270A4930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990905"/>
            <a:ext cx="4876190" cy="48761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AAC2E69-4843-520B-BD44-B229576492A8}"/>
              </a:ext>
            </a:extLst>
          </p:cNvPr>
          <p:cNvSpPr txBox="1"/>
          <p:nvPr/>
        </p:nvSpPr>
        <p:spPr>
          <a:xfrm>
            <a:off x="2133600" y="406400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Develop</a:t>
            </a:r>
            <a:endParaRPr lang="ko-KR" altLang="en-US" sz="240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2219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31F46888-F33D-B7A0-E4BA-452BC2157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812173D-49F5-42D5-E571-5DAC24534A8F}"/>
              </a:ext>
            </a:extLst>
          </p:cNvPr>
          <p:cNvSpPr/>
          <p:nvPr/>
        </p:nvSpPr>
        <p:spPr>
          <a:xfrm>
            <a:off x="-14068" y="0"/>
            <a:ext cx="12192000" cy="6858000"/>
          </a:xfrm>
          <a:prstGeom prst="rect">
            <a:avLst/>
          </a:prstGeom>
          <a:solidFill>
            <a:srgbClr val="001848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B4B7822-217D-9B7A-EAB8-00AC6BF65518}"/>
              </a:ext>
            </a:extLst>
          </p:cNvPr>
          <p:cNvCxnSpPr>
            <a:cxnSpLocks/>
          </p:cNvCxnSpPr>
          <p:nvPr/>
        </p:nvCxnSpPr>
        <p:spPr>
          <a:xfrm flipH="1">
            <a:off x="11403393" y="0"/>
            <a:ext cx="774539" cy="6758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블랙, 어둠이(가) 표시된 사진&#10;&#10;자동 생성된 설명">
            <a:extLst>
              <a:ext uri="{FF2B5EF4-FFF2-40B4-BE49-F238E27FC236}">
                <a16:creationId xmlns:a16="http://schemas.microsoft.com/office/drawing/2014/main" id="{98AB2ABB-9E91-2E1C-530E-4C5EB7C7B12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07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309" y="2542309"/>
            <a:ext cx="1773382" cy="177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1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31F46888-F33D-B7A0-E4BA-452BC2157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812173D-49F5-42D5-E571-5DAC24534A8F}"/>
              </a:ext>
            </a:extLst>
          </p:cNvPr>
          <p:cNvSpPr/>
          <p:nvPr/>
        </p:nvSpPr>
        <p:spPr>
          <a:xfrm>
            <a:off x="-14068" y="0"/>
            <a:ext cx="12192000" cy="6858000"/>
          </a:xfrm>
          <a:prstGeom prst="rect">
            <a:avLst/>
          </a:prstGeom>
          <a:solidFill>
            <a:srgbClr val="001848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DFDFF6-B716-7729-B2D4-7268F8DEA2D1}"/>
              </a:ext>
            </a:extLst>
          </p:cNvPr>
          <p:cNvSpPr txBox="1"/>
          <p:nvPr/>
        </p:nvSpPr>
        <p:spPr>
          <a:xfrm>
            <a:off x="3856118" y="2967335"/>
            <a:ext cx="4451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감사합니다</a:t>
            </a:r>
            <a:r>
              <a:rPr lang="en-US" altLang="ko-KR" sz="54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54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sym typeface="Wingdings" panose="05000000000000000000" pitchFamily="2" charset="2"/>
              </a:rPr>
              <a:t>:)</a:t>
            </a:r>
            <a:r>
              <a:rPr lang="ko-KR" altLang="en-US" sz="540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B4B7822-217D-9B7A-EAB8-00AC6BF65518}"/>
              </a:ext>
            </a:extLst>
          </p:cNvPr>
          <p:cNvCxnSpPr>
            <a:cxnSpLocks/>
          </p:cNvCxnSpPr>
          <p:nvPr/>
        </p:nvCxnSpPr>
        <p:spPr>
          <a:xfrm flipH="1">
            <a:off x="11403393" y="0"/>
            <a:ext cx="774539" cy="6758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29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31F46888-F33D-B7A0-E4BA-452BC2157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812173D-49F5-42D5-E571-5DAC24534A8F}"/>
              </a:ext>
            </a:extLst>
          </p:cNvPr>
          <p:cNvSpPr/>
          <p:nvPr/>
        </p:nvSpPr>
        <p:spPr>
          <a:xfrm>
            <a:off x="-14068" y="0"/>
            <a:ext cx="12192000" cy="6858000"/>
          </a:xfrm>
          <a:prstGeom prst="rect">
            <a:avLst/>
          </a:prstGeom>
          <a:solidFill>
            <a:srgbClr val="001848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텍스트, 번호, 도표, 스크린샷이(가) 표시된 사진&#10;&#10;자동 생성된 설명">
            <a:extLst>
              <a:ext uri="{FF2B5EF4-FFF2-40B4-BE49-F238E27FC236}">
                <a16:creationId xmlns:a16="http://schemas.microsoft.com/office/drawing/2014/main" id="{B157400E-4F53-7FAD-BC4C-974A023663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1423987"/>
            <a:ext cx="1055370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105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31F46888-F33D-B7A0-E4BA-452BC2157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812173D-49F5-42D5-E571-5DAC24534A8F}"/>
              </a:ext>
            </a:extLst>
          </p:cNvPr>
          <p:cNvSpPr/>
          <p:nvPr/>
        </p:nvSpPr>
        <p:spPr>
          <a:xfrm>
            <a:off x="-14068" y="0"/>
            <a:ext cx="12192000" cy="6858000"/>
          </a:xfrm>
          <a:prstGeom prst="rect">
            <a:avLst/>
          </a:prstGeom>
          <a:solidFill>
            <a:srgbClr val="001848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B0165A-9717-2FF6-9F4D-BE689B38E3A2}"/>
              </a:ext>
            </a:extLst>
          </p:cNvPr>
          <p:cNvSpPr/>
          <p:nvPr/>
        </p:nvSpPr>
        <p:spPr>
          <a:xfrm>
            <a:off x="-68144" y="0"/>
            <a:ext cx="12260144" cy="6860458"/>
          </a:xfrm>
          <a:prstGeom prst="rect">
            <a:avLst/>
          </a:prstGeom>
          <a:solidFill>
            <a:srgbClr val="001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/>
              <a:t>분석 대상 기간</a:t>
            </a:r>
            <a:endParaRPr lang="en-US" altLang="ko-KR" sz="4000" dirty="0"/>
          </a:p>
          <a:p>
            <a:pPr algn="ctr"/>
            <a:endParaRPr lang="en-US" altLang="ko-KR" sz="4000" dirty="0"/>
          </a:p>
          <a:p>
            <a:pPr algn="ctr"/>
            <a:r>
              <a:rPr lang="en-US" altLang="ko-KR" sz="3200" dirty="0"/>
              <a:t>2020/1/20 ~ 2023/5/31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17389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31F46888-F33D-B7A0-E4BA-452BC2157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812173D-49F5-42D5-E571-5DAC24534A8F}"/>
              </a:ext>
            </a:extLst>
          </p:cNvPr>
          <p:cNvSpPr/>
          <p:nvPr/>
        </p:nvSpPr>
        <p:spPr>
          <a:xfrm>
            <a:off x="-14068" y="0"/>
            <a:ext cx="12192000" cy="6858000"/>
          </a:xfrm>
          <a:prstGeom prst="rect">
            <a:avLst/>
          </a:prstGeom>
          <a:solidFill>
            <a:srgbClr val="001848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5BBBDC61-6396-10DE-8AC6-918520C810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835" y="678098"/>
            <a:ext cx="7374194" cy="5501804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B915425-2419-A354-F5E9-523AF0C6DB23}"/>
              </a:ext>
            </a:extLst>
          </p:cNvPr>
          <p:cNvCxnSpPr/>
          <p:nvPr/>
        </p:nvCxnSpPr>
        <p:spPr>
          <a:xfrm flipV="1">
            <a:off x="6843252" y="1199535"/>
            <a:ext cx="0" cy="3854246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B97ECC9-6B6F-6AA8-061E-A7CAF7A49B63}"/>
              </a:ext>
            </a:extLst>
          </p:cNvPr>
          <p:cNvGrpSpPr/>
          <p:nvPr/>
        </p:nvGrpSpPr>
        <p:grpSpPr>
          <a:xfrm>
            <a:off x="4060723" y="1710813"/>
            <a:ext cx="2526890" cy="1032700"/>
            <a:chOff x="4060723" y="1710813"/>
            <a:chExt cx="2526890" cy="1032700"/>
          </a:xfrm>
        </p:grpSpPr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8E54588B-7C4A-3D2E-B54F-9E1FED2085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0723" y="1710813"/>
              <a:ext cx="25268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375B8100-828D-85B4-F4B5-806A620647E6}"/>
                </a:ext>
              </a:extLst>
            </p:cNvPr>
            <p:cNvSpPr/>
            <p:nvPr/>
          </p:nvSpPr>
          <p:spPr>
            <a:xfrm>
              <a:off x="4365522" y="1976280"/>
              <a:ext cx="1917292" cy="767233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전반기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(20/1/20 ~ 22/1/19</a:t>
              </a:r>
              <a:r>
                <a:rPr lang="en-US" altLang="ko-KR" sz="1600" dirty="0"/>
                <a:t>)</a:t>
              </a:r>
              <a:endParaRPr lang="ko-KR" altLang="en-US" sz="1600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32250B4-AF4E-DAD2-A58D-25C5589C7A02}"/>
              </a:ext>
            </a:extLst>
          </p:cNvPr>
          <p:cNvGrpSpPr/>
          <p:nvPr/>
        </p:nvGrpSpPr>
        <p:grpSpPr>
          <a:xfrm>
            <a:off x="6985819" y="1710813"/>
            <a:ext cx="1927121" cy="1032700"/>
            <a:chOff x="6985819" y="1710813"/>
            <a:chExt cx="1927121" cy="1032700"/>
          </a:xfrm>
        </p:grpSpPr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635F753B-A180-D8BA-D5B6-A325AC0437B4}"/>
                </a:ext>
              </a:extLst>
            </p:cNvPr>
            <p:cNvCxnSpPr>
              <a:cxnSpLocks/>
            </p:cNvCxnSpPr>
            <p:nvPr/>
          </p:nvCxnSpPr>
          <p:spPr>
            <a:xfrm>
              <a:off x="6985819" y="1710813"/>
              <a:ext cx="19123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0591B513-986B-1834-EADE-3C16C4042F54}"/>
                </a:ext>
              </a:extLst>
            </p:cNvPr>
            <p:cNvSpPr/>
            <p:nvPr/>
          </p:nvSpPr>
          <p:spPr>
            <a:xfrm>
              <a:off x="6985819" y="1976280"/>
              <a:ext cx="1927121" cy="767233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후반기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(22/1/26 ~ 23/5/31)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6320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31F46888-F33D-B7A0-E4BA-452BC2157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812173D-49F5-42D5-E571-5DAC24534A8F}"/>
              </a:ext>
            </a:extLst>
          </p:cNvPr>
          <p:cNvSpPr/>
          <p:nvPr/>
        </p:nvSpPr>
        <p:spPr>
          <a:xfrm>
            <a:off x="-14068" y="0"/>
            <a:ext cx="12192000" cy="6858000"/>
          </a:xfrm>
          <a:prstGeom prst="rect">
            <a:avLst/>
          </a:prstGeom>
          <a:solidFill>
            <a:srgbClr val="001848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156F9D46-A3B5-3AE3-FBF4-248E6F5C53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932" y="1283110"/>
            <a:ext cx="5250428" cy="3922006"/>
          </a:xfrm>
          <a:prstGeom prst="rect">
            <a:avLst/>
          </a:prstGeom>
        </p:spPr>
      </p:pic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88F9E1BD-C1E8-896B-1536-C50D8D4792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58" y="1098223"/>
            <a:ext cx="4761016" cy="4291780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4FF17838-EBD9-D86B-2A16-FB86A3F0A814}"/>
              </a:ext>
            </a:extLst>
          </p:cNvPr>
          <p:cNvSpPr/>
          <p:nvPr/>
        </p:nvSpPr>
        <p:spPr>
          <a:xfrm>
            <a:off x="9271819" y="1936954"/>
            <a:ext cx="1956620" cy="2330245"/>
          </a:xfrm>
          <a:prstGeom prst="ellipse">
            <a:avLst/>
          </a:prstGeom>
          <a:noFill/>
          <a:ln w="31750">
            <a:solidFill>
              <a:srgbClr val="ED7D3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77CD274-17E2-A781-C2D1-E561A972ACF0}"/>
              </a:ext>
            </a:extLst>
          </p:cNvPr>
          <p:cNvSpPr/>
          <p:nvPr/>
        </p:nvSpPr>
        <p:spPr>
          <a:xfrm>
            <a:off x="9271819" y="1283110"/>
            <a:ext cx="1720646" cy="392200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99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F28555B-2D17-9282-31AE-E920B024BB10}"/>
              </a:ext>
            </a:extLst>
          </p:cNvPr>
          <p:cNvSpPr/>
          <p:nvPr/>
        </p:nvSpPr>
        <p:spPr>
          <a:xfrm>
            <a:off x="-68144" y="0"/>
            <a:ext cx="12260144" cy="6860458"/>
          </a:xfrm>
          <a:prstGeom prst="rect">
            <a:avLst/>
          </a:prstGeom>
          <a:solidFill>
            <a:srgbClr val="001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/>
              <a:t>분석 대상 기간</a:t>
            </a:r>
            <a:endParaRPr lang="en-US" altLang="ko-KR" sz="4000" dirty="0"/>
          </a:p>
          <a:p>
            <a:pPr algn="ctr"/>
            <a:endParaRPr lang="en-US" altLang="ko-KR" sz="2400" dirty="0"/>
          </a:p>
          <a:p>
            <a:pPr algn="ctr"/>
            <a:r>
              <a:rPr lang="ko-KR" altLang="en-US" sz="3200" dirty="0"/>
              <a:t>전반기 </a:t>
            </a:r>
            <a:r>
              <a:rPr lang="en-US" altLang="ko-KR" sz="3200" dirty="0"/>
              <a:t>“ 20/1/20 ~ 22/1/19</a:t>
            </a:r>
          </a:p>
          <a:p>
            <a:pPr algn="ctr"/>
            <a:r>
              <a:rPr lang="ko-KR" altLang="en-US" sz="3200" dirty="0"/>
              <a:t>후반기 </a:t>
            </a:r>
            <a:r>
              <a:rPr lang="en-US" altLang="ko-KR" sz="3200" dirty="0"/>
              <a:t>“ 22/1/26 ~ 23/5/31</a:t>
            </a:r>
          </a:p>
          <a:p>
            <a:pPr algn="ctr"/>
            <a:endParaRPr lang="en-US" altLang="ko-KR" sz="4000" dirty="0"/>
          </a:p>
          <a:p>
            <a:pPr algn="ctr"/>
            <a:endParaRPr lang="en-US" altLang="ko-KR" sz="4000" dirty="0"/>
          </a:p>
          <a:p>
            <a:pPr algn="ctr"/>
            <a:r>
              <a:rPr lang="ko-KR" altLang="en-US" sz="4000" dirty="0"/>
              <a:t>분석 대상</a:t>
            </a:r>
            <a:endParaRPr lang="en-US" altLang="ko-KR" sz="4000" dirty="0"/>
          </a:p>
          <a:p>
            <a:pPr algn="ctr"/>
            <a:endParaRPr lang="en-US" altLang="ko-KR" sz="2400" dirty="0"/>
          </a:p>
          <a:p>
            <a:pPr algn="ctr"/>
            <a:r>
              <a:rPr lang="en-US" altLang="ko-KR" sz="3200" dirty="0"/>
              <a:t>KOSPI200 </a:t>
            </a:r>
            <a:r>
              <a:rPr lang="ko-KR" altLang="en-US" sz="3200" dirty="0"/>
              <a:t>기업</a:t>
            </a:r>
            <a:endParaRPr lang="en-US" altLang="ko-KR" sz="3200" dirty="0"/>
          </a:p>
          <a:p>
            <a:pPr algn="ctr"/>
            <a:r>
              <a:rPr lang="en-US" altLang="ko-KR" sz="3200" dirty="0"/>
              <a:t>(</a:t>
            </a:r>
            <a:r>
              <a:rPr lang="ko-KR" altLang="en-US" sz="3200" dirty="0"/>
              <a:t>단</a:t>
            </a:r>
            <a:r>
              <a:rPr lang="en-US" altLang="ko-KR" sz="3200" dirty="0"/>
              <a:t>, </a:t>
            </a:r>
            <a:r>
              <a:rPr lang="ko-KR" altLang="en-US" sz="3200" dirty="0"/>
              <a:t>신생 기업 </a:t>
            </a:r>
            <a:r>
              <a:rPr lang="en-US" altLang="ko-KR" sz="3200" dirty="0"/>
              <a:t>16</a:t>
            </a:r>
            <a:r>
              <a:rPr lang="ko-KR" altLang="en-US" sz="3200" dirty="0"/>
              <a:t>개 제외</a:t>
            </a:r>
            <a:r>
              <a:rPr lang="en-US" altLang="ko-KR" sz="3200" dirty="0"/>
              <a:t>)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4591685-92DF-CC62-1723-A9C937D77151}"/>
              </a:ext>
            </a:extLst>
          </p:cNvPr>
          <p:cNvCxnSpPr>
            <a:cxnSpLocks/>
          </p:cNvCxnSpPr>
          <p:nvPr/>
        </p:nvCxnSpPr>
        <p:spPr>
          <a:xfrm>
            <a:off x="3146323" y="1661651"/>
            <a:ext cx="5899355" cy="0"/>
          </a:xfrm>
          <a:prstGeom prst="line">
            <a:avLst/>
          </a:prstGeom>
          <a:ln w="1270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58BBF84-64A8-F3EC-A23D-353CDE7EAAC7}"/>
              </a:ext>
            </a:extLst>
          </p:cNvPr>
          <p:cNvCxnSpPr>
            <a:cxnSpLocks/>
          </p:cNvCxnSpPr>
          <p:nvPr/>
        </p:nvCxnSpPr>
        <p:spPr>
          <a:xfrm>
            <a:off x="3146323" y="4822722"/>
            <a:ext cx="5899355" cy="0"/>
          </a:xfrm>
          <a:prstGeom prst="line">
            <a:avLst/>
          </a:prstGeom>
          <a:ln w="1270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661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31F46888-F33D-B7A0-E4BA-452BC21574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812173D-49F5-42D5-E571-5DAC24534A8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848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F656108-5331-6C59-8C79-2800FC6D8EE0}"/>
              </a:ext>
            </a:extLst>
          </p:cNvPr>
          <p:cNvGrpSpPr/>
          <p:nvPr/>
        </p:nvGrpSpPr>
        <p:grpSpPr>
          <a:xfrm>
            <a:off x="368708" y="346887"/>
            <a:ext cx="8799443" cy="584775"/>
            <a:chOff x="471947" y="1983958"/>
            <a:chExt cx="8799443" cy="58477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8DFDFF6-B716-7729-B2D4-7268F8DEA2D1}"/>
                </a:ext>
              </a:extLst>
            </p:cNvPr>
            <p:cNvSpPr txBox="1"/>
            <p:nvPr/>
          </p:nvSpPr>
          <p:spPr>
            <a:xfrm>
              <a:off x="471947" y="1983958"/>
              <a:ext cx="87994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01</a:t>
              </a:r>
              <a:r>
                <a:rPr lang="ko-KR" altLang="en-US" sz="32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        </a:t>
              </a:r>
              <a:r>
                <a:rPr lang="en-US" altLang="ko-KR" sz="32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Kospi200?</a:t>
              </a:r>
              <a:endParaRPr lang="ko-KR" altLang="en-US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C732290-AB82-D3EA-55A0-CC4D1EB514D8}"/>
                </a:ext>
              </a:extLst>
            </p:cNvPr>
            <p:cNvCxnSpPr>
              <a:cxnSpLocks/>
            </p:cNvCxnSpPr>
            <p:nvPr/>
          </p:nvCxnSpPr>
          <p:spPr>
            <a:xfrm>
              <a:off x="1297857" y="2246848"/>
              <a:ext cx="74479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7890CAC-4471-0B63-B761-B7118C709ABB}"/>
              </a:ext>
            </a:extLst>
          </p:cNvPr>
          <p:cNvCxnSpPr>
            <a:cxnSpLocks/>
          </p:cNvCxnSpPr>
          <p:nvPr/>
        </p:nvCxnSpPr>
        <p:spPr>
          <a:xfrm>
            <a:off x="809383" y="6179928"/>
            <a:ext cx="1054509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클립아트, 만화 영화, 그림, 일러스트레이션이(가) 표시된 사진&#10;&#10;자동 생성된 설명">
            <a:extLst>
              <a:ext uri="{FF2B5EF4-FFF2-40B4-BE49-F238E27FC236}">
                <a16:creationId xmlns:a16="http://schemas.microsoft.com/office/drawing/2014/main" id="{E163D1C8-A88B-E037-0914-972A68AE6E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493" y="2595973"/>
            <a:ext cx="3583955" cy="3583955"/>
          </a:xfrm>
          <a:prstGeom prst="rect">
            <a:avLst/>
          </a:prstGeom>
        </p:spPr>
      </p:pic>
      <p:sp>
        <p:nvSpPr>
          <p:cNvPr id="14" name="구름 모양 설명선[C] 13">
            <a:extLst>
              <a:ext uri="{FF2B5EF4-FFF2-40B4-BE49-F238E27FC236}">
                <a16:creationId xmlns:a16="http://schemas.microsoft.com/office/drawing/2014/main" id="{8CC84136-FB0B-3E0E-3EF0-408E975AE6A3}"/>
              </a:ext>
            </a:extLst>
          </p:cNvPr>
          <p:cNvSpPr/>
          <p:nvPr/>
        </p:nvSpPr>
        <p:spPr>
          <a:xfrm>
            <a:off x="4820156" y="908801"/>
            <a:ext cx="4230246" cy="1813669"/>
          </a:xfrm>
          <a:prstGeom prst="cloudCallou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600" b="1" dirty="0"/>
              <a:t>KOSPI 200?</a:t>
            </a:r>
            <a:endParaRPr kumimoji="1" lang="ko-Kore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562804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31F46888-F33D-B7A0-E4BA-452BC21574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812173D-49F5-42D5-E571-5DAC24534A8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848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F656108-5331-6C59-8C79-2800FC6D8EE0}"/>
              </a:ext>
            </a:extLst>
          </p:cNvPr>
          <p:cNvGrpSpPr/>
          <p:nvPr/>
        </p:nvGrpSpPr>
        <p:grpSpPr>
          <a:xfrm>
            <a:off x="368708" y="346887"/>
            <a:ext cx="8799443" cy="584775"/>
            <a:chOff x="471947" y="1983958"/>
            <a:chExt cx="8799443" cy="58477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8DFDFF6-B716-7729-B2D4-7268F8DEA2D1}"/>
                </a:ext>
              </a:extLst>
            </p:cNvPr>
            <p:cNvSpPr txBox="1"/>
            <p:nvPr/>
          </p:nvSpPr>
          <p:spPr>
            <a:xfrm>
              <a:off x="471947" y="1983958"/>
              <a:ext cx="87994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02</a:t>
              </a:r>
              <a:r>
                <a:rPr lang="ko-KR" altLang="en-US" sz="32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        상관계수 분석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C732290-AB82-D3EA-55A0-CC4D1EB514D8}"/>
                </a:ext>
              </a:extLst>
            </p:cNvPr>
            <p:cNvCxnSpPr>
              <a:cxnSpLocks/>
            </p:cNvCxnSpPr>
            <p:nvPr/>
          </p:nvCxnSpPr>
          <p:spPr>
            <a:xfrm>
              <a:off x="1297857" y="2246848"/>
              <a:ext cx="74479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7890CAC-4471-0B63-B761-B7118C709ABB}"/>
              </a:ext>
            </a:extLst>
          </p:cNvPr>
          <p:cNvCxnSpPr>
            <a:cxnSpLocks/>
          </p:cNvCxnSpPr>
          <p:nvPr/>
        </p:nvCxnSpPr>
        <p:spPr>
          <a:xfrm>
            <a:off x="809383" y="6179928"/>
            <a:ext cx="1054509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텍스트, 그래프, 도표, 스크린샷이(가) 표시된 사진&#10;&#10;자동 생성된 설명">
            <a:extLst>
              <a:ext uri="{FF2B5EF4-FFF2-40B4-BE49-F238E27FC236}">
                <a16:creationId xmlns:a16="http://schemas.microsoft.com/office/drawing/2014/main" id="{9EF5909B-254D-BA29-4255-2C4F52C044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2"/>
          <a:stretch/>
        </p:blipFill>
        <p:spPr>
          <a:xfrm>
            <a:off x="421786" y="2053426"/>
            <a:ext cx="5531659" cy="3310344"/>
          </a:xfrm>
          <a:prstGeom prst="rect">
            <a:avLst/>
          </a:prstGeom>
        </p:spPr>
      </p:pic>
      <p:pic>
        <p:nvPicPr>
          <p:cNvPr id="12" name="그림 11" descr="텍스트, 그래프, 스크린샷, 라인이(가) 표시된 사진&#10;&#10;자동 생성된 설명">
            <a:extLst>
              <a:ext uri="{FF2B5EF4-FFF2-40B4-BE49-F238E27FC236}">
                <a16:creationId xmlns:a16="http://schemas.microsoft.com/office/drawing/2014/main" id="{53D2A968-AE95-C50D-BE47-94C061941CB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3"/>
          <a:stretch/>
        </p:blipFill>
        <p:spPr>
          <a:xfrm>
            <a:off x="6375231" y="2061810"/>
            <a:ext cx="5562177" cy="33103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5D517AC-1800-ECE6-82BE-B9B284FADC63}"/>
              </a:ext>
            </a:extLst>
          </p:cNvPr>
          <p:cNvSpPr txBox="1"/>
          <p:nvPr/>
        </p:nvSpPr>
        <p:spPr>
          <a:xfrm>
            <a:off x="368708" y="1388546"/>
            <a:ext cx="3235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solidFill>
                  <a:schemeClr val="bg1"/>
                </a:solidFill>
              </a:rPr>
              <a:t>* 2</a:t>
            </a:r>
            <a:r>
              <a:rPr kumimoji="1" lang="en-US" altLang="ko-KR" sz="2400" b="1" dirty="0">
                <a:solidFill>
                  <a:schemeClr val="bg1"/>
                </a:solidFill>
              </a:rPr>
              <a:t>022-01-26</a:t>
            </a:r>
            <a:r>
              <a:rPr kumimoji="1" lang="ko-KR" altLang="en-US" sz="2400" b="1" dirty="0">
                <a:solidFill>
                  <a:schemeClr val="bg1"/>
                </a:solidFill>
              </a:rPr>
              <a:t> </a:t>
            </a:r>
            <a:r>
              <a:rPr kumimoji="1" lang="en-US" altLang="ko-KR" sz="2400" b="1" dirty="0">
                <a:solidFill>
                  <a:schemeClr val="bg1"/>
                </a:solidFill>
              </a:rPr>
              <a:t>Before</a:t>
            </a:r>
            <a:endParaRPr kumimoji="1" lang="ko-Kore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747B6F-40C0-07BA-D800-8F7B01614C9F}"/>
              </a:ext>
            </a:extLst>
          </p:cNvPr>
          <p:cNvSpPr txBox="1"/>
          <p:nvPr/>
        </p:nvSpPr>
        <p:spPr>
          <a:xfrm>
            <a:off x="6280354" y="1383739"/>
            <a:ext cx="3235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solidFill>
                  <a:schemeClr val="bg1"/>
                </a:solidFill>
              </a:rPr>
              <a:t>* 2</a:t>
            </a:r>
            <a:r>
              <a:rPr kumimoji="1" lang="en-US" altLang="ko-KR" sz="2400" b="1" dirty="0">
                <a:solidFill>
                  <a:schemeClr val="bg1"/>
                </a:solidFill>
              </a:rPr>
              <a:t>022-01-26</a:t>
            </a:r>
            <a:r>
              <a:rPr kumimoji="1" lang="ko-KR" altLang="en-US" sz="2400" b="1" dirty="0">
                <a:solidFill>
                  <a:schemeClr val="bg1"/>
                </a:solidFill>
              </a:rPr>
              <a:t> </a:t>
            </a:r>
            <a:r>
              <a:rPr kumimoji="1" lang="en-US" altLang="ko-KR" sz="2400" b="1" dirty="0">
                <a:solidFill>
                  <a:schemeClr val="bg1"/>
                </a:solidFill>
              </a:rPr>
              <a:t>After</a:t>
            </a:r>
            <a:endParaRPr kumimoji="1" lang="ko-Kore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34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911</Words>
  <Application>Microsoft Office PowerPoint</Application>
  <PresentationFormat>와이드스크린</PresentationFormat>
  <Paragraphs>125</Paragraphs>
  <Slides>23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G마켓 산스 Bold</vt:lpstr>
      <vt:lpstr>G마켓 산스 TTF Bold</vt:lpstr>
      <vt:lpstr>G마켓 산스 TTF Light</vt:lpstr>
      <vt:lpstr>G마켓 산스 TTF Medium</vt:lpstr>
      <vt:lpstr>맑은 고딕</vt:lpstr>
      <vt:lpstr>Arial</vt:lpstr>
      <vt:lpstr>Cambria Math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김호준</dc:creator>
  <cp:lastModifiedBy>kim jisu</cp:lastModifiedBy>
  <cp:revision>30</cp:revision>
  <dcterms:created xsi:type="dcterms:W3CDTF">2023-06-01T00:16:33Z</dcterms:created>
  <dcterms:modified xsi:type="dcterms:W3CDTF">2023-06-07T04:46:52Z</dcterms:modified>
</cp:coreProperties>
</file>