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7" r:id="rId2"/>
    <p:sldId id="259" r:id="rId3"/>
    <p:sldId id="261" r:id="rId4"/>
    <p:sldId id="269" r:id="rId5"/>
    <p:sldId id="270" r:id="rId6"/>
    <p:sldId id="262" r:id="rId7"/>
    <p:sldId id="272" r:id="rId8"/>
    <p:sldId id="273" r:id="rId9"/>
    <p:sldId id="271" r:id="rId10"/>
    <p:sldId id="264" r:id="rId11"/>
    <p:sldId id="265" r:id="rId12"/>
    <p:sldId id="266" r:id="rId13"/>
    <p:sldId id="268"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BC86138-1FD4-40F5-AE3F-050F506AA9BC}">
          <p14:sldIdLst>
            <p14:sldId id="257"/>
          </p14:sldIdLst>
        </p14:section>
        <p14:section name="Index" id="{953DE594-963A-4686-8EB8-C990C98CDF4E}">
          <p14:sldIdLst>
            <p14:sldId id="259"/>
          </p14:sldIdLst>
        </p14:section>
        <p14:section name="Overview of the Project" id="{A8E87075-0AFF-4FE8-BF5E-1DB478927621}">
          <p14:sldIdLst>
            <p14:sldId id="261"/>
          </p14:sldIdLst>
        </p14:section>
        <p14:section name="Dataset Overview" id="{60397156-3591-49EF-805A-5662475F284D}">
          <p14:sldIdLst>
            <p14:sldId id="269"/>
            <p14:sldId id="270"/>
          </p14:sldIdLst>
        </p14:section>
        <p14:section name="Insights" id="{4E14FF6D-6703-4567-BB35-522B62FA9DE3}">
          <p14:sldIdLst>
            <p14:sldId id="262"/>
            <p14:sldId id="272"/>
            <p14:sldId id="273"/>
            <p14:sldId id="271"/>
            <p14:sldId id="264"/>
            <p14:sldId id="265"/>
            <p14:sldId id="266"/>
          </p14:sldIdLst>
        </p14:section>
        <p14:section name="Conclusion" id="{A6EFBE33-AAA7-4A02-B36C-5833E8EE5903}">
          <p14:sldIdLst>
            <p14:sldId id="268"/>
            <p14:sldId id="274"/>
          </p14:sldIdLst>
        </p14:section>
        <p14:section name="The End" id="{A6D75106-4BB1-42F3-BC90-10F802F6089C}">
          <p14:sldIdLst>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savaraj Kshatriya" initials="BK" lastIdx="1" clrIdx="0">
    <p:extLst>
      <p:ext uri="{19B8F6BF-5375-455C-9EA6-DF929625EA0E}">
        <p15:presenceInfo xmlns:p15="http://schemas.microsoft.com/office/powerpoint/2012/main" userId="0a5cb121d05704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07T20:48:33.78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B67BD-272D-426F-A4A9-88ED95A4882B}" type="datetimeFigureOut">
              <a:rPr lang="en-IN" smtClean="0"/>
              <a:t>07-07-2023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5FD59-3D0D-4A30-AB8A-EAD6EC6CB875}" type="slidenum">
              <a:rPr lang="en-IN" smtClean="0"/>
              <a:t>‹#›</a:t>
            </a:fld>
            <a:endParaRPr lang="en-IN"/>
          </a:p>
        </p:txBody>
      </p:sp>
    </p:spTree>
    <p:extLst>
      <p:ext uri="{BB962C8B-B14F-4D97-AF65-F5344CB8AC3E}">
        <p14:creationId xmlns:p14="http://schemas.microsoft.com/office/powerpoint/2010/main" val="1935222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DED8C72-E673-4C9D-B8B3-72CAB27E7967}" type="datetime1">
              <a:rPr lang="en-IN" smtClean="0"/>
              <a:t>07-07-2023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159712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FD1F49-71E6-43B1-98D4-DE71A76022C6}" type="datetime1">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215101566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FD1F49-71E6-43B1-98D4-DE71A76022C6}" type="datetime1">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3160434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FD1F49-71E6-43B1-98D4-DE71A76022C6}" type="datetime1">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6BAE3-69AA-4DDB-BC51-CFC5936BECE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14293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FD1F49-71E6-43B1-98D4-DE71A76022C6}" type="datetime1">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326586289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FD1F49-71E6-43B1-98D4-DE71A76022C6}" type="datetime1">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345142939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FD1F49-71E6-43B1-98D4-DE71A76022C6}" type="datetime1">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203662321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38DE5-C863-4189-9E60-A20E07294E49}" type="datetime1">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33951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EE630-DEED-497A-B8AE-8B25BF6C3344}" type="datetime1">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169072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FE2C8-21CC-4AF6-B257-53BB1EE29441}" type="datetime1">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129061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2CD96-2D84-4F60-8FE5-9EC2725FA1C2}" type="datetime1">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347405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172567-9B67-4387-96AA-2540475AA7A5}" type="datetime1">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260810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34372B-5071-45D3-A29F-4ACB3F42A83E}" type="datetime1">
              <a:rPr lang="en-IN" smtClean="0"/>
              <a:t>07-07-2023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285136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FE4D5F-2554-431E-A57A-01017F963C7B}" type="datetime1">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40115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F51F5-8D54-441B-91A7-85AE126BFA40}" type="datetime1">
              <a:rPr lang="en-IN" smtClean="0"/>
              <a:t>07-07-2023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3675770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3134A-644D-4068-86EF-898E9C57DA7A}" type="datetime1">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264290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3C36A8-E1A7-466C-AABB-C9A5C0F41420}" type="datetime1">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6BAE3-69AA-4DDB-BC51-CFC5936BECEA}" type="slidenum">
              <a:rPr lang="en-IN" smtClean="0"/>
              <a:t>‹#›</a:t>
            </a:fld>
            <a:endParaRPr lang="en-IN"/>
          </a:p>
        </p:txBody>
      </p:sp>
    </p:spTree>
    <p:extLst>
      <p:ext uri="{BB962C8B-B14F-4D97-AF65-F5344CB8AC3E}">
        <p14:creationId xmlns:p14="http://schemas.microsoft.com/office/powerpoint/2010/main" val="305634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FD1F49-71E6-43B1-98D4-DE71A76022C6}" type="datetime1">
              <a:rPr lang="en-IN" smtClean="0"/>
              <a:t>07-07-2023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36BAE3-69AA-4DDB-BC51-CFC5936BECEA}" type="slidenum">
              <a:rPr lang="en-IN" smtClean="0"/>
              <a:t>‹#›</a:t>
            </a:fld>
            <a:endParaRPr lang="en-IN"/>
          </a:p>
        </p:txBody>
      </p:sp>
    </p:spTree>
    <p:extLst>
      <p:ext uri="{BB962C8B-B14F-4D97-AF65-F5344CB8AC3E}">
        <p14:creationId xmlns:p14="http://schemas.microsoft.com/office/powerpoint/2010/main" val="7596028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57BA-71A2-BF24-2B64-9DC6C48B8086}"/>
              </a:ext>
            </a:extLst>
          </p:cNvPr>
          <p:cNvSpPr>
            <a:spLocks noGrp="1"/>
          </p:cNvSpPr>
          <p:nvPr>
            <p:ph type="title"/>
          </p:nvPr>
        </p:nvSpPr>
        <p:spPr>
          <a:xfrm>
            <a:off x="838200" y="1122363"/>
            <a:ext cx="10515600" cy="4021138"/>
          </a:xfrm>
        </p:spPr>
        <p:txBody>
          <a:bodyPr>
            <a:normAutofit fontScale="90000"/>
          </a:bodyPr>
          <a:lstStyle/>
          <a:p>
            <a:pPr algn="ctr"/>
            <a:r>
              <a:rPr lang="en-US" sz="6000" b="1">
                <a:ln w="22225">
                  <a:solidFill>
                    <a:schemeClr val="accent2"/>
                  </a:solidFill>
                  <a:prstDash val="solid"/>
                </a:ln>
                <a:solidFill>
                  <a:schemeClr val="accent2">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rPr>
              <a:t>Sales and Profit Analysis of Western Countries – Capstone Project</a:t>
            </a:r>
            <a:br>
              <a:rPr lang="en-US" sz="6000" b="1">
                <a:ln w="22225">
                  <a:solidFill>
                    <a:schemeClr val="accent2"/>
                  </a:solidFill>
                  <a:prstDash val="solid"/>
                </a:ln>
                <a:solidFill>
                  <a:schemeClr val="accent2">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rPr>
            </a:br>
            <a:r>
              <a:rPr lang="en-US" sz="6000" b="1">
                <a:ln w="22225">
                  <a:solidFill>
                    <a:schemeClr val="accent2"/>
                  </a:solidFill>
                  <a:prstDash val="solid"/>
                </a:ln>
                <a:solidFill>
                  <a:schemeClr val="accent2">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rPr>
              <a:t>             </a:t>
            </a:r>
            <a:r>
              <a:rPr lang="en-US" sz="6000">
                <a:ln w="0"/>
                <a:solidFill>
                  <a:schemeClr val="accent1"/>
                </a:solidFill>
                <a:effectLst>
                  <a:outerShdw blurRad="38100" dist="25400" dir="5400000" algn="ctr" rotWithShape="0">
                    <a:srgbClr val="6E747A">
                      <a:alpha val="43000"/>
                    </a:srgbClr>
                  </a:outerShdw>
                </a:effectLst>
                <a:latin typeface="Cascadia Code" panose="020B0609020000020004" pitchFamily="49" charset="0"/>
                <a:ea typeface="Cascadia Code" panose="020B0609020000020004" pitchFamily="49" charset="0"/>
                <a:cs typeface="Cascadia Code" panose="020B0609020000020004" pitchFamily="49" charset="0"/>
              </a:rPr>
              <a:t>By Basavaraj</a:t>
            </a:r>
            <a:endParaRPr lang="en-IN" sz="6000" b="1">
              <a:ln w="22225">
                <a:solidFill>
                  <a:schemeClr val="accent2"/>
                </a:solidFill>
                <a:prstDash val="solid"/>
              </a:ln>
              <a:solidFill>
                <a:schemeClr val="accent2">
                  <a:lumMod val="40000"/>
                  <a:lumOff val="6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Slide Number Placeholder 2">
            <a:extLst>
              <a:ext uri="{FF2B5EF4-FFF2-40B4-BE49-F238E27FC236}">
                <a16:creationId xmlns:a16="http://schemas.microsoft.com/office/drawing/2014/main" id="{DA153452-9917-41AC-0F08-F5DD97140EEB}"/>
              </a:ext>
            </a:extLst>
          </p:cNvPr>
          <p:cNvSpPr>
            <a:spLocks noGrp="1"/>
          </p:cNvSpPr>
          <p:nvPr>
            <p:ph type="sldNum" sz="quarter" idx="12"/>
          </p:nvPr>
        </p:nvSpPr>
        <p:spPr/>
        <p:txBody>
          <a:bodyPr/>
          <a:lstStyle/>
          <a:p>
            <a:fld id="{2A36BAE3-69AA-4DDB-BC51-CFC5936BECEA}" type="slidenum">
              <a:rPr lang="en-IN" smtClean="0"/>
              <a:t>1</a:t>
            </a:fld>
            <a:endParaRPr lang="en-IN"/>
          </a:p>
        </p:txBody>
      </p:sp>
    </p:spTree>
    <p:extLst>
      <p:ext uri="{BB962C8B-B14F-4D97-AF65-F5344CB8AC3E}">
        <p14:creationId xmlns:p14="http://schemas.microsoft.com/office/powerpoint/2010/main" val="2169545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61BF8-9CA7-25B7-78C7-C060C31AF5C1}"/>
              </a:ext>
            </a:extLst>
          </p:cNvPr>
          <p:cNvSpPr>
            <a:spLocks noGrp="1"/>
          </p:cNvSpPr>
          <p:nvPr>
            <p:ph idx="1"/>
          </p:nvPr>
        </p:nvSpPr>
        <p:spPr>
          <a:xfrm>
            <a:off x="1141412" y="885825"/>
            <a:ext cx="9905999" cy="4905376"/>
          </a:xfrm>
        </p:spPr>
        <p:txBody>
          <a:bodyPr>
            <a:normAutofit/>
          </a:bodyPr>
          <a:lstStyle/>
          <a:p>
            <a:pPr>
              <a:lnSpc>
                <a:spcPct val="100000"/>
              </a:lnSpc>
            </a:pPr>
            <a:r>
              <a:rPr lang="en-IN"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country with the highest sales and profit is Germany, with a total sales of $76,516.00 and a total profit of $51,259.00.</a:t>
            </a:r>
          </a:p>
          <a:p>
            <a:pPr>
              <a:lnSpc>
                <a:spcPct val="100000"/>
              </a:lnSpc>
            </a:pPr>
            <a:r>
              <a:rPr lang="en-IN"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country with the lowest sales and profit is Mexico, with a total sales of $8,280.00 and a total profit of $6,044.40.</a:t>
            </a:r>
          </a:p>
          <a:p>
            <a:pPr>
              <a:lnSpc>
                <a:spcPct val="100000"/>
              </a:lnSpc>
            </a:pPr>
            <a:r>
              <a:rPr lang="en-IN"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average sales across all countries and segments is $50,306.40 and the average profit is $36,582.74.</a:t>
            </a:r>
          </a:p>
          <a:p>
            <a:pPr>
              <a:lnSpc>
                <a:spcPct val="100000"/>
              </a:lnSpc>
            </a:pPr>
            <a:r>
              <a:rPr lang="en-IN"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total sales across all countries and segments is $251,532.00 and the total profit is $182,913.68.</a:t>
            </a:r>
          </a:p>
          <a:p>
            <a:endParaRPr lang="en-IN"/>
          </a:p>
        </p:txBody>
      </p:sp>
      <p:sp>
        <p:nvSpPr>
          <p:cNvPr id="4" name="Slide Number Placeholder 3">
            <a:extLst>
              <a:ext uri="{FF2B5EF4-FFF2-40B4-BE49-F238E27FC236}">
                <a16:creationId xmlns:a16="http://schemas.microsoft.com/office/drawing/2014/main" id="{F2CA9EBD-29FD-0226-D8C0-E362DE609C04}"/>
              </a:ext>
            </a:extLst>
          </p:cNvPr>
          <p:cNvSpPr>
            <a:spLocks noGrp="1"/>
          </p:cNvSpPr>
          <p:nvPr>
            <p:ph type="sldNum" sz="quarter" idx="12"/>
          </p:nvPr>
        </p:nvSpPr>
        <p:spPr/>
        <p:txBody>
          <a:bodyPr/>
          <a:lstStyle/>
          <a:p>
            <a:fld id="{2A36BAE3-69AA-4DDB-BC51-CFC5936BECEA}" type="slidenum">
              <a:rPr lang="en-IN" smtClean="0"/>
              <a:t>10</a:t>
            </a:fld>
            <a:endParaRPr lang="en-IN"/>
          </a:p>
        </p:txBody>
      </p:sp>
    </p:spTree>
    <p:extLst>
      <p:ext uri="{BB962C8B-B14F-4D97-AF65-F5344CB8AC3E}">
        <p14:creationId xmlns:p14="http://schemas.microsoft.com/office/powerpoint/2010/main" val="248016629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904D-A9D6-9CF7-1333-B50BE35A687E}"/>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On the basis of Manufacturing Cost</a:t>
            </a:r>
            <a:endParaRPr lang="en-IN">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7B27EABB-7EE0-AEEC-7121-7E5389D3D89E}"/>
              </a:ext>
            </a:extLst>
          </p:cNvPr>
          <p:cNvSpPr>
            <a:spLocks noGrp="1"/>
          </p:cNvSpPr>
          <p:nvPr>
            <p:ph idx="1"/>
          </p:nvPr>
        </p:nvSpPr>
        <p:spPr/>
        <p:txBody>
          <a:bodyPr>
            <a:normAutofit fontScale="85000" lnSpcReduction="20000"/>
          </a:bodyPr>
          <a:lstStyle/>
          <a:p>
            <a:r>
              <a:rPr lang="en-IN"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product with the highest manufacturing cost is Amarilla, with a manufacturing cost of $260.00 per unit.</a:t>
            </a:r>
          </a:p>
          <a:p>
            <a:r>
              <a:rPr lang="en-IN"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product with the lowest manufacturing cost is Carretera, with a manufacturing cost of $3.00 per unit.</a:t>
            </a:r>
          </a:p>
          <a:p>
            <a:r>
              <a:rPr lang="en-IN"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product with the highest difference between manufacturing cost and sale price is Amarilla, with a difference of $257.00 per unit.</a:t>
            </a:r>
          </a:p>
          <a:p>
            <a:r>
              <a:rPr lang="en-IN"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product with the lowest difference between manufacturing cost and sale price is Carretera, with a difference of $9.00 per unit.</a:t>
            </a:r>
          </a:p>
          <a:p>
            <a:endParaRPr lang="en-IN"/>
          </a:p>
        </p:txBody>
      </p:sp>
      <p:sp>
        <p:nvSpPr>
          <p:cNvPr id="4" name="Slide Number Placeholder 3">
            <a:extLst>
              <a:ext uri="{FF2B5EF4-FFF2-40B4-BE49-F238E27FC236}">
                <a16:creationId xmlns:a16="http://schemas.microsoft.com/office/drawing/2014/main" id="{B8A639D0-F9B7-1708-E7B8-F93CCD76F85C}"/>
              </a:ext>
            </a:extLst>
          </p:cNvPr>
          <p:cNvSpPr>
            <a:spLocks noGrp="1"/>
          </p:cNvSpPr>
          <p:nvPr>
            <p:ph type="sldNum" sz="quarter" idx="12"/>
          </p:nvPr>
        </p:nvSpPr>
        <p:spPr/>
        <p:txBody>
          <a:bodyPr/>
          <a:lstStyle/>
          <a:p>
            <a:fld id="{2A36BAE3-69AA-4DDB-BC51-CFC5936BECEA}" type="slidenum">
              <a:rPr lang="en-IN" smtClean="0"/>
              <a:t>11</a:t>
            </a:fld>
            <a:endParaRPr lang="en-IN"/>
          </a:p>
        </p:txBody>
      </p:sp>
    </p:spTree>
    <p:extLst>
      <p:ext uri="{BB962C8B-B14F-4D97-AF65-F5344CB8AC3E}">
        <p14:creationId xmlns:p14="http://schemas.microsoft.com/office/powerpoint/2010/main" val="137012649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42FA-80AD-6F11-BECF-68861E58EB50}"/>
              </a:ext>
            </a:extLst>
          </p:cNvPr>
          <p:cNvSpPr>
            <a:spLocks noGrp="1"/>
          </p:cNvSpPr>
          <p:nvPr>
            <p:ph type="title"/>
          </p:nvPr>
        </p:nvSpPr>
        <p:spPr/>
        <p:txBody>
          <a:bodyPr/>
          <a:lstStyle/>
          <a:p>
            <a:r>
              <a:rPr lang="en-US">
                <a:solidFill>
                  <a:srgbClr val="FFFF00"/>
                </a:solidFill>
                <a:latin typeface="Cambria Math" panose="02040503050406030204" pitchFamily="18" charset="0"/>
                <a:ea typeface="Cambria Math" panose="02040503050406030204" pitchFamily="18" charset="0"/>
              </a:rPr>
              <a:t>On the Basis of Discount Bands</a:t>
            </a:r>
            <a:endParaRPr lang="en-IN">
              <a:solidFill>
                <a:srgbClr val="FFFF00"/>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777BB0A3-1E96-CB19-AFF3-21BE607AA306}"/>
              </a:ext>
            </a:extLst>
          </p:cNvPr>
          <p:cNvSpPr>
            <a:spLocks noGrp="1"/>
          </p:cNvSpPr>
          <p:nvPr>
            <p:ph idx="1"/>
          </p:nvPr>
        </p:nvSpPr>
        <p:spPr/>
        <p:txBody>
          <a:bodyPr>
            <a:normAutofit fontScale="92500" lnSpcReduction="10000"/>
          </a:bodyPr>
          <a:lstStyle/>
          <a:p>
            <a:pPr>
              <a:lnSpc>
                <a:spcPct val="150000"/>
              </a:lnSpc>
            </a:pPr>
            <a:r>
              <a:rPr lang="en-IN" sz="22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discount band with the highest discount is Paseo, with a total discount of $</a:t>
            </a:r>
            <a:r>
              <a:rPr lang="en-IN" sz="2200" b="0" i="0" u="none" strike="noStrike">
                <a:solidFill>
                  <a:srgbClr val="000000"/>
                </a:solidFill>
                <a:effectLst/>
                <a:latin typeface="Cascadia Code" panose="020B0609020000020004" pitchFamily="49" charset="0"/>
                <a:ea typeface="Cascadia Code" panose="020B0609020000020004" pitchFamily="49" charset="0"/>
                <a:cs typeface="Cascadia Code" panose="020B0609020000020004" pitchFamily="49" charset="0"/>
              </a:rPr>
              <a:t>15,46,451.97.</a:t>
            </a:r>
            <a:endParaRPr lang="en-IN" sz="22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endParaRPr>
          </a:p>
          <a:p>
            <a:pPr>
              <a:lnSpc>
                <a:spcPct val="150000"/>
              </a:lnSpc>
            </a:pPr>
            <a:r>
              <a:rPr lang="en-IN" sz="22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discount band with the lowest discount is Velo, with a total discounts of $</a:t>
            </a:r>
            <a:r>
              <a:rPr lang="en-IN" sz="2200" b="0" i="0" u="none" strike="noStrike">
                <a:solidFill>
                  <a:srgbClr val="000000"/>
                </a:solidFill>
                <a:effectLst/>
                <a:latin typeface="Cascadia Code" panose="020B0609020000020004" pitchFamily="49" charset="0"/>
                <a:ea typeface="Cascadia Code" panose="020B0609020000020004" pitchFamily="49" charset="0"/>
                <a:cs typeface="Cascadia Code" panose="020B0609020000020004" pitchFamily="49" charset="0"/>
              </a:rPr>
              <a:t>96,346.02 .</a:t>
            </a:r>
          </a:p>
          <a:p>
            <a:pPr>
              <a:lnSpc>
                <a:spcPct val="150000"/>
              </a:lnSpc>
            </a:pPr>
            <a:r>
              <a:rPr lang="en-IN" sz="22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discount band with the medium discount is Paseo, with a total discounts of $</a:t>
            </a:r>
            <a:r>
              <a:rPr lang="en-IN" sz="2200" b="0" i="0" u="none" strike="noStrike">
                <a:solidFill>
                  <a:srgbClr val="000000"/>
                </a:solidFill>
                <a:effectLst/>
                <a:latin typeface="Cascadia Code" panose="020B0609020000020004" pitchFamily="49" charset="0"/>
                <a:ea typeface="Cascadia Code" panose="020B0609020000020004" pitchFamily="49" charset="0"/>
                <a:cs typeface="Cascadia Code" panose="020B0609020000020004" pitchFamily="49" charset="0"/>
              </a:rPr>
              <a:t>7,67,632.27  .</a:t>
            </a:r>
            <a:endParaRPr lang="en-IN" sz="22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endParaRPr>
          </a:p>
          <a:p>
            <a:pPr>
              <a:lnSpc>
                <a:spcPct val="150000"/>
              </a:lnSpc>
            </a:pPr>
            <a:r>
              <a:rPr lang="en-IN" sz="22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average discounts across all products is </a:t>
            </a:r>
            <a:r>
              <a:rPr lang="en-IN" sz="2200" b="0" i="0" u="none" strike="noStrike">
                <a:solidFill>
                  <a:srgbClr val="000000"/>
                </a:solidFill>
                <a:effectLst/>
                <a:latin typeface="Cascadia Code" panose="020B0609020000020004" pitchFamily="49" charset="0"/>
                <a:ea typeface="Cascadia Code" panose="020B0609020000020004" pitchFamily="49" charset="0"/>
                <a:cs typeface="Cascadia Code" panose="020B0609020000020004" pitchFamily="49" charset="0"/>
              </a:rPr>
              <a:t>$ 15,34,208.04.</a:t>
            </a:r>
            <a:endParaRPr lang="en-IN" sz="22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endParaRPr>
          </a:p>
          <a:p>
            <a:endParaRPr lang="en-IN"/>
          </a:p>
        </p:txBody>
      </p:sp>
      <p:sp>
        <p:nvSpPr>
          <p:cNvPr id="4" name="Slide Number Placeholder 3">
            <a:extLst>
              <a:ext uri="{FF2B5EF4-FFF2-40B4-BE49-F238E27FC236}">
                <a16:creationId xmlns:a16="http://schemas.microsoft.com/office/drawing/2014/main" id="{A9691233-2BD3-C8D6-5DA4-E4E714BEC762}"/>
              </a:ext>
            </a:extLst>
          </p:cNvPr>
          <p:cNvSpPr>
            <a:spLocks noGrp="1"/>
          </p:cNvSpPr>
          <p:nvPr>
            <p:ph type="sldNum" sz="quarter" idx="12"/>
          </p:nvPr>
        </p:nvSpPr>
        <p:spPr/>
        <p:txBody>
          <a:bodyPr/>
          <a:lstStyle/>
          <a:p>
            <a:fld id="{2A36BAE3-69AA-4DDB-BC51-CFC5936BECEA}" type="slidenum">
              <a:rPr lang="en-IN" smtClean="0"/>
              <a:t>12</a:t>
            </a:fld>
            <a:endParaRPr lang="en-IN"/>
          </a:p>
        </p:txBody>
      </p:sp>
    </p:spTree>
    <p:extLst>
      <p:ext uri="{BB962C8B-B14F-4D97-AF65-F5344CB8AC3E}">
        <p14:creationId xmlns:p14="http://schemas.microsoft.com/office/powerpoint/2010/main" val="4181031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CEEA-28F6-18C9-1641-B791B5D519AC}"/>
              </a:ext>
            </a:extLst>
          </p:cNvPr>
          <p:cNvSpPr>
            <a:spLocks noGrp="1"/>
          </p:cNvSpPr>
          <p:nvPr>
            <p:ph type="title"/>
          </p:nvPr>
        </p:nvSpPr>
        <p:spPr/>
        <p:txBody>
          <a:bodyPr>
            <a:normAutofit/>
          </a:bodyPr>
          <a:lstStyle/>
          <a:p>
            <a:pPr algn="ctr"/>
            <a:r>
              <a:rPr lang="en-US" sz="4400">
                <a:solidFill>
                  <a:srgbClr val="FFC000"/>
                </a:solidFill>
                <a:latin typeface="Cambria Math" panose="02040503050406030204" pitchFamily="18" charset="0"/>
                <a:ea typeface="Cambria Math" panose="02040503050406030204" pitchFamily="18" charset="0"/>
              </a:rPr>
              <a:t>Conclusion</a:t>
            </a:r>
            <a:endParaRPr lang="en-IN" sz="4400">
              <a:solidFill>
                <a:srgbClr val="FFC000"/>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0DCA6985-46DF-0701-C507-670BD0F59819}"/>
              </a:ext>
            </a:extLst>
          </p:cNvPr>
          <p:cNvSpPr>
            <a:spLocks noGrp="1"/>
          </p:cNvSpPr>
          <p:nvPr>
            <p:ph idx="1"/>
          </p:nvPr>
        </p:nvSpPr>
        <p:spPr>
          <a:xfrm>
            <a:off x="1141413" y="2341560"/>
            <a:ext cx="9905999" cy="3541714"/>
          </a:xfrm>
        </p:spPr>
        <p:txBody>
          <a:bodyPr>
            <a:normAutofit fontScale="40000" lnSpcReduction="20000"/>
          </a:bodyPr>
          <a:lstStyle/>
          <a:p>
            <a:pPr marL="0" indent="0">
              <a:buNone/>
            </a:pPr>
            <a:r>
              <a:rPr lang="en-US" sz="4500">
                <a:latin typeface="Cascadia Code" panose="020B0609020000020004" pitchFamily="49" charset="0"/>
                <a:ea typeface="Cascadia Code" panose="020B0609020000020004" pitchFamily="49" charset="0"/>
                <a:cs typeface="Cascadia Code" panose="020B0609020000020004" pitchFamily="49" charset="0"/>
              </a:rPr>
              <a:t>From the above data we can conclude on the followings:-</a:t>
            </a:r>
          </a:p>
          <a:p>
            <a:pPr lvl="1"/>
            <a:r>
              <a:rPr lang="en-IN" sz="45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Focus on expanding sales in Germany as it has the highest sales and profit.</a:t>
            </a:r>
          </a:p>
          <a:p>
            <a:pPr lvl="1"/>
            <a:r>
              <a:rPr lang="en-IN" sz="45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Consider promoting the Paseo product as it has the highest sales and profit.</a:t>
            </a:r>
          </a:p>
          <a:p>
            <a:pPr lvl="1"/>
            <a:r>
              <a:rPr lang="en-IN" sz="45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Consider offering discounts to increase sales and attract new customers.</a:t>
            </a:r>
          </a:p>
          <a:p>
            <a:pPr lvl="1"/>
            <a:r>
              <a:rPr lang="en-IN" sz="45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Analyze the factors that contribute to the success of sales in Germany and apply them to other countries to increase sales and profit.</a:t>
            </a:r>
          </a:p>
          <a:p>
            <a:pPr marL="0" indent="0">
              <a:buNone/>
            </a:pPr>
            <a:endParaRPr lang="en-IN" b="0" i="0">
              <a:solidFill>
                <a:srgbClr val="111111"/>
              </a:solidFill>
              <a:effectLst/>
              <a:latin typeface="-apple-system"/>
            </a:endParaRPr>
          </a:p>
        </p:txBody>
      </p:sp>
      <p:sp>
        <p:nvSpPr>
          <p:cNvPr id="4" name="Slide Number Placeholder 3">
            <a:extLst>
              <a:ext uri="{FF2B5EF4-FFF2-40B4-BE49-F238E27FC236}">
                <a16:creationId xmlns:a16="http://schemas.microsoft.com/office/drawing/2014/main" id="{6BF6E78A-BD7D-4018-C396-12B9F008C9D1}"/>
              </a:ext>
            </a:extLst>
          </p:cNvPr>
          <p:cNvSpPr>
            <a:spLocks noGrp="1"/>
          </p:cNvSpPr>
          <p:nvPr>
            <p:ph type="sldNum" sz="quarter" idx="12"/>
          </p:nvPr>
        </p:nvSpPr>
        <p:spPr/>
        <p:txBody>
          <a:bodyPr/>
          <a:lstStyle/>
          <a:p>
            <a:fld id="{2A36BAE3-69AA-4DDB-BC51-CFC5936BECEA}" type="slidenum">
              <a:rPr lang="en-IN" smtClean="0"/>
              <a:t>13</a:t>
            </a:fld>
            <a:endParaRPr lang="en-IN"/>
          </a:p>
        </p:txBody>
      </p:sp>
    </p:spTree>
    <p:extLst>
      <p:ext uri="{BB962C8B-B14F-4D97-AF65-F5344CB8AC3E}">
        <p14:creationId xmlns:p14="http://schemas.microsoft.com/office/powerpoint/2010/main" val="31632426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9E233-69DB-2DE5-B51E-978F70CA15FA}"/>
              </a:ext>
            </a:extLst>
          </p:cNvPr>
          <p:cNvSpPr>
            <a:spLocks noGrp="1"/>
          </p:cNvSpPr>
          <p:nvPr>
            <p:ph idx="1"/>
          </p:nvPr>
        </p:nvSpPr>
        <p:spPr>
          <a:xfrm>
            <a:off x="838200" y="871538"/>
            <a:ext cx="10515600" cy="5305425"/>
          </a:xfrm>
        </p:spPr>
        <p:txBody>
          <a:bodyPr>
            <a:normAutofit fontScale="62500" lnSpcReduction="20000"/>
          </a:bodyPr>
          <a:lstStyle/>
          <a:p>
            <a:pPr marL="0" indent="0" algn="l">
              <a:buNone/>
            </a:pPr>
            <a:r>
              <a:rPr lang="en-IN">
                <a:solidFill>
                  <a:srgbClr val="111111"/>
                </a:solidFill>
                <a:latin typeface="Cascadia Code" panose="020B0609020000020004" pitchFamily="49" charset="0"/>
                <a:ea typeface="Cascadia Code" panose="020B0609020000020004" pitchFamily="49" charset="0"/>
                <a:cs typeface="Cascadia Code" panose="020B0609020000020004" pitchFamily="49" charset="0"/>
              </a:rPr>
              <a:t>F</a:t>
            </a:r>
            <a:r>
              <a:rPr lang="en-IN" sz="28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ocus on expanding sales in Germany, as it has the highest sales and profit among all countries. This could involve increasing marketing efforts in Germany or expanding the product line to appeal to a wider range of customers.</a:t>
            </a:r>
          </a:p>
          <a:p>
            <a:pPr marL="0" indent="0" algn="l">
              <a:buNone/>
            </a:pPr>
            <a:r>
              <a:rPr lang="en-IN" sz="28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Another suggestion is to consider promoting the Paseo product more heavily, as it has the highest sales and profit among all products. This could involve targeted advertising campaigns or offering special promotions to increase sales of this product.</a:t>
            </a:r>
          </a:p>
          <a:p>
            <a:pPr marL="0" indent="0" algn="l">
              <a:buNone/>
            </a:pPr>
            <a:r>
              <a:rPr lang="en-IN" sz="28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Additionally, it may be beneficial to consider offering discounts to customers in order to increase sales and attract new customers. Discounts can be an effective way to incentivize customers to make purchases and can help to increase overall sales and profit.</a:t>
            </a:r>
          </a:p>
          <a:p>
            <a:pPr marL="0" indent="0" algn="l">
              <a:buNone/>
            </a:pPr>
            <a:r>
              <a:rPr lang="en-IN" sz="28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Finally, it may be helpful to analyze the factors that have contributed to the success of sales in Germany and apply these same strategies to other countries in order to increase sales and profit. This could involve conducting market research to better understand customer preferences and tailoring marketing efforts accordingly.</a:t>
            </a:r>
          </a:p>
          <a:p>
            <a:endParaRPr lang="en-IN" b="1"/>
          </a:p>
        </p:txBody>
      </p:sp>
      <p:sp>
        <p:nvSpPr>
          <p:cNvPr id="4" name="Slide Number Placeholder 3">
            <a:extLst>
              <a:ext uri="{FF2B5EF4-FFF2-40B4-BE49-F238E27FC236}">
                <a16:creationId xmlns:a16="http://schemas.microsoft.com/office/drawing/2014/main" id="{D3E1ADC9-0251-10A4-2BFC-FE9D7B627B2C}"/>
              </a:ext>
            </a:extLst>
          </p:cNvPr>
          <p:cNvSpPr>
            <a:spLocks noGrp="1"/>
          </p:cNvSpPr>
          <p:nvPr>
            <p:ph type="sldNum" sz="quarter" idx="12"/>
          </p:nvPr>
        </p:nvSpPr>
        <p:spPr/>
        <p:txBody>
          <a:bodyPr/>
          <a:lstStyle/>
          <a:p>
            <a:fld id="{2A36BAE3-69AA-4DDB-BC51-CFC5936BECEA}" type="slidenum">
              <a:rPr lang="en-IN" smtClean="0"/>
              <a:t>14</a:t>
            </a:fld>
            <a:endParaRPr lang="en-IN"/>
          </a:p>
        </p:txBody>
      </p:sp>
    </p:spTree>
    <p:extLst>
      <p:ext uri="{BB962C8B-B14F-4D97-AF65-F5344CB8AC3E}">
        <p14:creationId xmlns:p14="http://schemas.microsoft.com/office/powerpoint/2010/main" val="39846271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1B81-0F7F-06F7-1F50-C4BCF585EA0E}"/>
              </a:ext>
            </a:extLst>
          </p:cNvPr>
          <p:cNvSpPr>
            <a:spLocks noGrp="1"/>
          </p:cNvSpPr>
          <p:nvPr>
            <p:ph type="title"/>
          </p:nvPr>
        </p:nvSpPr>
        <p:spPr/>
        <p:txBody>
          <a:bodyPr>
            <a:normAutofit fontScale="90000"/>
          </a:bodyPr>
          <a:lstStyle/>
          <a:p>
            <a:pPr algn="ctr"/>
            <a:br>
              <a:rPr lang="en-US" sz="9600" b="1">
                <a:latin typeface="Cambria Math" panose="02040503050406030204" pitchFamily="18" charset="0"/>
                <a:ea typeface="Cambria Math" panose="02040503050406030204" pitchFamily="18" charset="0"/>
              </a:rPr>
            </a:br>
            <a:br>
              <a:rPr lang="en-US" sz="9600" b="1">
                <a:latin typeface="Cambria Math" panose="02040503050406030204" pitchFamily="18" charset="0"/>
                <a:ea typeface="Cambria Math" panose="02040503050406030204" pitchFamily="18" charset="0"/>
              </a:rPr>
            </a:br>
            <a:br>
              <a:rPr lang="en-US" sz="9600" b="1">
                <a:latin typeface="Cambria Math" panose="02040503050406030204" pitchFamily="18" charset="0"/>
                <a:ea typeface="Cambria Math" panose="02040503050406030204" pitchFamily="18" charset="0"/>
              </a:rPr>
            </a:br>
            <a:r>
              <a:rPr lang="en-US" sz="9600" b="1">
                <a:latin typeface="Cambria Math" panose="02040503050406030204" pitchFamily="18" charset="0"/>
                <a:ea typeface="Cambria Math" panose="02040503050406030204" pitchFamily="18" charset="0"/>
              </a:rPr>
              <a:t>Thank You</a:t>
            </a:r>
            <a:endParaRPr lang="en-IN" sz="9600" b="1">
              <a:latin typeface="Cambria Math" panose="02040503050406030204" pitchFamily="18" charset="0"/>
              <a:ea typeface="Cambria Math" panose="02040503050406030204" pitchFamily="18" charset="0"/>
            </a:endParaRPr>
          </a:p>
        </p:txBody>
      </p:sp>
      <p:sp>
        <p:nvSpPr>
          <p:cNvPr id="3" name="Slide Number Placeholder 2">
            <a:extLst>
              <a:ext uri="{FF2B5EF4-FFF2-40B4-BE49-F238E27FC236}">
                <a16:creationId xmlns:a16="http://schemas.microsoft.com/office/drawing/2014/main" id="{8B2798EB-5BBD-7F7E-F43A-7DFDD396BAB4}"/>
              </a:ext>
            </a:extLst>
          </p:cNvPr>
          <p:cNvSpPr>
            <a:spLocks noGrp="1"/>
          </p:cNvSpPr>
          <p:nvPr>
            <p:ph type="sldNum" sz="quarter" idx="12"/>
          </p:nvPr>
        </p:nvSpPr>
        <p:spPr/>
        <p:txBody>
          <a:bodyPr/>
          <a:lstStyle/>
          <a:p>
            <a:fld id="{2A36BAE3-69AA-4DDB-BC51-CFC5936BECEA}" type="slidenum">
              <a:rPr lang="en-IN" smtClean="0"/>
              <a:t>15</a:t>
            </a:fld>
            <a:endParaRPr lang="en-IN"/>
          </a:p>
        </p:txBody>
      </p:sp>
    </p:spTree>
    <p:extLst>
      <p:ext uri="{BB962C8B-B14F-4D97-AF65-F5344CB8AC3E}">
        <p14:creationId xmlns:p14="http://schemas.microsoft.com/office/powerpoint/2010/main" val="10077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42BE-240C-D83B-A641-22B4C17E8BB3}"/>
              </a:ext>
            </a:extLst>
          </p:cNvPr>
          <p:cNvSpPr>
            <a:spLocks noGrp="1"/>
          </p:cNvSpPr>
          <p:nvPr>
            <p:ph type="title"/>
          </p:nvPr>
        </p:nvSpPr>
        <p:spPr/>
        <p:txBody>
          <a:bodyPr>
            <a:normAutofit/>
          </a:bodyPr>
          <a:lstStyle/>
          <a:p>
            <a:br>
              <a:rPr lang="en-US"/>
            </a:br>
            <a:endParaRPr lang="en-IN"/>
          </a:p>
        </p:txBody>
      </p:sp>
      <p:sp>
        <p:nvSpPr>
          <p:cNvPr id="4" name="Slide Number Placeholder 3">
            <a:extLst>
              <a:ext uri="{FF2B5EF4-FFF2-40B4-BE49-F238E27FC236}">
                <a16:creationId xmlns:a16="http://schemas.microsoft.com/office/drawing/2014/main" id="{6338DB10-2345-BDEA-6C56-D99D8782C548}"/>
              </a:ext>
            </a:extLst>
          </p:cNvPr>
          <p:cNvSpPr>
            <a:spLocks noGrp="1"/>
          </p:cNvSpPr>
          <p:nvPr>
            <p:ph type="sldNum" sz="quarter" idx="12"/>
          </p:nvPr>
        </p:nvSpPr>
        <p:spPr/>
        <p:txBody>
          <a:bodyPr/>
          <a:lstStyle/>
          <a:p>
            <a:fld id="{2A36BAE3-69AA-4DDB-BC51-CFC5936BECEA}" type="slidenum">
              <a:rPr lang="en-IN" smtClean="0"/>
              <a:pPr/>
              <a:t>2</a:t>
            </a:fld>
            <a:endParaRPr lang="en-IN"/>
          </a:p>
        </p:txBody>
      </p:sp>
      <p:graphicFrame>
        <p:nvGraphicFramePr>
          <p:cNvPr id="3" name="Table 3">
            <a:extLst>
              <a:ext uri="{FF2B5EF4-FFF2-40B4-BE49-F238E27FC236}">
                <a16:creationId xmlns:a16="http://schemas.microsoft.com/office/drawing/2014/main" id="{EDFD0EE3-CEBE-26DD-A01E-BBF885A66885}"/>
              </a:ext>
            </a:extLst>
          </p:cNvPr>
          <p:cNvGraphicFramePr>
            <a:graphicFrameLocks noGrp="1"/>
          </p:cNvGraphicFramePr>
          <p:nvPr>
            <p:extLst>
              <p:ext uri="{D42A27DB-BD31-4B8C-83A1-F6EECF244321}">
                <p14:modId xmlns:p14="http://schemas.microsoft.com/office/powerpoint/2010/main" val="540225813"/>
              </p:ext>
            </p:extLst>
          </p:nvPr>
        </p:nvGraphicFramePr>
        <p:xfrm>
          <a:off x="557450" y="1675762"/>
          <a:ext cx="11310462" cy="3900490"/>
        </p:xfrm>
        <a:graphic>
          <a:graphicData uri="http://schemas.openxmlformats.org/drawingml/2006/table">
            <a:tbl>
              <a:tblPr firstRow="1" bandRow="1">
                <a:tableStyleId>{5C22544A-7EE6-4342-B048-85BDC9FD1C3A}</a:tableStyleId>
              </a:tblPr>
              <a:tblGrid>
                <a:gridCol w="1676399">
                  <a:extLst>
                    <a:ext uri="{9D8B030D-6E8A-4147-A177-3AD203B41FA5}">
                      <a16:colId xmlns:a16="http://schemas.microsoft.com/office/drawing/2014/main" val="4200768766"/>
                    </a:ext>
                  </a:extLst>
                </a:gridCol>
                <a:gridCol w="7873842">
                  <a:extLst>
                    <a:ext uri="{9D8B030D-6E8A-4147-A177-3AD203B41FA5}">
                      <a16:colId xmlns:a16="http://schemas.microsoft.com/office/drawing/2014/main" val="155040933"/>
                    </a:ext>
                  </a:extLst>
                </a:gridCol>
                <a:gridCol w="1760221">
                  <a:extLst>
                    <a:ext uri="{9D8B030D-6E8A-4147-A177-3AD203B41FA5}">
                      <a16:colId xmlns:a16="http://schemas.microsoft.com/office/drawing/2014/main" val="1391200649"/>
                    </a:ext>
                  </a:extLst>
                </a:gridCol>
              </a:tblGrid>
              <a:tr h="780098">
                <a:tc>
                  <a:txBody>
                    <a:bodyPr/>
                    <a:lstStyle/>
                    <a:p>
                      <a:pPr algn="ctr">
                        <a:lnSpc>
                          <a:spcPct val="200000"/>
                        </a:lnSpc>
                      </a:pPr>
                      <a:r>
                        <a:rPr lang="en-US" sz="2400">
                          <a:latin typeface="Cambria Math" panose="02040503050406030204" pitchFamily="18" charset="0"/>
                          <a:ea typeface="Cambria Math" panose="02040503050406030204" pitchFamily="18" charset="0"/>
                        </a:rPr>
                        <a:t>SL No.</a:t>
                      </a:r>
                      <a:endParaRPr lang="en-IN" sz="2400">
                        <a:latin typeface="Cambria Math" panose="02040503050406030204" pitchFamily="18" charset="0"/>
                        <a:ea typeface="Cambria Math" panose="02040503050406030204" pitchFamily="18" charset="0"/>
                      </a:endParaRPr>
                    </a:p>
                  </a:txBody>
                  <a:tcPr marL="100584" marR="100584"/>
                </a:tc>
                <a:tc>
                  <a:txBody>
                    <a:bodyPr/>
                    <a:lstStyle/>
                    <a:p>
                      <a:pPr algn="ctr">
                        <a:lnSpc>
                          <a:spcPct val="200000"/>
                        </a:lnSpc>
                      </a:pPr>
                      <a:r>
                        <a:rPr lang="en-US" sz="2400">
                          <a:latin typeface="Cambria Math" panose="02040503050406030204" pitchFamily="18" charset="0"/>
                          <a:ea typeface="Cambria Math" panose="02040503050406030204" pitchFamily="18" charset="0"/>
                        </a:rPr>
                        <a:t>Topic</a:t>
                      </a:r>
                      <a:endParaRPr lang="en-IN" sz="2400">
                        <a:latin typeface="Cambria Math" panose="02040503050406030204" pitchFamily="18" charset="0"/>
                        <a:ea typeface="Cambria Math" panose="02040503050406030204" pitchFamily="18" charset="0"/>
                      </a:endParaRPr>
                    </a:p>
                  </a:txBody>
                  <a:tcPr marL="100584" marR="100584"/>
                </a:tc>
                <a:tc>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US" sz="2400">
                          <a:latin typeface="Cambria Math" panose="02040503050406030204" pitchFamily="18" charset="0"/>
                          <a:ea typeface="Cambria Math" panose="02040503050406030204" pitchFamily="18" charset="0"/>
                        </a:rPr>
                        <a:t>Page No</a:t>
                      </a:r>
                      <a:endParaRPr lang="en-IN" sz="2400">
                        <a:latin typeface="Cambria Math" panose="02040503050406030204" pitchFamily="18" charset="0"/>
                        <a:ea typeface="Cambria Math" panose="02040503050406030204" pitchFamily="18" charset="0"/>
                      </a:endParaRPr>
                    </a:p>
                  </a:txBody>
                  <a:tcPr marL="100584" marR="100584"/>
                </a:tc>
                <a:extLst>
                  <a:ext uri="{0D108BD9-81ED-4DB2-BD59-A6C34878D82A}">
                    <a16:rowId xmlns:a16="http://schemas.microsoft.com/office/drawing/2014/main" val="3657418938"/>
                  </a:ext>
                </a:extLst>
              </a:tr>
              <a:tr h="780098">
                <a:tc>
                  <a:txBody>
                    <a:bodyPr/>
                    <a:lstStyle/>
                    <a:p>
                      <a:pPr algn="ctr">
                        <a:lnSpc>
                          <a:spcPct val="200000"/>
                        </a:lnSpc>
                      </a:pPr>
                      <a:r>
                        <a:rPr lang="en-US">
                          <a:latin typeface="Cambria Math" panose="02040503050406030204" pitchFamily="18" charset="0"/>
                          <a:ea typeface="Cambria Math" panose="02040503050406030204" pitchFamily="18" charset="0"/>
                        </a:rPr>
                        <a:t>1</a:t>
                      </a:r>
                      <a:endParaRPr lang="en-IN">
                        <a:latin typeface="Cambria Math" panose="02040503050406030204" pitchFamily="18" charset="0"/>
                        <a:ea typeface="Cambria Math" panose="02040503050406030204" pitchFamily="18" charset="0"/>
                      </a:endParaRPr>
                    </a:p>
                  </a:txBody>
                  <a:tcPr marL="100584" marR="100584"/>
                </a:tc>
                <a:tc>
                  <a:txBody>
                    <a:bodyPr/>
                    <a:lstStyle/>
                    <a:p>
                      <a:pPr>
                        <a:lnSpc>
                          <a:spcPct val="200000"/>
                        </a:lnSpc>
                      </a:pPr>
                      <a:r>
                        <a:rPr lang="en-US">
                          <a:latin typeface="Cambria Math" panose="02040503050406030204" pitchFamily="18" charset="0"/>
                          <a:ea typeface="Cambria Math" panose="02040503050406030204" pitchFamily="18" charset="0"/>
                        </a:rPr>
                        <a:t>Project Overview</a:t>
                      </a:r>
                      <a:endParaRPr lang="en-IN">
                        <a:latin typeface="Cambria Math" panose="02040503050406030204" pitchFamily="18" charset="0"/>
                        <a:ea typeface="Cambria Math" panose="02040503050406030204" pitchFamily="18" charset="0"/>
                      </a:endParaRPr>
                    </a:p>
                  </a:txBody>
                  <a:tcPr marL="100584" marR="100584"/>
                </a:tc>
                <a:tc>
                  <a:txBody>
                    <a:bodyPr/>
                    <a:lstStyle/>
                    <a:p>
                      <a:pPr lvl="0" algn="ctr">
                        <a:lnSpc>
                          <a:spcPct val="200000"/>
                        </a:lnSpc>
                      </a:pPr>
                      <a:r>
                        <a:rPr lang="en-US">
                          <a:latin typeface="Cambria Math" panose="02040503050406030204" pitchFamily="18" charset="0"/>
                          <a:ea typeface="Cambria Math" panose="02040503050406030204" pitchFamily="18" charset="0"/>
                        </a:rPr>
                        <a:t>3</a:t>
                      </a:r>
                      <a:endParaRPr lang="en-IN">
                        <a:latin typeface="Cambria Math" panose="02040503050406030204" pitchFamily="18" charset="0"/>
                        <a:ea typeface="Cambria Math" panose="02040503050406030204" pitchFamily="18" charset="0"/>
                      </a:endParaRPr>
                    </a:p>
                  </a:txBody>
                  <a:tcPr marL="100584" marR="100584"/>
                </a:tc>
                <a:extLst>
                  <a:ext uri="{0D108BD9-81ED-4DB2-BD59-A6C34878D82A}">
                    <a16:rowId xmlns:a16="http://schemas.microsoft.com/office/drawing/2014/main" val="1365095212"/>
                  </a:ext>
                </a:extLst>
              </a:tr>
              <a:tr h="780098">
                <a:tc>
                  <a:txBody>
                    <a:bodyPr/>
                    <a:lstStyle/>
                    <a:p>
                      <a:pPr algn="ctr">
                        <a:lnSpc>
                          <a:spcPct val="200000"/>
                        </a:lnSpc>
                      </a:pPr>
                      <a:r>
                        <a:rPr lang="en-US">
                          <a:latin typeface="Cambria Math" panose="02040503050406030204" pitchFamily="18" charset="0"/>
                          <a:ea typeface="Cambria Math" panose="02040503050406030204" pitchFamily="18" charset="0"/>
                        </a:rPr>
                        <a:t>2</a:t>
                      </a:r>
                      <a:endParaRPr lang="en-IN">
                        <a:latin typeface="Cambria Math" panose="02040503050406030204" pitchFamily="18" charset="0"/>
                        <a:ea typeface="Cambria Math" panose="02040503050406030204" pitchFamily="18" charset="0"/>
                      </a:endParaRPr>
                    </a:p>
                  </a:txBody>
                  <a:tcPr marL="100584" marR="100584"/>
                </a:tc>
                <a:tc>
                  <a:txBody>
                    <a:bodyPr/>
                    <a:lstStyle/>
                    <a:p>
                      <a:pPr>
                        <a:lnSpc>
                          <a:spcPct val="200000"/>
                        </a:lnSpc>
                      </a:pPr>
                      <a:r>
                        <a:rPr lang="en-US">
                          <a:latin typeface="Cambria Math" panose="02040503050406030204" pitchFamily="18" charset="0"/>
                          <a:ea typeface="Cambria Math" panose="02040503050406030204" pitchFamily="18" charset="0"/>
                        </a:rPr>
                        <a:t>Dataset Overview</a:t>
                      </a:r>
                      <a:endParaRPr lang="en-IN">
                        <a:latin typeface="Cambria Math" panose="02040503050406030204" pitchFamily="18" charset="0"/>
                        <a:ea typeface="Cambria Math" panose="02040503050406030204" pitchFamily="18" charset="0"/>
                      </a:endParaRPr>
                    </a:p>
                  </a:txBody>
                  <a:tcPr marL="100584" marR="100584"/>
                </a:tc>
                <a:tc>
                  <a:txBody>
                    <a:bodyPr/>
                    <a:lstStyle/>
                    <a:p>
                      <a:pPr lvl="0" algn="ctr">
                        <a:lnSpc>
                          <a:spcPct val="200000"/>
                        </a:lnSpc>
                      </a:pPr>
                      <a:r>
                        <a:rPr lang="en-US">
                          <a:latin typeface="Cambria Math" panose="02040503050406030204" pitchFamily="18" charset="0"/>
                          <a:ea typeface="Cambria Math" panose="02040503050406030204" pitchFamily="18" charset="0"/>
                        </a:rPr>
                        <a:t>4</a:t>
                      </a:r>
                      <a:endParaRPr lang="en-IN">
                        <a:latin typeface="Cambria Math" panose="02040503050406030204" pitchFamily="18" charset="0"/>
                        <a:ea typeface="Cambria Math" panose="02040503050406030204" pitchFamily="18" charset="0"/>
                      </a:endParaRPr>
                    </a:p>
                  </a:txBody>
                  <a:tcPr marL="100584" marR="100584"/>
                </a:tc>
                <a:extLst>
                  <a:ext uri="{0D108BD9-81ED-4DB2-BD59-A6C34878D82A}">
                    <a16:rowId xmlns:a16="http://schemas.microsoft.com/office/drawing/2014/main" val="3404485037"/>
                  </a:ext>
                </a:extLst>
              </a:tr>
              <a:tr h="780098">
                <a:tc>
                  <a:txBody>
                    <a:bodyPr/>
                    <a:lstStyle/>
                    <a:p>
                      <a:pPr algn="ctr">
                        <a:lnSpc>
                          <a:spcPct val="200000"/>
                        </a:lnSpc>
                      </a:pPr>
                      <a:r>
                        <a:rPr lang="en-US">
                          <a:latin typeface="Cambria Math" panose="02040503050406030204" pitchFamily="18" charset="0"/>
                          <a:ea typeface="Cambria Math" panose="02040503050406030204" pitchFamily="18" charset="0"/>
                        </a:rPr>
                        <a:t>3</a:t>
                      </a:r>
                      <a:endParaRPr lang="en-IN">
                        <a:latin typeface="Cambria Math" panose="02040503050406030204" pitchFamily="18" charset="0"/>
                        <a:ea typeface="Cambria Math" panose="02040503050406030204" pitchFamily="18" charset="0"/>
                      </a:endParaRPr>
                    </a:p>
                  </a:txBody>
                  <a:tcPr marL="100584" marR="100584"/>
                </a:tc>
                <a:tc>
                  <a:txBody>
                    <a:bodyPr/>
                    <a:lstStyle/>
                    <a:p>
                      <a:pPr>
                        <a:lnSpc>
                          <a:spcPct val="200000"/>
                        </a:lnSpc>
                      </a:pPr>
                      <a:r>
                        <a:rPr lang="en-US">
                          <a:latin typeface="Cambria Math" panose="02040503050406030204" pitchFamily="18" charset="0"/>
                          <a:ea typeface="Cambria Math" panose="02040503050406030204" pitchFamily="18" charset="0"/>
                        </a:rPr>
                        <a:t>Insights into the Data Set</a:t>
                      </a:r>
                      <a:endParaRPr lang="en-IN">
                        <a:latin typeface="Cambria Math" panose="02040503050406030204" pitchFamily="18" charset="0"/>
                        <a:ea typeface="Cambria Math" panose="02040503050406030204" pitchFamily="18" charset="0"/>
                      </a:endParaRPr>
                    </a:p>
                  </a:txBody>
                  <a:tcPr marL="100584" marR="100584"/>
                </a:tc>
                <a:tc>
                  <a:txBody>
                    <a:bodyPr/>
                    <a:lstStyle/>
                    <a:p>
                      <a:pPr lvl="0" algn="ctr">
                        <a:lnSpc>
                          <a:spcPct val="200000"/>
                        </a:lnSpc>
                      </a:pPr>
                      <a:r>
                        <a:rPr lang="en-US">
                          <a:latin typeface="Cambria Math" panose="02040503050406030204" pitchFamily="18" charset="0"/>
                          <a:ea typeface="Cambria Math" panose="02040503050406030204" pitchFamily="18" charset="0"/>
                        </a:rPr>
                        <a:t>6</a:t>
                      </a:r>
                      <a:endParaRPr lang="en-IN">
                        <a:latin typeface="Cambria Math" panose="02040503050406030204" pitchFamily="18" charset="0"/>
                        <a:ea typeface="Cambria Math" panose="02040503050406030204" pitchFamily="18" charset="0"/>
                      </a:endParaRPr>
                    </a:p>
                  </a:txBody>
                  <a:tcPr marL="100584" marR="100584"/>
                </a:tc>
                <a:extLst>
                  <a:ext uri="{0D108BD9-81ED-4DB2-BD59-A6C34878D82A}">
                    <a16:rowId xmlns:a16="http://schemas.microsoft.com/office/drawing/2014/main" val="1565306070"/>
                  </a:ext>
                </a:extLst>
              </a:tr>
              <a:tr h="780098">
                <a:tc>
                  <a:txBody>
                    <a:bodyPr/>
                    <a:lstStyle/>
                    <a:p>
                      <a:pPr algn="ctr">
                        <a:lnSpc>
                          <a:spcPct val="200000"/>
                        </a:lnSpc>
                      </a:pPr>
                      <a:r>
                        <a:rPr lang="en-US">
                          <a:latin typeface="Cambria Math" panose="02040503050406030204" pitchFamily="18" charset="0"/>
                          <a:ea typeface="Cambria Math" panose="02040503050406030204" pitchFamily="18" charset="0"/>
                        </a:rPr>
                        <a:t>4</a:t>
                      </a:r>
                      <a:endParaRPr lang="en-IN">
                        <a:latin typeface="Cambria Math" panose="02040503050406030204" pitchFamily="18" charset="0"/>
                        <a:ea typeface="Cambria Math" panose="02040503050406030204" pitchFamily="18" charset="0"/>
                      </a:endParaRPr>
                    </a:p>
                  </a:txBody>
                  <a:tcPr marL="100584" marR="100584"/>
                </a:tc>
                <a:tc>
                  <a:txBody>
                    <a:bodyPr/>
                    <a:lstStyle/>
                    <a:p>
                      <a:pPr>
                        <a:lnSpc>
                          <a:spcPct val="200000"/>
                        </a:lnSpc>
                      </a:pPr>
                      <a:r>
                        <a:rPr lang="en-US">
                          <a:latin typeface="Cambria Math" panose="02040503050406030204" pitchFamily="18" charset="0"/>
                          <a:ea typeface="Cambria Math" panose="02040503050406030204" pitchFamily="18" charset="0"/>
                        </a:rPr>
                        <a:t>Conclusion</a:t>
                      </a:r>
                      <a:endParaRPr lang="en-IN">
                        <a:latin typeface="Cambria Math" panose="02040503050406030204" pitchFamily="18" charset="0"/>
                        <a:ea typeface="Cambria Math" panose="02040503050406030204" pitchFamily="18" charset="0"/>
                      </a:endParaRPr>
                    </a:p>
                  </a:txBody>
                  <a:tcPr marL="100584" marR="100584"/>
                </a:tc>
                <a:tc>
                  <a:txBody>
                    <a:bodyPr/>
                    <a:lstStyle/>
                    <a:p>
                      <a:pPr lvl="0" algn="ctr">
                        <a:lnSpc>
                          <a:spcPct val="200000"/>
                        </a:lnSpc>
                      </a:pPr>
                      <a:r>
                        <a:rPr lang="en-US">
                          <a:latin typeface="Cambria Math" panose="02040503050406030204" pitchFamily="18" charset="0"/>
                          <a:ea typeface="Cambria Math" panose="02040503050406030204" pitchFamily="18" charset="0"/>
                        </a:rPr>
                        <a:t>13</a:t>
                      </a:r>
                      <a:endParaRPr lang="en-IN">
                        <a:latin typeface="Cambria Math" panose="02040503050406030204" pitchFamily="18" charset="0"/>
                        <a:ea typeface="Cambria Math" panose="02040503050406030204" pitchFamily="18" charset="0"/>
                      </a:endParaRPr>
                    </a:p>
                  </a:txBody>
                  <a:tcPr marL="100584" marR="100584"/>
                </a:tc>
                <a:extLst>
                  <a:ext uri="{0D108BD9-81ED-4DB2-BD59-A6C34878D82A}">
                    <a16:rowId xmlns:a16="http://schemas.microsoft.com/office/drawing/2014/main" val="2721436248"/>
                  </a:ext>
                </a:extLst>
              </a:tr>
            </a:tbl>
          </a:graphicData>
        </a:graphic>
      </p:graphicFrame>
      <p:sp>
        <p:nvSpPr>
          <p:cNvPr id="7" name="TextBox 6">
            <a:extLst>
              <a:ext uri="{FF2B5EF4-FFF2-40B4-BE49-F238E27FC236}">
                <a16:creationId xmlns:a16="http://schemas.microsoft.com/office/drawing/2014/main" id="{91D471BA-13C7-88A8-D365-A1597FAE8DFE}"/>
              </a:ext>
            </a:extLst>
          </p:cNvPr>
          <p:cNvSpPr txBox="1"/>
          <p:nvPr/>
        </p:nvSpPr>
        <p:spPr>
          <a:xfrm>
            <a:off x="1071562" y="501650"/>
            <a:ext cx="10282238" cy="830997"/>
          </a:xfrm>
          <a:prstGeom prst="rect">
            <a:avLst/>
          </a:prstGeom>
          <a:noFill/>
        </p:spPr>
        <p:txBody>
          <a:bodyPr wrap="square" rtlCol="0">
            <a:spAutoFit/>
          </a:bodyPr>
          <a:lstStyle/>
          <a:p>
            <a:pPr algn="ctr"/>
            <a:r>
              <a:rPr lang="en-US" sz="4800" b="1" u="sng">
                <a:latin typeface="Arial Black" panose="020B0A04020102020204" pitchFamily="34" charset="0"/>
              </a:rPr>
              <a:t>INDEX</a:t>
            </a:r>
            <a:endParaRPr lang="en-IN" sz="4800" b="1" u="sng">
              <a:latin typeface="Arial Black" panose="020B0A04020102020204" pitchFamily="34" charset="0"/>
            </a:endParaRPr>
          </a:p>
        </p:txBody>
      </p:sp>
    </p:spTree>
    <p:extLst>
      <p:ext uri="{BB962C8B-B14F-4D97-AF65-F5344CB8AC3E}">
        <p14:creationId xmlns:p14="http://schemas.microsoft.com/office/powerpoint/2010/main" val="96670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8276-C62A-E340-47CD-B83F75F0A641}"/>
              </a:ext>
            </a:extLst>
          </p:cNvPr>
          <p:cNvSpPr>
            <a:spLocks noGrp="1"/>
          </p:cNvSpPr>
          <p:nvPr>
            <p:ph type="title"/>
          </p:nvPr>
        </p:nvSpPr>
        <p:spPr>
          <a:xfrm>
            <a:off x="1141413" y="100013"/>
            <a:ext cx="9905998" cy="1057275"/>
          </a:xfrm>
        </p:spPr>
        <p:txBody>
          <a:bodyPr/>
          <a:lstStyle/>
          <a:p>
            <a:pPr algn="ctr"/>
            <a:r>
              <a:rPr lang="en-US" b="1" u="sng">
                <a:solidFill>
                  <a:srgbClr val="0070C0"/>
                </a:solidFill>
                <a:latin typeface="Cambria Math" panose="02040503050406030204" pitchFamily="18" charset="0"/>
                <a:ea typeface="Cambria Math" panose="02040503050406030204" pitchFamily="18" charset="0"/>
              </a:rPr>
              <a:t>Summary</a:t>
            </a:r>
            <a:endParaRPr lang="en-IN" b="1" u="sng">
              <a:solidFill>
                <a:srgbClr val="0070C0"/>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43C39537-50CF-BAA6-0131-A4D21F2388F9}"/>
              </a:ext>
            </a:extLst>
          </p:cNvPr>
          <p:cNvSpPr>
            <a:spLocks noGrp="1"/>
          </p:cNvSpPr>
          <p:nvPr>
            <p:ph idx="1"/>
          </p:nvPr>
        </p:nvSpPr>
        <p:spPr>
          <a:xfrm>
            <a:off x="1141412" y="942975"/>
            <a:ext cx="9905999" cy="5815012"/>
          </a:xfrm>
        </p:spPr>
        <p:txBody>
          <a:bodyPr>
            <a:normAutofit fontScale="70000" lnSpcReduction="20000"/>
          </a:bodyPr>
          <a:lstStyle/>
          <a:p>
            <a:pPr algn="l">
              <a:buFont typeface="Arial" panose="020B0604020202020204" pitchFamily="34" charset="0"/>
              <a:buChar char="•"/>
            </a:pPr>
            <a:r>
              <a:rPr lang="en-IN" b="0" i="0">
                <a:effectLst/>
                <a:latin typeface="Consolas" panose="020B0609020204030204" pitchFamily="49" charset="0"/>
              </a:rPr>
              <a:t>Project Title: Sales Performance Analysis</a:t>
            </a:r>
          </a:p>
          <a:p>
            <a:pPr algn="l">
              <a:buFont typeface="Arial" panose="020B0604020202020204" pitchFamily="34" charset="0"/>
              <a:buChar char="•"/>
            </a:pPr>
            <a:r>
              <a:rPr lang="en-IN" b="0" i="0">
                <a:effectLst/>
                <a:latin typeface="Consolas" panose="020B0609020204030204" pitchFamily="49" charset="0"/>
              </a:rPr>
              <a:t>Project Goal: To analyze sales data across multiple dimensions in order to gain insights into the company's sales performance.</a:t>
            </a:r>
          </a:p>
          <a:p>
            <a:pPr algn="l">
              <a:buFont typeface="Arial" panose="020B0604020202020204" pitchFamily="34" charset="0"/>
              <a:buChar char="•"/>
            </a:pPr>
            <a:r>
              <a:rPr lang="en-IN" b="0" i="0">
                <a:effectLst/>
                <a:latin typeface="Consolas" panose="020B0609020204030204" pitchFamily="49" charset="0"/>
              </a:rPr>
              <a:t>Data: The data for this project is a set of Excel spreadsheets that contain sales data for a company. The data includes information on the following variables: segment, country, product, discount band, units sold, manufacturing price, sale price, gross sales, discounts, sales, COGS,month, year and profit.</a:t>
            </a:r>
          </a:p>
          <a:p>
            <a:pPr algn="l">
              <a:buFont typeface="Arial" panose="020B0604020202020204" pitchFamily="34" charset="0"/>
              <a:buChar char="•"/>
            </a:pPr>
            <a:r>
              <a:rPr lang="en-IN" b="0" i="0">
                <a:effectLst/>
                <a:latin typeface="Consolas" panose="020B0609020204030204" pitchFamily="49" charset="0"/>
              </a:rPr>
              <a:t>Research Questions: The project will focus on the following research questions:</a:t>
            </a:r>
          </a:p>
          <a:p>
            <a:pPr marL="742950" lvl="1" indent="-285750" algn="l">
              <a:buFont typeface="Arial" panose="020B0604020202020204" pitchFamily="34" charset="0"/>
              <a:buChar char="•"/>
            </a:pPr>
            <a:r>
              <a:rPr lang="en-IN" b="0" i="0">
                <a:effectLst/>
                <a:latin typeface="Consolas" panose="020B0609020204030204" pitchFamily="49" charset="0"/>
              </a:rPr>
              <a:t>What is the average profit per month?</a:t>
            </a:r>
          </a:p>
          <a:p>
            <a:pPr marL="742950" lvl="1" indent="-285750" algn="l">
              <a:buFont typeface="Arial" panose="020B0604020202020204" pitchFamily="34" charset="0"/>
              <a:buChar char="•"/>
            </a:pPr>
            <a:r>
              <a:rPr lang="en-IN" b="0" i="0">
                <a:effectLst/>
                <a:latin typeface="Consolas" panose="020B0609020204030204" pitchFamily="49" charset="0"/>
              </a:rPr>
              <a:t>Which countries are the most profitable for the company?</a:t>
            </a:r>
          </a:p>
          <a:p>
            <a:pPr marL="742950" lvl="1" indent="-285750" algn="l">
              <a:buFont typeface="Arial" panose="020B0604020202020204" pitchFamily="34" charset="0"/>
              <a:buChar char="•"/>
            </a:pPr>
            <a:r>
              <a:rPr lang="en-IN" b="0" i="0">
                <a:effectLst/>
                <a:latin typeface="Consolas" panose="020B0609020204030204" pitchFamily="49" charset="0"/>
              </a:rPr>
              <a:t>Which products are the most popular with customers?</a:t>
            </a:r>
          </a:p>
          <a:p>
            <a:pPr marL="742950" lvl="1" indent="-285750" algn="l">
              <a:buFont typeface="Arial" panose="020B0604020202020204" pitchFamily="34" charset="0"/>
              <a:buChar char="•"/>
            </a:pPr>
            <a:r>
              <a:rPr lang="en-IN" b="0" i="0">
                <a:effectLst/>
                <a:latin typeface="Consolas" panose="020B0609020204030204" pitchFamily="49" charset="0"/>
              </a:rPr>
              <a:t>Does offering discounts actually increase sales?</a:t>
            </a:r>
          </a:p>
          <a:p>
            <a:pPr algn="l">
              <a:buFont typeface="Arial" panose="020B0604020202020204" pitchFamily="34" charset="0"/>
              <a:buChar char="•"/>
            </a:pPr>
            <a:r>
              <a:rPr lang="en-IN" b="0" i="0">
                <a:effectLst/>
                <a:latin typeface="Consolas" panose="020B0609020204030204" pitchFamily="49" charset="0"/>
              </a:rPr>
              <a:t>Methods: The project will use a variety of methods to analyze the data, including descriptive statistics, visualizations, and hypothesis testing.</a:t>
            </a:r>
          </a:p>
          <a:p>
            <a:pPr algn="l">
              <a:buFont typeface="Arial" panose="020B0604020202020204" pitchFamily="34" charset="0"/>
              <a:buChar char="•"/>
            </a:pPr>
            <a:r>
              <a:rPr lang="en-IN" b="0" i="0">
                <a:effectLst/>
                <a:latin typeface="Consolas" panose="020B0609020204030204" pitchFamily="49" charset="0"/>
              </a:rPr>
              <a:t>Expected Outcomes: The project is expected to provide valuable insights into the company's sales performance. The findings of the project could be used to improve sales strategies, identify new market opportunities, and make better business decisions.</a:t>
            </a:r>
          </a:p>
        </p:txBody>
      </p:sp>
      <p:sp>
        <p:nvSpPr>
          <p:cNvPr id="4" name="Slide Number Placeholder 3">
            <a:extLst>
              <a:ext uri="{FF2B5EF4-FFF2-40B4-BE49-F238E27FC236}">
                <a16:creationId xmlns:a16="http://schemas.microsoft.com/office/drawing/2014/main" id="{A0BE5AFB-543E-2343-7117-74A1A99FAF98}"/>
              </a:ext>
            </a:extLst>
          </p:cNvPr>
          <p:cNvSpPr>
            <a:spLocks noGrp="1"/>
          </p:cNvSpPr>
          <p:nvPr>
            <p:ph type="sldNum" sz="quarter" idx="12"/>
          </p:nvPr>
        </p:nvSpPr>
        <p:spPr/>
        <p:txBody>
          <a:bodyPr/>
          <a:lstStyle/>
          <a:p>
            <a:fld id="{2A36BAE3-69AA-4DDB-BC51-CFC5936BECEA}" type="slidenum">
              <a:rPr lang="en-IN" smtClean="0"/>
              <a:t>3</a:t>
            </a:fld>
            <a:endParaRPr lang="en-IN"/>
          </a:p>
        </p:txBody>
      </p:sp>
    </p:spTree>
    <p:extLst>
      <p:ext uri="{BB962C8B-B14F-4D97-AF65-F5344CB8AC3E}">
        <p14:creationId xmlns:p14="http://schemas.microsoft.com/office/powerpoint/2010/main" val="42301865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0235-7F6D-DA8B-D012-80809D88FD07}"/>
              </a:ext>
            </a:extLst>
          </p:cNvPr>
          <p:cNvSpPr>
            <a:spLocks noGrp="1"/>
          </p:cNvSpPr>
          <p:nvPr>
            <p:ph type="title"/>
          </p:nvPr>
        </p:nvSpPr>
        <p:spPr/>
        <p:txBody>
          <a:bodyPr/>
          <a:lstStyle/>
          <a:p>
            <a:pPr algn="ctr"/>
            <a:r>
              <a:rPr lang="en-US" b="1" u="sng">
                <a:solidFill>
                  <a:srgbClr val="FFFF00"/>
                </a:solidFill>
                <a:latin typeface="Cambria Math" panose="02040503050406030204" pitchFamily="18" charset="0"/>
                <a:ea typeface="Cambria Math" panose="02040503050406030204" pitchFamily="18" charset="0"/>
              </a:rPr>
              <a:t>Dataset Overview</a:t>
            </a:r>
            <a:endParaRPr lang="en-IN" b="1" u="sng">
              <a:solidFill>
                <a:srgbClr val="FFFF00"/>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4D6E3D37-AF86-D09E-A713-CC39ABB2BC87}"/>
              </a:ext>
            </a:extLst>
          </p:cNvPr>
          <p:cNvSpPr>
            <a:spLocks noGrp="1"/>
          </p:cNvSpPr>
          <p:nvPr>
            <p:ph idx="1"/>
          </p:nvPr>
        </p:nvSpPr>
        <p:spPr/>
        <p:txBody>
          <a:bodyPr>
            <a:normAutofit fontScale="85000" lnSpcReduction="20000"/>
          </a:bodyPr>
          <a:lstStyle/>
          <a:p>
            <a:r>
              <a:rPr lang="en-US">
                <a:latin typeface="Consolas" panose="020B0609020204030204" pitchFamily="49" charset="0"/>
              </a:rPr>
              <a:t>The data set provided is in Excel Spreadsheet and it contains 700 rows and 16 columns.</a:t>
            </a:r>
          </a:p>
          <a:p>
            <a:r>
              <a:rPr lang="en-US">
                <a:latin typeface="Consolas" panose="020B0609020204030204" pitchFamily="49" charset="0"/>
              </a:rPr>
              <a:t>Data Fields:-</a:t>
            </a:r>
          </a:p>
          <a:p>
            <a:pPr marL="0" indent="0">
              <a:buNone/>
            </a:pPr>
            <a:r>
              <a:rPr lang="en-US">
                <a:latin typeface="Consolas" panose="020B0609020204030204" pitchFamily="49" charset="0"/>
              </a:rPr>
              <a:t>	Segments:- There are 5 segments i.e Channel Partners, 	Enterprise, Government, Mid Market and Small Business.</a:t>
            </a:r>
          </a:p>
          <a:p>
            <a:pPr marL="0" indent="0">
              <a:buNone/>
            </a:pPr>
            <a:r>
              <a:rPr lang="en-US">
                <a:latin typeface="Consolas" panose="020B0609020204030204" pitchFamily="49" charset="0"/>
              </a:rPr>
              <a:t>	Country   :- There are 5 countries namely Canada, France, 	Germany, Mexico and United States of America.</a:t>
            </a:r>
          </a:p>
          <a:p>
            <a:pPr marL="0" indent="0">
              <a:buNone/>
            </a:pPr>
            <a:r>
              <a:rPr lang="en-US">
                <a:latin typeface="Consolas" panose="020B0609020204030204" pitchFamily="49" charset="0"/>
              </a:rPr>
              <a:t>	Products  :- There are 5 products which are manufactured and 	sold, namely Amarilla, Carretera, Montana, Paseo and VTT</a:t>
            </a:r>
            <a:endParaRPr lang="en-IN">
              <a:latin typeface="Consolas" panose="020B0609020204030204" pitchFamily="49" charset="0"/>
            </a:endParaRPr>
          </a:p>
        </p:txBody>
      </p:sp>
      <p:sp>
        <p:nvSpPr>
          <p:cNvPr id="4" name="Slide Number Placeholder 3">
            <a:extLst>
              <a:ext uri="{FF2B5EF4-FFF2-40B4-BE49-F238E27FC236}">
                <a16:creationId xmlns:a16="http://schemas.microsoft.com/office/drawing/2014/main" id="{7872CE6F-2F06-1433-B6D0-6D079E1A480B}"/>
              </a:ext>
            </a:extLst>
          </p:cNvPr>
          <p:cNvSpPr>
            <a:spLocks noGrp="1"/>
          </p:cNvSpPr>
          <p:nvPr>
            <p:ph type="sldNum" sz="quarter" idx="12"/>
          </p:nvPr>
        </p:nvSpPr>
        <p:spPr/>
        <p:txBody>
          <a:bodyPr/>
          <a:lstStyle/>
          <a:p>
            <a:fld id="{2A36BAE3-69AA-4DDB-BC51-CFC5936BECEA}" type="slidenum">
              <a:rPr lang="en-IN" smtClean="0"/>
              <a:t>4</a:t>
            </a:fld>
            <a:endParaRPr lang="en-IN"/>
          </a:p>
        </p:txBody>
      </p:sp>
    </p:spTree>
    <p:extLst>
      <p:ext uri="{BB962C8B-B14F-4D97-AF65-F5344CB8AC3E}">
        <p14:creationId xmlns:p14="http://schemas.microsoft.com/office/powerpoint/2010/main" val="38040032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DCC40C1-48B4-421B-BF68-9C62934D17B0}"/>
              </a:ext>
            </a:extLst>
          </p:cNvPr>
          <p:cNvSpPr>
            <a:spLocks noGrp="1"/>
          </p:cNvSpPr>
          <p:nvPr>
            <p:ph idx="1"/>
          </p:nvPr>
        </p:nvSpPr>
        <p:spPr>
          <a:xfrm>
            <a:off x="838200" y="785813"/>
            <a:ext cx="10515600" cy="5391150"/>
          </a:xfrm>
        </p:spPr>
        <p:txBody>
          <a:bodyPr/>
          <a:lstStyle/>
          <a:p>
            <a:pPr lvl="1"/>
            <a:endParaRPr lang="en-US"/>
          </a:p>
          <a:p>
            <a:pPr lvl="1"/>
            <a:endParaRPr lang="en-US"/>
          </a:p>
          <a:p>
            <a:pPr lvl="1"/>
            <a:r>
              <a:rPr lang="en-US">
                <a:latin typeface="Consolas" panose="020B0609020204030204" pitchFamily="49" charset="0"/>
              </a:rPr>
              <a:t>Discount Band :- there are 4 types of discounts which are availed by customers during the purchase of the product, namely High, Low, Medium and None.</a:t>
            </a:r>
          </a:p>
          <a:p>
            <a:pPr lvl="1"/>
            <a:r>
              <a:rPr lang="en-IN">
                <a:latin typeface="Consolas" panose="020B0609020204030204" pitchFamily="49" charset="0"/>
              </a:rPr>
              <a:t>Month and Year :- sales data given in the dataset was for 16 months out which 4 lies in the year 2013 and remaining 12 months in the year 2014.</a:t>
            </a:r>
          </a:p>
          <a:p>
            <a:pPr marL="457200" lvl="1" indent="0">
              <a:buNone/>
            </a:pPr>
            <a:endParaRPr lang="en-IN">
              <a:latin typeface="Consolas" panose="020B0609020204030204" pitchFamily="49" charset="0"/>
            </a:endParaRPr>
          </a:p>
          <a:p>
            <a:pPr marL="457200" lvl="1" indent="0">
              <a:buNone/>
            </a:pPr>
            <a:r>
              <a:rPr lang="en-IN" b="0" i="0">
                <a:effectLst/>
                <a:latin typeface="Consolas" panose="020B0609020204030204" pitchFamily="49" charset="0"/>
              </a:rPr>
              <a:t>The data will be used to analyze sales performance across multiple dimensions. The findings of the analysis will be used to improve sales strategies, identify new market opportunities, and make better business decisions.</a:t>
            </a:r>
            <a:endParaRPr lang="en-IN">
              <a:latin typeface="Consolas" panose="020B0609020204030204" pitchFamily="49" charset="0"/>
            </a:endParaRPr>
          </a:p>
          <a:p>
            <a:pPr marL="457200" lvl="1" indent="0">
              <a:buNone/>
            </a:pPr>
            <a:endParaRPr lang="en-IN"/>
          </a:p>
          <a:p>
            <a:pPr marL="457200" lvl="1" indent="0">
              <a:buNone/>
            </a:pPr>
            <a:endParaRPr lang="en-IN"/>
          </a:p>
        </p:txBody>
      </p:sp>
      <p:sp>
        <p:nvSpPr>
          <p:cNvPr id="4" name="Slide Number Placeholder 3">
            <a:extLst>
              <a:ext uri="{FF2B5EF4-FFF2-40B4-BE49-F238E27FC236}">
                <a16:creationId xmlns:a16="http://schemas.microsoft.com/office/drawing/2014/main" id="{CE088EF8-F25A-DCD0-D673-3542B5E36446}"/>
              </a:ext>
            </a:extLst>
          </p:cNvPr>
          <p:cNvSpPr>
            <a:spLocks noGrp="1"/>
          </p:cNvSpPr>
          <p:nvPr>
            <p:ph type="sldNum" sz="quarter" idx="12"/>
          </p:nvPr>
        </p:nvSpPr>
        <p:spPr/>
        <p:txBody>
          <a:bodyPr/>
          <a:lstStyle/>
          <a:p>
            <a:fld id="{2A36BAE3-69AA-4DDB-BC51-CFC5936BECEA}" type="slidenum">
              <a:rPr lang="en-IN" smtClean="0"/>
              <a:t>5</a:t>
            </a:fld>
            <a:endParaRPr lang="en-IN"/>
          </a:p>
        </p:txBody>
      </p:sp>
    </p:spTree>
    <p:extLst>
      <p:ext uri="{BB962C8B-B14F-4D97-AF65-F5344CB8AC3E}">
        <p14:creationId xmlns:p14="http://schemas.microsoft.com/office/powerpoint/2010/main" val="4010203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7B23-7A52-3CD3-9E18-6E29D18659CC}"/>
              </a:ext>
            </a:extLst>
          </p:cNvPr>
          <p:cNvSpPr>
            <a:spLocks noGrp="1"/>
          </p:cNvSpPr>
          <p:nvPr>
            <p:ph type="title"/>
          </p:nvPr>
        </p:nvSpPr>
        <p:spPr/>
        <p:txBody>
          <a:bodyPr>
            <a:normAutofit/>
          </a:bodyPr>
          <a:lstStyle/>
          <a:p>
            <a:pPr algn="ctr"/>
            <a:r>
              <a:rPr lang="en-US" sz="4800" b="1" u="sng">
                <a:latin typeface="Cambria Math" panose="02040503050406030204" pitchFamily="18" charset="0"/>
                <a:ea typeface="Cambria Math" panose="02040503050406030204" pitchFamily="18" charset="0"/>
              </a:rPr>
              <a:t>Insights on the Dataset</a:t>
            </a:r>
            <a:endParaRPr lang="en-IN" sz="4800" b="1" u="sng">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7779A12D-44BE-1A0C-ACE1-835699338E45}"/>
              </a:ext>
            </a:extLst>
          </p:cNvPr>
          <p:cNvSpPr>
            <a:spLocks noGrp="1"/>
          </p:cNvSpPr>
          <p:nvPr>
            <p:ph idx="1"/>
          </p:nvPr>
        </p:nvSpPr>
        <p:spPr/>
        <p:txBody>
          <a:bodyPr>
            <a:normAutofit fontScale="92500"/>
          </a:bodyPr>
          <a:lstStyle/>
          <a:p>
            <a:pPr>
              <a:lnSpc>
                <a:spcPct val="150000"/>
              </a:lnSpc>
            </a:pPr>
            <a:r>
              <a:rPr lang="en-IN" b="0" i="0">
                <a:solidFill>
                  <a:srgbClr val="FFFF00"/>
                </a:solidFill>
                <a:effectLst/>
                <a:latin typeface="Consolas" panose="020B0609020204030204" pitchFamily="49" charset="0"/>
              </a:rPr>
              <a:t>The products sold by different segments include Montana, Paseo, Velo, VTT, Amarilla, and Carretera.</a:t>
            </a:r>
          </a:p>
          <a:p>
            <a:pPr algn="l">
              <a:lnSpc>
                <a:spcPct val="150000"/>
              </a:lnSpc>
              <a:buFont typeface="Arial" panose="020B0604020202020204" pitchFamily="34" charset="0"/>
              <a:buChar char="•"/>
            </a:pPr>
            <a:r>
              <a:rPr lang="en-IN" b="0" i="0">
                <a:solidFill>
                  <a:srgbClr val="FFFF00"/>
                </a:solidFill>
                <a:effectLst/>
                <a:latin typeface="Consolas" panose="020B0609020204030204" pitchFamily="49" charset="0"/>
              </a:rPr>
              <a:t>The countries where sales were made include Canada, Germany, the United States of America, Mexico, and France.</a:t>
            </a:r>
          </a:p>
          <a:p>
            <a:pPr algn="l">
              <a:lnSpc>
                <a:spcPct val="150000"/>
              </a:lnSpc>
              <a:buFont typeface="Arial" panose="020B0604020202020204" pitchFamily="34" charset="0"/>
              <a:buChar char="•"/>
            </a:pPr>
            <a:r>
              <a:rPr lang="en-IN" b="0" i="0">
                <a:solidFill>
                  <a:srgbClr val="FFFF00"/>
                </a:solidFill>
                <a:effectLst/>
                <a:latin typeface="Consolas" panose="020B0609020204030204" pitchFamily="49" charset="0"/>
              </a:rPr>
              <a:t>The data includes sales made with no discount as well as with a low discount band.</a:t>
            </a:r>
          </a:p>
          <a:p>
            <a:pPr algn="l">
              <a:lnSpc>
                <a:spcPct val="150000"/>
              </a:lnSpc>
              <a:buFont typeface="Arial" panose="020B0604020202020204" pitchFamily="34" charset="0"/>
              <a:buChar char="•"/>
            </a:pPr>
            <a:endParaRPr lang="en-IN" b="0" i="0">
              <a:solidFill>
                <a:srgbClr val="111111"/>
              </a:solidFill>
              <a:effectLst/>
              <a:latin typeface="-apple-system"/>
            </a:endParaRPr>
          </a:p>
          <a:p>
            <a:pPr>
              <a:lnSpc>
                <a:spcPct val="150000"/>
              </a:lnSpc>
            </a:pPr>
            <a:endParaRPr lang="en-IN"/>
          </a:p>
        </p:txBody>
      </p:sp>
      <p:sp>
        <p:nvSpPr>
          <p:cNvPr id="4" name="Slide Number Placeholder 3">
            <a:extLst>
              <a:ext uri="{FF2B5EF4-FFF2-40B4-BE49-F238E27FC236}">
                <a16:creationId xmlns:a16="http://schemas.microsoft.com/office/drawing/2014/main" id="{5EDA9607-0F6A-0423-5694-316403FE30DA}"/>
              </a:ext>
            </a:extLst>
          </p:cNvPr>
          <p:cNvSpPr>
            <a:spLocks noGrp="1"/>
          </p:cNvSpPr>
          <p:nvPr>
            <p:ph type="sldNum" sz="quarter" idx="12"/>
          </p:nvPr>
        </p:nvSpPr>
        <p:spPr/>
        <p:txBody>
          <a:bodyPr/>
          <a:lstStyle/>
          <a:p>
            <a:fld id="{2A36BAE3-69AA-4DDB-BC51-CFC5936BECEA}" type="slidenum">
              <a:rPr lang="en-IN" smtClean="0"/>
              <a:t>6</a:t>
            </a:fld>
            <a:endParaRPr lang="en-IN"/>
          </a:p>
        </p:txBody>
      </p:sp>
    </p:spTree>
    <p:extLst>
      <p:ext uri="{BB962C8B-B14F-4D97-AF65-F5344CB8AC3E}">
        <p14:creationId xmlns:p14="http://schemas.microsoft.com/office/powerpoint/2010/main" val="5562639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92DB-797F-9C62-4698-F0C370DB8C35}"/>
              </a:ext>
            </a:extLst>
          </p:cNvPr>
          <p:cNvSpPr>
            <a:spLocks noGrp="1"/>
          </p:cNvSpPr>
          <p:nvPr>
            <p:ph type="title"/>
          </p:nvPr>
        </p:nvSpPr>
        <p:spPr/>
        <p:txBody>
          <a:bodyPr>
            <a:normAutofit/>
          </a:bodyPr>
          <a:lstStyle/>
          <a:p>
            <a:pPr algn="ctr"/>
            <a:r>
              <a:rPr lang="en-US" sz="4800" b="1" u="sng">
                <a:solidFill>
                  <a:srgbClr val="FFFF00"/>
                </a:solidFill>
              </a:rPr>
              <a:t>On the basis of Segment</a:t>
            </a:r>
            <a:endParaRPr lang="en-IN" sz="4800" b="1" u="sng">
              <a:solidFill>
                <a:srgbClr val="FFFF00"/>
              </a:solidFill>
            </a:endParaRPr>
          </a:p>
        </p:txBody>
      </p:sp>
      <p:sp>
        <p:nvSpPr>
          <p:cNvPr id="3" name="Content Placeholder 2">
            <a:extLst>
              <a:ext uri="{FF2B5EF4-FFF2-40B4-BE49-F238E27FC236}">
                <a16:creationId xmlns:a16="http://schemas.microsoft.com/office/drawing/2014/main" id="{D03BA8CB-DEC1-B133-CC1C-4B264368BFA5}"/>
              </a:ext>
            </a:extLst>
          </p:cNvPr>
          <p:cNvSpPr>
            <a:spLocks noGrp="1"/>
          </p:cNvSpPr>
          <p:nvPr>
            <p:ph idx="1"/>
          </p:nvPr>
        </p:nvSpPr>
        <p:spPr/>
        <p:txBody>
          <a:bodyPr>
            <a:normAutofit fontScale="85000" lnSpcReduction="20000"/>
          </a:bodyPr>
          <a:lstStyle/>
          <a:p>
            <a:pPr>
              <a:lnSpc>
                <a:spcPct val="150000"/>
              </a:lnSpc>
            </a:pPr>
            <a:r>
              <a:rPr lang="en-IN" b="0" i="0">
                <a:effectLst/>
                <a:latin typeface="Consolas" panose="020B0609020204030204" pitchFamily="49" charset="0"/>
              </a:rPr>
              <a:t>The segment with the highest sales and profit is Government, with a total sales of $</a:t>
            </a:r>
            <a:r>
              <a:rPr lang="en-IN" b="0" i="0" u="none" strike="noStrike">
                <a:effectLst/>
                <a:latin typeface="Consolas" panose="020B0609020204030204" pitchFamily="49" charset="0"/>
              </a:rPr>
              <a:t> 5,25,04,260.67 </a:t>
            </a:r>
            <a:r>
              <a:rPr lang="en-IN" b="0" i="0">
                <a:effectLst/>
                <a:latin typeface="Consolas" panose="020B0609020204030204" pitchFamily="49" charset="0"/>
              </a:rPr>
              <a:t> and a total profit of $</a:t>
            </a:r>
            <a:r>
              <a:rPr lang="en-IN" b="0" i="0" u="none" strike="noStrike">
                <a:effectLst/>
                <a:latin typeface="Consolas" panose="020B0609020204030204" pitchFamily="49" charset="0"/>
              </a:rPr>
              <a:t> 1,13,88,173.17 </a:t>
            </a:r>
            <a:r>
              <a:rPr lang="en-IN" b="0" i="0">
                <a:effectLst/>
                <a:latin typeface="Consolas" panose="020B0609020204030204" pitchFamily="49" charset="0"/>
              </a:rPr>
              <a:t>.</a:t>
            </a:r>
          </a:p>
          <a:p>
            <a:pPr>
              <a:lnSpc>
                <a:spcPct val="150000"/>
              </a:lnSpc>
            </a:pPr>
            <a:r>
              <a:rPr lang="en-IN" b="0" i="0">
                <a:effectLst/>
                <a:latin typeface="Consolas" panose="020B0609020204030204" pitchFamily="49" charset="0"/>
              </a:rPr>
              <a:t>The segment with the lowest sales is Channel Partners and loss is Enterprise, with a total sales of $</a:t>
            </a:r>
            <a:r>
              <a:rPr lang="en-IN" b="0" i="0" u="none" strike="noStrike">
                <a:effectLst/>
                <a:latin typeface="Consolas" panose="020B0609020204030204" pitchFamily="49" charset="0"/>
              </a:rPr>
              <a:t>18,00,593.64 </a:t>
            </a:r>
            <a:r>
              <a:rPr lang="en-IN" b="0" i="0">
                <a:effectLst/>
                <a:latin typeface="Consolas" panose="020B0609020204030204" pitchFamily="49" charset="0"/>
              </a:rPr>
              <a:t> and a total loss of $</a:t>
            </a:r>
            <a:r>
              <a:rPr lang="en-IN" b="0" i="0" u="none" strike="noStrike">
                <a:effectLst/>
                <a:latin typeface="Consolas" panose="020B0609020204030204" pitchFamily="49" charset="0"/>
              </a:rPr>
              <a:t>6,14,545.63 </a:t>
            </a:r>
            <a:r>
              <a:rPr lang="en-IN" b="0" i="0">
                <a:effectLst/>
                <a:latin typeface="Consolas" panose="020B0609020204030204" pitchFamily="49" charset="0"/>
              </a:rPr>
              <a:t>.</a:t>
            </a:r>
          </a:p>
          <a:p>
            <a:pPr>
              <a:lnSpc>
                <a:spcPct val="150000"/>
              </a:lnSpc>
            </a:pPr>
            <a:r>
              <a:rPr lang="en-IN" b="0" i="0">
                <a:effectLst/>
                <a:latin typeface="Consolas" panose="020B0609020204030204" pitchFamily="49" charset="0"/>
              </a:rPr>
              <a:t>The average sales across all segments is </a:t>
            </a:r>
            <a:r>
              <a:rPr lang="en-IN" b="0" i="0" u="none" strike="noStrike">
                <a:effectLst/>
                <a:latin typeface="Consolas" panose="020B0609020204030204" pitchFamily="49" charset="0"/>
              </a:rPr>
              <a:t>$ 2,37,45,270.05 </a:t>
            </a:r>
            <a:r>
              <a:rPr lang="en-IN" b="0" i="0">
                <a:effectLst/>
                <a:latin typeface="Consolas" panose="020B0609020204030204" pitchFamily="49" charset="0"/>
              </a:rPr>
              <a:t> and the average profit is $</a:t>
            </a:r>
            <a:r>
              <a:rPr lang="en-IN" b="0" i="0" u="none" strike="noStrike">
                <a:effectLst/>
                <a:latin typeface="Consolas" panose="020B0609020204030204" pitchFamily="49" charset="0"/>
              </a:rPr>
              <a:t>33,78,740.45 </a:t>
            </a:r>
            <a:r>
              <a:rPr lang="en-IN" b="0" i="0">
                <a:effectLst/>
                <a:latin typeface="Consolas" panose="020B0609020204030204" pitchFamily="49" charset="0"/>
              </a:rPr>
              <a:t>.</a:t>
            </a:r>
          </a:p>
          <a:p>
            <a:endParaRPr lang="en-IN"/>
          </a:p>
        </p:txBody>
      </p:sp>
      <p:sp>
        <p:nvSpPr>
          <p:cNvPr id="4" name="Slide Number Placeholder 3">
            <a:extLst>
              <a:ext uri="{FF2B5EF4-FFF2-40B4-BE49-F238E27FC236}">
                <a16:creationId xmlns:a16="http://schemas.microsoft.com/office/drawing/2014/main" id="{3ABC3B52-F2E5-D8B3-C01B-41DF78C91B59}"/>
              </a:ext>
            </a:extLst>
          </p:cNvPr>
          <p:cNvSpPr>
            <a:spLocks noGrp="1"/>
          </p:cNvSpPr>
          <p:nvPr>
            <p:ph type="sldNum" sz="quarter" idx="12"/>
          </p:nvPr>
        </p:nvSpPr>
        <p:spPr/>
        <p:txBody>
          <a:bodyPr/>
          <a:lstStyle/>
          <a:p>
            <a:fld id="{2A36BAE3-69AA-4DDB-BC51-CFC5936BECEA}" type="slidenum">
              <a:rPr lang="en-IN" smtClean="0"/>
              <a:t>7</a:t>
            </a:fld>
            <a:endParaRPr lang="en-IN"/>
          </a:p>
        </p:txBody>
      </p:sp>
    </p:spTree>
    <p:extLst>
      <p:ext uri="{BB962C8B-B14F-4D97-AF65-F5344CB8AC3E}">
        <p14:creationId xmlns:p14="http://schemas.microsoft.com/office/powerpoint/2010/main" val="265266397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DA12-8D6E-DF2A-1338-33890DD9621E}"/>
              </a:ext>
            </a:extLst>
          </p:cNvPr>
          <p:cNvSpPr>
            <a:spLocks noGrp="1"/>
          </p:cNvSpPr>
          <p:nvPr>
            <p:ph type="title"/>
          </p:nvPr>
        </p:nvSpPr>
        <p:spPr/>
        <p:txBody>
          <a:bodyPr/>
          <a:lstStyle/>
          <a:p>
            <a:pPr algn="ctr"/>
            <a:r>
              <a:rPr lang="en-US">
                <a:solidFill>
                  <a:srgbClr val="002060"/>
                </a:solidFill>
                <a:latin typeface="Cambria Math" panose="02040503050406030204" pitchFamily="18" charset="0"/>
                <a:ea typeface="Cambria Math" panose="02040503050406030204" pitchFamily="18" charset="0"/>
              </a:rPr>
              <a:t>On the basis of Country</a:t>
            </a:r>
            <a:endParaRPr lang="en-IN">
              <a:solidFill>
                <a:srgbClr val="002060"/>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5EAAD6E1-53F0-36A9-C025-1AD29746B011}"/>
              </a:ext>
            </a:extLst>
          </p:cNvPr>
          <p:cNvSpPr>
            <a:spLocks noGrp="1"/>
          </p:cNvSpPr>
          <p:nvPr>
            <p:ph idx="1"/>
          </p:nvPr>
        </p:nvSpPr>
        <p:spPr/>
        <p:txBody>
          <a:bodyPr>
            <a:normAutofit fontScale="70000" lnSpcReduction="20000"/>
          </a:bodyPr>
          <a:lstStyle/>
          <a:p>
            <a:pPr>
              <a:lnSpc>
                <a:spcPct val="150000"/>
              </a:lnSpc>
            </a:pPr>
            <a:r>
              <a:rPr lang="en-IN" sz="28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country with the highest sales and profit is Germany, with a total sales of $76,516.00 and a total profit of $51,259.00.</a:t>
            </a:r>
          </a:p>
          <a:p>
            <a:pPr>
              <a:lnSpc>
                <a:spcPct val="150000"/>
              </a:lnSpc>
            </a:pPr>
            <a:r>
              <a:rPr lang="en-IN" sz="28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country with the lowest sales and profit is Mexico, with a total sales of $8,280.00 and a total profit of $6,044.40.</a:t>
            </a:r>
          </a:p>
          <a:p>
            <a:pPr>
              <a:lnSpc>
                <a:spcPct val="150000"/>
              </a:lnSpc>
            </a:pPr>
            <a:r>
              <a:rPr lang="en-IN" sz="28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average sales across all countries is $50,306.40 and the average profit is $36,582.74.</a:t>
            </a:r>
          </a:p>
          <a:p>
            <a:endParaRPr lang="en-IN"/>
          </a:p>
        </p:txBody>
      </p:sp>
      <p:sp>
        <p:nvSpPr>
          <p:cNvPr id="4" name="Slide Number Placeholder 3">
            <a:extLst>
              <a:ext uri="{FF2B5EF4-FFF2-40B4-BE49-F238E27FC236}">
                <a16:creationId xmlns:a16="http://schemas.microsoft.com/office/drawing/2014/main" id="{DBF65554-0376-DF9B-FBDE-6045DC216D7B}"/>
              </a:ext>
            </a:extLst>
          </p:cNvPr>
          <p:cNvSpPr>
            <a:spLocks noGrp="1"/>
          </p:cNvSpPr>
          <p:nvPr>
            <p:ph type="sldNum" sz="quarter" idx="12"/>
          </p:nvPr>
        </p:nvSpPr>
        <p:spPr/>
        <p:txBody>
          <a:bodyPr/>
          <a:lstStyle/>
          <a:p>
            <a:fld id="{2A36BAE3-69AA-4DDB-BC51-CFC5936BECEA}" type="slidenum">
              <a:rPr lang="en-IN" smtClean="0"/>
              <a:t>8</a:t>
            </a:fld>
            <a:endParaRPr lang="en-IN"/>
          </a:p>
        </p:txBody>
      </p:sp>
    </p:spTree>
    <p:extLst>
      <p:ext uri="{BB962C8B-B14F-4D97-AF65-F5344CB8AC3E}">
        <p14:creationId xmlns:p14="http://schemas.microsoft.com/office/powerpoint/2010/main" val="101815154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8579-14C4-025F-0708-1EA458049388}"/>
              </a:ext>
            </a:extLst>
          </p:cNvPr>
          <p:cNvSpPr>
            <a:spLocks noGrp="1"/>
          </p:cNvSpPr>
          <p:nvPr>
            <p:ph type="title"/>
          </p:nvPr>
        </p:nvSpPr>
        <p:spPr>
          <a:xfrm>
            <a:off x="685800" y="618518"/>
            <a:ext cx="10361611" cy="1478570"/>
          </a:xfrm>
        </p:spPr>
        <p:txBody>
          <a:bodyPr/>
          <a:lstStyle/>
          <a:p>
            <a:r>
              <a:rPr lang="en-US">
                <a:solidFill>
                  <a:srgbClr val="7030A0"/>
                </a:solidFill>
                <a:latin typeface="Cambria Math" panose="02040503050406030204" pitchFamily="18" charset="0"/>
                <a:ea typeface="Cambria Math" panose="02040503050406030204" pitchFamily="18" charset="0"/>
              </a:rPr>
              <a:t>On the basis of Sales and Profit to Month</a:t>
            </a:r>
            <a:endParaRPr lang="en-IN">
              <a:solidFill>
                <a:srgbClr val="7030A0"/>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DFA16712-4682-F983-A6D5-23F29F7193E4}"/>
              </a:ext>
            </a:extLst>
          </p:cNvPr>
          <p:cNvSpPr>
            <a:spLocks noGrp="1"/>
          </p:cNvSpPr>
          <p:nvPr>
            <p:ph idx="1"/>
          </p:nvPr>
        </p:nvSpPr>
        <p:spPr>
          <a:xfrm>
            <a:off x="838200" y="1825625"/>
            <a:ext cx="10515600" cy="4032250"/>
          </a:xfrm>
        </p:spPr>
        <p:txBody>
          <a:bodyPr>
            <a:normAutofit/>
          </a:bodyPr>
          <a:lstStyle/>
          <a:p>
            <a:pPr>
              <a:lnSpc>
                <a:spcPct val="100000"/>
              </a:lnSpc>
            </a:pPr>
            <a:r>
              <a:rPr lang="en-IN" sz="22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highest sales and profit were recorded in September 2014, with a total sales of $64,932.00 and a total profit of $48,194.28.</a:t>
            </a:r>
          </a:p>
          <a:p>
            <a:pPr>
              <a:lnSpc>
                <a:spcPct val="100000"/>
              </a:lnSpc>
            </a:pPr>
            <a:r>
              <a:rPr lang="en-IN" sz="22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lowest sales and profit were recorded in July 2014, with a total sales of $4,404.00 and a total profit of $3,303.00.</a:t>
            </a:r>
          </a:p>
          <a:p>
            <a:pPr>
              <a:lnSpc>
                <a:spcPct val="100000"/>
              </a:lnSpc>
            </a:pPr>
            <a:r>
              <a:rPr lang="en-IN" sz="22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product with the highest sales and profit is Paseo, with a total sales of $64,860.00 and a total profit of $49,143.60.</a:t>
            </a:r>
          </a:p>
          <a:p>
            <a:pPr>
              <a:lnSpc>
                <a:spcPct val="100000"/>
              </a:lnSpc>
            </a:pPr>
            <a:r>
              <a:rPr lang="en-IN" sz="2200" b="0" i="0">
                <a:solidFill>
                  <a:srgbClr val="111111"/>
                </a:solidFill>
                <a:effectLst/>
                <a:latin typeface="Cascadia Code" panose="020B0609020000020004" pitchFamily="49" charset="0"/>
                <a:ea typeface="Cascadia Code" panose="020B0609020000020004" pitchFamily="49" charset="0"/>
                <a:cs typeface="Cascadia Code" panose="020B0609020000020004" pitchFamily="49" charset="0"/>
              </a:rPr>
              <a:t>The product with the lowest sales and profit is Carretera, with a total sales of $15,540.00 and a total profit of $11,344.20.</a:t>
            </a:r>
          </a:p>
          <a:p>
            <a:pPr marL="0" indent="0">
              <a:buNone/>
            </a:pPr>
            <a:endParaRPr lang="en-IN"/>
          </a:p>
        </p:txBody>
      </p:sp>
      <p:sp>
        <p:nvSpPr>
          <p:cNvPr id="4" name="Slide Number Placeholder 3">
            <a:extLst>
              <a:ext uri="{FF2B5EF4-FFF2-40B4-BE49-F238E27FC236}">
                <a16:creationId xmlns:a16="http://schemas.microsoft.com/office/drawing/2014/main" id="{FAE6B370-1341-175F-FEDB-AE723C9687C0}"/>
              </a:ext>
            </a:extLst>
          </p:cNvPr>
          <p:cNvSpPr>
            <a:spLocks noGrp="1"/>
          </p:cNvSpPr>
          <p:nvPr>
            <p:ph type="sldNum" sz="quarter" idx="12"/>
          </p:nvPr>
        </p:nvSpPr>
        <p:spPr/>
        <p:txBody>
          <a:bodyPr/>
          <a:lstStyle/>
          <a:p>
            <a:fld id="{2A36BAE3-69AA-4DDB-BC51-CFC5936BECEA}" type="slidenum">
              <a:rPr lang="en-IN" smtClean="0"/>
              <a:t>9</a:t>
            </a:fld>
            <a:endParaRPr lang="en-IN"/>
          </a:p>
        </p:txBody>
      </p:sp>
    </p:spTree>
    <p:extLst>
      <p:ext uri="{BB962C8B-B14F-4D97-AF65-F5344CB8AC3E}">
        <p14:creationId xmlns:p14="http://schemas.microsoft.com/office/powerpoint/2010/main" val="995013054"/>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617</TotalTime>
  <Words>1290</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Arial Black</vt:lpstr>
      <vt:lpstr>Calibri</vt:lpstr>
      <vt:lpstr>Cambria Math</vt:lpstr>
      <vt:lpstr>Cascadia Code</vt:lpstr>
      <vt:lpstr>Consolas</vt:lpstr>
      <vt:lpstr>Tw Cen MT</vt:lpstr>
      <vt:lpstr>Circuit</vt:lpstr>
      <vt:lpstr>Sales and Profit Analysis of Western Countries – Capstone Project              By Basavaraj</vt:lpstr>
      <vt:lpstr> </vt:lpstr>
      <vt:lpstr>Summary</vt:lpstr>
      <vt:lpstr>Dataset Overview</vt:lpstr>
      <vt:lpstr>PowerPoint Presentation</vt:lpstr>
      <vt:lpstr>Insights on the Dataset</vt:lpstr>
      <vt:lpstr>On the basis of Segment</vt:lpstr>
      <vt:lpstr>On the basis of Country</vt:lpstr>
      <vt:lpstr>On the basis of Sales and Profit to Month</vt:lpstr>
      <vt:lpstr>PowerPoint Presentation</vt:lpstr>
      <vt:lpstr>On the basis of Manufacturing Cost</vt:lpstr>
      <vt:lpstr>On the Basis of Discount Bands</vt:lpstr>
      <vt:lpstr>Conclusion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Basavaraj Kshatriya</dc:creator>
  <cp:lastModifiedBy>Basavaraj Kshatriya</cp:lastModifiedBy>
  <cp:revision>31</cp:revision>
  <dcterms:created xsi:type="dcterms:W3CDTF">2023-06-19T05:22:22Z</dcterms:created>
  <dcterms:modified xsi:type="dcterms:W3CDTF">2023-07-07T15:22:07Z</dcterms:modified>
</cp:coreProperties>
</file>