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3" r:id="rId6"/>
    <p:sldId id="266" r:id="rId7"/>
    <p:sldId id="268" r:id="rId8"/>
    <p:sldId id="270" r:id="rId9"/>
    <p:sldId id="272" r:id="rId10"/>
    <p:sldId id="275" r:id="rId11"/>
    <p:sldId id="276" r:id="rId12"/>
    <p:sldId id="278" r:id="rId13"/>
    <p:sldId id="280" r:id="rId14"/>
    <p:sldId id="282" r:id="rId15"/>
    <p:sldId id="284" r:id="rId16"/>
    <p:sldId id="287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embeddedFontLst>
    <p:embeddedFont>
      <p:font typeface="Gill Sans" panose="020B0604020202020204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PGXL5386O64DAijTqYWVmWnDi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017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2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5046b0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5046b0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9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a3da437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a3da437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3da437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a3da437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3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a3da437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a3da437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39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3da437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a3da437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6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a3da4376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a3da4376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8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d5ebba6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d5ebba6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2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5ebba6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5ebba65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RMSE-161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26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79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 we can see that the gold price predicted for next 30 days from 22-7-2021 to 20-8-2021 lies between $1800-$1900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2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7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16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64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56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5046b0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5046b0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5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5046b0d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5046b0d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9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1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                     </a:t>
            </a:r>
            <a:r>
              <a:rPr lang="en-US" sz="3600">
                <a:solidFill>
                  <a:srgbClr val="FF0000"/>
                </a:solidFill>
              </a:rPr>
              <a:t>BUSINESS PROBLEM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objective is to understand the underlying structure in your dataset and come up with a suitable forecasting model which can effectively forecast gold prices for next 30 days.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5046b0da_0_12"/>
          <p:cNvSpPr txBox="1">
            <a:spLocks noGrp="1"/>
          </p:cNvSpPr>
          <p:nvPr>
            <p:ph type="title"/>
          </p:nvPr>
        </p:nvSpPr>
        <p:spPr>
          <a:xfrm>
            <a:off x="1294350" y="0"/>
            <a:ext cx="9603300" cy="6376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</a:t>
            </a:r>
            <a:r>
              <a:rPr lang="en-US" b="1" dirty="0">
                <a:solidFill>
                  <a:srgbClr val="FF0000"/>
                </a:solidFill>
              </a:rPr>
              <a:t>ACF AND PACF PLOTS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24" name="Google Shape;224;geb5046b0da_0_12"/>
          <p:cNvSpPr txBox="1">
            <a:spLocks noGrp="1"/>
          </p:cNvSpPr>
          <p:nvPr>
            <p:ph type="body" idx="1"/>
          </p:nvPr>
        </p:nvSpPr>
        <p:spPr>
          <a:xfrm>
            <a:off x="1010653" y="4903859"/>
            <a:ext cx="10792325" cy="105576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Graphically summarize the strength of relationship with an observation in time series with observation prior time step</a:t>
            </a:r>
            <a:endParaRPr dirty="0"/>
          </a:p>
        </p:txBody>
      </p:sp>
      <p:pic>
        <p:nvPicPr>
          <p:cNvPr id="225" name="Google Shape;225;geb5046b0d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909"/>
            <a:ext cx="11993925" cy="45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a3da43767_0_0"/>
          <p:cNvSpPr txBox="1">
            <a:spLocks noGrp="1"/>
          </p:cNvSpPr>
          <p:nvPr>
            <p:ph type="title"/>
          </p:nvPr>
        </p:nvSpPr>
        <p:spPr>
          <a:xfrm>
            <a:off x="620582" y="0"/>
            <a:ext cx="9603300" cy="559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DECADE HISTORY OF GOLD 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         From -</a:t>
            </a:r>
            <a:r>
              <a:rPr lang="en-US" sz="1800" dirty="0">
                <a:solidFill>
                  <a:srgbClr val="FF0000"/>
                </a:solidFill>
              </a:rPr>
              <a:t> 1968 To 1977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231" name="Google Shape;231;gea3da43767_0_0"/>
          <p:cNvSpPr txBox="1">
            <a:spLocks noGrp="1"/>
          </p:cNvSpPr>
          <p:nvPr>
            <p:ph type="body" idx="1"/>
          </p:nvPr>
        </p:nvSpPr>
        <p:spPr>
          <a:xfrm>
            <a:off x="5029200" y="2272090"/>
            <a:ext cx="7162800" cy="11569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In 1973 for the first time gold price broke the $100 barrier.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B03CD61-C680-4953-8E15-0B37D1BDF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98895"/>
              </p:ext>
            </p:extLst>
          </p:nvPr>
        </p:nvGraphicFramePr>
        <p:xfrm>
          <a:off x="5029200" y="1717864"/>
          <a:ext cx="7162800" cy="5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309894294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101144847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390918990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152330428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374717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Price-$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 Price 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022464"/>
                  </a:ext>
                </a:extLst>
              </a:tr>
              <a:tr h="279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1974-12-30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34.775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1970-1-16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4925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23BAF8-7A91-4A2A-BFAB-BB7043CE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969"/>
            <a:ext cx="5017168" cy="492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3da43767_0_5"/>
          <p:cNvSpPr txBox="1">
            <a:spLocks noGrp="1"/>
          </p:cNvSpPr>
          <p:nvPr>
            <p:ph type="title"/>
          </p:nvPr>
        </p:nvSpPr>
        <p:spPr>
          <a:xfrm>
            <a:off x="1294350" y="0"/>
            <a:ext cx="9603300" cy="49329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DECADE HISTORY OF GOLD</a:t>
            </a:r>
            <a:endParaRPr sz="18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From 1978 To 1987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244" name="Google Shape;244;gea3da43767_0_5"/>
          <p:cNvSpPr txBox="1">
            <a:spLocks noGrp="1"/>
          </p:cNvSpPr>
          <p:nvPr>
            <p:ph type="body" idx="1"/>
          </p:nvPr>
        </p:nvSpPr>
        <p:spPr>
          <a:xfrm>
            <a:off x="6460959" y="2669015"/>
            <a:ext cx="5592542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/>
              <a:t>1. In January 1980- gold hits a high record of $850 an ounce.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/>
              <a:t>2.Reason for gold price increase- Bretton woods system dissolved by us president Nixon.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/>
              <a:t> as investors pile into bullion promoted by high inflation due to strong oil prices.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D8B7746-A653-4D35-80D5-EB06B14C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84025"/>
              </p:ext>
            </p:extLst>
          </p:nvPr>
        </p:nvGraphicFramePr>
        <p:xfrm>
          <a:off x="6460959" y="1304042"/>
          <a:ext cx="5731040" cy="5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8">
                  <a:extLst>
                    <a:ext uri="{9D8B030D-6E8A-4147-A177-3AD203B41FA5}">
                      <a16:colId xmlns:a16="http://schemas.microsoft.com/office/drawing/2014/main" xmlns="" val="309894294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1011448472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90918990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2152330428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74717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Price-$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 Price 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022464"/>
                  </a:ext>
                </a:extLst>
              </a:tr>
              <a:tr h="279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1980-1-21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166.3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1978-1-5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492504"/>
                  </a:ext>
                </a:extLst>
              </a:tr>
            </a:tbl>
          </a:graphicData>
        </a:graphic>
      </p:graphicFrame>
      <p:pic>
        <p:nvPicPr>
          <p:cNvPr id="5" name="Google Shape;251;gea3da43767_0_17">
            <a:extLst>
              <a:ext uri="{FF2B5EF4-FFF2-40B4-BE49-F238E27FC236}">
                <a16:creationId xmlns:a16="http://schemas.microsoft.com/office/drawing/2014/main" xmlns="" id="{435E03FA-1D11-404A-B32C-9D16F0F4E4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38385"/>
            <a:ext cx="6460958" cy="538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a3da43767_0_23"/>
          <p:cNvSpPr txBox="1">
            <a:spLocks noGrp="1"/>
          </p:cNvSpPr>
          <p:nvPr>
            <p:ph type="body" idx="1"/>
          </p:nvPr>
        </p:nvSpPr>
        <p:spPr>
          <a:xfrm>
            <a:off x="5438273" y="2015732"/>
            <a:ext cx="5616605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400" dirty="0"/>
              <a:t>reason for gold price increase correction period it was more like a one way down south for gold , after experiencing the gold price in January  of 1980 by January 1990 gold price was trading around $400 per ounce.</a:t>
            </a:r>
            <a:endParaRPr sz="2400" dirty="0"/>
          </a:p>
        </p:txBody>
      </p:sp>
      <p:sp>
        <p:nvSpPr>
          <p:cNvPr id="4" name="Google Shape;243;gea3da43767_0_5">
            <a:extLst>
              <a:ext uri="{FF2B5EF4-FFF2-40B4-BE49-F238E27FC236}">
                <a16:creationId xmlns:a16="http://schemas.microsoft.com/office/drawing/2014/main" xmlns="" id="{A7AC1B54-F2FD-4E19-9BAD-A58987E6FAD0}"/>
              </a:ext>
            </a:extLst>
          </p:cNvPr>
          <p:cNvSpPr txBox="1">
            <a:spLocks/>
          </p:cNvSpPr>
          <p:nvPr/>
        </p:nvSpPr>
        <p:spPr>
          <a:xfrm>
            <a:off x="1294350" y="0"/>
            <a:ext cx="9603300" cy="49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              DECADE HISTORY OF GOLD</a:t>
            </a:r>
          </a:p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From 1988 To 1997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544AA01-8B92-4725-8BE2-EA5CB6E77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47157"/>
              </p:ext>
            </p:extLst>
          </p:nvPr>
        </p:nvGraphicFramePr>
        <p:xfrm>
          <a:off x="5125453" y="1461506"/>
          <a:ext cx="7162800" cy="5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309894294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101144847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390918990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152330428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374717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Price-$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 Price 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022464"/>
                  </a:ext>
                </a:extLst>
              </a:tr>
              <a:tr h="279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485.3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1988-1-11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280.05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1977-12-12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492504"/>
                  </a:ext>
                </a:extLst>
              </a:tr>
            </a:tbl>
          </a:graphicData>
        </a:graphic>
      </p:graphicFrame>
      <p:pic>
        <p:nvPicPr>
          <p:cNvPr id="8" name="Google Shape;264;gea3da43767_0_28">
            <a:extLst>
              <a:ext uri="{FF2B5EF4-FFF2-40B4-BE49-F238E27FC236}">
                <a16:creationId xmlns:a16="http://schemas.microsoft.com/office/drawing/2014/main" xmlns="" id="{3C25BE1A-9327-4597-92E5-74CE154DA4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5535"/>
            <a:ext cx="51254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a3da43767_0_35"/>
          <p:cNvSpPr txBox="1">
            <a:spLocks noGrp="1"/>
          </p:cNvSpPr>
          <p:nvPr>
            <p:ph type="body" idx="1"/>
          </p:nvPr>
        </p:nvSpPr>
        <p:spPr>
          <a:xfrm>
            <a:off x="6581272" y="1858268"/>
            <a:ext cx="5050307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/>
              <a:t>1.reason for gold price increase in India is lack of supply and demand from  India and china .</a:t>
            </a:r>
          </a:p>
          <a:p>
            <a:pPr marL="0" lvl="0" indent="0">
              <a:buNone/>
            </a:pPr>
            <a:r>
              <a:rPr lang="en-US" sz="2500" dirty="0"/>
              <a:t>2.</a:t>
            </a:r>
            <a:r>
              <a:rPr lang="en-US" dirty="0"/>
              <a:t> The start of recession times around the year of 2007 sparked substantial spikes in gold prices $841.</a:t>
            </a:r>
            <a:endParaRPr sz="2500" dirty="0"/>
          </a:p>
        </p:txBody>
      </p:sp>
      <p:sp>
        <p:nvSpPr>
          <p:cNvPr id="4" name="Google Shape;243;gea3da43767_0_5">
            <a:extLst>
              <a:ext uri="{FF2B5EF4-FFF2-40B4-BE49-F238E27FC236}">
                <a16:creationId xmlns:a16="http://schemas.microsoft.com/office/drawing/2014/main" xmlns="" id="{2FEF4CD1-6E80-49CF-B7F4-1C7101FF513F}"/>
              </a:ext>
            </a:extLst>
          </p:cNvPr>
          <p:cNvSpPr txBox="1">
            <a:spLocks/>
          </p:cNvSpPr>
          <p:nvPr/>
        </p:nvSpPr>
        <p:spPr>
          <a:xfrm>
            <a:off x="1294350" y="0"/>
            <a:ext cx="9603300" cy="49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              DECADE HISTORY OF GOLD</a:t>
            </a:r>
          </a:p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From 1998 To 2007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39E9855-405F-493F-9711-EEAE4BD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5399"/>
              </p:ext>
            </p:extLst>
          </p:nvPr>
        </p:nvGraphicFramePr>
        <p:xfrm>
          <a:off x="6460959" y="1304042"/>
          <a:ext cx="5731040" cy="5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8">
                  <a:extLst>
                    <a:ext uri="{9D8B030D-6E8A-4147-A177-3AD203B41FA5}">
                      <a16:colId xmlns:a16="http://schemas.microsoft.com/office/drawing/2014/main" xmlns="" val="309894294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1011448472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90918990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2152330428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74717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Price-$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 Price 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022464"/>
                  </a:ext>
                </a:extLst>
              </a:tr>
              <a:tr h="279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841.75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2007-1-21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252.9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1999-1-5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492504"/>
                  </a:ext>
                </a:extLst>
              </a:tr>
            </a:tbl>
          </a:graphicData>
        </a:graphic>
      </p:graphicFrame>
      <p:pic>
        <p:nvPicPr>
          <p:cNvPr id="8" name="Google Shape;277;gea3da43767_0_40">
            <a:extLst>
              <a:ext uri="{FF2B5EF4-FFF2-40B4-BE49-F238E27FC236}">
                <a16:creationId xmlns:a16="http://schemas.microsoft.com/office/drawing/2014/main" xmlns="" id="{E7C3FFD8-FB98-42CF-9463-4CB3C7130D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367"/>
            <a:ext cx="6460959" cy="508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3da43767_0_46"/>
          <p:cNvSpPr txBox="1">
            <a:spLocks noGrp="1"/>
          </p:cNvSpPr>
          <p:nvPr>
            <p:ph type="body" idx="1"/>
          </p:nvPr>
        </p:nvSpPr>
        <p:spPr>
          <a:xfrm>
            <a:off x="6460959" y="2015732"/>
            <a:ext cx="459392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1.reason for gold price increase in this decade is due to COVID-19 pandemic.</a:t>
            </a:r>
            <a:endParaRPr sz="2400" dirty="0"/>
          </a:p>
        </p:txBody>
      </p:sp>
      <p:sp>
        <p:nvSpPr>
          <p:cNvPr id="4" name="Google Shape;243;gea3da43767_0_5">
            <a:extLst>
              <a:ext uri="{FF2B5EF4-FFF2-40B4-BE49-F238E27FC236}">
                <a16:creationId xmlns:a16="http://schemas.microsoft.com/office/drawing/2014/main" xmlns="" id="{F5191060-6DB4-48DB-B999-DE362A9FFDF2}"/>
              </a:ext>
            </a:extLst>
          </p:cNvPr>
          <p:cNvSpPr txBox="1">
            <a:spLocks/>
          </p:cNvSpPr>
          <p:nvPr/>
        </p:nvSpPr>
        <p:spPr>
          <a:xfrm>
            <a:off x="1294350" y="0"/>
            <a:ext cx="9603300" cy="49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              DECADE HISTORY OF GOLD</a:t>
            </a:r>
          </a:p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From 2007 To 2021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9F6BB95-0B98-4967-9BB9-95BAA4EB4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88929"/>
              </p:ext>
            </p:extLst>
          </p:nvPr>
        </p:nvGraphicFramePr>
        <p:xfrm>
          <a:off x="6460959" y="1304042"/>
          <a:ext cx="5731040" cy="5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8">
                  <a:extLst>
                    <a:ext uri="{9D8B030D-6E8A-4147-A177-3AD203B41FA5}">
                      <a16:colId xmlns:a16="http://schemas.microsoft.com/office/drawing/2014/main" xmlns="" val="309894294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1011448472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909189904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2152330428"/>
                    </a:ext>
                  </a:extLst>
                </a:gridCol>
                <a:gridCol w="1146208">
                  <a:extLst>
                    <a:ext uri="{9D8B030D-6E8A-4147-A177-3AD203B41FA5}">
                      <a16:colId xmlns:a16="http://schemas.microsoft.com/office/drawing/2014/main" xmlns="" val="374717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Price-$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 Price -$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022464"/>
                  </a:ext>
                </a:extLst>
              </a:tr>
              <a:tr h="279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2061.5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2020-8-7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692.5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2008-10-24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492504"/>
                  </a:ext>
                </a:extLst>
              </a:tr>
            </a:tbl>
          </a:graphicData>
        </a:graphic>
      </p:graphicFrame>
      <p:pic>
        <p:nvPicPr>
          <p:cNvPr id="8" name="Google Shape;290;gea3da43767_0_51">
            <a:extLst>
              <a:ext uri="{FF2B5EF4-FFF2-40B4-BE49-F238E27FC236}">
                <a16:creationId xmlns:a16="http://schemas.microsoft.com/office/drawing/2014/main" xmlns="" id="{A160D1D8-D970-46C6-B835-453C7B68E5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527"/>
            <a:ext cx="6460959" cy="516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d5ebba652_0_5"/>
          <p:cNvSpPr txBox="1">
            <a:spLocks noGrp="1"/>
          </p:cNvSpPr>
          <p:nvPr>
            <p:ph type="title"/>
          </p:nvPr>
        </p:nvSpPr>
        <p:spPr>
          <a:xfrm>
            <a:off x="0" y="389499"/>
            <a:ext cx="6095998" cy="5008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Pycaret Models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302" name="Google Shape;302;ged5ebba65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90336"/>
            <a:ext cx="6096000" cy="596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09;ged5ebba652_0_10">
            <a:extLst>
              <a:ext uri="{FF2B5EF4-FFF2-40B4-BE49-F238E27FC236}">
                <a16:creationId xmlns:a16="http://schemas.microsoft.com/office/drawing/2014/main" xmlns="" id="{77A2BC57-30DF-4F11-84D9-852FB2555B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09" t="4879" b="15052"/>
          <a:stretch/>
        </p:blipFill>
        <p:spPr>
          <a:xfrm>
            <a:off x="6096000" y="890335"/>
            <a:ext cx="6095999" cy="3362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8;ged5ebba652_0_10">
            <a:extLst>
              <a:ext uri="{FF2B5EF4-FFF2-40B4-BE49-F238E27FC236}">
                <a16:creationId xmlns:a16="http://schemas.microsoft.com/office/drawing/2014/main" xmlns="" id="{02B5C873-1C65-482D-AFF0-5E8254338AEE}"/>
              </a:ext>
            </a:extLst>
          </p:cNvPr>
          <p:cNvSpPr txBox="1">
            <a:spLocks/>
          </p:cNvSpPr>
          <p:nvPr/>
        </p:nvSpPr>
        <p:spPr>
          <a:xfrm>
            <a:off x="6095998" y="4253179"/>
            <a:ext cx="6096001" cy="26048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THE BEST MODEL FOR PyCaret is  LASSO LEAST ANGLE REGRESSION.</a:t>
            </a:r>
          </a:p>
          <a:p>
            <a:pPr>
              <a:spcBef>
                <a:spcPts val="1000"/>
              </a:spcBef>
            </a:pPr>
            <a:r>
              <a:rPr lang="en-US" dirty="0"/>
              <a:t>THE RMSE VALUE FOR THE LASSO LEAST ANGLE REGRESSION IS 488.4354.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6" name="Google Shape;295;ged5ebba652_0_0">
            <a:extLst>
              <a:ext uri="{FF2B5EF4-FFF2-40B4-BE49-F238E27FC236}">
                <a16:creationId xmlns:a16="http://schemas.microsoft.com/office/drawing/2014/main" xmlns="" id="{84FABCD6-79F3-44B3-87EB-25356F58D40F}"/>
              </a:ext>
            </a:extLst>
          </p:cNvPr>
          <p:cNvSpPr txBox="1">
            <a:spLocks/>
          </p:cNvSpPr>
          <p:nvPr/>
        </p:nvSpPr>
        <p:spPr>
          <a:xfrm>
            <a:off x="1294352" y="0"/>
            <a:ext cx="9603300" cy="55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MODEL BUILDING</a:t>
            </a:r>
            <a:endParaRPr lang="en-US" sz="3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5ebba652_0_27"/>
          <p:cNvSpPr txBox="1">
            <a:spLocks noGrp="1"/>
          </p:cNvSpPr>
          <p:nvPr>
            <p:ph type="title"/>
          </p:nvPr>
        </p:nvSpPr>
        <p:spPr>
          <a:xfrm>
            <a:off x="7907479" y="0"/>
            <a:ext cx="4197568" cy="5714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1800" dirty="0">
                <a:solidFill>
                  <a:srgbClr val="FF0000"/>
                </a:solidFill>
              </a:rPr>
              <a:t>SATURATING GROWTH PLOT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21" name="Google Shape;321;ged5ebba65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26" y="545402"/>
            <a:ext cx="4371474" cy="631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15;ged5ebba652_0_22">
            <a:extLst>
              <a:ext uri="{FF2B5EF4-FFF2-40B4-BE49-F238E27FC236}">
                <a16:creationId xmlns:a16="http://schemas.microsoft.com/office/drawing/2014/main" xmlns="" id="{45E53EA1-6031-4594-9A69-233A59A0D9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5528"/>
          <a:stretch/>
        </p:blipFill>
        <p:spPr>
          <a:xfrm>
            <a:off x="0" y="545403"/>
            <a:ext cx="7820526" cy="63125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4;ged5ebba652_0_22">
            <a:extLst>
              <a:ext uri="{FF2B5EF4-FFF2-40B4-BE49-F238E27FC236}">
                <a16:creationId xmlns:a16="http://schemas.microsoft.com/office/drawing/2014/main" xmlns="" id="{7986E296-FABE-48CF-98FC-D799DDE4541B}"/>
              </a:ext>
            </a:extLst>
          </p:cNvPr>
          <p:cNvSpPr txBox="1">
            <a:spLocks/>
          </p:cNvSpPr>
          <p:nvPr/>
        </p:nvSpPr>
        <p:spPr>
          <a:xfrm>
            <a:off x="1" y="60427"/>
            <a:ext cx="7820526" cy="65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sz="1800" dirty="0">
                <a:solidFill>
                  <a:srgbClr val="FF0000"/>
                </a:solidFill>
              </a:rPr>
              <a:t>FACEBOOK PROPHET MODEL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C4C1A-32D1-493C-B6E2-6EDB1CD5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"/>
            <a:ext cx="3308683" cy="447798"/>
          </a:xfrm>
        </p:spPr>
        <p:txBody>
          <a:bodyPr>
            <a:normAutofit fontScale="90000"/>
          </a:bodyPr>
          <a:lstStyle/>
          <a:p>
            <a:r>
              <a:rPr lang="en-IN" dirty="0"/>
              <a:t>Moving Average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FBC8A0F-85E7-4F1C-9880-1501A6D54006}"/>
              </a:ext>
            </a:extLst>
          </p:cNvPr>
          <p:cNvSpPr/>
          <p:nvPr/>
        </p:nvSpPr>
        <p:spPr>
          <a:xfrm>
            <a:off x="3048000" y="316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urier New" panose="02070309020205020404" pitchFamily="49" charset="0"/>
              </a:rPr>
              <a:t/>
            </a:r>
            <a:br>
              <a:rPr lang="en-IN" dirty="0">
                <a:latin typeface="Courier New" panose="02070309020205020404" pitchFamily="49" charset="0"/>
              </a:rPr>
            </a:br>
            <a:endParaRPr lang="en-IN" dirty="0"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7A3B0C-0970-4889-A237-A164DF29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798"/>
            <a:ext cx="3048000" cy="198258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239D19A-968D-486B-B61A-64203279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60375"/>
              </p:ext>
            </p:extLst>
          </p:nvPr>
        </p:nvGraphicFramePr>
        <p:xfrm>
          <a:off x="5867399" y="897697"/>
          <a:ext cx="6320589" cy="109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90">
                  <a:extLst>
                    <a:ext uri="{9D8B030D-6E8A-4147-A177-3AD203B41FA5}">
                      <a16:colId xmlns:a16="http://schemas.microsoft.com/office/drawing/2014/main" xmlns="" val="3337591836"/>
                    </a:ext>
                  </a:extLst>
                </a:gridCol>
                <a:gridCol w="2490537">
                  <a:extLst>
                    <a:ext uri="{9D8B030D-6E8A-4147-A177-3AD203B41FA5}">
                      <a16:colId xmlns:a16="http://schemas.microsoft.com/office/drawing/2014/main" xmlns="" val="1136745560"/>
                    </a:ext>
                  </a:extLst>
                </a:gridCol>
                <a:gridCol w="2538662">
                  <a:extLst>
                    <a:ext uri="{9D8B030D-6E8A-4147-A177-3AD203B41FA5}">
                      <a16:colId xmlns:a16="http://schemas.microsoft.com/office/drawing/2014/main" xmlns="" val="2535290065"/>
                    </a:ext>
                  </a:extLst>
                </a:gridCol>
              </a:tblGrid>
              <a:tr h="356580">
                <a:tc>
                  <a:txBody>
                    <a:bodyPr/>
                    <a:lstStyle/>
                    <a:p>
                      <a:r>
                        <a:rPr lang="en-US" dirty="0"/>
                        <a:t>SL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8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38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Naive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492.06059219060774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961424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32665E7B-CB66-4D4F-8DB0-021C9C3BAE73}"/>
              </a:ext>
            </a:extLst>
          </p:cNvPr>
          <p:cNvSpPr txBox="1">
            <a:spLocks/>
          </p:cNvSpPr>
          <p:nvPr/>
        </p:nvSpPr>
        <p:spPr>
          <a:xfrm>
            <a:off x="0" y="2629976"/>
            <a:ext cx="3308683" cy="44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Smoothing Techniques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FDC516-8B2C-449B-99A7-C509E85F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57" y="421889"/>
            <a:ext cx="2743201" cy="20084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351F810-8634-462D-9667-58A489D54BC3}"/>
              </a:ext>
            </a:extLst>
          </p:cNvPr>
          <p:cNvSpPr txBox="1">
            <a:spLocks/>
          </p:cNvSpPr>
          <p:nvPr/>
        </p:nvSpPr>
        <p:spPr>
          <a:xfrm>
            <a:off x="3108157" y="-1"/>
            <a:ext cx="2743201" cy="42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ym typeface="Arial"/>
              </a:rPr>
              <a:t>Naive Approach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703493B-E6D2-4307-9319-33BD44960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91903"/>
              </p:ext>
            </p:extLst>
          </p:nvPr>
        </p:nvGraphicFramePr>
        <p:xfrm>
          <a:off x="4010" y="3063432"/>
          <a:ext cx="5847347" cy="378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11">
                  <a:extLst>
                    <a:ext uri="{9D8B030D-6E8A-4147-A177-3AD203B41FA5}">
                      <a16:colId xmlns:a16="http://schemas.microsoft.com/office/drawing/2014/main" xmlns="" val="3337591836"/>
                    </a:ext>
                  </a:extLst>
                </a:gridCol>
                <a:gridCol w="3344150">
                  <a:extLst>
                    <a:ext uri="{9D8B030D-6E8A-4147-A177-3AD203B41FA5}">
                      <a16:colId xmlns:a16="http://schemas.microsoft.com/office/drawing/2014/main" xmlns="" val="1136745560"/>
                    </a:ext>
                  </a:extLst>
                </a:gridCol>
                <a:gridCol w="1965786">
                  <a:extLst>
                    <a:ext uri="{9D8B030D-6E8A-4147-A177-3AD203B41FA5}">
                      <a16:colId xmlns:a16="http://schemas.microsoft.com/office/drawing/2014/main" xmlns="" val="2535290065"/>
                    </a:ext>
                  </a:extLst>
                </a:gridCol>
              </a:tblGrid>
              <a:tr h="57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847302"/>
                  </a:ext>
                </a:extLst>
              </a:tr>
              <a:tr h="567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Simple Exp Smoothing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467.69759266157484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385104"/>
                  </a:ext>
                </a:extLst>
              </a:tr>
              <a:tr h="567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Holt 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342.08511058235996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9614249"/>
                  </a:ext>
                </a:extLst>
              </a:tr>
              <a:tr h="1035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Holts winter exponential smoothing with additive seasonality and additive trend</a:t>
                      </a:r>
                    </a:p>
                    <a:p>
                      <a:pPr algn="ctr"/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455.6318234698582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8422407"/>
                  </a:ext>
                </a:extLst>
              </a:tr>
              <a:tr h="1035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Holts winter exponential smoothing with multiplicative seasonality and     additive trend</a:t>
                      </a:r>
                    </a:p>
                    <a:p>
                      <a:pPr algn="ctr"/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808.0328232207271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57948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02F7B5-71F3-4E4D-8EFE-7C329A75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356" y="2627347"/>
            <a:ext cx="6336633" cy="423065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7D97567-788A-4591-9C58-32963E1ECEC9}"/>
              </a:ext>
            </a:extLst>
          </p:cNvPr>
          <p:cNvCxnSpPr/>
          <p:nvPr/>
        </p:nvCxnSpPr>
        <p:spPr>
          <a:xfrm>
            <a:off x="0" y="2538663"/>
            <a:ext cx="12187990" cy="0"/>
          </a:xfrm>
          <a:prstGeom prst="line">
            <a:avLst/>
          </a:prstGeom>
          <a:ln w="698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A98003-1DE5-4AA5-826B-D8B0587B4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1889"/>
            <a:ext cx="3108157" cy="20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DAC3E-CFB3-41D7-9CA9-DF37FD6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16"/>
            <a:ext cx="6274075" cy="1049235"/>
          </a:xfrm>
        </p:spPr>
        <p:txBody>
          <a:bodyPr/>
          <a:lstStyle/>
          <a:p>
            <a:pPr algn="ctr"/>
            <a:r>
              <a:rPr lang="en-US" dirty="0"/>
              <a:t>Auto ARIMA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3287000-879B-4C03-867C-8537A6DE702D}"/>
              </a:ext>
            </a:extLst>
          </p:cNvPr>
          <p:cNvSpPr txBox="1">
            <a:spLocks/>
          </p:cNvSpPr>
          <p:nvPr/>
        </p:nvSpPr>
        <p:spPr>
          <a:xfrm>
            <a:off x="6274075" y="753215"/>
            <a:ext cx="591792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ARIMA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061BB4-6015-4898-BF23-198EB7FD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75" y="1819256"/>
            <a:ext cx="5917924" cy="5038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AD3D7A-55CA-4F72-B406-1D819BD5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256"/>
            <a:ext cx="6274075" cy="50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-51426"/>
            <a:ext cx="9603275" cy="61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ill Sans"/>
              <a:buNone/>
            </a:pPr>
            <a:r>
              <a:rPr lang="en-US">
                <a:solidFill>
                  <a:srgbClr val="FF0000"/>
                </a:solidFill>
              </a:rPr>
              <a:t>PROJECT ARCHITECHER/PROJECT FLOW</a:t>
            </a:r>
            <a:endParaRPr/>
          </a:p>
        </p:txBody>
      </p:sp>
      <p:pic>
        <p:nvPicPr>
          <p:cNvPr id="113" name="Google Shape;113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682" y="498921"/>
            <a:ext cx="12367364" cy="649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164C037-5882-4944-8577-1B86C903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16"/>
            <a:ext cx="6274075" cy="1049235"/>
          </a:xfrm>
        </p:spPr>
        <p:txBody>
          <a:bodyPr/>
          <a:lstStyle/>
          <a:p>
            <a:pPr algn="ctr"/>
            <a:r>
              <a:rPr lang="en-US" dirty="0"/>
              <a:t>SARIMAX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AEF4D5-35FA-4A29-8EBD-83DD61FA5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3" b="29009"/>
          <a:stretch/>
        </p:blipFill>
        <p:spPr>
          <a:xfrm>
            <a:off x="0" y="1277832"/>
            <a:ext cx="6412832" cy="558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B0CB62-ED3F-4397-90F3-D55391ACD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97"/>
          <a:stretch/>
        </p:blipFill>
        <p:spPr>
          <a:xfrm>
            <a:off x="6412832" y="4523875"/>
            <a:ext cx="5779168" cy="2334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7F588C8-9E5A-4D9A-8FAA-B3C33533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32" y="1277831"/>
            <a:ext cx="5779168" cy="3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4721D-20DD-46D7-BB70-B18757B2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90" y="142782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Project Deployment with Streamlit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5B1131-7A90-47A2-9D57-38A7DD016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12"/>
          <a:stretch/>
        </p:blipFill>
        <p:spPr>
          <a:xfrm>
            <a:off x="0" y="667399"/>
            <a:ext cx="6292516" cy="6190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2129F0-2FC6-42B2-8B3A-DB3603EF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516" y="667399"/>
            <a:ext cx="5899484" cy="61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F9266-67BC-4137-82D8-79F23107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2131186"/>
          </a:xfrm>
        </p:spPr>
        <p:txBody>
          <a:bodyPr>
            <a:normAutofit/>
          </a:bodyPr>
          <a:lstStyle/>
          <a:p>
            <a:r>
              <a:rPr lang="en-US" dirty="0"/>
              <a:t>Gold as any other investment do not always guarantee a positive return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6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499705" y="395262"/>
            <a:ext cx="9603275" cy="78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                     </a:t>
            </a:r>
            <a:r>
              <a:rPr lang="en-US" sz="2800" dirty="0">
                <a:solidFill>
                  <a:srgbClr val="FF0000"/>
                </a:solidFill>
              </a:rPr>
              <a:t>DATA SET DETAILS</a:t>
            </a:r>
            <a:endParaRPr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357544" y="1802451"/>
            <a:ext cx="9603275" cy="186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The data set provides the price of the gold on that specific date.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Shape of the data :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(13908, 2)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No. Of columns:2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No. Of rows:13908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D4852FF-F7EF-4A1D-A3F2-EDA428B437A0}"/>
              </a:ext>
            </a:extLst>
          </p:cNvPr>
          <p:cNvSpPr/>
          <p:nvPr/>
        </p:nvSpPr>
        <p:spPr>
          <a:xfrm>
            <a:off x="1499705" y="3816054"/>
            <a:ext cx="317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ATTRIBUTE INFORMATION</a:t>
            </a:r>
            <a:endParaRPr lang="en-IN" b="1" dirty="0"/>
          </a:p>
        </p:txBody>
      </p:sp>
      <p:sp>
        <p:nvSpPr>
          <p:cNvPr id="5" name="Google Shape;125;p5">
            <a:extLst>
              <a:ext uri="{FF2B5EF4-FFF2-40B4-BE49-F238E27FC236}">
                <a16:creationId xmlns:a16="http://schemas.microsoft.com/office/drawing/2014/main" xmlns="" id="{BBF38402-6EB7-4BB3-B411-9EFDCEDC6F92}"/>
              </a:ext>
            </a:extLst>
          </p:cNvPr>
          <p:cNvSpPr txBox="1">
            <a:spLocks/>
          </p:cNvSpPr>
          <p:nvPr/>
        </p:nvSpPr>
        <p:spPr>
          <a:xfrm>
            <a:off x="1294362" y="4270253"/>
            <a:ext cx="9603275" cy="99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228600" indent="-228600">
              <a:spcBef>
                <a:spcPts val="0"/>
              </a:spcBef>
              <a:buSzPts val="3200"/>
            </a:pPr>
            <a:r>
              <a:rPr lang="en-US" sz="2400" dirty="0"/>
              <a:t>Observation date  : Date of the gold price variation</a:t>
            </a:r>
          </a:p>
          <a:p>
            <a:pPr marL="228600" indent="-228600">
              <a:buSzPts val="2800"/>
            </a:pPr>
            <a:r>
              <a:rPr lang="en-US" sz="2400" dirty="0"/>
              <a:t>GOLDAMGBD228NLBM : Price of the gold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095375" y="57150"/>
            <a:ext cx="8648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        EXPLORATORY DATA ANALYSIS</a:t>
            </a:r>
            <a:endParaRPr/>
          </a:p>
        </p:txBody>
      </p:sp>
      <p:pic>
        <p:nvPicPr>
          <p:cNvPr id="131" name="Google Shape;131;p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556" r="22915"/>
          <a:stretch/>
        </p:blipFill>
        <p:spPr>
          <a:xfrm>
            <a:off x="84221" y="703481"/>
            <a:ext cx="4030580" cy="272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5049" r="5891"/>
          <a:stretch/>
        </p:blipFill>
        <p:spPr>
          <a:xfrm>
            <a:off x="84221" y="3429000"/>
            <a:ext cx="4030580" cy="231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7;p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1834106A-AAC1-4B27-8978-1EE57DD8B99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878" r="12642"/>
          <a:stretch/>
        </p:blipFill>
        <p:spPr>
          <a:xfrm>
            <a:off x="4945481" y="703481"/>
            <a:ext cx="7162298" cy="504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372649" y="342420"/>
            <a:ext cx="9603275" cy="76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ill Sans"/>
              <a:buNone/>
            </a:pPr>
            <a:r>
              <a:rPr lang="en-US">
                <a:solidFill>
                  <a:srgbClr val="FF0000"/>
                </a:solidFill>
              </a:rPr>
              <a:t>         EXPLORATORY DATA ANALYSIS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1372649" y="1293098"/>
            <a:ext cx="9603275" cy="4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 the line plot as the year increasing price of gold also increasing.</a:t>
            </a:r>
            <a:endParaRPr/>
          </a:p>
        </p:txBody>
      </p:sp>
      <p:pic>
        <p:nvPicPr>
          <p:cNvPr id="146" name="Google Shape;146;p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6469"/>
          <a:stretch/>
        </p:blipFill>
        <p:spPr>
          <a:xfrm>
            <a:off x="0" y="1744580"/>
            <a:ext cx="12192000" cy="511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62032" y="3236494"/>
            <a:ext cx="96032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000" dirty="0"/>
              <a:t>  </a:t>
            </a:r>
            <a:r>
              <a:rPr lang="en-US" sz="2000" dirty="0">
                <a:solidFill>
                  <a:srgbClr val="FF0000"/>
                </a:solidFill>
              </a:rPr>
              <a:t>           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BOX PLOT ON  YEAR  WISE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/>
              <a:t>1.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b="1" dirty="0"/>
              <a:t>BOXPLOT IS POSITIVELY SKEWED AND PRICE ALSO HIGH</a:t>
            </a:r>
            <a:endParaRPr sz="2000" dirty="0"/>
          </a:p>
        </p:txBody>
      </p:sp>
      <p:pic>
        <p:nvPicPr>
          <p:cNvPr id="164" name="Google Shape;164;p11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22294"/>
            <a:ext cx="12192000" cy="293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2;p9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xmlns="" id="{DEA99C1E-A6A4-4D95-9059-BAFBFE76019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13754" r="15354"/>
          <a:stretch/>
        </p:blipFill>
        <p:spPr>
          <a:xfrm>
            <a:off x="0" y="541421"/>
            <a:ext cx="6416843" cy="269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CA440B06-E778-4C8B-A02B-67F552CC070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8090" t="22779" r="7863" b="11468"/>
          <a:stretch/>
        </p:blipFill>
        <p:spPr>
          <a:xfrm>
            <a:off x="6436895" y="541421"/>
            <a:ext cx="5755105" cy="269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3" descr="A picture containing calenda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29589"/>
            <a:ext cx="12192000" cy="4739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9;p12">
            <a:extLst>
              <a:ext uri="{FF2B5EF4-FFF2-40B4-BE49-F238E27FC236}">
                <a16:creationId xmlns:a16="http://schemas.microsoft.com/office/drawing/2014/main" xmlns="" id="{B9D861B2-330B-4F16-BB18-5F3BDDA075E5}"/>
              </a:ext>
            </a:extLst>
          </p:cNvPr>
          <p:cNvSpPr txBox="1">
            <a:spLocks/>
          </p:cNvSpPr>
          <p:nvPr/>
        </p:nvSpPr>
        <p:spPr>
          <a:xfrm>
            <a:off x="1769465" y="216969"/>
            <a:ext cx="8643154" cy="43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3600"/>
              <a:buFont typeface="Gill Sans"/>
              <a:buNone/>
            </a:pPr>
            <a:r>
              <a:rPr lang="en-US" sz="1800" dirty="0">
                <a:solidFill>
                  <a:srgbClr val="FF0000"/>
                </a:solidFill>
              </a:rPr>
              <a:t>HEAT MAP FOR THE GOLD PRICE </a:t>
            </a:r>
            <a:endParaRPr lang="en-US" sz="1800" dirty="0"/>
          </a:p>
        </p:txBody>
      </p:sp>
      <p:pic>
        <p:nvPicPr>
          <p:cNvPr id="4" name="Google Shape;171;p12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1186DA44-11D1-4BB4-A9A1-5B6F96BD29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18271"/>
            <a:ext cx="12191999" cy="1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5046b0da_0_6"/>
          <p:cNvSpPr txBox="1">
            <a:spLocks noGrp="1"/>
          </p:cNvSpPr>
          <p:nvPr>
            <p:ph type="title"/>
          </p:nvPr>
        </p:nvSpPr>
        <p:spPr>
          <a:xfrm>
            <a:off x="1451575" y="60425"/>
            <a:ext cx="9603300" cy="74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Decomposing plots for trend,seasonal,residual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9" name="Google Shape;189;geb5046b0da_0_6"/>
          <p:cNvSpPr txBox="1">
            <a:spLocks noGrp="1"/>
          </p:cNvSpPr>
          <p:nvPr>
            <p:ph type="body" idx="1"/>
          </p:nvPr>
        </p:nvSpPr>
        <p:spPr>
          <a:xfrm>
            <a:off x="0" y="2015725"/>
            <a:ext cx="12192000" cy="40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0" name="Google Shape;190;geb5046b0d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742"/>
            <a:ext cx="12192001" cy="324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7;geb5046b0da_0_38">
            <a:extLst>
              <a:ext uri="{FF2B5EF4-FFF2-40B4-BE49-F238E27FC236}">
                <a16:creationId xmlns:a16="http://schemas.microsoft.com/office/drawing/2014/main" xmlns="" id="{DA4104CA-86CD-4C5F-94F4-40D6CEB949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56" r="4079"/>
          <a:stretch/>
        </p:blipFill>
        <p:spPr>
          <a:xfrm>
            <a:off x="-1" y="3778183"/>
            <a:ext cx="12192000" cy="307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5046b0da_0_32"/>
          <p:cNvSpPr txBox="1">
            <a:spLocks noGrp="1"/>
          </p:cNvSpPr>
          <p:nvPr>
            <p:ph type="title"/>
          </p:nvPr>
        </p:nvSpPr>
        <p:spPr>
          <a:xfrm>
            <a:off x="0" y="2396468"/>
            <a:ext cx="12192000" cy="55345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DATA STATIONARY TRANSFORMATION</a:t>
            </a:r>
            <a:endParaRPr sz="20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04" name="Google Shape;204;geb5046b0da_0_32"/>
          <p:cNvPicPr preferRelativeResize="0"/>
          <p:nvPr/>
        </p:nvPicPr>
        <p:blipFill rotWithShape="1">
          <a:blip r:embed="rId3">
            <a:alphaModFix/>
          </a:blip>
          <a:srcRect l="4845" r="11241"/>
          <a:stretch/>
        </p:blipFill>
        <p:spPr>
          <a:xfrm>
            <a:off x="-1" y="3224463"/>
            <a:ext cx="5775159" cy="3633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geb5046b0da_0_32">
            <a:extLst>
              <a:ext uri="{FF2B5EF4-FFF2-40B4-BE49-F238E27FC236}">
                <a16:creationId xmlns:a16="http://schemas.microsoft.com/office/drawing/2014/main" xmlns="" id="{41D980FF-B30E-45A4-B79A-81FF18B73544}"/>
              </a:ext>
            </a:extLst>
          </p:cNvPr>
          <p:cNvSpPr txBox="1">
            <a:spLocks/>
          </p:cNvSpPr>
          <p:nvPr/>
        </p:nvSpPr>
        <p:spPr>
          <a:xfrm>
            <a:off x="138983" y="2877724"/>
            <a:ext cx="4692315" cy="3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By Differencing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Google Shape;209;geb5046b0da_0_19">
            <a:extLst>
              <a:ext uri="{FF2B5EF4-FFF2-40B4-BE49-F238E27FC236}">
                <a16:creationId xmlns:a16="http://schemas.microsoft.com/office/drawing/2014/main" xmlns="" id="{2983F7C0-DCDD-4FF4-BE1F-FCC8A60A2E3A}"/>
              </a:ext>
            </a:extLst>
          </p:cNvPr>
          <p:cNvSpPr txBox="1">
            <a:spLocks/>
          </p:cNvSpPr>
          <p:nvPr/>
        </p:nvSpPr>
        <p:spPr>
          <a:xfrm>
            <a:off x="1054536" y="0"/>
            <a:ext cx="9603300" cy="55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sz="1800" b="1" dirty="0">
                <a:solidFill>
                  <a:srgbClr val="FF0000"/>
                </a:solidFill>
              </a:rPr>
              <a:t>STATIONARY CHECK FOR DATA SET USING DICKEY-FULLER TEST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Google Shape;211;geb5046b0da_0_19">
            <a:extLst>
              <a:ext uri="{FF2B5EF4-FFF2-40B4-BE49-F238E27FC236}">
                <a16:creationId xmlns:a16="http://schemas.microsoft.com/office/drawing/2014/main" xmlns="" id="{10D8EA5C-41B8-4705-9121-8A827BC5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385"/>
            <a:ext cx="12192000" cy="20311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6;geb5046b0da_0_25">
            <a:extLst>
              <a:ext uri="{FF2B5EF4-FFF2-40B4-BE49-F238E27FC236}">
                <a16:creationId xmlns:a16="http://schemas.microsoft.com/office/drawing/2014/main" xmlns="" id="{16781ED1-8E69-47C9-A5A5-DF5A72465529}"/>
              </a:ext>
            </a:extLst>
          </p:cNvPr>
          <p:cNvSpPr txBox="1">
            <a:spLocks/>
          </p:cNvSpPr>
          <p:nvPr/>
        </p:nvSpPr>
        <p:spPr>
          <a:xfrm>
            <a:off x="6400043" y="2858537"/>
            <a:ext cx="4257793" cy="4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By Exponential average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Google Shape;218;geb5046b0da_0_25">
            <a:extLst>
              <a:ext uri="{FF2B5EF4-FFF2-40B4-BE49-F238E27FC236}">
                <a16:creationId xmlns:a16="http://schemas.microsoft.com/office/drawing/2014/main" xmlns="" id="{8F61261F-C658-4CD8-9201-B954692261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072" r="15865" b="10515"/>
          <a:stretch/>
        </p:blipFill>
        <p:spPr>
          <a:xfrm>
            <a:off x="5914141" y="3190457"/>
            <a:ext cx="6277859" cy="366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522</Words>
  <Application>Microsoft Office PowerPoint</Application>
  <PresentationFormat>Widescreen</PresentationFormat>
  <Paragraphs>132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</vt:lpstr>
      <vt:lpstr>Courier New</vt:lpstr>
      <vt:lpstr>Consolas</vt:lpstr>
      <vt:lpstr>Gallery</vt:lpstr>
      <vt:lpstr>                      BUSINESS PROBLEM</vt:lpstr>
      <vt:lpstr>PROJECT ARCHITECHER/PROJECT FLOW</vt:lpstr>
      <vt:lpstr>                     DATA SET DETAILS</vt:lpstr>
      <vt:lpstr>PowerPoint Presentation</vt:lpstr>
      <vt:lpstr>         EXPLORATORY DATA ANALYSIS</vt:lpstr>
      <vt:lpstr>              BOX PLOT ON  YEAR  WISE  1. BOXPLOT IS POSITIVELY SKEWED AND PRICE ALSO HIGH</vt:lpstr>
      <vt:lpstr>PowerPoint Presentation</vt:lpstr>
      <vt:lpstr>Decomposing plots for trend,seasonal,residual</vt:lpstr>
      <vt:lpstr>  DATA STATIONARY TRANSFORMATION </vt:lpstr>
      <vt:lpstr>                     ACF AND PACF PLOTS</vt:lpstr>
      <vt:lpstr>            DECADE HISTORY OF GOLD           From - 1968 To 1977</vt:lpstr>
      <vt:lpstr>              DECADE HISTORY OF GOLD                From 1978 To 1987</vt:lpstr>
      <vt:lpstr>PowerPoint Presentation</vt:lpstr>
      <vt:lpstr>PowerPoint Presentation</vt:lpstr>
      <vt:lpstr>PowerPoint Presentation</vt:lpstr>
      <vt:lpstr>                      Pycaret Models</vt:lpstr>
      <vt:lpstr>        SATURATING GROWTH PLOT </vt:lpstr>
      <vt:lpstr>Moving Average</vt:lpstr>
      <vt:lpstr>Auto ARIMA</vt:lpstr>
      <vt:lpstr>SARIMAX</vt:lpstr>
      <vt:lpstr>             Project Deployment with Streamlit</vt:lpstr>
      <vt:lpstr>Gold as any other investment do not always guarantee a positive return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                                                       MENTOR:VARUN SIR</dc:title>
  <dc:creator>basava kiran</dc:creator>
  <cp:lastModifiedBy>Microsoft account</cp:lastModifiedBy>
  <cp:revision>35</cp:revision>
  <dcterms:created xsi:type="dcterms:W3CDTF">2021-08-19T06:25:10Z</dcterms:created>
  <dcterms:modified xsi:type="dcterms:W3CDTF">2022-01-28T16:13:49Z</dcterms:modified>
</cp:coreProperties>
</file>