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a0ed61a1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a0ed61a1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a0ed61a1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a0ed61a1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a0ed61a1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a0ed61a1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a0ed61a1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a0ed61a1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a0ed61a1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a0ed61a1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a0ed61a13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a0ed61a1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a0ed61a1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a0ed61a1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a0ed61a1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3a0ed61a1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a0ed61a1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3a0ed61a1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a0ed61a1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a0ed61a1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a0ed61a1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a0ed61a1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a0ed61a1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a0ed61a1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a0ed61a1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a0ed61a1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a0ed61a1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a0ed61a1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a0ed61a1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3a0ed61a1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a0ed61a1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a0ed61a1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a0ed61a1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a0ed61a1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ublic.tableau.com/app/profile/basavaraj.d4941/viz/covidindia-statewise/Sheet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ublic.tableau.com/app/profile/basavaraj.d4941/viz/Infectionrate-top20/Sheet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hyperlink" Target="https://public.tableau.com/app/profile/basavaraj.d4941/viz/infectionrate-yearwise/Sheet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hyperlink" Target="https://public.tableau.com/app/profile/basavaraj.d4941/viz/TotalDeath-Continent/Sheet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public.tableau.com/app/profile/basavaraj.d4941/viz/totalvaccinations-locations/Sheet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ublic.tableau.com/app/profile/basavaraj.d4941#!/?newProfile=&amp;activeTab=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public.tableau.com/app/profile/basavaraj.d4941/viz/infectionrate-location/Sheet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335600"/>
            <a:ext cx="8520600" cy="148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Visualization of Covid-19 using Tableau Public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589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Inferences</a:t>
            </a:r>
            <a:endParaRPr/>
          </a:p>
        </p:txBody>
      </p:sp>
      <p:sp>
        <p:nvSpPr>
          <p:cNvPr id="141" name="Google Shape;141;p22"/>
          <p:cNvSpPr txBox="1"/>
          <p:nvPr>
            <p:ph idx="1" type="body"/>
          </p:nvPr>
        </p:nvSpPr>
        <p:spPr>
          <a:xfrm>
            <a:off x="727650" y="1363375"/>
            <a:ext cx="8236500" cy="352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latin typeface="Times New Roman"/>
                <a:ea typeface="Times New Roman"/>
                <a:cs typeface="Times New Roman"/>
                <a:sym typeface="Times New Roman"/>
              </a:rPr>
              <a:t>- When taking India into consideration Maharastra had the highest number of its population infected.</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GB" sz="1600">
                <a:latin typeface="Times New Roman"/>
                <a:ea typeface="Times New Roman"/>
                <a:cs typeface="Times New Roman"/>
                <a:sym typeface="Times New Roman"/>
              </a:rPr>
              <a:t>- Followed by Kerala and Karnataka</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GB" sz="1600">
                <a:latin typeface="Times New Roman"/>
                <a:ea typeface="Times New Roman"/>
                <a:cs typeface="Times New Roman"/>
                <a:sym typeface="Times New Roman"/>
              </a:rPr>
              <a:t>- Ladakh has the lowest of its population infected.</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GB" sz="1600">
                <a:latin typeface="Times New Roman"/>
                <a:ea typeface="Times New Roman"/>
                <a:cs typeface="Times New Roman"/>
                <a:sym typeface="Times New Roman"/>
              </a:rPr>
              <a:t>- Considering the huge population of India we can say that the government a pretty good job in maintaining the contamination.</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GB" sz="1600">
                <a:latin typeface="Times New Roman"/>
                <a:ea typeface="Times New Roman"/>
                <a:cs typeface="Times New Roman"/>
                <a:sym typeface="Times New Roman"/>
              </a:rPr>
              <a:t>Please follow the  link below to understand how each city fares regarding active cases as well as the total number of death cases.</a:t>
            </a:r>
            <a:endParaRPr sz="1600">
              <a:latin typeface="Times New Roman"/>
              <a:ea typeface="Times New Roman"/>
              <a:cs typeface="Times New Roman"/>
              <a:sym typeface="Times New Roman"/>
            </a:endParaRPr>
          </a:p>
          <a:p>
            <a:pPr indent="0" lvl="0" marL="0" rtl="0" algn="l">
              <a:spcBef>
                <a:spcPts val="1200"/>
              </a:spcBef>
              <a:spcAft>
                <a:spcPts val="1200"/>
              </a:spcAft>
              <a:buNone/>
            </a:pPr>
            <a:r>
              <a:rPr lang="en-GB" sz="1600" u="sng">
                <a:solidFill>
                  <a:schemeClr val="hlink"/>
                </a:solidFill>
                <a:latin typeface="Times New Roman"/>
                <a:ea typeface="Times New Roman"/>
                <a:cs typeface="Times New Roman"/>
                <a:sym typeface="Times New Roman"/>
                <a:hlinkClick r:id="rId3"/>
              </a:rPr>
              <a:t>https://public.tableau.com/app/profile/basavaraj.d4941/viz/covidindia-statewise/Sheet8</a:t>
            </a:r>
            <a:r>
              <a:rPr lang="en-GB"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Infection rate-</a:t>
            </a:r>
            <a:r>
              <a:rPr lang="en-GB"/>
              <a:t>top 20</a:t>
            </a:r>
            <a:endParaRPr/>
          </a:p>
        </p:txBody>
      </p:sp>
      <p:pic>
        <p:nvPicPr>
          <p:cNvPr id="147" name="Google Shape;147;p23"/>
          <p:cNvPicPr preferRelativeResize="0"/>
          <p:nvPr/>
        </p:nvPicPr>
        <p:blipFill rotWithShape="1">
          <a:blip r:embed="rId3">
            <a:alphaModFix/>
          </a:blip>
          <a:srcRect b="0" l="0" r="0" t="7321"/>
          <a:stretch/>
        </p:blipFill>
        <p:spPr>
          <a:xfrm>
            <a:off x="57900" y="621000"/>
            <a:ext cx="9009174" cy="4427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61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Inferences</a:t>
            </a:r>
            <a:endParaRPr/>
          </a:p>
        </p:txBody>
      </p:sp>
      <p:sp>
        <p:nvSpPr>
          <p:cNvPr id="153" name="Google Shape;153;p24"/>
          <p:cNvSpPr txBox="1"/>
          <p:nvPr>
            <p:ph idx="1" type="body"/>
          </p:nvPr>
        </p:nvSpPr>
        <p:spPr>
          <a:xfrm>
            <a:off x="729450" y="13363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latin typeface="Times New Roman"/>
                <a:ea typeface="Times New Roman"/>
                <a:cs typeface="Times New Roman"/>
                <a:sym typeface="Times New Roman"/>
              </a:rPr>
              <a:t>- When considering not countries but locations  Faeroe Islands has the highest number of its population infected</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GB" sz="1600">
                <a:latin typeface="Times New Roman"/>
                <a:ea typeface="Times New Roman"/>
                <a:cs typeface="Times New Roman"/>
                <a:sym typeface="Times New Roman"/>
              </a:rPr>
              <a:t>- followed by Denmark and Cyprus.</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GB" sz="1600">
                <a:latin typeface="Times New Roman"/>
                <a:ea typeface="Times New Roman"/>
                <a:cs typeface="Times New Roman"/>
                <a:sym typeface="Times New Roman"/>
              </a:rPr>
              <a:t>Please follow the link below for better visualisation.</a:t>
            </a:r>
            <a:endParaRPr sz="1600">
              <a:latin typeface="Times New Roman"/>
              <a:ea typeface="Times New Roman"/>
              <a:cs typeface="Times New Roman"/>
              <a:sym typeface="Times New Roman"/>
            </a:endParaRPr>
          </a:p>
          <a:p>
            <a:pPr indent="0" lvl="0" marL="0" rtl="0" algn="l">
              <a:spcBef>
                <a:spcPts val="1200"/>
              </a:spcBef>
              <a:spcAft>
                <a:spcPts val="1200"/>
              </a:spcAft>
              <a:buNone/>
            </a:pPr>
            <a:r>
              <a:rPr lang="en-GB" sz="1600" u="sng">
                <a:solidFill>
                  <a:schemeClr val="hlink"/>
                </a:solidFill>
                <a:latin typeface="Times New Roman"/>
                <a:ea typeface="Times New Roman"/>
                <a:cs typeface="Times New Roman"/>
                <a:sym typeface="Times New Roman"/>
                <a:hlinkClick r:id="rId3"/>
              </a:rPr>
              <a:t>https://public.tableau.com/app/profile/basavaraj.d4941/viz/Infectionrate-top20/Sheet3</a:t>
            </a:r>
            <a:endParaRPr sz="16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Infection rate-year wise</a:t>
            </a:r>
            <a:endParaRPr/>
          </a:p>
        </p:txBody>
      </p:sp>
      <p:pic>
        <p:nvPicPr>
          <p:cNvPr id="159" name="Google Shape;159;p25"/>
          <p:cNvPicPr preferRelativeResize="0"/>
          <p:nvPr/>
        </p:nvPicPr>
        <p:blipFill rotWithShape="1">
          <a:blip r:embed="rId3">
            <a:alphaModFix/>
          </a:blip>
          <a:srcRect b="0" l="0" r="0" t="5731"/>
          <a:stretch/>
        </p:blipFill>
        <p:spPr>
          <a:xfrm>
            <a:off x="0" y="600750"/>
            <a:ext cx="9143999" cy="3942000"/>
          </a:xfrm>
          <a:prstGeom prst="rect">
            <a:avLst/>
          </a:prstGeom>
          <a:noFill/>
          <a:ln>
            <a:noFill/>
          </a:ln>
        </p:spPr>
      </p:pic>
      <p:sp>
        <p:nvSpPr>
          <p:cNvPr id="160" name="Google Shape;160;p25"/>
          <p:cNvSpPr txBox="1"/>
          <p:nvPr/>
        </p:nvSpPr>
        <p:spPr>
          <a:xfrm>
            <a:off x="110250" y="4466400"/>
            <a:ext cx="89235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latin typeface="Times New Roman"/>
                <a:ea typeface="Times New Roman"/>
                <a:cs typeface="Times New Roman"/>
                <a:sym typeface="Times New Roman"/>
              </a:rPr>
              <a:t>This is how the infection rate was between these countries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GB" sz="1600" u="sng">
                <a:solidFill>
                  <a:schemeClr val="hlink"/>
                </a:solidFill>
                <a:latin typeface="Lato"/>
                <a:ea typeface="Lato"/>
                <a:cs typeface="Lato"/>
                <a:sym typeface="Lato"/>
                <a:hlinkClick r:id="rId4"/>
              </a:rPr>
              <a:t>https://public.tableau.com/app/profile/basavaraj.d4941/viz/infectionrate-yearwise/Sheet1</a:t>
            </a:r>
            <a:endParaRPr sz="16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Total death-Continent</a:t>
            </a:r>
            <a:endParaRPr/>
          </a:p>
        </p:txBody>
      </p:sp>
      <p:pic>
        <p:nvPicPr>
          <p:cNvPr id="166" name="Google Shape;166;p26"/>
          <p:cNvPicPr preferRelativeResize="0"/>
          <p:nvPr/>
        </p:nvPicPr>
        <p:blipFill rotWithShape="1">
          <a:blip r:embed="rId3">
            <a:alphaModFix/>
          </a:blip>
          <a:srcRect b="0" l="0" r="0" t="7045"/>
          <a:stretch/>
        </p:blipFill>
        <p:spPr>
          <a:xfrm>
            <a:off x="29250" y="695250"/>
            <a:ext cx="9085499" cy="3516751"/>
          </a:xfrm>
          <a:prstGeom prst="rect">
            <a:avLst/>
          </a:prstGeom>
          <a:noFill/>
          <a:ln>
            <a:noFill/>
          </a:ln>
        </p:spPr>
      </p:pic>
      <p:sp>
        <p:nvSpPr>
          <p:cNvPr id="167" name="Google Shape;167;p26"/>
          <p:cNvSpPr txBox="1"/>
          <p:nvPr/>
        </p:nvSpPr>
        <p:spPr>
          <a:xfrm>
            <a:off x="40500" y="4320000"/>
            <a:ext cx="8977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latin typeface="Times New Roman"/>
                <a:ea typeface="Times New Roman"/>
                <a:cs typeface="Times New Roman"/>
                <a:sym typeface="Times New Roman"/>
              </a:rPr>
              <a:t>Europe had the highest death count among all other continents.</a:t>
            </a:r>
            <a:endParaRPr sz="1600">
              <a:latin typeface="Times New Roman"/>
              <a:ea typeface="Times New Roman"/>
              <a:cs typeface="Times New Roman"/>
              <a:sym typeface="Times New Roman"/>
            </a:endParaRPr>
          </a:p>
          <a:p>
            <a:pPr indent="0" lvl="0" marL="0" rtl="0" algn="l">
              <a:spcBef>
                <a:spcPts val="0"/>
              </a:spcBef>
              <a:spcAft>
                <a:spcPts val="0"/>
              </a:spcAft>
              <a:buNone/>
            </a:pPr>
            <a:r>
              <a:rPr lang="en-GB" u="sng">
                <a:solidFill>
                  <a:schemeClr val="hlink"/>
                </a:solidFill>
                <a:latin typeface="Lato"/>
                <a:ea typeface="Lato"/>
                <a:cs typeface="Lato"/>
                <a:sym typeface="Lato"/>
                <a:hlinkClick r:id="rId4"/>
              </a:rPr>
              <a:t>https://public.tableau.com/app/profile/basavaraj.d4941/viz/TotalDeath-Continent/Sheet2</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6705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Total vaccinations-Continent</a:t>
            </a:r>
            <a:endParaRPr/>
          </a:p>
        </p:txBody>
      </p:sp>
      <p:pic>
        <p:nvPicPr>
          <p:cNvPr id="173" name="Google Shape;173;p27"/>
          <p:cNvPicPr preferRelativeResize="0"/>
          <p:nvPr/>
        </p:nvPicPr>
        <p:blipFill rotWithShape="1">
          <a:blip r:embed="rId3">
            <a:alphaModFix/>
          </a:blip>
          <a:srcRect b="0" l="0" r="0" t="6296"/>
          <a:stretch/>
        </p:blipFill>
        <p:spPr>
          <a:xfrm>
            <a:off x="0" y="823500"/>
            <a:ext cx="9144001" cy="4252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Total vaccinations-Location</a:t>
            </a:r>
            <a:endParaRPr/>
          </a:p>
        </p:txBody>
      </p:sp>
      <p:pic>
        <p:nvPicPr>
          <p:cNvPr id="179" name="Google Shape;179;p28"/>
          <p:cNvPicPr preferRelativeResize="0"/>
          <p:nvPr/>
        </p:nvPicPr>
        <p:blipFill rotWithShape="1">
          <a:blip r:embed="rId3">
            <a:alphaModFix/>
          </a:blip>
          <a:srcRect b="0" l="10570" r="0" t="6217"/>
          <a:stretch/>
        </p:blipFill>
        <p:spPr>
          <a:xfrm>
            <a:off x="0" y="449850"/>
            <a:ext cx="9144002" cy="4693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729450" y="60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Inferences</a:t>
            </a:r>
            <a:endParaRPr/>
          </a:p>
        </p:txBody>
      </p:sp>
      <p:sp>
        <p:nvSpPr>
          <p:cNvPr id="185" name="Google Shape;185;p29"/>
          <p:cNvSpPr txBox="1"/>
          <p:nvPr>
            <p:ph idx="1" type="body"/>
          </p:nvPr>
        </p:nvSpPr>
        <p:spPr>
          <a:xfrm>
            <a:off x="729450" y="1282500"/>
            <a:ext cx="8414700" cy="368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latin typeface="Times New Roman"/>
                <a:ea typeface="Times New Roman"/>
                <a:cs typeface="Times New Roman"/>
                <a:sym typeface="Times New Roman"/>
              </a:rPr>
              <a:t>-  Asia had the highest vaccination count followed by Europe and North America</a:t>
            </a:r>
            <a:endParaRPr sz="1700">
              <a:latin typeface="Times New Roman"/>
              <a:ea typeface="Times New Roman"/>
              <a:cs typeface="Times New Roman"/>
              <a:sym typeface="Times New Roman"/>
            </a:endParaRPr>
          </a:p>
          <a:p>
            <a:pPr indent="0" lvl="0" marL="0" rtl="0" algn="l">
              <a:spcBef>
                <a:spcPts val="1200"/>
              </a:spcBef>
              <a:spcAft>
                <a:spcPts val="0"/>
              </a:spcAft>
              <a:buNone/>
            </a:pPr>
            <a:r>
              <a:rPr lang="en-GB" sz="1700">
                <a:latin typeface="Times New Roman"/>
                <a:ea typeface="Times New Roman"/>
                <a:cs typeface="Times New Roman"/>
                <a:sym typeface="Times New Roman"/>
              </a:rPr>
              <a:t>- If we take locations instead of continents,China,India and United States were among the top 3 countries to get most of its people vaccinated.</a:t>
            </a:r>
            <a:endParaRPr sz="1700">
              <a:latin typeface="Times New Roman"/>
              <a:ea typeface="Times New Roman"/>
              <a:cs typeface="Times New Roman"/>
              <a:sym typeface="Times New Roman"/>
            </a:endParaRPr>
          </a:p>
          <a:p>
            <a:pPr indent="0" lvl="0" marL="0" rtl="0" algn="l">
              <a:spcBef>
                <a:spcPts val="1200"/>
              </a:spcBef>
              <a:spcAft>
                <a:spcPts val="0"/>
              </a:spcAft>
              <a:buNone/>
            </a:pPr>
            <a:r>
              <a:rPr lang="en-GB" sz="1700">
                <a:latin typeface="Times New Roman"/>
                <a:ea typeface="Times New Roman"/>
                <a:cs typeface="Times New Roman"/>
                <a:sym typeface="Times New Roman"/>
              </a:rPr>
              <a:t>- We cannot take the least vaccinated locations because of the unavailability of the data.</a:t>
            </a:r>
            <a:endParaRPr sz="1700">
              <a:latin typeface="Times New Roman"/>
              <a:ea typeface="Times New Roman"/>
              <a:cs typeface="Times New Roman"/>
              <a:sym typeface="Times New Roman"/>
            </a:endParaRPr>
          </a:p>
          <a:p>
            <a:pPr indent="0" lvl="0" marL="0" rtl="0" algn="l">
              <a:spcBef>
                <a:spcPts val="1200"/>
              </a:spcBef>
              <a:spcAft>
                <a:spcPts val="0"/>
              </a:spcAft>
              <a:buNone/>
            </a:pPr>
            <a:r>
              <a:rPr lang="en-GB" sz="1700">
                <a:latin typeface="Times New Roman"/>
                <a:ea typeface="Times New Roman"/>
                <a:cs typeface="Times New Roman"/>
                <a:sym typeface="Times New Roman"/>
              </a:rPr>
              <a:t>To further see how much of different countries population were vaccinated please click the link below</a:t>
            </a:r>
            <a:endParaRPr sz="1700">
              <a:latin typeface="Times New Roman"/>
              <a:ea typeface="Times New Roman"/>
              <a:cs typeface="Times New Roman"/>
              <a:sym typeface="Times New Roman"/>
            </a:endParaRPr>
          </a:p>
          <a:p>
            <a:pPr indent="0" lvl="0" marL="0" rtl="0" algn="l">
              <a:spcBef>
                <a:spcPts val="1200"/>
              </a:spcBef>
              <a:spcAft>
                <a:spcPts val="1200"/>
              </a:spcAft>
              <a:buNone/>
            </a:pPr>
            <a:r>
              <a:rPr lang="en-GB" sz="1700" u="sng">
                <a:solidFill>
                  <a:schemeClr val="hlink"/>
                </a:solidFill>
                <a:latin typeface="Times New Roman"/>
                <a:ea typeface="Times New Roman"/>
                <a:cs typeface="Times New Roman"/>
                <a:sym typeface="Times New Roman"/>
                <a:hlinkClick r:id="rId3"/>
              </a:rPr>
              <a:t>https://public.tableau.com/app/profile/basavaraj.d4941/viz/totalvaccinations-locations/Sheet1</a:t>
            </a:r>
            <a:endParaRPr sz="17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Thank you.</a:t>
            </a:r>
            <a:endParaRPr/>
          </a:p>
        </p:txBody>
      </p:sp>
      <p:sp>
        <p:nvSpPr>
          <p:cNvPr id="191" name="Google Shape;191;p30"/>
          <p:cNvSpPr txBox="1"/>
          <p:nvPr>
            <p:ph idx="1" type="body"/>
          </p:nvPr>
        </p:nvSpPr>
        <p:spPr>
          <a:xfrm>
            <a:off x="729450" y="2078875"/>
            <a:ext cx="8288400" cy="30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700">
                <a:latin typeface="Times New Roman"/>
                <a:ea typeface="Times New Roman"/>
                <a:cs typeface="Times New Roman"/>
                <a:sym typeface="Times New Roman"/>
              </a:rPr>
              <a:t>Ending Note:</a:t>
            </a:r>
            <a:endParaRPr b="1" sz="1700">
              <a:latin typeface="Times New Roman"/>
              <a:ea typeface="Times New Roman"/>
              <a:cs typeface="Times New Roman"/>
              <a:sym typeface="Times New Roman"/>
            </a:endParaRPr>
          </a:p>
          <a:p>
            <a:pPr indent="0" lvl="0" marL="0" rtl="0" algn="l">
              <a:spcBef>
                <a:spcPts val="1200"/>
              </a:spcBef>
              <a:spcAft>
                <a:spcPts val="0"/>
              </a:spcAft>
              <a:buNone/>
            </a:pPr>
            <a:r>
              <a:rPr lang="en-GB" sz="1700">
                <a:latin typeface="Times New Roman"/>
                <a:ea typeface="Times New Roman"/>
                <a:cs typeface="Times New Roman"/>
                <a:sym typeface="Times New Roman"/>
              </a:rPr>
              <a:t>- This was just a simple presentation on how much covid-19 affected the world.</a:t>
            </a:r>
            <a:endParaRPr sz="1700">
              <a:latin typeface="Times New Roman"/>
              <a:ea typeface="Times New Roman"/>
              <a:cs typeface="Times New Roman"/>
              <a:sym typeface="Times New Roman"/>
            </a:endParaRPr>
          </a:p>
          <a:p>
            <a:pPr indent="0" lvl="0" marL="0" rtl="0" algn="l">
              <a:spcBef>
                <a:spcPts val="1200"/>
              </a:spcBef>
              <a:spcAft>
                <a:spcPts val="0"/>
              </a:spcAft>
              <a:buNone/>
            </a:pPr>
            <a:r>
              <a:rPr lang="en-GB" sz="1700">
                <a:latin typeface="Times New Roman"/>
                <a:ea typeface="Times New Roman"/>
                <a:cs typeface="Times New Roman"/>
                <a:sym typeface="Times New Roman"/>
              </a:rPr>
              <a:t>- The dataset regarding the subjects is so vast that it will take a very long time before we can mine every bit of information out of it.</a:t>
            </a:r>
            <a:endParaRPr sz="1700">
              <a:latin typeface="Times New Roman"/>
              <a:ea typeface="Times New Roman"/>
              <a:cs typeface="Times New Roman"/>
              <a:sym typeface="Times New Roman"/>
            </a:endParaRPr>
          </a:p>
          <a:p>
            <a:pPr indent="0" lvl="0" marL="0" rtl="0" algn="l">
              <a:spcBef>
                <a:spcPts val="1200"/>
              </a:spcBef>
              <a:spcAft>
                <a:spcPts val="0"/>
              </a:spcAft>
              <a:buNone/>
            </a:pPr>
            <a:r>
              <a:rPr lang="en-GB" sz="1700">
                <a:latin typeface="Times New Roman"/>
                <a:ea typeface="Times New Roman"/>
                <a:cs typeface="Times New Roman"/>
                <a:sym typeface="Times New Roman"/>
              </a:rPr>
              <a:t>- Thank you very much for reading through it.please visit the link to visualize the covid dataset clearly.</a:t>
            </a:r>
            <a:endParaRPr sz="1700">
              <a:latin typeface="Times New Roman"/>
              <a:ea typeface="Times New Roman"/>
              <a:cs typeface="Times New Roman"/>
              <a:sym typeface="Times New Roman"/>
            </a:endParaRPr>
          </a:p>
          <a:p>
            <a:pPr indent="0" lvl="0" marL="0" rtl="0" algn="l">
              <a:spcBef>
                <a:spcPts val="1200"/>
              </a:spcBef>
              <a:spcAft>
                <a:spcPts val="1200"/>
              </a:spcAft>
              <a:buNone/>
            </a:pPr>
            <a:r>
              <a:rPr lang="en-GB" sz="1700" u="sng">
                <a:solidFill>
                  <a:schemeClr val="hlink"/>
                </a:solidFill>
                <a:latin typeface="Times New Roman"/>
                <a:ea typeface="Times New Roman"/>
                <a:cs typeface="Times New Roman"/>
                <a:sym typeface="Times New Roman"/>
                <a:hlinkClick r:id="rId3"/>
              </a:rPr>
              <a:t>https://public.tableau.com/app/profile/basavaraj.d4941#!/?newProfile=&amp;activeTab=0</a:t>
            </a:r>
            <a:endParaRPr sz="17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1" type="body"/>
          </p:nvPr>
        </p:nvSpPr>
        <p:spPr>
          <a:xfrm>
            <a:off x="167700" y="870950"/>
            <a:ext cx="8808600" cy="419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50">
                <a:solidFill>
                  <a:srgbClr val="000000"/>
                </a:solidFill>
                <a:highlight>
                  <a:srgbClr val="FFFFFF"/>
                </a:highlight>
                <a:latin typeface="Times New Roman"/>
                <a:ea typeface="Times New Roman"/>
                <a:cs typeface="Times New Roman"/>
                <a:sym typeface="Times New Roman"/>
              </a:rPr>
              <a:t>Coronavirus disease (COVID-19) is an infectious disease caused by the SARS-CoV-2 virus. Most people who fall sick with COVID-19 will experience mild to moderate symptoms and recover without special treatment. However, some will become seriously ill and require medical attention.</a:t>
            </a:r>
            <a:endParaRPr sz="1950">
              <a:solidFill>
                <a:srgbClr val="000000"/>
              </a:solidFill>
              <a:highlight>
                <a:srgbClr val="FFFFFF"/>
              </a:highlight>
              <a:latin typeface="Times New Roman"/>
              <a:ea typeface="Times New Roman"/>
              <a:cs typeface="Times New Roman"/>
              <a:sym typeface="Times New Roman"/>
            </a:endParaRPr>
          </a:p>
          <a:p>
            <a:pPr indent="457200" lvl="0" marL="0" rtl="0" algn="l">
              <a:spcBef>
                <a:spcPts val="1100"/>
              </a:spcBef>
              <a:spcAft>
                <a:spcPts val="1100"/>
              </a:spcAft>
              <a:buNone/>
            </a:pPr>
            <a:r>
              <a:rPr lang="en-GB" sz="1950">
                <a:solidFill>
                  <a:srgbClr val="000000"/>
                </a:solidFill>
                <a:highlight>
                  <a:srgbClr val="FFFFFF"/>
                </a:highlight>
                <a:latin typeface="Times New Roman"/>
                <a:ea typeface="Times New Roman"/>
                <a:cs typeface="Times New Roman"/>
                <a:sym typeface="Times New Roman"/>
              </a:rPr>
              <a:t>The virus can spread from an infected person’s mouth or nose in small liquid particles when they cough, sneeze, speak, sing or breathe. These particles range from larger respiratory droplets to smaller aerosols. You can be infected by breathing in the virus if you are near someone who has COVID-19, or by touching a contaminated surface and then your eyes, nose or mouth. The virus spreads more easily indoors and in crowded settings.</a:t>
            </a:r>
            <a:endParaRPr sz="2200">
              <a:latin typeface="Times New Roman"/>
              <a:ea typeface="Times New Roman"/>
              <a:cs typeface="Times New Roman"/>
              <a:sym typeface="Times New Roman"/>
            </a:endParaRPr>
          </a:p>
        </p:txBody>
      </p:sp>
      <p:sp>
        <p:nvSpPr>
          <p:cNvPr id="92" name="Google Shape;92;p14"/>
          <p:cNvSpPr txBox="1"/>
          <p:nvPr>
            <p:ph idx="1" type="body"/>
          </p:nvPr>
        </p:nvSpPr>
        <p:spPr>
          <a:xfrm>
            <a:off x="272475" y="0"/>
            <a:ext cx="8808600" cy="660600"/>
          </a:xfrm>
          <a:prstGeom prst="rect">
            <a:avLst/>
          </a:prstGeom>
        </p:spPr>
        <p:txBody>
          <a:bodyPr anchorCtr="0" anchor="t" bIns="91425" lIns="91425" spcFirstLastPara="1" rIns="91425" wrap="square" tIns="91425">
            <a:normAutofit/>
          </a:bodyPr>
          <a:lstStyle/>
          <a:p>
            <a:pPr indent="0" lvl="0" marL="0" rtl="0" algn="l">
              <a:spcBef>
                <a:spcPts val="0"/>
              </a:spcBef>
              <a:spcAft>
                <a:spcPts val="1100"/>
              </a:spcAft>
              <a:buNone/>
            </a:pPr>
            <a:r>
              <a:rPr b="1" lang="en-GB" sz="2150">
                <a:solidFill>
                  <a:srgbClr val="000000"/>
                </a:solidFill>
                <a:highlight>
                  <a:srgbClr val="FFFFFF"/>
                </a:highlight>
                <a:latin typeface="Times New Roman"/>
                <a:ea typeface="Times New Roman"/>
                <a:cs typeface="Times New Roman"/>
                <a:sym typeface="Times New Roman"/>
              </a:rPr>
              <a:t>What is Covid-19 and how does it spread ?</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Total cases -Worldwide</a:t>
            </a:r>
            <a:endParaRPr/>
          </a:p>
        </p:txBody>
      </p:sp>
      <p:pic>
        <p:nvPicPr>
          <p:cNvPr id="98" name="Google Shape;98;p15"/>
          <p:cNvPicPr preferRelativeResize="0"/>
          <p:nvPr/>
        </p:nvPicPr>
        <p:blipFill>
          <a:blip r:embed="rId3">
            <a:alphaModFix/>
          </a:blip>
          <a:stretch>
            <a:fillRect/>
          </a:stretch>
        </p:blipFill>
        <p:spPr>
          <a:xfrm>
            <a:off x="119600" y="947875"/>
            <a:ext cx="8904799" cy="2599775"/>
          </a:xfrm>
          <a:prstGeom prst="rect">
            <a:avLst/>
          </a:prstGeom>
          <a:noFill/>
          <a:ln>
            <a:noFill/>
          </a:ln>
        </p:spPr>
      </p:pic>
      <p:sp>
        <p:nvSpPr>
          <p:cNvPr id="99" name="Google Shape;99;p15"/>
          <p:cNvSpPr txBox="1"/>
          <p:nvPr/>
        </p:nvSpPr>
        <p:spPr>
          <a:xfrm>
            <a:off x="250900" y="4381250"/>
            <a:ext cx="8460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latin typeface="Times New Roman"/>
                <a:ea typeface="Times New Roman"/>
                <a:cs typeface="Times New Roman"/>
                <a:sym typeface="Times New Roman"/>
              </a:rPr>
              <a:t>As of April-2022 these are the cases as well as casualties due to novel corona virus.</a:t>
            </a:r>
            <a:endParaRPr sz="17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8825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Covid India-Total</a:t>
            </a:r>
            <a:endParaRPr/>
          </a:p>
          <a:p>
            <a:pPr indent="0" lvl="0" marL="0" rtl="0" algn="l">
              <a:spcBef>
                <a:spcPts val="0"/>
              </a:spcBef>
              <a:spcAft>
                <a:spcPts val="0"/>
              </a:spcAft>
              <a:buNone/>
            </a:pPr>
            <a:r>
              <a:t/>
            </a:r>
            <a:endParaRPr/>
          </a:p>
        </p:txBody>
      </p:sp>
      <p:pic>
        <p:nvPicPr>
          <p:cNvPr id="105" name="Google Shape;105;p16"/>
          <p:cNvPicPr preferRelativeResize="0"/>
          <p:nvPr/>
        </p:nvPicPr>
        <p:blipFill>
          <a:blip r:embed="rId3">
            <a:alphaModFix/>
          </a:blip>
          <a:stretch>
            <a:fillRect/>
          </a:stretch>
        </p:blipFill>
        <p:spPr>
          <a:xfrm>
            <a:off x="155950" y="1115125"/>
            <a:ext cx="8568300" cy="349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15240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Covid total day wise</a:t>
            </a:r>
            <a:endParaRPr/>
          </a:p>
        </p:txBody>
      </p:sp>
      <p:pic>
        <p:nvPicPr>
          <p:cNvPr id="111" name="Google Shape;111;p17"/>
          <p:cNvPicPr preferRelativeResize="0"/>
          <p:nvPr/>
        </p:nvPicPr>
        <p:blipFill rotWithShape="1">
          <a:blip r:embed="rId3">
            <a:alphaModFix/>
          </a:blip>
          <a:srcRect b="0" l="0" r="0" t="6410"/>
          <a:stretch/>
        </p:blipFill>
        <p:spPr>
          <a:xfrm>
            <a:off x="152400" y="696950"/>
            <a:ext cx="8800725" cy="4294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7650" y="77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Inferences</a:t>
            </a:r>
            <a:endParaRPr/>
          </a:p>
        </p:txBody>
      </p:sp>
      <p:sp>
        <p:nvSpPr>
          <p:cNvPr id="117" name="Google Shape;117;p18"/>
          <p:cNvSpPr txBox="1"/>
          <p:nvPr>
            <p:ph idx="1" type="body"/>
          </p:nvPr>
        </p:nvSpPr>
        <p:spPr>
          <a:xfrm>
            <a:off x="729450" y="1485000"/>
            <a:ext cx="7688700" cy="33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latin typeface="Times New Roman"/>
                <a:ea typeface="Times New Roman"/>
                <a:cs typeface="Times New Roman"/>
                <a:sym typeface="Times New Roman"/>
              </a:rPr>
              <a:t>-  From January -20 till the end of 2020 the total number of cases was increasing but in a slow rate</a:t>
            </a:r>
            <a:endParaRPr sz="1700">
              <a:latin typeface="Times New Roman"/>
              <a:ea typeface="Times New Roman"/>
              <a:cs typeface="Times New Roman"/>
              <a:sym typeface="Times New Roman"/>
            </a:endParaRPr>
          </a:p>
          <a:p>
            <a:pPr indent="0" lvl="0" marL="0" rtl="0" algn="l">
              <a:spcBef>
                <a:spcPts val="1200"/>
              </a:spcBef>
              <a:spcAft>
                <a:spcPts val="0"/>
              </a:spcAft>
              <a:buNone/>
            </a:pPr>
            <a:r>
              <a:rPr lang="en-GB" sz="1700">
                <a:latin typeface="Times New Roman"/>
                <a:ea typeface="Times New Roman"/>
                <a:cs typeface="Times New Roman"/>
                <a:sym typeface="Times New Roman"/>
              </a:rPr>
              <a:t>- But as 2021 started there was a huge spike in the number of cases along with the death rate .</a:t>
            </a:r>
            <a:endParaRPr sz="1700">
              <a:latin typeface="Times New Roman"/>
              <a:ea typeface="Times New Roman"/>
              <a:cs typeface="Times New Roman"/>
              <a:sym typeface="Times New Roman"/>
            </a:endParaRPr>
          </a:p>
          <a:p>
            <a:pPr indent="0" lvl="0" marL="0" rtl="0" algn="l">
              <a:spcBef>
                <a:spcPts val="1200"/>
              </a:spcBef>
              <a:spcAft>
                <a:spcPts val="0"/>
              </a:spcAft>
              <a:buNone/>
            </a:pPr>
            <a:r>
              <a:rPr lang="en-GB" sz="1700">
                <a:latin typeface="Times New Roman"/>
                <a:ea typeface="Times New Roman"/>
                <a:cs typeface="Times New Roman"/>
                <a:sym typeface="Times New Roman"/>
              </a:rPr>
              <a:t>- since there was one year with a bit slow increase this gave the medical and government to work towards vaccinations.</a:t>
            </a:r>
            <a:endParaRPr sz="1700">
              <a:latin typeface="Times New Roman"/>
              <a:ea typeface="Times New Roman"/>
              <a:cs typeface="Times New Roman"/>
              <a:sym typeface="Times New Roman"/>
            </a:endParaRPr>
          </a:p>
          <a:p>
            <a:pPr indent="0" lvl="0" marL="0" rtl="0" algn="l">
              <a:spcBef>
                <a:spcPts val="1200"/>
              </a:spcBef>
              <a:spcAft>
                <a:spcPts val="0"/>
              </a:spcAft>
              <a:buNone/>
            </a:pPr>
            <a:r>
              <a:rPr lang="en-GB" sz="1700">
                <a:latin typeface="Times New Roman"/>
                <a:ea typeface="Times New Roman"/>
                <a:cs typeface="Times New Roman"/>
                <a:sym typeface="Times New Roman"/>
              </a:rPr>
              <a:t>- So even though cases and death rate did increase so did the vaccinations.</a:t>
            </a:r>
            <a:endParaRPr sz="1700">
              <a:latin typeface="Times New Roman"/>
              <a:ea typeface="Times New Roman"/>
              <a:cs typeface="Times New Roman"/>
              <a:sym typeface="Times New Roman"/>
            </a:endParaRPr>
          </a:p>
          <a:p>
            <a:pPr indent="0" lvl="0" marL="0" rtl="0" algn="l">
              <a:spcBef>
                <a:spcPts val="1200"/>
              </a:spcBef>
              <a:spcAft>
                <a:spcPts val="1200"/>
              </a:spcAft>
              <a:buNone/>
            </a:pPr>
            <a:r>
              <a:rPr lang="en-GB" sz="1700">
                <a:latin typeface="Times New Roman"/>
                <a:ea typeface="Times New Roman"/>
                <a:cs typeface="Times New Roman"/>
                <a:sym typeface="Times New Roman"/>
              </a:rPr>
              <a:t>- In the beginning of 2022 there was again a slight spike in increase in cases.</a:t>
            </a:r>
            <a:endParaRPr sz="17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Infection rate-Location wise</a:t>
            </a:r>
            <a:endParaRPr/>
          </a:p>
          <a:p>
            <a:pPr indent="0" lvl="0" marL="0" rtl="0" algn="l">
              <a:spcBef>
                <a:spcPts val="0"/>
              </a:spcBef>
              <a:spcAft>
                <a:spcPts val="0"/>
              </a:spcAft>
              <a:buNone/>
            </a:pPr>
            <a:r>
              <a:t/>
            </a:r>
            <a:endParaRPr/>
          </a:p>
        </p:txBody>
      </p:sp>
      <p:pic>
        <p:nvPicPr>
          <p:cNvPr id="123" name="Google Shape;123;p19"/>
          <p:cNvPicPr preferRelativeResize="0"/>
          <p:nvPr/>
        </p:nvPicPr>
        <p:blipFill rotWithShape="1">
          <a:blip r:embed="rId3">
            <a:alphaModFix/>
          </a:blip>
          <a:srcRect b="0" l="0" r="0" t="7097"/>
          <a:stretch/>
        </p:blipFill>
        <p:spPr>
          <a:xfrm>
            <a:off x="152400" y="837000"/>
            <a:ext cx="8839200" cy="423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7650" y="630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Inferences</a:t>
            </a:r>
            <a:endParaRPr/>
          </a:p>
        </p:txBody>
      </p:sp>
      <p:sp>
        <p:nvSpPr>
          <p:cNvPr id="129" name="Google Shape;129;p20"/>
          <p:cNvSpPr txBox="1"/>
          <p:nvPr>
            <p:ph idx="1" type="body"/>
          </p:nvPr>
        </p:nvSpPr>
        <p:spPr>
          <a:xfrm>
            <a:off x="727650" y="1350000"/>
            <a:ext cx="8196000" cy="351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latin typeface="Times New Roman"/>
                <a:ea typeface="Times New Roman"/>
                <a:cs typeface="Times New Roman"/>
                <a:sym typeface="Times New Roman"/>
              </a:rPr>
              <a:t>- Above graph shows how much of the population got infected</a:t>
            </a:r>
            <a:endParaRPr sz="1700">
              <a:latin typeface="Times New Roman"/>
              <a:ea typeface="Times New Roman"/>
              <a:cs typeface="Times New Roman"/>
              <a:sym typeface="Times New Roman"/>
            </a:endParaRPr>
          </a:p>
          <a:p>
            <a:pPr indent="0" lvl="0" marL="0" rtl="0" algn="l">
              <a:spcBef>
                <a:spcPts val="1200"/>
              </a:spcBef>
              <a:spcAft>
                <a:spcPts val="0"/>
              </a:spcAft>
              <a:buNone/>
            </a:pPr>
            <a:r>
              <a:rPr lang="en-GB" sz="1700">
                <a:latin typeface="Times New Roman"/>
                <a:ea typeface="Times New Roman"/>
                <a:cs typeface="Times New Roman"/>
                <a:sym typeface="Times New Roman"/>
              </a:rPr>
              <a:t>- Iceland had the highest number of its population infected followed by France and Latvia.</a:t>
            </a:r>
            <a:endParaRPr sz="1700">
              <a:latin typeface="Times New Roman"/>
              <a:ea typeface="Times New Roman"/>
              <a:cs typeface="Times New Roman"/>
              <a:sym typeface="Times New Roman"/>
            </a:endParaRPr>
          </a:p>
          <a:p>
            <a:pPr indent="0" lvl="0" marL="0" rtl="0" algn="l">
              <a:spcBef>
                <a:spcPts val="1200"/>
              </a:spcBef>
              <a:spcAft>
                <a:spcPts val="0"/>
              </a:spcAft>
              <a:buNone/>
            </a:pPr>
            <a:r>
              <a:rPr lang="en-GB" sz="1700">
                <a:latin typeface="Times New Roman"/>
                <a:ea typeface="Times New Roman"/>
                <a:cs typeface="Times New Roman"/>
                <a:sym typeface="Times New Roman"/>
              </a:rPr>
              <a:t>- If we consider India a total of only 3.10% of its population got affected.</a:t>
            </a:r>
            <a:endParaRPr sz="1700">
              <a:latin typeface="Times New Roman"/>
              <a:ea typeface="Times New Roman"/>
              <a:cs typeface="Times New Roman"/>
              <a:sym typeface="Times New Roman"/>
            </a:endParaRPr>
          </a:p>
          <a:p>
            <a:pPr indent="0" lvl="0" marL="0" rtl="0" algn="l">
              <a:spcBef>
                <a:spcPts val="1200"/>
              </a:spcBef>
              <a:spcAft>
                <a:spcPts val="0"/>
              </a:spcAft>
              <a:buNone/>
            </a:pPr>
            <a:r>
              <a:rPr lang="en-GB" sz="1700">
                <a:latin typeface="Times New Roman"/>
                <a:ea typeface="Times New Roman"/>
                <a:cs typeface="Times New Roman"/>
                <a:sym typeface="Times New Roman"/>
              </a:rPr>
              <a:t>- Majority of the locations had a very less number of population got affected.</a:t>
            </a:r>
            <a:endParaRPr sz="1700">
              <a:latin typeface="Times New Roman"/>
              <a:ea typeface="Times New Roman"/>
              <a:cs typeface="Times New Roman"/>
              <a:sym typeface="Times New Roman"/>
            </a:endParaRPr>
          </a:p>
          <a:p>
            <a:pPr indent="0" lvl="0" marL="0" rtl="0" algn="l">
              <a:spcBef>
                <a:spcPts val="1200"/>
              </a:spcBef>
              <a:spcAft>
                <a:spcPts val="0"/>
              </a:spcAft>
              <a:buNone/>
            </a:pPr>
            <a:r>
              <a:rPr lang="en-GB" sz="1700">
                <a:latin typeface="Times New Roman"/>
                <a:ea typeface="Times New Roman"/>
                <a:cs typeface="Times New Roman"/>
                <a:sym typeface="Times New Roman"/>
              </a:rPr>
              <a:t>To further understand how much of the population got affected in each location please follow the link below</a:t>
            </a:r>
            <a:endParaRPr sz="1700">
              <a:latin typeface="Times New Roman"/>
              <a:ea typeface="Times New Roman"/>
              <a:cs typeface="Times New Roman"/>
              <a:sym typeface="Times New Roman"/>
            </a:endParaRPr>
          </a:p>
          <a:p>
            <a:pPr indent="0" lvl="0" marL="0" rtl="0" algn="l">
              <a:spcBef>
                <a:spcPts val="1200"/>
              </a:spcBef>
              <a:spcAft>
                <a:spcPts val="1200"/>
              </a:spcAft>
              <a:buNone/>
            </a:pPr>
            <a:r>
              <a:rPr lang="en-GB" sz="1700" u="sng">
                <a:solidFill>
                  <a:schemeClr val="hlink"/>
                </a:solidFill>
                <a:latin typeface="Times New Roman"/>
                <a:ea typeface="Times New Roman"/>
                <a:cs typeface="Times New Roman"/>
                <a:sym typeface="Times New Roman"/>
                <a:hlinkClick r:id="rId3"/>
              </a:rPr>
              <a:t>https://public.tableau.com/app/profile/basavaraj.d4941/viz/infectionrate-location/Sheet1</a:t>
            </a:r>
            <a:endParaRPr sz="17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Covid India-Location wise</a:t>
            </a:r>
            <a:endParaRPr/>
          </a:p>
        </p:txBody>
      </p:sp>
      <p:pic>
        <p:nvPicPr>
          <p:cNvPr id="135" name="Google Shape;135;p21"/>
          <p:cNvPicPr preferRelativeResize="0"/>
          <p:nvPr/>
        </p:nvPicPr>
        <p:blipFill rotWithShape="1">
          <a:blip r:embed="rId3">
            <a:alphaModFix/>
          </a:blip>
          <a:srcRect b="0" l="0" r="0" t="7183"/>
          <a:stretch/>
        </p:blipFill>
        <p:spPr>
          <a:xfrm>
            <a:off x="0" y="607500"/>
            <a:ext cx="9144002" cy="4374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