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494E4-AEC7-4394-8B8A-3B0867CB61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641224A-CE95-4740-8525-36564CDF4D61}">
      <dgm:prSet/>
      <dgm:spPr/>
      <dgm:t>
        <a:bodyPr/>
        <a:lstStyle/>
        <a:p>
          <a:r>
            <a:rPr lang="en-US" b="1" dirty="0"/>
            <a:t>Number of Patients:</a:t>
          </a:r>
          <a:br>
            <a:rPr lang="en-US" dirty="0"/>
          </a:br>
          <a:r>
            <a:rPr lang="en-US" dirty="0"/>
            <a:t>Count the total number of patients visiting the ER each day.</a:t>
          </a:r>
          <a:br>
            <a:rPr lang="en-US" dirty="0"/>
          </a:br>
          <a:r>
            <a:rPr lang="en-US" dirty="0"/>
            <a:t>Show a daily trend with an area sparkline to spot patterns like busy days or seasonal trends.</a:t>
          </a:r>
        </a:p>
      </dgm:t>
    </dgm:pt>
    <dgm:pt modelId="{8A597A45-8762-445D-B729-3F269651B215}" type="parTrans" cxnId="{B4F3F2C1-9518-426E-A251-F2156961821E}">
      <dgm:prSet/>
      <dgm:spPr/>
      <dgm:t>
        <a:bodyPr/>
        <a:lstStyle/>
        <a:p>
          <a:endParaRPr lang="en-US"/>
        </a:p>
      </dgm:t>
    </dgm:pt>
    <dgm:pt modelId="{5A6DF8CF-694D-4DFB-B1D8-785E89634D4F}" type="sibTrans" cxnId="{B4F3F2C1-9518-426E-A251-F2156961821E}">
      <dgm:prSet/>
      <dgm:spPr/>
      <dgm:t>
        <a:bodyPr/>
        <a:lstStyle/>
        <a:p>
          <a:endParaRPr lang="en-US"/>
        </a:p>
      </dgm:t>
    </dgm:pt>
    <dgm:pt modelId="{CCCB024A-2B28-495C-A340-2E3D9FE9E350}">
      <dgm:prSet/>
      <dgm:spPr/>
      <dgm:t>
        <a:bodyPr/>
        <a:lstStyle/>
        <a:p>
          <a:r>
            <a:rPr lang="en-US" b="1" dirty="0"/>
            <a:t>Average Wait Time:</a:t>
          </a:r>
          <a:br>
            <a:rPr lang="en-US" dirty="0"/>
          </a:br>
          <a:r>
            <a:rPr lang="en-US" dirty="0"/>
            <a:t>Find the average time patients wait to see a medical professional.</a:t>
          </a:r>
          <a:br>
            <a:rPr lang="en-US" dirty="0"/>
          </a:br>
          <a:r>
            <a:rPr lang="en-US" dirty="0"/>
            <a:t>Use an area sparkline to track daily changes and highlight days with longer wait times that might need improvements.</a:t>
          </a:r>
        </a:p>
      </dgm:t>
    </dgm:pt>
    <dgm:pt modelId="{3D809E55-1134-43DE-9DE1-76F6D94CA8C5}" type="parTrans" cxnId="{180B03A0-B347-4BCD-8486-22FB138BBDD2}">
      <dgm:prSet/>
      <dgm:spPr/>
      <dgm:t>
        <a:bodyPr/>
        <a:lstStyle/>
        <a:p>
          <a:endParaRPr lang="en-US"/>
        </a:p>
      </dgm:t>
    </dgm:pt>
    <dgm:pt modelId="{D9BECFFA-E1E7-4DF4-BCD2-37884F9E2766}" type="sibTrans" cxnId="{180B03A0-B347-4BCD-8486-22FB138BBDD2}">
      <dgm:prSet/>
      <dgm:spPr/>
      <dgm:t>
        <a:bodyPr/>
        <a:lstStyle/>
        <a:p>
          <a:endParaRPr lang="en-US"/>
        </a:p>
      </dgm:t>
    </dgm:pt>
    <dgm:pt modelId="{A5F86479-0F25-4794-B858-E800E1C7E761}">
      <dgm:prSet/>
      <dgm:spPr/>
      <dgm:t>
        <a:bodyPr/>
        <a:lstStyle/>
        <a:p>
          <a:r>
            <a:rPr lang="en-US" b="1" dirty="0"/>
            <a:t>Patient Satisfaction Score:</a:t>
          </a:r>
          <a:br>
            <a:rPr lang="en-US" dirty="0"/>
          </a:br>
          <a:r>
            <a:rPr lang="en-US" dirty="0"/>
            <a:t>Check the average daily satisfaction score of patients to assess service quality.</a:t>
          </a:r>
          <a:br>
            <a:rPr lang="en-US" dirty="0"/>
          </a:br>
          <a:r>
            <a:rPr lang="en-US" dirty="0"/>
            <a:t>Use an area sparkline to show trends, spot drops in satisfaction, and link them to busy times or challenges.</a:t>
          </a:r>
        </a:p>
      </dgm:t>
    </dgm:pt>
    <dgm:pt modelId="{92F07704-E8E2-44D5-95A3-A1C9F1788914}" type="parTrans" cxnId="{8C706389-3DE9-4A46-8744-286A53D1E541}">
      <dgm:prSet/>
      <dgm:spPr/>
      <dgm:t>
        <a:bodyPr/>
        <a:lstStyle/>
        <a:p>
          <a:endParaRPr lang="en-US"/>
        </a:p>
      </dgm:t>
    </dgm:pt>
    <dgm:pt modelId="{CB99AFA9-B796-4BB4-9188-527C4D2BC99B}" type="sibTrans" cxnId="{8C706389-3DE9-4A46-8744-286A53D1E541}">
      <dgm:prSet/>
      <dgm:spPr/>
      <dgm:t>
        <a:bodyPr/>
        <a:lstStyle/>
        <a:p>
          <a:endParaRPr lang="en-US"/>
        </a:p>
      </dgm:t>
    </dgm:pt>
    <dgm:pt modelId="{BCBF2E4C-7311-477D-B49A-F7549A6FB8D4}" type="pres">
      <dgm:prSet presAssocID="{13C494E4-AEC7-4394-8B8A-3B0867CB61F5}" presName="root" presStyleCnt="0">
        <dgm:presLayoutVars>
          <dgm:dir/>
          <dgm:resizeHandles val="exact"/>
        </dgm:presLayoutVars>
      </dgm:prSet>
      <dgm:spPr/>
    </dgm:pt>
    <dgm:pt modelId="{390EA0FB-0A24-4B30-A0EB-30C662EA2388}" type="pres">
      <dgm:prSet presAssocID="{D641224A-CE95-4740-8525-36564CDF4D61}" presName="compNode" presStyleCnt="0"/>
      <dgm:spPr/>
    </dgm:pt>
    <dgm:pt modelId="{EF03DF70-1EBA-4D5F-B927-CCF4E4601210}" type="pres">
      <dgm:prSet presAssocID="{D641224A-CE95-4740-8525-36564CDF4D61}" presName="bgRect" presStyleLbl="bgShp" presStyleIdx="0" presStyleCnt="3"/>
      <dgm:spPr/>
    </dgm:pt>
    <dgm:pt modelId="{6CF3B0CF-A928-4DE7-A64C-8B94DB1BE8FB}" type="pres">
      <dgm:prSet presAssocID="{D641224A-CE95-4740-8525-36564CDF4D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D352A33-0205-4815-B578-9146171F4838}" type="pres">
      <dgm:prSet presAssocID="{D641224A-CE95-4740-8525-36564CDF4D61}" presName="spaceRect" presStyleCnt="0"/>
      <dgm:spPr/>
    </dgm:pt>
    <dgm:pt modelId="{020A257D-283F-440E-B041-9DB7FB7922D0}" type="pres">
      <dgm:prSet presAssocID="{D641224A-CE95-4740-8525-36564CDF4D61}" presName="parTx" presStyleLbl="revTx" presStyleIdx="0" presStyleCnt="3">
        <dgm:presLayoutVars>
          <dgm:chMax val="0"/>
          <dgm:chPref val="0"/>
        </dgm:presLayoutVars>
      </dgm:prSet>
      <dgm:spPr/>
    </dgm:pt>
    <dgm:pt modelId="{5B7D5602-EB17-4FBD-969E-E1C35D3C35A0}" type="pres">
      <dgm:prSet presAssocID="{5A6DF8CF-694D-4DFB-B1D8-785E89634D4F}" presName="sibTrans" presStyleCnt="0"/>
      <dgm:spPr/>
    </dgm:pt>
    <dgm:pt modelId="{140B9124-C2A9-45FF-90F0-109CE990DB27}" type="pres">
      <dgm:prSet presAssocID="{CCCB024A-2B28-495C-A340-2E3D9FE9E350}" presName="compNode" presStyleCnt="0"/>
      <dgm:spPr/>
    </dgm:pt>
    <dgm:pt modelId="{D72D847F-8ED8-497D-93B1-703FDBA3E225}" type="pres">
      <dgm:prSet presAssocID="{CCCB024A-2B28-495C-A340-2E3D9FE9E350}" presName="bgRect" presStyleLbl="bgShp" presStyleIdx="1" presStyleCnt="3"/>
      <dgm:spPr/>
    </dgm:pt>
    <dgm:pt modelId="{08799EBC-1046-473E-AA07-868B3FD204C9}" type="pres">
      <dgm:prSet presAssocID="{CCCB024A-2B28-495C-A340-2E3D9FE9E3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7FFEE7C-FD2F-4D1E-9E7C-BBD416AD338C}" type="pres">
      <dgm:prSet presAssocID="{CCCB024A-2B28-495C-A340-2E3D9FE9E350}" presName="spaceRect" presStyleCnt="0"/>
      <dgm:spPr/>
    </dgm:pt>
    <dgm:pt modelId="{A99FFACF-994E-468D-A779-8BC47D9F6810}" type="pres">
      <dgm:prSet presAssocID="{CCCB024A-2B28-495C-A340-2E3D9FE9E350}" presName="parTx" presStyleLbl="revTx" presStyleIdx="1" presStyleCnt="3">
        <dgm:presLayoutVars>
          <dgm:chMax val="0"/>
          <dgm:chPref val="0"/>
        </dgm:presLayoutVars>
      </dgm:prSet>
      <dgm:spPr/>
    </dgm:pt>
    <dgm:pt modelId="{8410E540-9674-46B7-AEE7-77E52AD2B4CF}" type="pres">
      <dgm:prSet presAssocID="{D9BECFFA-E1E7-4DF4-BCD2-37884F9E2766}" presName="sibTrans" presStyleCnt="0"/>
      <dgm:spPr/>
    </dgm:pt>
    <dgm:pt modelId="{243358DB-32F5-4177-8605-A8ADCF42DFC2}" type="pres">
      <dgm:prSet presAssocID="{A5F86479-0F25-4794-B858-E800E1C7E761}" presName="compNode" presStyleCnt="0"/>
      <dgm:spPr/>
    </dgm:pt>
    <dgm:pt modelId="{2F2A44F2-6171-4DF2-A19D-C599F2BED617}" type="pres">
      <dgm:prSet presAssocID="{A5F86479-0F25-4794-B858-E800E1C7E761}" presName="bgRect" presStyleLbl="bgShp" presStyleIdx="2" presStyleCnt="3"/>
      <dgm:spPr/>
    </dgm:pt>
    <dgm:pt modelId="{DAE1E073-D471-4146-B557-9E2EF294C9F2}" type="pres">
      <dgm:prSet presAssocID="{A5F86479-0F25-4794-B858-E800E1C7E7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DA30DC8-FD9A-4F50-9037-E142692BC8C9}" type="pres">
      <dgm:prSet presAssocID="{A5F86479-0F25-4794-B858-E800E1C7E761}" presName="spaceRect" presStyleCnt="0"/>
      <dgm:spPr/>
    </dgm:pt>
    <dgm:pt modelId="{3F18E99B-4B57-4725-9D60-E905FD5BC8F7}" type="pres">
      <dgm:prSet presAssocID="{A5F86479-0F25-4794-B858-E800E1C7E7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4D9C11-46AD-4BD4-8092-DA8037439DF4}" type="presOf" srcId="{A5F86479-0F25-4794-B858-E800E1C7E761}" destId="{3F18E99B-4B57-4725-9D60-E905FD5BC8F7}" srcOrd="0" destOrd="0" presId="urn:microsoft.com/office/officeart/2018/2/layout/IconVerticalSolidList"/>
    <dgm:cxn modelId="{8C706389-3DE9-4A46-8744-286A53D1E541}" srcId="{13C494E4-AEC7-4394-8B8A-3B0867CB61F5}" destId="{A5F86479-0F25-4794-B858-E800E1C7E761}" srcOrd="2" destOrd="0" parTransId="{92F07704-E8E2-44D5-95A3-A1C9F1788914}" sibTransId="{CB99AFA9-B796-4BB4-9188-527C4D2BC99B}"/>
    <dgm:cxn modelId="{180B03A0-B347-4BCD-8486-22FB138BBDD2}" srcId="{13C494E4-AEC7-4394-8B8A-3B0867CB61F5}" destId="{CCCB024A-2B28-495C-A340-2E3D9FE9E350}" srcOrd="1" destOrd="0" parTransId="{3D809E55-1134-43DE-9DE1-76F6D94CA8C5}" sibTransId="{D9BECFFA-E1E7-4DF4-BCD2-37884F9E2766}"/>
    <dgm:cxn modelId="{B4F3F2C1-9518-426E-A251-F2156961821E}" srcId="{13C494E4-AEC7-4394-8B8A-3B0867CB61F5}" destId="{D641224A-CE95-4740-8525-36564CDF4D61}" srcOrd="0" destOrd="0" parTransId="{8A597A45-8762-445D-B729-3F269651B215}" sibTransId="{5A6DF8CF-694D-4DFB-B1D8-785E89634D4F}"/>
    <dgm:cxn modelId="{BFAB65CC-1B38-4AB3-B6B0-C97A016BBA97}" type="presOf" srcId="{CCCB024A-2B28-495C-A340-2E3D9FE9E350}" destId="{A99FFACF-994E-468D-A779-8BC47D9F6810}" srcOrd="0" destOrd="0" presId="urn:microsoft.com/office/officeart/2018/2/layout/IconVerticalSolidList"/>
    <dgm:cxn modelId="{B410C4CC-7311-4D72-9771-74E2289475AF}" type="presOf" srcId="{13C494E4-AEC7-4394-8B8A-3B0867CB61F5}" destId="{BCBF2E4C-7311-477D-B49A-F7549A6FB8D4}" srcOrd="0" destOrd="0" presId="urn:microsoft.com/office/officeart/2018/2/layout/IconVerticalSolidList"/>
    <dgm:cxn modelId="{F11488EA-A5D8-4171-A4C2-8F311F079C20}" type="presOf" srcId="{D641224A-CE95-4740-8525-36564CDF4D61}" destId="{020A257D-283F-440E-B041-9DB7FB7922D0}" srcOrd="0" destOrd="0" presId="urn:microsoft.com/office/officeart/2018/2/layout/IconVerticalSolidList"/>
    <dgm:cxn modelId="{1379F96E-12A5-4D57-9342-A08926841952}" type="presParOf" srcId="{BCBF2E4C-7311-477D-B49A-F7549A6FB8D4}" destId="{390EA0FB-0A24-4B30-A0EB-30C662EA2388}" srcOrd="0" destOrd="0" presId="urn:microsoft.com/office/officeart/2018/2/layout/IconVerticalSolidList"/>
    <dgm:cxn modelId="{6A7945CA-C80F-41E5-B51B-3D8F4C454CDF}" type="presParOf" srcId="{390EA0FB-0A24-4B30-A0EB-30C662EA2388}" destId="{EF03DF70-1EBA-4D5F-B927-CCF4E4601210}" srcOrd="0" destOrd="0" presId="urn:microsoft.com/office/officeart/2018/2/layout/IconVerticalSolidList"/>
    <dgm:cxn modelId="{F89689BC-5CE5-4862-B188-E76303CB02D4}" type="presParOf" srcId="{390EA0FB-0A24-4B30-A0EB-30C662EA2388}" destId="{6CF3B0CF-A928-4DE7-A64C-8B94DB1BE8FB}" srcOrd="1" destOrd="0" presId="urn:microsoft.com/office/officeart/2018/2/layout/IconVerticalSolidList"/>
    <dgm:cxn modelId="{9BCDBBE6-4BDA-4CE2-B649-F6290612E27F}" type="presParOf" srcId="{390EA0FB-0A24-4B30-A0EB-30C662EA2388}" destId="{CD352A33-0205-4815-B578-9146171F4838}" srcOrd="2" destOrd="0" presId="urn:microsoft.com/office/officeart/2018/2/layout/IconVerticalSolidList"/>
    <dgm:cxn modelId="{7A4DD72D-2905-4B24-8E7A-9C193ED91BF6}" type="presParOf" srcId="{390EA0FB-0A24-4B30-A0EB-30C662EA2388}" destId="{020A257D-283F-440E-B041-9DB7FB7922D0}" srcOrd="3" destOrd="0" presId="urn:microsoft.com/office/officeart/2018/2/layout/IconVerticalSolidList"/>
    <dgm:cxn modelId="{4882B0E8-5AEF-4022-9DB7-C0B250C3A461}" type="presParOf" srcId="{BCBF2E4C-7311-477D-B49A-F7549A6FB8D4}" destId="{5B7D5602-EB17-4FBD-969E-E1C35D3C35A0}" srcOrd="1" destOrd="0" presId="urn:microsoft.com/office/officeart/2018/2/layout/IconVerticalSolidList"/>
    <dgm:cxn modelId="{75A3ECFC-9D2C-4F4B-A680-725286F14093}" type="presParOf" srcId="{BCBF2E4C-7311-477D-B49A-F7549A6FB8D4}" destId="{140B9124-C2A9-45FF-90F0-109CE990DB27}" srcOrd="2" destOrd="0" presId="urn:microsoft.com/office/officeart/2018/2/layout/IconVerticalSolidList"/>
    <dgm:cxn modelId="{F7F6EB82-7BD9-48B5-B510-63052CF88309}" type="presParOf" srcId="{140B9124-C2A9-45FF-90F0-109CE990DB27}" destId="{D72D847F-8ED8-497D-93B1-703FDBA3E225}" srcOrd="0" destOrd="0" presId="urn:microsoft.com/office/officeart/2018/2/layout/IconVerticalSolidList"/>
    <dgm:cxn modelId="{821530BD-72FC-4F68-B2C9-4DFE251FD936}" type="presParOf" srcId="{140B9124-C2A9-45FF-90F0-109CE990DB27}" destId="{08799EBC-1046-473E-AA07-868B3FD204C9}" srcOrd="1" destOrd="0" presId="urn:microsoft.com/office/officeart/2018/2/layout/IconVerticalSolidList"/>
    <dgm:cxn modelId="{B14C737F-0473-4DD1-AC18-E11B448DA187}" type="presParOf" srcId="{140B9124-C2A9-45FF-90F0-109CE990DB27}" destId="{57FFEE7C-FD2F-4D1E-9E7C-BBD416AD338C}" srcOrd="2" destOrd="0" presId="urn:microsoft.com/office/officeart/2018/2/layout/IconVerticalSolidList"/>
    <dgm:cxn modelId="{5758DB15-CD11-40A8-887C-50B5D2604C0B}" type="presParOf" srcId="{140B9124-C2A9-45FF-90F0-109CE990DB27}" destId="{A99FFACF-994E-468D-A779-8BC47D9F6810}" srcOrd="3" destOrd="0" presId="urn:microsoft.com/office/officeart/2018/2/layout/IconVerticalSolidList"/>
    <dgm:cxn modelId="{6CFD8C34-FA55-4447-9964-927058ABA208}" type="presParOf" srcId="{BCBF2E4C-7311-477D-B49A-F7549A6FB8D4}" destId="{8410E540-9674-46B7-AEE7-77E52AD2B4CF}" srcOrd="3" destOrd="0" presId="urn:microsoft.com/office/officeart/2018/2/layout/IconVerticalSolidList"/>
    <dgm:cxn modelId="{5DD9230E-3F05-470C-9B5E-63420E449B50}" type="presParOf" srcId="{BCBF2E4C-7311-477D-B49A-F7549A6FB8D4}" destId="{243358DB-32F5-4177-8605-A8ADCF42DFC2}" srcOrd="4" destOrd="0" presId="urn:microsoft.com/office/officeart/2018/2/layout/IconVerticalSolidList"/>
    <dgm:cxn modelId="{6BE16B81-C1E7-4F40-AD99-9D3894F77F57}" type="presParOf" srcId="{243358DB-32F5-4177-8605-A8ADCF42DFC2}" destId="{2F2A44F2-6171-4DF2-A19D-C599F2BED617}" srcOrd="0" destOrd="0" presId="urn:microsoft.com/office/officeart/2018/2/layout/IconVerticalSolidList"/>
    <dgm:cxn modelId="{0CE1AA7B-B35E-4C9C-B07B-0F0CBBA6D03B}" type="presParOf" srcId="{243358DB-32F5-4177-8605-A8ADCF42DFC2}" destId="{DAE1E073-D471-4146-B557-9E2EF294C9F2}" srcOrd="1" destOrd="0" presId="urn:microsoft.com/office/officeart/2018/2/layout/IconVerticalSolidList"/>
    <dgm:cxn modelId="{F48D1665-8D24-4DAE-9A61-D96E637A80D4}" type="presParOf" srcId="{243358DB-32F5-4177-8605-A8ADCF42DFC2}" destId="{0DA30DC8-FD9A-4F50-9037-E142692BC8C9}" srcOrd="2" destOrd="0" presId="urn:microsoft.com/office/officeart/2018/2/layout/IconVerticalSolidList"/>
    <dgm:cxn modelId="{D438D9B0-0376-44DD-9621-6CAB34AC7FC1}" type="presParOf" srcId="{243358DB-32F5-4177-8605-A8ADCF42DFC2}" destId="{3F18E99B-4B57-4725-9D60-E905FD5BC8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3DF70-1EBA-4D5F-B927-CCF4E4601210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3B0CF-A928-4DE7-A64C-8B94DB1BE8F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A257D-283F-440E-B041-9DB7FB7922D0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Number of Patients:</a:t>
          </a:r>
          <a:br>
            <a:rPr lang="en-US" sz="1800" kern="1200" dirty="0"/>
          </a:br>
          <a:r>
            <a:rPr lang="en-US" sz="1800" kern="1200" dirty="0"/>
            <a:t>Count the total number of patients visiting the ER each day.</a:t>
          </a:r>
          <a:br>
            <a:rPr lang="en-US" sz="1800" kern="1200" dirty="0"/>
          </a:br>
          <a:r>
            <a:rPr lang="en-US" sz="1800" kern="1200" dirty="0"/>
            <a:t>Show a daily trend with an area sparkline to spot patterns like busy days or seasonal trends.</a:t>
          </a:r>
        </a:p>
      </dsp:txBody>
      <dsp:txXfrm>
        <a:off x="1437631" y="531"/>
        <a:ext cx="9077968" cy="1244702"/>
      </dsp:txXfrm>
    </dsp:sp>
    <dsp:sp modelId="{D72D847F-8ED8-497D-93B1-703FDBA3E225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99EBC-1046-473E-AA07-868B3FD204C9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FFACF-994E-468D-A779-8BC47D9F681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Average Wait Time:</a:t>
          </a:r>
          <a:br>
            <a:rPr lang="en-US" sz="1800" kern="1200" dirty="0"/>
          </a:br>
          <a:r>
            <a:rPr lang="en-US" sz="1800" kern="1200" dirty="0"/>
            <a:t>Find the average time patients wait to see a medical professional.</a:t>
          </a:r>
          <a:br>
            <a:rPr lang="en-US" sz="1800" kern="1200" dirty="0"/>
          </a:br>
          <a:r>
            <a:rPr lang="en-US" sz="1800" kern="1200" dirty="0"/>
            <a:t>Use an area sparkline to track daily changes and highlight days with longer wait times that might need improvements.</a:t>
          </a:r>
        </a:p>
      </dsp:txBody>
      <dsp:txXfrm>
        <a:off x="1437631" y="1556410"/>
        <a:ext cx="9077968" cy="1244702"/>
      </dsp:txXfrm>
    </dsp:sp>
    <dsp:sp modelId="{2F2A44F2-6171-4DF2-A19D-C599F2BED617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1E073-D471-4146-B557-9E2EF294C9F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8E99B-4B57-4725-9D60-E905FD5BC8F7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Patient Satisfaction Score:</a:t>
          </a:r>
          <a:br>
            <a:rPr lang="en-US" sz="1800" kern="1200" dirty="0"/>
          </a:br>
          <a:r>
            <a:rPr lang="en-US" sz="1800" kern="1200" dirty="0"/>
            <a:t>Check the average daily satisfaction score of patients to assess service quality.</a:t>
          </a:r>
          <a:br>
            <a:rPr lang="en-US" sz="1800" kern="1200" dirty="0"/>
          </a:br>
          <a:r>
            <a:rPr lang="en-US" sz="1800" kern="1200" dirty="0"/>
            <a:t>Use an area sparkline to show trends, spot drops in satisfaction, and link them to busy times or challenges.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8D5C3-3B36-4186-BEE2-F51051688B1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26B2-A7C0-4AA2-A7C1-F05DC06FA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6B2-A7C0-4AA2-A7C1-F05DC06FA55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78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8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9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4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343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4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01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77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323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1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3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3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0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8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9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30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BE1A9-A399-4AF9-80A1-5E978693C3F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627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6D70-BF17-A326-5BC5-C4AA46A1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33" y="120960"/>
            <a:ext cx="1066130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Hospital Emergency Room Excel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3BD51-EA42-8902-AD58-07D2FA8CF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2368"/>
            <a:ext cx="12191996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4A5350-7382-EFEC-7D2C-5A2E6C5A5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2810-3ED2-A1C9-5918-68F0196E5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719350"/>
            <a:ext cx="10058400" cy="14228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PURPOSE OF PROJECT</a:t>
            </a:r>
            <a:endParaRPr lang="en-IN" sz="5200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63820C-2FB2-3FF2-D3E2-098CE1C36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2787646"/>
            <a:ext cx="10058400" cy="347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We need to create a Hospital Emergency Room Analysis Dashboard in Power BI to improve efficiency and </a:t>
            </a:r>
            <a:r>
              <a:rPr lang="en-US" sz="4400" dirty="0">
                <a:solidFill>
                  <a:srgbClr val="FFFFFF"/>
                </a:solidFill>
              </a:rPr>
              <a:t>provide</a:t>
            </a:r>
            <a:r>
              <a:rPr lang="en-US" sz="3200" dirty="0">
                <a:solidFill>
                  <a:srgbClr val="FFFFFF"/>
                </a:solidFill>
              </a:rPr>
              <a:t> useful insights. This dashboard will help stakeholders monitor, analyze, and make better decisions for managing patients and improving services.</a:t>
            </a:r>
            <a:endParaRPr lang="en-IN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9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05349-C5B4-1BC5-521A-37C8C4734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5D6F-C937-4BBA-35E6-80263E5E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KPI’S Requirement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CE6F98-4BDC-44BD-F8F3-ACD231EBC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81769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17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4DFB-C367-0364-A5F1-CD8E88AA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/>
              <a:t>Charts to Create: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A765C9-448A-F0A4-38A7-75D7CE4EE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3382" y="2333297"/>
            <a:ext cx="5962785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Patient Admission Status: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Show how many patients were admitted vs. not admitted.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Patient Age Distribution: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Group patients by 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Timeliness: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Measure the percentage of patients seen within 30 minutes.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Gender Analysis: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Display the number of patients by gender.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Department Referrals: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Check which departments patients are referred to the most.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close-up of a graph&#10;&#10;AI-generated content may be incorrect.">
            <a:extLst>
              <a:ext uri="{FF2B5EF4-FFF2-40B4-BE49-F238E27FC236}">
                <a16:creationId xmlns:a16="http://schemas.microsoft.com/office/drawing/2014/main" id="{FF5A2C92-4796-438B-E410-7806D604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98" r="3679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512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7160D-969A-5485-D9BF-DB4D77AF8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E70A-C07F-E089-8C69-A32415E8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Calendar Table Formula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44814-2876-DEC6-1228-6C9326B7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108639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= List.Dates(#date(2023,01,01),731,#duration(1,0,0,0))</a:t>
            </a:r>
            <a:endParaRPr lang="en-US" dirty="0"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9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A8D9-04ED-FCC6-7C3B-C15F6982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DAX Formulas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B0AB3-C431-2671-D99D-B8DB1A2A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DAX Formula for Age Group : </a:t>
            </a:r>
            <a:endParaRPr lang="en-US" sz="2000" dirty="0">
              <a:effectLst/>
              <a:latin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Microsoft Sans Serif" panose="020B0604020202020204" pitchFamily="34" charset="0"/>
              </a:rPr>
              <a:t>=IF([Patient Age]&gt;=70,"70-79",IF([Patient Age]&gt;=60,"60-69",IF([Patient Age]&gt;=45,"45-59",IF([Patient Age]&gt;=30,"30-44",IF([Patient Age]&gt;=15,"15-29",IF([Patient Age]&gt;=5,"05-14","0-4"))))))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effectLst/>
              <a:latin typeface="Microsoft Sans Serif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Sans Serif" panose="020B0604020202020204" pitchFamily="34" charset="0"/>
              </a:rPr>
              <a:t>DAX Formula For Patient Attend Status :</a:t>
            </a:r>
            <a:endParaRPr lang="en-US" sz="2000" dirty="0">
              <a:effectLst/>
              <a:latin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Microsoft Sans Serif" panose="020B0604020202020204" pitchFamily="34" charset="0"/>
              </a:rPr>
              <a:t>=</a:t>
            </a:r>
            <a:r>
              <a:rPr lang="en-US" sz="2000" dirty="0">
                <a:solidFill>
                  <a:srgbClr val="008000"/>
                </a:solidFill>
                <a:effectLst/>
                <a:latin typeface="Microsoft Sans Serif" panose="020B0604020202020204" pitchFamily="34" charset="0"/>
              </a:rPr>
              <a:t>IF</a:t>
            </a:r>
            <a:r>
              <a:rPr lang="en-US" sz="2000" dirty="0">
                <a:effectLst/>
                <a:latin typeface="Microsoft Sans Serif" panose="020B0604020202020204" pitchFamily="34" charset="0"/>
              </a:rPr>
              <a:t>([Patient </a:t>
            </a:r>
            <a:r>
              <a:rPr lang="en-US" sz="2000" dirty="0" err="1">
                <a:effectLst/>
                <a:latin typeface="Microsoft Sans Serif" panose="020B0604020202020204" pitchFamily="34" charset="0"/>
              </a:rPr>
              <a:t>Waittime</a:t>
            </a:r>
            <a:r>
              <a:rPr lang="en-US" sz="2000" dirty="0">
                <a:effectLst/>
                <a:latin typeface="Microsoft Sans Serif" panose="020B0604020202020204" pitchFamily="34" charset="0"/>
              </a:rPr>
              <a:t>]&lt;30,</a:t>
            </a:r>
            <a:r>
              <a:rPr lang="en-US" sz="2000" dirty="0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"Within </a:t>
            </a:r>
            <a:r>
              <a:rPr lang="en-US" sz="2000" dirty="0" err="1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Time"</a:t>
            </a:r>
            <a:r>
              <a:rPr lang="en-US" sz="2000" dirty="0" err="1">
                <a:effectLst/>
                <a:latin typeface="Microsoft Sans Serif" panose="020B0604020202020204" pitchFamily="34" charset="0"/>
              </a:rPr>
              <a:t>,</a:t>
            </a:r>
            <a:r>
              <a:rPr lang="en-US" sz="2000" dirty="0" err="1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"Delay</a:t>
            </a:r>
            <a:r>
              <a:rPr lang="en-US" sz="2000" dirty="0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"</a:t>
            </a:r>
            <a:r>
              <a:rPr lang="en-US" sz="2000" dirty="0">
                <a:effectLst/>
                <a:latin typeface="Microsoft Sans Serif" panose="020B0604020202020204" pitchFamily="34" charset="0"/>
              </a:rPr>
              <a:t>)</a:t>
            </a:r>
            <a:endParaRPr lang="en-US" sz="2000" dirty="0"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9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1A3E-26DF-CCD0-2D9E-A0BAE3D34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D151-B309-4F3D-D6FE-AD04E7CF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33" y="120960"/>
            <a:ext cx="1066130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FINAL DASHBOARD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BCC83-55AA-8C18-2D70-2B480D2E9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" y="1692368"/>
            <a:ext cx="12192000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70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324</TotalTime>
  <Words>337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Bookman Old Style</vt:lpstr>
      <vt:lpstr>Microsoft Sans Serif</vt:lpstr>
      <vt:lpstr>Rockwell</vt:lpstr>
      <vt:lpstr>Damask</vt:lpstr>
      <vt:lpstr> Hospital Emergency Room Excel Project</vt:lpstr>
      <vt:lpstr>PURPOSE OF PROJECT</vt:lpstr>
      <vt:lpstr>KPI’S Requirement</vt:lpstr>
      <vt:lpstr>Charts to Create:</vt:lpstr>
      <vt:lpstr>Calendar Table Formula</vt:lpstr>
      <vt:lpstr>DAX Formulas</vt:lpstr>
      <vt:lpstr>FINAL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Anil patil</cp:lastModifiedBy>
  <cp:revision>13</cp:revision>
  <dcterms:created xsi:type="dcterms:W3CDTF">2025-01-20T11:39:00Z</dcterms:created>
  <dcterms:modified xsi:type="dcterms:W3CDTF">2025-07-22T12:44:04Z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2025-07-22T12:44:04Z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453d6a86-3fdd-409b-a666-1c4a37ded366</vt:lpwstr>
  </property>
  <property fmtid="{D5CDD505-2E9C-101B-9397-08002B2CF9AE}" pid="7" name="MSIP_Label_defa4170-0d19-0005-0004-bc88714345d2_ActionId">
    <vt:lpwstr>52e4e708-b5f0-437d-93c4-305c938a9090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