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83AB3-6B76-4F47-A776-FD8F74DF6FAB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47065-D608-4FA5-A435-9ED6ECC9F5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45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38992-E1AA-444F-B39B-BA4FF730E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D01936-00CF-4974-86B3-A846178DC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76C53-74D7-47D0-B52A-DD892ADA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F187-175F-4A2C-8A7B-4D5A85A1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DC0E8-383C-4C49-92F7-8D8B20F0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155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EA95A-5098-427F-B588-4D83A030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E196B-1491-4A69-9599-B04EED424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E4689-874A-4A2B-94F4-F781FF39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53E82-A7B8-4502-9DDF-FE31A8F9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E8128-47E9-4920-90C2-476ABACC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539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00FA82-BBDB-4093-A6BE-069B1BF4BF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5AFA4-833A-4E66-A99E-E102CE92F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45CB9-3FE2-4B36-84C2-45442203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1C92-5203-4A96-927C-152CCF22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831D4-1953-424A-BD78-C616A28F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7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65879-C92D-4099-9860-0E1B7B51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A3776-D68C-4DF1-9F53-FB7087E76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84426-41CA-4F1E-9147-B8B1F53B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67023-E8A0-40D2-A769-378FDF15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31F54-092B-4EA9-9327-FCB21E85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0DBF-5828-4200-9418-D6008F3F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D9807-7F8A-4CC0-873A-07A6B4841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41FEB-DFF4-423F-AC4E-805BB35C0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EBFB5-5333-40B9-B3CE-8B63371F9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5A957-A9E9-40AB-8776-5A0FBB5F4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92A5-D2C4-4D54-BBE0-E068AD41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00316-D90D-4ABF-8AD7-1308E31972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F1397-F910-4FAD-9575-65ECBF3CD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38FC0-2BD0-4C37-B119-055DAA05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2FD11-9952-4FA2-B850-C3B419FC7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0D13A-1209-43DF-8FE9-84004937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175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A8325-1A76-47C7-AAD5-35E97A3B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F4BB8B-157B-468B-9705-C79188B45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4611CB-88A8-4B76-B5BB-A64BA4F50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848F0-B337-4190-8751-E9F7E0D32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B7BAD-4F4F-4470-8EB1-BE32520A7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757DAD-B826-4AA4-B63A-0EFD1047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FA331-3800-4EE6-BEEC-B67DE132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86C28-C289-4213-94EE-5B9291A5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99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44871-AF74-4877-93D6-F3CE369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27A9D6-61CE-4125-896E-8BA1A29B5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1D20D-3821-44B6-ABA9-4954A2C4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024C6-A867-4E1F-874F-AE7C48C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9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085408-A758-430E-84E1-2DC0215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7BB81F-4707-4D8C-873E-D112D9DF0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451AF-7B2C-456C-973D-7F77AFC3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1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3698F-A4D2-4998-A75B-5DF14D783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17C2F-5E44-4347-94BE-7B24BA4C8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8413A-ACAB-4D2F-9340-58999D5AC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8ECF0-BEFC-4A4C-8A30-8527604F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6782-9DFF-4BE5-996B-6F1E3511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30D3C-E4D9-42B1-B1E7-37EE67B68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41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544D2-8C68-4A75-97FF-D02022186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3955DF-B3BB-424F-9832-9A855B14C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ED321-BB3C-493C-BDCB-352B9569F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A3953-37BB-4BA7-B9FB-9EED770E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4E9AF-241A-404D-B825-15CF816E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C68D4-B57D-440D-8447-B7B00B79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3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203363-4A43-498A-9FD3-FC259AD09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599B8-F3C9-4E65-BFAE-325C66834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D50C4-ACF1-4534-A8E5-A6D885FD3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2233D-CBEF-43BF-8783-8B7F259D3C46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11C1-1AA4-4BDB-AFCB-45A4DAB58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14823-3D40-447A-BA2D-FEEA572FE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40BCAF-11B1-401F-9BDE-6FD8AE815B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2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D5994A-73F0-4A4D-98C6-764D4F1D8160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B7CEA-C7D3-4FE9-A016-92374E9C63CA}"/>
              </a:ext>
            </a:extLst>
          </p:cNvPr>
          <p:cNvSpPr txBox="1"/>
          <p:nvPr/>
        </p:nvSpPr>
        <p:spPr>
          <a:xfrm>
            <a:off x="3465444" y="145774"/>
            <a:ext cx="526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3200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32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38F192-C7C6-4CA0-9EDA-D0741588D4FB}"/>
              </a:ext>
            </a:extLst>
          </p:cNvPr>
          <p:cNvSpPr txBox="1"/>
          <p:nvPr/>
        </p:nvSpPr>
        <p:spPr>
          <a:xfrm>
            <a:off x="331306" y="1272209"/>
            <a:ext cx="4346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solidFill>
                  <a:srgbClr val="00B050"/>
                </a:solidFill>
              </a:rPr>
              <a:t>BUSINESS REQUIREMENT </a:t>
            </a:r>
            <a:r>
              <a:rPr lang="en-IN" sz="3600" dirty="0">
                <a:solidFill>
                  <a:srgbClr val="00B050"/>
                </a:solidFill>
              </a:rPr>
              <a:t>:</a:t>
            </a:r>
            <a:endParaRPr lang="en-IN" sz="2800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D54F7C-E1EF-424D-A270-2092D2BCCA29}"/>
              </a:ext>
            </a:extLst>
          </p:cNvPr>
          <p:cNvSpPr txBox="1"/>
          <p:nvPr/>
        </p:nvSpPr>
        <p:spPr>
          <a:xfrm>
            <a:off x="569843" y="1918540"/>
            <a:ext cx="10919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conduct a comprehensive analysis of </a:t>
            </a:r>
            <a:r>
              <a:rPr lang="en-US" dirty="0" err="1"/>
              <a:t>Blinkit’s</a:t>
            </a:r>
            <a:r>
              <a:rPr lang="en-US" dirty="0"/>
              <a:t> sales performance, customer satisfaction, and inventory distribution to identify key insights and opportunities for optimization using various KPIs and visualizations in Excel.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9A554B-F57D-41BC-B092-6C8210D59119}"/>
              </a:ext>
            </a:extLst>
          </p:cNvPr>
          <p:cNvSpPr txBox="1"/>
          <p:nvPr/>
        </p:nvSpPr>
        <p:spPr>
          <a:xfrm>
            <a:off x="0" y="2615503"/>
            <a:ext cx="32467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/>
                </a:solidFill>
                <a:highlight>
                  <a:srgbClr val="000080"/>
                </a:highlight>
              </a:rPr>
              <a:t>KPI's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A82344-3E50-4483-82E9-D11E8E9418F5}"/>
              </a:ext>
            </a:extLst>
          </p:cNvPr>
          <p:cNvSpPr txBox="1"/>
          <p:nvPr/>
        </p:nvSpPr>
        <p:spPr>
          <a:xfrm>
            <a:off x="569843" y="3063415"/>
            <a:ext cx="6268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Total Sales: </a:t>
            </a:r>
            <a:r>
              <a:rPr lang="en-US" dirty="0"/>
              <a:t>The overall revenue generated from all items sold.</a:t>
            </a:r>
          </a:p>
          <a:p>
            <a:r>
              <a:rPr lang="en-US" b="1" dirty="0"/>
              <a:t>2. Average Sales: </a:t>
            </a:r>
            <a:r>
              <a:rPr lang="en-US" dirty="0"/>
              <a:t>The average revenue per sale.</a:t>
            </a:r>
          </a:p>
          <a:p>
            <a:r>
              <a:rPr lang="en-US" b="1" dirty="0"/>
              <a:t>3. Number of Items: </a:t>
            </a:r>
            <a:r>
              <a:rPr lang="en-US" dirty="0"/>
              <a:t>The total count of different items sold.</a:t>
            </a:r>
          </a:p>
          <a:p>
            <a:r>
              <a:rPr lang="en-US" b="1" dirty="0"/>
              <a:t>4. Average Rating: </a:t>
            </a:r>
            <a:r>
              <a:rPr lang="en-US" dirty="0"/>
              <a:t>The average customer rating for items sold.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DD80BA7-FE89-4F74-B882-E3BA5B5DCB6C}"/>
              </a:ext>
            </a:extLst>
          </p:cNvPr>
          <p:cNvSpPr/>
          <p:nvPr/>
        </p:nvSpPr>
        <p:spPr>
          <a:xfrm>
            <a:off x="0" y="0"/>
            <a:ext cx="12496800" cy="8058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3586-7A3C-4B76-9116-ADA6A9CED42F}"/>
              </a:ext>
            </a:extLst>
          </p:cNvPr>
          <p:cNvSpPr txBox="1"/>
          <p:nvPr/>
        </p:nvSpPr>
        <p:spPr>
          <a:xfrm>
            <a:off x="3465443" y="321919"/>
            <a:ext cx="526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3200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32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3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B16283-942E-4C28-9FD5-728F4F5DCD82}"/>
              </a:ext>
            </a:extLst>
          </p:cNvPr>
          <p:cNvSpPr txBox="1"/>
          <p:nvPr/>
        </p:nvSpPr>
        <p:spPr>
          <a:xfrm>
            <a:off x="0" y="1351723"/>
            <a:ext cx="526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B050"/>
                </a:solidFill>
              </a:rPr>
              <a:t>BUSINESS REQUIREMENT </a:t>
            </a:r>
            <a:r>
              <a:rPr lang="en-IN" sz="4000" dirty="0">
                <a:solidFill>
                  <a:srgbClr val="00B050"/>
                </a:solidFill>
              </a:rPr>
              <a:t>: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D9E53-FD70-4FE5-868A-D8A5AF26CD40}"/>
              </a:ext>
            </a:extLst>
          </p:cNvPr>
          <p:cNvSpPr txBox="1"/>
          <p:nvPr/>
        </p:nvSpPr>
        <p:spPr>
          <a:xfrm>
            <a:off x="225288" y="2150692"/>
            <a:ext cx="324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highlight>
                  <a:srgbClr val="000080"/>
                </a:highlight>
              </a:rPr>
              <a:t>Chart's Requirements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04886-7ED7-4098-B8AA-D25FF3960AF0}"/>
              </a:ext>
            </a:extLst>
          </p:cNvPr>
          <p:cNvSpPr txBox="1"/>
          <p:nvPr/>
        </p:nvSpPr>
        <p:spPr>
          <a:xfrm>
            <a:off x="92766" y="2703441"/>
            <a:ext cx="120992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Total Sales by Fat Content: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Objective: Analyze the impact of fat content on total sales.</a:t>
            </a:r>
          </a:p>
          <a:p>
            <a:r>
              <a:rPr lang="en-US" dirty="0">
                <a:solidFill>
                  <a:srgbClr val="00B050"/>
                </a:solidFill>
              </a:rPr>
              <a:t>	Additional KPI Metrics: Assess how other KPIs (Average Sales, Number of Items, Average Rating) vary with fat content.</a:t>
            </a:r>
          </a:p>
          <a:p>
            <a:r>
              <a:rPr lang="en-US" dirty="0">
                <a:solidFill>
                  <a:srgbClr val="00B050"/>
                </a:solidFill>
              </a:rPr>
              <a:t>	Chart Type: Donut Chart.</a:t>
            </a:r>
          </a:p>
          <a:p>
            <a:r>
              <a:rPr lang="en-US" b="1" dirty="0"/>
              <a:t>2. Total Sales by ItemType: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Objective: Identify the performance of different item types in terms of total sales.</a:t>
            </a:r>
          </a:p>
          <a:p>
            <a:r>
              <a:rPr lang="en-US" dirty="0">
                <a:solidFill>
                  <a:srgbClr val="00B050"/>
                </a:solidFill>
              </a:rPr>
              <a:t>	Additional KPI Metrics: Assess how other KPIs (Average Sales, Number of Items, Average Rating) vary with fat content.</a:t>
            </a:r>
          </a:p>
          <a:p>
            <a:r>
              <a:rPr lang="en-US" dirty="0">
                <a:solidFill>
                  <a:srgbClr val="00B050"/>
                </a:solidFill>
              </a:rPr>
              <a:t>	Chart Type: Bar Chart.</a:t>
            </a:r>
          </a:p>
          <a:p>
            <a:r>
              <a:rPr lang="en-US" b="1" dirty="0"/>
              <a:t>3. Fat Content by Outlet for Total Sales: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Objective: Compare total sales across different outlets segmented by fat content.</a:t>
            </a:r>
          </a:p>
          <a:p>
            <a:r>
              <a:rPr lang="en-US" dirty="0">
                <a:solidFill>
                  <a:srgbClr val="00B050"/>
                </a:solidFill>
              </a:rPr>
              <a:t>	Additional KPI Metrics: Assess how other KPIs (Average Sales, Number of Items, Average Rating) vary with fat content.</a:t>
            </a:r>
          </a:p>
          <a:p>
            <a:r>
              <a:rPr lang="en-US" dirty="0">
                <a:solidFill>
                  <a:srgbClr val="00B050"/>
                </a:solidFill>
              </a:rPr>
              <a:t>	Chart Type: Stacked Column Chart.</a:t>
            </a:r>
          </a:p>
          <a:p>
            <a:r>
              <a:rPr lang="en-US" b="1" dirty="0"/>
              <a:t>4. Total Sales by Outlet Establishment: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Objective: Evaluate how the age or type of outlet establishment influences total sales.</a:t>
            </a:r>
          </a:p>
          <a:p>
            <a:r>
              <a:rPr lang="en-US" dirty="0">
                <a:solidFill>
                  <a:srgbClr val="00B050"/>
                </a:solidFill>
              </a:rPr>
              <a:t>	Chart Type: Line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830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2F8A26-D60D-42A7-A3AA-7A19B6D1A9CA}"/>
              </a:ext>
            </a:extLst>
          </p:cNvPr>
          <p:cNvSpPr/>
          <p:nvPr/>
        </p:nvSpPr>
        <p:spPr>
          <a:xfrm>
            <a:off x="0" y="0"/>
            <a:ext cx="12496800" cy="8058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A6661C-3BC3-4CCC-8EBF-0054CD0D5CE1}"/>
              </a:ext>
            </a:extLst>
          </p:cNvPr>
          <p:cNvSpPr txBox="1"/>
          <p:nvPr/>
        </p:nvSpPr>
        <p:spPr>
          <a:xfrm>
            <a:off x="3465444" y="145774"/>
            <a:ext cx="526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3200" dirty="0" err="1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3200" dirty="0">
                <a:solidFill>
                  <a:schemeClr val="accent6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rgbClr val="00B0F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5E0DC-DA88-402B-9722-7EBD8599CB53}"/>
              </a:ext>
            </a:extLst>
          </p:cNvPr>
          <p:cNvSpPr txBox="1"/>
          <p:nvPr/>
        </p:nvSpPr>
        <p:spPr>
          <a:xfrm>
            <a:off x="0" y="1351723"/>
            <a:ext cx="5261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solidFill>
                  <a:srgbClr val="00B050"/>
                </a:solidFill>
              </a:rPr>
              <a:t>BUSINESS REQUIREMENT </a:t>
            </a:r>
            <a:r>
              <a:rPr lang="en-IN" sz="4000" dirty="0">
                <a:solidFill>
                  <a:srgbClr val="00B050"/>
                </a:solidFill>
              </a:rPr>
              <a:t>: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4044-6935-43D6-8EE3-2D4B53FCF7A3}"/>
              </a:ext>
            </a:extLst>
          </p:cNvPr>
          <p:cNvSpPr txBox="1"/>
          <p:nvPr/>
        </p:nvSpPr>
        <p:spPr>
          <a:xfrm>
            <a:off x="225288" y="2150692"/>
            <a:ext cx="3240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highlight>
                  <a:srgbClr val="000080"/>
                </a:highlight>
              </a:rPr>
              <a:t>Chart's Requirements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8AD3E7-2C73-431A-B54D-2F1F54345461}"/>
              </a:ext>
            </a:extLst>
          </p:cNvPr>
          <p:cNvSpPr txBox="1"/>
          <p:nvPr/>
        </p:nvSpPr>
        <p:spPr>
          <a:xfrm>
            <a:off x="357809" y="2814483"/>
            <a:ext cx="121389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5.Sales by Outlet Size :</a:t>
            </a:r>
          </a:p>
          <a:p>
            <a:r>
              <a:rPr lang="en-US" b="1" dirty="0"/>
              <a:t>	</a:t>
            </a:r>
            <a:r>
              <a:rPr lang="en-US" dirty="0">
                <a:solidFill>
                  <a:srgbClr val="00B050"/>
                </a:solidFill>
              </a:rPr>
              <a:t>Objective </a:t>
            </a:r>
            <a:r>
              <a:rPr lang="en-US" b="1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00B050"/>
                </a:solidFill>
              </a:rPr>
              <a:t>Analyze the correlation between outlet size and total sales.</a:t>
            </a:r>
          </a:p>
          <a:p>
            <a:r>
              <a:rPr lang="en-US" dirty="0">
                <a:solidFill>
                  <a:srgbClr val="00B050"/>
                </a:solidFill>
              </a:rPr>
              <a:t>	 Chart Type: Donut/Pie Chart.</a:t>
            </a:r>
          </a:p>
          <a:p>
            <a:r>
              <a:rPr lang="en-US" b="1" dirty="0"/>
              <a:t>6. Sales by Outlet Location: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 Objective : Assess the geographic distribution of sales across different locations.</a:t>
            </a:r>
          </a:p>
          <a:p>
            <a:r>
              <a:rPr lang="en-US" dirty="0">
                <a:solidFill>
                  <a:srgbClr val="00B050"/>
                </a:solidFill>
              </a:rPr>
              <a:t>	 Chart Type: Funnel Map.</a:t>
            </a:r>
          </a:p>
          <a:p>
            <a:r>
              <a:rPr lang="en-US" b="1" dirty="0"/>
              <a:t>7. All Metrics by Outlet Type: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rgbClr val="00B050"/>
                </a:solidFill>
              </a:rPr>
              <a:t>Objective : Provide a comprehensive view of all kay metrics (Total Sales, Average Sales, Number of items, Average 	Rating)broken down by different outlet types.</a:t>
            </a:r>
          </a:p>
          <a:p>
            <a:r>
              <a:rPr lang="en-US" dirty="0">
                <a:solidFill>
                  <a:srgbClr val="00B050"/>
                </a:solidFill>
              </a:rPr>
              <a:t>	Chart Type : Matrix Card.</a:t>
            </a:r>
            <a:endParaRPr lang="en-IN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33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A0BCBA-B1B8-47C4-9D88-12636934C115}"/>
              </a:ext>
            </a:extLst>
          </p:cNvPr>
          <p:cNvSpPr/>
          <p:nvPr/>
        </p:nvSpPr>
        <p:spPr>
          <a:xfrm>
            <a:off x="0" y="0"/>
            <a:ext cx="12496800" cy="8058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39B9C7F-F182-4854-BC2C-11EA06162CF5}"/>
              </a:ext>
            </a:extLst>
          </p:cNvPr>
          <p:cNvSpPr txBox="1">
            <a:spLocks/>
          </p:cNvSpPr>
          <p:nvPr/>
        </p:nvSpPr>
        <p:spPr>
          <a:xfrm>
            <a:off x="298174" y="565772"/>
            <a:ext cx="1190045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>
                <a:solidFill>
                  <a:schemeClr val="accent6"/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It </a:t>
            </a:r>
            <a:r>
              <a:rPr lang="en-IN" sz="4800">
                <a:solidFill>
                  <a:srgbClr val="00B0F0"/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Analysis </a:t>
            </a:r>
            <a:r>
              <a:rPr lang="en-IN" sz="4800">
                <a:solidFill>
                  <a:schemeClr val="tx2">
                    <a:lumMod val="50000"/>
                  </a:schemeClr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Final</a:t>
            </a:r>
            <a:r>
              <a:rPr lang="en-IN" sz="4800">
                <a:solidFill>
                  <a:srgbClr val="00B0F0"/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800">
                <a:solidFill>
                  <a:srgbClr val="00B050"/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Excel</a:t>
            </a:r>
            <a:r>
              <a:rPr lang="en-IN" sz="4800">
                <a:solidFill>
                  <a:srgbClr val="00B0F0"/>
                </a:solidFill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800">
                <a:highlight>
                  <a:srgbClr val="FFFF00"/>
                </a:highlight>
                <a:latin typeface="Segoe UI Black" panose="020B0A02040204020203" pitchFamily="34" charset="0"/>
                <a:ea typeface="Segoe UI Black" panose="020B0A02040204020203" pitchFamily="34" charset="0"/>
              </a:rPr>
              <a:t>Dashboard</a:t>
            </a:r>
            <a:endParaRPr lang="en-IN" sz="4000" dirty="0"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12B285-5405-41DD-920B-41AD9B27C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" y="1510749"/>
            <a:ext cx="12138991" cy="63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5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381B5BB-9C95-4976-8408-3D5D309D849A}"/>
              </a:ext>
            </a:extLst>
          </p:cNvPr>
          <p:cNvSpPr/>
          <p:nvPr/>
        </p:nvSpPr>
        <p:spPr>
          <a:xfrm>
            <a:off x="0" y="0"/>
            <a:ext cx="12496800" cy="80587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98E4-B02A-447A-8087-B198A694AF24}"/>
              </a:ext>
            </a:extLst>
          </p:cNvPr>
          <p:cNvSpPr txBox="1"/>
          <p:nvPr/>
        </p:nvSpPr>
        <p:spPr>
          <a:xfrm>
            <a:off x="2372140" y="3322490"/>
            <a:ext cx="7447721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1500" dirty="0"/>
              <a:t>THANK YOU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830232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412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basavaraj chakalabbi</dc:creator>
  <cp:lastModifiedBy>basavaraj chakalabbi</cp:lastModifiedBy>
  <cp:revision>1</cp:revision>
  <dcterms:created xsi:type="dcterms:W3CDTF">2025-08-17T19:04:20Z</dcterms:created>
  <dcterms:modified xsi:type="dcterms:W3CDTF">2025-08-17T20:05:24Z</dcterms:modified>
</cp:coreProperties>
</file>