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Lst>
  <p:notesMasterIdLst>
    <p:notesMasterId r:id="rId22"/>
  </p:notesMasterIdLst>
  <p:sldIdLst>
    <p:sldId id="281" r:id="rId2"/>
    <p:sldId id="311" r:id="rId3"/>
    <p:sldId id="318" r:id="rId4"/>
    <p:sldId id="282" r:id="rId5"/>
    <p:sldId id="319" r:id="rId6"/>
    <p:sldId id="267" r:id="rId7"/>
    <p:sldId id="286" r:id="rId8"/>
    <p:sldId id="287" r:id="rId9"/>
    <p:sldId id="279" r:id="rId10"/>
    <p:sldId id="322" r:id="rId11"/>
    <p:sldId id="272" r:id="rId12"/>
    <p:sldId id="326" r:id="rId13"/>
    <p:sldId id="284" r:id="rId14"/>
    <p:sldId id="289" r:id="rId15"/>
    <p:sldId id="290" r:id="rId16"/>
    <p:sldId id="288" r:id="rId17"/>
    <p:sldId id="327" r:id="rId18"/>
    <p:sldId id="261" r:id="rId19"/>
    <p:sldId id="274" r:id="rId20"/>
    <p:sldId id="277"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24" autoAdjust="0"/>
  </p:normalViewPr>
  <p:slideViewPr>
    <p:cSldViewPr snapToGrid="0">
      <p:cViewPr varScale="1">
        <p:scale>
          <a:sx n="84" d="100"/>
          <a:sy n="84" d="100"/>
        </p:scale>
        <p:origin x="816" y="96"/>
      </p:cViewPr>
      <p:guideLst>
        <p:guide orient="horz" pos="2160"/>
        <p:guide pos="2880"/>
      </p:guideLst>
    </p:cSldViewPr>
  </p:slideViewPr>
  <p:outlineViewPr>
    <p:cViewPr>
      <p:scale>
        <a:sx n="33" d="100"/>
        <a:sy n="33" d="100"/>
      </p:scale>
      <p:origin x="6" y="39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DE201DA-7736-40B4-A415-143737E0E91C}" type="datetimeFigureOut">
              <a:rPr lang="en-US" smtClean="0"/>
              <a:pPr/>
              <a:t>8/10/2020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CD8D4D2-428E-4747-9A9D-82FA6B4B4EDF}" type="slidenum">
              <a:rPr lang="en-US" smtClean="0"/>
              <a:pPr/>
              <a:t>‹#›</a:t>
            </a:fld>
            <a:endParaRPr lang="en-US"/>
          </a:p>
        </p:txBody>
      </p:sp>
    </p:spTree>
    <p:extLst>
      <p:ext uri="{BB962C8B-B14F-4D97-AF65-F5344CB8AC3E}">
        <p14:creationId xmlns:p14="http://schemas.microsoft.com/office/powerpoint/2010/main" val="290870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C98949BE-5572-4303-8F12-09DED004BA7B}"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4AF466F-BDA4-4F18-9C7B-FF0A9A1B0E80}" type="datetime1">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4290-6522-4139-852E-05BD9E7F0D2E}" type="datetime1">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B955F9-81EA-47C5-8059-9E5C2B437C70}" type="datetime1">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EF607B-A47E-422C-9BEF-122CCDB7C526}" type="datetime1">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8/10/2020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EE300C-6FC5-4FC3-AF1A-075E4F50620D}" type="datetime1">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50D295D-4A77-4DEB-B04C-9F4282A8BC04}" type="datetime1">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B28685-4D0C-42D5-8013-B5904CD1FCBC}" type="datetime1">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8/10/2020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cpu@2.4Ghz"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a:xfrm>
            <a:off x="426423" y="2486977"/>
            <a:ext cx="6340135" cy="1787837"/>
          </a:xfrm>
        </p:spPr>
        <p:txBody>
          <a:bodyPr>
            <a:normAutofit lnSpcReduction="10000"/>
          </a:bodyPr>
          <a:lstStyle/>
          <a:p>
            <a:pPr algn="l"/>
            <a:r>
              <a:rPr lang="en-US" sz="2000" b="1" dirty="0">
                <a:solidFill>
                  <a:schemeClr val="accent3">
                    <a:lumMod val="50000"/>
                  </a:schemeClr>
                </a:solidFill>
                <a:latin typeface="Times New Roman" pitchFamily="18" charset="0"/>
                <a:cs typeface="Times New Roman" pitchFamily="18" charset="0"/>
              </a:rPr>
              <a:t>Presented By</a:t>
            </a:r>
          </a:p>
          <a:p>
            <a:pPr algn="l"/>
            <a:r>
              <a:rPr lang="en-US" sz="1700" b="1" dirty="0">
                <a:solidFill>
                  <a:schemeClr val="accent1">
                    <a:lumMod val="50000"/>
                  </a:schemeClr>
                </a:solidFill>
                <a:latin typeface="Times New Roman" panose="02020603050405020304" pitchFamily="18" charset="0"/>
                <a:cs typeface="Times New Roman" panose="02020603050405020304" pitchFamily="18" charset="0"/>
              </a:rPr>
              <a:t>BASAVARAJ SAVALAGI	   		1DS17IS402 </a:t>
            </a:r>
          </a:p>
          <a:p>
            <a:pPr algn="l"/>
            <a:r>
              <a:rPr lang="en-US" sz="1700" b="1" dirty="0">
                <a:solidFill>
                  <a:schemeClr val="accent1">
                    <a:lumMod val="50000"/>
                  </a:schemeClr>
                </a:solidFill>
                <a:latin typeface="Times New Roman" panose="02020603050405020304" pitchFamily="18" charset="0"/>
                <a:cs typeface="Times New Roman" panose="02020603050405020304" pitchFamily="18" charset="0"/>
              </a:rPr>
              <a:t>DEEPAK KUMAR N			1DS17IS405                     GIRISH BABU J N				1DS17IS407</a:t>
            </a:r>
          </a:p>
          <a:p>
            <a:pPr algn="l"/>
            <a:r>
              <a:rPr lang="en-US" sz="1700" b="1" dirty="0">
                <a:solidFill>
                  <a:schemeClr val="accent1">
                    <a:lumMod val="50000"/>
                  </a:schemeClr>
                </a:solidFill>
                <a:latin typeface="Times New Roman" panose="02020603050405020304" pitchFamily="18" charset="0"/>
                <a:cs typeface="Times New Roman" panose="02020603050405020304" pitchFamily="18" charset="0"/>
              </a:rPr>
              <a:t>MOHAMMED SUFIYAAN BIAG		1DS17IS413</a:t>
            </a:r>
            <a:r>
              <a:rPr lang="en-US" sz="1700" dirty="0">
                <a:solidFill>
                  <a:schemeClr val="accent1">
                    <a:lumMod val="50000"/>
                  </a:schemeClr>
                </a:solidFill>
                <a:latin typeface="Times New Roman" panose="02020603050405020304" pitchFamily="18" charset="0"/>
                <a:cs typeface="Times New Roman" pitchFamily="18" charset="0"/>
              </a:rPr>
              <a:t>	</a:t>
            </a:r>
          </a:p>
        </p:txBody>
      </p:sp>
      <p:sp>
        <p:nvSpPr>
          <p:cNvPr id="5" name="Footer Placeholder 4"/>
          <p:cNvSpPr>
            <a:spLocks noGrp="1"/>
          </p:cNvSpPr>
          <p:nvPr>
            <p:ph type="ftr" sz="quarter" idx="11"/>
          </p:nvPr>
        </p:nvSpPr>
        <p:spPr>
          <a:xfrm>
            <a:off x="2895600" y="6019800"/>
            <a:ext cx="2895600" cy="365125"/>
          </a:xfrm>
        </p:spPr>
        <p:txBody>
          <a:bodyPr/>
          <a:lstStyle/>
          <a:p>
            <a:r>
              <a:rPr lang="en-US" sz="1800" dirty="0">
                <a:solidFill>
                  <a:schemeClr val="tx1"/>
                </a:solidFill>
                <a:latin typeface="Times New Roman" panose="02020603050405020304" pitchFamily="18" charset="0"/>
                <a:cs typeface="Times New Roman" panose="02020603050405020304" pitchFamily="18" charset="0"/>
              </a:rPr>
              <a:t>Department of ISE, DSCE</a:t>
            </a:r>
          </a:p>
        </p:txBody>
      </p:sp>
      <p:sp>
        <p:nvSpPr>
          <p:cNvPr id="13" name="Slide Number Placeholder 12"/>
          <p:cNvSpPr>
            <a:spLocks noGrp="1"/>
          </p:cNvSpPr>
          <p:nvPr>
            <p:ph type="sldNum" sz="quarter" idx="12"/>
          </p:nvPr>
        </p:nvSpPr>
        <p:spPr>
          <a:xfrm>
            <a:off x="6608806" y="6248400"/>
            <a:ext cx="2133600" cy="365125"/>
          </a:xfrm>
        </p:spPr>
        <p:txBody>
          <a:bodyPr/>
          <a:lstStyle/>
          <a:p>
            <a:fld id="{91633C72-83B3-42C9-A21C-3AA8D54D20E0}" type="slidenum">
              <a:rPr lang="en-US" sz="1400" smtClean="0">
                <a:solidFill>
                  <a:schemeClr val="tx1"/>
                </a:solidFill>
              </a:rPr>
              <a:pPr/>
              <a:t>1</a:t>
            </a:fld>
            <a:endParaRPr lang="en-US" sz="1400" dirty="0">
              <a:solidFill>
                <a:schemeClr val="tx1"/>
              </a:solidFill>
            </a:endParaRPr>
          </a:p>
        </p:txBody>
      </p:sp>
      <p:sp>
        <p:nvSpPr>
          <p:cNvPr id="11" name="Rectangle 10"/>
          <p:cNvSpPr/>
          <p:nvPr/>
        </p:nvSpPr>
        <p:spPr>
          <a:xfrm>
            <a:off x="1097280" y="1194316"/>
            <a:ext cx="6804660" cy="830997"/>
          </a:xfrm>
          <a:prstGeom prst="rect">
            <a:avLst/>
          </a:prstGeom>
        </p:spPr>
        <p:txBody>
          <a:bodyPr wrap="square">
            <a:spAutoFit/>
          </a:bodyPr>
          <a:lstStyle/>
          <a:p>
            <a:r>
              <a:rPr lang="en-US" sz="2400" b="1" dirty="0">
                <a:latin typeface="Times New Roman" pitchFamily="18" charset="0"/>
                <a:cs typeface="Times New Roman" pitchFamily="18" charset="0"/>
              </a:rPr>
              <a:t>REAL TIME SHARE MARKET ANALYSIS 	USING MACHINE LEARNING</a:t>
            </a:r>
            <a:endParaRPr lang="en-US" sz="2400" b="1" dirty="0"/>
          </a:p>
        </p:txBody>
      </p:sp>
      <p:sp>
        <p:nvSpPr>
          <p:cNvPr id="16" name="Rectangle 15"/>
          <p:cNvSpPr/>
          <p:nvPr/>
        </p:nvSpPr>
        <p:spPr>
          <a:xfrm>
            <a:off x="348175" y="4175760"/>
            <a:ext cx="3200400" cy="2062103"/>
          </a:xfrm>
          <a:prstGeom prst="rect">
            <a:avLst/>
          </a:prstGeom>
        </p:spPr>
        <p:txBody>
          <a:bodyPr wrap="square">
            <a:spAutoFit/>
          </a:bodyPr>
          <a:lstStyle/>
          <a:p>
            <a:pPr algn="ctr"/>
            <a:r>
              <a:rPr lang="en-US" sz="2000" b="1" dirty="0">
                <a:solidFill>
                  <a:schemeClr val="bg2">
                    <a:lumMod val="25000"/>
                  </a:schemeClr>
                </a:solidFill>
                <a:latin typeface="Times New Roman" pitchFamily="18" charset="0"/>
                <a:ea typeface="+mj-ea"/>
                <a:cs typeface="Times New Roman" pitchFamily="18" charset="0"/>
              </a:rPr>
              <a:t>Under The Guidance Of</a:t>
            </a:r>
          </a:p>
          <a:p>
            <a:pPr algn="ctr"/>
            <a:r>
              <a:rPr lang="en-US" dirty="0">
                <a:solidFill>
                  <a:schemeClr val="tx2">
                    <a:lumMod val="75000"/>
                  </a:schemeClr>
                </a:solidFill>
              </a:rPr>
              <a:t>Prof. VAIDEHI M</a:t>
            </a:r>
            <a:endParaRPr lang="en-IN" dirty="0">
              <a:solidFill>
                <a:schemeClr val="tx2">
                  <a:lumMod val="75000"/>
                </a:schemeClr>
              </a:solidFill>
            </a:endParaRPr>
          </a:p>
          <a:p>
            <a:pPr algn="ctr"/>
            <a:r>
              <a:rPr lang="en-US" dirty="0">
                <a:solidFill>
                  <a:schemeClr val="tx2">
                    <a:lumMod val="75000"/>
                  </a:schemeClr>
                </a:solidFill>
              </a:rPr>
              <a:t>Assistant Professor</a:t>
            </a:r>
            <a:endParaRPr lang="en-IN" dirty="0">
              <a:solidFill>
                <a:schemeClr val="tx2">
                  <a:lumMod val="75000"/>
                </a:schemeClr>
              </a:solidFill>
            </a:endParaRPr>
          </a:p>
          <a:p>
            <a:pPr algn="ctr"/>
            <a:r>
              <a:rPr lang="en-US" dirty="0">
                <a:solidFill>
                  <a:schemeClr val="tx2">
                    <a:lumMod val="75000"/>
                  </a:schemeClr>
                </a:solidFill>
              </a:rPr>
              <a:t>Dept. of Information Science and Engineering</a:t>
            </a:r>
            <a:endParaRPr lang="en-IN" dirty="0">
              <a:solidFill>
                <a:schemeClr val="tx2">
                  <a:lumMod val="75000"/>
                </a:schemeClr>
              </a:solidFill>
            </a:endParaRPr>
          </a:p>
          <a:p>
            <a:pPr algn="ctr"/>
            <a:r>
              <a:rPr lang="en-US" dirty="0">
                <a:solidFill>
                  <a:schemeClr val="tx2">
                    <a:lumMod val="75000"/>
                  </a:schemeClr>
                </a:solidFill>
              </a:rPr>
              <a:t>DSCE, Bangalore</a:t>
            </a:r>
            <a:br>
              <a:rPr lang="en-US" sz="2400" b="1" dirty="0">
                <a:solidFill>
                  <a:srgbClr val="00B050"/>
                </a:solidFill>
                <a:latin typeface="Times New Roman" pitchFamily="18" charset="0"/>
                <a:ea typeface="+mj-ea"/>
                <a:cs typeface="Times New Roman" pitchFamily="18" charset="0"/>
              </a:rPr>
            </a:br>
            <a:endParaRPr lang="en-US" dirty="0">
              <a:solidFill>
                <a:srgbClr val="00B050"/>
              </a:solidFill>
            </a:endParaRPr>
          </a:p>
        </p:txBody>
      </p:sp>
      <p:sp>
        <p:nvSpPr>
          <p:cNvPr id="12" name="Rectangle 11"/>
          <p:cNvSpPr/>
          <p:nvPr/>
        </p:nvSpPr>
        <p:spPr>
          <a:xfrm>
            <a:off x="685800" y="1452265"/>
            <a:ext cx="7315200" cy="369332"/>
          </a:xfrm>
          <a:prstGeom prst="rect">
            <a:avLst/>
          </a:prstGeom>
        </p:spPr>
        <p:txBody>
          <a:bodyPr wrap="square">
            <a:spAutoFit/>
          </a:bodyPr>
          <a:lstStyle/>
          <a:p>
            <a:r>
              <a:rPr lang="en-US" b="1" dirty="0">
                <a:latin typeface="Times New Roman" pitchFamily="18" charset="0"/>
                <a:cs typeface="Times New Roman" pitchFamily="18" charset="0"/>
              </a:rPr>
              <a:t>                           </a:t>
            </a:r>
            <a:endParaRPr lang="en-US" sz="2400" dirty="0"/>
          </a:p>
        </p:txBody>
      </p:sp>
      <p:grpSp>
        <p:nvGrpSpPr>
          <p:cNvPr id="2" name="Group 1">
            <a:extLst>
              <a:ext uri="{FF2B5EF4-FFF2-40B4-BE49-F238E27FC236}">
                <a16:creationId xmlns:a16="http://schemas.microsoft.com/office/drawing/2014/main" id="{85F04D7C-7552-4C33-9BC2-617DA10F28FC}"/>
              </a:ext>
            </a:extLst>
          </p:cNvPr>
          <p:cNvGrpSpPr/>
          <p:nvPr/>
        </p:nvGrpSpPr>
        <p:grpSpPr>
          <a:xfrm>
            <a:off x="0" y="190500"/>
            <a:ext cx="9144000" cy="6667500"/>
            <a:chOff x="0" y="190500"/>
            <a:chExt cx="9144000" cy="6667500"/>
          </a:xfrm>
        </p:grpSpPr>
        <p:cxnSp>
          <p:nvCxnSpPr>
            <p:cNvPr id="15" name="Straight Connector 14"/>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cxnSpLocks/>
            </p:cNvCxnSpPr>
            <p:nvPr/>
          </p:nvCxnSpPr>
          <p:spPr>
            <a:xfrm>
              <a:off x="348175" y="190500"/>
              <a:ext cx="0" cy="6667500"/>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17" name="Picture 2"/>
          <p:cNvPicPr>
            <a:picLocks noChangeAspect="1" noChangeArrowheads="1"/>
          </p:cNvPicPr>
          <p:nvPr/>
        </p:nvPicPr>
        <p:blipFill>
          <a:blip r:embed="rId3" cstate="print"/>
          <a:srcRect/>
          <a:stretch>
            <a:fillRect/>
          </a:stretch>
        </p:blipFill>
        <p:spPr bwMode="auto">
          <a:xfrm>
            <a:off x="3548575" y="0"/>
            <a:ext cx="1350818" cy="979170"/>
          </a:xfrm>
          <a:prstGeom prst="rect">
            <a:avLst/>
          </a:prstGeom>
          <a:noFill/>
          <a:ln w="9525">
            <a:noFill/>
            <a:miter lim="800000"/>
            <a:headEnd/>
            <a:tailEnd/>
          </a:ln>
        </p:spPr>
      </p:pic>
    </p:spTree>
    <p:extLst>
      <p:ext uri="{BB962C8B-B14F-4D97-AF65-F5344CB8AC3E}">
        <p14:creationId xmlns:p14="http://schemas.microsoft.com/office/powerpoint/2010/main" val="391580071"/>
      </p:ext>
    </p:extLst>
  </p:cSld>
  <p:clrMapOvr>
    <a:masterClrMapping/>
  </p:clrMapOvr>
  <p:transition spd="slow" advTm="25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a:xfrm>
            <a:off x="3124200" y="6492875"/>
            <a:ext cx="2895600" cy="365125"/>
          </a:xfrm>
        </p:spPr>
        <p:txBody>
          <a:bodyPr/>
          <a:lstStyle/>
          <a:p>
            <a:r>
              <a:rPr lang="en-US" dirty="0"/>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10</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36342" y="1219200"/>
            <a:ext cx="9144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8" name="Picture 2">
            <a:extLst>
              <a:ext uri="{FF2B5EF4-FFF2-40B4-BE49-F238E27FC236}">
                <a16:creationId xmlns:a16="http://schemas.microsoft.com/office/drawing/2014/main" id="{7E559D34-D0E0-4AF9-98C2-EE04A926E55C}"/>
              </a:ext>
            </a:extLst>
          </p:cNvPr>
          <p:cNvPicPr>
            <a:picLocks noGrp="1" noChangeAspect="1" noChangeArrowheads="1"/>
          </p:cNvPicPr>
          <p:nvPr>
            <p:ph idx="1"/>
          </p:nvPr>
        </p:nvPicPr>
        <p:blipFill>
          <a:blip r:embed="rId2" cstate="print"/>
          <a:srcRect/>
          <a:stretch>
            <a:fillRect/>
          </a:stretch>
        </p:blipFill>
        <p:spPr bwMode="auto">
          <a:xfrm>
            <a:off x="7754229" y="169985"/>
            <a:ext cx="1143000" cy="989215"/>
          </a:xfrm>
          <a:prstGeom prst="rect">
            <a:avLst/>
          </a:prstGeom>
          <a:noFill/>
          <a:ln w="9525">
            <a:noFill/>
            <a:miter lim="800000"/>
            <a:headEnd/>
            <a:tailEnd/>
          </a:ln>
        </p:spPr>
      </p:pic>
      <p:sp>
        <p:nvSpPr>
          <p:cNvPr id="2" name="Rectangle 1">
            <a:extLst>
              <a:ext uri="{FF2B5EF4-FFF2-40B4-BE49-F238E27FC236}">
                <a16:creationId xmlns:a16="http://schemas.microsoft.com/office/drawing/2014/main" id="{EAEB7E05-D8CC-4227-BCC8-5D3EDECCB1FD}"/>
              </a:ext>
            </a:extLst>
          </p:cNvPr>
          <p:cNvSpPr/>
          <p:nvPr/>
        </p:nvSpPr>
        <p:spPr>
          <a:xfrm>
            <a:off x="685800" y="1524000"/>
            <a:ext cx="2356735" cy="491930"/>
          </a:xfrm>
          <a:prstGeom prst="rect">
            <a:avLst/>
          </a:prstGeom>
        </p:spPr>
        <p:txBody>
          <a:bodyPr wrap="none">
            <a:spAutoFit/>
          </a:bodyPr>
          <a:lstStyle/>
          <a:p>
            <a:pPr>
              <a:lnSpc>
                <a:spcPct val="115000"/>
              </a:lnSpc>
              <a:spcAft>
                <a:spcPts val="0"/>
              </a:spcAft>
              <a:tabLst>
                <a:tab pos="3095625" algn="l"/>
              </a:tabLst>
            </a:pPr>
            <a:r>
              <a:rPr lang="en-US" sz="2400" b="1" dirty="0">
                <a:solidFill>
                  <a:srgbClr val="C00000"/>
                </a:solidFill>
                <a:latin typeface="Arial Black" panose="020B0A04020102020204" pitchFamily="34" charset="0"/>
                <a:ea typeface="Times New Roman" panose="02020603050405020304" pitchFamily="18" charset="0"/>
              </a:rPr>
              <a:t>OBJECTIVE: </a:t>
            </a:r>
            <a:endParaRPr lang="en-IN" sz="2400" dirty="0">
              <a:solidFill>
                <a:srgbClr val="C00000"/>
              </a:solidFill>
              <a:effectLst/>
              <a:latin typeface="Arial Black" panose="020B0A04020102020204" pitchFamily="34" charset="0"/>
              <a:ea typeface="Times New Roman" panose="02020603050405020304" pitchFamily="18" charset="0"/>
            </a:endParaRPr>
          </a:p>
        </p:txBody>
      </p:sp>
      <p:sp>
        <p:nvSpPr>
          <p:cNvPr id="3" name="Rectangle 2">
            <a:extLst>
              <a:ext uri="{FF2B5EF4-FFF2-40B4-BE49-F238E27FC236}">
                <a16:creationId xmlns:a16="http://schemas.microsoft.com/office/drawing/2014/main" id="{C4E232DC-6426-4537-A614-6988E16270C3}"/>
              </a:ext>
            </a:extLst>
          </p:cNvPr>
          <p:cNvSpPr/>
          <p:nvPr/>
        </p:nvSpPr>
        <p:spPr>
          <a:xfrm>
            <a:off x="676717" y="2158791"/>
            <a:ext cx="8211425" cy="3366563"/>
          </a:xfrm>
          <a:prstGeom prst="rect">
            <a:avLst/>
          </a:prstGeom>
        </p:spPr>
        <p:txBody>
          <a:bodyPr wrap="square">
            <a:spAutoFit/>
          </a:bodyPr>
          <a:lstStyle/>
          <a:p>
            <a:pPr marL="285750" lvl="0" indent="-285750" algn="just">
              <a:lnSpc>
                <a:spcPct val="150000"/>
              </a:lnSpc>
              <a:spcAft>
                <a:spcPts val="0"/>
              </a:spcAft>
              <a:buFont typeface="Wingdings" panose="05000000000000000000" pitchFamily="2" charset="2"/>
              <a:buChar char="q"/>
              <a:tabLst>
                <a:tab pos="3095625" algn="l"/>
              </a:tabLst>
            </a:pPr>
            <a:r>
              <a:rPr lang="en-US" dirty="0">
                <a:latin typeface="Times New Roman" panose="02020603050405020304" pitchFamily="18" charset="0"/>
                <a:ea typeface="Times New Roman" panose="02020603050405020304" pitchFamily="18" charset="0"/>
              </a:rPr>
              <a:t>The objective of this project is to predict future values of financial stock of company.</a:t>
            </a:r>
          </a:p>
          <a:p>
            <a:pPr marL="285750" lvl="0" indent="-285750" algn="just">
              <a:lnSpc>
                <a:spcPct val="150000"/>
              </a:lnSpc>
              <a:spcAft>
                <a:spcPts val="0"/>
              </a:spcAft>
              <a:buFont typeface="Wingdings" panose="05000000000000000000" pitchFamily="2" charset="2"/>
              <a:buChar char="q"/>
              <a:tabLst>
                <a:tab pos="3095625" algn="l"/>
              </a:tabLst>
            </a:pPr>
            <a:r>
              <a:rPr lang="en-US" dirty="0">
                <a:latin typeface="Times New Roman" panose="02020603050405020304" pitchFamily="18" charset="0"/>
                <a:ea typeface="Times New Roman" panose="02020603050405020304" pitchFamily="18" charset="0"/>
              </a:rPr>
              <a:t>The recent trend in stock market prediction technologies is the use of machine learning which makes predictions based on the values of current stock market indices by training on their previous values. </a:t>
            </a:r>
          </a:p>
          <a:p>
            <a:pPr marL="285750" lvl="0" indent="-285750" algn="just">
              <a:lnSpc>
                <a:spcPct val="150000"/>
              </a:lnSpc>
              <a:spcAft>
                <a:spcPts val="0"/>
              </a:spcAft>
              <a:buFont typeface="Wingdings" panose="05000000000000000000" pitchFamily="2" charset="2"/>
              <a:buChar char="q"/>
              <a:tabLst>
                <a:tab pos="3095625" algn="l"/>
              </a:tabLst>
            </a:pPr>
            <a:r>
              <a:rPr lang="en-US" dirty="0">
                <a:latin typeface="Times New Roman" panose="02020603050405020304" pitchFamily="18" charset="0"/>
                <a:ea typeface="Times New Roman" panose="02020603050405020304" pitchFamily="18" charset="0"/>
              </a:rPr>
              <a:t>The stock market is a transformative,  non-straight dynamic and complex system.</a:t>
            </a:r>
          </a:p>
          <a:p>
            <a:pPr marL="285750" lvl="0" indent="-285750" algn="just">
              <a:lnSpc>
                <a:spcPct val="150000"/>
              </a:lnSpc>
              <a:spcAft>
                <a:spcPts val="0"/>
              </a:spcAft>
              <a:buFont typeface="Wingdings" panose="05000000000000000000" pitchFamily="2" charset="2"/>
              <a:buChar char="q"/>
              <a:tabLst>
                <a:tab pos="3095625" algn="l"/>
              </a:tabLst>
            </a:pPr>
            <a:r>
              <a:rPr lang="en-US" dirty="0">
                <a:latin typeface="Times New Roman" panose="02020603050405020304" pitchFamily="18" charset="0"/>
                <a:ea typeface="Times New Roman" panose="02020603050405020304" pitchFamily="18" charset="0"/>
              </a:rPr>
              <a:t> This project  presents machine learning aided algorithms to evaluate the stock prices in the future to analyze market behavior .</a:t>
            </a:r>
          </a:p>
        </p:txBody>
      </p:sp>
    </p:spTree>
    <p:extLst>
      <p:ext uri="{BB962C8B-B14F-4D97-AF65-F5344CB8AC3E}">
        <p14:creationId xmlns:p14="http://schemas.microsoft.com/office/powerpoint/2010/main" val="28742962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196260"/>
            <a:ext cx="7620000" cy="1143000"/>
          </a:xfrm>
        </p:spPr>
        <p:txBody>
          <a:bodyPr/>
          <a:lstStyle/>
          <a:p>
            <a:pPr>
              <a:lnSpc>
                <a:spcPct val="150000"/>
              </a:lnSpc>
            </a:pPr>
            <a:r>
              <a:rPr lang="en-US" b="1" dirty="0">
                <a:solidFill>
                  <a:srgbClr val="FF0000"/>
                </a:solidFill>
                <a:latin typeface="Times New Roman" pitchFamily="18" charset="0"/>
                <a:cs typeface="Times New Roman" pitchFamily="18" charset="0"/>
              </a:rPr>
              <a:t>Implementation</a:t>
            </a:r>
          </a:p>
        </p:txBody>
      </p:sp>
      <p:sp>
        <p:nvSpPr>
          <p:cNvPr id="3" name="Content Placeholder 2"/>
          <p:cNvSpPr>
            <a:spLocks noGrp="1"/>
          </p:cNvSpPr>
          <p:nvPr>
            <p:ph idx="1"/>
          </p:nvPr>
        </p:nvSpPr>
        <p:spPr>
          <a:xfrm>
            <a:off x="339633" y="1247501"/>
            <a:ext cx="7759337" cy="5231675"/>
          </a:xfrm>
        </p:spPr>
        <p:txBody>
          <a:bodyPr>
            <a:normAutofit fontScale="70000" lnSpcReduction="20000"/>
          </a:bodyPr>
          <a:lstStyle/>
          <a:p>
            <a:pPr>
              <a:lnSpc>
                <a:spcPct val="150000"/>
              </a:lnSpc>
              <a:buNone/>
            </a:pPr>
            <a:r>
              <a:rPr lang="en-US" sz="3600" b="1" dirty="0">
                <a:latin typeface="Times New Roman" pitchFamily="18" charset="0"/>
                <a:cs typeface="Times New Roman" pitchFamily="18" charset="0"/>
              </a:rPr>
              <a:t>Modules</a:t>
            </a:r>
          </a:p>
          <a:p>
            <a:pPr>
              <a:lnSpc>
                <a:spcPct val="150000"/>
              </a:lnSpc>
              <a:buNone/>
            </a:pPr>
            <a:r>
              <a:rPr lang="en-US" b="1" dirty="0">
                <a:latin typeface="Times New Roman" pitchFamily="18" charset="0"/>
                <a:cs typeface="Times New Roman" pitchFamily="18" charset="0"/>
              </a:rPr>
              <a:t>Module1: </a:t>
            </a:r>
            <a:r>
              <a:rPr lang="en-IN" dirty="0">
                <a:latin typeface="Times New Roman" pitchFamily="18" charset="0"/>
                <a:cs typeface="Times New Roman" pitchFamily="18" charset="0"/>
              </a:rPr>
              <a:t>Data Sets Collection:</a:t>
            </a:r>
          </a:p>
          <a:p>
            <a:pPr marL="457200" indent="-457200">
              <a:lnSpc>
                <a:spcPct val="150000"/>
              </a:lnSpc>
              <a:buNone/>
            </a:pPr>
            <a:r>
              <a:rPr lang="en-IN" dirty="0">
                <a:latin typeface="Times New Roman" pitchFamily="18" charset="0"/>
                <a:cs typeface="Times New Roman" pitchFamily="18" charset="0"/>
              </a:rPr>
              <a:t>			It collects the raw data </a:t>
            </a:r>
          </a:p>
          <a:p>
            <a:pPr marL="457200" indent="-457200">
              <a:lnSpc>
                <a:spcPct val="150000"/>
              </a:lnSpc>
              <a:buNone/>
            </a:pPr>
            <a:r>
              <a:rPr lang="en-US" b="1" dirty="0">
                <a:latin typeface="Times New Roman" pitchFamily="18" charset="0"/>
                <a:cs typeface="Times New Roman" pitchFamily="18" charset="0"/>
              </a:rPr>
              <a:t>Module2:</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Dividing the raw data as two parts:</a:t>
            </a:r>
          </a:p>
          <a:p>
            <a:pPr marL="1920240" lvl="5" indent="-457200">
              <a:lnSpc>
                <a:spcPct val="150000"/>
              </a:lnSpc>
              <a:buClrTx/>
              <a:buFont typeface="+mj-lt"/>
              <a:buAutoNum type="arabicPeriod"/>
            </a:pPr>
            <a:r>
              <a:rPr lang="en-IN" sz="3100" dirty="0">
                <a:solidFill>
                  <a:schemeClr val="tx1"/>
                </a:solidFill>
                <a:latin typeface="Times New Roman" pitchFamily="18" charset="0"/>
                <a:cs typeface="Times New Roman" pitchFamily="18" charset="0"/>
              </a:rPr>
              <a:t>Training data</a:t>
            </a:r>
          </a:p>
          <a:p>
            <a:pPr marL="1920240" lvl="5" indent="-457200" algn="just">
              <a:lnSpc>
                <a:spcPct val="150000"/>
              </a:lnSpc>
              <a:buClrTx/>
              <a:buFont typeface="+mj-lt"/>
              <a:buAutoNum type="arabicPeriod"/>
            </a:pPr>
            <a:r>
              <a:rPr lang="en-IN" sz="3100" dirty="0">
                <a:solidFill>
                  <a:schemeClr val="tx1"/>
                </a:solidFill>
                <a:latin typeface="Times New Roman" pitchFamily="18" charset="0"/>
                <a:cs typeface="Times New Roman" pitchFamily="18" charset="0"/>
              </a:rPr>
              <a:t> Testing data</a:t>
            </a:r>
            <a:endParaRPr lang="en-US" sz="3100" b="1" dirty="0">
              <a:solidFill>
                <a:schemeClr val="tx1"/>
              </a:solidFill>
              <a:latin typeface="Times New Roman" pitchFamily="18" charset="0"/>
              <a:cs typeface="Times New Roman" pitchFamily="18" charset="0"/>
            </a:endParaRPr>
          </a:p>
          <a:p>
            <a:pPr marL="457200" indent="-457200">
              <a:lnSpc>
                <a:spcPct val="150000"/>
              </a:lnSpc>
              <a:buNone/>
            </a:pPr>
            <a:endParaRPr lang="en-IN" dirty="0">
              <a:latin typeface="Times New Roman" pitchFamily="18" charset="0"/>
              <a:cs typeface="Times New Roman" pitchFamily="18" charset="0"/>
            </a:endParaRPr>
          </a:p>
          <a:p>
            <a:pPr marL="457200" indent="-457200">
              <a:lnSpc>
                <a:spcPct val="150000"/>
              </a:lnSpc>
              <a:buNone/>
            </a:pPr>
            <a:r>
              <a:rPr lang="en-US" sz="3100" b="1" dirty="0">
                <a:solidFill>
                  <a:schemeClr val="tx1"/>
                </a:solidFill>
                <a:latin typeface="Times New Roman" pitchFamily="18" charset="0"/>
                <a:cs typeface="Times New Roman" pitchFamily="18" charset="0"/>
              </a:rPr>
              <a:t>Module3:</a:t>
            </a:r>
            <a:r>
              <a:rPr lang="en-IN" sz="3100" dirty="0">
                <a:solidFill>
                  <a:schemeClr val="tx1"/>
                </a:solidFill>
                <a:latin typeface="Times New Roman" pitchFamily="18" charset="0"/>
                <a:cs typeface="Times New Roman" pitchFamily="18" charset="0"/>
              </a:rPr>
              <a:t> Feature Extraction Module</a:t>
            </a:r>
          </a:p>
          <a:p>
            <a:pPr marL="457200" indent="-457200">
              <a:lnSpc>
                <a:spcPct val="150000"/>
              </a:lnSpc>
              <a:buNone/>
            </a:pPr>
            <a:r>
              <a:rPr lang="en-US" sz="3100" b="1" dirty="0">
                <a:solidFill>
                  <a:schemeClr val="tx1"/>
                </a:solidFill>
                <a:latin typeface="Times New Roman" pitchFamily="18" charset="0"/>
                <a:cs typeface="Times New Roman" pitchFamily="18" charset="0"/>
              </a:rPr>
              <a:t>Module4: </a:t>
            </a:r>
            <a:r>
              <a:rPr lang="en-IN" sz="3100" dirty="0">
                <a:solidFill>
                  <a:schemeClr val="tx1"/>
                </a:solidFill>
                <a:latin typeface="Times New Roman" pitchFamily="18" charset="0"/>
                <a:cs typeface="Times New Roman" pitchFamily="18" charset="0"/>
              </a:rPr>
              <a:t>Training Module</a:t>
            </a:r>
          </a:p>
          <a:p>
            <a:pPr marL="457200" indent="-457200">
              <a:lnSpc>
                <a:spcPct val="150000"/>
              </a:lnSpc>
              <a:buNone/>
            </a:pPr>
            <a:r>
              <a:rPr lang="en-US" sz="3100" b="1" dirty="0">
                <a:solidFill>
                  <a:schemeClr val="tx1"/>
                </a:solidFill>
                <a:latin typeface="Times New Roman" pitchFamily="18" charset="0"/>
                <a:cs typeface="Times New Roman" pitchFamily="18" charset="0"/>
              </a:rPr>
              <a:t>Module5:</a:t>
            </a:r>
            <a:r>
              <a:rPr lang="en-IN" sz="3100" dirty="0">
                <a:latin typeface="Times New Roman" pitchFamily="18" charset="0"/>
                <a:cs typeface="Times New Roman" pitchFamily="18" charset="0"/>
              </a:rPr>
              <a:t> </a:t>
            </a:r>
            <a:r>
              <a:rPr lang="en-IN" sz="3100" dirty="0">
                <a:solidFill>
                  <a:schemeClr val="tx1"/>
                </a:solidFill>
                <a:latin typeface="Times New Roman" pitchFamily="18" charset="0"/>
                <a:cs typeface="Times New Roman" pitchFamily="18" charset="0"/>
              </a:rPr>
              <a:t>Prediction Module </a:t>
            </a:r>
            <a:endParaRPr lang="en-US" sz="31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latin typeface="Times New Roman" pitchFamily="18" charset="0"/>
                <a:cs typeface="Times New Roman" pitchFamily="18" charset="0"/>
              </a:rPr>
              <a:pPr/>
              <a:t>11</a:t>
            </a:fld>
            <a:endParaRPr lang="en-US">
              <a:latin typeface="Times New Roman" pitchFamily="18" charset="0"/>
              <a:cs typeface="Times New Roman" pitchFamily="18" charset="0"/>
            </a:endParaRPr>
          </a:p>
        </p:txBody>
      </p:sp>
      <p:grpSp>
        <p:nvGrpSpPr>
          <p:cNvPr id="5" name="Group 4">
            <a:extLst>
              <a:ext uri="{FF2B5EF4-FFF2-40B4-BE49-F238E27FC236}">
                <a16:creationId xmlns:a16="http://schemas.microsoft.com/office/drawing/2014/main" id="{AB14F346-2B0D-4057-9541-12FB269ECBB3}"/>
              </a:ext>
            </a:extLst>
          </p:cNvPr>
          <p:cNvGrpSpPr/>
          <p:nvPr/>
        </p:nvGrpSpPr>
        <p:grpSpPr>
          <a:xfrm>
            <a:off x="0" y="487521"/>
            <a:ext cx="9144000" cy="6370479"/>
            <a:chOff x="0" y="190500"/>
            <a:chExt cx="9144000" cy="6370479"/>
          </a:xfrm>
        </p:grpSpPr>
        <p:cxnSp>
          <p:nvCxnSpPr>
            <p:cNvPr id="6" name="Straight Connector 5">
              <a:extLst>
                <a:ext uri="{FF2B5EF4-FFF2-40B4-BE49-F238E27FC236}">
                  <a16:creationId xmlns:a16="http://schemas.microsoft.com/office/drawing/2014/main" id="{9DAEDF58-9652-4B52-9295-2072CC55DAE0}"/>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ABF54763-7043-4595-A811-830FCAE62772}"/>
                </a:ext>
              </a:extLst>
            </p:cNvPr>
            <p:cNvCxnSpPr>
              <a:cxnSpLocks/>
            </p:cNvCxnSpPr>
            <p:nvPr/>
          </p:nvCxnSpPr>
          <p:spPr>
            <a:xfrm flipH="1">
              <a:off x="339633" y="190500"/>
              <a:ext cx="8542" cy="6370479"/>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9" name="Picture 2">
            <a:extLst>
              <a:ext uri="{FF2B5EF4-FFF2-40B4-BE49-F238E27FC236}">
                <a16:creationId xmlns:a16="http://schemas.microsoft.com/office/drawing/2014/main" id="{8C19CC01-142B-4FFE-9326-E4C828137FCD}"/>
              </a:ext>
            </a:extLst>
          </p:cNvPr>
          <p:cNvPicPr>
            <a:picLocks noChangeAspect="1" noChangeArrowheads="1"/>
          </p:cNvPicPr>
          <p:nvPr/>
        </p:nvPicPr>
        <p:blipFill>
          <a:blip r:embed="rId2" cstate="print"/>
          <a:srcRect/>
          <a:stretch>
            <a:fillRect/>
          </a:stretch>
        </p:blipFill>
        <p:spPr bwMode="auto">
          <a:xfrm>
            <a:off x="8247611" y="539179"/>
            <a:ext cx="878378" cy="73469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12</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36342" y="1219200"/>
            <a:ext cx="9144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8" name="Picture 2">
            <a:extLst>
              <a:ext uri="{FF2B5EF4-FFF2-40B4-BE49-F238E27FC236}">
                <a16:creationId xmlns:a16="http://schemas.microsoft.com/office/drawing/2014/main" id="{7E559D34-D0E0-4AF9-98C2-EE04A926E55C}"/>
              </a:ext>
            </a:extLst>
          </p:cNvPr>
          <p:cNvPicPr>
            <a:picLocks noGrp="1" noChangeAspect="1" noChangeArrowheads="1"/>
          </p:cNvPicPr>
          <p:nvPr>
            <p:ph idx="1"/>
          </p:nvPr>
        </p:nvPicPr>
        <p:blipFill>
          <a:blip r:embed="rId2" cstate="print"/>
          <a:srcRect/>
          <a:stretch>
            <a:fillRect/>
          </a:stretch>
        </p:blipFill>
        <p:spPr bwMode="auto">
          <a:xfrm>
            <a:off x="7754229" y="169985"/>
            <a:ext cx="1143000" cy="989215"/>
          </a:xfrm>
          <a:prstGeom prst="rect">
            <a:avLst/>
          </a:prstGeom>
          <a:noFill/>
          <a:ln w="9525">
            <a:noFill/>
            <a:miter lim="800000"/>
            <a:headEnd/>
            <a:tailEnd/>
          </a:ln>
        </p:spPr>
      </p:pic>
      <p:sp>
        <p:nvSpPr>
          <p:cNvPr id="2" name="Rectangle 1">
            <a:extLst>
              <a:ext uri="{FF2B5EF4-FFF2-40B4-BE49-F238E27FC236}">
                <a16:creationId xmlns:a16="http://schemas.microsoft.com/office/drawing/2014/main" id="{488942D9-6EB0-4B4B-BFCD-1E7FF0426A48}"/>
              </a:ext>
            </a:extLst>
          </p:cNvPr>
          <p:cNvSpPr/>
          <p:nvPr/>
        </p:nvSpPr>
        <p:spPr>
          <a:xfrm>
            <a:off x="436695" y="1524000"/>
            <a:ext cx="8287619" cy="491930"/>
          </a:xfrm>
          <a:prstGeom prst="rect">
            <a:avLst/>
          </a:prstGeom>
        </p:spPr>
        <p:txBody>
          <a:bodyPr wrap="square">
            <a:spAutoFit/>
          </a:bodyPr>
          <a:lstStyle/>
          <a:p>
            <a:pPr>
              <a:lnSpc>
                <a:spcPct val="115000"/>
              </a:lnSpc>
              <a:spcAft>
                <a:spcPts val="0"/>
              </a:spcAft>
              <a:tabLst>
                <a:tab pos="3095625" algn="l"/>
              </a:tabLst>
            </a:pPr>
            <a:r>
              <a:rPr lang="en-US" sz="2400" b="1" dirty="0">
                <a:solidFill>
                  <a:srgbClr val="C00000"/>
                </a:solidFill>
                <a:latin typeface="Arial Black" panose="020B0A04020102020204" pitchFamily="34" charset="0"/>
                <a:ea typeface="Times New Roman" panose="02020603050405020304" pitchFamily="18" charset="0"/>
              </a:rPr>
              <a:t>SOFTWARE AND HARDWARE REQUIREMENTS:</a:t>
            </a:r>
            <a:endParaRPr lang="en-IN" sz="2400" dirty="0">
              <a:solidFill>
                <a:srgbClr val="C00000"/>
              </a:solidFill>
              <a:effectLst/>
              <a:latin typeface="Arial Black" panose="020B0A04020102020204" pitchFamily="34" charset="0"/>
              <a:ea typeface="Times New Roman" panose="02020603050405020304" pitchFamily="18" charset="0"/>
            </a:endParaRPr>
          </a:p>
        </p:txBody>
      </p:sp>
      <p:sp>
        <p:nvSpPr>
          <p:cNvPr id="3" name="Rectangle 2">
            <a:extLst>
              <a:ext uri="{FF2B5EF4-FFF2-40B4-BE49-F238E27FC236}">
                <a16:creationId xmlns:a16="http://schemas.microsoft.com/office/drawing/2014/main" id="{5BB5ACF4-4E44-4067-AC70-3A55B1F95C07}"/>
              </a:ext>
            </a:extLst>
          </p:cNvPr>
          <p:cNvSpPr/>
          <p:nvPr/>
        </p:nvSpPr>
        <p:spPr>
          <a:xfrm>
            <a:off x="685808" y="2496233"/>
            <a:ext cx="8211421" cy="1685077"/>
          </a:xfrm>
          <a:prstGeom prst="rect">
            <a:avLst/>
          </a:prstGeom>
        </p:spPr>
        <p:txBody>
          <a:bodyPr wrap="square">
            <a:spAutoFit/>
          </a:bodyPr>
          <a:lstStyle/>
          <a:p>
            <a:pPr>
              <a:lnSpc>
                <a:spcPct val="115000"/>
              </a:lnSpc>
              <a:spcAft>
                <a:spcPts val="0"/>
              </a:spcAft>
              <a:tabLst>
                <a:tab pos="3095625" algn="l"/>
              </a:tabLst>
            </a:pPr>
            <a:r>
              <a:rPr lang="en-US" b="1" dirty="0">
                <a:solidFill>
                  <a:schemeClr val="accent1">
                    <a:lumMod val="75000"/>
                  </a:schemeClr>
                </a:solidFill>
                <a:latin typeface="Arial Black" panose="020B0A04020102020204" pitchFamily="34" charset="0"/>
                <a:ea typeface="Times New Roman" panose="02020603050405020304" pitchFamily="18" charset="0"/>
              </a:rPr>
              <a:t>HARDWARE:  </a:t>
            </a:r>
            <a:r>
              <a:rPr lang="en-US" dirty="0">
                <a:latin typeface="Times New Roman" pitchFamily="18" charset="0"/>
                <a:ea typeface="Times New Roman" panose="02020603050405020304" pitchFamily="18" charset="0"/>
                <a:cs typeface="Times New Roman" pitchFamily="18" charset="0"/>
              </a:rPr>
              <a:t>Processor – Intel® Core™ i3-6006U </a:t>
            </a:r>
            <a:r>
              <a:rPr lang="en-US" dirty="0">
                <a:latin typeface="Times New Roman" pitchFamily="18" charset="0"/>
                <a:ea typeface="Times New Roman" panose="02020603050405020304" pitchFamily="18" charset="0"/>
                <a:cs typeface="Times New Roman" pitchFamily="18" charset="0"/>
                <a:hlinkClick r:id="rId3"/>
              </a:rPr>
              <a:t>cpu@2.4Ghz</a:t>
            </a:r>
            <a:r>
              <a:rPr lang="en-US" dirty="0">
                <a:latin typeface="Times New Roman" pitchFamily="18" charset="0"/>
                <a:ea typeface="Times New Roman" panose="02020603050405020304" pitchFamily="18" charset="0"/>
                <a:cs typeface="Times New Roman" pitchFamily="18" charset="0"/>
              </a:rPr>
              <a:t> or above </a:t>
            </a:r>
          </a:p>
          <a:p>
            <a:pPr>
              <a:lnSpc>
                <a:spcPct val="115000"/>
              </a:lnSpc>
              <a:spcAft>
                <a:spcPts val="0"/>
              </a:spcAft>
              <a:tabLst>
                <a:tab pos="3095625" algn="l"/>
              </a:tabLst>
            </a:pPr>
            <a:r>
              <a:rPr lang="en-US" dirty="0">
                <a:latin typeface="Times New Roman" pitchFamily="18" charset="0"/>
                <a:ea typeface="Times New Roman" panose="02020603050405020304" pitchFamily="18" charset="0"/>
                <a:cs typeface="Times New Roman" pitchFamily="18" charset="0"/>
              </a:rPr>
              <a:t>                                 RAM -  4.00GB</a:t>
            </a:r>
          </a:p>
          <a:p>
            <a:pPr>
              <a:lnSpc>
                <a:spcPct val="115000"/>
              </a:lnSpc>
              <a:spcAft>
                <a:spcPts val="0"/>
              </a:spcAft>
              <a:tabLst>
                <a:tab pos="3095625" algn="l"/>
              </a:tabLst>
            </a:pPr>
            <a:r>
              <a:rPr lang="en-US" dirty="0">
                <a:latin typeface="Times New Roman" pitchFamily="18" charset="0"/>
                <a:ea typeface="Times New Roman" panose="02020603050405020304" pitchFamily="18" charset="0"/>
                <a:cs typeface="Times New Roman" pitchFamily="18" charset="0"/>
              </a:rPr>
              <a:t>                                system type- 64 bit Operating system, x64-based processor</a:t>
            </a:r>
            <a:endParaRPr lang="en-IN" dirty="0">
              <a:latin typeface="Times New Roman" pitchFamily="18" charset="0"/>
              <a:ea typeface="Times New Roman" panose="02020603050405020304" pitchFamily="18" charset="0"/>
              <a:cs typeface="Times New Roman" pitchFamily="18" charset="0"/>
            </a:endParaRPr>
          </a:p>
          <a:p>
            <a:pPr>
              <a:lnSpc>
                <a:spcPct val="115000"/>
              </a:lnSpc>
              <a:spcAft>
                <a:spcPts val="0"/>
              </a:spcAft>
              <a:tabLst>
                <a:tab pos="3095625" algn="l"/>
              </a:tabLst>
            </a:pPr>
            <a:endParaRPr lang="en-US" b="1" dirty="0">
              <a:latin typeface="Arial Black" panose="020B0A04020102020204" pitchFamily="34" charset="0"/>
              <a:ea typeface="Times New Roman" panose="02020603050405020304" pitchFamily="18" charset="0"/>
            </a:endParaRPr>
          </a:p>
          <a:p>
            <a:pPr>
              <a:lnSpc>
                <a:spcPct val="115000"/>
              </a:lnSpc>
              <a:spcAft>
                <a:spcPts val="0"/>
              </a:spcAft>
              <a:tabLst>
                <a:tab pos="3095625" algn="l"/>
              </a:tabLst>
            </a:pPr>
            <a:r>
              <a:rPr lang="en-US" b="1" dirty="0">
                <a:solidFill>
                  <a:schemeClr val="accent1">
                    <a:lumMod val="75000"/>
                  </a:schemeClr>
                </a:solidFill>
                <a:latin typeface="Arial Black" panose="020B0A04020102020204" pitchFamily="34" charset="0"/>
                <a:ea typeface="Times New Roman" panose="02020603050405020304" pitchFamily="18" charset="0"/>
              </a:rPr>
              <a:t>SOFTWARE:</a:t>
            </a:r>
            <a:r>
              <a:rPr lang="en-US" b="1" dirty="0">
                <a:latin typeface="Arial Black" panose="020B0A04020102020204" pitchFamily="34" charset="0"/>
                <a:ea typeface="Times New Roman" panose="02020603050405020304" pitchFamily="18" charset="0"/>
              </a:rPr>
              <a:t>  </a:t>
            </a:r>
            <a:r>
              <a:rPr lang="en-US" dirty="0">
                <a:latin typeface="Times New Roman" pitchFamily="18" charset="0"/>
                <a:ea typeface="Times New Roman" panose="02020603050405020304" pitchFamily="18" charset="0"/>
                <a:cs typeface="Times New Roman" pitchFamily="18" charset="0"/>
              </a:rPr>
              <a:t>sublime Text3, </a:t>
            </a:r>
            <a:r>
              <a:rPr lang="en-US" dirty="0" err="1">
                <a:latin typeface="Times New Roman" pitchFamily="18" charset="0"/>
                <a:ea typeface="Times New Roman" panose="02020603050405020304" pitchFamily="18" charset="0"/>
                <a:cs typeface="Times New Roman" pitchFamily="18" charset="0"/>
              </a:rPr>
              <a:t>Jupyter</a:t>
            </a:r>
            <a:r>
              <a:rPr lang="en-US" dirty="0">
                <a:latin typeface="Times New Roman" pitchFamily="18" charset="0"/>
                <a:ea typeface="Times New Roman" panose="02020603050405020304" pitchFamily="18" charset="0"/>
                <a:cs typeface="Times New Roman" pitchFamily="18" charset="0"/>
              </a:rPr>
              <a:t> Notebook</a:t>
            </a:r>
            <a:endParaRPr lang="en-IN" dirty="0">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0469911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rPr>
              <a:t>Modern Tools</a:t>
            </a:r>
            <a:r>
              <a:rPr lang="en-US" dirty="0">
                <a:solidFill>
                  <a:srgbClr val="FF0000"/>
                </a:solidFill>
              </a:rPr>
              <a:t>:</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13</a:t>
            </a:fld>
            <a:endParaRPr lang="en-US"/>
          </a:p>
        </p:txBody>
      </p:sp>
      <p:sp>
        <p:nvSpPr>
          <p:cNvPr id="5" name="Content Placeholder 2">
            <a:extLst>
              <a:ext uri="{FF2B5EF4-FFF2-40B4-BE49-F238E27FC236}">
                <a16:creationId xmlns:a16="http://schemas.microsoft.com/office/drawing/2014/main" id="{7A1765C8-986E-45B1-B180-6E342A112156}"/>
              </a:ext>
            </a:extLst>
          </p:cNvPr>
          <p:cNvSpPr>
            <a:spLocks noGrp="1"/>
          </p:cNvSpPr>
          <p:nvPr>
            <p:ph idx="1"/>
          </p:nvPr>
        </p:nvSpPr>
        <p:spPr/>
        <p:txBody>
          <a:bodyPr>
            <a:normAutofit lnSpcReduction="10000"/>
          </a:bodyPr>
          <a:lstStyle/>
          <a:p>
            <a:pPr marL="0" indent="0">
              <a:lnSpc>
                <a:spcPct val="150000"/>
              </a:lnSpc>
              <a:buNone/>
            </a:pPr>
            <a:endParaRPr lang="en-US" sz="1800" dirty="0">
              <a:latin typeface="Times New Roman" pitchFamily="18" charset="0"/>
              <a:cs typeface="Times New Roman" pitchFamily="18" charset="0"/>
            </a:endParaRPr>
          </a:p>
          <a:p>
            <a:pPr>
              <a:lnSpc>
                <a:spcPct val="150000"/>
              </a:lnSpc>
            </a:pPr>
            <a:r>
              <a:rPr lang="en-US" sz="1800" dirty="0">
                <a:latin typeface="Times New Roman" pitchFamily="18" charset="0"/>
                <a:cs typeface="Times New Roman" pitchFamily="18" charset="0"/>
              </a:rPr>
              <a:t>Web programming tools are used to develop web application.</a:t>
            </a:r>
          </a:p>
          <a:p>
            <a:pPr>
              <a:lnSpc>
                <a:spcPct val="150000"/>
              </a:lnSpc>
            </a:pPr>
            <a:r>
              <a:rPr lang="en-US" sz="1800" dirty="0">
                <a:latin typeface="Times New Roman" pitchFamily="18" charset="0"/>
                <a:cs typeface="Times New Roman" pitchFamily="18" charset="0"/>
              </a:rPr>
              <a:t>Sublime Text3 is used as Source code Editor.</a:t>
            </a:r>
          </a:p>
          <a:p>
            <a:pPr>
              <a:lnSpc>
                <a:spcPct val="150000"/>
              </a:lnSpc>
            </a:pPr>
            <a:r>
              <a:rPr lang="en-US" sz="1800" dirty="0">
                <a:latin typeface="Times New Roman" pitchFamily="18" charset="0"/>
                <a:cs typeface="Times New Roman" pitchFamily="18" charset="0"/>
              </a:rPr>
              <a:t>Datasets are collected from various open accessible web sites which allows us to collect the data such as:</a:t>
            </a:r>
          </a:p>
          <a:p>
            <a:pPr lvl="1">
              <a:lnSpc>
                <a:spcPct val="150000"/>
              </a:lnSpc>
            </a:pPr>
            <a:r>
              <a:rPr lang="en-US" sz="1800" dirty="0">
                <a:latin typeface="Times New Roman" pitchFamily="18" charset="0"/>
                <a:cs typeface="Times New Roman" pitchFamily="18" charset="0"/>
              </a:rPr>
              <a:t>Yahoo finance</a:t>
            </a:r>
          </a:p>
          <a:p>
            <a:pPr lvl="1">
              <a:lnSpc>
                <a:spcPct val="150000"/>
              </a:lnSpc>
            </a:pPr>
            <a:r>
              <a:rPr lang="en-US" sz="1800" dirty="0" err="1">
                <a:latin typeface="Times New Roman" pitchFamily="18" charset="0"/>
                <a:cs typeface="Times New Roman" pitchFamily="18" charset="0"/>
              </a:rPr>
              <a:t>Quandl</a:t>
            </a:r>
            <a:endParaRPr lang="en-US" sz="1800" dirty="0">
              <a:latin typeface="Times New Roman" pitchFamily="18" charset="0"/>
              <a:cs typeface="Times New Roman" pitchFamily="18" charset="0"/>
            </a:endParaRPr>
          </a:p>
          <a:p>
            <a:pPr lvl="1">
              <a:lnSpc>
                <a:spcPct val="150000"/>
              </a:lnSpc>
            </a:pPr>
            <a:r>
              <a:rPr lang="en-US" sz="1800" dirty="0">
                <a:latin typeface="Times New Roman" pitchFamily="18" charset="0"/>
                <a:cs typeface="Times New Roman" pitchFamily="18" charset="0"/>
              </a:rPr>
              <a:t>Nasdaq</a:t>
            </a:r>
          </a:p>
          <a:p>
            <a:pPr lvl="1">
              <a:lnSpc>
                <a:spcPct val="150000"/>
              </a:lnSpc>
            </a:pPr>
            <a:r>
              <a:rPr lang="en-US" sz="1800" dirty="0">
                <a:latin typeface="Times New Roman" pitchFamily="18" charset="0"/>
                <a:cs typeface="Times New Roman" pitchFamily="18" charset="0"/>
              </a:rPr>
              <a:t>TATA global beverages</a:t>
            </a:r>
          </a:p>
          <a:p>
            <a:pPr lvl="1">
              <a:lnSpc>
                <a:spcPct val="150000"/>
              </a:lnSpc>
            </a:pPr>
            <a:r>
              <a:rPr lang="en-US" sz="1800" dirty="0">
                <a:latin typeface="Times New Roman" pitchFamily="18" charset="0"/>
                <a:cs typeface="Times New Roman" pitchFamily="18" charset="0"/>
              </a:rPr>
              <a:t>BSE  </a:t>
            </a:r>
            <a:r>
              <a:rPr lang="en-US" sz="1800" dirty="0" err="1">
                <a:latin typeface="Times New Roman" pitchFamily="18" charset="0"/>
                <a:cs typeface="Times New Roman" pitchFamily="18" charset="0"/>
              </a:rPr>
              <a:t>etc</a:t>
            </a:r>
            <a:endParaRPr lang="en-US" sz="1800" dirty="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grpSp>
        <p:nvGrpSpPr>
          <p:cNvPr id="6" name="Group 5">
            <a:extLst>
              <a:ext uri="{FF2B5EF4-FFF2-40B4-BE49-F238E27FC236}">
                <a16:creationId xmlns:a16="http://schemas.microsoft.com/office/drawing/2014/main" id="{7937B95B-5EC4-47F0-91F6-4AB5B8A6C2F7}"/>
              </a:ext>
            </a:extLst>
          </p:cNvPr>
          <p:cNvGrpSpPr/>
          <p:nvPr/>
        </p:nvGrpSpPr>
        <p:grpSpPr>
          <a:xfrm>
            <a:off x="0" y="487521"/>
            <a:ext cx="9144000" cy="6370479"/>
            <a:chOff x="0" y="190500"/>
            <a:chExt cx="9144000" cy="6370479"/>
          </a:xfrm>
        </p:grpSpPr>
        <p:cxnSp>
          <p:nvCxnSpPr>
            <p:cNvPr id="7" name="Straight Connector 6">
              <a:extLst>
                <a:ext uri="{FF2B5EF4-FFF2-40B4-BE49-F238E27FC236}">
                  <a16:creationId xmlns:a16="http://schemas.microsoft.com/office/drawing/2014/main" id="{E2F62443-774C-4CF7-84A0-98A7BC1906DD}"/>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E3168C47-D858-48F5-B0C4-7482AA5E83B7}"/>
                </a:ext>
              </a:extLst>
            </p:cNvPr>
            <p:cNvCxnSpPr>
              <a:cxnSpLocks/>
            </p:cNvCxnSpPr>
            <p:nvPr/>
          </p:nvCxnSpPr>
          <p:spPr>
            <a:xfrm>
              <a:off x="348175" y="190500"/>
              <a:ext cx="0" cy="6370479"/>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9" name="Picture 2">
            <a:extLst>
              <a:ext uri="{FF2B5EF4-FFF2-40B4-BE49-F238E27FC236}">
                <a16:creationId xmlns:a16="http://schemas.microsoft.com/office/drawing/2014/main" id="{54774B89-3697-4303-9C5C-55316C2116CF}"/>
              </a:ext>
            </a:extLst>
          </p:cNvPr>
          <p:cNvPicPr>
            <a:picLocks noChangeAspect="1" noChangeArrowheads="1"/>
          </p:cNvPicPr>
          <p:nvPr/>
        </p:nvPicPr>
        <p:blipFill>
          <a:blip r:embed="rId2" cstate="print"/>
          <a:srcRect/>
          <a:stretch>
            <a:fillRect/>
          </a:stretch>
        </p:blipFill>
        <p:spPr bwMode="auto">
          <a:xfrm>
            <a:off x="8247611" y="539179"/>
            <a:ext cx="878378" cy="734695"/>
          </a:xfrm>
          <a:prstGeom prst="rect">
            <a:avLst/>
          </a:prstGeom>
          <a:noFill/>
          <a:ln w="9525">
            <a:noFill/>
            <a:miter lim="800000"/>
            <a:headEnd/>
            <a:tailEnd/>
          </a:ln>
        </p:spPr>
      </p:pic>
    </p:spTree>
    <p:extLst>
      <p:ext uri="{BB962C8B-B14F-4D97-AF65-F5344CB8AC3E}">
        <p14:creationId xmlns:p14="http://schemas.microsoft.com/office/powerpoint/2010/main" val="75659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F25070-5797-47F3-82CB-FF859B517625}"/>
              </a:ext>
            </a:extLst>
          </p:cNvPr>
          <p:cNvSpPr>
            <a:spLocks noGrp="1"/>
          </p:cNvSpPr>
          <p:nvPr>
            <p:ph type="sldNum" sz="quarter" idx="12"/>
          </p:nvPr>
        </p:nvSpPr>
        <p:spPr/>
        <p:txBody>
          <a:bodyPr/>
          <a:lstStyle/>
          <a:p>
            <a:fld id="{6E2D2B3B-882E-40F3-A32F-6DD516915044}" type="slidenum">
              <a:rPr lang="en-US" smtClean="0"/>
              <a:pPr/>
              <a:t>14</a:t>
            </a:fld>
            <a:endParaRPr lang="en-US"/>
          </a:p>
        </p:txBody>
      </p:sp>
      <p:pic>
        <p:nvPicPr>
          <p:cNvPr id="5" name="Picture 4">
            <a:extLst>
              <a:ext uri="{FF2B5EF4-FFF2-40B4-BE49-F238E27FC236}">
                <a16:creationId xmlns:a16="http://schemas.microsoft.com/office/drawing/2014/main" id="{E2EB0BC3-BAC2-44A8-995A-39EB700242DF}"/>
              </a:ext>
            </a:extLst>
          </p:cNvPr>
          <p:cNvPicPr/>
          <p:nvPr/>
        </p:nvPicPr>
        <p:blipFill>
          <a:blip r:embed="rId2"/>
          <a:srcRect l="-3" t="-5" r="-3" b="-5"/>
          <a:stretch>
            <a:fillRect/>
          </a:stretch>
        </p:blipFill>
        <p:spPr bwMode="auto">
          <a:xfrm>
            <a:off x="762000" y="3870960"/>
            <a:ext cx="7280030" cy="2987040"/>
          </a:xfrm>
          <a:prstGeom prst="rect">
            <a:avLst/>
          </a:prstGeom>
        </p:spPr>
      </p:pic>
      <p:pic>
        <p:nvPicPr>
          <p:cNvPr id="7" name="Picture 6">
            <a:extLst>
              <a:ext uri="{FF2B5EF4-FFF2-40B4-BE49-F238E27FC236}">
                <a16:creationId xmlns:a16="http://schemas.microsoft.com/office/drawing/2014/main" id="{D6CC60E6-41C2-4ED5-AD9D-8EE30EFB08FE}"/>
              </a:ext>
            </a:extLst>
          </p:cNvPr>
          <p:cNvPicPr>
            <a:picLocks noChangeAspect="1"/>
          </p:cNvPicPr>
          <p:nvPr/>
        </p:nvPicPr>
        <p:blipFill>
          <a:blip r:embed="rId3"/>
          <a:stretch>
            <a:fillRect/>
          </a:stretch>
        </p:blipFill>
        <p:spPr>
          <a:xfrm>
            <a:off x="762000" y="538482"/>
            <a:ext cx="7280031" cy="3332478"/>
          </a:xfrm>
          <a:prstGeom prst="rect">
            <a:avLst/>
          </a:prstGeom>
        </p:spPr>
      </p:pic>
      <p:sp>
        <p:nvSpPr>
          <p:cNvPr id="6" name="Title 1">
            <a:extLst>
              <a:ext uri="{FF2B5EF4-FFF2-40B4-BE49-F238E27FC236}">
                <a16:creationId xmlns:a16="http://schemas.microsoft.com/office/drawing/2014/main" id="{C4948F04-2D4B-41D5-B187-A2C366CA0C9B}"/>
              </a:ext>
            </a:extLst>
          </p:cNvPr>
          <p:cNvSpPr>
            <a:spLocks noGrp="1"/>
          </p:cNvSpPr>
          <p:nvPr>
            <p:ph type="title"/>
          </p:nvPr>
        </p:nvSpPr>
        <p:spPr>
          <a:xfrm>
            <a:off x="2950405" y="81282"/>
            <a:ext cx="2903220" cy="457200"/>
          </a:xfrm>
        </p:spPr>
        <p:txBody>
          <a:bodyPr>
            <a:noAutofit/>
          </a:bodyPr>
          <a:lstStyle/>
          <a:p>
            <a:r>
              <a:rPr lang="en-US" sz="2000" b="1" dirty="0">
                <a:solidFill>
                  <a:srgbClr val="FF0000"/>
                </a:solidFill>
                <a:latin typeface="Times New Roman" panose="02020603050405020304" pitchFamily="18" charset="0"/>
                <a:cs typeface="Times New Roman" panose="02020603050405020304" pitchFamily="18" charset="0"/>
              </a:rPr>
              <a:t>Project Outcomes</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99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21170C-5AC0-48AF-8584-FD222DE1DB10}"/>
              </a:ext>
            </a:extLst>
          </p:cNvPr>
          <p:cNvSpPr>
            <a:spLocks noGrp="1"/>
          </p:cNvSpPr>
          <p:nvPr>
            <p:ph type="sldNum" sz="quarter" idx="12"/>
          </p:nvPr>
        </p:nvSpPr>
        <p:spPr/>
        <p:txBody>
          <a:bodyPr/>
          <a:lstStyle/>
          <a:p>
            <a:fld id="{6E2D2B3B-882E-40F3-A32F-6DD516915044}" type="slidenum">
              <a:rPr lang="en-US" smtClean="0"/>
              <a:pPr/>
              <a:t>15</a:t>
            </a:fld>
            <a:endParaRPr lang="en-US"/>
          </a:p>
        </p:txBody>
      </p:sp>
      <p:pic>
        <p:nvPicPr>
          <p:cNvPr id="5" name="Image2">
            <a:extLst>
              <a:ext uri="{FF2B5EF4-FFF2-40B4-BE49-F238E27FC236}">
                <a16:creationId xmlns:a16="http://schemas.microsoft.com/office/drawing/2014/main" id="{A2F54644-656D-4440-B16F-3004590A96E4}"/>
              </a:ext>
            </a:extLst>
          </p:cNvPr>
          <p:cNvPicPr/>
          <p:nvPr/>
        </p:nvPicPr>
        <p:blipFill>
          <a:blip r:embed="rId2"/>
          <a:stretch>
            <a:fillRect/>
          </a:stretch>
        </p:blipFill>
        <p:spPr bwMode="auto">
          <a:xfrm>
            <a:off x="1199196" y="3740150"/>
            <a:ext cx="6940062" cy="2981325"/>
          </a:xfrm>
          <a:prstGeom prst="rect">
            <a:avLst/>
          </a:prstGeom>
        </p:spPr>
      </p:pic>
      <p:pic>
        <p:nvPicPr>
          <p:cNvPr id="6" name="Image3">
            <a:extLst>
              <a:ext uri="{FF2B5EF4-FFF2-40B4-BE49-F238E27FC236}">
                <a16:creationId xmlns:a16="http://schemas.microsoft.com/office/drawing/2014/main" id="{728AC22C-F691-4B36-A67C-65B4F9FDA983}"/>
              </a:ext>
            </a:extLst>
          </p:cNvPr>
          <p:cNvPicPr/>
          <p:nvPr/>
        </p:nvPicPr>
        <p:blipFill>
          <a:blip r:embed="rId3"/>
          <a:srcRect l="-3" t="-5" r="-3" b="-5"/>
          <a:stretch>
            <a:fillRect/>
          </a:stretch>
        </p:blipFill>
        <p:spPr bwMode="auto">
          <a:xfrm>
            <a:off x="1199196" y="544830"/>
            <a:ext cx="6940062" cy="3002280"/>
          </a:xfrm>
          <a:prstGeom prst="rect">
            <a:avLst/>
          </a:prstGeom>
        </p:spPr>
      </p:pic>
    </p:spTree>
    <p:extLst>
      <p:ext uri="{BB962C8B-B14F-4D97-AF65-F5344CB8AC3E}">
        <p14:creationId xmlns:p14="http://schemas.microsoft.com/office/powerpoint/2010/main" val="334404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B362D-135B-4B97-94F3-C6CDC8261F1E}"/>
              </a:ext>
            </a:extLst>
          </p:cNvPr>
          <p:cNvSpPr>
            <a:spLocks noGrp="1"/>
          </p:cNvSpPr>
          <p:nvPr>
            <p:ph type="sldNum" sz="quarter" idx="12"/>
          </p:nvPr>
        </p:nvSpPr>
        <p:spPr/>
        <p:txBody>
          <a:bodyPr/>
          <a:lstStyle/>
          <a:p>
            <a:fld id="{6E2D2B3B-882E-40F3-A32F-6DD516915044}" type="slidenum">
              <a:rPr lang="en-US" smtClean="0"/>
              <a:pPr/>
              <a:t>16</a:t>
            </a:fld>
            <a:endParaRPr lang="en-US"/>
          </a:p>
        </p:txBody>
      </p:sp>
      <p:pic>
        <p:nvPicPr>
          <p:cNvPr id="5" name="Image4">
            <a:extLst>
              <a:ext uri="{FF2B5EF4-FFF2-40B4-BE49-F238E27FC236}">
                <a16:creationId xmlns:a16="http://schemas.microsoft.com/office/drawing/2014/main" id="{FC3F480D-036E-4E6F-8444-5D9B7950DCDA}"/>
              </a:ext>
            </a:extLst>
          </p:cNvPr>
          <p:cNvPicPr/>
          <p:nvPr/>
        </p:nvPicPr>
        <p:blipFill>
          <a:blip r:embed="rId2"/>
          <a:srcRect l="-3" t="-5" r="-3" b="-5"/>
          <a:stretch>
            <a:fillRect/>
          </a:stretch>
        </p:blipFill>
        <p:spPr bwMode="auto">
          <a:xfrm>
            <a:off x="797170" y="500307"/>
            <a:ext cx="7268308" cy="3147378"/>
          </a:xfrm>
          <a:prstGeom prst="rect">
            <a:avLst/>
          </a:prstGeom>
        </p:spPr>
      </p:pic>
      <p:pic>
        <p:nvPicPr>
          <p:cNvPr id="6" name="Image5">
            <a:extLst>
              <a:ext uri="{FF2B5EF4-FFF2-40B4-BE49-F238E27FC236}">
                <a16:creationId xmlns:a16="http://schemas.microsoft.com/office/drawing/2014/main" id="{0139F1F4-0139-4F7A-AAC4-ADD84FDCB931}"/>
              </a:ext>
            </a:extLst>
          </p:cNvPr>
          <p:cNvPicPr/>
          <p:nvPr/>
        </p:nvPicPr>
        <p:blipFill>
          <a:blip r:embed="rId3"/>
          <a:srcRect l="-3" t="-5" r="-3" b="-5"/>
          <a:stretch>
            <a:fillRect/>
          </a:stretch>
        </p:blipFill>
        <p:spPr bwMode="auto">
          <a:xfrm>
            <a:off x="797170" y="3647685"/>
            <a:ext cx="7268308" cy="3210315"/>
          </a:xfrm>
          <a:prstGeom prst="rect">
            <a:avLst/>
          </a:prstGeom>
        </p:spPr>
      </p:pic>
    </p:spTree>
    <p:extLst>
      <p:ext uri="{BB962C8B-B14F-4D97-AF65-F5344CB8AC3E}">
        <p14:creationId xmlns:p14="http://schemas.microsoft.com/office/powerpoint/2010/main" val="161957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E89A2-4BDC-40CF-98A2-1DC349DB2550}"/>
              </a:ext>
            </a:extLst>
          </p:cNvPr>
          <p:cNvSpPr>
            <a:spLocks noGrp="1"/>
          </p:cNvSpPr>
          <p:nvPr>
            <p:ph idx="1"/>
          </p:nvPr>
        </p:nvSpPr>
        <p:spPr>
          <a:xfrm>
            <a:off x="457200" y="1463675"/>
            <a:ext cx="8229600" cy="5257800"/>
          </a:xfrm>
        </p:spPr>
        <p:txBody>
          <a:bodyPr>
            <a:noAutofit/>
          </a:bodyPr>
          <a:lstStyle/>
          <a:p>
            <a:pPr marL="0" indent="0">
              <a:lnSpc>
                <a:spcPct val="170000"/>
              </a:lnSpc>
              <a:buNone/>
            </a:pP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This is the actual model that is used for the Stock Prediction. List of the datasets that is used to get future stock </a:t>
            </a:r>
            <a:r>
              <a:rPr lang="en-US" sz="1500" dirty="0" err="1">
                <a:latin typeface="Times New Roman" panose="02020603050405020304" pitchFamily="18" charset="0"/>
                <a:cs typeface="Times New Roman" panose="02020603050405020304" pitchFamily="18" charset="0"/>
              </a:rPr>
              <a:t>trends.Processing</a:t>
            </a:r>
            <a:r>
              <a:rPr lang="en-US" sz="1500" dirty="0">
                <a:latin typeface="Times New Roman" panose="02020603050405020304" pitchFamily="18" charset="0"/>
                <a:cs typeface="Times New Roman" panose="02020603050405020304" pitchFamily="18" charset="0"/>
              </a:rPr>
              <a:t> for a future stock prices is done and Plots the graph using histogram, </a:t>
            </a:r>
            <a:r>
              <a:rPr lang="en-US" sz="1500" dirty="0" err="1">
                <a:latin typeface="Times New Roman" panose="02020603050405020304" pitchFamily="18" charset="0"/>
                <a:cs typeface="Times New Roman" panose="02020603050405020304" pitchFamily="18" charset="0"/>
              </a:rPr>
              <a:t>echart</a:t>
            </a:r>
            <a:r>
              <a:rPr lang="en-US" sz="1500" dirty="0">
                <a:latin typeface="Times New Roman" panose="02020603050405020304" pitchFamily="18" charset="0"/>
                <a:cs typeface="Times New Roman" panose="02020603050405020304" pitchFamily="18" charset="0"/>
              </a:rPr>
              <a:t>, buy-sell graph. </a:t>
            </a:r>
          </a:p>
          <a:p>
            <a:pPr marL="0" indent="0">
              <a:lnSpc>
                <a:spcPct val="170000"/>
              </a:lnSpc>
              <a:buNone/>
            </a:pPr>
            <a:r>
              <a:rPr lang="en-US" sz="1500" dirty="0">
                <a:latin typeface="Times New Roman" panose="02020603050405020304" pitchFamily="18" charset="0"/>
                <a:cs typeface="Times New Roman" panose="02020603050405020304" pitchFamily="18" charset="0"/>
              </a:rPr>
              <a:t>This prediction is done using LSTM algorithm, this avoid the long-term dependency problem. Remembering information for long periods of time is practically their default behavior.</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However in the case of LSTM, it uses information from previous lags to predict the future instances. Since stock market is a highly dynamical </a:t>
            </a:r>
            <a:r>
              <a:rPr lang="en-US" sz="1500" dirty="0" err="1">
                <a:latin typeface="Times New Roman" panose="02020603050405020304" pitchFamily="18" charset="0"/>
                <a:cs typeface="Times New Roman" panose="02020603050405020304" pitchFamily="18" charset="0"/>
              </a:rPr>
              <a:t>system,the</a:t>
            </a:r>
            <a:r>
              <a:rPr lang="en-US" sz="1500" dirty="0">
                <a:latin typeface="Times New Roman" panose="02020603050405020304" pitchFamily="18" charset="0"/>
                <a:cs typeface="Times New Roman" panose="02020603050405020304" pitchFamily="18" charset="0"/>
              </a:rPr>
              <a:t> patterns and dynamics existing with in the system will not always be the same.</a:t>
            </a:r>
            <a:endParaRPr lang="en-IN" sz="1500" dirty="0">
              <a:latin typeface="Times New Roman" panose="02020603050405020304" pitchFamily="18" charset="0"/>
              <a:cs typeface="Times New Roman" panose="02020603050405020304" pitchFamily="18" charset="0"/>
            </a:endParaRPr>
          </a:p>
          <a:p>
            <a:pPr marL="0" indent="0">
              <a:lnSpc>
                <a:spcPct val="170000"/>
              </a:lnSpc>
              <a:buNone/>
            </a:pPr>
            <a:r>
              <a:rPr lang="en-US" sz="1500" dirty="0">
                <a:latin typeface="Times New Roman" panose="02020603050405020304" pitchFamily="18" charset="0"/>
                <a:cs typeface="Times New Roman" panose="02020603050405020304" pitchFamily="18" charset="0"/>
              </a:rPr>
              <a:t>Testing the data which is extracted from the data pre-processing technique and validates the data to the training the </a:t>
            </a:r>
            <a:r>
              <a:rPr lang="en-US" sz="1500" dirty="0" err="1">
                <a:latin typeface="Times New Roman" panose="02020603050405020304" pitchFamily="18" charset="0"/>
                <a:cs typeface="Times New Roman" panose="02020603050405020304" pitchFamily="18" charset="0"/>
              </a:rPr>
              <a:t>machine.Training</a:t>
            </a:r>
            <a:r>
              <a:rPr lang="en-US" sz="1500" dirty="0">
                <a:latin typeface="Times New Roman" panose="02020603050405020304" pitchFamily="18" charset="0"/>
                <a:cs typeface="Times New Roman" panose="02020603050405020304" pitchFamily="18" charset="0"/>
              </a:rPr>
              <a:t> the machine is similar to feeding the data to the algorithm to touch up the test data. Predicting the stock prices of a company of desired days using the machine learning models.</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Plotting the predicted stock price result of a company in the graphs and histograms, as output for the</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users.</a:t>
            </a:r>
            <a:endParaRPr lang="en-IN" sz="1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35FF02-8AB1-4C00-9928-7FDE11C1ACE2}"/>
              </a:ext>
            </a:extLst>
          </p:cNvPr>
          <p:cNvSpPr>
            <a:spLocks noGrp="1"/>
          </p:cNvSpPr>
          <p:nvPr>
            <p:ph type="sldNum" sz="quarter" idx="12"/>
          </p:nvPr>
        </p:nvSpPr>
        <p:spPr/>
        <p:txBody>
          <a:bodyPr/>
          <a:lstStyle/>
          <a:p>
            <a:fld id="{6E2D2B3B-882E-40F3-A32F-6DD516915044}" type="slidenum">
              <a:rPr lang="en-US" smtClean="0"/>
              <a:pPr/>
              <a:t>17</a:t>
            </a:fld>
            <a:endParaRPr lang="en-US"/>
          </a:p>
        </p:txBody>
      </p:sp>
      <p:sp>
        <p:nvSpPr>
          <p:cNvPr id="5" name="Title 1">
            <a:extLst>
              <a:ext uri="{FF2B5EF4-FFF2-40B4-BE49-F238E27FC236}">
                <a16:creationId xmlns:a16="http://schemas.microsoft.com/office/drawing/2014/main" id="{021F00DA-D3E0-49F2-8AC3-835538D23C56}"/>
              </a:ext>
            </a:extLst>
          </p:cNvPr>
          <p:cNvSpPr>
            <a:spLocks noGrp="1"/>
          </p:cNvSpPr>
          <p:nvPr>
            <p:ph type="title"/>
          </p:nvPr>
        </p:nvSpPr>
        <p:spPr>
          <a:xfrm>
            <a:off x="457200" y="274638"/>
            <a:ext cx="8229600" cy="1143000"/>
          </a:xfrm>
        </p:spPr>
        <p:txBody>
          <a:bodyPr/>
          <a:lstStyle/>
          <a:p>
            <a:r>
              <a:rPr lang="en-US" sz="4000" b="1" dirty="0">
                <a:solidFill>
                  <a:srgbClr val="FF0000"/>
                </a:solidFill>
              </a:rPr>
              <a:t>Result</a:t>
            </a:r>
            <a:endParaRPr lang="en-US" dirty="0">
              <a:solidFill>
                <a:srgbClr val="FF0000"/>
              </a:solidFill>
            </a:endParaRPr>
          </a:p>
        </p:txBody>
      </p:sp>
    </p:spTree>
    <p:extLst>
      <p:ext uri="{BB962C8B-B14F-4D97-AF65-F5344CB8AC3E}">
        <p14:creationId xmlns:p14="http://schemas.microsoft.com/office/powerpoint/2010/main" val="3206577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287383" y="1423852"/>
            <a:ext cx="7994467" cy="4963886"/>
          </a:xfrm>
        </p:spPr>
        <p:txBody>
          <a:bodyPr>
            <a:normAutofit/>
          </a:bodyPr>
          <a:lstStyle/>
          <a:p>
            <a:r>
              <a:rPr lang="en-US" sz="2000" dirty="0">
                <a:latin typeface="Times New Roman" panose="02020603050405020304" pitchFamily="18" charset="0"/>
                <a:cs typeface="Times New Roman" panose="02020603050405020304" pitchFamily="18" charset="0"/>
              </a:rPr>
              <a:t>Thus, as we can see above in our proposed method, we train the data using existing stock dataset that is available. We use this data to predict and forecast the stock price of </a:t>
            </a:r>
            <a:r>
              <a:rPr lang="en-IN" sz="2000" dirty="0">
                <a:latin typeface="Times New Roman" panose="02020603050405020304" pitchFamily="18" charset="0"/>
                <a:cs typeface="Times New Roman" panose="02020603050405020304" pitchFamily="18" charset="0"/>
              </a:rPr>
              <a:t>n-days into the future.</a:t>
            </a:r>
          </a:p>
          <a:p>
            <a:r>
              <a:rPr lang="en-US" sz="2000" dirty="0">
                <a:latin typeface="Times New Roman" panose="02020603050405020304" pitchFamily="18" charset="0"/>
                <a:cs typeface="Times New Roman" panose="02020603050405020304" pitchFamily="18" charset="0"/>
              </a:rPr>
              <a:t>The average performance of the model decreases with increase in number of days, due to unpredictable changes in trend.</a:t>
            </a:r>
          </a:p>
          <a:p>
            <a:r>
              <a:rPr lang="en-US" sz="2000" dirty="0">
                <a:latin typeface="Times New Roman" panose="02020603050405020304" pitchFamily="18" charset="0"/>
                <a:cs typeface="Times New Roman" panose="02020603050405020304" pitchFamily="18" charset="0"/>
              </a:rPr>
              <a:t>The current system can update its training set as each day passes so as to detect newer trends that predicts stock in real-time.</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18</a:t>
            </a:fld>
            <a:endParaRPr lang="en-US"/>
          </a:p>
        </p:txBody>
      </p:sp>
      <p:grpSp>
        <p:nvGrpSpPr>
          <p:cNvPr id="5" name="Group 4">
            <a:extLst>
              <a:ext uri="{FF2B5EF4-FFF2-40B4-BE49-F238E27FC236}">
                <a16:creationId xmlns:a16="http://schemas.microsoft.com/office/drawing/2014/main" id="{DDDA26CB-19D1-4A92-B358-B452C64D9DA0}"/>
              </a:ext>
            </a:extLst>
          </p:cNvPr>
          <p:cNvGrpSpPr/>
          <p:nvPr/>
        </p:nvGrpSpPr>
        <p:grpSpPr>
          <a:xfrm>
            <a:off x="0" y="487521"/>
            <a:ext cx="9144000" cy="6370479"/>
            <a:chOff x="0" y="190500"/>
            <a:chExt cx="9144000" cy="6370479"/>
          </a:xfrm>
        </p:grpSpPr>
        <p:cxnSp>
          <p:nvCxnSpPr>
            <p:cNvPr id="6" name="Straight Connector 5">
              <a:extLst>
                <a:ext uri="{FF2B5EF4-FFF2-40B4-BE49-F238E27FC236}">
                  <a16:creationId xmlns:a16="http://schemas.microsoft.com/office/drawing/2014/main" id="{E101299E-DD71-4C46-83EC-C64A7BBD5E99}"/>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A80A11D2-760E-42BB-B3CC-5E76B5605672}"/>
                </a:ext>
              </a:extLst>
            </p:cNvPr>
            <p:cNvCxnSpPr>
              <a:cxnSpLocks/>
            </p:cNvCxnSpPr>
            <p:nvPr/>
          </p:nvCxnSpPr>
          <p:spPr>
            <a:xfrm>
              <a:off x="348175" y="190500"/>
              <a:ext cx="0" cy="6370479"/>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9" name="Picture 2">
            <a:extLst>
              <a:ext uri="{FF2B5EF4-FFF2-40B4-BE49-F238E27FC236}">
                <a16:creationId xmlns:a16="http://schemas.microsoft.com/office/drawing/2014/main" id="{CEEFDD02-270A-47EE-9F25-41E14B756F90}"/>
              </a:ext>
            </a:extLst>
          </p:cNvPr>
          <p:cNvPicPr>
            <a:picLocks noChangeAspect="1" noChangeArrowheads="1"/>
          </p:cNvPicPr>
          <p:nvPr/>
        </p:nvPicPr>
        <p:blipFill>
          <a:blip r:embed="rId2" cstate="print"/>
          <a:srcRect/>
          <a:stretch>
            <a:fillRect/>
          </a:stretch>
        </p:blipFill>
        <p:spPr bwMode="auto">
          <a:xfrm>
            <a:off x="8247611" y="539179"/>
            <a:ext cx="878378" cy="73469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261257" y="1423851"/>
            <a:ext cx="8711293" cy="4976949"/>
          </a:xfrm>
        </p:spPr>
        <p:txBody>
          <a:bodyPr>
            <a:normAutofit fontScale="32500" lnSpcReduction="20000"/>
          </a:bodyPr>
          <a:lstStyle/>
          <a:p>
            <a:pPr marL="0" lvl="0" indent="0">
              <a:buNone/>
            </a:pPr>
            <a:r>
              <a:rPr lang="en-US" sz="4300" dirty="0">
                <a:latin typeface="Times New Roman" panose="02020603050405020304" pitchFamily="18" charset="0"/>
                <a:cs typeface="Times New Roman" panose="02020603050405020304" pitchFamily="18" charset="0"/>
              </a:rPr>
              <a:t>[1]	Mehak </a:t>
            </a:r>
            <a:r>
              <a:rPr lang="en-US" sz="4300" dirty="0" err="1">
                <a:latin typeface="Times New Roman" panose="02020603050405020304" pitchFamily="18" charset="0"/>
                <a:cs typeface="Times New Roman" panose="02020603050405020304" pitchFamily="18" charset="0"/>
              </a:rPr>
              <a:t>Usmani</a:t>
            </a:r>
            <a:r>
              <a:rPr lang="en-US" sz="4300" dirty="0">
                <a:latin typeface="Times New Roman" panose="02020603050405020304" pitchFamily="18" charset="0"/>
                <a:cs typeface="Times New Roman" panose="02020603050405020304" pitchFamily="18" charset="0"/>
              </a:rPr>
              <a:t>, Syed Hasan Adil , Kamran Raza and Syed Saad </a:t>
            </a:r>
            <a:r>
              <a:rPr lang="en-US" sz="4300" dirty="0" err="1">
                <a:latin typeface="Times New Roman" panose="02020603050405020304" pitchFamily="18" charset="0"/>
                <a:cs typeface="Times New Roman" panose="02020603050405020304" pitchFamily="18" charset="0"/>
              </a:rPr>
              <a:t>Azhar</a:t>
            </a:r>
            <a:r>
              <a:rPr lang="en-US" sz="4300" dirty="0">
                <a:latin typeface="Times New Roman" panose="02020603050405020304" pitchFamily="18" charset="0"/>
                <a:cs typeface="Times New Roman" panose="02020603050405020304" pitchFamily="18" charset="0"/>
              </a:rPr>
              <a:t> Ali.“ Stock Market Prediction 	Using Machine Learning Techniques”. In 2016.</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[2]	Saxena P, Pant, B, </a:t>
            </a:r>
            <a:r>
              <a:rPr lang="en-US" sz="4300" dirty="0" err="1">
                <a:latin typeface="Times New Roman" panose="02020603050405020304" pitchFamily="18" charset="0"/>
                <a:cs typeface="Times New Roman" panose="02020603050405020304" pitchFamily="18" charset="0"/>
              </a:rPr>
              <a:t>Goudar</a:t>
            </a:r>
            <a:r>
              <a:rPr lang="en-US" sz="4300" dirty="0">
                <a:latin typeface="Times New Roman" panose="02020603050405020304" pitchFamily="18" charset="0"/>
                <a:cs typeface="Times New Roman" panose="02020603050405020304" pitchFamily="18" charset="0"/>
              </a:rPr>
              <a:t>, R.H , Srivastav, S, Garg, V., </a:t>
            </a:r>
            <a:r>
              <a:rPr lang="en-US" sz="4300" dirty="0" err="1">
                <a:latin typeface="Times New Roman" panose="02020603050405020304" pitchFamily="18" charset="0"/>
                <a:cs typeface="Times New Roman" panose="02020603050405020304" pitchFamily="18" charset="0"/>
              </a:rPr>
              <a:t>Pareek</a:t>
            </a:r>
            <a:r>
              <a:rPr lang="en-US" sz="4300" dirty="0">
                <a:latin typeface="Times New Roman" panose="02020603050405020304" pitchFamily="18" charset="0"/>
                <a:cs typeface="Times New Roman" panose="02020603050405020304" pitchFamily="18" charset="0"/>
              </a:rPr>
              <a:t>, S.” Future predictions in Indian stock 	market through linguistic-temporal approach.” In:  7th International Conference on Intelligent 	Systems and Control (ISCO) 2018</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[3]	Paul. “Sentiment analysis in predicting the stock market trends” 2016.</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[4]	Bohn, Tanner A. 2017 "Improving Long Term Stock Market Prediction with Text Analysis." (2017).</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[5]	Md. </a:t>
            </a:r>
            <a:r>
              <a:rPr lang="en-US" sz="4300" dirty="0" err="1">
                <a:latin typeface="Times New Roman" panose="02020603050405020304" pitchFamily="18" charset="0"/>
                <a:cs typeface="Times New Roman" panose="02020603050405020304" pitchFamily="18" charset="0"/>
              </a:rPr>
              <a:t>Rafiul</a:t>
            </a:r>
            <a:r>
              <a:rPr lang="en-US" sz="4300" dirty="0">
                <a:latin typeface="Times New Roman" panose="02020603050405020304" pitchFamily="18" charset="0"/>
                <a:cs typeface="Times New Roman" panose="02020603050405020304" pitchFamily="18" charset="0"/>
              </a:rPr>
              <a:t> Hassan and </a:t>
            </a:r>
            <a:r>
              <a:rPr lang="en-US" sz="4300" dirty="0" err="1">
                <a:latin typeface="Times New Roman" panose="02020603050405020304" pitchFamily="18" charset="0"/>
                <a:cs typeface="Times New Roman" panose="02020603050405020304" pitchFamily="18" charset="0"/>
              </a:rPr>
              <a:t>Baikunth</a:t>
            </a:r>
            <a:r>
              <a:rPr lang="en-US" sz="4300" dirty="0">
                <a:latin typeface="Times New Roman" panose="02020603050405020304" pitchFamily="18" charset="0"/>
                <a:cs typeface="Times New Roman" panose="02020603050405020304" pitchFamily="18" charset="0"/>
              </a:rPr>
              <a:t> Nath. The University of Melbourne, Carlton 3010, Australia. “Stock 	Market Forecasting Using Hidden Markov Model” In 2005.</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[6]	Oliveira,  Nuno, Paulo Cortez, and Nelson Areal. "The impact of microblogging data for stock 	market prediction” In 2017.</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[7]	Li, </a:t>
            </a:r>
            <a:r>
              <a:rPr lang="en-US" sz="4300" dirty="0" err="1">
                <a:latin typeface="Times New Roman" panose="02020603050405020304" pitchFamily="18" charset="0"/>
                <a:cs typeface="Times New Roman" panose="02020603050405020304" pitchFamily="18" charset="0"/>
              </a:rPr>
              <a:t>Xiaodong</a:t>
            </a:r>
            <a:r>
              <a:rPr lang="en-US" sz="4300" dirty="0">
                <a:latin typeface="Times New Roman" panose="02020603050405020304" pitchFamily="18" charset="0"/>
                <a:cs typeface="Times New Roman" panose="02020603050405020304" pitchFamily="18" charset="0"/>
              </a:rPr>
              <a:t> "Empirical analysis: stock market prediction via extreme learning </a:t>
            </a:r>
            <a:r>
              <a:rPr lang="en-US" sz="4300" dirty="0" err="1">
                <a:latin typeface="Times New Roman" panose="02020603050405020304" pitchFamily="18" charset="0"/>
                <a:cs typeface="Times New Roman" panose="02020603050405020304" pitchFamily="18" charset="0"/>
              </a:rPr>
              <a:t>machine."</a:t>
            </a:r>
            <a:r>
              <a:rPr lang="en-US" sz="4300" i="1" dirty="0" err="1">
                <a:latin typeface="Times New Roman" panose="02020603050405020304" pitchFamily="18" charset="0"/>
                <a:cs typeface="Times New Roman" panose="02020603050405020304" pitchFamily="18" charset="0"/>
              </a:rPr>
              <a:t>Neural</a:t>
            </a:r>
            <a:r>
              <a:rPr lang="en-US" sz="4300" i="1" dirty="0">
                <a:latin typeface="Times New Roman" panose="02020603050405020304" pitchFamily="18" charset="0"/>
                <a:cs typeface="Times New Roman" panose="02020603050405020304" pitchFamily="18" charset="0"/>
              </a:rPr>
              <a:t> 	Computing and Applications </a:t>
            </a:r>
            <a:r>
              <a:rPr lang="en-US" sz="4300" dirty="0">
                <a:latin typeface="Times New Roman" panose="02020603050405020304" pitchFamily="18" charset="0"/>
                <a:cs typeface="Times New Roman" panose="02020603050405020304" pitchFamily="18" charset="0"/>
              </a:rPr>
              <a:t>In 2016.</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[8]	</a:t>
            </a:r>
            <a:r>
              <a:rPr lang="en-US" sz="4300" dirty="0" err="1">
                <a:latin typeface="Times New Roman" panose="02020603050405020304" pitchFamily="18" charset="0"/>
                <a:cs typeface="Times New Roman" panose="02020603050405020304" pitchFamily="18" charset="0"/>
              </a:rPr>
              <a:t>Sorto</a:t>
            </a:r>
            <a:r>
              <a:rPr lang="en-US" sz="4300" dirty="0">
                <a:latin typeface="Times New Roman" panose="02020603050405020304" pitchFamily="18" charset="0"/>
                <a:cs typeface="Times New Roman" panose="02020603050405020304" pitchFamily="18" charset="0"/>
              </a:rPr>
              <a:t>, Max, Cheryl </a:t>
            </a:r>
            <a:r>
              <a:rPr lang="en-US" sz="4300" dirty="0" err="1">
                <a:latin typeface="Times New Roman" panose="02020603050405020304" pitchFamily="18" charset="0"/>
                <a:cs typeface="Times New Roman" panose="02020603050405020304" pitchFamily="18" charset="0"/>
              </a:rPr>
              <a:t>Aasheim</a:t>
            </a:r>
            <a:r>
              <a:rPr lang="en-US" sz="4300" dirty="0">
                <a:latin typeface="Times New Roman" panose="02020603050405020304" pitchFamily="18" charset="0"/>
                <a:cs typeface="Times New Roman" panose="02020603050405020304" pitchFamily="18" charset="0"/>
              </a:rPr>
              <a:t>, and Hayden </a:t>
            </a:r>
            <a:r>
              <a:rPr lang="en-US" sz="4300" dirty="0" err="1">
                <a:latin typeface="Times New Roman" panose="02020603050405020304" pitchFamily="18" charset="0"/>
                <a:cs typeface="Times New Roman" panose="02020603050405020304" pitchFamily="18" charset="0"/>
              </a:rPr>
              <a:t>Wimmer</a:t>
            </a:r>
            <a:r>
              <a:rPr lang="en-US" sz="4300" dirty="0">
                <a:latin typeface="Times New Roman" panose="02020603050405020304" pitchFamily="18" charset="0"/>
                <a:cs typeface="Times New Roman" panose="02020603050405020304" pitchFamily="18" charset="0"/>
              </a:rPr>
              <a:t>. "Feeling The Stock Market: A Study in the 	Prediction of Financial Markets Based on News Sentiment." In 2017.</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[9]	Radu </a:t>
            </a:r>
            <a:r>
              <a:rPr lang="en-US" sz="4300" dirty="0" err="1">
                <a:latin typeface="Times New Roman" panose="02020603050405020304" pitchFamily="18" charset="0"/>
                <a:cs typeface="Times New Roman" panose="02020603050405020304" pitchFamily="18" charset="0"/>
              </a:rPr>
              <a:t>Jacomin</a:t>
            </a:r>
            <a:r>
              <a:rPr lang="en-US" sz="4300" dirty="0">
                <a:latin typeface="Times New Roman" panose="02020603050405020304" pitchFamily="18" charset="0"/>
                <a:cs typeface="Times New Roman" panose="02020603050405020304" pitchFamily="18" charset="0"/>
              </a:rPr>
              <a:t> “Stock Market Prediction”,9th International Conference on System Theory, Control and 	Computing In 2015.</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[10]	</a:t>
            </a:r>
            <a:r>
              <a:rPr lang="en-US" sz="4300" dirty="0" err="1">
                <a:latin typeface="Times New Roman" panose="02020603050405020304" pitchFamily="18" charset="0"/>
                <a:cs typeface="Times New Roman" panose="02020603050405020304" pitchFamily="18" charset="0"/>
              </a:rPr>
              <a:t>Farahmandian</a:t>
            </a:r>
            <a:r>
              <a:rPr lang="en-US" sz="4300" dirty="0">
                <a:latin typeface="Times New Roman" panose="02020603050405020304" pitchFamily="18" charset="0"/>
                <a:cs typeface="Times New Roman" panose="02020603050405020304" pitchFamily="18" charset="0"/>
              </a:rPr>
              <a:t> M, </a:t>
            </a:r>
            <a:r>
              <a:rPr lang="en-US" sz="4300" dirty="0" err="1">
                <a:latin typeface="Times New Roman" panose="02020603050405020304" pitchFamily="18" charset="0"/>
                <a:cs typeface="Times New Roman" panose="02020603050405020304" pitchFamily="18" charset="0"/>
              </a:rPr>
              <a:t>Hatamlou</a:t>
            </a:r>
            <a:r>
              <a:rPr lang="en-US" sz="4300" dirty="0">
                <a:latin typeface="Times New Roman" panose="02020603050405020304" pitchFamily="18" charset="0"/>
                <a:cs typeface="Times New Roman" panose="02020603050405020304" pitchFamily="18" charset="0"/>
              </a:rPr>
              <a:t> A“ Solving optimization problems using black hole algorithm” In 2015.</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[11]	B. Liu, E. </a:t>
            </a:r>
            <a:r>
              <a:rPr lang="en-US" sz="4300" dirty="0" err="1">
                <a:latin typeface="Times New Roman" panose="02020603050405020304" pitchFamily="18" charset="0"/>
                <a:cs typeface="Times New Roman" panose="02020603050405020304" pitchFamily="18" charset="0"/>
              </a:rPr>
              <a:t>Blasch</a:t>
            </a:r>
            <a:r>
              <a:rPr lang="en-US" sz="4300" dirty="0">
                <a:latin typeface="Times New Roman" panose="02020603050405020304" pitchFamily="18" charset="0"/>
                <a:cs typeface="Times New Roman" panose="02020603050405020304" pitchFamily="18" charset="0"/>
              </a:rPr>
              <a:t>, Y. Chen, </a:t>
            </a:r>
            <a:r>
              <a:rPr lang="en-US" sz="4300" dirty="0" err="1">
                <a:latin typeface="Times New Roman" panose="02020603050405020304" pitchFamily="18" charset="0"/>
                <a:cs typeface="Times New Roman" panose="02020603050405020304" pitchFamily="18" charset="0"/>
              </a:rPr>
              <a:t>D.Shen</a:t>
            </a:r>
            <a:r>
              <a:rPr lang="en-US" sz="4300" dirty="0">
                <a:latin typeface="Times New Roman" panose="02020603050405020304" pitchFamily="18" charset="0"/>
                <a:cs typeface="Times New Roman" panose="02020603050405020304" pitchFamily="18" charset="0"/>
              </a:rPr>
              <a:t>, G. Chen, “Scalable Sentiment Classification for Big Data 	Analysis Using Naïve Bayes Classifier,” IEEE Intl Conf. on Big Data, In Oct 2013.</a:t>
            </a:r>
            <a:endParaRPr lang="en-IN" sz="4300" dirty="0">
              <a:latin typeface="Times New Roman" panose="02020603050405020304" pitchFamily="18" charset="0"/>
              <a:cs typeface="Times New Roman" panose="02020603050405020304" pitchFamily="18" charset="0"/>
            </a:endParaRPr>
          </a:p>
          <a:p>
            <a:pPr marL="0" lvl="0" indent="0">
              <a:buNone/>
            </a:pPr>
            <a:r>
              <a:rPr lang="en-US" sz="4300" dirty="0">
                <a:latin typeface="Times New Roman" panose="02020603050405020304" pitchFamily="18" charset="0"/>
                <a:cs typeface="Times New Roman" panose="02020603050405020304" pitchFamily="18" charset="0"/>
              </a:rPr>
              <a:t>[12]	C.W. Tsai, C. H. Hsieh, and M.C. Chiang, "Parallel Black Hole Clustering Based on Map 	</a:t>
            </a:r>
            <a:r>
              <a:rPr lang="en-US" sz="4300" dirty="0" err="1">
                <a:latin typeface="Times New Roman" panose="02020603050405020304" pitchFamily="18" charset="0"/>
                <a:cs typeface="Times New Roman" panose="02020603050405020304" pitchFamily="18" charset="0"/>
              </a:rPr>
              <a:t>Reduce",</a:t>
            </a:r>
            <a:r>
              <a:rPr lang="en-US" sz="4300" i="1" dirty="0" err="1">
                <a:latin typeface="Times New Roman" panose="02020603050405020304" pitchFamily="18" charset="0"/>
                <a:cs typeface="Times New Roman" panose="02020603050405020304" pitchFamily="18" charset="0"/>
              </a:rPr>
              <a:t>IEEE</a:t>
            </a:r>
            <a:r>
              <a:rPr lang="en-US" sz="4300" i="1" dirty="0">
                <a:latin typeface="Times New Roman" panose="02020603050405020304" pitchFamily="18" charset="0"/>
                <a:cs typeface="Times New Roman" panose="02020603050405020304" pitchFamily="18" charset="0"/>
              </a:rPr>
              <a:t> International Conference on Systems, Man, and Cybernetics (SMC), </a:t>
            </a:r>
            <a:r>
              <a:rPr lang="en-US" sz="4300" dirty="0">
                <a:latin typeface="Times New Roman" panose="02020603050405020304" pitchFamily="18" charset="0"/>
                <a:cs typeface="Times New Roman" panose="02020603050405020304" pitchFamily="18" charset="0"/>
              </a:rPr>
              <a:t>In 2015.</a:t>
            </a:r>
            <a:endParaRPr lang="en-IN" sz="4300" dirty="0">
              <a:latin typeface="Times New Roman" panose="02020603050405020304" pitchFamily="18" charset="0"/>
              <a:cs typeface="Times New Roman" panose="02020603050405020304" pitchFamily="18" charset="0"/>
            </a:endParaRPr>
          </a:p>
          <a:p>
            <a:pPr marL="742950" indent="-742950">
              <a:buFont typeface="+mj-lt"/>
              <a:buAutoNum type="arabicPeriod"/>
            </a:pPr>
            <a:endParaRPr lang="en-US" sz="44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19</a:t>
            </a:fld>
            <a:endParaRPr lang="en-US"/>
          </a:p>
        </p:txBody>
      </p:sp>
      <p:grpSp>
        <p:nvGrpSpPr>
          <p:cNvPr id="5" name="Group 4">
            <a:extLst>
              <a:ext uri="{FF2B5EF4-FFF2-40B4-BE49-F238E27FC236}">
                <a16:creationId xmlns:a16="http://schemas.microsoft.com/office/drawing/2014/main" id="{EEEF7D65-160F-4321-8159-5331CB5A9E7A}"/>
              </a:ext>
            </a:extLst>
          </p:cNvPr>
          <p:cNvGrpSpPr/>
          <p:nvPr/>
        </p:nvGrpSpPr>
        <p:grpSpPr>
          <a:xfrm>
            <a:off x="0" y="487521"/>
            <a:ext cx="9144000" cy="6370479"/>
            <a:chOff x="0" y="190500"/>
            <a:chExt cx="9144000" cy="6370479"/>
          </a:xfrm>
        </p:grpSpPr>
        <p:cxnSp>
          <p:nvCxnSpPr>
            <p:cNvPr id="6" name="Straight Connector 5">
              <a:extLst>
                <a:ext uri="{FF2B5EF4-FFF2-40B4-BE49-F238E27FC236}">
                  <a16:creationId xmlns:a16="http://schemas.microsoft.com/office/drawing/2014/main" id="{D400A5D2-9AF2-426C-AE02-4B6982D6FAB1}"/>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B67C38BF-9C8A-4AEF-B229-6AE530F8A878}"/>
                </a:ext>
              </a:extLst>
            </p:cNvPr>
            <p:cNvCxnSpPr>
              <a:cxnSpLocks/>
            </p:cNvCxnSpPr>
            <p:nvPr/>
          </p:nvCxnSpPr>
          <p:spPr>
            <a:xfrm>
              <a:off x="348175" y="190500"/>
              <a:ext cx="0" cy="6370479"/>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9" name="Picture 2">
            <a:extLst>
              <a:ext uri="{FF2B5EF4-FFF2-40B4-BE49-F238E27FC236}">
                <a16:creationId xmlns:a16="http://schemas.microsoft.com/office/drawing/2014/main" id="{663D06B7-843B-4D28-BF99-25B931568952}"/>
              </a:ext>
            </a:extLst>
          </p:cNvPr>
          <p:cNvPicPr>
            <a:picLocks noChangeAspect="1" noChangeArrowheads="1"/>
          </p:cNvPicPr>
          <p:nvPr/>
        </p:nvPicPr>
        <p:blipFill>
          <a:blip r:embed="rId2" cstate="print"/>
          <a:srcRect/>
          <a:stretch>
            <a:fillRect/>
          </a:stretch>
        </p:blipFill>
        <p:spPr bwMode="auto">
          <a:xfrm>
            <a:off x="8247611" y="539179"/>
            <a:ext cx="878378" cy="73469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153400" cy="4602163"/>
          </a:xfrm>
        </p:spPr>
        <p:txBody>
          <a:bodyPr>
            <a:normAutofit fontScale="77500" lnSpcReduction="20000"/>
          </a:bodyPr>
          <a:lstStyle/>
          <a:p>
            <a:pPr lvl="0">
              <a:lnSpc>
                <a:spcPct val="150000"/>
              </a:lnSpc>
              <a:buNone/>
            </a:pPr>
            <a:endParaRPr lang="en-US" sz="2000" b="1"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Abstract</a:t>
            </a:r>
          </a:p>
          <a:p>
            <a:pPr lvl="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Introduction </a:t>
            </a:r>
          </a:p>
          <a:p>
            <a:pPr lvl="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Problem Statement</a:t>
            </a:r>
          </a:p>
          <a:p>
            <a:pPr lvl="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System Design</a:t>
            </a:r>
          </a:p>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Objective of the Project</a:t>
            </a:r>
          </a:p>
          <a:p>
            <a:pPr>
              <a:lnSpc>
                <a:spcPct val="15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Implementation </a:t>
            </a:r>
          </a:p>
          <a:p>
            <a:pPr>
              <a:lnSpc>
                <a:spcPct val="15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Software and Hardware Requirements:</a:t>
            </a:r>
          </a:p>
          <a:p>
            <a:pPr lvl="0">
              <a:lnSpc>
                <a:spcPct val="15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Project Outcomes </a:t>
            </a:r>
          </a:p>
          <a:p>
            <a:pPr lvl="0">
              <a:lnSpc>
                <a:spcPct val="15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Results</a:t>
            </a:r>
          </a:p>
          <a:p>
            <a:pPr lvl="0">
              <a:lnSpc>
                <a:spcPct val="15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Conclusion</a:t>
            </a:r>
          </a:p>
          <a:p>
            <a:pPr lvl="0">
              <a:lnSpc>
                <a:spcPct val="150000"/>
              </a:lnSpc>
              <a:buFont typeface="Wingdings" panose="05000000000000000000" pitchFamily="2" charset="2"/>
              <a:buChar char="q"/>
            </a:pPr>
            <a:r>
              <a:rPr lang="en-US" sz="2100" b="1" dirty="0">
                <a:latin typeface="Times New Roman" panose="02020603050405020304" pitchFamily="18" charset="0"/>
                <a:cs typeface="Times New Roman" panose="02020603050405020304" pitchFamily="18" charset="0"/>
              </a:rPr>
              <a:t>References</a:t>
            </a:r>
          </a:p>
          <a:p>
            <a:pPr lvl="0">
              <a:lnSpc>
                <a:spcPct val="150000"/>
              </a:lnSpc>
            </a:pPr>
            <a:endParaRPr lang="en-US" sz="21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pPr/>
              <a:t>2</a:t>
            </a:fld>
            <a:endParaRPr lang="en-US"/>
          </a:p>
        </p:txBody>
      </p:sp>
      <p:cxnSp>
        <p:nvCxnSpPr>
          <p:cNvPr id="6" name="Straight Connector 5"/>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rot="5400000">
            <a:off x="-2857500" y="3390900"/>
            <a:ext cx="6477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3409547" y="1182758"/>
            <a:ext cx="2443298" cy="584775"/>
          </a:xfrm>
          <a:prstGeom prst="rect">
            <a:avLst/>
          </a:prstGeom>
        </p:spPr>
        <p:txBody>
          <a:bodyPr wrap="none">
            <a:spAutoFit/>
          </a:bodyPr>
          <a:lstStyle/>
          <a:p>
            <a:r>
              <a:rPr lang="en-US" sz="3200" b="1" dirty="0">
                <a:solidFill>
                  <a:srgbClr val="C00000"/>
                </a:solidFill>
                <a:latin typeface="Times New Roman" pitchFamily="18" charset="0"/>
                <a:cs typeface="Times New Roman" pitchFamily="18" charset="0"/>
              </a:rPr>
              <a:t>CONTENTS</a:t>
            </a:r>
          </a:p>
        </p:txBody>
      </p:sp>
      <p:sp>
        <p:nvSpPr>
          <p:cNvPr id="11" name="Footer Placeholder 4"/>
          <p:cNvSpPr>
            <a:spLocks noGrp="1"/>
          </p:cNvSpPr>
          <p:nvPr>
            <p:ph type="ftr" sz="quarter" idx="11"/>
          </p:nvPr>
        </p:nvSpPr>
        <p:spPr>
          <a:xfrm>
            <a:off x="2971800" y="6126291"/>
            <a:ext cx="2895600" cy="365125"/>
          </a:xfrm>
        </p:spPr>
        <p:txBody>
          <a:bodyPr/>
          <a:lstStyle/>
          <a:p>
            <a:r>
              <a:rPr lang="en-US" sz="1800" dirty="0">
                <a:solidFill>
                  <a:schemeClr val="tx1"/>
                </a:solidFill>
                <a:latin typeface="Times New Roman" panose="02020603050405020304" pitchFamily="18" charset="0"/>
                <a:cs typeface="Times New Roman" panose="02020603050405020304" pitchFamily="18" charset="0"/>
              </a:rPr>
              <a:t>Department of ISE, DSCE</a:t>
            </a:r>
          </a:p>
        </p:txBody>
      </p:sp>
      <p:pic>
        <p:nvPicPr>
          <p:cNvPr id="12" name="Picture 2"/>
          <p:cNvPicPr>
            <a:picLocks noChangeAspect="1" noChangeArrowheads="1"/>
          </p:cNvPicPr>
          <p:nvPr/>
        </p:nvPicPr>
        <p:blipFill>
          <a:blip r:embed="rId2" cstate="print"/>
          <a:srcRect/>
          <a:stretch>
            <a:fillRect/>
          </a:stretch>
        </p:blipFill>
        <p:spPr bwMode="auto">
          <a:xfrm>
            <a:off x="7772400" y="152400"/>
            <a:ext cx="1143000" cy="685800"/>
          </a:xfrm>
          <a:prstGeom prst="rect">
            <a:avLst/>
          </a:prstGeom>
          <a:noFill/>
          <a:ln w="9525">
            <a:noFill/>
            <a:miter lim="800000"/>
            <a:headEnd/>
            <a:tailEnd/>
          </a:ln>
        </p:spPr>
      </p:pic>
    </p:spTree>
    <p:extLst>
      <p:ext uri="{BB962C8B-B14F-4D97-AF65-F5344CB8AC3E}">
        <p14:creationId xmlns:p14="http://schemas.microsoft.com/office/powerpoint/2010/main" val="174892095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423" y="2690948"/>
            <a:ext cx="7543800" cy="1272450"/>
          </a:xfrm>
        </p:spPr>
        <p:txBody>
          <a:bodyPr>
            <a:normAutofit/>
          </a:bodyPr>
          <a:lstStyle/>
          <a:p>
            <a:pPr algn="ctr"/>
            <a:r>
              <a:rPr lang="en-US" sz="7600" b="1" dirty="0">
                <a:solidFill>
                  <a:srgbClr val="FF0000"/>
                </a:solidFill>
                <a:latin typeface="Times New Roman" pitchFamily="18" charset="0"/>
                <a:cs typeface="Times New Roman" pitchFamily="18" charset="0"/>
              </a:rPr>
              <a:t>Thank You...</a:t>
            </a:r>
          </a:p>
        </p:txBody>
      </p:sp>
      <p:sp>
        <p:nvSpPr>
          <p:cNvPr id="3" name="Subtitle 2"/>
          <p:cNvSpPr>
            <a:spLocks noGrp="1"/>
          </p:cNvSpPr>
          <p:nvPr>
            <p:ph type="subTitle"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E2D2B3B-882E-40F3-A32F-6DD516915044}" type="slidenum">
              <a:rPr lang="en-US" smtClean="0"/>
              <a:pPr/>
              <a:t>20</a:t>
            </a:fld>
            <a:endParaRPr lang="en-US" dirty="0"/>
          </a:p>
        </p:txBody>
      </p:sp>
      <p:pic>
        <p:nvPicPr>
          <p:cNvPr id="5" name="Picture 2">
            <a:extLst>
              <a:ext uri="{FF2B5EF4-FFF2-40B4-BE49-F238E27FC236}">
                <a16:creationId xmlns:a16="http://schemas.microsoft.com/office/drawing/2014/main" id="{276F031C-E532-4402-8B85-022F17718A2B}"/>
              </a:ext>
            </a:extLst>
          </p:cNvPr>
          <p:cNvPicPr>
            <a:picLocks noChangeAspect="1" noChangeArrowheads="1"/>
          </p:cNvPicPr>
          <p:nvPr/>
        </p:nvPicPr>
        <p:blipFill>
          <a:blip r:embed="rId2" cstate="print"/>
          <a:srcRect/>
          <a:stretch>
            <a:fillRect/>
          </a:stretch>
        </p:blipFill>
        <p:spPr bwMode="auto">
          <a:xfrm>
            <a:off x="5291051" y="3168650"/>
            <a:ext cx="439189" cy="53104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3</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8" name="Picture 2">
            <a:extLst>
              <a:ext uri="{FF2B5EF4-FFF2-40B4-BE49-F238E27FC236}">
                <a16:creationId xmlns:a16="http://schemas.microsoft.com/office/drawing/2014/main" id="{7E559D34-D0E0-4AF9-98C2-EE04A926E55C}"/>
              </a:ext>
            </a:extLst>
          </p:cNvPr>
          <p:cNvPicPr>
            <a:picLocks noGrp="1" noChangeAspect="1" noChangeArrowheads="1"/>
          </p:cNvPicPr>
          <p:nvPr>
            <p:ph idx="1"/>
          </p:nvPr>
        </p:nvPicPr>
        <p:blipFill>
          <a:blip r:embed="rId2"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a:extLst>
              <a:ext uri="{FF2B5EF4-FFF2-40B4-BE49-F238E27FC236}">
                <a16:creationId xmlns:a16="http://schemas.microsoft.com/office/drawing/2014/main" id="{1358A04D-490F-4CCD-B622-3308AD0C03F5}"/>
              </a:ext>
            </a:extLst>
          </p:cNvPr>
          <p:cNvSpPr/>
          <p:nvPr/>
        </p:nvSpPr>
        <p:spPr>
          <a:xfrm>
            <a:off x="656497" y="1385624"/>
            <a:ext cx="2743197" cy="558614"/>
          </a:xfrm>
          <a:prstGeom prst="rect">
            <a:avLst/>
          </a:prstGeom>
        </p:spPr>
        <p:txBody>
          <a:bodyPr wrap="square">
            <a:spAutoFit/>
          </a:bodyPr>
          <a:lstStyle/>
          <a:p>
            <a:pPr>
              <a:lnSpc>
                <a:spcPct val="115000"/>
              </a:lnSpc>
              <a:spcAft>
                <a:spcPts val="1800"/>
              </a:spcAft>
            </a:pPr>
            <a:r>
              <a:rPr lang="en-IN" sz="2800" b="1" dirty="0">
                <a:solidFill>
                  <a:srgbClr val="C00000"/>
                </a:solidFill>
                <a:latin typeface="Arial Black" panose="020B0A04020102020204" pitchFamily="34" charset="0"/>
                <a:ea typeface="Times New Roman" panose="02020603050405020304" pitchFamily="18" charset="0"/>
              </a:rPr>
              <a:t>ABSTRACT: </a:t>
            </a:r>
            <a:endParaRPr lang="en-IN" sz="2800" dirty="0">
              <a:solidFill>
                <a:srgbClr val="C00000"/>
              </a:solidFill>
              <a:effectLst/>
              <a:latin typeface="Arial Black" panose="020B0A04020102020204" pitchFamily="34" charset="0"/>
              <a:ea typeface="Times New Roman" panose="02020603050405020304" pitchFamily="18" charset="0"/>
            </a:endParaRPr>
          </a:p>
        </p:txBody>
      </p:sp>
      <p:sp>
        <p:nvSpPr>
          <p:cNvPr id="11" name="Rectangle 10">
            <a:extLst>
              <a:ext uri="{FF2B5EF4-FFF2-40B4-BE49-F238E27FC236}">
                <a16:creationId xmlns:a16="http://schemas.microsoft.com/office/drawing/2014/main" id="{8C9D8E11-984D-4941-AB4D-1B1895155DA3}"/>
              </a:ext>
            </a:extLst>
          </p:cNvPr>
          <p:cNvSpPr/>
          <p:nvPr/>
        </p:nvSpPr>
        <p:spPr>
          <a:xfrm>
            <a:off x="535159" y="1873142"/>
            <a:ext cx="8530882" cy="4613058"/>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latin typeface="Times New Roman" pitchFamily="18" charset="0"/>
                <a:cs typeface="Times New Roman" pitchFamily="18" charset="0"/>
              </a:rPr>
              <a:t>The price of the stocks is an important indicator for a company and many factors can affect their values. </a:t>
            </a:r>
          </a:p>
          <a:p>
            <a:pPr marL="285750" indent="-285750" algn="just">
              <a:lnSpc>
                <a:spcPct val="150000"/>
              </a:lnSpc>
              <a:buFont typeface="Wingdings" panose="05000000000000000000" pitchFamily="2" charset="2"/>
              <a:buChar char="q"/>
            </a:pPr>
            <a:r>
              <a:rPr lang="en-US" dirty="0">
                <a:latin typeface="Times New Roman" pitchFamily="18" charset="0"/>
                <a:cs typeface="Times New Roman" pitchFamily="18" charset="0"/>
              </a:rPr>
              <a:t>Different events may affect public sentiments and emotions differently, which may have an effect on the trend of stock market prices. Because of dependency on various factors, the stock prices are not static, but are instead dynamic, highly noisy and nonlinear time series data. </a:t>
            </a:r>
          </a:p>
          <a:p>
            <a:pPr marL="285750" indent="-285750" algn="just">
              <a:lnSpc>
                <a:spcPct val="150000"/>
              </a:lnSpc>
              <a:buFont typeface="Wingdings" panose="05000000000000000000" pitchFamily="2" charset="2"/>
              <a:buChar char="q"/>
            </a:pPr>
            <a:r>
              <a:rPr lang="en-US" dirty="0">
                <a:latin typeface="Times New Roman" pitchFamily="18" charset="0"/>
                <a:cs typeface="Times New Roman" pitchFamily="18" charset="0"/>
              </a:rPr>
              <a:t>Due to its great learning capability for solving the nonlinear time series prediction problems, machine learning has been applied to this research area. </a:t>
            </a:r>
          </a:p>
          <a:p>
            <a:pPr marL="285750" indent="-285750" algn="just">
              <a:lnSpc>
                <a:spcPct val="150000"/>
              </a:lnSpc>
              <a:buFont typeface="Wingdings" panose="05000000000000000000" pitchFamily="2" charset="2"/>
              <a:buChar char="q"/>
            </a:pPr>
            <a:r>
              <a:rPr lang="en-US" dirty="0">
                <a:latin typeface="Times New Roman" pitchFamily="18" charset="0"/>
                <a:cs typeface="Times New Roman" pitchFamily="18" charset="0"/>
              </a:rPr>
              <a:t>Learning-based methods for stock price prediction are very popular and a lot of enhanced strategies have been used to improve the performance of the learning based predictors</a:t>
            </a:r>
            <a:r>
              <a:rPr lang="en-US">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311712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13133" y="1589184"/>
            <a:ext cx="7620000" cy="4800600"/>
          </a:xfrm>
        </p:spPr>
        <p:txBody>
          <a:bodyPr>
            <a:normAutofit fontScale="92500" lnSpcReduction="10000"/>
          </a:bodyPr>
          <a:lstStyle/>
          <a:p>
            <a:pPr>
              <a:lnSpc>
                <a:spcPct val="150000"/>
              </a:lnSpc>
              <a:buFont typeface="Wingdings" pitchFamily="2" charset="2"/>
              <a:buChar char="q"/>
            </a:pPr>
            <a:r>
              <a:rPr lang="en-IN" sz="2400" dirty="0">
                <a:latin typeface="Times New Roman" pitchFamily="18" charset="0"/>
                <a:cs typeface="Times New Roman" pitchFamily="18" charset="0"/>
              </a:rPr>
              <a:t>Financial market are highly inconstant and generate huge amount of data daily.</a:t>
            </a:r>
          </a:p>
          <a:p>
            <a:pPr>
              <a:lnSpc>
                <a:spcPct val="150000"/>
              </a:lnSpc>
              <a:buFont typeface="Wingdings" pitchFamily="2" charset="2"/>
              <a:buChar char="q"/>
            </a:pPr>
            <a:r>
              <a:rPr lang="en-IN" sz="2400" dirty="0">
                <a:latin typeface="Times New Roman" pitchFamily="18" charset="0"/>
                <a:cs typeface="Times New Roman" pitchFamily="18" charset="0"/>
              </a:rPr>
              <a:t>Stock is most popular financial market instrument and its value changes quickly</a:t>
            </a:r>
          </a:p>
          <a:p>
            <a:pPr>
              <a:lnSpc>
                <a:spcPct val="150000"/>
              </a:lnSpc>
              <a:buFont typeface="Wingdings" pitchFamily="2" charset="2"/>
              <a:buChar char="q"/>
            </a:pPr>
            <a:r>
              <a:rPr lang="en-IN" sz="2400" dirty="0">
                <a:latin typeface="Times New Roman" pitchFamily="18" charset="0"/>
                <a:cs typeface="Times New Roman" pitchFamily="18" charset="0"/>
              </a:rPr>
              <a:t>Stock prices are predicted to determine the future value of companies stock or other financial instruments that are marketed on financial exchange.</a:t>
            </a:r>
          </a:p>
          <a:p>
            <a:pPr>
              <a:lnSpc>
                <a:spcPct val="150000"/>
              </a:lnSpc>
              <a:buFont typeface="Wingdings" pitchFamily="2" charset="2"/>
              <a:buChar char="q"/>
            </a:pPr>
            <a:r>
              <a:rPr lang="en-IN" sz="2400" dirty="0">
                <a:latin typeface="Times New Roman" pitchFamily="18" charset="0"/>
                <a:cs typeface="Times New Roman" pitchFamily="18" charset="0"/>
              </a:rPr>
              <a:t> However the stock market is influenced by many factors such as political events, economic conditions </a:t>
            </a:r>
            <a:r>
              <a:rPr lang="en-IN" sz="2400">
                <a:latin typeface="Times New Roman" pitchFamily="18" charset="0"/>
                <a:cs typeface="Times New Roman" pitchFamily="18" charset="0"/>
              </a:rPr>
              <a:t>and trader </a:t>
            </a:r>
            <a:r>
              <a:rPr lang="en-IN" sz="2400" dirty="0">
                <a:latin typeface="Times New Roman" pitchFamily="18" charset="0"/>
                <a:cs typeface="Times New Roman" pitchFamily="18" charset="0"/>
              </a:rPr>
              <a:t>expectation.</a:t>
            </a:r>
          </a:p>
          <a:p>
            <a:pPr algn="just">
              <a:lnSpc>
                <a:spcPct val="150000"/>
              </a:lnSpc>
              <a:buFont typeface="Wingdings" pitchFamily="2" charset="2"/>
              <a:buChar char="q"/>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latin typeface="Times New Roman" pitchFamily="18" charset="0"/>
                <a:cs typeface="Times New Roman" pitchFamily="18" charset="0"/>
              </a:rPr>
              <a:pPr/>
              <a:t>4</a:t>
            </a:fld>
            <a:endParaRPr lang="en-US">
              <a:latin typeface="Times New Roman" pitchFamily="18" charset="0"/>
              <a:cs typeface="Times New Roman" pitchFamily="18" charset="0"/>
            </a:endParaRPr>
          </a:p>
        </p:txBody>
      </p:sp>
      <p:grpSp>
        <p:nvGrpSpPr>
          <p:cNvPr id="7" name="Group 6">
            <a:extLst>
              <a:ext uri="{FF2B5EF4-FFF2-40B4-BE49-F238E27FC236}">
                <a16:creationId xmlns:a16="http://schemas.microsoft.com/office/drawing/2014/main" id="{04C73A4A-BD3E-4D65-A3C9-A0872CE83865}"/>
              </a:ext>
            </a:extLst>
          </p:cNvPr>
          <p:cNvGrpSpPr/>
          <p:nvPr/>
        </p:nvGrpSpPr>
        <p:grpSpPr>
          <a:xfrm>
            <a:off x="0" y="381000"/>
            <a:ext cx="9144000" cy="6477000"/>
            <a:chOff x="0" y="190500"/>
            <a:chExt cx="9144000" cy="6477000"/>
          </a:xfrm>
        </p:grpSpPr>
        <p:cxnSp>
          <p:nvCxnSpPr>
            <p:cNvPr id="8" name="Straight Connector 7">
              <a:extLst>
                <a:ext uri="{FF2B5EF4-FFF2-40B4-BE49-F238E27FC236}">
                  <a16:creationId xmlns:a16="http://schemas.microsoft.com/office/drawing/2014/main" id="{AD297BA9-C5D9-4C9D-A945-2A4718A3BABD}"/>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172C46E3-0B8C-4984-8BB3-E7647D37B7B5}"/>
                </a:ext>
              </a:extLst>
            </p:cNvPr>
            <p:cNvCxnSpPr/>
            <p:nvPr/>
          </p:nvCxnSpPr>
          <p:spPr>
            <a:xfrm rot="5400000">
              <a:off x="-2890325"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10" name="Picture 2">
            <a:extLst>
              <a:ext uri="{FF2B5EF4-FFF2-40B4-BE49-F238E27FC236}">
                <a16:creationId xmlns:a16="http://schemas.microsoft.com/office/drawing/2014/main" id="{D844FB7C-3757-4BBE-8E40-50C1D5DD6E97}"/>
              </a:ext>
            </a:extLst>
          </p:cNvPr>
          <p:cNvPicPr>
            <a:picLocks noChangeAspect="1" noChangeArrowheads="1"/>
          </p:cNvPicPr>
          <p:nvPr/>
        </p:nvPicPr>
        <p:blipFill>
          <a:blip r:embed="rId2" cstate="print"/>
          <a:srcRect/>
          <a:stretch>
            <a:fillRect/>
          </a:stretch>
        </p:blipFill>
        <p:spPr bwMode="auto">
          <a:xfrm>
            <a:off x="8247611" y="424879"/>
            <a:ext cx="878378" cy="734695"/>
          </a:xfrm>
          <a:prstGeom prst="rect">
            <a:avLst/>
          </a:prstGeom>
          <a:noFill/>
          <a:ln w="9525">
            <a:noFill/>
            <a:miter lim="800000"/>
            <a:headEnd/>
            <a:tailEnd/>
          </a:ln>
        </p:spPr>
      </p:pic>
    </p:spTree>
    <p:extLst>
      <p:ext uri="{BB962C8B-B14F-4D97-AF65-F5344CB8AC3E}">
        <p14:creationId xmlns:p14="http://schemas.microsoft.com/office/powerpoint/2010/main" val="4085768937"/>
      </p:ext>
    </p:extLst>
  </p:cSld>
  <p:clrMapOvr>
    <a:masterClrMapping/>
  </p:clrMapOvr>
  <p:transition advTm="98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5</a:t>
            </a:fld>
            <a:endParaRPr lang="en-US" dirty="0"/>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8" name="Picture 2">
            <a:extLst>
              <a:ext uri="{FF2B5EF4-FFF2-40B4-BE49-F238E27FC236}">
                <a16:creationId xmlns:a16="http://schemas.microsoft.com/office/drawing/2014/main" id="{7E559D34-D0E0-4AF9-98C2-EE04A926E55C}"/>
              </a:ext>
            </a:extLst>
          </p:cNvPr>
          <p:cNvPicPr>
            <a:picLocks noGrp="1" noChangeAspect="1" noChangeArrowheads="1"/>
          </p:cNvPicPr>
          <p:nvPr>
            <p:ph idx="1"/>
          </p:nvPr>
        </p:nvPicPr>
        <p:blipFill>
          <a:blip r:embed="rId2" cstate="print"/>
          <a:srcRect/>
          <a:stretch>
            <a:fillRect/>
          </a:stretch>
        </p:blipFill>
        <p:spPr bwMode="auto">
          <a:xfrm>
            <a:off x="7754229" y="169986"/>
            <a:ext cx="1143000" cy="744416"/>
          </a:xfrm>
          <a:prstGeom prst="rect">
            <a:avLst/>
          </a:prstGeom>
          <a:noFill/>
          <a:ln w="9525">
            <a:noFill/>
            <a:miter lim="800000"/>
            <a:headEnd/>
            <a:tailEnd/>
          </a:ln>
        </p:spPr>
      </p:pic>
      <p:sp>
        <p:nvSpPr>
          <p:cNvPr id="2" name="Rectangle 1">
            <a:extLst>
              <a:ext uri="{FF2B5EF4-FFF2-40B4-BE49-F238E27FC236}">
                <a16:creationId xmlns:a16="http://schemas.microsoft.com/office/drawing/2014/main" id="{93130A63-63D8-47D2-9668-BBE67B666FAF}"/>
              </a:ext>
            </a:extLst>
          </p:cNvPr>
          <p:cNvSpPr/>
          <p:nvPr/>
        </p:nvSpPr>
        <p:spPr>
          <a:xfrm>
            <a:off x="609600" y="1219200"/>
            <a:ext cx="4140044" cy="490006"/>
          </a:xfrm>
          <a:prstGeom prst="rect">
            <a:avLst/>
          </a:prstGeom>
        </p:spPr>
        <p:txBody>
          <a:bodyPr wrap="none">
            <a:spAutoFit/>
          </a:bodyPr>
          <a:lstStyle/>
          <a:p>
            <a:pPr>
              <a:lnSpc>
                <a:spcPct val="115000"/>
              </a:lnSpc>
              <a:spcAft>
                <a:spcPts val="0"/>
              </a:spcAft>
              <a:tabLst>
                <a:tab pos="2505075" algn="l"/>
              </a:tabLst>
            </a:pPr>
            <a:r>
              <a:rPr lang="en-US" sz="2400" b="1" dirty="0">
                <a:solidFill>
                  <a:srgbClr val="C00000"/>
                </a:solidFill>
                <a:latin typeface="Arial Black" panose="020B0A04020102020204" pitchFamily="34" charset="0"/>
                <a:ea typeface="Times New Roman" panose="02020603050405020304" pitchFamily="18" charset="0"/>
              </a:rPr>
              <a:t>PROBLEM STATEMENT</a:t>
            </a:r>
            <a:r>
              <a:rPr lang="en-US" sz="2400" b="1" dirty="0">
                <a:solidFill>
                  <a:srgbClr val="C00000"/>
                </a:solidFill>
                <a:latin typeface="Times New Roman" panose="02020603050405020304" pitchFamily="18" charset="0"/>
                <a:ea typeface="Times New Roman" panose="02020603050405020304" pitchFamily="18" charset="0"/>
              </a:rPr>
              <a:t>:</a:t>
            </a:r>
            <a:endParaRPr lang="en-IN" sz="2400" dirty="0">
              <a:solidFill>
                <a:srgbClr val="C00000"/>
              </a:solidFill>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C7015CE5-E640-4390-8D39-A7C37501F10F}"/>
              </a:ext>
            </a:extLst>
          </p:cNvPr>
          <p:cNvSpPr/>
          <p:nvPr/>
        </p:nvSpPr>
        <p:spPr>
          <a:xfrm>
            <a:off x="618868" y="1861605"/>
            <a:ext cx="8305801" cy="4197559"/>
          </a:xfrm>
          <a:prstGeom prst="rect">
            <a:avLst/>
          </a:prstGeom>
        </p:spPr>
        <p:txBody>
          <a:bodyPr wrap="square">
            <a:spAutoFit/>
          </a:bodyPr>
          <a:lstStyle/>
          <a:p>
            <a:pPr marL="285750" marR="54610" indent="-285750" algn="just">
              <a:lnSpc>
                <a:spcPct val="150000"/>
              </a:lnSpc>
              <a:spcAft>
                <a:spcPts val="0"/>
              </a:spcAft>
              <a:buSzPct val="114000"/>
              <a:buFont typeface="Wingdings" panose="05000000000000000000" pitchFamily="2" charset="2"/>
              <a:buChar char="q"/>
            </a:pPr>
            <a:r>
              <a:rPr lang="en-US" dirty="0">
                <a:latin typeface="Times New Roman" pitchFamily="18" charset="0"/>
                <a:cs typeface="Times New Roman" pitchFamily="18" charset="0"/>
              </a:rPr>
              <a:t>Stock market prediction is basically defined as trying to determine the stock value and offer a robust idea for the people to know and predict the market and the stock prices.</a:t>
            </a:r>
          </a:p>
          <a:p>
            <a:pPr marL="285750" marR="54610" indent="-285750" algn="just">
              <a:lnSpc>
                <a:spcPct val="150000"/>
              </a:lnSpc>
              <a:spcAft>
                <a:spcPts val="0"/>
              </a:spcAft>
              <a:buSzPct val="114000"/>
              <a:buFont typeface="Wingdings" panose="05000000000000000000" pitchFamily="2" charset="2"/>
              <a:buChar char="q"/>
            </a:pPr>
            <a:r>
              <a:rPr lang="en-US" dirty="0">
                <a:latin typeface="Times New Roman" pitchFamily="18" charset="0"/>
                <a:cs typeface="Times New Roman" pitchFamily="18" charset="0"/>
              </a:rPr>
              <a:t>Hence, we are contemplating towards the study of machine learning with various datasets integration to predict the market and the stock trends. </a:t>
            </a:r>
          </a:p>
          <a:p>
            <a:pPr marL="285750" marR="54610" indent="-285750" algn="just">
              <a:lnSpc>
                <a:spcPct val="150000"/>
              </a:lnSpc>
              <a:spcAft>
                <a:spcPts val="0"/>
              </a:spcAft>
              <a:buSzPct val="114000"/>
              <a:buFont typeface="Wingdings" panose="05000000000000000000" pitchFamily="2" charset="2"/>
              <a:buChar char="q"/>
            </a:pPr>
            <a:r>
              <a:rPr lang="en-US" dirty="0">
                <a:latin typeface="Times New Roman" pitchFamily="18" charset="0"/>
                <a:cs typeface="Times New Roman" pitchFamily="18" charset="0"/>
              </a:rPr>
              <a:t>Stock market prediction, calls for an ability to predict the effect of recent events on the investors. These events can be political events like a statement by a political leader, a piece of news on scam etc. </a:t>
            </a:r>
          </a:p>
          <a:p>
            <a:pPr marL="285750" marR="54610" indent="-285750" algn="just">
              <a:lnSpc>
                <a:spcPct val="150000"/>
              </a:lnSpc>
              <a:spcAft>
                <a:spcPts val="0"/>
              </a:spcAft>
              <a:buSzPct val="114000"/>
              <a:buFont typeface="Wingdings" panose="05000000000000000000" pitchFamily="2" charset="2"/>
              <a:buChar char="q"/>
            </a:pPr>
            <a:r>
              <a:rPr lang="en-US" dirty="0">
                <a:latin typeface="Times New Roman" pitchFamily="18" charset="0"/>
                <a:cs typeface="Times New Roman" pitchFamily="18" charset="0"/>
              </a:rPr>
              <a:t>All these factors make stock price prediction very difficult. Once the right data is collected, it then can be used to train a machine and to generate a predictive result</a:t>
            </a:r>
            <a:endParaRPr lang="en-IN" dirty="0">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9267542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System Architecture </a:t>
            </a:r>
            <a:br>
              <a:rPr lang="en-US" b="1" dirty="0">
                <a:solidFill>
                  <a:srgbClr val="FF0000"/>
                </a:solidFill>
                <a:latin typeface="Times New Roman" pitchFamily="18" charset="0"/>
                <a:cs typeface="Times New Roman" pitchFamily="18" charset="0"/>
              </a:rPr>
            </a:br>
            <a:endParaRPr lang="en-IN" dirty="0"/>
          </a:p>
        </p:txBody>
      </p:sp>
      <p:sp>
        <p:nvSpPr>
          <p:cNvPr id="5" name="Rounded Rectangle 4"/>
          <p:cNvSpPr/>
          <p:nvPr/>
        </p:nvSpPr>
        <p:spPr>
          <a:xfrm>
            <a:off x="1330036" y="1482436"/>
            <a:ext cx="1745673"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RAW DATA</a:t>
            </a:r>
          </a:p>
        </p:txBody>
      </p:sp>
      <p:sp>
        <p:nvSpPr>
          <p:cNvPr id="6" name="Rounded Rectangle 5"/>
          <p:cNvSpPr/>
          <p:nvPr/>
        </p:nvSpPr>
        <p:spPr>
          <a:xfrm>
            <a:off x="4890654" y="1440873"/>
            <a:ext cx="1745673"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a:t>
            </a:r>
          </a:p>
          <a:p>
            <a:pPr algn="ctr"/>
            <a:r>
              <a:rPr lang="en-IN" dirty="0"/>
              <a:t>EXTRACTION</a:t>
            </a:r>
          </a:p>
        </p:txBody>
      </p:sp>
      <p:grpSp>
        <p:nvGrpSpPr>
          <p:cNvPr id="35" name="Group 34"/>
          <p:cNvGrpSpPr/>
          <p:nvPr/>
        </p:nvGrpSpPr>
        <p:grpSpPr>
          <a:xfrm>
            <a:off x="1371599" y="1849582"/>
            <a:ext cx="7019491" cy="4372410"/>
            <a:chOff x="1371599" y="1849582"/>
            <a:chExt cx="7019491" cy="4372410"/>
          </a:xfrm>
        </p:grpSpPr>
        <p:sp>
          <p:nvSpPr>
            <p:cNvPr id="7" name="Rounded Rectangle 6"/>
            <p:cNvSpPr/>
            <p:nvPr/>
          </p:nvSpPr>
          <p:spPr>
            <a:xfrm>
              <a:off x="3186546" y="3048000"/>
              <a:ext cx="1745673"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8" name="Rounded Rectangle 7"/>
            <p:cNvSpPr/>
            <p:nvPr/>
          </p:nvSpPr>
          <p:spPr>
            <a:xfrm>
              <a:off x="6636326" y="3006435"/>
              <a:ext cx="1745673"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 DATA</a:t>
              </a:r>
            </a:p>
          </p:txBody>
        </p:sp>
        <p:sp>
          <p:nvSpPr>
            <p:cNvPr id="9" name="Rounded Rectangle 8"/>
            <p:cNvSpPr/>
            <p:nvPr/>
          </p:nvSpPr>
          <p:spPr>
            <a:xfrm>
              <a:off x="1371599" y="4862945"/>
              <a:ext cx="1745673"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TRAINED DATA RESULT</a:t>
              </a:r>
            </a:p>
          </p:txBody>
        </p:sp>
        <p:sp>
          <p:nvSpPr>
            <p:cNvPr id="10" name="Rounded Rectangle 9"/>
            <p:cNvSpPr/>
            <p:nvPr/>
          </p:nvSpPr>
          <p:spPr>
            <a:xfrm>
              <a:off x="6645417" y="5404574"/>
              <a:ext cx="1745673"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PREDICTED STOCK PRICE</a:t>
              </a:r>
            </a:p>
          </p:txBody>
        </p:sp>
        <p:cxnSp>
          <p:nvCxnSpPr>
            <p:cNvPr id="12" name="Straight Arrow Connector 11"/>
            <p:cNvCxnSpPr>
              <a:stCxn id="5" idx="3"/>
              <a:endCxn id="6" idx="1"/>
            </p:cNvCxnSpPr>
            <p:nvPr/>
          </p:nvCxnSpPr>
          <p:spPr>
            <a:xfrm flipV="1">
              <a:off x="3075709" y="1849582"/>
              <a:ext cx="1814945" cy="41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p:cNvCxnSpPr>
            <p:nvPr/>
          </p:nvCxnSpPr>
          <p:spPr>
            <a:xfrm rot="5400000">
              <a:off x="5500255" y="2521527"/>
              <a:ext cx="52647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5400000" flipH="1" flipV="1">
              <a:off x="5735783" y="1288472"/>
              <a:ext cx="41565" cy="3449780"/>
            </a:xfrm>
            <a:prstGeom prst="curvedConnector3">
              <a:avLst>
                <a:gd name="adj1" fmla="val 64998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7" idx="1"/>
              <a:endCxn id="9" idx="0"/>
            </p:cNvCxnSpPr>
            <p:nvPr/>
          </p:nvCxnSpPr>
          <p:spPr>
            <a:xfrm rot="10800000" flipV="1">
              <a:off x="2244436" y="3456709"/>
              <a:ext cx="942110" cy="14062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stCxn id="8" idx="2"/>
              <a:endCxn id="9" idx="3"/>
            </p:cNvCxnSpPr>
            <p:nvPr/>
          </p:nvCxnSpPr>
          <p:spPr>
            <a:xfrm rot="5400000">
              <a:off x="4589318" y="2351808"/>
              <a:ext cx="1447801" cy="439189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9" idx="2"/>
              <a:endCxn id="10" idx="1"/>
            </p:cNvCxnSpPr>
            <p:nvPr/>
          </p:nvCxnSpPr>
          <p:spPr>
            <a:xfrm rot="16200000" flipH="1">
              <a:off x="4378466" y="3546332"/>
              <a:ext cx="132920" cy="44009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14DEF8FA-29D4-4BB7-B25D-7D173E412E9F}"/>
              </a:ext>
            </a:extLst>
          </p:cNvPr>
          <p:cNvGrpSpPr/>
          <p:nvPr/>
        </p:nvGrpSpPr>
        <p:grpSpPr>
          <a:xfrm>
            <a:off x="0" y="190500"/>
            <a:ext cx="9144000" cy="6667500"/>
            <a:chOff x="0" y="190500"/>
            <a:chExt cx="9144000" cy="6667500"/>
          </a:xfrm>
        </p:grpSpPr>
        <p:cxnSp>
          <p:nvCxnSpPr>
            <p:cNvPr id="19" name="Straight Connector 18">
              <a:extLst>
                <a:ext uri="{FF2B5EF4-FFF2-40B4-BE49-F238E27FC236}">
                  <a16:creationId xmlns:a16="http://schemas.microsoft.com/office/drawing/2014/main" id="{5F0F9CC7-85E0-4E5D-909E-1940A9D4B7EB}"/>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9319E1AC-2D0D-4057-8D34-9CA07736D623}"/>
                </a:ext>
              </a:extLst>
            </p:cNvPr>
            <p:cNvCxnSpPr>
              <a:cxnSpLocks/>
            </p:cNvCxnSpPr>
            <p:nvPr/>
          </p:nvCxnSpPr>
          <p:spPr>
            <a:xfrm>
              <a:off x="348175" y="190500"/>
              <a:ext cx="0" cy="6667500"/>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21" name="Picture 2">
            <a:extLst>
              <a:ext uri="{FF2B5EF4-FFF2-40B4-BE49-F238E27FC236}">
                <a16:creationId xmlns:a16="http://schemas.microsoft.com/office/drawing/2014/main" id="{04BDFB82-50D4-4037-AEC3-D210CD71EC26}"/>
              </a:ext>
            </a:extLst>
          </p:cNvPr>
          <p:cNvPicPr>
            <a:picLocks noChangeAspect="1" noChangeArrowheads="1"/>
          </p:cNvPicPr>
          <p:nvPr/>
        </p:nvPicPr>
        <p:blipFill>
          <a:blip r:embed="rId2" cstate="print"/>
          <a:srcRect/>
          <a:stretch>
            <a:fillRect/>
          </a:stretch>
        </p:blipFill>
        <p:spPr bwMode="auto">
          <a:xfrm>
            <a:off x="8247611" y="230569"/>
            <a:ext cx="878378" cy="734695"/>
          </a:xfrm>
          <a:prstGeom prst="rect">
            <a:avLst/>
          </a:prstGeom>
          <a:noFill/>
          <a:ln w="9525">
            <a:noFill/>
            <a:miter lim="800000"/>
            <a:headEnd/>
            <a:tailEnd/>
          </a:ln>
        </p:spPr>
      </p:pic>
    </p:spTree>
  </p:cSld>
  <p:clrMapOvr>
    <a:masterClrMapping/>
  </p:clrMapOvr>
  <p:transition advTm="243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System Architecture</a:t>
            </a:r>
            <a:endParaRPr lang="en-IN" dirty="0"/>
          </a:p>
        </p:txBody>
      </p:sp>
      <p:sp>
        <p:nvSpPr>
          <p:cNvPr id="3" name="Content Placeholder 2"/>
          <p:cNvSpPr>
            <a:spLocks noGrp="1"/>
          </p:cNvSpPr>
          <p:nvPr>
            <p:ph idx="1"/>
          </p:nvPr>
        </p:nvSpPr>
        <p:spPr/>
        <p:txBody>
          <a:bodyPr>
            <a:normAutofit fontScale="77500" lnSpcReduction="20000"/>
          </a:bodyPr>
          <a:lstStyle/>
          <a:p>
            <a:pPr>
              <a:lnSpc>
                <a:spcPct val="150000"/>
              </a:lnSpc>
              <a:buFont typeface="Wingdings" pitchFamily="2" charset="2"/>
              <a:buChar char="q"/>
            </a:pPr>
            <a:r>
              <a:rPr lang="en-IN" dirty="0">
                <a:latin typeface="Times New Roman" pitchFamily="18" charset="0"/>
                <a:cs typeface="Times New Roman" pitchFamily="18" charset="0"/>
              </a:rPr>
              <a:t>In the proposed model, we divide the dataset into two parts i.e. the training set and the testing set.</a:t>
            </a:r>
          </a:p>
          <a:p>
            <a:pPr>
              <a:lnSpc>
                <a:spcPct val="150000"/>
              </a:lnSpc>
              <a:buFont typeface="Wingdings" pitchFamily="2" charset="2"/>
              <a:buChar char="q"/>
            </a:pPr>
            <a:r>
              <a:rPr lang="en-IN" dirty="0">
                <a:latin typeface="Times New Roman" pitchFamily="18" charset="0"/>
                <a:cs typeface="Times New Roman" pitchFamily="18" charset="0"/>
              </a:rPr>
              <a:t> The training set is used to train the data and learn about the share qualities while the testing set is used for prediction.</a:t>
            </a:r>
          </a:p>
          <a:p>
            <a:pPr>
              <a:lnSpc>
                <a:spcPct val="150000"/>
              </a:lnSpc>
              <a:buFont typeface="Wingdings" pitchFamily="2" charset="2"/>
              <a:buChar char="q"/>
            </a:pPr>
            <a:r>
              <a:rPr lang="en-IN" dirty="0">
                <a:latin typeface="Times New Roman" pitchFamily="18" charset="0"/>
                <a:cs typeface="Times New Roman" pitchFamily="18" charset="0"/>
              </a:rPr>
              <a:t>In the training set, we calculate the absolute value of change in a share price over the time interval for every day and take the mean of it.</a:t>
            </a:r>
          </a:p>
          <a:p>
            <a:pPr>
              <a:lnSpc>
                <a:spcPct val="150000"/>
              </a:lnSpc>
              <a:buFont typeface="Wingdings" pitchFamily="2" charset="2"/>
              <a:buChar char="q"/>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7</a:t>
            </a:fld>
            <a:endParaRPr lang="en-US"/>
          </a:p>
        </p:txBody>
      </p:sp>
      <p:grpSp>
        <p:nvGrpSpPr>
          <p:cNvPr id="5" name="Group 4">
            <a:extLst>
              <a:ext uri="{FF2B5EF4-FFF2-40B4-BE49-F238E27FC236}">
                <a16:creationId xmlns:a16="http://schemas.microsoft.com/office/drawing/2014/main" id="{08107FE1-41DD-4467-B174-F1CF5A4D915A}"/>
              </a:ext>
            </a:extLst>
          </p:cNvPr>
          <p:cNvGrpSpPr/>
          <p:nvPr/>
        </p:nvGrpSpPr>
        <p:grpSpPr>
          <a:xfrm>
            <a:off x="0" y="487521"/>
            <a:ext cx="9144000" cy="6370479"/>
            <a:chOff x="0" y="190500"/>
            <a:chExt cx="9144000" cy="6370479"/>
          </a:xfrm>
        </p:grpSpPr>
        <p:cxnSp>
          <p:nvCxnSpPr>
            <p:cNvPr id="6" name="Straight Connector 5">
              <a:extLst>
                <a:ext uri="{FF2B5EF4-FFF2-40B4-BE49-F238E27FC236}">
                  <a16:creationId xmlns:a16="http://schemas.microsoft.com/office/drawing/2014/main" id="{8649E89E-F906-4C0D-8F08-4D7C242B131D}"/>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56B57F44-AC47-48D7-9164-F1F5B644C2D4}"/>
                </a:ext>
              </a:extLst>
            </p:cNvPr>
            <p:cNvCxnSpPr>
              <a:cxnSpLocks/>
            </p:cNvCxnSpPr>
            <p:nvPr/>
          </p:nvCxnSpPr>
          <p:spPr>
            <a:xfrm>
              <a:off x="348175" y="190500"/>
              <a:ext cx="0" cy="6370479"/>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9" name="Picture 2">
            <a:extLst>
              <a:ext uri="{FF2B5EF4-FFF2-40B4-BE49-F238E27FC236}">
                <a16:creationId xmlns:a16="http://schemas.microsoft.com/office/drawing/2014/main" id="{B64B9124-4DE3-4334-A4B8-4BE7AD0F0652}"/>
              </a:ext>
            </a:extLst>
          </p:cNvPr>
          <p:cNvPicPr>
            <a:picLocks noChangeAspect="1" noChangeArrowheads="1"/>
          </p:cNvPicPr>
          <p:nvPr/>
        </p:nvPicPr>
        <p:blipFill>
          <a:blip r:embed="rId2" cstate="print"/>
          <a:srcRect/>
          <a:stretch>
            <a:fillRect/>
          </a:stretch>
        </p:blipFill>
        <p:spPr bwMode="auto">
          <a:xfrm>
            <a:off x="8247611" y="539179"/>
            <a:ext cx="878378" cy="734695"/>
          </a:xfrm>
          <a:prstGeom prst="rect">
            <a:avLst/>
          </a:prstGeom>
          <a:noFill/>
          <a:ln w="9525">
            <a:noFill/>
            <a:miter lim="800000"/>
            <a:headEnd/>
            <a:tailEnd/>
          </a:ln>
        </p:spPr>
      </p:pic>
    </p:spTree>
  </p:cSld>
  <p:clrMapOvr>
    <a:masterClrMapping/>
  </p:clrMapOvr>
  <p:transition advTm="59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rgbClr val="FF0000"/>
                </a:solidFill>
                <a:latin typeface="Times New Roman" pitchFamily="18" charset="0"/>
                <a:cs typeface="Times New Roman" pitchFamily="18" charset="0"/>
              </a:rPr>
              <a:t>System Design </a:t>
            </a:r>
            <a:br>
              <a:rPr lang="en-US" sz="4800" b="1" dirty="0">
                <a:solidFill>
                  <a:srgbClr val="FF0000"/>
                </a:solidFill>
                <a:latin typeface="Times New Roman" pitchFamily="18" charset="0"/>
                <a:cs typeface="Times New Roman" pitchFamily="18" charset="0"/>
              </a:rPr>
            </a:br>
            <a:r>
              <a:rPr lang="en-US" sz="2800" b="1" dirty="0">
                <a:solidFill>
                  <a:schemeClr val="accent2">
                    <a:lumMod val="50000"/>
                  </a:schemeClr>
                </a:solidFill>
                <a:latin typeface="Times New Roman" pitchFamily="18" charset="0"/>
                <a:cs typeface="Times New Roman" pitchFamily="18" charset="0"/>
              </a:rPr>
              <a:t>Data Flow Diagram</a:t>
            </a:r>
            <a:br>
              <a:rPr lang="en-US" sz="4800" b="1" dirty="0">
                <a:solidFill>
                  <a:schemeClr val="accent2">
                    <a:lumMod val="50000"/>
                  </a:schemeClr>
                </a:solidFill>
                <a:latin typeface="Times New Roman" pitchFamily="18" charset="0"/>
                <a:cs typeface="Times New Roman" pitchFamily="18" charset="0"/>
              </a:rPr>
            </a:br>
            <a:endParaRPr lang="en-IN"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8</a:t>
            </a:fld>
            <a:endParaRPr lang="en-US"/>
          </a:p>
        </p:txBody>
      </p:sp>
      <p:grpSp>
        <p:nvGrpSpPr>
          <p:cNvPr id="7" name="Group 6">
            <a:extLst>
              <a:ext uri="{FF2B5EF4-FFF2-40B4-BE49-F238E27FC236}">
                <a16:creationId xmlns:a16="http://schemas.microsoft.com/office/drawing/2014/main" id="{9B3E7F6E-C3A1-4D3F-9FA7-59358B5489A6}"/>
              </a:ext>
            </a:extLst>
          </p:cNvPr>
          <p:cNvGrpSpPr/>
          <p:nvPr/>
        </p:nvGrpSpPr>
        <p:grpSpPr>
          <a:xfrm>
            <a:off x="499550" y="1793553"/>
            <a:ext cx="8296275" cy="2881317"/>
            <a:chOff x="357188" y="1747833"/>
            <a:chExt cx="8296275" cy="2881317"/>
          </a:xfrm>
        </p:grpSpPr>
        <p:sp>
          <p:nvSpPr>
            <p:cNvPr id="5" name="Rounded Rectangle 4"/>
            <p:cNvSpPr/>
            <p:nvPr/>
          </p:nvSpPr>
          <p:spPr>
            <a:xfrm>
              <a:off x="357188" y="1771650"/>
              <a:ext cx="1457325" cy="87153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Input: Company</a:t>
              </a:r>
            </a:p>
          </p:txBody>
        </p:sp>
        <p:sp>
          <p:nvSpPr>
            <p:cNvPr id="10" name="Rounded Rectangle 9"/>
            <p:cNvSpPr/>
            <p:nvPr/>
          </p:nvSpPr>
          <p:spPr>
            <a:xfrm>
              <a:off x="2624124" y="1766882"/>
              <a:ext cx="1457325" cy="87153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Fetch Data</a:t>
              </a:r>
            </a:p>
          </p:txBody>
        </p:sp>
        <p:sp>
          <p:nvSpPr>
            <p:cNvPr id="11" name="Rounded Rectangle 10"/>
            <p:cNvSpPr/>
            <p:nvPr/>
          </p:nvSpPr>
          <p:spPr>
            <a:xfrm>
              <a:off x="4976810" y="1747833"/>
              <a:ext cx="1457325" cy="87153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Plot Data</a:t>
              </a:r>
            </a:p>
          </p:txBody>
        </p:sp>
        <p:sp>
          <p:nvSpPr>
            <p:cNvPr id="12" name="Rounded Rectangle 11"/>
            <p:cNvSpPr/>
            <p:nvPr/>
          </p:nvSpPr>
          <p:spPr>
            <a:xfrm>
              <a:off x="7100888" y="1757360"/>
              <a:ext cx="1457325" cy="87153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Train Model</a:t>
              </a:r>
            </a:p>
          </p:txBody>
        </p:sp>
        <p:sp>
          <p:nvSpPr>
            <p:cNvPr id="13" name="Rounded Rectangle 12"/>
            <p:cNvSpPr/>
            <p:nvPr/>
          </p:nvSpPr>
          <p:spPr>
            <a:xfrm>
              <a:off x="7196138" y="3738562"/>
              <a:ext cx="1457325" cy="87153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Predict Stock For N Days</a:t>
              </a:r>
            </a:p>
          </p:txBody>
        </p:sp>
        <p:sp>
          <p:nvSpPr>
            <p:cNvPr id="14" name="Rounded Rectangle 13"/>
            <p:cNvSpPr/>
            <p:nvPr/>
          </p:nvSpPr>
          <p:spPr>
            <a:xfrm>
              <a:off x="4948238" y="3748089"/>
              <a:ext cx="1457325" cy="87153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Plot Predicted Results</a:t>
              </a:r>
            </a:p>
          </p:txBody>
        </p:sp>
        <p:sp>
          <p:nvSpPr>
            <p:cNvPr id="15" name="Rounded Rectangle 14"/>
            <p:cNvSpPr/>
            <p:nvPr/>
          </p:nvSpPr>
          <p:spPr>
            <a:xfrm>
              <a:off x="2628901" y="3757612"/>
              <a:ext cx="1457325" cy="87153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itchFamily="18" charset="0"/>
                  <a:cs typeface="Times New Roman" pitchFamily="18" charset="0"/>
                </a:rPr>
                <a:t>Save Model</a:t>
              </a:r>
            </a:p>
          </p:txBody>
        </p:sp>
        <p:sp>
          <p:nvSpPr>
            <p:cNvPr id="16" name="Down Arrow 15"/>
            <p:cNvSpPr/>
            <p:nvPr/>
          </p:nvSpPr>
          <p:spPr>
            <a:xfrm>
              <a:off x="7700963" y="2743200"/>
              <a:ext cx="471487" cy="914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sp>
          <p:nvSpPr>
            <p:cNvPr id="17" name="Right Arrow 16"/>
            <p:cNvSpPr/>
            <p:nvPr/>
          </p:nvSpPr>
          <p:spPr>
            <a:xfrm>
              <a:off x="1928813" y="2200275"/>
              <a:ext cx="614362"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sp>
          <p:nvSpPr>
            <p:cNvPr id="18" name="Right Arrow 17"/>
            <p:cNvSpPr/>
            <p:nvPr/>
          </p:nvSpPr>
          <p:spPr>
            <a:xfrm>
              <a:off x="6453188" y="2124075"/>
              <a:ext cx="614362"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sp>
          <p:nvSpPr>
            <p:cNvPr id="19" name="Right Arrow 18"/>
            <p:cNvSpPr/>
            <p:nvPr/>
          </p:nvSpPr>
          <p:spPr>
            <a:xfrm>
              <a:off x="4191000" y="2147887"/>
              <a:ext cx="614362"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sp>
          <p:nvSpPr>
            <p:cNvPr id="23" name="Left Arrow 22"/>
            <p:cNvSpPr/>
            <p:nvPr/>
          </p:nvSpPr>
          <p:spPr>
            <a:xfrm>
              <a:off x="4157663" y="4129088"/>
              <a:ext cx="642937" cy="185737"/>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sp>
          <p:nvSpPr>
            <p:cNvPr id="24" name="Left Arrow 23"/>
            <p:cNvSpPr/>
            <p:nvPr/>
          </p:nvSpPr>
          <p:spPr>
            <a:xfrm>
              <a:off x="6453188" y="4110038"/>
              <a:ext cx="642937" cy="185737"/>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grpSp>
      <p:grpSp>
        <p:nvGrpSpPr>
          <p:cNvPr id="20" name="Group 19">
            <a:extLst>
              <a:ext uri="{FF2B5EF4-FFF2-40B4-BE49-F238E27FC236}">
                <a16:creationId xmlns:a16="http://schemas.microsoft.com/office/drawing/2014/main" id="{4DE65E85-F44B-4602-94A8-1FF73D2E56C0}"/>
              </a:ext>
            </a:extLst>
          </p:cNvPr>
          <p:cNvGrpSpPr/>
          <p:nvPr/>
        </p:nvGrpSpPr>
        <p:grpSpPr>
          <a:xfrm>
            <a:off x="0" y="487521"/>
            <a:ext cx="9144000" cy="6370479"/>
            <a:chOff x="0" y="190500"/>
            <a:chExt cx="9144000" cy="6370479"/>
          </a:xfrm>
        </p:grpSpPr>
        <p:cxnSp>
          <p:nvCxnSpPr>
            <p:cNvPr id="21" name="Straight Connector 20">
              <a:extLst>
                <a:ext uri="{FF2B5EF4-FFF2-40B4-BE49-F238E27FC236}">
                  <a16:creationId xmlns:a16="http://schemas.microsoft.com/office/drawing/2014/main" id="{33895A9F-BD62-49AF-BB58-0CB22FE04AE8}"/>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5B02AC55-47D6-43E2-A8F1-F60F6C4F3ABF}"/>
                </a:ext>
              </a:extLst>
            </p:cNvPr>
            <p:cNvCxnSpPr>
              <a:cxnSpLocks/>
            </p:cNvCxnSpPr>
            <p:nvPr/>
          </p:nvCxnSpPr>
          <p:spPr>
            <a:xfrm>
              <a:off x="348175" y="190500"/>
              <a:ext cx="0" cy="6370479"/>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25" name="Picture 2">
            <a:extLst>
              <a:ext uri="{FF2B5EF4-FFF2-40B4-BE49-F238E27FC236}">
                <a16:creationId xmlns:a16="http://schemas.microsoft.com/office/drawing/2014/main" id="{341E0EC1-FA8D-4AC0-A7FB-F8A5DD2DE329}"/>
              </a:ext>
            </a:extLst>
          </p:cNvPr>
          <p:cNvPicPr>
            <a:picLocks noChangeAspect="1" noChangeArrowheads="1"/>
          </p:cNvPicPr>
          <p:nvPr/>
        </p:nvPicPr>
        <p:blipFill>
          <a:blip r:embed="rId2" cstate="print"/>
          <a:srcRect/>
          <a:stretch>
            <a:fillRect/>
          </a:stretch>
        </p:blipFill>
        <p:spPr bwMode="auto">
          <a:xfrm>
            <a:off x="8247611" y="527749"/>
            <a:ext cx="878378" cy="734695"/>
          </a:xfrm>
          <a:prstGeom prst="rect">
            <a:avLst/>
          </a:prstGeom>
          <a:noFill/>
          <a:ln w="9525">
            <a:noFill/>
            <a:miter lim="800000"/>
            <a:headEnd/>
            <a:tailEnd/>
          </a:ln>
        </p:spPr>
      </p:pic>
    </p:spTree>
  </p:cSld>
  <p:clrMapOvr>
    <a:masterClrMapping/>
  </p:clrMapOvr>
  <p:transition advTm="29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9</a:t>
            </a:fld>
            <a:endParaRPr lang="en-US"/>
          </a:p>
        </p:txBody>
      </p:sp>
      <p:sp>
        <p:nvSpPr>
          <p:cNvPr id="3" name="Rectangle 2"/>
          <p:cNvSpPr/>
          <p:nvPr/>
        </p:nvSpPr>
        <p:spPr>
          <a:xfrm>
            <a:off x="708660" y="1417320"/>
            <a:ext cx="8075122" cy="5078313"/>
          </a:xfrm>
          <a:prstGeom prst="rect">
            <a:avLst/>
          </a:prstGeom>
        </p:spPr>
        <p:txBody>
          <a:bodyPr wrap="square">
            <a:spAutoFit/>
          </a:bodyPr>
          <a:lstStyle/>
          <a:p>
            <a:pPr algn="just">
              <a:lnSpc>
                <a:spcPct val="150000"/>
              </a:lnSpc>
              <a:buFont typeface="Wingdings" pitchFamily="2" charset="2"/>
              <a:buChar char="q"/>
            </a:pPr>
            <a:r>
              <a:rPr lang="en-IN" sz="2400" dirty="0">
                <a:latin typeface="Times New Roman" pitchFamily="18" charset="0"/>
                <a:cs typeface="Times New Roman" pitchFamily="18" charset="0"/>
              </a:rPr>
              <a:t>To design a stock prediction model first we need a raw               data which is the historical data or prices from a company  which is called Data Sets it is the initial step.</a:t>
            </a:r>
          </a:p>
          <a:p>
            <a:pPr algn="just">
              <a:lnSpc>
                <a:spcPct val="150000"/>
              </a:lnSpc>
              <a:buFont typeface="Wingdings" pitchFamily="2" charset="2"/>
              <a:buChar char="q"/>
            </a:pPr>
            <a:r>
              <a:rPr lang="en-IN" sz="2400" dirty="0">
                <a:latin typeface="Times New Roman" pitchFamily="18" charset="0"/>
                <a:cs typeface="Times New Roman" pitchFamily="18" charset="0"/>
              </a:rPr>
              <a:t>Training the machine is similar to feeding the data to the algorithm to touch up the test data.</a:t>
            </a:r>
          </a:p>
          <a:p>
            <a:pPr algn="just">
              <a:lnSpc>
                <a:spcPct val="150000"/>
              </a:lnSpc>
              <a:buFont typeface="Wingdings" pitchFamily="2" charset="2"/>
              <a:buChar char="q"/>
            </a:pPr>
            <a:r>
              <a:rPr lang="en-IN" sz="2400" dirty="0">
                <a:latin typeface="Times New Roman" pitchFamily="18" charset="0"/>
                <a:cs typeface="Times New Roman" pitchFamily="18" charset="0"/>
              </a:rPr>
              <a:t>Testing the data which is extracted from the data</a:t>
            </a:r>
          </a:p>
          <a:p>
            <a:pPr algn="just">
              <a:lnSpc>
                <a:spcPct val="150000"/>
              </a:lnSpc>
            </a:pPr>
            <a:r>
              <a:rPr lang="en-IN" sz="2400" dirty="0">
                <a:latin typeface="Times New Roman" pitchFamily="18" charset="0"/>
                <a:cs typeface="Times New Roman" pitchFamily="18" charset="0"/>
              </a:rPr>
              <a:t>pre-processing technique and validates the data</a:t>
            </a:r>
          </a:p>
          <a:p>
            <a:pPr algn="just">
              <a:lnSpc>
                <a:spcPct val="150000"/>
              </a:lnSpc>
            </a:pPr>
            <a:r>
              <a:rPr lang="en-IN" sz="2400" dirty="0">
                <a:latin typeface="Times New Roman" pitchFamily="18" charset="0"/>
                <a:cs typeface="Times New Roman" pitchFamily="18" charset="0"/>
              </a:rPr>
              <a:t>to the training the machine.</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itchFamily="18" charset="0"/>
              <a:cs typeface="Times New Roman" pitchFamily="18" charset="0"/>
            </a:endParaRPr>
          </a:p>
        </p:txBody>
      </p:sp>
      <p:sp>
        <p:nvSpPr>
          <p:cNvPr id="4" name="Rectangle 3"/>
          <p:cNvSpPr/>
          <p:nvPr/>
        </p:nvSpPr>
        <p:spPr>
          <a:xfrm>
            <a:off x="708660" y="630674"/>
            <a:ext cx="4236720" cy="646331"/>
          </a:xfrm>
          <a:prstGeom prst="rect">
            <a:avLst/>
          </a:prstGeom>
        </p:spPr>
        <p:txBody>
          <a:bodyPr wrap="square">
            <a:spAutoFit/>
          </a:bodyPr>
          <a:lstStyle/>
          <a:p>
            <a:r>
              <a:rPr lang="en-US" sz="3600" b="1" dirty="0">
                <a:solidFill>
                  <a:srgbClr val="FF0000"/>
                </a:solidFill>
                <a:latin typeface="Times New Roman" pitchFamily="18" charset="0"/>
                <a:cs typeface="Times New Roman" pitchFamily="18" charset="0"/>
              </a:rPr>
              <a:t>System Design </a:t>
            </a:r>
          </a:p>
        </p:txBody>
      </p:sp>
      <p:grpSp>
        <p:nvGrpSpPr>
          <p:cNvPr id="5" name="Group 4">
            <a:extLst>
              <a:ext uri="{FF2B5EF4-FFF2-40B4-BE49-F238E27FC236}">
                <a16:creationId xmlns:a16="http://schemas.microsoft.com/office/drawing/2014/main" id="{45E3CB8C-19C5-4B38-A87C-836FF6338344}"/>
              </a:ext>
            </a:extLst>
          </p:cNvPr>
          <p:cNvGrpSpPr/>
          <p:nvPr/>
        </p:nvGrpSpPr>
        <p:grpSpPr>
          <a:xfrm>
            <a:off x="0" y="487521"/>
            <a:ext cx="9144000" cy="6370479"/>
            <a:chOff x="0" y="190500"/>
            <a:chExt cx="9144000" cy="6370479"/>
          </a:xfrm>
        </p:grpSpPr>
        <p:cxnSp>
          <p:nvCxnSpPr>
            <p:cNvPr id="6" name="Straight Connector 5">
              <a:extLst>
                <a:ext uri="{FF2B5EF4-FFF2-40B4-BE49-F238E27FC236}">
                  <a16:creationId xmlns:a16="http://schemas.microsoft.com/office/drawing/2014/main" id="{990E714A-5BB0-491E-9ACF-891DDA00CD7F}"/>
                </a:ext>
              </a:extLst>
            </p:cNvPr>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751BED81-00FD-499D-9639-19D7F8391F9A}"/>
                </a:ext>
              </a:extLst>
            </p:cNvPr>
            <p:cNvCxnSpPr>
              <a:cxnSpLocks/>
            </p:cNvCxnSpPr>
            <p:nvPr/>
          </p:nvCxnSpPr>
          <p:spPr>
            <a:xfrm>
              <a:off x="348175" y="190500"/>
              <a:ext cx="0" cy="6370479"/>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9" name="Picture 2">
            <a:extLst>
              <a:ext uri="{FF2B5EF4-FFF2-40B4-BE49-F238E27FC236}">
                <a16:creationId xmlns:a16="http://schemas.microsoft.com/office/drawing/2014/main" id="{B34CB8B2-70A4-4B95-862D-111C26A33F3E}"/>
              </a:ext>
            </a:extLst>
          </p:cNvPr>
          <p:cNvPicPr>
            <a:picLocks noChangeAspect="1" noChangeArrowheads="1"/>
          </p:cNvPicPr>
          <p:nvPr/>
        </p:nvPicPr>
        <p:blipFill>
          <a:blip r:embed="rId2" cstate="print"/>
          <a:srcRect/>
          <a:stretch>
            <a:fillRect/>
          </a:stretch>
        </p:blipFill>
        <p:spPr bwMode="auto">
          <a:xfrm>
            <a:off x="8247611" y="539179"/>
            <a:ext cx="878378" cy="734695"/>
          </a:xfrm>
          <a:prstGeom prst="rect">
            <a:avLst/>
          </a:prstGeom>
          <a:noFill/>
          <a:ln w="9525">
            <a:noFill/>
            <a:miter lim="800000"/>
            <a:headEnd/>
            <a:tailEnd/>
          </a:ln>
        </p:spPr>
      </p:pic>
    </p:spTree>
    <p:extLst>
      <p:ext uri="{BB962C8B-B14F-4D97-AF65-F5344CB8AC3E}">
        <p14:creationId xmlns:p14="http://schemas.microsoft.com/office/powerpoint/2010/main" val="2042539250"/>
      </p:ext>
    </p:extLst>
  </p:cSld>
  <p:clrMapOvr>
    <a:masterClrMapping/>
  </p:clrMapOvr>
  <p:transition advTm="2734"/>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3470</TotalTime>
  <Words>903</Words>
  <Application>Microsoft Office PowerPoint</Application>
  <PresentationFormat>On-screen Show (4:3)</PresentationFormat>
  <Paragraphs>147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lpstr>Introduction</vt:lpstr>
      <vt:lpstr>PowerPoint Presentation</vt:lpstr>
      <vt:lpstr>System Architecture  </vt:lpstr>
      <vt:lpstr>System Architecture</vt:lpstr>
      <vt:lpstr>System Design  Data Flow Diagram </vt:lpstr>
      <vt:lpstr>PowerPoint Presentation</vt:lpstr>
      <vt:lpstr>PowerPoint Presentation</vt:lpstr>
      <vt:lpstr>Implementation</vt:lpstr>
      <vt:lpstr>PowerPoint Presentation</vt:lpstr>
      <vt:lpstr>Modern Tools:</vt:lpstr>
      <vt:lpstr>Project Outcomes</vt:lpstr>
      <vt:lpstr>PowerPoint Presentation</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Teju</dc:creator>
  <cp:lastModifiedBy>Baaavaraj Savalagi</cp:lastModifiedBy>
  <cp:revision>283</cp:revision>
  <dcterms:created xsi:type="dcterms:W3CDTF">2014-09-16T21:27:06Z</dcterms:created>
  <dcterms:modified xsi:type="dcterms:W3CDTF">2020-08-10T04:14:16Z</dcterms:modified>
</cp:coreProperties>
</file>