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3"/>
    <p:sldId id="277" r:id="rId4"/>
    <p:sldId id="279" r:id="rId5"/>
    <p:sldId id="259" r:id="rId6"/>
    <p:sldId id="276"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rot="17580000">
            <a:off x="-1456690" y="12799060"/>
            <a:ext cx="12237720" cy="2978785"/>
          </a:xfrm>
          <a:prstGeom prst="rect">
            <a:avLst/>
          </a:prstGeom>
          <a:gradFill>
            <a:gsLst>
              <a:gs pos="0">
                <a:srgbClr val="14CD68"/>
              </a:gs>
              <a:gs pos="100000">
                <a:srgbClr val="035C7D"/>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rot="3780000">
            <a:off x="-617855" y="-8382000"/>
            <a:ext cx="12237720" cy="2978785"/>
          </a:xfrm>
          <a:prstGeom prst="rect">
            <a:avLst/>
          </a:prstGeom>
          <a:gradFill>
            <a:gsLst>
              <a:gs pos="0">
                <a:srgbClr val="7B32B2"/>
              </a:gs>
              <a:gs pos="100000">
                <a:srgbClr val="401A5D"/>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Rectangles 3"/>
          <p:cNvSpPr/>
          <p:nvPr/>
        </p:nvSpPr>
        <p:spPr>
          <a:xfrm rot="16200000">
            <a:off x="8850630" y="1014730"/>
            <a:ext cx="12237720" cy="2978785"/>
          </a:xfrm>
          <a:prstGeom prst="rect">
            <a:avLst/>
          </a:prstGeom>
          <a:gradFill>
            <a:gsLst>
              <a:gs pos="0">
                <a:srgbClr val="012D86"/>
              </a:gs>
              <a:gs pos="100000">
                <a:srgbClr val="0E2557"/>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Box 7"/>
          <p:cNvSpPr txBox="1"/>
          <p:nvPr/>
        </p:nvSpPr>
        <p:spPr>
          <a:xfrm>
            <a:off x="-6764655" y="588645"/>
            <a:ext cx="6544945" cy="1903095"/>
          </a:xfrm>
          <a:prstGeom prst="rect">
            <a:avLst/>
          </a:prstGeom>
        </p:spPr>
        <p:txBody>
          <a:bodyPr wrap="square" lIns="0" tIns="0" rIns="0" bIns="0" rtlCol="0" anchor="t">
            <a:spAutoFit/>
          </a:bodyPr>
          <a:p>
            <a:pPr algn="ctr">
              <a:lnSpc>
                <a:spcPts val="7420"/>
              </a:lnSpc>
              <a:spcBef>
                <a:spcPct val="0"/>
              </a:spcBef>
            </a:pPr>
            <a:r>
              <a:rPr lang="en-US" sz="4800" b="1">
                <a:solidFill>
                  <a:srgbClr val="000000"/>
                </a:solidFill>
                <a:latin typeface="Copperplate Gothic Bold" panose="020E0705020206020404" charset="0"/>
                <a:cs typeface="Copperplate Gothic Bold" panose="020E0705020206020404" charset="0"/>
              </a:rPr>
              <a:t>Voting System Using Blockchain</a:t>
            </a:r>
            <a:endParaRPr lang="en-US" sz="4800" b="1">
              <a:solidFill>
                <a:srgbClr val="000000"/>
              </a:solidFill>
              <a:latin typeface="Copperplate Gothic Bold" panose="020E0705020206020404" charset="0"/>
              <a:cs typeface="Copperplate Gothic Bold" panose="020E0705020206020404" charset="0"/>
            </a:endParaRPr>
          </a:p>
        </p:txBody>
      </p:sp>
      <p:sp>
        <p:nvSpPr>
          <p:cNvPr id="3" name="TextBox 8"/>
          <p:cNvSpPr txBox="1"/>
          <p:nvPr/>
        </p:nvSpPr>
        <p:spPr>
          <a:xfrm>
            <a:off x="-7190740" y="2613025"/>
            <a:ext cx="6971030" cy="1363980"/>
          </a:xfrm>
          <a:prstGeom prst="rect">
            <a:avLst/>
          </a:prstGeom>
        </p:spPr>
        <p:txBody>
          <a:bodyPr wrap="square" lIns="0" tIns="0" rIns="0" bIns="0" rtlCol="0" anchor="t">
            <a:spAutoFit/>
          </a:bodyPr>
          <a:p>
            <a:pPr algn="ctr">
              <a:lnSpc>
                <a:spcPts val="5320"/>
              </a:lnSpc>
            </a:pPr>
            <a:r>
              <a:rPr lang="en-US" sz="3200" u="sng">
                <a:solidFill>
                  <a:srgbClr val="000000"/>
                </a:solidFill>
                <a:latin typeface="Copperplate Gothic Bold" panose="020E0705020206020404" charset="0"/>
                <a:cs typeface="Copperplate Gothic Bold" panose="020E0705020206020404" charset="0"/>
              </a:rPr>
              <a:t>Under the Guidance of</a:t>
            </a:r>
            <a:r>
              <a:rPr lang="en-US" sz="3200">
                <a:solidFill>
                  <a:srgbClr val="000000"/>
                </a:solidFill>
                <a:latin typeface="Copperplate Gothic Bold" panose="020E0705020206020404" charset="0"/>
                <a:cs typeface="Copperplate Gothic Bold" panose="020E0705020206020404" charset="0"/>
              </a:rPr>
              <a:t> </a:t>
            </a:r>
            <a:endParaRPr lang="en-US" sz="3200">
              <a:solidFill>
                <a:srgbClr val="000000"/>
              </a:solidFill>
              <a:latin typeface="Copperplate Gothic Bold" panose="020E0705020206020404" charset="0"/>
              <a:cs typeface="Copperplate Gothic Bold" panose="020E0705020206020404" charset="0"/>
            </a:endParaRPr>
          </a:p>
          <a:p>
            <a:pPr algn="ctr">
              <a:lnSpc>
                <a:spcPts val="5320"/>
              </a:lnSpc>
            </a:pPr>
            <a:r>
              <a:rPr lang="en-US" sz="3200">
                <a:solidFill>
                  <a:srgbClr val="000000"/>
                </a:solidFill>
                <a:latin typeface="Copperplate Gothic Bold" panose="020E0705020206020404" charset="0"/>
                <a:cs typeface="Copperplate Gothic Bold" panose="020E0705020206020404" charset="0"/>
              </a:rPr>
              <a:t>Mrs SHRUTHI</a:t>
            </a:r>
            <a:r>
              <a:rPr lang="en-US" sz="3200">
                <a:solidFill>
                  <a:srgbClr val="000000"/>
                </a:solidFill>
                <a:latin typeface="Times New Roman Bold" panose="02030802070405020303"/>
              </a:rPr>
              <a:t> </a:t>
            </a:r>
            <a:endParaRPr sz="3200"/>
          </a:p>
        </p:txBody>
      </p:sp>
      <p:sp>
        <p:nvSpPr>
          <p:cNvPr id="6" name="Text Box 5"/>
          <p:cNvSpPr txBox="1"/>
          <p:nvPr/>
        </p:nvSpPr>
        <p:spPr>
          <a:xfrm>
            <a:off x="-4271010" y="4098290"/>
            <a:ext cx="4051300" cy="2368550"/>
          </a:xfrm>
          <a:prstGeom prst="rect">
            <a:avLst/>
          </a:prstGeom>
          <a:noFill/>
        </p:spPr>
        <p:txBody>
          <a:bodyPr wrap="square" rtlCol="0">
            <a:spAutoFit/>
          </a:bodyPr>
          <a:p>
            <a:pPr algn="ctr"/>
            <a:r>
              <a:rPr lang="en-US" sz="3600" b="1" u="sng">
                <a:latin typeface="Copperplate Gothic Bold" panose="020E0705020206020404" charset="0"/>
                <a:cs typeface="Copperplate Gothic Bold" panose="020E0705020206020404" charset="0"/>
              </a:rPr>
              <a:t>Presented by</a:t>
            </a:r>
            <a:endParaRPr lang="en-US" sz="3600" b="1" u="sng">
              <a:latin typeface="Copperplate Gothic Bold" panose="020E0705020206020404" charset="0"/>
              <a:cs typeface="Copperplate Gothic Bold" panose="020E0705020206020404" charset="0"/>
            </a:endParaRPr>
          </a:p>
          <a:p>
            <a:pPr algn="ctr"/>
            <a:r>
              <a:rPr lang="en-US" sz="2800">
                <a:latin typeface="Copperplate Gothic Bold" panose="020E0705020206020404" charset="0"/>
                <a:cs typeface="Copperplate Gothic Bold" panose="020E0705020206020404" charset="0"/>
              </a:rPr>
              <a:t>Basavaraj C</a:t>
            </a:r>
            <a:endParaRPr lang="en-US" sz="2800">
              <a:latin typeface="Copperplate Gothic Bold" panose="020E0705020206020404" charset="0"/>
              <a:cs typeface="Copperplate Gothic Bold" panose="020E0705020206020404" charset="0"/>
            </a:endParaRPr>
          </a:p>
          <a:p>
            <a:pPr algn="ctr"/>
            <a:r>
              <a:rPr lang="en-US" sz="2800">
                <a:latin typeface="Copperplate Gothic Bold" panose="020E0705020206020404" charset="0"/>
                <a:cs typeface="Copperplate Gothic Bold" panose="020E0705020206020404" charset="0"/>
              </a:rPr>
              <a:t>Chetan c Yaligar</a:t>
            </a:r>
            <a:endParaRPr lang="en-US" sz="2800">
              <a:latin typeface="Copperplate Gothic Bold" panose="020E0705020206020404" charset="0"/>
              <a:cs typeface="Copperplate Gothic Bold" panose="020E0705020206020404" charset="0"/>
            </a:endParaRPr>
          </a:p>
          <a:p>
            <a:pPr algn="ctr"/>
            <a:r>
              <a:rPr lang="en-US" sz="2800">
                <a:latin typeface="Copperplate Gothic Bold" panose="020E0705020206020404" charset="0"/>
                <a:cs typeface="Copperplate Gothic Bold" panose="020E0705020206020404" charset="0"/>
              </a:rPr>
              <a:t>Kishore Kumar K</a:t>
            </a:r>
            <a:endParaRPr lang="en-US" sz="2800">
              <a:latin typeface="Copperplate Gothic Bold" panose="020E0705020206020404" charset="0"/>
              <a:cs typeface="Copperplate Gothic Bold" panose="020E0705020206020404" charset="0"/>
            </a:endParaRPr>
          </a:p>
          <a:p>
            <a:pPr algn="ctr"/>
            <a:r>
              <a:rPr lang="en-US" sz="2800">
                <a:latin typeface="Copperplate Gothic Bold" panose="020E0705020206020404" charset="0"/>
                <a:cs typeface="Copperplate Gothic Bold" panose="020E0705020206020404" charset="0"/>
              </a:rPr>
              <a:t>Niranjan Murthy</a:t>
            </a:r>
            <a:endParaRPr lang="en-US" sz="2800">
              <a:latin typeface="Copperplate Gothic Bold" panose="020E0705020206020404" charset="0"/>
              <a:cs typeface="Copperplate Gothic Bold" panose="020E0705020206020404" charset="0"/>
            </a:endParaRPr>
          </a:p>
        </p:txBody>
      </p:sp>
      <p:sp>
        <p:nvSpPr>
          <p:cNvPr id="8" name="TextBox 7"/>
          <p:cNvSpPr txBox="1"/>
          <p:nvPr/>
        </p:nvSpPr>
        <p:spPr>
          <a:xfrm>
            <a:off x="-7070725" y="191135"/>
            <a:ext cx="6544945" cy="2854325"/>
          </a:xfrm>
          <a:prstGeom prst="rect">
            <a:avLst/>
          </a:prstGeom>
        </p:spPr>
        <p:txBody>
          <a:bodyPr wrap="square" lIns="0" tIns="0" rIns="0" bIns="0" rtlCol="0" anchor="t">
            <a:spAutoFit/>
          </a:bodyPr>
          <a:p>
            <a:pPr algn="ctr">
              <a:lnSpc>
                <a:spcPts val="7420"/>
              </a:lnSpc>
              <a:spcBef>
                <a:spcPct val="0"/>
              </a:spcBef>
            </a:pPr>
            <a:r>
              <a:rPr lang="en-IN" altLang="en-US" sz="4800" b="1">
                <a:solidFill>
                  <a:srgbClr val="000000"/>
                </a:solidFill>
                <a:latin typeface="Copperplate Gothic Bold" panose="020E0705020206020404" charset="0"/>
                <a:cs typeface="Copperplate Gothic Bold" panose="020E0705020206020404" charset="0"/>
              </a:rPr>
              <a:t>Web Based Online </a:t>
            </a:r>
            <a:r>
              <a:rPr lang="en-US" sz="4800" b="1">
                <a:solidFill>
                  <a:srgbClr val="000000"/>
                </a:solidFill>
                <a:latin typeface="Copperplate Gothic Bold" panose="020E0705020206020404" charset="0"/>
                <a:cs typeface="Copperplate Gothic Bold" panose="020E0705020206020404" charset="0"/>
              </a:rPr>
              <a:t>Voting System Using Blockchain</a:t>
            </a:r>
            <a:endParaRPr lang="en-US" sz="4800" b="1">
              <a:solidFill>
                <a:srgbClr val="000000"/>
              </a:solidFill>
              <a:latin typeface="Copperplate Gothic Bold" panose="020E0705020206020404" charset="0"/>
              <a:cs typeface="Copperplate Gothic Bold" panose="020E0705020206020404" charset="0"/>
            </a:endParaRPr>
          </a:p>
        </p:txBody>
      </p:sp>
      <p:sp>
        <p:nvSpPr>
          <p:cNvPr id="9" name="TextBox 8"/>
          <p:cNvSpPr txBox="1"/>
          <p:nvPr/>
        </p:nvSpPr>
        <p:spPr>
          <a:xfrm>
            <a:off x="-7177405" y="3090545"/>
            <a:ext cx="6971030" cy="1363980"/>
          </a:xfrm>
          <a:prstGeom prst="rect">
            <a:avLst/>
          </a:prstGeom>
        </p:spPr>
        <p:txBody>
          <a:bodyPr wrap="square" lIns="0" tIns="0" rIns="0" bIns="0" rtlCol="0" anchor="t">
            <a:spAutoFit/>
          </a:bodyPr>
          <a:p>
            <a:pPr algn="ctr">
              <a:lnSpc>
                <a:spcPts val="5320"/>
              </a:lnSpc>
            </a:pPr>
            <a:r>
              <a:rPr lang="en-US" sz="3200" u="sng">
                <a:solidFill>
                  <a:srgbClr val="000000"/>
                </a:solidFill>
                <a:latin typeface="Copperplate Gothic Bold" panose="020E0705020206020404" charset="0"/>
                <a:cs typeface="Copperplate Gothic Bold" panose="020E0705020206020404" charset="0"/>
              </a:rPr>
              <a:t>Under the Guidance of</a:t>
            </a:r>
            <a:r>
              <a:rPr lang="en-US" sz="3200">
                <a:solidFill>
                  <a:srgbClr val="000000"/>
                </a:solidFill>
                <a:latin typeface="Copperplate Gothic Bold" panose="020E0705020206020404" charset="0"/>
                <a:cs typeface="Copperplate Gothic Bold" panose="020E0705020206020404" charset="0"/>
              </a:rPr>
              <a:t> </a:t>
            </a:r>
            <a:endParaRPr lang="en-US" sz="3200">
              <a:solidFill>
                <a:srgbClr val="000000"/>
              </a:solidFill>
              <a:latin typeface="Copperplate Gothic Bold" panose="020E0705020206020404" charset="0"/>
              <a:cs typeface="Copperplate Gothic Bold" panose="020E0705020206020404" charset="0"/>
            </a:endParaRPr>
          </a:p>
          <a:p>
            <a:pPr algn="ctr">
              <a:lnSpc>
                <a:spcPts val="5320"/>
              </a:lnSpc>
            </a:pPr>
            <a:r>
              <a:rPr lang="en-US" sz="3200">
                <a:solidFill>
                  <a:srgbClr val="000000"/>
                </a:solidFill>
                <a:latin typeface="Copperplate Gothic Bold" panose="020E0705020206020404" charset="0"/>
                <a:cs typeface="Copperplate Gothic Bold" panose="020E0705020206020404" charset="0"/>
              </a:rPr>
              <a:t>Mrs SHRUTHI</a:t>
            </a:r>
            <a:r>
              <a:rPr lang="en-US" sz="2400">
                <a:solidFill>
                  <a:srgbClr val="000000"/>
                </a:solidFill>
                <a:latin typeface="Times New Roman Bold" panose="02030802070405020303"/>
              </a:rPr>
              <a:t> </a:t>
            </a:r>
            <a:endParaRPr sz="2400"/>
          </a:p>
        </p:txBody>
      </p:sp>
      <p:sp>
        <p:nvSpPr>
          <p:cNvPr id="10" name="Text Box 9"/>
          <p:cNvSpPr txBox="1"/>
          <p:nvPr/>
        </p:nvSpPr>
        <p:spPr>
          <a:xfrm>
            <a:off x="-5824220" y="4499610"/>
            <a:ext cx="4051300" cy="2122805"/>
          </a:xfrm>
          <a:prstGeom prst="rect">
            <a:avLst/>
          </a:prstGeom>
          <a:noFill/>
        </p:spPr>
        <p:txBody>
          <a:bodyPr wrap="square" rtlCol="0">
            <a:spAutoFit/>
          </a:bodyPr>
          <a:p>
            <a:pPr algn="ctr"/>
            <a:r>
              <a:rPr lang="en-US" sz="3600" b="1" u="sng">
                <a:latin typeface="Copperplate Gothic Bold" panose="020E0705020206020404" charset="0"/>
                <a:cs typeface="Copperplate Gothic Bold" panose="020E0705020206020404" charset="0"/>
              </a:rPr>
              <a:t>Presented by</a:t>
            </a:r>
            <a:endParaRPr lang="en-US" sz="3600" b="1" u="sng">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Basavaraj C</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Chetan c Yaligar</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Kishore Kumar K</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Niranjan Murthy</a:t>
            </a:r>
            <a:endParaRPr lang="en-US" sz="2400">
              <a:latin typeface="Copperplate Gothic Bold" panose="020E0705020206020404" charset="0"/>
              <a:cs typeface="Copperplate Gothic Bold" panose="020E0705020206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 name="Picture 104"/>
          <p:cNvPicPr/>
          <p:nvPr/>
        </p:nvPicPr>
        <p:blipFill>
          <a:blip r:embed="rId1"/>
          <a:stretch>
            <a:fillRect/>
          </a:stretch>
        </p:blipFill>
        <p:spPr>
          <a:xfrm>
            <a:off x="12946380" y="913765"/>
            <a:ext cx="5995035" cy="5765165"/>
          </a:xfrm>
          <a:prstGeom prst="rect">
            <a:avLst/>
          </a:prstGeom>
          <a:noFill/>
          <a:ln w="9525">
            <a:noFill/>
          </a:ln>
        </p:spPr>
      </p:pic>
      <p:sp>
        <p:nvSpPr>
          <p:cNvPr id="5" name="Text Box 4"/>
          <p:cNvSpPr txBox="1"/>
          <p:nvPr/>
        </p:nvSpPr>
        <p:spPr>
          <a:xfrm>
            <a:off x="-7353300" y="1165225"/>
            <a:ext cx="7046595" cy="5262245"/>
          </a:xfrm>
          <a:prstGeom prst="rect">
            <a:avLst/>
          </a:prstGeom>
          <a:noFill/>
        </p:spPr>
        <p:txBody>
          <a:bodyPr wrap="square" rtlCol="0" anchor="t">
            <a:spAutoFit/>
          </a:bodyPr>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The inherent limitations of traditional voting systems have spurred the quest for alternative approaches that can address the shortcomings while preserving the integrity and principles of democracy. </a:t>
            </a:r>
            <a:endParaRPr lang="en-US" sz="2400">
              <a:solidFill>
                <a:srgbClr val="000000"/>
              </a:solidFill>
              <a:latin typeface="Times New Roman" panose="02020603050405020304" charset="0"/>
              <a:cs typeface="Times New Roman" panose="02020603050405020304" charset="0"/>
            </a:endParaRPr>
          </a:p>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In particular, ensuring the security, transparency, and inclusivity of the electoral process has emerged as a pressing concern.</a:t>
            </a:r>
            <a:endParaRPr lang="en-US" sz="2400">
              <a:solidFill>
                <a:srgbClr val="000000"/>
              </a:solidFill>
              <a:latin typeface="Times New Roman" panose="02020603050405020304" charset="0"/>
              <a:cs typeface="Times New Roman" panose="02020603050405020304" charset="0"/>
            </a:endParaRPr>
          </a:p>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The prevalence of cybersecurity threats, the proliferation of misinformation, and the increasing demand for accountability have heightened the urgency for adopting innovative solutions that can safeguard the electoral process against manipulation and malfeasance.</a:t>
            </a:r>
            <a:endParaRPr lang="en-US" sz="2400">
              <a:solidFill>
                <a:srgbClr val="000000"/>
              </a:solidFill>
              <a:latin typeface="Times New Roman" panose="02020603050405020304" charset="0"/>
              <a:cs typeface="Times New Roman" panose="02020603050405020304" charset="0"/>
              <a:sym typeface="+mn-ea"/>
            </a:endParaRPr>
          </a:p>
        </p:txBody>
      </p:sp>
      <p:sp>
        <p:nvSpPr>
          <p:cNvPr id="4" name="Text Box 3"/>
          <p:cNvSpPr txBox="1"/>
          <p:nvPr/>
        </p:nvSpPr>
        <p:spPr>
          <a:xfrm>
            <a:off x="-7926705" y="122555"/>
            <a:ext cx="7620000" cy="1042670"/>
          </a:xfrm>
          <a:prstGeom prst="rect">
            <a:avLst/>
          </a:prstGeom>
          <a:noFill/>
        </p:spPr>
        <p:txBody>
          <a:bodyPr wrap="square"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sym typeface="+mn-ea"/>
              </a:rPr>
              <a:t>Problem Statement</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2" name="Freeform 2"/>
          <p:cNvSpPr/>
          <p:nvPr/>
        </p:nvSpPr>
        <p:spPr>
          <a:xfrm>
            <a:off x="2564765" y="1066800"/>
            <a:ext cx="7209155" cy="5612130"/>
          </a:xfrm>
          <a:custGeom>
            <a:avLst/>
            <a:gdLst/>
            <a:ahLst/>
            <a:cxnLst/>
            <a:rect l="l" t="t" r="r" b="b"/>
            <a:pathLst>
              <a:path w="9189062" h="7534653">
                <a:moveTo>
                  <a:pt x="0" y="0"/>
                </a:moveTo>
                <a:lnTo>
                  <a:pt x="9189063" y="0"/>
                </a:lnTo>
                <a:lnTo>
                  <a:pt x="9189063" y="7534653"/>
                </a:lnTo>
                <a:lnTo>
                  <a:pt x="0" y="7534653"/>
                </a:lnTo>
                <a:lnTo>
                  <a:pt x="0" y="0"/>
                </a:lnTo>
                <a:close/>
              </a:path>
            </a:pathLst>
          </a:custGeom>
          <a:blipFill>
            <a:blip r:embed="rId2"/>
            <a:stretch>
              <a:fillRect/>
            </a:stretch>
          </a:blipFill>
        </p:spPr>
      </p:sp>
      <p:sp>
        <p:nvSpPr>
          <p:cNvPr id="3" name="Text Box 2"/>
          <p:cNvSpPr txBox="1"/>
          <p:nvPr/>
        </p:nvSpPr>
        <p:spPr>
          <a:xfrm>
            <a:off x="2418080" y="122555"/>
            <a:ext cx="7356475" cy="1042670"/>
          </a:xfrm>
          <a:prstGeom prst="rect">
            <a:avLst/>
          </a:prstGeom>
          <a:noFill/>
        </p:spPr>
        <p:txBody>
          <a:bodyPr wrap="square" rtlCol="0" anchor="t">
            <a:spAutoFit/>
          </a:bodyPr>
          <a:p>
            <a:pPr algn="ctr">
              <a:lnSpc>
                <a:spcPts val="7420"/>
              </a:lnSpc>
            </a:pPr>
            <a:r>
              <a:rPr lang="en-US" sz="5300">
                <a:solidFill>
                  <a:srgbClr val="000000"/>
                </a:solidFill>
                <a:latin typeface="Copperplate Gothic Bold" panose="020E0705020206020404" charset="0"/>
                <a:cs typeface="Copperplate Gothic Bold" panose="020E0705020206020404" charset="0"/>
                <a:sym typeface="+mn-ea"/>
              </a:rPr>
              <a:t>System Design</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6" name="Freeform 2"/>
          <p:cNvSpPr/>
          <p:nvPr/>
        </p:nvSpPr>
        <p:spPr>
          <a:xfrm>
            <a:off x="2091055" y="7834630"/>
            <a:ext cx="9362440" cy="7705725"/>
          </a:xfrm>
          <a:custGeom>
            <a:avLst/>
            <a:gdLst/>
            <a:ahLst/>
            <a:cxnLst/>
            <a:rect l="l" t="t" r="r" b="b"/>
            <a:pathLst>
              <a:path w="8845325" h="7300329">
                <a:moveTo>
                  <a:pt x="0" y="0"/>
                </a:moveTo>
                <a:lnTo>
                  <a:pt x="8845325" y="0"/>
                </a:lnTo>
                <a:lnTo>
                  <a:pt x="8845325" y="7300329"/>
                </a:lnTo>
                <a:lnTo>
                  <a:pt x="0" y="7300329"/>
                </a:lnTo>
                <a:lnTo>
                  <a:pt x="0" y="0"/>
                </a:lnTo>
                <a:close/>
              </a:path>
            </a:pathLst>
          </a:custGeom>
          <a:blipFill>
            <a:blip r:embed="rId3"/>
            <a:stretch>
              <a:fillRect/>
            </a:stretch>
          </a:blipFill>
        </p:spPr>
      </p:sp>
      <p:grpSp>
        <p:nvGrpSpPr>
          <p:cNvPr id="16" name="Group 2"/>
          <p:cNvGrpSpPr/>
          <p:nvPr/>
        </p:nvGrpSpPr>
        <p:grpSpPr>
          <a:xfrm rot="13620000">
            <a:off x="9237345" y="-1801495"/>
            <a:ext cx="2373630" cy="2289175"/>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7"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13620000">
            <a:off x="10235565" y="591820"/>
            <a:ext cx="1537335" cy="1720850"/>
            <a:chOff x="0" y="-205667"/>
            <a:chExt cx="945086" cy="1018467"/>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132286" y="-205667"/>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2820000">
            <a:off x="11913235" y="-733425"/>
            <a:ext cx="2373630" cy="2289175"/>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19020000">
            <a:off x="11077575" y="117475"/>
            <a:ext cx="477520" cy="49466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2"/>
          <p:cNvSpPr/>
          <p:nvPr/>
        </p:nvSpPr>
        <p:spPr>
          <a:xfrm>
            <a:off x="2384425" y="-5779770"/>
            <a:ext cx="7209155" cy="5612130"/>
          </a:xfrm>
          <a:custGeom>
            <a:avLst/>
            <a:gdLst/>
            <a:ahLst/>
            <a:cxnLst/>
            <a:rect l="l" t="t" r="r" b="b"/>
            <a:pathLst>
              <a:path w="9189062" h="7534653">
                <a:moveTo>
                  <a:pt x="0" y="0"/>
                </a:moveTo>
                <a:lnTo>
                  <a:pt x="9189063" y="0"/>
                </a:lnTo>
                <a:lnTo>
                  <a:pt x="9189063" y="7534653"/>
                </a:lnTo>
                <a:lnTo>
                  <a:pt x="0" y="7534653"/>
                </a:lnTo>
                <a:lnTo>
                  <a:pt x="0" y="0"/>
                </a:lnTo>
                <a:close/>
              </a:path>
            </a:pathLst>
          </a:custGeom>
          <a:blipFill>
            <a:blip r:embed="rId1"/>
            <a:stretch>
              <a:fillRect/>
            </a:stretch>
          </a:blipFill>
        </p:spPr>
      </p:sp>
      <p:sp>
        <p:nvSpPr>
          <p:cNvPr id="3" name="Text Box 2"/>
          <p:cNvSpPr txBox="1"/>
          <p:nvPr/>
        </p:nvSpPr>
        <p:spPr>
          <a:xfrm>
            <a:off x="2418080" y="-1462405"/>
            <a:ext cx="7356475" cy="1042670"/>
          </a:xfrm>
          <a:prstGeom prst="rect">
            <a:avLst/>
          </a:prstGeom>
          <a:noFill/>
        </p:spPr>
        <p:txBody>
          <a:bodyPr wrap="square" rtlCol="0" anchor="t">
            <a:spAutoFit/>
          </a:bodyPr>
          <a:p>
            <a:pPr algn="ctr">
              <a:lnSpc>
                <a:spcPts val="7420"/>
              </a:lnSpc>
            </a:pPr>
            <a:r>
              <a:rPr lang="en-US" sz="5300">
                <a:solidFill>
                  <a:srgbClr val="000000"/>
                </a:solidFill>
                <a:latin typeface="Copperplate Gothic Bold" panose="020E0705020206020404" charset="0"/>
                <a:cs typeface="Copperplate Gothic Bold" panose="020E0705020206020404" charset="0"/>
                <a:sym typeface="+mn-ea"/>
              </a:rPr>
              <a:t>System Design</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4" name="Freeform 2"/>
          <p:cNvSpPr/>
          <p:nvPr/>
        </p:nvSpPr>
        <p:spPr>
          <a:xfrm>
            <a:off x="2543175" y="-694055"/>
            <a:ext cx="9362440" cy="7705725"/>
          </a:xfrm>
          <a:custGeom>
            <a:avLst/>
            <a:gdLst/>
            <a:ahLst/>
            <a:cxnLst/>
            <a:rect l="l" t="t" r="r" b="b"/>
            <a:pathLst>
              <a:path w="8845325" h="7300329">
                <a:moveTo>
                  <a:pt x="0" y="0"/>
                </a:moveTo>
                <a:lnTo>
                  <a:pt x="8845325" y="0"/>
                </a:lnTo>
                <a:lnTo>
                  <a:pt x="8845325" y="7300329"/>
                </a:lnTo>
                <a:lnTo>
                  <a:pt x="0" y="7300329"/>
                </a:lnTo>
                <a:lnTo>
                  <a:pt x="0" y="0"/>
                </a:lnTo>
                <a:close/>
              </a:path>
            </a:pathLst>
          </a:custGeom>
          <a:blipFill>
            <a:blip r:embed="rId2"/>
            <a:stretch>
              <a:fillRect/>
            </a:stretch>
          </a:blipFill>
          <a:ln>
            <a:noFill/>
          </a:ln>
        </p:spPr>
      </p:sp>
      <p:sp>
        <p:nvSpPr>
          <p:cNvPr id="5" name="Text Box 4"/>
          <p:cNvSpPr txBox="1"/>
          <p:nvPr/>
        </p:nvSpPr>
        <p:spPr>
          <a:xfrm>
            <a:off x="116840" y="1401445"/>
            <a:ext cx="2737485" cy="1137285"/>
          </a:xfrm>
          <a:prstGeom prst="rect">
            <a:avLst/>
          </a:prstGeom>
          <a:noFill/>
        </p:spPr>
        <p:txBody>
          <a:bodyPr wrap="square" rtlCol="0" anchor="t">
            <a:spAutoFit/>
          </a:bodyPr>
          <a:p>
            <a:r>
              <a:rPr lang="en-US" sz="3400">
                <a:solidFill>
                  <a:srgbClr val="000000"/>
                </a:solidFill>
                <a:latin typeface="Copperplate Gothic Bold" panose="020E0705020206020404" charset="0"/>
                <a:cs typeface="Copperplate Gothic Bold" panose="020E0705020206020404" charset="0"/>
                <a:sym typeface="+mn-ea"/>
              </a:rPr>
              <a:t>Use case Diagram</a:t>
            </a:r>
            <a:endParaRPr lang="en-US" sz="3400">
              <a:solidFill>
                <a:srgbClr val="000000"/>
              </a:solidFill>
              <a:latin typeface="Copperplate Gothic Bold" panose="020E0705020206020404" charset="0"/>
              <a:cs typeface="Copperplate Gothic Bold" panose="020E0705020206020404" charset="0"/>
              <a:sym typeface="+mn-ea"/>
            </a:endParaRPr>
          </a:p>
        </p:txBody>
      </p:sp>
      <p:grpSp>
        <p:nvGrpSpPr>
          <p:cNvPr id="16" name="Group 2"/>
          <p:cNvGrpSpPr/>
          <p:nvPr/>
        </p:nvGrpSpPr>
        <p:grpSpPr>
          <a:xfrm rot="2940000">
            <a:off x="8770620" y="-4113530"/>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6"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2940000">
            <a:off x="10353396" y="-1433864"/>
            <a:ext cx="1200309" cy="1239977"/>
            <a:chOff x="0" y="-106233"/>
            <a:chExt cx="862175" cy="919033"/>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49375" y="-106233"/>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3740000">
            <a:off x="11568430" y="-2879725"/>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8340000">
            <a:off x="10634980" y="-2044700"/>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
        <p:nvSpPr>
          <p:cNvPr id="7" name="Freeform 2"/>
          <p:cNvSpPr/>
          <p:nvPr/>
        </p:nvSpPr>
        <p:spPr>
          <a:xfrm>
            <a:off x="2961005" y="7011670"/>
            <a:ext cx="7467600" cy="6858635"/>
          </a:xfrm>
          <a:custGeom>
            <a:avLst/>
            <a:gdLst/>
            <a:ahLst/>
            <a:cxnLst/>
            <a:rect l="l" t="t" r="r" b="b"/>
            <a:pathLst>
              <a:path w="7268188" h="9102650">
                <a:moveTo>
                  <a:pt x="0" y="0"/>
                </a:moveTo>
                <a:lnTo>
                  <a:pt x="7268187" y="0"/>
                </a:lnTo>
                <a:lnTo>
                  <a:pt x="7268187" y="9102650"/>
                </a:lnTo>
                <a:lnTo>
                  <a:pt x="0" y="9102650"/>
                </a:lnTo>
                <a:lnTo>
                  <a:pt x="0" y="0"/>
                </a:lnTo>
                <a:close/>
              </a:path>
            </a:pathLst>
          </a:custGeom>
          <a:blipFill>
            <a:blip r:embed="rId3"/>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2"/>
          <p:cNvSpPr/>
          <p:nvPr/>
        </p:nvSpPr>
        <p:spPr>
          <a:xfrm>
            <a:off x="1993900" y="-7840980"/>
            <a:ext cx="9362440" cy="7705725"/>
          </a:xfrm>
          <a:custGeom>
            <a:avLst/>
            <a:gdLst/>
            <a:ahLst/>
            <a:cxnLst/>
            <a:rect l="l" t="t" r="r" b="b"/>
            <a:pathLst>
              <a:path w="8845325" h="7300329">
                <a:moveTo>
                  <a:pt x="0" y="0"/>
                </a:moveTo>
                <a:lnTo>
                  <a:pt x="8845325" y="0"/>
                </a:lnTo>
                <a:lnTo>
                  <a:pt x="8845325" y="7300329"/>
                </a:lnTo>
                <a:lnTo>
                  <a:pt x="0" y="7300329"/>
                </a:lnTo>
                <a:lnTo>
                  <a:pt x="0" y="0"/>
                </a:lnTo>
                <a:close/>
              </a:path>
            </a:pathLst>
          </a:custGeom>
          <a:blipFill>
            <a:blip r:embed="rId1"/>
            <a:stretch>
              <a:fillRect/>
            </a:stretch>
          </a:blipFill>
        </p:spPr>
      </p:sp>
      <p:sp>
        <p:nvSpPr>
          <p:cNvPr id="2" name="Freeform 2"/>
          <p:cNvSpPr/>
          <p:nvPr/>
        </p:nvSpPr>
        <p:spPr>
          <a:xfrm>
            <a:off x="3041015" y="0"/>
            <a:ext cx="7467600" cy="6858635"/>
          </a:xfrm>
          <a:custGeom>
            <a:avLst/>
            <a:gdLst/>
            <a:ahLst/>
            <a:cxnLst/>
            <a:rect l="l" t="t" r="r" b="b"/>
            <a:pathLst>
              <a:path w="7268188" h="9102650">
                <a:moveTo>
                  <a:pt x="0" y="0"/>
                </a:moveTo>
                <a:lnTo>
                  <a:pt x="7268187" y="0"/>
                </a:lnTo>
                <a:lnTo>
                  <a:pt x="7268187" y="9102650"/>
                </a:lnTo>
                <a:lnTo>
                  <a:pt x="0" y="9102650"/>
                </a:lnTo>
                <a:lnTo>
                  <a:pt x="0" y="0"/>
                </a:lnTo>
                <a:close/>
              </a:path>
            </a:pathLst>
          </a:custGeom>
          <a:blipFill>
            <a:blip r:embed="rId2"/>
            <a:stretch>
              <a:fillRect/>
            </a:stretch>
          </a:blipFill>
        </p:spPr>
      </p:sp>
      <p:sp>
        <p:nvSpPr>
          <p:cNvPr id="3" name="Text Box 2"/>
          <p:cNvSpPr txBox="1"/>
          <p:nvPr/>
        </p:nvSpPr>
        <p:spPr>
          <a:xfrm>
            <a:off x="626745" y="2392045"/>
            <a:ext cx="2318385" cy="1660525"/>
          </a:xfrm>
          <a:prstGeom prst="rect">
            <a:avLst/>
          </a:prstGeom>
          <a:noFill/>
        </p:spPr>
        <p:txBody>
          <a:bodyPr wrap="square" rtlCol="0" anchor="t">
            <a:spAutoFit/>
          </a:bodyPr>
          <a:p>
            <a:r>
              <a:rPr lang="en-US" sz="3400">
                <a:solidFill>
                  <a:srgbClr val="000000"/>
                </a:solidFill>
                <a:latin typeface="Copperplate Gothic Bold" panose="020E0705020206020404" charset="0"/>
                <a:cs typeface="Copperplate Gothic Bold" panose="020E0705020206020404" charset="0"/>
                <a:sym typeface="+mn-ea"/>
              </a:rPr>
              <a:t>Data Flow Diagram</a:t>
            </a:r>
            <a:endParaRPr lang="en-US" sz="3400">
              <a:solidFill>
                <a:srgbClr val="000000"/>
              </a:solidFill>
              <a:latin typeface="Copperplate Gothic Bold" panose="020E0705020206020404" charset="0"/>
              <a:cs typeface="Copperplate Gothic Bold" panose="020E0705020206020404" charset="0"/>
              <a:sym typeface="+mn-ea"/>
            </a:endParaRPr>
          </a:p>
        </p:txBody>
      </p:sp>
      <p:grpSp>
        <p:nvGrpSpPr>
          <p:cNvPr id="16" name="Group 2"/>
          <p:cNvGrpSpPr/>
          <p:nvPr/>
        </p:nvGrpSpPr>
        <p:grpSpPr>
          <a:xfrm rot="7980000">
            <a:off x="8770620" y="-1801495"/>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5"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7980000">
            <a:off x="10295611" y="878171"/>
            <a:ext cx="1200309" cy="1239977"/>
            <a:chOff x="0" y="-106233"/>
            <a:chExt cx="862175" cy="919033"/>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49375" y="-106233"/>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8780000">
            <a:off x="11568430" y="-798830"/>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13380000">
            <a:off x="10634980" y="267335"/>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2"/>
          <p:cNvSpPr/>
          <p:nvPr/>
        </p:nvSpPr>
        <p:spPr>
          <a:xfrm>
            <a:off x="3255010" y="244475"/>
            <a:ext cx="7530465" cy="6369050"/>
          </a:xfrm>
          <a:custGeom>
            <a:avLst/>
            <a:gdLst/>
            <a:ahLst/>
            <a:cxnLst/>
            <a:rect l="l" t="t" r="r" b="b"/>
            <a:pathLst>
              <a:path w="8419533" h="7841324">
                <a:moveTo>
                  <a:pt x="0" y="0"/>
                </a:moveTo>
                <a:lnTo>
                  <a:pt x="8419533" y="0"/>
                </a:lnTo>
                <a:lnTo>
                  <a:pt x="8419533" y="7841324"/>
                </a:lnTo>
                <a:lnTo>
                  <a:pt x="0" y="7841324"/>
                </a:lnTo>
                <a:lnTo>
                  <a:pt x="0" y="0"/>
                </a:lnTo>
                <a:close/>
              </a:path>
            </a:pathLst>
          </a:custGeom>
          <a:blipFill>
            <a:blip r:embed="rId1"/>
            <a:stretch>
              <a:fillRect/>
            </a:stretch>
          </a:blipFill>
        </p:spPr>
      </p:sp>
      <p:sp>
        <p:nvSpPr>
          <p:cNvPr id="3" name="Text Box 2"/>
          <p:cNvSpPr txBox="1"/>
          <p:nvPr/>
        </p:nvSpPr>
        <p:spPr>
          <a:xfrm>
            <a:off x="408305" y="2611120"/>
            <a:ext cx="2756535" cy="1137285"/>
          </a:xfrm>
          <a:prstGeom prst="rect">
            <a:avLst/>
          </a:prstGeom>
          <a:noFill/>
        </p:spPr>
        <p:txBody>
          <a:bodyPr wrap="square" rtlCol="0" anchor="t">
            <a:spAutoFit/>
          </a:bodyPr>
          <a:p>
            <a:r>
              <a:rPr lang="en-US" sz="3400">
                <a:solidFill>
                  <a:srgbClr val="000000"/>
                </a:solidFill>
                <a:latin typeface="Copperplate Gothic Bold" panose="020E0705020206020404" charset="0"/>
                <a:cs typeface="Copperplate Gothic Bold" panose="020E0705020206020404" charset="0"/>
                <a:sym typeface="+mn-ea"/>
              </a:rPr>
              <a:t>Class Diagram</a:t>
            </a:r>
            <a:endParaRPr lang="en-US" sz="3400">
              <a:solidFill>
                <a:srgbClr val="000000"/>
              </a:solidFill>
              <a:latin typeface="Copperplate Gothic Bold" panose="020E0705020206020404" charset="0"/>
              <a:cs typeface="Copperplate Gothic Bold" panose="020E0705020206020404" charset="0"/>
              <a:sym typeface="+mn-ea"/>
            </a:endParaRPr>
          </a:p>
        </p:txBody>
      </p:sp>
      <p:grpSp>
        <p:nvGrpSpPr>
          <p:cNvPr id="16" name="Group 2"/>
          <p:cNvGrpSpPr/>
          <p:nvPr/>
        </p:nvGrpSpPr>
        <p:grpSpPr>
          <a:xfrm rot="2940000">
            <a:off x="8770620" y="-4113530"/>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6"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2940000">
            <a:off x="10353396" y="-1433864"/>
            <a:ext cx="1200309" cy="1239977"/>
            <a:chOff x="0" y="-106233"/>
            <a:chExt cx="862175" cy="919033"/>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49375" y="-106233"/>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3740000">
            <a:off x="11568430" y="-2879725"/>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8340000">
            <a:off x="10634980" y="-2044700"/>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
        <p:nvSpPr>
          <p:cNvPr id="4" name="Text Box 3"/>
          <p:cNvSpPr txBox="1"/>
          <p:nvPr/>
        </p:nvSpPr>
        <p:spPr>
          <a:xfrm>
            <a:off x="1684655" y="-1621790"/>
            <a:ext cx="8822690" cy="1322070"/>
          </a:xfrm>
          <a:prstGeom prst="rect">
            <a:avLst/>
          </a:prstGeom>
          <a:noFill/>
        </p:spPr>
        <p:txBody>
          <a:bodyPr wrap="square" rtlCol="0" anchor="t">
            <a:spAutoFit/>
          </a:bodyPr>
          <a:p>
            <a:pPr algn="ctr">
              <a:lnSpc>
                <a:spcPct val="100000"/>
              </a:lnSpc>
              <a:spcBef>
                <a:spcPct val="0"/>
              </a:spcBef>
            </a:pPr>
            <a:r>
              <a:rPr lang="en-US" sz="4000">
                <a:solidFill>
                  <a:srgbClr val="000000"/>
                </a:solidFill>
                <a:latin typeface="Copperplate Gothic Bold" panose="020E0705020206020404" charset="0"/>
                <a:cs typeface="Copperplate Gothic Bold" panose="020E0705020206020404" charset="0"/>
                <a:sym typeface="+mn-ea"/>
              </a:rPr>
              <a:t>System Requirements Specifications</a:t>
            </a:r>
            <a:endParaRPr lang="en-US" sz="4000">
              <a:solidFill>
                <a:srgbClr val="000000"/>
              </a:solidFill>
              <a:latin typeface="Copperplate Gothic Bold" panose="020E0705020206020404" charset="0"/>
              <a:cs typeface="Copperplate Gothic Bold" panose="020E0705020206020404" charset="0"/>
              <a:sym typeface="+mn-ea"/>
            </a:endParaRPr>
          </a:p>
        </p:txBody>
      </p:sp>
      <p:sp>
        <p:nvSpPr>
          <p:cNvPr id="5" name="Text Box 4"/>
          <p:cNvSpPr txBox="1"/>
          <p:nvPr/>
        </p:nvSpPr>
        <p:spPr>
          <a:xfrm>
            <a:off x="-10906760" y="1351280"/>
            <a:ext cx="3471545" cy="460375"/>
          </a:xfrm>
          <a:prstGeom prst="rect">
            <a:avLst/>
          </a:prstGeom>
          <a:noFill/>
        </p:spPr>
        <p:txBody>
          <a:bodyPr wrap="square" rtlCol="0" anchor="t">
            <a:spAutoFit/>
          </a:bodyPr>
          <a:p>
            <a:pPr algn="ctr">
              <a:lnSpc>
                <a:spcPct val="100000"/>
              </a:lnSpc>
            </a:pPr>
            <a:r>
              <a:rPr lang="en-US" sz="2400" b="1">
                <a:solidFill>
                  <a:srgbClr val="000000"/>
                </a:solidFill>
                <a:latin typeface="Times New Roman Bold" panose="02030802070405020303"/>
                <a:sym typeface="+mn-ea"/>
              </a:rPr>
              <a:t>Software Requirements</a:t>
            </a:r>
            <a:endParaRPr lang="en-US" sz="2400" b="1">
              <a:solidFill>
                <a:srgbClr val="000000"/>
              </a:solidFill>
              <a:latin typeface="Times New Roman Bold" panose="02030802070405020303"/>
              <a:sym typeface="+mn-ea"/>
            </a:endParaRPr>
          </a:p>
        </p:txBody>
      </p:sp>
      <p:sp>
        <p:nvSpPr>
          <p:cNvPr id="7" name="Text Box 6"/>
          <p:cNvSpPr txBox="1"/>
          <p:nvPr/>
        </p:nvSpPr>
        <p:spPr>
          <a:xfrm>
            <a:off x="-10906760" y="1896745"/>
            <a:ext cx="10558145" cy="1938020"/>
          </a:xfrm>
          <a:prstGeom prst="rect">
            <a:avLst/>
          </a:prstGeom>
          <a:noFill/>
        </p:spPr>
        <p:txBody>
          <a:bodyPr wrap="square" rtlCol="0" anchor="t">
            <a:spAutoFit/>
          </a:bodyPr>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Operating system:</a:t>
            </a:r>
            <a:r>
              <a:rPr lang="en-US" sz="2000">
                <a:solidFill>
                  <a:srgbClr val="000000"/>
                </a:solidFill>
                <a:latin typeface="Times New Roman" panose="02020603050405020304"/>
                <a:sym typeface="+mn-ea"/>
              </a:rPr>
              <a:t> Compatible operating systems such as Linux, Windows, or macOS</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Database management system:</a:t>
            </a:r>
            <a:r>
              <a:rPr lang="en-US" sz="2000">
                <a:solidFill>
                  <a:srgbClr val="000000"/>
                </a:solidFill>
                <a:latin typeface="Times New Roman" panose="02020603050405020304"/>
                <a:sym typeface="+mn-ea"/>
              </a:rPr>
              <a:t> Relational or NoSQL databases  </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Development frameworks: </a:t>
            </a:r>
            <a:r>
              <a:rPr lang="en-US" sz="2000">
                <a:solidFill>
                  <a:srgbClr val="000000"/>
                </a:solidFill>
                <a:latin typeface="Times New Roman" panose="02020603050405020304"/>
                <a:sym typeface="+mn-ea"/>
              </a:rPr>
              <a:t>Programming languages e.g., Java, Python, JavaScript</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Web servers:</a:t>
            </a:r>
            <a:r>
              <a:rPr lang="en-US" sz="2000">
                <a:solidFill>
                  <a:srgbClr val="000000"/>
                </a:solidFill>
                <a:latin typeface="Times New Roman" panose="02020603050405020304"/>
                <a:sym typeface="+mn-ea"/>
              </a:rPr>
              <a:t> Web server software e.g., Apache HTTP Server, Nginx for hosting the E-Voting System's web application</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Blockchain platform:</a:t>
            </a:r>
            <a:r>
              <a:rPr lang="en-US" sz="2000">
                <a:solidFill>
                  <a:srgbClr val="000000"/>
                </a:solidFill>
                <a:latin typeface="Times New Roman" panose="02020603050405020304"/>
                <a:sym typeface="+mn-ea"/>
              </a:rPr>
              <a:t> Blockchain frameworks e.g., Ethereum, Hyperledger Fabric</a:t>
            </a:r>
            <a:endParaRPr lang="en-US" sz="2000">
              <a:solidFill>
                <a:srgbClr val="000000"/>
              </a:solidFill>
              <a:latin typeface="Times New Roman" panose="02020603050405020304"/>
              <a:sym typeface="+mn-ea"/>
            </a:endParaRPr>
          </a:p>
        </p:txBody>
      </p:sp>
      <p:sp>
        <p:nvSpPr>
          <p:cNvPr id="8" name="Text Box 7"/>
          <p:cNvSpPr txBox="1"/>
          <p:nvPr/>
        </p:nvSpPr>
        <p:spPr>
          <a:xfrm>
            <a:off x="-10906760" y="3834765"/>
            <a:ext cx="3691255" cy="460375"/>
          </a:xfrm>
          <a:prstGeom prst="rect">
            <a:avLst/>
          </a:prstGeom>
          <a:noFill/>
        </p:spPr>
        <p:txBody>
          <a:bodyPr wrap="square" rtlCol="0" anchor="t">
            <a:spAutoFit/>
          </a:bodyPr>
          <a:p>
            <a:pPr algn="ctr">
              <a:lnSpc>
                <a:spcPct val="100000"/>
              </a:lnSpc>
            </a:pPr>
            <a:r>
              <a:rPr lang="en-US" sz="2400" b="1">
                <a:solidFill>
                  <a:srgbClr val="000000"/>
                </a:solidFill>
                <a:latin typeface="Times New Roman Bold" panose="02030802070405020303"/>
                <a:sym typeface="+mn-ea"/>
              </a:rPr>
              <a:t>Hardware Requirements</a:t>
            </a:r>
            <a:endParaRPr lang="en-US" sz="2400" b="1">
              <a:solidFill>
                <a:srgbClr val="000000"/>
              </a:solidFill>
              <a:latin typeface="Times New Roman Bold" panose="02030802070405020303"/>
              <a:sym typeface="+mn-ea"/>
            </a:endParaRPr>
          </a:p>
        </p:txBody>
      </p:sp>
      <p:sp>
        <p:nvSpPr>
          <p:cNvPr id="9" name="Text Box 8"/>
          <p:cNvSpPr txBox="1"/>
          <p:nvPr/>
        </p:nvSpPr>
        <p:spPr>
          <a:xfrm>
            <a:off x="-10906760" y="4295140"/>
            <a:ext cx="10558145" cy="2245360"/>
          </a:xfrm>
          <a:prstGeom prst="rect">
            <a:avLst/>
          </a:prstGeom>
          <a:noFill/>
        </p:spPr>
        <p:txBody>
          <a:bodyPr wrap="square" rtlCol="0" anchor="t">
            <a:spAutoFit/>
          </a:bodyPr>
          <a:p>
            <a:pPr marL="604520" lvl="1" indent="-302260" algn="l">
              <a:lnSpc>
                <a:spcPct val="100000"/>
              </a:lnSpc>
              <a:buFont typeface="Arial" panose="020B0604020202020204"/>
              <a:buChar char="•"/>
            </a:pPr>
            <a:r>
              <a:rPr lang="en-US" sz="2000">
                <a:solidFill>
                  <a:srgbClr val="000000"/>
                </a:solidFill>
                <a:latin typeface="Times New Roman Bold" panose="02030802070405020303"/>
                <a:sym typeface="+mn-ea"/>
              </a:rPr>
              <a:t>Servers: </a:t>
            </a:r>
            <a:r>
              <a:rPr lang="en-US" sz="2000">
                <a:solidFill>
                  <a:srgbClr val="000000"/>
                </a:solidFill>
                <a:latin typeface="Times New Roman" panose="02020603050405020304"/>
                <a:sym typeface="+mn-ea"/>
              </a:rPr>
              <a:t>High-performance servers with sufficient processing power</a:t>
            </a:r>
            <a:endParaRPr lang="en-US" sz="2000">
              <a:solidFill>
                <a:srgbClr val="000000"/>
              </a:solidFill>
              <a:latin typeface="Times New Roman" panose="02020603050405020304"/>
            </a:endParaRPr>
          </a:p>
          <a:p>
            <a:pPr marL="604520" lvl="1" indent="-302260" algn="l">
              <a:lnSpc>
                <a:spcPct val="100000"/>
              </a:lnSpc>
              <a:buFont typeface="Arial" panose="020B0604020202020204"/>
              <a:buChar char="•"/>
            </a:pPr>
            <a:r>
              <a:rPr lang="en-US" sz="2000">
                <a:solidFill>
                  <a:srgbClr val="000000"/>
                </a:solidFill>
                <a:latin typeface="Times New Roman Bold" panose="02030802070405020303"/>
                <a:sym typeface="+mn-ea"/>
              </a:rPr>
              <a:t>Network infrastructure:</a:t>
            </a:r>
            <a:r>
              <a:rPr lang="en-US" sz="2000">
                <a:solidFill>
                  <a:srgbClr val="000000"/>
                </a:solidFill>
                <a:latin typeface="Times New Roman" panose="02020603050405020304"/>
                <a:sym typeface="+mn-ea"/>
              </a:rPr>
              <a:t> Robust networking equipment, including routers, switches, and firewalls.</a:t>
            </a:r>
            <a:endParaRPr lang="en-US" sz="2000">
              <a:solidFill>
                <a:srgbClr val="000000"/>
              </a:solidFill>
              <a:latin typeface="Times New Roman" panose="02020603050405020304"/>
            </a:endParaRPr>
          </a:p>
          <a:p>
            <a:pPr marL="604520" lvl="1" indent="-302260" algn="l">
              <a:lnSpc>
                <a:spcPct val="100000"/>
              </a:lnSpc>
              <a:buFont typeface="Arial" panose="020B0604020202020204"/>
              <a:buChar char="•"/>
            </a:pPr>
            <a:r>
              <a:rPr lang="en-US" sz="2000">
                <a:solidFill>
                  <a:srgbClr val="000000"/>
                </a:solidFill>
                <a:latin typeface="Times New Roman Bold" panose="02030802070405020303"/>
                <a:sym typeface="+mn-ea"/>
              </a:rPr>
              <a:t>Redundancy and failover mechanisms:</a:t>
            </a:r>
            <a:r>
              <a:rPr lang="en-US" sz="2000">
                <a:solidFill>
                  <a:srgbClr val="000000"/>
                </a:solidFill>
                <a:latin typeface="Times New Roman" panose="02020603050405020304"/>
                <a:sym typeface="+mn-ea"/>
              </a:rPr>
              <a:t> Redundant hardware configurations, load balancers, and failover mechanisms.</a:t>
            </a:r>
            <a:endParaRPr lang="en-US" sz="2000">
              <a:solidFill>
                <a:srgbClr val="000000"/>
              </a:solidFill>
              <a:latin typeface="Times New Roman" panose="02020603050405020304"/>
            </a:endParaRPr>
          </a:p>
          <a:p>
            <a:pPr marL="604520" lvl="1" indent="-302260" algn="l">
              <a:lnSpc>
                <a:spcPct val="100000"/>
              </a:lnSpc>
              <a:buFont typeface="Arial" panose="020B0604020202020204"/>
              <a:buChar char="•"/>
            </a:pPr>
            <a:r>
              <a:rPr lang="en-US" sz="2000">
                <a:solidFill>
                  <a:srgbClr val="000000"/>
                </a:solidFill>
                <a:latin typeface="Times New Roman Bold" panose="02030802070405020303"/>
                <a:sym typeface="+mn-ea"/>
              </a:rPr>
              <a:t>Backup and disaster recovery: </a:t>
            </a:r>
            <a:r>
              <a:rPr lang="en-US" sz="2000">
                <a:solidFill>
                  <a:srgbClr val="000000"/>
                </a:solidFill>
                <a:latin typeface="Times New Roman" panose="02020603050405020304"/>
                <a:sym typeface="+mn-ea"/>
              </a:rPr>
              <a:t>Backup systems, data replication strategies, and disaster recovery. </a:t>
            </a:r>
            <a:endParaRPr lang="en-US" sz="2000">
              <a:solidFill>
                <a:srgbClr val="000000"/>
              </a:solidFill>
              <a:latin typeface="Times New Roman" panose="02020603050405020304"/>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4655" y="130810"/>
            <a:ext cx="8822690" cy="1322070"/>
          </a:xfrm>
          <a:prstGeom prst="rect">
            <a:avLst/>
          </a:prstGeom>
          <a:noFill/>
        </p:spPr>
        <p:txBody>
          <a:bodyPr wrap="square" rtlCol="0" anchor="t">
            <a:spAutoFit/>
          </a:bodyPr>
          <a:p>
            <a:pPr algn="ctr">
              <a:lnSpc>
                <a:spcPct val="100000"/>
              </a:lnSpc>
              <a:spcBef>
                <a:spcPct val="0"/>
              </a:spcBef>
            </a:pPr>
            <a:r>
              <a:rPr lang="en-US" sz="4000">
                <a:solidFill>
                  <a:srgbClr val="000000"/>
                </a:solidFill>
                <a:latin typeface="Copperplate Gothic Bold" panose="020E0705020206020404" charset="0"/>
                <a:cs typeface="Copperplate Gothic Bold" panose="020E0705020206020404" charset="0"/>
                <a:sym typeface="+mn-ea"/>
              </a:rPr>
              <a:t>System Requirements Specifications</a:t>
            </a:r>
            <a:endParaRPr lang="en-US" sz="4000">
              <a:solidFill>
                <a:srgbClr val="000000"/>
              </a:solidFill>
              <a:latin typeface="Copperplate Gothic Bold" panose="020E0705020206020404" charset="0"/>
              <a:cs typeface="Copperplate Gothic Bold" panose="020E0705020206020404" charset="0"/>
              <a:sym typeface="+mn-ea"/>
            </a:endParaRPr>
          </a:p>
        </p:txBody>
      </p:sp>
      <p:sp>
        <p:nvSpPr>
          <p:cNvPr id="3" name="Text Box 2"/>
          <p:cNvSpPr txBox="1"/>
          <p:nvPr/>
        </p:nvSpPr>
        <p:spPr>
          <a:xfrm>
            <a:off x="845820" y="1351280"/>
            <a:ext cx="3471545" cy="460375"/>
          </a:xfrm>
          <a:prstGeom prst="rect">
            <a:avLst/>
          </a:prstGeom>
          <a:noFill/>
        </p:spPr>
        <p:txBody>
          <a:bodyPr wrap="square" rtlCol="0" anchor="t">
            <a:spAutoFit/>
          </a:bodyPr>
          <a:p>
            <a:pPr algn="ctr">
              <a:lnSpc>
                <a:spcPct val="100000"/>
              </a:lnSpc>
            </a:pPr>
            <a:r>
              <a:rPr lang="en-US" sz="2400" b="1">
                <a:solidFill>
                  <a:srgbClr val="000000"/>
                </a:solidFill>
                <a:latin typeface="Times New Roman Bold" panose="02030802070405020303"/>
                <a:sym typeface="+mn-ea"/>
              </a:rPr>
              <a:t>Software Requirements</a:t>
            </a:r>
            <a:endParaRPr lang="en-US" sz="2400" b="1">
              <a:solidFill>
                <a:srgbClr val="000000"/>
              </a:solidFill>
              <a:latin typeface="Times New Roman Bold" panose="02030802070405020303"/>
              <a:sym typeface="+mn-ea"/>
            </a:endParaRPr>
          </a:p>
        </p:txBody>
      </p:sp>
      <p:sp>
        <p:nvSpPr>
          <p:cNvPr id="4" name="Text Box 3"/>
          <p:cNvSpPr txBox="1"/>
          <p:nvPr/>
        </p:nvSpPr>
        <p:spPr>
          <a:xfrm>
            <a:off x="845820" y="1896745"/>
            <a:ext cx="10558145" cy="1938020"/>
          </a:xfrm>
          <a:prstGeom prst="rect">
            <a:avLst/>
          </a:prstGeom>
          <a:noFill/>
        </p:spPr>
        <p:txBody>
          <a:bodyPr wrap="square" rtlCol="0" anchor="t">
            <a:spAutoFit/>
          </a:bodyPr>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Operating system:</a:t>
            </a:r>
            <a:r>
              <a:rPr lang="en-US" sz="2000">
                <a:solidFill>
                  <a:srgbClr val="000000"/>
                </a:solidFill>
                <a:latin typeface="Times New Roman" panose="02020603050405020304"/>
                <a:sym typeface="+mn-ea"/>
              </a:rPr>
              <a:t> Compatible operating systems such as Linux, Windows, or macOS</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Database management system:</a:t>
            </a:r>
            <a:r>
              <a:rPr lang="en-US" sz="2000">
                <a:solidFill>
                  <a:srgbClr val="000000"/>
                </a:solidFill>
                <a:latin typeface="Times New Roman" panose="02020603050405020304"/>
                <a:sym typeface="+mn-ea"/>
              </a:rPr>
              <a:t> Relational or NoSQL databases  </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Development frameworks: </a:t>
            </a:r>
            <a:r>
              <a:rPr lang="en-US" sz="2000">
                <a:solidFill>
                  <a:srgbClr val="000000"/>
                </a:solidFill>
                <a:latin typeface="Times New Roman" panose="02020603050405020304"/>
                <a:sym typeface="+mn-ea"/>
              </a:rPr>
              <a:t>Programming languages e.g., Java, Python, JavaScript</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Web servers:</a:t>
            </a:r>
            <a:r>
              <a:rPr lang="en-US" sz="2000">
                <a:solidFill>
                  <a:srgbClr val="000000"/>
                </a:solidFill>
                <a:latin typeface="Times New Roman" panose="02020603050405020304"/>
                <a:sym typeface="+mn-ea"/>
              </a:rPr>
              <a:t> Web server software e.g., Apache HTTP Server, Nginx for hosting the E-Voting System's web application</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Blockchain platform:</a:t>
            </a:r>
            <a:r>
              <a:rPr lang="en-US" sz="2000">
                <a:solidFill>
                  <a:srgbClr val="000000"/>
                </a:solidFill>
                <a:latin typeface="Times New Roman" panose="02020603050405020304"/>
                <a:sym typeface="+mn-ea"/>
              </a:rPr>
              <a:t> Blockchain frameworks e.g., Ethereum, Hyperledger Fabric</a:t>
            </a:r>
            <a:endParaRPr lang="en-US" sz="2000">
              <a:solidFill>
                <a:srgbClr val="000000"/>
              </a:solidFill>
              <a:latin typeface="Times New Roman" panose="02020603050405020304"/>
              <a:sym typeface="+mn-ea"/>
            </a:endParaRPr>
          </a:p>
        </p:txBody>
      </p:sp>
      <p:sp>
        <p:nvSpPr>
          <p:cNvPr id="5" name="Text Box 4"/>
          <p:cNvSpPr txBox="1"/>
          <p:nvPr/>
        </p:nvSpPr>
        <p:spPr>
          <a:xfrm>
            <a:off x="845820" y="3834765"/>
            <a:ext cx="3691255" cy="460375"/>
          </a:xfrm>
          <a:prstGeom prst="rect">
            <a:avLst/>
          </a:prstGeom>
          <a:noFill/>
        </p:spPr>
        <p:txBody>
          <a:bodyPr wrap="square" rtlCol="0" anchor="t">
            <a:spAutoFit/>
          </a:bodyPr>
          <a:p>
            <a:pPr algn="ctr">
              <a:lnSpc>
                <a:spcPct val="100000"/>
              </a:lnSpc>
            </a:pPr>
            <a:r>
              <a:rPr lang="en-US" sz="2400" b="1">
                <a:solidFill>
                  <a:srgbClr val="000000"/>
                </a:solidFill>
                <a:latin typeface="Times New Roman Bold" panose="02030802070405020303"/>
                <a:sym typeface="+mn-ea"/>
              </a:rPr>
              <a:t>Hardware Requirements</a:t>
            </a:r>
            <a:endParaRPr lang="en-US" sz="2400" b="1">
              <a:solidFill>
                <a:srgbClr val="000000"/>
              </a:solidFill>
              <a:latin typeface="Times New Roman Bold" panose="02030802070405020303"/>
              <a:sym typeface="+mn-ea"/>
            </a:endParaRPr>
          </a:p>
        </p:txBody>
      </p:sp>
      <p:sp>
        <p:nvSpPr>
          <p:cNvPr id="6" name="Text Box 5"/>
          <p:cNvSpPr txBox="1"/>
          <p:nvPr/>
        </p:nvSpPr>
        <p:spPr>
          <a:xfrm>
            <a:off x="845820" y="4295140"/>
            <a:ext cx="10558145" cy="2245360"/>
          </a:xfrm>
          <a:prstGeom prst="rect">
            <a:avLst/>
          </a:prstGeom>
          <a:noFill/>
        </p:spPr>
        <p:txBody>
          <a:bodyPr wrap="square" rtlCol="0" anchor="t">
            <a:spAutoFit/>
          </a:bodyPr>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Servers: </a:t>
            </a:r>
            <a:r>
              <a:rPr lang="en-US" sz="2000">
                <a:solidFill>
                  <a:srgbClr val="000000"/>
                </a:solidFill>
                <a:latin typeface="Times New Roman" panose="02020603050405020304"/>
                <a:sym typeface="+mn-ea"/>
              </a:rPr>
              <a:t>High-performance servers with sufficient processing power</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Network infrastructure:</a:t>
            </a:r>
            <a:r>
              <a:rPr lang="en-US" sz="2000">
                <a:solidFill>
                  <a:srgbClr val="000000"/>
                </a:solidFill>
                <a:latin typeface="Times New Roman" panose="02020603050405020304"/>
                <a:sym typeface="+mn-ea"/>
              </a:rPr>
              <a:t> Robust networking equipment, including routers, switches, and firewalls.</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Redundancy and failover mechanisms:</a:t>
            </a:r>
            <a:r>
              <a:rPr lang="en-US" sz="2000">
                <a:solidFill>
                  <a:srgbClr val="000000"/>
                </a:solidFill>
                <a:latin typeface="Times New Roman" panose="02020603050405020304"/>
                <a:sym typeface="+mn-ea"/>
              </a:rPr>
              <a:t> Redundant hardware configurations, load balancers, and failover mechanisms.</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Backup and disaster recovery: </a:t>
            </a:r>
            <a:r>
              <a:rPr lang="en-US" sz="2000">
                <a:solidFill>
                  <a:srgbClr val="000000"/>
                </a:solidFill>
                <a:latin typeface="Times New Roman" panose="02020603050405020304"/>
                <a:sym typeface="+mn-ea"/>
              </a:rPr>
              <a:t>Backup systems, data replication strategies, and disaster recovery. </a:t>
            </a:r>
            <a:endParaRPr lang="en-US" sz="2000">
              <a:solidFill>
                <a:srgbClr val="000000"/>
              </a:solidFill>
              <a:latin typeface="Times New Roman" panose="02020603050405020304"/>
              <a:sym typeface="+mn-ea"/>
            </a:endParaRPr>
          </a:p>
        </p:txBody>
      </p:sp>
      <p:grpSp>
        <p:nvGrpSpPr>
          <p:cNvPr id="16" name="Group 2"/>
          <p:cNvGrpSpPr/>
          <p:nvPr/>
        </p:nvGrpSpPr>
        <p:grpSpPr>
          <a:xfrm rot="4380000">
            <a:off x="8661400" y="-1821180"/>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7"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4380000">
            <a:off x="10244176" y="858486"/>
            <a:ext cx="1200309" cy="1239977"/>
            <a:chOff x="0" y="-106233"/>
            <a:chExt cx="862175" cy="919033"/>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49375" y="-106233"/>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5180000">
            <a:off x="11459210" y="-587375"/>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9780000">
            <a:off x="10525760" y="247650"/>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pic>
        <p:nvPicPr>
          <p:cNvPr id="106" name="Picture 105"/>
          <p:cNvPicPr/>
          <p:nvPr/>
        </p:nvPicPr>
        <p:blipFill>
          <a:blip r:embed="rId1"/>
          <a:stretch>
            <a:fillRect/>
          </a:stretch>
        </p:blipFill>
        <p:spPr>
          <a:xfrm>
            <a:off x="6580505" y="7000875"/>
            <a:ext cx="6708140" cy="4817110"/>
          </a:xfrm>
          <a:prstGeom prst="rect">
            <a:avLst/>
          </a:prstGeom>
          <a:noFill/>
          <a:ln w="9525">
            <a:noFill/>
          </a:ln>
        </p:spPr>
      </p:pic>
      <p:sp>
        <p:nvSpPr>
          <p:cNvPr id="8" name="Text Box 7"/>
          <p:cNvSpPr txBox="1"/>
          <p:nvPr/>
        </p:nvSpPr>
        <p:spPr>
          <a:xfrm>
            <a:off x="2022475" y="8564245"/>
            <a:ext cx="7452995" cy="706755"/>
          </a:xfrm>
          <a:prstGeom prst="rect">
            <a:avLst/>
          </a:prstGeom>
          <a:noFill/>
        </p:spPr>
        <p:txBody>
          <a:bodyPr wrap="square" rtlCol="0" anchor="t">
            <a:spAutoFit/>
          </a:bodyPr>
          <a:p>
            <a:pPr algn="ctr">
              <a:lnSpc>
                <a:spcPct val="100000"/>
              </a:lnSpc>
              <a:spcBef>
                <a:spcPct val="0"/>
              </a:spcBef>
            </a:pPr>
            <a:r>
              <a:rPr lang="en-US" sz="4000">
                <a:solidFill>
                  <a:srgbClr val="000000"/>
                </a:solidFill>
                <a:latin typeface="Copperplate Gothic Bold" panose="020E0705020206020404" charset="0"/>
                <a:cs typeface="Copperplate Gothic Bold" panose="020E0705020206020404" charset="0"/>
                <a:sym typeface="+mn-ea"/>
              </a:rPr>
              <a:t>System Implementation</a:t>
            </a:r>
            <a:endParaRPr lang="en-US" sz="4000">
              <a:solidFill>
                <a:srgbClr val="000000"/>
              </a:solidFill>
              <a:latin typeface="Copperplate Gothic Bold" panose="020E0705020206020404" charset="0"/>
              <a:cs typeface="Copperplate Gothic Bold" panose="020E0705020206020404" charset="0"/>
              <a:sym typeface="+mn-ea"/>
            </a:endParaRPr>
          </a:p>
        </p:txBody>
      </p:sp>
      <p:sp>
        <p:nvSpPr>
          <p:cNvPr id="9" name="TextBox 3"/>
          <p:cNvSpPr txBox="1"/>
          <p:nvPr/>
        </p:nvSpPr>
        <p:spPr>
          <a:xfrm>
            <a:off x="880745" y="8215630"/>
            <a:ext cx="10431145" cy="717550"/>
          </a:xfrm>
          <a:prstGeom prst="rect">
            <a:avLst/>
          </a:prstGeom>
        </p:spPr>
        <p:txBody>
          <a:bodyPr lIns="0" tIns="0" rIns="0" bIns="0" rtlCol="0" anchor="t">
            <a:noAutofit/>
          </a:bodyPr>
          <a:p>
            <a:pPr>
              <a:lnSpc>
                <a:spcPct val="100000"/>
              </a:lnSpc>
              <a:spcBef>
                <a:spcPct val="0"/>
              </a:spcBef>
            </a:pPr>
            <a:r>
              <a:rPr lang="en-US" sz="2000">
                <a:solidFill>
                  <a:srgbClr val="000000"/>
                </a:solidFill>
                <a:latin typeface="Times New Roman" panose="02020603050405020304"/>
              </a:rPr>
              <a:t>System implementation involves the actual development and coding of the E-Voting System based on the design specifications </a:t>
            </a:r>
            <a:endParaRPr lang="en-US" sz="2000">
              <a:solidFill>
                <a:srgbClr val="000000"/>
              </a:solidFill>
              <a:latin typeface="Times New Roman" panose="02020603050405020304"/>
            </a:endParaRPr>
          </a:p>
        </p:txBody>
      </p:sp>
      <p:sp>
        <p:nvSpPr>
          <p:cNvPr id="10" name="Text Box 9"/>
          <p:cNvSpPr txBox="1"/>
          <p:nvPr/>
        </p:nvSpPr>
        <p:spPr>
          <a:xfrm>
            <a:off x="3702685" y="9085580"/>
            <a:ext cx="4785995" cy="521970"/>
          </a:xfrm>
          <a:prstGeom prst="rect">
            <a:avLst/>
          </a:prstGeom>
          <a:noFill/>
        </p:spPr>
        <p:txBody>
          <a:bodyPr wrap="square" rtlCol="0" anchor="t">
            <a:spAutoFit/>
          </a:bodyPr>
          <a:p>
            <a:r>
              <a:rPr lang="en-US" sz="2800">
                <a:solidFill>
                  <a:srgbClr val="000000"/>
                </a:solidFill>
                <a:latin typeface="Copperplate Gothic Bold" panose="020E0705020206020404" charset="0"/>
                <a:cs typeface="Copperplate Gothic Bold" panose="020E0705020206020404" charset="0"/>
                <a:sym typeface="+mn-ea"/>
              </a:rPr>
              <a:t>Frontend Developmen</a:t>
            </a:r>
            <a:endParaRPr lang="en-US" sz="2800">
              <a:solidFill>
                <a:srgbClr val="000000"/>
              </a:solidFill>
              <a:latin typeface="Copperplate Gothic Bold" panose="020E0705020206020404" charset="0"/>
              <a:cs typeface="Copperplate Gothic Bold" panose="020E0705020206020404" charset="0"/>
              <a:sym typeface="+mn-ea"/>
            </a:endParaRPr>
          </a:p>
        </p:txBody>
      </p:sp>
      <p:sp>
        <p:nvSpPr>
          <p:cNvPr id="11" name="Text Box 10"/>
          <p:cNvSpPr txBox="1"/>
          <p:nvPr/>
        </p:nvSpPr>
        <p:spPr>
          <a:xfrm>
            <a:off x="763270" y="9795510"/>
            <a:ext cx="10549255" cy="1014730"/>
          </a:xfrm>
          <a:prstGeom prst="rect">
            <a:avLst/>
          </a:prstGeom>
          <a:noFill/>
        </p:spPr>
        <p:txBody>
          <a:bodyPr wrap="square" rtlCol="0" anchor="t">
            <a:spAutoFit/>
          </a:bodyPr>
          <a:p>
            <a:pPr>
              <a:lnSpc>
                <a:spcPct val="100000"/>
              </a:lnSpc>
              <a:spcBef>
                <a:spcPct val="0"/>
              </a:spcBef>
            </a:pPr>
            <a:r>
              <a:rPr lang="en-US" sz="2000">
                <a:solidFill>
                  <a:srgbClr val="000000"/>
                </a:solidFill>
                <a:latin typeface="Times New Roman Medium" panose="02030502070405020303"/>
                <a:sym typeface="+mn-ea"/>
              </a:rPr>
              <a:t>Frontend development encompasses the creation of user interfaces, web pages, and interactive elements that enable users to interact with the E-Voting System. The frontend development process may include:</a:t>
            </a:r>
            <a:endParaRPr lang="en-US" sz="2000">
              <a:solidFill>
                <a:srgbClr val="000000"/>
              </a:solidFill>
              <a:latin typeface="Times New Roman Medium" panose="02030502070405020303"/>
              <a:sym typeface="+mn-ea"/>
            </a:endParaRPr>
          </a:p>
        </p:txBody>
      </p:sp>
      <p:sp>
        <p:nvSpPr>
          <p:cNvPr id="12" name="Text Box 11"/>
          <p:cNvSpPr txBox="1"/>
          <p:nvPr/>
        </p:nvSpPr>
        <p:spPr>
          <a:xfrm>
            <a:off x="2770505" y="10998200"/>
            <a:ext cx="3810000" cy="2306955"/>
          </a:xfrm>
          <a:prstGeom prst="rect">
            <a:avLst/>
          </a:prstGeom>
          <a:noFill/>
        </p:spPr>
        <p:txBody>
          <a:bodyPr wrap="square" rtlCol="0" anchor="t">
            <a:spAutoFit/>
          </a:bodyPr>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HTML/CSS/JavaScript</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Frontend frameworks</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User authentication</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Ballot creation</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Vote casting</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Accessibility features</a:t>
            </a:r>
            <a:endParaRPr lang="en-US" sz="2400">
              <a:solidFill>
                <a:srgbClr val="000000"/>
              </a:solidFill>
              <a:latin typeface="Times New Roman Medium" panose="02030502070405020303"/>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6" name="Picture 105"/>
          <p:cNvPicPr/>
          <p:nvPr/>
        </p:nvPicPr>
        <p:blipFill>
          <a:blip r:embed="rId1"/>
          <a:srcRect t="12945"/>
          <a:stretch>
            <a:fillRect/>
          </a:stretch>
        </p:blipFill>
        <p:spPr>
          <a:xfrm>
            <a:off x="6580505" y="3294380"/>
            <a:ext cx="6708140" cy="4193540"/>
          </a:xfrm>
          <a:prstGeom prst="rect">
            <a:avLst/>
          </a:prstGeom>
          <a:noFill/>
          <a:ln w="9525">
            <a:noFill/>
          </a:ln>
        </p:spPr>
      </p:pic>
      <p:sp>
        <p:nvSpPr>
          <p:cNvPr id="2" name="Text Box 1"/>
          <p:cNvSpPr txBox="1"/>
          <p:nvPr/>
        </p:nvSpPr>
        <p:spPr>
          <a:xfrm>
            <a:off x="2369185" y="267335"/>
            <a:ext cx="7452995" cy="706755"/>
          </a:xfrm>
          <a:prstGeom prst="rect">
            <a:avLst/>
          </a:prstGeom>
          <a:noFill/>
        </p:spPr>
        <p:txBody>
          <a:bodyPr wrap="square" rtlCol="0" anchor="t">
            <a:spAutoFit/>
          </a:bodyPr>
          <a:p>
            <a:pPr algn="ctr">
              <a:lnSpc>
                <a:spcPct val="100000"/>
              </a:lnSpc>
              <a:spcBef>
                <a:spcPct val="0"/>
              </a:spcBef>
            </a:pPr>
            <a:r>
              <a:rPr lang="en-US" sz="4000">
                <a:solidFill>
                  <a:srgbClr val="000000"/>
                </a:solidFill>
                <a:latin typeface="Copperplate Gothic Bold" panose="020E0705020206020404" charset="0"/>
                <a:cs typeface="Copperplate Gothic Bold" panose="020E0705020206020404" charset="0"/>
                <a:sym typeface="+mn-ea"/>
              </a:rPr>
              <a:t>System Implementation</a:t>
            </a:r>
            <a:endParaRPr lang="en-US" sz="4000">
              <a:solidFill>
                <a:srgbClr val="000000"/>
              </a:solidFill>
              <a:latin typeface="Copperplate Gothic Bold" panose="020E0705020206020404" charset="0"/>
              <a:cs typeface="Copperplate Gothic Bold" panose="020E0705020206020404" charset="0"/>
              <a:sym typeface="+mn-ea"/>
            </a:endParaRPr>
          </a:p>
        </p:txBody>
      </p:sp>
      <p:sp>
        <p:nvSpPr>
          <p:cNvPr id="3" name="TextBox 3"/>
          <p:cNvSpPr txBox="1"/>
          <p:nvPr/>
        </p:nvSpPr>
        <p:spPr>
          <a:xfrm>
            <a:off x="880745" y="1126490"/>
            <a:ext cx="10431145" cy="717550"/>
          </a:xfrm>
          <a:prstGeom prst="rect">
            <a:avLst/>
          </a:prstGeom>
        </p:spPr>
        <p:txBody>
          <a:bodyPr lIns="0" tIns="0" rIns="0" bIns="0" rtlCol="0" anchor="t">
            <a:noAutofit/>
          </a:bodyPr>
          <a:p>
            <a:pPr>
              <a:lnSpc>
                <a:spcPct val="100000"/>
              </a:lnSpc>
              <a:spcBef>
                <a:spcPct val="0"/>
              </a:spcBef>
            </a:pPr>
            <a:r>
              <a:rPr lang="en-US" sz="2000">
                <a:solidFill>
                  <a:srgbClr val="000000"/>
                </a:solidFill>
                <a:latin typeface="Times New Roman" panose="02020603050405020304"/>
              </a:rPr>
              <a:t>System implementation involves the actual development and coding of the E-Voting System based on the design specifications </a:t>
            </a:r>
            <a:endParaRPr lang="en-US" sz="2000">
              <a:solidFill>
                <a:srgbClr val="000000"/>
              </a:solidFill>
              <a:latin typeface="Times New Roman" panose="02020603050405020304"/>
            </a:endParaRPr>
          </a:p>
        </p:txBody>
      </p:sp>
      <p:sp>
        <p:nvSpPr>
          <p:cNvPr id="4" name="Text Box 3"/>
          <p:cNvSpPr txBox="1"/>
          <p:nvPr/>
        </p:nvSpPr>
        <p:spPr>
          <a:xfrm>
            <a:off x="3702685" y="1996440"/>
            <a:ext cx="4785995" cy="521970"/>
          </a:xfrm>
          <a:prstGeom prst="rect">
            <a:avLst/>
          </a:prstGeom>
          <a:noFill/>
        </p:spPr>
        <p:txBody>
          <a:bodyPr wrap="square" rtlCol="0" anchor="t">
            <a:spAutoFit/>
          </a:bodyPr>
          <a:p>
            <a:r>
              <a:rPr lang="en-US" sz="2800">
                <a:solidFill>
                  <a:srgbClr val="000000"/>
                </a:solidFill>
                <a:latin typeface="Copperplate Gothic Bold" panose="020E0705020206020404" charset="0"/>
                <a:cs typeface="Copperplate Gothic Bold" panose="020E0705020206020404" charset="0"/>
                <a:sym typeface="+mn-ea"/>
              </a:rPr>
              <a:t>Frontend Developmen</a:t>
            </a:r>
            <a:endParaRPr lang="en-US" sz="2800">
              <a:solidFill>
                <a:srgbClr val="000000"/>
              </a:solidFill>
              <a:latin typeface="Copperplate Gothic Bold" panose="020E0705020206020404" charset="0"/>
              <a:cs typeface="Copperplate Gothic Bold" panose="020E0705020206020404" charset="0"/>
              <a:sym typeface="+mn-ea"/>
            </a:endParaRPr>
          </a:p>
        </p:txBody>
      </p:sp>
      <p:sp>
        <p:nvSpPr>
          <p:cNvPr id="5" name="Text Box 4"/>
          <p:cNvSpPr txBox="1"/>
          <p:nvPr/>
        </p:nvSpPr>
        <p:spPr>
          <a:xfrm>
            <a:off x="763270" y="2706370"/>
            <a:ext cx="10549255" cy="1014730"/>
          </a:xfrm>
          <a:prstGeom prst="rect">
            <a:avLst/>
          </a:prstGeom>
          <a:noFill/>
        </p:spPr>
        <p:txBody>
          <a:bodyPr wrap="square" rtlCol="0" anchor="t">
            <a:spAutoFit/>
          </a:bodyPr>
          <a:p>
            <a:pPr>
              <a:lnSpc>
                <a:spcPct val="100000"/>
              </a:lnSpc>
              <a:spcBef>
                <a:spcPct val="0"/>
              </a:spcBef>
            </a:pPr>
            <a:r>
              <a:rPr lang="en-US" sz="2000">
                <a:solidFill>
                  <a:srgbClr val="000000"/>
                </a:solidFill>
                <a:latin typeface="Times New Roman Medium" panose="02030502070405020303"/>
                <a:sym typeface="+mn-ea"/>
              </a:rPr>
              <a:t>Frontend development encompasses the creation of user interfaces, web pages, and interactive elements that enable users to interact with the E-Voting System. The frontend development process may include:</a:t>
            </a:r>
            <a:endParaRPr lang="en-US" sz="2000">
              <a:solidFill>
                <a:srgbClr val="000000"/>
              </a:solidFill>
              <a:latin typeface="Times New Roman Medium" panose="02030502070405020303"/>
              <a:sym typeface="+mn-ea"/>
            </a:endParaRPr>
          </a:p>
        </p:txBody>
      </p:sp>
      <p:sp>
        <p:nvSpPr>
          <p:cNvPr id="6" name="Text Box 5"/>
          <p:cNvSpPr txBox="1"/>
          <p:nvPr/>
        </p:nvSpPr>
        <p:spPr>
          <a:xfrm>
            <a:off x="2770505" y="3909060"/>
            <a:ext cx="3810000" cy="2306955"/>
          </a:xfrm>
          <a:prstGeom prst="rect">
            <a:avLst/>
          </a:prstGeom>
          <a:noFill/>
        </p:spPr>
        <p:txBody>
          <a:bodyPr wrap="square" rtlCol="0" anchor="t">
            <a:spAutoFit/>
          </a:bodyPr>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HTML/CSS/JavaScript</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Frontend frameworks</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User authentication</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Ballot creation</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Vote casting</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Accessibility features</a:t>
            </a:r>
            <a:endParaRPr lang="en-US" sz="2400">
              <a:solidFill>
                <a:srgbClr val="000000"/>
              </a:solidFill>
              <a:latin typeface="Times New Roman Medium" panose="02030502070405020303"/>
              <a:sym typeface="+mn-ea"/>
            </a:endParaRPr>
          </a:p>
        </p:txBody>
      </p:sp>
      <p:pic>
        <p:nvPicPr>
          <p:cNvPr id="107" name="Picture 106"/>
          <p:cNvPicPr/>
          <p:nvPr/>
        </p:nvPicPr>
        <p:blipFill>
          <a:blip r:embed="rId2"/>
          <a:stretch>
            <a:fillRect/>
          </a:stretch>
        </p:blipFill>
        <p:spPr>
          <a:xfrm>
            <a:off x="7748270" y="7673340"/>
            <a:ext cx="4443730" cy="2706370"/>
          </a:xfrm>
          <a:prstGeom prst="rect">
            <a:avLst/>
          </a:prstGeom>
          <a:noFill/>
          <a:ln w="9525">
            <a:noFill/>
          </a:ln>
        </p:spPr>
      </p:pic>
      <p:grpSp>
        <p:nvGrpSpPr>
          <p:cNvPr id="16" name="Group 2"/>
          <p:cNvGrpSpPr/>
          <p:nvPr/>
        </p:nvGrpSpPr>
        <p:grpSpPr>
          <a:xfrm rot="8580000">
            <a:off x="9115425" y="-1894840"/>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7"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8580000">
            <a:off x="10469601" y="852136"/>
            <a:ext cx="1200309" cy="1239977"/>
            <a:chOff x="0" y="-106233"/>
            <a:chExt cx="862175" cy="919033"/>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49375" y="-106233"/>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9380000">
            <a:off x="11913235" y="-661035"/>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13980000">
            <a:off x="10979785" y="173990"/>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8" name="Group 2"/>
          <p:cNvGrpSpPr/>
          <p:nvPr/>
        </p:nvGrpSpPr>
        <p:grpSpPr>
          <a:xfrm rot="2400000">
            <a:off x="8775065" y="-6080760"/>
            <a:ext cx="3197860" cy="3197860"/>
            <a:chOff x="0" y="0"/>
            <a:chExt cx="812800" cy="812800"/>
          </a:xfrm>
        </p:grpSpPr>
        <p:sp>
          <p:nvSpPr>
            <p:cNvPr id="9"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10"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1" name="Group 5"/>
          <p:cNvGrpSpPr/>
          <p:nvPr/>
        </p:nvGrpSpPr>
        <p:grpSpPr>
          <a:xfrm rot="13200000">
            <a:off x="11786235" y="-4307840"/>
            <a:ext cx="3197860" cy="3197860"/>
            <a:chOff x="0" y="0"/>
            <a:chExt cx="812800" cy="812800"/>
          </a:xfrm>
        </p:grpSpPr>
        <p:sp>
          <p:nvSpPr>
            <p:cNvPr id="12" name="Freeform 6"/>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13" name="TextBox 7"/>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4" name="Group 8"/>
          <p:cNvGrpSpPr/>
          <p:nvPr/>
        </p:nvGrpSpPr>
        <p:grpSpPr>
          <a:xfrm rot="2400000">
            <a:off x="10168912" y="-2465048"/>
            <a:ext cx="1565866" cy="1565866"/>
            <a:chOff x="-84384" y="0"/>
            <a:chExt cx="897184" cy="897184"/>
          </a:xfrm>
        </p:grpSpPr>
        <p:sp>
          <p:nvSpPr>
            <p:cNvPr id="15" name="Freeform 9"/>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18" name="TextBox 10"/>
            <p:cNvSpPr txBox="1"/>
            <p:nvPr/>
          </p:nvSpPr>
          <p:spPr>
            <a:xfrm>
              <a:off x="-84384" y="36759"/>
              <a:ext cx="812800" cy="860425"/>
            </a:xfrm>
            <a:prstGeom prst="rect">
              <a:avLst/>
            </a:prstGeom>
          </p:spPr>
          <p:txBody>
            <a:bodyPr lIns="50800" tIns="50800" rIns="50800" bIns="50800" rtlCol="0" anchor="ctr"/>
            <a:p>
              <a:pPr algn="ctr">
                <a:lnSpc>
                  <a:spcPts val="2800"/>
                </a:lnSpc>
              </a:pPr>
            </a:p>
          </p:txBody>
        </p:sp>
      </p:grpSp>
      <p:grpSp>
        <p:nvGrpSpPr>
          <p:cNvPr id="28" name="Group 11"/>
          <p:cNvGrpSpPr/>
          <p:nvPr/>
        </p:nvGrpSpPr>
        <p:grpSpPr>
          <a:xfrm rot="7800000">
            <a:off x="10647680" y="-3146425"/>
            <a:ext cx="666115" cy="666115"/>
            <a:chOff x="0" y="0"/>
            <a:chExt cx="812800" cy="812800"/>
          </a:xfrm>
        </p:grpSpPr>
        <p:sp>
          <p:nvSpPr>
            <p:cNvPr id="29"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30"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
        <p:nvSpPr>
          <p:cNvPr id="31" name="Text Box 30"/>
          <p:cNvSpPr txBox="1"/>
          <p:nvPr/>
        </p:nvSpPr>
        <p:spPr>
          <a:xfrm>
            <a:off x="753745" y="-5621655"/>
            <a:ext cx="3471545" cy="460375"/>
          </a:xfrm>
          <a:prstGeom prst="rect">
            <a:avLst/>
          </a:prstGeom>
          <a:noFill/>
        </p:spPr>
        <p:txBody>
          <a:bodyPr wrap="square" rtlCol="0" anchor="t">
            <a:spAutoFit/>
          </a:bodyPr>
          <a:p>
            <a:pPr algn="ctr">
              <a:lnSpc>
                <a:spcPct val="100000"/>
              </a:lnSpc>
            </a:pPr>
            <a:r>
              <a:rPr lang="en-US" sz="2400" b="1">
                <a:solidFill>
                  <a:srgbClr val="000000"/>
                </a:solidFill>
                <a:latin typeface="Times New Roman Bold" panose="02030802070405020303"/>
                <a:sym typeface="+mn-ea"/>
              </a:rPr>
              <a:t>Software Requirements</a:t>
            </a:r>
            <a:endParaRPr lang="en-US" sz="2400" b="1">
              <a:solidFill>
                <a:srgbClr val="000000"/>
              </a:solidFill>
              <a:latin typeface="Times New Roman Bold" panose="02030802070405020303"/>
              <a:sym typeface="+mn-ea"/>
            </a:endParaRPr>
          </a:p>
        </p:txBody>
      </p:sp>
      <p:sp>
        <p:nvSpPr>
          <p:cNvPr id="32" name="Text Box 31"/>
          <p:cNvSpPr txBox="1"/>
          <p:nvPr/>
        </p:nvSpPr>
        <p:spPr>
          <a:xfrm>
            <a:off x="753745" y="-5076190"/>
            <a:ext cx="10558145" cy="1938020"/>
          </a:xfrm>
          <a:prstGeom prst="rect">
            <a:avLst/>
          </a:prstGeom>
          <a:noFill/>
        </p:spPr>
        <p:txBody>
          <a:bodyPr wrap="square" rtlCol="0" anchor="t">
            <a:spAutoFit/>
          </a:bodyPr>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Operating system:</a:t>
            </a:r>
            <a:r>
              <a:rPr lang="en-US" sz="2000">
                <a:solidFill>
                  <a:srgbClr val="000000"/>
                </a:solidFill>
                <a:latin typeface="Times New Roman" panose="02020603050405020304"/>
                <a:sym typeface="+mn-ea"/>
              </a:rPr>
              <a:t> Compatible operating systems such as Linux, Windows, or macOS</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Database management system:</a:t>
            </a:r>
            <a:r>
              <a:rPr lang="en-US" sz="2000">
                <a:solidFill>
                  <a:srgbClr val="000000"/>
                </a:solidFill>
                <a:latin typeface="Times New Roman" panose="02020603050405020304"/>
                <a:sym typeface="+mn-ea"/>
              </a:rPr>
              <a:t> Relational or NoSQL databases  </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Development frameworks: </a:t>
            </a:r>
            <a:r>
              <a:rPr lang="en-US" sz="2000">
                <a:solidFill>
                  <a:srgbClr val="000000"/>
                </a:solidFill>
                <a:latin typeface="Times New Roman" panose="02020603050405020304"/>
                <a:sym typeface="+mn-ea"/>
              </a:rPr>
              <a:t>Programming languages e.g., Java, Python, JavaScript</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Web servers:</a:t>
            </a:r>
            <a:r>
              <a:rPr lang="en-US" sz="2000">
                <a:solidFill>
                  <a:srgbClr val="000000"/>
                </a:solidFill>
                <a:latin typeface="Times New Roman" panose="02020603050405020304"/>
                <a:sym typeface="+mn-ea"/>
              </a:rPr>
              <a:t> Web server software e.g., Apache HTTP Server, Nginx for hosting the E-Voting System's web application</a:t>
            </a:r>
            <a:endParaRPr lang="en-US" sz="2000">
              <a:solidFill>
                <a:srgbClr val="000000"/>
              </a:solidFill>
              <a:latin typeface="Times New Roman" panose="02020603050405020304"/>
            </a:endParaRPr>
          </a:p>
          <a:p>
            <a:pPr marL="604520" lvl="1" indent="-302260" algn="just">
              <a:lnSpc>
                <a:spcPct val="100000"/>
              </a:lnSpc>
              <a:buFont typeface="Arial" panose="020B0604020202020204"/>
              <a:buChar char="•"/>
            </a:pPr>
            <a:r>
              <a:rPr lang="en-US" sz="2000">
                <a:solidFill>
                  <a:srgbClr val="000000"/>
                </a:solidFill>
                <a:latin typeface="Times New Roman Bold" panose="02030802070405020303"/>
                <a:sym typeface="+mn-ea"/>
              </a:rPr>
              <a:t>Blockchain platform:</a:t>
            </a:r>
            <a:r>
              <a:rPr lang="en-US" sz="2000">
                <a:solidFill>
                  <a:srgbClr val="000000"/>
                </a:solidFill>
                <a:latin typeface="Times New Roman" panose="02020603050405020304"/>
                <a:sym typeface="+mn-ea"/>
              </a:rPr>
              <a:t> Blockchain frameworks e.g., Ethereum, Hyperledger Fabric</a:t>
            </a:r>
            <a:endParaRPr lang="en-US" sz="2000">
              <a:solidFill>
                <a:srgbClr val="000000"/>
              </a:solidFill>
              <a:latin typeface="Times New Roman" panose="02020603050405020304"/>
              <a:sym typeface="+mn-ea"/>
            </a:endParaRPr>
          </a:p>
        </p:txBody>
      </p:sp>
      <p:sp>
        <p:nvSpPr>
          <p:cNvPr id="33" name="Text Box 32"/>
          <p:cNvSpPr txBox="1"/>
          <p:nvPr/>
        </p:nvSpPr>
        <p:spPr>
          <a:xfrm>
            <a:off x="753745" y="-3138170"/>
            <a:ext cx="3691255" cy="460375"/>
          </a:xfrm>
          <a:prstGeom prst="rect">
            <a:avLst/>
          </a:prstGeom>
          <a:noFill/>
        </p:spPr>
        <p:txBody>
          <a:bodyPr wrap="square" rtlCol="0" anchor="t">
            <a:spAutoFit/>
          </a:bodyPr>
          <a:p>
            <a:pPr algn="ctr">
              <a:lnSpc>
                <a:spcPct val="100000"/>
              </a:lnSpc>
            </a:pPr>
            <a:r>
              <a:rPr lang="en-US" sz="2400" b="1">
                <a:solidFill>
                  <a:srgbClr val="000000"/>
                </a:solidFill>
                <a:latin typeface="Times New Roman Bold" panose="02030802070405020303"/>
                <a:sym typeface="+mn-ea"/>
              </a:rPr>
              <a:t>Hardware Requirements</a:t>
            </a:r>
            <a:endParaRPr lang="en-US" sz="2400" b="1">
              <a:solidFill>
                <a:srgbClr val="000000"/>
              </a:solidFill>
              <a:latin typeface="Times New Roman Bold" panose="02030802070405020303"/>
              <a:sym typeface="+mn-ea"/>
            </a:endParaRPr>
          </a:p>
        </p:txBody>
      </p:sp>
      <p:sp>
        <p:nvSpPr>
          <p:cNvPr id="34" name="Text Box 33"/>
          <p:cNvSpPr txBox="1"/>
          <p:nvPr/>
        </p:nvSpPr>
        <p:spPr>
          <a:xfrm>
            <a:off x="753745" y="-2677795"/>
            <a:ext cx="10558145" cy="2245360"/>
          </a:xfrm>
          <a:prstGeom prst="rect">
            <a:avLst/>
          </a:prstGeom>
          <a:noFill/>
        </p:spPr>
        <p:txBody>
          <a:bodyPr wrap="square" rtlCol="0" anchor="t">
            <a:spAutoFit/>
          </a:bodyPr>
          <a:p>
            <a:pPr marL="604520" lvl="1" indent="-302260" algn="l">
              <a:lnSpc>
                <a:spcPct val="100000"/>
              </a:lnSpc>
              <a:buFont typeface="Arial" panose="020B0604020202020204"/>
              <a:buChar char="•"/>
            </a:pPr>
            <a:r>
              <a:rPr lang="en-US" sz="2000">
                <a:solidFill>
                  <a:srgbClr val="000000"/>
                </a:solidFill>
                <a:latin typeface="Times New Roman Bold" panose="02030802070405020303"/>
                <a:sym typeface="+mn-ea"/>
              </a:rPr>
              <a:t>Servers: </a:t>
            </a:r>
            <a:r>
              <a:rPr lang="en-US" sz="2000">
                <a:solidFill>
                  <a:srgbClr val="000000"/>
                </a:solidFill>
                <a:latin typeface="Times New Roman" panose="02020603050405020304"/>
                <a:sym typeface="+mn-ea"/>
              </a:rPr>
              <a:t>High-performance servers with sufficient processing power</a:t>
            </a:r>
            <a:endParaRPr lang="en-US" sz="2000">
              <a:solidFill>
                <a:srgbClr val="000000"/>
              </a:solidFill>
              <a:latin typeface="Times New Roman" panose="02020603050405020304"/>
            </a:endParaRPr>
          </a:p>
          <a:p>
            <a:pPr marL="604520" lvl="1" indent="-302260" algn="l">
              <a:lnSpc>
                <a:spcPct val="100000"/>
              </a:lnSpc>
              <a:buFont typeface="Arial" panose="020B0604020202020204"/>
              <a:buChar char="•"/>
            </a:pPr>
            <a:r>
              <a:rPr lang="en-US" sz="2000">
                <a:solidFill>
                  <a:srgbClr val="000000"/>
                </a:solidFill>
                <a:latin typeface="Times New Roman Bold" panose="02030802070405020303"/>
                <a:sym typeface="+mn-ea"/>
              </a:rPr>
              <a:t>Network infrastructure:</a:t>
            </a:r>
            <a:r>
              <a:rPr lang="en-US" sz="2000">
                <a:solidFill>
                  <a:srgbClr val="000000"/>
                </a:solidFill>
                <a:latin typeface="Times New Roman" panose="02020603050405020304"/>
                <a:sym typeface="+mn-ea"/>
              </a:rPr>
              <a:t> Robust networking equipment, including routers, switches, and firewalls.</a:t>
            </a:r>
            <a:endParaRPr lang="en-US" sz="2000">
              <a:solidFill>
                <a:srgbClr val="000000"/>
              </a:solidFill>
              <a:latin typeface="Times New Roman" panose="02020603050405020304"/>
            </a:endParaRPr>
          </a:p>
          <a:p>
            <a:pPr marL="604520" lvl="1" indent="-302260" algn="l">
              <a:lnSpc>
                <a:spcPct val="100000"/>
              </a:lnSpc>
              <a:buFont typeface="Arial" panose="020B0604020202020204"/>
              <a:buChar char="•"/>
            </a:pPr>
            <a:r>
              <a:rPr lang="en-US" sz="2000">
                <a:solidFill>
                  <a:srgbClr val="000000"/>
                </a:solidFill>
                <a:latin typeface="Times New Roman Bold" panose="02030802070405020303"/>
                <a:sym typeface="+mn-ea"/>
              </a:rPr>
              <a:t>Redundancy and failover mechanisms:</a:t>
            </a:r>
            <a:r>
              <a:rPr lang="en-US" sz="2000">
                <a:solidFill>
                  <a:srgbClr val="000000"/>
                </a:solidFill>
                <a:latin typeface="Times New Roman" panose="02020603050405020304"/>
                <a:sym typeface="+mn-ea"/>
              </a:rPr>
              <a:t> Redundant hardware configurations, load balancers, and failover mechanisms.</a:t>
            </a:r>
            <a:endParaRPr lang="en-US" sz="2000">
              <a:solidFill>
                <a:srgbClr val="000000"/>
              </a:solidFill>
              <a:latin typeface="Times New Roman" panose="02020603050405020304"/>
            </a:endParaRPr>
          </a:p>
          <a:p>
            <a:pPr marL="604520" lvl="1" indent="-302260" algn="l">
              <a:lnSpc>
                <a:spcPct val="100000"/>
              </a:lnSpc>
              <a:buFont typeface="Arial" panose="020B0604020202020204"/>
              <a:buChar char="•"/>
            </a:pPr>
            <a:r>
              <a:rPr lang="en-US" sz="2000">
                <a:solidFill>
                  <a:srgbClr val="000000"/>
                </a:solidFill>
                <a:latin typeface="Times New Roman Bold" panose="02030802070405020303"/>
                <a:sym typeface="+mn-ea"/>
              </a:rPr>
              <a:t>Backup and disaster recovery: </a:t>
            </a:r>
            <a:r>
              <a:rPr lang="en-US" sz="2000">
                <a:solidFill>
                  <a:srgbClr val="000000"/>
                </a:solidFill>
                <a:latin typeface="Times New Roman" panose="02020603050405020304"/>
                <a:sym typeface="+mn-ea"/>
              </a:rPr>
              <a:t>Backup systems, data replication strategies, and disaster recovery. </a:t>
            </a:r>
            <a:endParaRPr lang="en-US" sz="2000">
              <a:solidFill>
                <a:srgbClr val="000000"/>
              </a:solidFill>
              <a:latin typeface="Times New Roman" panose="02020603050405020304"/>
              <a:sym typeface="+mn-ea"/>
            </a:endParaRPr>
          </a:p>
        </p:txBody>
      </p:sp>
      <p:sp>
        <p:nvSpPr>
          <p:cNvPr id="35" name="Text Box 34"/>
          <p:cNvSpPr txBox="1"/>
          <p:nvPr/>
        </p:nvSpPr>
        <p:spPr>
          <a:xfrm>
            <a:off x="1684655" y="-1870075"/>
            <a:ext cx="8822690" cy="1322070"/>
          </a:xfrm>
          <a:prstGeom prst="rect">
            <a:avLst/>
          </a:prstGeom>
          <a:noFill/>
        </p:spPr>
        <p:txBody>
          <a:bodyPr wrap="square" rtlCol="0" anchor="t">
            <a:spAutoFit/>
          </a:bodyPr>
          <a:p>
            <a:pPr algn="ctr">
              <a:lnSpc>
                <a:spcPct val="100000"/>
              </a:lnSpc>
              <a:spcBef>
                <a:spcPct val="0"/>
              </a:spcBef>
            </a:pPr>
            <a:r>
              <a:rPr lang="en-US" sz="4000">
                <a:solidFill>
                  <a:srgbClr val="000000"/>
                </a:solidFill>
                <a:latin typeface="Copperplate Gothic Bold" panose="020E0705020206020404" charset="0"/>
                <a:cs typeface="Copperplate Gothic Bold" panose="020E0705020206020404" charset="0"/>
                <a:sym typeface="+mn-ea"/>
              </a:rPr>
              <a:t>System Requirements Specifications</a:t>
            </a:r>
            <a:endParaRPr lang="en-US" sz="4000">
              <a:solidFill>
                <a:srgbClr val="000000"/>
              </a:solidFill>
              <a:latin typeface="Copperplate Gothic Bold" panose="020E0705020206020404" charset="0"/>
              <a:cs typeface="Copperplate Gothic Bold" panose="020E0705020206020404" charset="0"/>
              <a:sym typeface="+mn-ea"/>
            </a:endParaRPr>
          </a:p>
        </p:txBody>
      </p:sp>
      <p:sp>
        <p:nvSpPr>
          <p:cNvPr id="36" name="Text Box 35"/>
          <p:cNvSpPr txBox="1"/>
          <p:nvPr/>
        </p:nvSpPr>
        <p:spPr>
          <a:xfrm>
            <a:off x="-8827770" y="380365"/>
            <a:ext cx="6202680" cy="701675"/>
          </a:xfrm>
          <a:prstGeom prst="rect">
            <a:avLst/>
          </a:prstGeom>
          <a:noFill/>
        </p:spPr>
        <p:txBody>
          <a:bodyPr wrap="square" rtlCol="0" anchor="t">
            <a:spAutoFit/>
          </a:bodyPr>
          <a:p>
            <a:pPr marL="367030" lvl="1" indent="0" algn="just">
              <a:lnSpc>
                <a:spcPts val="4760"/>
              </a:lnSpc>
              <a:buFont typeface="Arial" panose="020B0604020202020204"/>
              <a:buNone/>
            </a:pPr>
            <a:r>
              <a:rPr lang="en-US" sz="3400">
                <a:solidFill>
                  <a:srgbClr val="000000"/>
                </a:solidFill>
                <a:latin typeface="Copperplate Gothic Bold" panose="020E0705020206020404" charset="0"/>
                <a:cs typeface="Copperplate Gothic Bold" panose="020E0705020206020404" charset="0"/>
                <a:sym typeface="+mn-ea"/>
              </a:rPr>
              <a:t>Backend Development</a:t>
            </a:r>
            <a:endParaRPr lang="en-US" sz="3400">
              <a:solidFill>
                <a:srgbClr val="000000"/>
              </a:solidFill>
              <a:latin typeface="Copperplate Gothic Bold" panose="020E0705020206020404" charset="0"/>
              <a:cs typeface="Copperplate Gothic Bold" panose="020E0705020206020404" charset="0"/>
              <a:sym typeface="+mn-ea"/>
            </a:endParaRPr>
          </a:p>
        </p:txBody>
      </p:sp>
      <p:sp>
        <p:nvSpPr>
          <p:cNvPr id="37" name="Text Box 36"/>
          <p:cNvSpPr txBox="1"/>
          <p:nvPr/>
        </p:nvSpPr>
        <p:spPr>
          <a:xfrm>
            <a:off x="-10831830" y="1183640"/>
            <a:ext cx="10271125" cy="2245360"/>
          </a:xfrm>
          <a:prstGeom prst="rect">
            <a:avLst/>
          </a:prstGeom>
          <a:noFill/>
        </p:spPr>
        <p:txBody>
          <a:bodyPr wrap="square" rtlCol="0" anchor="t">
            <a:spAutoFit/>
          </a:bodyPr>
          <a:p>
            <a:pPr>
              <a:lnSpc>
                <a:spcPct val="100000"/>
              </a:lnSpc>
            </a:pPr>
            <a:r>
              <a:rPr lang="en-US" sz="2000">
                <a:solidFill>
                  <a:srgbClr val="000000"/>
                </a:solidFill>
                <a:latin typeface="Times New Roman" panose="02020603050405020304"/>
                <a:sym typeface="+mn-ea"/>
              </a:rPr>
              <a:t>Backend development involves the implementation of server-side logic, APIs, and business logic that handle user requests, process votes, interact with the database, and integrate with the blockchain network. The backend development process may include:</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Server-side programming</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API development</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Database integration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Blockchain integration</a:t>
            </a:r>
            <a:endParaRPr lang="en-US" sz="2000">
              <a:solidFill>
                <a:srgbClr val="000000"/>
              </a:solidFill>
              <a:latin typeface="Times New Roman" panose="02020603050405020304"/>
              <a:sym typeface="+mn-ea"/>
            </a:endParaRPr>
          </a:p>
        </p:txBody>
      </p:sp>
      <p:sp>
        <p:nvSpPr>
          <p:cNvPr id="38" name="Text Box 37"/>
          <p:cNvSpPr txBox="1"/>
          <p:nvPr/>
        </p:nvSpPr>
        <p:spPr>
          <a:xfrm>
            <a:off x="-9178925" y="3489960"/>
            <a:ext cx="6904355" cy="701675"/>
          </a:xfrm>
          <a:prstGeom prst="rect">
            <a:avLst/>
          </a:prstGeom>
          <a:noFill/>
        </p:spPr>
        <p:txBody>
          <a:bodyPr wrap="square" rtlCol="0" anchor="t">
            <a:spAutoFit/>
          </a:bodyPr>
          <a:p>
            <a:pPr marL="367030" lvl="1" indent="0">
              <a:lnSpc>
                <a:spcPts val="4760"/>
              </a:lnSpc>
              <a:buFont typeface="Arial" panose="020B0604020202020204"/>
              <a:buNone/>
            </a:pPr>
            <a:r>
              <a:rPr lang="en-US" sz="3400">
                <a:solidFill>
                  <a:srgbClr val="000000"/>
                </a:solidFill>
                <a:latin typeface="Copperplate Gothic Bold" panose="020E0705020206020404" charset="0"/>
                <a:cs typeface="Copperplate Gothic Bold" panose="020E0705020206020404" charset="0"/>
                <a:sym typeface="+mn-ea"/>
              </a:rPr>
              <a:t>Database Implementation</a:t>
            </a:r>
            <a:endParaRPr lang="en-US" sz="3400">
              <a:solidFill>
                <a:srgbClr val="000000"/>
              </a:solidFill>
              <a:latin typeface="Copperplate Gothic Bold" panose="020E0705020206020404" charset="0"/>
              <a:cs typeface="Copperplate Gothic Bold" panose="020E0705020206020404" charset="0"/>
              <a:sym typeface="+mn-ea"/>
            </a:endParaRPr>
          </a:p>
        </p:txBody>
      </p:sp>
      <p:sp>
        <p:nvSpPr>
          <p:cNvPr id="39" name="Text Box 38"/>
          <p:cNvSpPr txBox="1"/>
          <p:nvPr/>
        </p:nvSpPr>
        <p:spPr>
          <a:xfrm>
            <a:off x="-10831830" y="4253230"/>
            <a:ext cx="10271125" cy="2245360"/>
          </a:xfrm>
          <a:prstGeom prst="rect">
            <a:avLst/>
          </a:prstGeom>
          <a:noFill/>
        </p:spPr>
        <p:txBody>
          <a:bodyPr wrap="square" rtlCol="0" anchor="t">
            <a:spAutoFit/>
          </a:bodyPr>
          <a:p>
            <a:pPr>
              <a:lnSpc>
                <a:spcPct val="100000"/>
              </a:lnSpc>
            </a:pPr>
            <a:r>
              <a:rPr lang="en-US" sz="2000">
                <a:solidFill>
                  <a:srgbClr val="000000"/>
                </a:solidFill>
                <a:latin typeface="Times New Roman" panose="02020603050405020304"/>
                <a:sym typeface="+mn-ea"/>
              </a:rPr>
              <a:t>Database implementation involves the creation of the database schema, tables, fields, and relationships that store and manage voting data, user information, and system configurations. The database implementation process may include:</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Schema design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Normalization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Indexing</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Data migration</a:t>
            </a:r>
            <a:endParaRPr lang="en-US" sz="2000">
              <a:solidFill>
                <a:srgbClr val="000000"/>
              </a:solidFill>
              <a:latin typeface="Times New Roman" panose="02020603050405020304"/>
              <a:sym typeface="+mn-ea"/>
            </a:endParaRPr>
          </a:p>
        </p:txBody>
      </p:sp>
      <p:sp>
        <p:nvSpPr>
          <p:cNvPr id="40" name="Text Box 39"/>
          <p:cNvSpPr txBox="1"/>
          <p:nvPr/>
        </p:nvSpPr>
        <p:spPr>
          <a:xfrm>
            <a:off x="-10100945" y="4040505"/>
            <a:ext cx="9540240" cy="2245360"/>
          </a:xfrm>
          <a:prstGeom prst="rect">
            <a:avLst/>
          </a:prstGeom>
          <a:noFill/>
        </p:spPr>
        <p:txBody>
          <a:bodyPr wrap="square" rtlCol="0" anchor="t">
            <a:spAutoFit/>
          </a:bodyPr>
          <a:p>
            <a:pPr>
              <a:lnSpc>
                <a:spcPct val="100000"/>
              </a:lnSpc>
            </a:pPr>
            <a:r>
              <a:rPr lang="en-US" sz="2000">
                <a:solidFill>
                  <a:srgbClr val="000000"/>
                </a:solidFill>
                <a:latin typeface="Times New Roman" panose="02020603050405020304"/>
                <a:sym typeface="+mn-ea"/>
              </a:rPr>
              <a:t>The integration of components involves bringing together the frontend, backend, database, and blockchain components of the E-Voting System into a cohesive and functional system. The integration process may include:</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API integration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Database connectivity</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Blockchain interaction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Testing and debugging</a:t>
            </a:r>
            <a:endParaRPr lang="en-US" sz="2000">
              <a:solidFill>
                <a:srgbClr val="000000"/>
              </a:solidFill>
              <a:latin typeface="Times New Roman" panose="02020603050405020304"/>
              <a:sym typeface="+mn-ea"/>
            </a:endParaRPr>
          </a:p>
        </p:txBody>
      </p:sp>
      <p:sp>
        <p:nvSpPr>
          <p:cNvPr id="41" name="Text Box 40"/>
          <p:cNvSpPr txBox="1"/>
          <p:nvPr/>
        </p:nvSpPr>
        <p:spPr>
          <a:xfrm>
            <a:off x="-10093960" y="3338830"/>
            <a:ext cx="7468870" cy="701675"/>
          </a:xfrm>
          <a:prstGeom prst="rect">
            <a:avLst/>
          </a:prstGeom>
          <a:noFill/>
        </p:spPr>
        <p:txBody>
          <a:bodyPr wrap="square" rtlCol="0" anchor="t">
            <a:spAutoFit/>
          </a:bodyPr>
          <a:p>
            <a:pPr marL="367030" lvl="1" indent="0">
              <a:lnSpc>
                <a:spcPts val="4760"/>
              </a:lnSpc>
              <a:buFont typeface="Arial" panose="020B0604020202020204"/>
              <a:buNone/>
            </a:pPr>
            <a:r>
              <a:rPr lang="en-US" sz="3400">
                <a:solidFill>
                  <a:srgbClr val="000000"/>
                </a:solidFill>
                <a:latin typeface="Copperplate Gothic Bold" panose="020E0705020206020404" charset="0"/>
                <a:cs typeface="Copperplate Gothic Bold" panose="020E0705020206020404" charset="0"/>
                <a:sym typeface="+mn-ea"/>
              </a:rPr>
              <a:t>Integration of Components</a:t>
            </a:r>
            <a:endParaRPr lang="en-US" sz="3400">
              <a:solidFill>
                <a:srgbClr val="000000"/>
              </a:solidFill>
              <a:latin typeface="Copperplate Gothic Bold" panose="020E0705020206020404" charset="0"/>
              <a:cs typeface="Copperplate Gothic Bold" panose="020E07050202060204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6" name="Picture 105"/>
          <p:cNvPicPr/>
          <p:nvPr/>
        </p:nvPicPr>
        <p:blipFill>
          <a:blip r:embed="rId1"/>
          <a:srcRect t="12945"/>
          <a:stretch>
            <a:fillRect/>
          </a:stretch>
        </p:blipFill>
        <p:spPr>
          <a:xfrm>
            <a:off x="12585065" y="3294380"/>
            <a:ext cx="6708140" cy="4193540"/>
          </a:xfrm>
          <a:prstGeom prst="rect">
            <a:avLst/>
          </a:prstGeom>
          <a:noFill/>
          <a:ln w="9525">
            <a:noFill/>
          </a:ln>
        </p:spPr>
      </p:pic>
      <p:pic>
        <p:nvPicPr>
          <p:cNvPr id="107" name="Picture 106"/>
          <p:cNvPicPr/>
          <p:nvPr/>
        </p:nvPicPr>
        <p:blipFill>
          <a:blip r:embed="rId2"/>
          <a:stretch>
            <a:fillRect/>
          </a:stretch>
        </p:blipFill>
        <p:spPr>
          <a:xfrm>
            <a:off x="7748270" y="4472940"/>
            <a:ext cx="4443730" cy="2706370"/>
          </a:xfrm>
          <a:prstGeom prst="rect">
            <a:avLst/>
          </a:prstGeom>
          <a:noFill/>
          <a:ln w="9525">
            <a:noFill/>
          </a:ln>
        </p:spPr>
      </p:pic>
      <p:sp>
        <p:nvSpPr>
          <p:cNvPr id="2" name="Text Box 1"/>
          <p:cNvSpPr txBox="1"/>
          <p:nvPr/>
        </p:nvSpPr>
        <p:spPr>
          <a:xfrm>
            <a:off x="2390775" y="247650"/>
            <a:ext cx="6202680" cy="701675"/>
          </a:xfrm>
          <a:prstGeom prst="rect">
            <a:avLst/>
          </a:prstGeom>
          <a:noFill/>
        </p:spPr>
        <p:txBody>
          <a:bodyPr wrap="square" rtlCol="0" anchor="t">
            <a:spAutoFit/>
          </a:bodyPr>
          <a:p>
            <a:pPr marL="367030" lvl="1" indent="0" algn="just">
              <a:lnSpc>
                <a:spcPts val="4760"/>
              </a:lnSpc>
              <a:buFont typeface="Arial" panose="020B0604020202020204"/>
              <a:buNone/>
            </a:pPr>
            <a:r>
              <a:rPr lang="en-US" sz="3400">
                <a:solidFill>
                  <a:srgbClr val="000000"/>
                </a:solidFill>
                <a:latin typeface="Copperplate Gothic Bold" panose="020E0705020206020404" charset="0"/>
                <a:cs typeface="Copperplate Gothic Bold" panose="020E0705020206020404" charset="0"/>
                <a:sym typeface="+mn-ea"/>
              </a:rPr>
              <a:t>Backend Development</a:t>
            </a:r>
            <a:endParaRPr lang="en-US" sz="3400">
              <a:solidFill>
                <a:srgbClr val="000000"/>
              </a:solidFill>
              <a:latin typeface="Copperplate Gothic Bold" panose="020E0705020206020404" charset="0"/>
              <a:cs typeface="Copperplate Gothic Bold" panose="020E0705020206020404" charset="0"/>
              <a:sym typeface="+mn-ea"/>
            </a:endParaRPr>
          </a:p>
        </p:txBody>
      </p:sp>
      <p:sp>
        <p:nvSpPr>
          <p:cNvPr id="3" name="Text Box 2"/>
          <p:cNvSpPr txBox="1"/>
          <p:nvPr/>
        </p:nvSpPr>
        <p:spPr>
          <a:xfrm>
            <a:off x="960120" y="974090"/>
            <a:ext cx="10271125" cy="2245360"/>
          </a:xfrm>
          <a:prstGeom prst="rect">
            <a:avLst/>
          </a:prstGeom>
          <a:noFill/>
        </p:spPr>
        <p:txBody>
          <a:bodyPr wrap="square" rtlCol="0" anchor="t">
            <a:spAutoFit/>
          </a:bodyPr>
          <a:p>
            <a:pPr indent="457200">
              <a:lnSpc>
                <a:spcPct val="100000"/>
              </a:lnSpc>
            </a:pPr>
            <a:r>
              <a:rPr lang="en-US" sz="2000">
                <a:solidFill>
                  <a:srgbClr val="000000"/>
                </a:solidFill>
                <a:latin typeface="Times New Roman" panose="02020603050405020304"/>
                <a:sym typeface="+mn-ea"/>
              </a:rPr>
              <a:t>Backend development involves the implementation of server-side logic, APIs, and business logic that handle user requests, process votes, interact with the database, and integrate with the blockchain network. The backend development process may include:</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Server-side programming</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API development</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Database integration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Blockchain integration</a:t>
            </a:r>
            <a:endParaRPr lang="en-US" sz="2000">
              <a:solidFill>
                <a:srgbClr val="000000"/>
              </a:solidFill>
              <a:latin typeface="Times New Roman" panose="02020603050405020304"/>
              <a:sym typeface="+mn-ea"/>
            </a:endParaRPr>
          </a:p>
        </p:txBody>
      </p:sp>
      <p:grpSp>
        <p:nvGrpSpPr>
          <p:cNvPr id="6" name="Group 2"/>
          <p:cNvGrpSpPr/>
          <p:nvPr/>
        </p:nvGrpSpPr>
        <p:grpSpPr>
          <a:xfrm rot="8100000">
            <a:off x="8592185" y="-2910840"/>
            <a:ext cx="3197860" cy="3197860"/>
            <a:chOff x="0" y="0"/>
            <a:chExt cx="812800" cy="812800"/>
          </a:xfrm>
        </p:grpSpPr>
        <p:sp>
          <p:nvSpPr>
            <p:cNvPr id="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8"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9" name="Group 5"/>
          <p:cNvGrpSpPr/>
          <p:nvPr/>
        </p:nvGrpSpPr>
        <p:grpSpPr>
          <a:xfrm rot="-2700000">
            <a:off x="11603355" y="-1137920"/>
            <a:ext cx="3197860" cy="3197860"/>
            <a:chOff x="0" y="0"/>
            <a:chExt cx="812800" cy="812800"/>
          </a:xfrm>
        </p:grpSpPr>
        <p:sp>
          <p:nvSpPr>
            <p:cNvPr id="10" name="Freeform 6"/>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11" name="TextBox 7"/>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2" name="Group 8"/>
          <p:cNvGrpSpPr/>
          <p:nvPr/>
        </p:nvGrpSpPr>
        <p:grpSpPr>
          <a:xfrm rot="8100000">
            <a:off x="9986032" y="704872"/>
            <a:ext cx="1565866" cy="1565866"/>
            <a:chOff x="-84384" y="0"/>
            <a:chExt cx="897184" cy="897184"/>
          </a:xfrm>
        </p:grpSpPr>
        <p:sp>
          <p:nvSpPr>
            <p:cNvPr id="13" name="Freeform 9"/>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14" name="TextBox 10"/>
            <p:cNvSpPr txBox="1"/>
            <p:nvPr/>
          </p:nvSpPr>
          <p:spPr>
            <a:xfrm>
              <a:off x="-84384" y="36759"/>
              <a:ext cx="812800" cy="860425"/>
            </a:xfrm>
            <a:prstGeom prst="rect">
              <a:avLst/>
            </a:prstGeom>
          </p:spPr>
          <p:txBody>
            <a:bodyPr lIns="50800" tIns="50800" rIns="50800" bIns="50800" rtlCol="0" anchor="ctr"/>
            <a:p>
              <a:pPr algn="ctr">
                <a:lnSpc>
                  <a:spcPts val="2800"/>
                </a:lnSpc>
              </a:pPr>
            </a:p>
          </p:txBody>
        </p:sp>
      </p:grpSp>
      <p:grpSp>
        <p:nvGrpSpPr>
          <p:cNvPr id="15" name="Group 11"/>
          <p:cNvGrpSpPr/>
          <p:nvPr/>
        </p:nvGrpSpPr>
        <p:grpSpPr>
          <a:xfrm rot="-8100000">
            <a:off x="10464800" y="23495"/>
            <a:ext cx="666115" cy="666115"/>
            <a:chOff x="0" y="0"/>
            <a:chExt cx="812800" cy="812800"/>
          </a:xfrm>
        </p:grpSpPr>
        <p:sp>
          <p:nvSpPr>
            <p:cNvPr id="1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1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
        <p:nvSpPr>
          <p:cNvPr id="20" name="Text Box 19"/>
          <p:cNvSpPr txBox="1"/>
          <p:nvPr/>
        </p:nvSpPr>
        <p:spPr>
          <a:xfrm>
            <a:off x="14538325" y="267335"/>
            <a:ext cx="7452995" cy="706755"/>
          </a:xfrm>
          <a:prstGeom prst="rect">
            <a:avLst/>
          </a:prstGeom>
          <a:noFill/>
        </p:spPr>
        <p:txBody>
          <a:bodyPr wrap="square" rtlCol="0" anchor="t">
            <a:spAutoFit/>
          </a:bodyPr>
          <a:p>
            <a:pPr algn="ctr">
              <a:lnSpc>
                <a:spcPct val="100000"/>
              </a:lnSpc>
              <a:spcBef>
                <a:spcPct val="0"/>
              </a:spcBef>
            </a:pPr>
            <a:r>
              <a:rPr lang="en-US" sz="4000">
                <a:solidFill>
                  <a:srgbClr val="000000"/>
                </a:solidFill>
                <a:latin typeface="Copperplate Gothic Bold" panose="020E0705020206020404" charset="0"/>
                <a:cs typeface="Copperplate Gothic Bold" panose="020E0705020206020404" charset="0"/>
                <a:sym typeface="+mn-ea"/>
              </a:rPr>
              <a:t>System Implementation</a:t>
            </a:r>
            <a:endParaRPr lang="en-US" sz="4000">
              <a:solidFill>
                <a:srgbClr val="000000"/>
              </a:solidFill>
              <a:latin typeface="Copperplate Gothic Bold" panose="020E0705020206020404" charset="0"/>
              <a:cs typeface="Copperplate Gothic Bold" panose="020E0705020206020404" charset="0"/>
              <a:sym typeface="+mn-ea"/>
            </a:endParaRPr>
          </a:p>
        </p:txBody>
      </p:sp>
      <p:sp>
        <p:nvSpPr>
          <p:cNvPr id="21" name="TextBox 3"/>
          <p:cNvSpPr txBox="1"/>
          <p:nvPr/>
        </p:nvSpPr>
        <p:spPr>
          <a:xfrm>
            <a:off x="13049885" y="1126490"/>
            <a:ext cx="10431145" cy="717550"/>
          </a:xfrm>
          <a:prstGeom prst="rect">
            <a:avLst/>
          </a:prstGeom>
        </p:spPr>
        <p:txBody>
          <a:bodyPr lIns="0" tIns="0" rIns="0" bIns="0" rtlCol="0" anchor="t">
            <a:noAutofit/>
          </a:bodyPr>
          <a:p>
            <a:pPr>
              <a:lnSpc>
                <a:spcPct val="100000"/>
              </a:lnSpc>
              <a:spcBef>
                <a:spcPct val="0"/>
              </a:spcBef>
            </a:pPr>
            <a:r>
              <a:rPr lang="en-US" sz="2000">
                <a:solidFill>
                  <a:srgbClr val="000000"/>
                </a:solidFill>
                <a:latin typeface="Times New Roman" panose="02020603050405020304"/>
              </a:rPr>
              <a:t>System implementation involves the actual development and coding of the E-Voting System based on the design specifications </a:t>
            </a:r>
            <a:endParaRPr lang="en-US" sz="2000">
              <a:solidFill>
                <a:srgbClr val="000000"/>
              </a:solidFill>
              <a:latin typeface="Times New Roman" panose="02020603050405020304"/>
            </a:endParaRPr>
          </a:p>
        </p:txBody>
      </p:sp>
      <p:sp>
        <p:nvSpPr>
          <p:cNvPr id="22" name="Text Box 21"/>
          <p:cNvSpPr txBox="1"/>
          <p:nvPr/>
        </p:nvSpPr>
        <p:spPr>
          <a:xfrm>
            <a:off x="15871825" y="1996440"/>
            <a:ext cx="4785995" cy="521970"/>
          </a:xfrm>
          <a:prstGeom prst="rect">
            <a:avLst/>
          </a:prstGeom>
          <a:noFill/>
        </p:spPr>
        <p:txBody>
          <a:bodyPr wrap="square" rtlCol="0" anchor="t">
            <a:spAutoFit/>
          </a:bodyPr>
          <a:p>
            <a:r>
              <a:rPr lang="en-US" sz="2800">
                <a:solidFill>
                  <a:srgbClr val="000000"/>
                </a:solidFill>
                <a:latin typeface="Copperplate Gothic Bold" panose="020E0705020206020404" charset="0"/>
                <a:cs typeface="Copperplate Gothic Bold" panose="020E0705020206020404" charset="0"/>
                <a:sym typeface="+mn-ea"/>
              </a:rPr>
              <a:t>Frontend Developmen</a:t>
            </a:r>
            <a:endParaRPr lang="en-US" sz="2800">
              <a:solidFill>
                <a:srgbClr val="000000"/>
              </a:solidFill>
              <a:latin typeface="Copperplate Gothic Bold" panose="020E0705020206020404" charset="0"/>
              <a:cs typeface="Copperplate Gothic Bold" panose="020E0705020206020404" charset="0"/>
              <a:sym typeface="+mn-ea"/>
            </a:endParaRPr>
          </a:p>
        </p:txBody>
      </p:sp>
      <p:sp>
        <p:nvSpPr>
          <p:cNvPr id="23" name="Text Box 22"/>
          <p:cNvSpPr txBox="1"/>
          <p:nvPr/>
        </p:nvSpPr>
        <p:spPr>
          <a:xfrm>
            <a:off x="12932410" y="2706370"/>
            <a:ext cx="10549255" cy="1014730"/>
          </a:xfrm>
          <a:prstGeom prst="rect">
            <a:avLst/>
          </a:prstGeom>
          <a:noFill/>
        </p:spPr>
        <p:txBody>
          <a:bodyPr wrap="square" rtlCol="0" anchor="t">
            <a:spAutoFit/>
          </a:bodyPr>
          <a:p>
            <a:pPr>
              <a:lnSpc>
                <a:spcPct val="100000"/>
              </a:lnSpc>
              <a:spcBef>
                <a:spcPct val="0"/>
              </a:spcBef>
            </a:pPr>
            <a:r>
              <a:rPr lang="en-US" sz="2000">
                <a:solidFill>
                  <a:srgbClr val="000000"/>
                </a:solidFill>
                <a:latin typeface="Times New Roman Medium" panose="02030502070405020303"/>
                <a:sym typeface="+mn-ea"/>
              </a:rPr>
              <a:t>Frontend development encompasses the creation of user interfaces, web pages, and interactive elements that enable users to interact with the E-Voting System. The frontend development process may include:</a:t>
            </a:r>
            <a:endParaRPr lang="en-US" sz="2000">
              <a:solidFill>
                <a:srgbClr val="000000"/>
              </a:solidFill>
              <a:latin typeface="Times New Roman Medium" panose="02030502070405020303"/>
              <a:sym typeface="+mn-ea"/>
            </a:endParaRPr>
          </a:p>
        </p:txBody>
      </p:sp>
      <p:sp>
        <p:nvSpPr>
          <p:cNvPr id="24" name="Text Box 23"/>
          <p:cNvSpPr txBox="1"/>
          <p:nvPr/>
        </p:nvSpPr>
        <p:spPr>
          <a:xfrm>
            <a:off x="14939645" y="3909060"/>
            <a:ext cx="3810000" cy="2306955"/>
          </a:xfrm>
          <a:prstGeom prst="rect">
            <a:avLst/>
          </a:prstGeom>
          <a:noFill/>
        </p:spPr>
        <p:txBody>
          <a:bodyPr wrap="square" rtlCol="0" anchor="t">
            <a:spAutoFit/>
          </a:bodyPr>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HTML/CSS/JavaScript</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Frontend frameworks</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User authentication</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Ballot creation</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Vote casting</a:t>
            </a:r>
            <a:endParaRPr lang="en-US" sz="2400">
              <a:solidFill>
                <a:srgbClr val="000000"/>
              </a:solidFill>
              <a:latin typeface="Times New Roman Medium" panose="02030502070405020303"/>
            </a:endParaRPr>
          </a:p>
          <a:p>
            <a:pPr marL="604520" lvl="1" indent="-302260">
              <a:lnSpc>
                <a:spcPct val="100000"/>
              </a:lnSpc>
              <a:buFont typeface="Arial" panose="020B0604020202020204"/>
              <a:buChar char="•"/>
            </a:pPr>
            <a:r>
              <a:rPr lang="en-US" sz="2400">
                <a:solidFill>
                  <a:srgbClr val="000000"/>
                </a:solidFill>
                <a:latin typeface="Times New Roman Medium" panose="02030502070405020303"/>
                <a:sym typeface="+mn-ea"/>
              </a:rPr>
              <a:t>Accessibility features</a:t>
            </a:r>
            <a:endParaRPr lang="en-US" sz="2400">
              <a:solidFill>
                <a:srgbClr val="000000"/>
              </a:solidFill>
              <a:latin typeface="Times New Roman Medium" panose="02030502070405020303"/>
              <a:sym typeface="+mn-ea"/>
            </a:endParaRPr>
          </a:p>
        </p:txBody>
      </p:sp>
      <p:grpSp>
        <p:nvGrpSpPr>
          <p:cNvPr id="25" name="Group 11"/>
          <p:cNvGrpSpPr/>
          <p:nvPr/>
        </p:nvGrpSpPr>
        <p:grpSpPr>
          <a:xfrm rot="13980000">
            <a:off x="23148925" y="173990"/>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
        <p:nvSpPr>
          <p:cNvPr id="28" name="Text Box 27"/>
          <p:cNvSpPr txBox="1"/>
          <p:nvPr/>
        </p:nvSpPr>
        <p:spPr>
          <a:xfrm>
            <a:off x="1118870" y="4040505"/>
            <a:ext cx="9540240" cy="2245360"/>
          </a:xfrm>
          <a:prstGeom prst="rect">
            <a:avLst/>
          </a:prstGeom>
          <a:noFill/>
        </p:spPr>
        <p:txBody>
          <a:bodyPr wrap="square" rtlCol="0" anchor="t">
            <a:spAutoFit/>
          </a:bodyPr>
          <a:p>
            <a:pPr indent="457200">
              <a:lnSpc>
                <a:spcPct val="100000"/>
              </a:lnSpc>
            </a:pPr>
            <a:r>
              <a:rPr lang="en-US" sz="2000">
                <a:solidFill>
                  <a:srgbClr val="000000"/>
                </a:solidFill>
                <a:latin typeface="Times New Roman" panose="02020603050405020304"/>
                <a:sym typeface="+mn-ea"/>
              </a:rPr>
              <a:t>The integration of components involves bringing together the frontend, backend, database, and blockchain components of the E-Voting System into a cohesive and functional system. The integration process may include:</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API integration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Database connectivity</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Blockchain interaction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Testing and debugging</a:t>
            </a:r>
            <a:endParaRPr lang="en-US" sz="2000">
              <a:solidFill>
                <a:srgbClr val="000000"/>
              </a:solidFill>
              <a:latin typeface="Times New Roman" panose="02020603050405020304"/>
              <a:sym typeface="+mn-ea"/>
            </a:endParaRPr>
          </a:p>
        </p:txBody>
      </p:sp>
      <p:sp>
        <p:nvSpPr>
          <p:cNvPr id="29" name="Text Box 28"/>
          <p:cNvSpPr txBox="1"/>
          <p:nvPr/>
        </p:nvSpPr>
        <p:spPr>
          <a:xfrm>
            <a:off x="2296795" y="3279140"/>
            <a:ext cx="7468870" cy="701675"/>
          </a:xfrm>
          <a:prstGeom prst="rect">
            <a:avLst/>
          </a:prstGeom>
          <a:noFill/>
        </p:spPr>
        <p:txBody>
          <a:bodyPr wrap="square" rtlCol="0" anchor="t">
            <a:spAutoFit/>
          </a:bodyPr>
          <a:p>
            <a:pPr marL="367030" lvl="1" indent="0">
              <a:lnSpc>
                <a:spcPts val="4760"/>
              </a:lnSpc>
              <a:buFont typeface="Arial" panose="020B0604020202020204"/>
              <a:buNone/>
            </a:pPr>
            <a:r>
              <a:rPr lang="en-US" sz="3400">
                <a:solidFill>
                  <a:srgbClr val="000000"/>
                </a:solidFill>
                <a:latin typeface="Copperplate Gothic Bold" panose="020E0705020206020404" charset="0"/>
                <a:cs typeface="Copperplate Gothic Bold" panose="020E0705020206020404" charset="0"/>
                <a:sym typeface="+mn-ea"/>
              </a:rPr>
              <a:t>Integration of Components</a:t>
            </a:r>
            <a:endParaRPr lang="en-US" sz="3400">
              <a:solidFill>
                <a:srgbClr val="000000"/>
              </a:solidFill>
              <a:latin typeface="Copperplate Gothic Bold" panose="020E0705020206020404" charset="0"/>
              <a:cs typeface="Copperplate Gothic Bold" panose="020E0705020206020404" charset="0"/>
              <a:sym typeface="+mn-ea"/>
            </a:endParaRPr>
          </a:p>
        </p:txBody>
      </p:sp>
      <p:pic>
        <p:nvPicPr>
          <p:cNvPr id="108" name="Picture 107"/>
          <p:cNvPicPr/>
          <p:nvPr/>
        </p:nvPicPr>
        <p:blipFill>
          <a:blip r:embed="rId3"/>
          <a:srcRect l="15547" r="20438"/>
          <a:stretch>
            <a:fillRect/>
          </a:stretch>
        </p:blipFill>
        <p:spPr>
          <a:xfrm>
            <a:off x="12629515" y="0"/>
            <a:ext cx="3925570" cy="3429635"/>
          </a:xfrm>
          <a:prstGeom prst="rect">
            <a:avLst/>
          </a:prstGeom>
          <a:noFill/>
          <a:ln w="9525">
            <a:noFill/>
          </a:ln>
        </p:spPr>
      </p:pic>
      <p:sp>
        <p:nvSpPr>
          <p:cNvPr id="31" name="Text Box 30"/>
          <p:cNvSpPr txBox="1"/>
          <p:nvPr/>
        </p:nvSpPr>
        <p:spPr>
          <a:xfrm>
            <a:off x="1720850" y="8404860"/>
            <a:ext cx="9559925" cy="2306955"/>
          </a:xfrm>
          <a:prstGeom prst="rect">
            <a:avLst/>
          </a:prstGeom>
          <a:noFill/>
        </p:spPr>
        <p:txBody>
          <a:bodyPr wrap="square" rtlCol="0" anchor="t">
            <a:spAutoFit/>
          </a:bodyPr>
          <a:p>
            <a:pPr marL="367030" lvl="1" indent="0" algn="l">
              <a:lnSpc>
                <a:spcPct val="100000"/>
              </a:lnSpc>
              <a:buFont typeface="Arial" panose="020B0604020202020204"/>
              <a:buNone/>
            </a:pPr>
            <a:r>
              <a:rPr lang="en-US" sz="2400">
                <a:solidFill>
                  <a:srgbClr val="000000"/>
                </a:solidFill>
                <a:latin typeface="Times New Roman" panose="02020603050405020304"/>
                <a:sym typeface="+mn-ea"/>
              </a:rPr>
              <a:t>The E-Voting System project represents a significant step towards modernizing and democratizing the electoral process through the use of blockchain technology.</a:t>
            </a:r>
            <a:r>
              <a:rPr lang="en-IN" altLang="en-US" sz="2400">
                <a:solidFill>
                  <a:srgbClr val="000000"/>
                </a:solidFill>
                <a:latin typeface="Times New Roman" panose="02020603050405020304"/>
                <a:sym typeface="+mn-ea"/>
              </a:rPr>
              <a:t> </a:t>
            </a:r>
            <a:r>
              <a:rPr lang="en-US" sz="2400">
                <a:solidFill>
                  <a:srgbClr val="000000"/>
                </a:solidFill>
                <a:latin typeface="Times New Roman" panose="02020603050405020304"/>
                <a:sym typeface="+mn-ea"/>
              </a:rPr>
              <a:t>The challenges and limitations remain, the project has laid the groundwork for future advancements in electronic voting systems, offering a vision of transparent, accessible, and trustworthy elections in the digital age.</a:t>
            </a:r>
            <a:endParaRPr lang="en-US" sz="2400">
              <a:solidFill>
                <a:srgbClr val="000000"/>
              </a:solidFill>
              <a:latin typeface="Times New Roman" panose="02020603050405020304"/>
              <a:sym typeface="+mn-ea"/>
            </a:endParaRPr>
          </a:p>
        </p:txBody>
      </p:sp>
      <p:sp>
        <p:nvSpPr>
          <p:cNvPr id="32" name="Text Box 31"/>
          <p:cNvSpPr txBox="1"/>
          <p:nvPr/>
        </p:nvSpPr>
        <p:spPr>
          <a:xfrm>
            <a:off x="2552065" y="7106920"/>
            <a:ext cx="480314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Conclusion</a:t>
            </a:r>
            <a:endParaRPr lang="en-US" sz="5300">
              <a:solidFill>
                <a:srgbClr val="000000"/>
              </a:solidFill>
              <a:latin typeface="Copperplate Gothic Bold" panose="020E0705020206020404" charset="0"/>
              <a:cs typeface="Copperplate Gothic Bold" panose="020E07050202060204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8" name="Picture 107"/>
          <p:cNvPicPr/>
          <p:nvPr/>
        </p:nvPicPr>
        <p:blipFill>
          <a:blip r:embed="rId1"/>
          <a:srcRect l="15547" r="20438"/>
          <a:stretch>
            <a:fillRect/>
          </a:stretch>
        </p:blipFill>
        <p:spPr>
          <a:xfrm>
            <a:off x="8405495" y="0"/>
            <a:ext cx="3925570" cy="3428365"/>
          </a:xfrm>
          <a:prstGeom prst="rect">
            <a:avLst/>
          </a:prstGeom>
          <a:noFill/>
          <a:ln w="9525">
            <a:noFill/>
          </a:ln>
        </p:spPr>
      </p:pic>
      <p:sp>
        <p:nvSpPr>
          <p:cNvPr id="2" name="Text Box 1"/>
          <p:cNvSpPr txBox="1"/>
          <p:nvPr/>
        </p:nvSpPr>
        <p:spPr>
          <a:xfrm>
            <a:off x="461645" y="2218055"/>
            <a:ext cx="9559925" cy="2306955"/>
          </a:xfrm>
          <a:prstGeom prst="rect">
            <a:avLst/>
          </a:prstGeom>
          <a:noFill/>
        </p:spPr>
        <p:txBody>
          <a:bodyPr wrap="square" rtlCol="0" anchor="t">
            <a:spAutoFit/>
          </a:bodyPr>
          <a:p>
            <a:pPr marL="367030" lvl="1" indent="0" algn="just">
              <a:lnSpc>
                <a:spcPct val="100000"/>
              </a:lnSpc>
              <a:buFont typeface="Arial" panose="020B0604020202020204"/>
              <a:buNone/>
            </a:pPr>
            <a:r>
              <a:rPr lang="en-US" sz="2400">
                <a:solidFill>
                  <a:srgbClr val="000000"/>
                </a:solidFill>
                <a:latin typeface="Times New Roman" panose="02020603050405020304"/>
                <a:sym typeface="+mn-ea"/>
              </a:rPr>
              <a:t>The E-Voting System project represents a significant step towards modernizing and democratizing the electoral process through the use of blockchain technology.</a:t>
            </a:r>
            <a:r>
              <a:rPr lang="en-IN" altLang="en-US" sz="2400">
                <a:solidFill>
                  <a:srgbClr val="000000"/>
                </a:solidFill>
                <a:latin typeface="Times New Roman" panose="02020603050405020304"/>
                <a:sym typeface="+mn-ea"/>
              </a:rPr>
              <a:t> </a:t>
            </a:r>
            <a:r>
              <a:rPr lang="en-US" sz="2400">
                <a:solidFill>
                  <a:srgbClr val="000000"/>
                </a:solidFill>
                <a:latin typeface="Times New Roman" panose="02020603050405020304"/>
                <a:sym typeface="+mn-ea"/>
              </a:rPr>
              <a:t>The challenges and limitations remain, the project has laid the groundwork for future advancements in electronic voting systems, offering a vision of transparent, accessible, and trustworthy elections in the digital age.</a:t>
            </a:r>
            <a:endParaRPr lang="en-US" sz="2400">
              <a:solidFill>
                <a:srgbClr val="000000"/>
              </a:solidFill>
              <a:latin typeface="Times New Roman" panose="02020603050405020304"/>
              <a:sym typeface="+mn-ea"/>
            </a:endParaRPr>
          </a:p>
        </p:txBody>
      </p:sp>
      <p:sp>
        <p:nvSpPr>
          <p:cNvPr id="3" name="Text Box 2"/>
          <p:cNvSpPr txBox="1"/>
          <p:nvPr/>
        </p:nvSpPr>
        <p:spPr>
          <a:xfrm>
            <a:off x="1292860" y="920115"/>
            <a:ext cx="480314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Conclusion</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7" name="Freeform 3"/>
          <p:cNvSpPr/>
          <p:nvPr/>
        </p:nvSpPr>
        <p:spPr>
          <a:xfrm rot="21300000">
            <a:off x="8502650" y="-5817870"/>
            <a:ext cx="3197860" cy="319786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8" name="TextBox 4"/>
          <p:cNvSpPr txBox="1"/>
          <p:nvPr/>
        </p:nvSpPr>
        <p:spPr>
          <a:xfrm rot="21300000">
            <a:off x="8591550" y="-5940425"/>
            <a:ext cx="3197860" cy="3385185"/>
          </a:xfrm>
          <a:prstGeom prst="rect">
            <a:avLst/>
          </a:prstGeom>
        </p:spPr>
        <p:txBody>
          <a:bodyPr lIns="50800" tIns="50800" rIns="50800" bIns="50800" rtlCol="0" anchor="ctr"/>
          <a:p>
            <a:pPr algn="ctr">
              <a:lnSpc>
                <a:spcPts val="2800"/>
              </a:lnSpc>
            </a:pPr>
          </a:p>
        </p:txBody>
      </p:sp>
      <p:grpSp>
        <p:nvGrpSpPr>
          <p:cNvPr id="9" name="Group 5"/>
          <p:cNvGrpSpPr/>
          <p:nvPr/>
        </p:nvGrpSpPr>
        <p:grpSpPr>
          <a:xfrm rot="10500000">
            <a:off x="11513820" y="-4044950"/>
            <a:ext cx="3197860" cy="3197860"/>
            <a:chOff x="0" y="0"/>
            <a:chExt cx="812800" cy="812800"/>
          </a:xfrm>
        </p:grpSpPr>
        <p:sp>
          <p:nvSpPr>
            <p:cNvPr id="10" name="Freeform 6"/>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11" name="TextBox 7"/>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2" name="Group 8"/>
          <p:cNvGrpSpPr/>
          <p:nvPr/>
        </p:nvGrpSpPr>
        <p:grpSpPr>
          <a:xfrm rot="21300000">
            <a:off x="9711712" y="-2517753"/>
            <a:ext cx="1565866" cy="1565866"/>
            <a:chOff x="-84384" y="0"/>
            <a:chExt cx="897184" cy="897184"/>
          </a:xfrm>
        </p:grpSpPr>
        <p:sp>
          <p:nvSpPr>
            <p:cNvPr id="13" name="Freeform 9"/>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14" name="TextBox 10"/>
            <p:cNvSpPr txBox="1"/>
            <p:nvPr/>
          </p:nvSpPr>
          <p:spPr>
            <a:xfrm>
              <a:off x="-84384" y="36759"/>
              <a:ext cx="812800" cy="860425"/>
            </a:xfrm>
            <a:prstGeom prst="rect">
              <a:avLst/>
            </a:prstGeom>
          </p:spPr>
          <p:txBody>
            <a:bodyPr lIns="50800" tIns="50800" rIns="50800" bIns="50800" rtlCol="0" anchor="ctr"/>
            <a:p>
              <a:pPr algn="ctr">
                <a:lnSpc>
                  <a:spcPts val="2800"/>
                </a:lnSpc>
              </a:pPr>
            </a:p>
          </p:txBody>
        </p:sp>
      </p:grpSp>
      <p:grpSp>
        <p:nvGrpSpPr>
          <p:cNvPr id="15" name="Group 11"/>
          <p:cNvGrpSpPr/>
          <p:nvPr/>
        </p:nvGrpSpPr>
        <p:grpSpPr>
          <a:xfrm rot="5100000">
            <a:off x="10901045" y="-2883535"/>
            <a:ext cx="666115" cy="666115"/>
            <a:chOff x="0" y="0"/>
            <a:chExt cx="812800" cy="812800"/>
          </a:xfrm>
        </p:grpSpPr>
        <p:sp>
          <p:nvSpPr>
            <p:cNvPr id="1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1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pic>
        <p:nvPicPr>
          <p:cNvPr id="111" name="Picture 110"/>
          <p:cNvPicPr/>
          <p:nvPr/>
        </p:nvPicPr>
        <p:blipFill>
          <a:blip r:embed="rId2"/>
          <a:srcRect b="16583"/>
          <a:stretch>
            <a:fillRect/>
          </a:stretch>
        </p:blipFill>
        <p:spPr>
          <a:xfrm>
            <a:off x="12848590" y="2842895"/>
            <a:ext cx="3858260" cy="2904490"/>
          </a:xfrm>
          <a:prstGeom prst="rect">
            <a:avLst/>
          </a:prstGeom>
          <a:noFill/>
          <a:ln w="9525">
            <a:noFill/>
          </a:ln>
        </p:spPr>
      </p:pic>
      <p:sp>
        <p:nvSpPr>
          <p:cNvPr id="6" name="Text Box 5"/>
          <p:cNvSpPr txBox="1"/>
          <p:nvPr/>
        </p:nvSpPr>
        <p:spPr>
          <a:xfrm>
            <a:off x="1149350" y="8469630"/>
            <a:ext cx="9789795" cy="4523105"/>
          </a:xfrm>
          <a:prstGeom prst="rect">
            <a:avLst/>
          </a:prstGeom>
          <a:noFill/>
        </p:spPr>
        <p:txBody>
          <a:bodyPr wrap="square" rtlCol="0" anchor="t">
            <a:spAutoFit/>
          </a:bodyPr>
          <a:p>
            <a:pPr>
              <a:lnSpc>
                <a:spcPct val="100000"/>
              </a:lnSpc>
              <a:spcBef>
                <a:spcPct val="0"/>
              </a:spcBef>
            </a:pPr>
            <a:r>
              <a:rPr lang="en-US" sz="2400">
                <a:solidFill>
                  <a:srgbClr val="000000"/>
                </a:solidFill>
                <a:latin typeface="Times New Roman" panose="02020603050405020304"/>
                <a:sym typeface="+mn-ea"/>
              </a:rPr>
              <a:t>[1] Nakamoto, S. (2008). Bitcoin: A Peer-to-Peer Electronic Cash System. Retrieved from https://bitcoin.org/bitcoin.pdf</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[2] Buterin, V. (2015). Ethereum: A Next-Generation Smart Contract and Decentralized Application Platform. Retrieved from https://github.com/ethereum/wiki/wiki/White-Paper</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[3] Hyperledger Fabric Documentation. (n.d.). Retrieved from https://hyperledger-fabric.readthedocs.io/</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[4] Antonopoulos, A. M. (2014). Mastering Bitcoin: Unlocking Digital Cryptocurrencies. O'Reilly Media.</a:t>
            </a:r>
            <a:endParaRPr lang="en-US" sz="2400">
              <a:solidFill>
                <a:srgbClr val="000000"/>
              </a:solidFill>
              <a:latin typeface="Times New Roman" panose="02020603050405020304"/>
              <a:sym typeface="+mn-ea"/>
            </a:endParaRPr>
          </a:p>
        </p:txBody>
      </p:sp>
      <p:sp>
        <p:nvSpPr>
          <p:cNvPr id="18" name="Text Box 17"/>
          <p:cNvSpPr txBox="1"/>
          <p:nvPr/>
        </p:nvSpPr>
        <p:spPr>
          <a:xfrm>
            <a:off x="987425" y="7155815"/>
            <a:ext cx="609600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References</a:t>
            </a:r>
            <a:endParaRPr lang="en-US" sz="5300">
              <a:solidFill>
                <a:srgbClr val="000000"/>
              </a:solidFill>
              <a:latin typeface="Copperplate Gothic Bold" panose="020E0705020206020404" charset="0"/>
              <a:cs typeface="Copperplate Gothic Bold" panose="020E0705020206020404" charset="0"/>
              <a:sym typeface="+mn-ea"/>
            </a:endParaRPr>
          </a:p>
        </p:txBody>
      </p:sp>
      <p:pic>
        <p:nvPicPr>
          <p:cNvPr id="107" name="Picture 106"/>
          <p:cNvPicPr/>
          <p:nvPr/>
        </p:nvPicPr>
        <p:blipFill>
          <a:blip r:embed="rId3"/>
          <a:stretch>
            <a:fillRect/>
          </a:stretch>
        </p:blipFill>
        <p:spPr>
          <a:xfrm>
            <a:off x="12192000" y="4472940"/>
            <a:ext cx="4443730" cy="2706370"/>
          </a:xfrm>
          <a:prstGeom prst="rect">
            <a:avLst/>
          </a:prstGeom>
          <a:noFill/>
          <a:ln w="9525">
            <a:noFill/>
          </a:ln>
        </p:spPr>
      </p:pic>
      <p:sp>
        <p:nvSpPr>
          <p:cNvPr id="19" name="Text Box 18"/>
          <p:cNvSpPr txBox="1"/>
          <p:nvPr/>
        </p:nvSpPr>
        <p:spPr>
          <a:xfrm>
            <a:off x="-8883015" y="761365"/>
            <a:ext cx="7468870" cy="701675"/>
          </a:xfrm>
          <a:prstGeom prst="rect">
            <a:avLst/>
          </a:prstGeom>
          <a:noFill/>
        </p:spPr>
        <p:txBody>
          <a:bodyPr wrap="square" rtlCol="0" anchor="t">
            <a:spAutoFit/>
          </a:bodyPr>
          <a:p>
            <a:pPr marL="367030" lvl="1" indent="0">
              <a:lnSpc>
                <a:spcPts val="4760"/>
              </a:lnSpc>
              <a:buFont typeface="Arial" panose="020B0604020202020204"/>
              <a:buNone/>
            </a:pPr>
            <a:r>
              <a:rPr lang="en-US" sz="3400">
                <a:solidFill>
                  <a:srgbClr val="000000"/>
                </a:solidFill>
                <a:latin typeface="Copperplate Gothic Bold" panose="020E0705020206020404" charset="0"/>
                <a:cs typeface="Copperplate Gothic Bold" panose="020E0705020206020404" charset="0"/>
                <a:sym typeface="+mn-ea"/>
              </a:rPr>
              <a:t>Integration of Components</a:t>
            </a:r>
            <a:endParaRPr lang="en-US" sz="3400">
              <a:solidFill>
                <a:srgbClr val="000000"/>
              </a:solidFill>
              <a:latin typeface="Copperplate Gothic Bold" panose="020E0705020206020404" charset="0"/>
              <a:cs typeface="Copperplate Gothic Bold" panose="020E0705020206020404" charset="0"/>
              <a:sym typeface="+mn-ea"/>
            </a:endParaRPr>
          </a:p>
        </p:txBody>
      </p:sp>
      <p:sp>
        <p:nvSpPr>
          <p:cNvPr id="20" name="Text Box 19"/>
          <p:cNvSpPr txBox="1"/>
          <p:nvPr/>
        </p:nvSpPr>
        <p:spPr>
          <a:xfrm>
            <a:off x="-9933940" y="1796415"/>
            <a:ext cx="9540240" cy="2676525"/>
          </a:xfrm>
          <a:prstGeom prst="rect">
            <a:avLst/>
          </a:prstGeom>
          <a:noFill/>
        </p:spPr>
        <p:txBody>
          <a:bodyPr wrap="square" rtlCol="0" anchor="t">
            <a:spAutoFit/>
          </a:bodyPr>
          <a:p>
            <a:pPr>
              <a:lnSpc>
                <a:spcPct val="100000"/>
              </a:lnSpc>
            </a:pPr>
            <a:r>
              <a:rPr lang="en-US" sz="2400">
                <a:solidFill>
                  <a:srgbClr val="000000"/>
                </a:solidFill>
                <a:latin typeface="Times New Roman" panose="02020603050405020304"/>
                <a:sym typeface="+mn-ea"/>
              </a:rPr>
              <a:t>The integration of components involves bringing together the frontend, backend, database, and blockchain components of the E-Voting System into a cohesive and functional system. The integration process may include:</a:t>
            </a:r>
            <a:endParaRPr lang="en-US" sz="2400">
              <a:solidFill>
                <a:srgbClr val="000000"/>
              </a:solidFill>
              <a:latin typeface="Times New Roman" panose="02020603050405020304"/>
            </a:endParaRPr>
          </a:p>
          <a:p>
            <a:pPr marL="604520" lvl="1" indent="-302260">
              <a:lnSpc>
                <a:spcPct val="100000"/>
              </a:lnSpc>
              <a:buFont typeface="Arial" panose="020B0604020202020204"/>
              <a:buChar char="•"/>
            </a:pPr>
            <a:r>
              <a:rPr lang="en-US" sz="2400">
                <a:solidFill>
                  <a:srgbClr val="000000"/>
                </a:solidFill>
                <a:latin typeface="Times New Roman" panose="02020603050405020304"/>
                <a:sym typeface="+mn-ea"/>
              </a:rPr>
              <a:t>API integration</a:t>
            </a:r>
            <a:endParaRPr lang="en-US" sz="2400">
              <a:solidFill>
                <a:srgbClr val="000000"/>
              </a:solidFill>
              <a:latin typeface="Times New Roman" panose="02020603050405020304"/>
            </a:endParaRPr>
          </a:p>
          <a:p>
            <a:pPr marL="604520" lvl="1" indent="-302260">
              <a:lnSpc>
                <a:spcPct val="100000"/>
              </a:lnSpc>
              <a:buFont typeface="Arial" panose="020B0604020202020204"/>
              <a:buChar char="•"/>
            </a:pPr>
            <a:r>
              <a:rPr lang="en-US" sz="2400">
                <a:solidFill>
                  <a:srgbClr val="000000"/>
                </a:solidFill>
                <a:latin typeface="Times New Roman" panose="02020603050405020304"/>
                <a:sym typeface="+mn-ea"/>
              </a:rPr>
              <a:t>Database connectivity</a:t>
            </a:r>
            <a:endParaRPr lang="en-US" sz="2400">
              <a:solidFill>
                <a:srgbClr val="000000"/>
              </a:solidFill>
              <a:latin typeface="Times New Roman" panose="02020603050405020304"/>
            </a:endParaRPr>
          </a:p>
          <a:p>
            <a:pPr marL="604520" lvl="1" indent="-302260">
              <a:lnSpc>
                <a:spcPct val="100000"/>
              </a:lnSpc>
              <a:buFont typeface="Arial" panose="020B0604020202020204"/>
              <a:buChar char="•"/>
            </a:pPr>
            <a:r>
              <a:rPr lang="en-US" sz="2400">
                <a:solidFill>
                  <a:srgbClr val="000000"/>
                </a:solidFill>
                <a:latin typeface="Times New Roman" panose="02020603050405020304"/>
                <a:sym typeface="+mn-ea"/>
              </a:rPr>
              <a:t>Blockchain interaction</a:t>
            </a:r>
            <a:endParaRPr lang="en-US" sz="2400">
              <a:solidFill>
                <a:srgbClr val="000000"/>
              </a:solidFill>
              <a:latin typeface="Times New Roman" panose="02020603050405020304"/>
            </a:endParaRPr>
          </a:p>
          <a:p>
            <a:pPr marL="604520" lvl="1" indent="-302260">
              <a:lnSpc>
                <a:spcPct val="100000"/>
              </a:lnSpc>
              <a:buFont typeface="Arial" panose="020B0604020202020204"/>
              <a:buChar char="•"/>
            </a:pPr>
            <a:r>
              <a:rPr lang="en-US" sz="2400">
                <a:solidFill>
                  <a:srgbClr val="000000"/>
                </a:solidFill>
                <a:latin typeface="Times New Roman" panose="02020603050405020304"/>
                <a:sym typeface="+mn-ea"/>
              </a:rPr>
              <a:t>Testing and debugging</a:t>
            </a:r>
            <a:endParaRPr lang="en-US" sz="2400">
              <a:solidFill>
                <a:srgbClr val="000000"/>
              </a:solidFill>
              <a:latin typeface="Times New Roman" panose="02020603050405020304"/>
              <a:sym typeface="+mn-ea"/>
            </a:endParaRPr>
          </a:p>
        </p:txBody>
      </p:sp>
      <p:sp>
        <p:nvSpPr>
          <p:cNvPr id="28" name="Text Box 27"/>
          <p:cNvSpPr txBox="1"/>
          <p:nvPr/>
        </p:nvSpPr>
        <p:spPr>
          <a:xfrm>
            <a:off x="-10082530" y="3980815"/>
            <a:ext cx="9540240" cy="2245360"/>
          </a:xfrm>
          <a:prstGeom prst="rect">
            <a:avLst/>
          </a:prstGeom>
          <a:noFill/>
        </p:spPr>
        <p:txBody>
          <a:bodyPr wrap="square" rtlCol="0" anchor="t">
            <a:spAutoFit/>
          </a:bodyPr>
          <a:p>
            <a:pPr>
              <a:lnSpc>
                <a:spcPct val="100000"/>
              </a:lnSpc>
            </a:pPr>
            <a:r>
              <a:rPr lang="en-US" sz="2000">
                <a:solidFill>
                  <a:srgbClr val="000000"/>
                </a:solidFill>
                <a:latin typeface="Times New Roman" panose="02020603050405020304"/>
                <a:sym typeface="+mn-ea"/>
              </a:rPr>
              <a:t>The integration of components involves bringing together the frontend, backend, database, and blockchain components of the E-Voting System into a cohesive and functional system. The integration process may include:</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API integration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Database connectivity</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Blockchain interaction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Testing and debugging</a:t>
            </a:r>
            <a:endParaRPr lang="en-US" sz="2000">
              <a:solidFill>
                <a:srgbClr val="000000"/>
              </a:solidFill>
              <a:latin typeface="Times New Roman" panose="02020603050405020304"/>
              <a:sym typeface="+mn-ea"/>
            </a:endParaRPr>
          </a:p>
        </p:txBody>
      </p:sp>
      <p:sp>
        <p:nvSpPr>
          <p:cNvPr id="29" name="Text Box 28"/>
          <p:cNvSpPr txBox="1"/>
          <p:nvPr/>
        </p:nvSpPr>
        <p:spPr>
          <a:xfrm>
            <a:off x="-8904605" y="3219450"/>
            <a:ext cx="7468870" cy="701675"/>
          </a:xfrm>
          <a:prstGeom prst="rect">
            <a:avLst/>
          </a:prstGeom>
          <a:noFill/>
        </p:spPr>
        <p:txBody>
          <a:bodyPr wrap="square" rtlCol="0" anchor="t">
            <a:spAutoFit/>
          </a:bodyPr>
          <a:p>
            <a:pPr marL="367030" lvl="1" indent="0">
              <a:lnSpc>
                <a:spcPts val="4760"/>
              </a:lnSpc>
              <a:buFont typeface="Arial" panose="020B0604020202020204"/>
              <a:buNone/>
            </a:pPr>
            <a:r>
              <a:rPr lang="en-US" sz="3400">
                <a:solidFill>
                  <a:srgbClr val="000000"/>
                </a:solidFill>
                <a:latin typeface="Copperplate Gothic Bold" panose="020E0705020206020404" charset="0"/>
                <a:cs typeface="Copperplate Gothic Bold" panose="020E0705020206020404" charset="0"/>
                <a:sym typeface="+mn-ea"/>
              </a:rPr>
              <a:t>Integration of Components</a:t>
            </a:r>
            <a:endParaRPr lang="en-US" sz="3400">
              <a:solidFill>
                <a:srgbClr val="000000"/>
              </a:solidFill>
              <a:latin typeface="Copperplate Gothic Bold" panose="020E0705020206020404" charset="0"/>
              <a:cs typeface="Copperplate Gothic Bold" panose="020E0705020206020404" charset="0"/>
              <a:sym typeface="+mn-ea"/>
            </a:endParaRPr>
          </a:p>
        </p:txBody>
      </p:sp>
      <p:sp>
        <p:nvSpPr>
          <p:cNvPr id="21" name="Text Box 20"/>
          <p:cNvSpPr txBox="1"/>
          <p:nvPr/>
        </p:nvSpPr>
        <p:spPr>
          <a:xfrm>
            <a:off x="-9633585" y="247650"/>
            <a:ext cx="6202680" cy="701675"/>
          </a:xfrm>
          <a:prstGeom prst="rect">
            <a:avLst/>
          </a:prstGeom>
          <a:noFill/>
        </p:spPr>
        <p:txBody>
          <a:bodyPr wrap="square" rtlCol="0" anchor="t">
            <a:spAutoFit/>
          </a:bodyPr>
          <a:p>
            <a:pPr marL="367030" lvl="1" indent="0" algn="just">
              <a:lnSpc>
                <a:spcPts val="4760"/>
              </a:lnSpc>
              <a:buFont typeface="Arial" panose="020B0604020202020204"/>
              <a:buNone/>
            </a:pPr>
            <a:r>
              <a:rPr lang="en-US" sz="3400">
                <a:solidFill>
                  <a:srgbClr val="000000"/>
                </a:solidFill>
                <a:latin typeface="Copperplate Gothic Bold" panose="020E0705020206020404" charset="0"/>
                <a:cs typeface="Copperplate Gothic Bold" panose="020E0705020206020404" charset="0"/>
                <a:sym typeface="+mn-ea"/>
              </a:rPr>
              <a:t>Backend Development</a:t>
            </a:r>
            <a:endParaRPr lang="en-US" sz="3400">
              <a:solidFill>
                <a:srgbClr val="000000"/>
              </a:solidFill>
              <a:latin typeface="Copperplate Gothic Bold" panose="020E0705020206020404" charset="0"/>
              <a:cs typeface="Copperplate Gothic Bold" panose="020E0705020206020404" charset="0"/>
              <a:sym typeface="+mn-ea"/>
            </a:endParaRPr>
          </a:p>
        </p:txBody>
      </p:sp>
      <p:sp>
        <p:nvSpPr>
          <p:cNvPr id="22" name="Text Box 21"/>
          <p:cNvSpPr txBox="1"/>
          <p:nvPr/>
        </p:nvSpPr>
        <p:spPr>
          <a:xfrm>
            <a:off x="-11064240" y="974090"/>
            <a:ext cx="10271125" cy="2245360"/>
          </a:xfrm>
          <a:prstGeom prst="rect">
            <a:avLst/>
          </a:prstGeom>
          <a:noFill/>
        </p:spPr>
        <p:txBody>
          <a:bodyPr wrap="square" rtlCol="0" anchor="t">
            <a:spAutoFit/>
          </a:bodyPr>
          <a:p>
            <a:pPr>
              <a:lnSpc>
                <a:spcPct val="100000"/>
              </a:lnSpc>
            </a:pPr>
            <a:r>
              <a:rPr lang="en-US" sz="2000">
                <a:solidFill>
                  <a:srgbClr val="000000"/>
                </a:solidFill>
                <a:latin typeface="Times New Roman" panose="02020603050405020304"/>
                <a:sym typeface="+mn-ea"/>
              </a:rPr>
              <a:t>Backend development involves the implementation of server-side logic, APIs, and business logic that handle user requests, process votes, interact with the database, and integrate with the blockchain network. The backend development process may include:</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Server-side programming</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API development</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Database integration</a:t>
            </a:r>
            <a:endParaRPr lang="en-US" sz="2000">
              <a:solidFill>
                <a:srgbClr val="000000"/>
              </a:solidFill>
              <a:latin typeface="Times New Roman" panose="02020603050405020304"/>
            </a:endParaRPr>
          </a:p>
          <a:p>
            <a:pPr marL="604520" lvl="1" indent="-302260">
              <a:lnSpc>
                <a:spcPct val="100000"/>
              </a:lnSpc>
              <a:buFont typeface="Arial" panose="020B0604020202020204"/>
              <a:buChar char="•"/>
            </a:pPr>
            <a:r>
              <a:rPr lang="en-US" sz="2000">
                <a:solidFill>
                  <a:srgbClr val="000000"/>
                </a:solidFill>
                <a:latin typeface="Times New Roman" panose="02020603050405020304"/>
                <a:sym typeface="+mn-ea"/>
              </a:rPr>
              <a:t>Blockchain integration</a:t>
            </a:r>
            <a:endParaRPr lang="en-US" sz="2000">
              <a:solidFill>
                <a:srgbClr val="000000"/>
              </a:solidFill>
              <a:latin typeface="Times New Roman" panose="02020603050405020304"/>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1" name="Picture 110"/>
          <p:cNvPicPr/>
          <p:nvPr/>
        </p:nvPicPr>
        <p:blipFill>
          <a:blip r:embed="rId1"/>
          <a:srcRect b="16583"/>
          <a:stretch>
            <a:fillRect/>
          </a:stretch>
        </p:blipFill>
        <p:spPr>
          <a:xfrm>
            <a:off x="8784590" y="2719070"/>
            <a:ext cx="3858260" cy="2904490"/>
          </a:xfrm>
          <a:prstGeom prst="rect">
            <a:avLst/>
          </a:prstGeom>
          <a:noFill/>
          <a:ln w="9525">
            <a:noFill/>
          </a:ln>
        </p:spPr>
      </p:pic>
      <p:pic>
        <p:nvPicPr>
          <p:cNvPr id="108" name="Picture 107"/>
          <p:cNvPicPr/>
          <p:nvPr/>
        </p:nvPicPr>
        <p:blipFill>
          <a:blip r:embed="rId2"/>
          <a:srcRect l="15547" r="20438"/>
          <a:stretch>
            <a:fillRect/>
          </a:stretch>
        </p:blipFill>
        <p:spPr>
          <a:xfrm>
            <a:off x="8266430" y="-3578225"/>
            <a:ext cx="3925570" cy="3429635"/>
          </a:xfrm>
          <a:prstGeom prst="rect">
            <a:avLst/>
          </a:prstGeom>
          <a:noFill/>
          <a:ln w="9525">
            <a:noFill/>
          </a:ln>
        </p:spPr>
      </p:pic>
      <p:sp>
        <p:nvSpPr>
          <p:cNvPr id="2" name="Text Box 1"/>
          <p:cNvSpPr txBox="1"/>
          <p:nvPr/>
        </p:nvSpPr>
        <p:spPr>
          <a:xfrm>
            <a:off x="1155065" y="1725930"/>
            <a:ext cx="9789795" cy="4523105"/>
          </a:xfrm>
          <a:prstGeom prst="rect">
            <a:avLst/>
          </a:prstGeom>
          <a:noFill/>
        </p:spPr>
        <p:txBody>
          <a:bodyPr wrap="square" rtlCol="0" anchor="t">
            <a:spAutoFit/>
          </a:bodyPr>
          <a:p>
            <a:pPr>
              <a:lnSpc>
                <a:spcPct val="100000"/>
              </a:lnSpc>
              <a:spcBef>
                <a:spcPct val="0"/>
              </a:spcBef>
            </a:pPr>
            <a:r>
              <a:rPr lang="en-US" sz="2400">
                <a:solidFill>
                  <a:srgbClr val="000000"/>
                </a:solidFill>
                <a:latin typeface="Times New Roman" panose="02020603050405020304"/>
                <a:sym typeface="+mn-ea"/>
              </a:rPr>
              <a:t>[1] Nakamoto, S. (2008). Bitcoin: A Peer-to-Peer Electronic Cash System. Retrieved from https://bitcoin.org/bitcoin.pdf</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[2] Buterin, V. (2015). Ethereum: A Next-Generation Smart Contract and Decentralized Application Platform. Retrieved from https://github.com/ethereum/wiki/wiki/White-Paper</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[3] Hyperledger Fabric Documentation. (n.d.). Retrieved from https://hyperledger-fabric.readthedocs.io/</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[4] Antonopoulos, A. M. (2014). Mastering Bitcoin: Unlocking Digital Cryptocurrencies. O'Reilly Media.</a:t>
            </a:r>
            <a:endParaRPr lang="en-US" sz="2400">
              <a:solidFill>
                <a:srgbClr val="000000"/>
              </a:solidFill>
              <a:latin typeface="Times New Roman" panose="02020603050405020304"/>
              <a:sym typeface="+mn-ea"/>
            </a:endParaRPr>
          </a:p>
        </p:txBody>
      </p:sp>
      <p:sp>
        <p:nvSpPr>
          <p:cNvPr id="3" name="Text Box 2"/>
          <p:cNvSpPr txBox="1"/>
          <p:nvPr/>
        </p:nvSpPr>
        <p:spPr>
          <a:xfrm>
            <a:off x="993140" y="412115"/>
            <a:ext cx="609600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References</a:t>
            </a:r>
            <a:endParaRPr lang="en-US" sz="5300">
              <a:solidFill>
                <a:srgbClr val="000000"/>
              </a:solidFill>
              <a:latin typeface="Copperplate Gothic Bold" panose="020E0705020206020404" charset="0"/>
              <a:cs typeface="Copperplate Gothic Bold" panose="020E0705020206020404" charset="0"/>
              <a:sym typeface="+mn-ea"/>
            </a:endParaRPr>
          </a:p>
        </p:txBody>
      </p:sp>
      <p:pic>
        <p:nvPicPr>
          <p:cNvPr id="110" name="Picture 109"/>
          <p:cNvPicPr/>
          <p:nvPr/>
        </p:nvPicPr>
        <p:blipFill>
          <a:blip r:embed="rId3"/>
          <a:srcRect r="65833"/>
          <a:stretch>
            <a:fillRect/>
          </a:stretch>
        </p:blipFill>
        <p:spPr>
          <a:xfrm>
            <a:off x="1170305" y="7134860"/>
            <a:ext cx="3876040" cy="5864860"/>
          </a:xfrm>
          <a:prstGeom prst="rect">
            <a:avLst/>
          </a:prstGeom>
          <a:noFill/>
          <a:ln w="9525">
            <a:noFill/>
          </a:ln>
        </p:spPr>
      </p:pic>
      <p:sp>
        <p:nvSpPr>
          <p:cNvPr id="4" name="Text Box 3"/>
          <p:cNvSpPr txBox="1"/>
          <p:nvPr/>
        </p:nvSpPr>
        <p:spPr>
          <a:xfrm>
            <a:off x="-10044430" y="2218055"/>
            <a:ext cx="9559925" cy="4154170"/>
          </a:xfrm>
          <a:prstGeom prst="rect">
            <a:avLst/>
          </a:prstGeom>
          <a:noFill/>
        </p:spPr>
        <p:txBody>
          <a:bodyPr wrap="square" rtlCol="0" anchor="t">
            <a:spAutoFit/>
          </a:bodyPr>
          <a:p>
            <a:pPr marL="734060" lvl="1" indent="-367030" algn="l">
              <a:lnSpc>
                <a:spcPct val="100000"/>
              </a:lnSpc>
              <a:buFont typeface="Arial" panose="020B0604020202020204"/>
              <a:buChar char="•"/>
            </a:pPr>
            <a:r>
              <a:rPr lang="en-US" sz="2400">
                <a:solidFill>
                  <a:srgbClr val="000000"/>
                </a:solidFill>
                <a:latin typeface="Times New Roman" panose="02020603050405020304"/>
                <a:sym typeface="+mn-ea"/>
              </a:rPr>
              <a:t>The E-Voting System project represents a significant step towards modernizing and democratizing the electoral process through the use of blockchain technology.</a:t>
            </a:r>
            <a:endParaRPr lang="en-US" sz="2400">
              <a:solidFill>
                <a:srgbClr val="000000"/>
              </a:solidFill>
              <a:latin typeface="Times New Roman" panose="02020603050405020304"/>
            </a:endParaRPr>
          </a:p>
          <a:p>
            <a:pPr marL="734060" lvl="1" indent="-367030" algn="l">
              <a:lnSpc>
                <a:spcPct val="100000"/>
              </a:lnSpc>
              <a:buFont typeface="Arial" panose="020B0604020202020204"/>
              <a:buChar char="•"/>
            </a:pPr>
            <a:r>
              <a:rPr lang="en-US" sz="2400">
                <a:solidFill>
                  <a:srgbClr val="000000"/>
                </a:solidFill>
                <a:latin typeface="Times New Roman" panose="02020603050405020304"/>
                <a:sym typeface="+mn-ea"/>
              </a:rPr>
              <a:t>The challenges and limitations remain, the project has laid the groundwork for future advancements in electronic voting systems, offering a vision of transparent, accessible, and trustworthy elections in the digital age.</a:t>
            </a:r>
            <a:endParaRPr lang="en-US" sz="2400">
              <a:solidFill>
                <a:srgbClr val="000000"/>
              </a:solidFill>
              <a:latin typeface="Times New Roman" panose="02020603050405020304"/>
            </a:endParaRPr>
          </a:p>
          <a:p>
            <a:pPr marL="734060" lvl="1" indent="-367030" algn="l">
              <a:lnSpc>
                <a:spcPct val="100000"/>
              </a:lnSpc>
              <a:buFont typeface="Arial" panose="020B0604020202020204"/>
              <a:buChar char="•"/>
            </a:pPr>
            <a:r>
              <a:rPr lang="en-US" sz="2400">
                <a:solidFill>
                  <a:srgbClr val="000000"/>
                </a:solidFill>
                <a:latin typeface="Times New Roman" panose="02020603050405020304"/>
                <a:sym typeface="+mn-ea"/>
              </a:rPr>
              <a:t>By embracing these opportunities and addressing the associated challenges, the E-Voting System can evolve into a more robust, inclusive, and trustworthy platform for conducting elections in the digital age.</a:t>
            </a:r>
            <a:endParaRPr lang="en-US" sz="2400">
              <a:solidFill>
                <a:srgbClr val="000000"/>
              </a:solidFill>
              <a:latin typeface="Times New Roman" panose="02020603050405020304"/>
              <a:sym typeface="+mn-ea"/>
            </a:endParaRPr>
          </a:p>
        </p:txBody>
      </p:sp>
      <p:sp>
        <p:nvSpPr>
          <p:cNvPr id="5" name="Text Box 4"/>
          <p:cNvSpPr txBox="1"/>
          <p:nvPr/>
        </p:nvSpPr>
        <p:spPr>
          <a:xfrm>
            <a:off x="-9213215" y="920115"/>
            <a:ext cx="480314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Conclusion</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10" name="Text Box 9"/>
          <p:cNvSpPr txBox="1"/>
          <p:nvPr/>
        </p:nvSpPr>
        <p:spPr>
          <a:xfrm>
            <a:off x="-6740525" y="1079500"/>
            <a:ext cx="3394075" cy="667385"/>
          </a:xfrm>
          <a:prstGeom prst="rect">
            <a:avLst/>
          </a:prstGeom>
          <a:noFill/>
        </p:spPr>
        <p:txBody>
          <a:bodyPr wrap="square" rtlCol="0">
            <a:noAutofit/>
          </a:bodyPr>
          <a:p>
            <a:r>
              <a:rPr lang="en-US" sz="4000" b="1">
                <a:latin typeface="Times New Roman" panose="02020603050405020304" charset="0"/>
                <a:cs typeface="Times New Roman" panose="02020603050405020304" charset="0"/>
              </a:rPr>
              <a:t>Think twice</a:t>
            </a:r>
            <a:endParaRPr lang="en-US" sz="4000" b="1">
              <a:latin typeface="Times New Roman" panose="02020603050405020304" charset="0"/>
              <a:cs typeface="Times New Roman" panose="02020603050405020304" charset="0"/>
            </a:endParaRPr>
          </a:p>
        </p:txBody>
      </p:sp>
      <p:sp>
        <p:nvSpPr>
          <p:cNvPr id="11" name="Text Box 10"/>
          <p:cNvSpPr txBox="1"/>
          <p:nvPr/>
        </p:nvSpPr>
        <p:spPr>
          <a:xfrm>
            <a:off x="-5136515" y="1866900"/>
            <a:ext cx="3851275" cy="768350"/>
          </a:xfrm>
          <a:prstGeom prst="rect">
            <a:avLst/>
          </a:prstGeom>
          <a:noFill/>
        </p:spPr>
        <p:txBody>
          <a:bodyPr wrap="square" rtlCol="0">
            <a:spAutoFit/>
          </a:bodyPr>
          <a:p>
            <a:r>
              <a:rPr lang="en-US" sz="4400" b="1">
                <a:latin typeface="Times New Roman" panose="02020603050405020304" charset="0"/>
                <a:cs typeface="Times New Roman" panose="02020603050405020304" charset="0"/>
              </a:rPr>
              <a:t>VOTE WISE.</a:t>
            </a:r>
            <a:endParaRPr lang="en-US" sz="4400" b="1">
              <a:latin typeface="Times New Roman" panose="02020603050405020304" charset="0"/>
              <a:cs typeface="Times New Roman" panose="02020603050405020304" charset="0"/>
            </a:endParaRPr>
          </a:p>
        </p:txBody>
      </p:sp>
      <p:sp>
        <p:nvSpPr>
          <p:cNvPr id="12" name="Text Box 11"/>
          <p:cNvSpPr txBox="1"/>
          <p:nvPr/>
        </p:nvSpPr>
        <p:spPr>
          <a:xfrm>
            <a:off x="-4178300" y="3114675"/>
            <a:ext cx="3956050" cy="2122805"/>
          </a:xfrm>
          <a:prstGeom prst="rect">
            <a:avLst/>
          </a:prstGeom>
          <a:noFill/>
        </p:spPr>
        <p:txBody>
          <a:bodyPr wrap="square" rtlCol="0">
            <a:spAutoFit/>
          </a:bodyPr>
          <a:p>
            <a:r>
              <a:rPr lang="en-US" sz="6600" b="1">
                <a:latin typeface="Times New Roman" panose="02020603050405020304" charset="0"/>
                <a:cs typeface="Times New Roman" panose="02020603050405020304" charset="0"/>
              </a:rPr>
              <a:t>THANK YOU</a:t>
            </a:r>
            <a:endParaRPr lang="en-US" sz="6600" b="1">
              <a:latin typeface="Times New Roman" panose="02020603050405020304" charset="0"/>
              <a:cs typeface="Times New Roman" panose="02020603050405020304" charset="0"/>
            </a:endParaRPr>
          </a:p>
        </p:txBody>
      </p:sp>
      <p:sp>
        <p:nvSpPr>
          <p:cNvPr id="6" name="Text Box 5"/>
          <p:cNvSpPr txBox="1"/>
          <p:nvPr/>
        </p:nvSpPr>
        <p:spPr>
          <a:xfrm>
            <a:off x="-10160635" y="2275840"/>
            <a:ext cx="9559925" cy="2306955"/>
          </a:xfrm>
          <a:prstGeom prst="rect">
            <a:avLst/>
          </a:prstGeom>
          <a:noFill/>
        </p:spPr>
        <p:txBody>
          <a:bodyPr wrap="square" rtlCol="0" anchor="t">
            <a:spAutoFit/>
          </a:bodyPr>
          <a:p>
            <a:pPr marL="367030" lvl="1" indent="0" algn="l">
              <a:lnSpc>
                <a:spcPct val="100000"/>
              </a:lnSpc>
              <a:buFont typeface="Arial" panose="020B0604020202020204"/>
              <a:buNone/>
            </a:pPr>
            <a:r>
              <a:rPr lang="en-US" sz="2400">
                <a:solidFill>
                  <a:srgbClr val="000000"/>
                </a:solidFill>
                <a:latin typeface="Times New Roman" panose="02020603050405020304"/>
                <a:sym typeface="+mn-ea"/>
              </a:rPr>
              <a:t>The E-Voting System project represents a significant step towards modernizing and democratizing the electoral process through the use of blockchain technology.</a:t>
            </a:r>
            <a:r>
              <a:rPr lang="en-IN" altLang="en-US" sz="2400">
                <a:solidFill>
                  <a:srgbClr val="000000"/>
                </a:solidFill>
                <a:latin typeface="Times New Roman" panose="02020603050405020304"/>
                <a:sym typeface="+mn-ea"/>
              </a:rPr>
              <a:t> </a:t>
            </a:r>
            <a:r>
              <a:rPr lang="en-US" sz="2400">
                <a:solidFill>
                  <a:srgbClr val="000000"/>
                </a:solidFill>
                <a:latin typeface="Times New Roman" panose="02020603050405020304"/>
                <a:sym typeface="+mn-ea"/>
              </a:rPr>
              <a:t>The challenges and limitations remain, the project has laid the groundwork for future advancements in electronic voting systems, offering a vision of transparent, accessible, and trustworthy elections in the digital age.</a:t>
            </a:r>
            <a:endParaRPr lang="en-US" sz="2400">
              <a:solidFill>
                <a:srgbClr val="000000"/>
              </a:solidFill>
              <a:latin typeface="Times New Roman" panose="02020603050405020304"/>
              <a:sym typeface="+mn-ea"/>
            </a:endParaRPr>
          </a:p>
        </p:txBody>
      </p:sp>
      <p:sp>
        <p:nvSpPr>
          <p:cNvPr id="7" name="Text Box 6"/>
          <p:cNvSpPr txBox="1"/>
          <p:nvPr/>
        </p:nvSpPr>
        <p:spPr>
          <a:xfrm>
            <a:off x="-5455285" y="1079500"/>
            <a:ext cx="3394075" cy="667385"/>
          </a:xfrm>
          <a:prstGeom prst="rect">
            <a:avLst/>
          </a:prstGeom>
          <a:noFill/>
        </p:spPr>
        <p:txBody>
          <a:bodyPr wrap="square" rtlCol="0">
            <a:noAutofit/>
          </a:bodyPr>
          <a:p>
            <a:r>
              <a:rPr lang="en-US" sz="4000" b="1">
                <a:latin typeface="Times New Roman" panose="02020603050405020304" charset="0"/>
                <a:cs typeface="Times New Roman" panose="02020603050405020304" charset="0"/>
              </a:rPr>
              <a:t>LETS VOTE</a:t>
            </a:r>
            <a:endParaRPr lang="en-US" sz="4000" b="1">
              <a:latin typeface="Times New Roman" panose="02020603050405020304" charset="0"/>
              <a:cs typeface="Times New Roman" panose="02020603050405020304" charset="0"/>
            </a:endParaRPr>
          </a:p>
        </p:txBody>
      </p:sp>
      <p:sp>
        <p:nvSpPr>
          <p:cNvPr id="8" name="Text Box 7"/>
          <p:cNvSpPr txBox="1"/>
          <p:nvPr/>
        </p:nvSpPr>
        <p:spPr>
          <a:xfrm>
            <a:off x="-3851275" y="1866900"/>
            <a:ext cx="3851275" cy="768350"/>
          </a:xfrm>
          <a:prstGeom prst="rect">
            <a:avLst/>
          </a:prstGeom>
          <a:noFill/>
        </p:spPr>
        <p:txBody>
          <a:bodyPr wrap="square" rtlCol="0">
            <a:spAutoFit/>
          </a:bodyPr>
          <a:p>
            <a:r>
              <a:rPr lang="en-US" sz="4400" b="1">
                <a:latin typeface="Times New Roman" panose="02020603050405020304" charset="0"/>
                <a:cs typeface="Times New Roman" panose="02020603050405020304" charset="0"/>
              </a:rPr>
              <a:t>WITH PRIDE.</a:t>
            </a:r>
            <a:endParaRPr lang="en-US" sz="44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0" name="Picture 109"/>
          <p:cNvPicPr/>
          <p:nvPr/>
        </p:nvPicPr>
        <p:blipFill>
          <a:blip r:embed="rId1"/>
          <a:srcRect r="65833"/>
          <a:stretch>
            <a:fillRect/>
          </a:stretch>
        </p:blipFill>
        <p:spPr>
          <a:xfrm>
            <a:off x="1170305" y="992505"/>
            <a:ext cx="3876040" cy="5864860"/>
          </a:xfrm>
          <a:prstGeom prst="rect">
            <a:avLst/>
          </a:prstGeom>
          <a:noFill/>
          <a:ln w="9525">
            <a:noFill/>
          </a:ln>
        </p:spPr>
      </p:pic>
      <p:sp>
        <p:nvSpPr>
          <p:cNvPr id="2" name="Text Box 1"/>
          <p:cNvSpPr txBox="1"/>
          <p:nvPr/>
        </p:nvSpPr>
        <p:spPr>
          <a:xfrm>
            <a:off x="3442335" y="1079500"/>
            <a:ext cx="3394075" cy="667385"/>
          </a:xfrm>
          <a:prstGeom prst="rect">
            <a:avLst/>
          </a:prstGeom>
          <a:noFill/>
        </p:spPr>
        <p:txBody>
          <a:bodyPr wrap="square" rtlCol="0">
            <a:noAutofit/>
          </a:bodyPr>
          <a:p>
            <a:r>
              <a:rPr lang="en-US" sz="4000" b="1">
                <a:latin typeface="Times New Roman" panose="02020603050405020304" charset="0"/>
                <a:cs typeface="Times New Roman" panose="02020603050405020304" charset="0"/>
              </a:rPr>
              <a:t>LETS VOTE</a:t>
            </a:r>
            <a:endParaRPr lang="en-US" sz="4000" b="1">
              <a:latin typeface="Times New Roman" panose="02020603050405020304" charset="0"/>
              <a:cs typeface="Times New Roman" panose="02020603050405020304" charset="0"/>
            </a:endParaRPr>
          </a:p>
        </p:txBody>
      </p:sp>
      <p:sp>
        <p:nvSpPr>
          <p:cNvPr id="3" name="Text Box 2"/>
          <p:cNvSpPr txBox="1"/>
          <p:nvPr/>
        </p:nvSpPr>
        <p:spPr>
          <a:xfrm>
            <a:off x="5046345" y="1866900"/>
            <a:ext cx="3851275" cy="768350"/>
          </a:xfrm>
          <a:prstGeom prst="rect">
            <a:avLst/>
          </a:prstGeom>
          <a:noFill/>
        </p:spPr>
        <p:txBody>
          <a:bodyPr wrap="square" rtlCol="0">
            <a:spAutoFit/>
          </a:bodyPr>
          <a:p>
            <a:r>
              <a:rPr lang="en-US" sz="4400" b="1">
                <a:latin typeface="Times New Roman" panose="02020603050405020304" charset="0"/>
                <a:cs typeface="Times New Roman" panose="02020603050405020304" charset="0"/>
              </a:rPr>
              <a:t>WITH PRIDE.</a:t>
            </a:r>
            <a:endParaRPr lang="en-US" sz="4400" b="1">
              <a:latin typeface="Times New Roman" panose="02020603050405020304" charset="0"/>
              <a:cs typeface="Times New Roman" panose="02020603050405020304" charset="0"/>
            </a:endParaRPr>
          </a:p>
        </p:txBody>
      </p:sp>
      <p:sp>
        <p:nvSpPr>
          <p:cNvPr id="4" name="Text Box 3"/>
          <p:cNvSpPr txBox="1"/>
          <p:nvPr/>
        </p:nvSpPr>
        <p:spPr>
          <a:xfrm>
            <a:off x="6004560" y="3114675"/>
            <a:ext cx="3956050" cy="2122805"/>
          </a:xfrm>
          <a:prstGeom prst="rect">
            <a:avLst/>
          </a:prstGeom>
          <a:noFill/>
        </p:spPr>
        <p:txBody>
          <a:bodyPr wrap="square" rtlCol="0">
            <a:spAutoFit/>
          </a:bodyPr>
          <a:p>
            <a:r>
              <a:rPr lang="en-US" sz="6600" b="1">
                <a:latin typeface="Times New Roman" panose="02020603050405020304" charset="0"/>
                <a:cs typeface="Times New Roman" panose="02020603050405020304" charset="0"/>
              </a:rPr>
              <a:t>THANK YOU</a:t>
            </a:r>
            <a:endParaRPr lang="en-US" sz="6600" b="1">
              <a:latin typeface="Times New Roman" panose="02020603050405020304" charset="0"/>
              <a:cs typeface="Times New Roman" panose="02020603050405020304" charset="0"/>
            </a:endParaRPr>
          </a:p>
        </p:txBody>
      </p:sp>
      <p:pic>
        <p:nvPicPr>
          <p:cNvPr id="111" name="Picture 110"/>
          <p:cNvPicPr/>
          <p:nvPr/>
        </p:nvPicPr>
        <p:blipFill>
          <a:blip r:embed="rId2"/>
          <a:srcRect b="16583"/>
          <a:stretch>
            <a:fillRect/>
          </a:stretch>
        </p:blipFill>
        <p:spPr>
          <a:xfrm>
            <a:off x="12872085" y="2719070"/>
            <a:ext cx="3858260" cy="2904490"/>
          </a:xfrm>
          <a:prstGeom prst="rect">
            <a:avLst/>
          </a:prstGeom>
          <a:noFill/>
          <a:ln w="9525">
            <a:noFill/>
          </a:ln>
        </p:spPr>
      </p:pic>
      <p:sp>
        <p:nvSpPr>
          <p:cNvPr id="5" name="Text Box 4"/>
          <p:cNvSpPr txBox="1"/>
          <p:nvPr/>
        </p:nvSpPr>
        <p:spPr>
          <a:xfrm>
            <a:off x="1155065" y="-5015865"/>
            <a:ext cx="9789795" cy="4523105"/>
          </a:xfrm>
          <a:prstGeom prst="rect">
            <a:avLst/>
          </a:prstGeom>
          <a:noFill/>
        </p:spPr>
        <p:txBody>
          <a:bodyPr wrap="square" rtlCol="0" anchor="t">
            <a:spAutoFit/>
          </a:bodyPr>
          <a:p>
            <a:pPr>
              <a:lnSpc>
                <a:spcPct val="100000"/>
              </a:lnSpc>
              <a:spcBef>
                <a:spcPct val="0"/>
              </a:spcBef>
            </a:pPr>
            <a:r>
              <a:rPr lang="en-US" sz="2400">
                <a:solidFill>
                  <a:srgbClr val="000000"/>
                </a:solidFill>
                <a:latin typeface="Times New Roman" panose="02020603050405020304"/>
                <a:sym typeface="+mn-ea"/>
              </a:rPr>
              <a:t>[1] Nakamoto, S. (2008). Bitcoin: A Peer-to-Peer Electronic Cash System. Retrieved from https://bitcoin.org/bitcoin.pdf</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[2] Buterin, V. (2015). Ethereum: A Next-Generation Smart Contract and Decentralized Application Platform. Retrieved from https://github.com/ethereum/wiki/wiki/White-Paper</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[3] Hyperledger Fabric Documentation. (n.d.). Retrieved from https://hyperledger-fabric.readthedocs.io/</a:t>
            </a:r>
            <a:endParaRPr lang="en-US" sz="2400">
              <a:solidFill>
                <a:srgbClr val="000000"/>
              </a:solidFill>
              <a:latin typeface="Times New Roman" panose="02020603050405020304"/>
            </a:endParaRPr>
          </a:p>
          <a:p>
            <a:pPr>
              <a:lnSpc>
                <a:spcPct val="100000"/>
              </a:lnSpc>
              <a:spcBef>
                <a:spcPct val="0"/>
              </a:spcBef>
            </a:pPr>
            <a:endParaRPr lang="en-US" sz="2400"/>
          </a:p>
          <a:p>
            <a:pPr>
              <a:lnSpc>
                <a:spcPct val="100000"/>
              </a:lnSpc>
              <a:spcBef>
                <a:spcPct val="0"/>
              </a:spcBef>
            </a:pPr>
            <a:r>
              <a:rPr lang="en-US" sz="2400">
                <a:solidFill>
                  <a:srgbClr val="000000"/>
                </a:solidFill>
                <a:latin typeface="Times New Roman" panose="02020603050405020304"/>
                <a:sym typeface="+mn-ea"/>
              </a:rPr>
              <a:t>[4] Antonopoulos, A. M. (2014). Mastering Bitcoin: Unlocking Digital Cryptocurrencies. O'Reilly Media.</a:t>
            </a:r>
            <a:endParaRPr lang="en-US" sz="2400">
              <a:solidFill>
                <a:srgbClr val="000000"/>
              </a:solidFill>
              <a:latin typeface="Times New Roman" panose="02020603050405020304"/>
              <a:sym typeface="+mn-ea"/>
            </a:endParaRPr>
          </a:p>
        </p:txBody>
      </p:sp>
      <p:sp>
        <p:nvSpPr>
          <p:cNvPr id="6" name="Text Box 5"/>
          <p:cNvSpPr txBox="1"/>
          <p:nvPr/>
        </p:nvSpPr>
        <p:spPr>
          <a:xfrm>
            <a:off x="993140" y="-6329680"/>
            <a:ext cx="609600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References</a:t>
            </a:r>
            <a:endParaRPr lang="en-US" sz="5300">
              <a:solidFill>
                <a:srgbClr val="000000"/>
              </a:solidFill>
              <a:latin typeface="Copperplate Gothic Bold" panose="020E0705020206020404" charset="0"/>
              <a:cs typeface="Copperplate Gothic Bold" panose="020E07050202060204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rot="17580000">
            <a:off x="2886710" y="2435860"/>
            <a:ext cx="12237720" cy="2978785"/>
          </a:xfrm>
          <a:prstGeom prst="rect">
            <a:avLst/>
          </a:prstGeom>
          <a:gradFill>
            <a:gsLst>
              <a:gs pos="0">
                <a:srgbClr val="14CD68"/>
              </a:gs>
              <a:gs pos="100000">
                <a:srgbClr val="035C7D"/>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rot="3780000">
            <a:off x="1968500" y="-3162935"/>
            <a:ext cx="12237720" cy="2978785"/>
          </a:xfrm>
          <a:prstGeom prst="rect">
            <a:avLst/>
          </a:prstGeom>
          <a:gradFill>
            <a:gsLst>
              <a:gs pos="0">
                <a:srgbClr val="7B32B2"/>
              </a:gs>
              <a:gs pos="100000">
                <a:srgbClr val="401A5D"/>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Rectangles 3"/>
          <p:cNvSpPr/>
          <p:nvPr/>
        </p:nvSpPr>
        <p:spPr>
          <a:xfrm rot="16200000">
            <a:off x="4583430" y="1014730"/>
            <a:ext cx="12237720" cy="2978785"/>
          </a:xfrm>
          <a:prstGeom prst="rect">
            <a:avLst/>
          </a:prstGeom>
          <a:gradFill>
            <a:gsLst>
              <a:gs pos="0">
                <a:srgbClr val="012D86"/>
              </a:gs>
              <a:gs pos="100000">
                <a:srgbClr val="0E2557"/>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Box 7"/>
          <p:cNvSpPr txBox="1"/>
          <p:nvPr/>
        </p:nvSpPr>
        <p:spPr>
          <a:xfrm>
            <a:off x="808355" y="191135"/>
            <a:ext cx="6544945" cy="2854325"/>
          </a:xfrm>
          <a:prstGeom prst="rect">
            <a:avLst/>
          </a:prstGeom>
        </p:spPr>
        <p:txBody>
          <a:bodyPr wrap="square" lIns="0" tIns="0" rIns="0" bIns="0" rtlCol="0" anchor="t">
            <a:spAutoFit/>
          </a:bodyPr>
          <a:p>
            <a:pPr algn="ctr">
              <a:lnSpc>
                <a:spcPts val="7420"/>
              </a:lnSpc>
              <a:spcBef>
                <a:spcPct val="0"/>
              </a:spcBef>
            </a:pPr>
            <a:r>
              <a:rPr lang="en-IN" altLang="en-US" sz="4800" b="1">
                <a:solidFill>
                  <a:srgbClr val="000000"/>
                </a:solidFill>
                <a:latin typeface="Copperplate Gothic Bold" panose="020E0705020206020404" charset="0"/>
                <a:cs typeface="Copperplate Gothic Bold" panose="020E0705020206020404" charset="0"/>
              </a:rPr>
              <a:t>Web Based Online </a:t>
            </a:r>
            <a:r>
              <a:rPr lang="en-US" sz="4800" b="1">
                <a:solidFill>
                  <a:srgbClr val="000000"/>
                </a:solidFill>
                <a:latin typeface="Copperplate Gothic Bold" panose="020E0705020206020404" charset="0"/>
                <a:cs typeface="Copperplate Gothic Bold" panose="020E0705020206020404" charset="0"/>
              </a:rPr>
              <a:t>Voting System Using Blockchain</a:t>
            </a:r>
            <a:endParaRPr lang="en-US" sz="4800" b="1">
              <a:solidFill>
                <a:srgbClr val="000000"/>
              </a:solidFill>
              <a:latin typeface="Copperplate Gothic Bold" panose="020E0705020206020404" charset="0"/>
              <a:cs typeface="Copperplate Gothic Bold" panose="020E0705020206020404" charset="0"/>
            </a:endParaRPr>
          </a:p>
        </p:txBody>
      </p:sp>
      <p:sp>
        <p:nvSpPr>
          <p:cNvPr id="8" name="TextBox 8"/>
          <p:cNvSpPr txBox="1"/>
          <p:nvPr/>
        </p:nvSpPr>
        <p:spPr>
          <a:xfrm>
            <a:off x="488950" y="3090545"/>
            <a:ext cx="6971030" cy="1363980"/>
          </a:xfrm>
          <a:prstGeom prst="rect">
            <a:avLst/>
          </a:prstGeom>
        </p:spPr>
        <p:txBody>
          <a:bodyPr wrap="square" lIns="0" tIns="0" rIns="0" bIns="0" rtlCol="0" anchor="t">
            <a:spAutoFit/>
          </a:bodyPr>
          <a:p>
            <a:pPr algn="ctr">
              <a:lnSpc>
                <a:spcPts val="5320"/>
              </a:lnSpc>
            </a:pPr>
            <a:r>
              <a:rPr lang="en-US" sz="3200" u="sng">
                <a:solidFill>
                  <a:srgbClr val="000000"/>
                </a:solidFill>
                <a:latin typeface="Copperplate Gothic Bold" panose="020E0705020206020404" charset="0"/>
                <a:cs typeface="Copperplate Gothic Bold" panose="020E0705020206020404" charset="0"/>
              </a:rPr>
              <a:t>Under the Guidance of</a:t>
            </a:r>
            <a:r>
              <a:rPr lang="en-US" sz="3200">
                <a:solidFill>
                  <a:srgbClr val="000000"/>
                </a:solidFill>
                <a:latin typeface="Copperplate Gothic Bold" panose="020E0705020206020404" charset="0"/>
                <a:cs typeface="Copperplate Gothic Bold" panose="020E0705020206020404" charset="0"/>
              </a:rPr>
              <a:t> </a:t>
            </a:r>
            <a:endParaRPr lang="en-US" sz="3200">
              <a:solidFill>
                <a:srgbClr val="000000"/>
              </a:solidFill>
              <a:latin typeface="Copperplate Gothic Bold" panose="020E0705020206020404" charset="0"/>
              <a:cs typeface="Copperplate Gothic Bold" panose="020E0705020206020404" charset="0"/>
            </a:endParaRPr>
          </a:p>
          <a:p>
            <a:pPr algn="ctr">
              <a:lnSpc>
                <a:spcPts val="5320"/>
              </a:lnSpc>
            </a:pPr>
            <a:r>
              <a:rPr lang="en-US" sz="3200">
                <a:solidFill>
                  <a:srgbClr val="000000"/>
                </a:solidFill>
                <a:latin typeface="Copperplate Gothic Bold" panose="020E0705020206020404" charset="0"/>
                <a:cs typeface="Copperplate Gothic Bold" panose="020E0705020206020404" charset="0"/>
              </a:rPr>
              <a:t>Mrs SHRUTHI</a:t>
            </a:r>
            <a:r>
              <a:rPr lang="en-US" sz="2400">
                <a:solidFill>
                  <a:srgbClr val="000000"/>
                </a:solidFill>
                <a:latin typeface="Times New Roman Bold" panose="02030802070405020303"/>
              </a:rPr>
              <a:t> </a:t>
            </a:r>
            <a:endParaRPr sz="2400"/>
          </a:p>
        </p:txBody>
      </p:sp>
      <p:sp>
        <p:nvSpPr>
          <p:cNvPr id="9" name="Text Box 8"/>
          <p:cNvSpPr txBox="1"/>
          <p:nvPr/>
        </p:nvSpPr>
        <p:spPr>
          <a:xfrm>
            <a:off x="1842135" y="4499610"/>
            <a:ext cx="4051300" cy="2122805"/>
          </a:xfrm>
          <a:prstGeom prst="rect">
            <a:avLst/>
          </a:prstGeom>
          <a:noFill/>
        </p:spPr>
        <p:txBody>
          <a:bodyPr wrap="square" rtlCol="0">
            <a:spAutoFit/>
          </a:bodyPr>
          <a:p>
            <a:pPr algn="ctr"/>
            <a:r>
              <a:rPr lang="en-US" sz="3600" b="1" u="sng">
                <a:latin typeface="Copperplate Gothic Bold" panose="020E0705020206020404" charset="0"/>
                <a:cs typeface="Copperplate Gothic Bold" panose="020E0705020206020404" charset="0"/>
              </a:rPr>
              <a:t>Presented by</a:t>
            </a:r>
            <a:endParaRPr lang="en-US" sz="3600" b="1" u="sng">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Basavaraj C</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Chetan c Yaligar</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Kishore Kumar K</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Niranjan Murthy</a:t>
            </a:r>
            <a:endParaRPr lang="en-US" sz="2400">
              <a:latin typeface="Copperplate Gothic Bold" panose="020E0705020206020404" charset="0"/>
              <a:cs typeface="Copperplate Gothic Bold" panose="020E0705020206020404" charset="0"/>
            </a:endParaRPr>
          </a:p>
        </p:txBody>
      </p:sp>
      <p:pic>
        <p:nvPicPr>
          <p:cNvPr id="100" name="Picture 99"/>
          <p:cNvPicPr/>
          <p:nvPr/>
        </p:nvPicPr>
        <p:blipFill>
          <a:blip r:embed="rId1"/>
          <a:srcRect b="5569"/>
          <a:stretch>
            <a:fillRect/>
          </a:stretch>
        </p:blipFill>
        <p:spPr>
          <a:xfrm>
            <a:off x="12577445" y="1234440"/>
            <a:ext cx="4933950" cy="4491355"/>
          </a:xfrm>
          <a:prstGeom prst="rect">
            <a:avLst/>
          </a:prstGeom>
          <a:noFill/>
          <a:ln w="9525">
            <a:noFill/>
          </a:ln>
        </p:spPr>
      </p:pic>
      <p:sp>
        <p:nvSpPr>
          <p:cNvPr id="16" name="TextBox 16"/>
          <p:cNvSpPr txBox="1"/>
          <p:nvPr/>
        </p:nvSpPr>
        <p:spPr>
          <a:xfrm>
            <a:off x="2492311" y="-1246336"/>
            <a:ext cx="7206377" cy="951230"/>
          </a:xfrm>
          <a:prstGeom prst="rect">
            <a:avLst/>
          </a:prstGeom>
        </p:spPr>
        <p:txBody>
          <a:bodyPr lIns="0" tIns="0" rIns="0" bIns="0"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rPr>
              <a:t>Agenda</a:t>
            </a:r>
            <a:endParaRPr lang="en-US" sz="5300">
              <a:solidFill>
                <a:srgbClr val="000000"/>
              </a:solidFill>
              <a:latin typeface="Copperplate Gothic Bold" panose="020E0705020206020404" charset="0"/>
              <a:cs typeface="Copperplate Gothic Bold" panose="020E0705020206020404" charset="0"/>
            </a:endParaRPr>
          </a:p>
        </p:txBody>
      </p:sp>
      <p:sp>
        <p:nvSpPr>
          <p:cNvPr id="15" name="TextBox 15"/>
          <p:cNvSpPr txBox="1"/>
          <p:nvPr/>
        </p:nvSpPr>
        <p:spPr>
          <a:xfrm>
            <a:off x="-7646035" y="1145540"/>
            <a:ext cx="7419340" cy="5416550"/>
          </a:xfrm>
          <a:prstGeom prst="rect">
            <a:avLst/>
          </a:prstGeom>
        </p:spPr>
        <p:txBody>
          <a:bodyPr wrap="square" lIns="0" tIns="0" rIns="0" bIns="0" rtlCol="0" anchor="t">
            <a:spAutoFit/>
          </a:bodyPr>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Abstract</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Introduction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Aim and Objective</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Literature Survey</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Problem Statement</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Existing System</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Proposed System</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Design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Requirements Specifications</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Implementation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Conclusion</a:t>
            </a:r>
            <a:endParaRPr lang="en-US" sz="3200">
              <a:solidFill>
                <a:srgbClr val="000000"/>
              </a:solidFill>
              <a:latin typeface="Times New Roman Bold" panose="02030802070405020303"/>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Box 16"/>
          <p:cNvSpPr txBox="1"/>
          <p:nvPr/>
        </p:nvSpPr>
        <p:spPr>
          <a:xfrm>
            <a:off x="2492311" y="230674"/>
            <a:ext cx="7206377" cy="951230"/>
          </a:xfrm>
          <a:prstGeom prst="rect">
            <a:avLst/>
          </a:prstGeom>
        </p:spPr>
        <p:txBody>
          <a:bodyPr lIns="0" tIns="0" rIns="0" bIns="0"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rPr>
              <a:t>Agenda</a:t>
            </a:r>
            <a:endParaRPr lang="en-US" sz="5300">
              <a:solidFill>
                <a:srgbClr val="000000"/>
              </a:solidFill>
              <a:latin typeface="Copperplate Gothic Bold" panose="020E0705020206020404" charset="0"/>
              <a:cs typeface="Copperplate Gothic Bold" panose="020E0705020206020404" charset="0"/>
            </a:endParaRPr>
          </a:p>
        </p:txBody>
      </p:sp>
      <p:pic>
        <p:nvPicPr>
          <p:cNvPr id="100" name="Picture 99"/>
          <p:cNvPicPr/>
          <p:nvPr/>
        </p:nvPicPr>
        <p:blipFill>
          <a:blip r:embed="rId1"/>
          <a:srcRect b="5569"/>
          <a:stretch>
            <a:fillRect/>
          </a:stretch>
        </p:blipFill>
        <p:spPr>
          <a:xfrm>
            <a:off x="7258050" y="1234440"/>
            <a:ext cx="4933950" cy="4491355"/>
          </a:xfrm>
          <a:prstGeom prst="rect">
            <a:avLst/>
          </a:prstGeom>
          <a:noFill/>
          <a:ln w="9525">
            <a:noFill/>
          </a:ln>
        </p:spPr>
      </p:pic>
      <p:sp>
        <p:nvSpPr>
          <p:cNvPr id="15" name="TextBox 15"/>
          <p:cNvSpPr txBox="1"/>
          <p:nvPr/>
        </p:nvSpPr>
        <p:spPr>
          <a:xfrm>
            <a:off x="1243330" y="1145540"/>
            <a:ext cx="7419340" cy="5416550"/>
          </a:xfrm>
          <a:prstGeom prst="rect">
            <a:avLst/>
          </a:prstGeom>
        </p:spPr>
        <p:txBody>
          <a:bodyPr wrap="square" lIns="0" tIns="0" rIns="0" bIns="0" rtlCol="0" anchor="t">
            <a:spAutoFit/>
          </a:bodyPr>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Abstract</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Introduction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Aim and Objective</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Literature Survey</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Problem Statement</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Existing System</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Proposed System</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Design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Requirements Specifications</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Implementation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Conclusion</a:t>
            </a:r>
            <a:endParaRPr lang="en-US" sz="3200">
              <a:solidFill>
                <a:srgbClr val="000000"/>
              </a:solidFill>
              <a:latin typeface="Times New Roman Bold" panose="02030802070405020303"/>
            </a:endParaRPr>
          </a:p>
        </p:txBody>
      </p:sp>
      <p:sp>
        <p:nvSpPr>
          <p:cNvPr id="3" name="Rectangles 2"/>
          <p:cNvSpPr/>
          <p:nvPr/>
        </p:nvSpPr>
        <p:spPr>
          <a:xfrm rot="17580000">
            <a:off x="7341870" y="-7703820"/>
            <a:ext cx="12237720" cy="2978785"/>
          </a:xfrm>
          <a:prstGeom prst="rect">
            <a:avLst/>
          </a:prstGeom>
          <a:gradFill>
            <a:gsLst>
              <a:gs pos="0">
                <a:srgbClr val="14CD68"/>
              </a:gs>
              <a:gs pos="100000">
                <a:srgbClr val="035C7D"/>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rot="3780000">
            <a:off x="10178415" y="12792075"/>
            <a:ext cx="12237720" cy="2978785"/>
          </a:xfrm>
          <a:prstGeom prst="rect">
            <a:avLst/>
          </a:prstGeom>
          <a:gradFill>
            <a:gsLst>
              <a:gs pos="0">
                <a:srgbClr val="7B32B2"/>
              </a:gs>
              <a:gs pos="100000">
                <a:srgbClr val="401A5D"/>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Rectangles 3"/>
          <p:cNvSpPr/>
          <p:nvPr/>
        </p:nvSpPr>
        <p:spPr>
          <a:xfrm rot="16200000">
            <a:off x="9277350" y="1990725"/>
            <a:ext cx="12237720" cy="2978785"/>
          </a:xfrm>
          <a:prstGeom prst="rect">
            <a:avLst/>
          </a:prstGeom>
          <a:gradFill>
            <a:gsLst>
              <a:gs pos="0">
                <a:srgbClr val="012D86"/>
              </a:gs>
              <a:gs pos="100000">
                <a:srgbClr val="0E2557"/>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6" name="Group 2"/>
          <p:cNvGrpSpPr/>
          <p:nvPr/>
        </p:nvGrpSpPr>
        <p:grpSpPr>
          <a:xfrm rot="2880000">
            <a:off x="9644890" y="-6719869"/>
            <a:ext cx="4742111" cy="4742111"/>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18"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2880000">
            <a:off x="12439986" y="-1290913"/>
            <a:ext cx="2103985" cy="2103985"/>
            <a:chOff x="0" y="0"/>
            <a:chExt cx="812800" cy="812800"/>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3680000">
            <a:off x="14633769" y="-4246512"/>
            <a:ext cx="4742111" cy="4742111"/>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8280000">
            <a:off x="12998397" y="-2369038"/>
            <a:ext cx="987162" cy="987162"/>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
        <p:nvSpPr>
          <p:cNvPr id="29" name="TextBox 15"/>
          <p:cNvSpPr txBox="1"/>
          <p:nvPr/>
        </p:nvSpPr>
        <p:spPr>
          <a:xfrm>
            <a:off x="-11544935" y="2205990"/>
            <a:ext cx="10771505" cy="4062730"/>
          </a:xfrm>
          <a:prstGeom prst="rect">
            <a:avLst/>
          </a:prstGeom>
        </p:spPr>
        <p:txBody>
          <a:bodyPr wrap="square" lIns="0" tIns="0" rIns="0" bIns="0" rtlCol="0" anchor="t">
            <a:spAutoFit/>
          </a:bodyPr>
          <a:p>
            <a:pPr marL="734060" lvl="1" indent="-367030" algn="just">
              <a:lnSpc>
                <a:spcPct val="100000"/>
              </a:lnSpc>
              <a:buFont typeface="Arial" panose="020B0604020202020204"/>
              <a:buChar char="•"/>
            </a:pPr>
            <a:r>
              <a:rPr lang="en-US" sz="2400">
                <a:solidFill>
                  <a:srgbClr val="000000"/>
                </a:solidFill>
                <a:latin typeface="Times New Roman" panose="02020603050405020304"/>
              </a:rPr>
              <a:t>The traditional methods of voting have been marred by challenges such as security breaches, lack of transparency, and inefficiencies.</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This project proposes the development of an E-Voting System utilizing blockchain technology.</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This project addresses the limitations of traditional voting systems by introducing a decentralized ledger system.</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Through the use of cryptographic algorithms and distributed consensus mechanisms, blockchain technology mitigates the risks associated with manipulation of election results. </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Furthermore, the transparency of blockchain enables voters to verify their votes and audit the election process.</a:t>
            </a:r>
            <a:endParaRPr lang="en-US" sz="2400">
              <a:solidFill>
                <a:srgbClr val="000000"/>
              </a:solidFill>
              <a:latin typeface="Times New Roman" panose="02020603050405020304"/>
            </a:endParaRPr>
          </a:p>
        </p:txBody>
      </p:sp>
      <p:sp>
        <p:nvSpPr>
          <p:cNvPr id="7" name="TextBox 14"/>
          <p:cNvSpPr txBox="1"/>
          <p:nvPr/>
        </p:nvSpPr>
        <p:spPr>
          <a:xfrm>
            <a:off x="-5200650" y="818515"/>
            <a:ext cx="4622800" cy="951230"/>
          </a:xfrm>
          <a:prstGeom prst="rect">
            <a:avLst/>
          </a:prstGeom>
        </p:spPr>
        <p:txBody>
          <a:bodyPr wrap="square" lIns="0" tIns="0" rIns="0" bIns="0"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rPr>
              <a:t>Abstract</a:t>
            </a:r>
            <a:endParaRPr lang="en-US" sz="5300">
              <a:solidFill>
                <a:srgbClr val="000000"/>
              </a:solidFill>
              <a:latin typeface="Copperplate Gothic Bold" panose="020E0705020206020404" charset="0"/>
              <a:cs typeface="Copperplate Gothic Bold" panose="020E0705020206020404" charset="0"/>
            </a:endParaRPr>
          </a:p>
        </p:txBody>
      </p:sp>
      <p:sp>
        <p:nvSpPr>
          <p:cNvPr id="2" name="TextBox 7"/>
          <p:cNvSpPr txBox="1"/>
          <p:nvPr/>
        </p:nvSpPr>
        <p:spPr>
          <a:xfrm>
            <a:off x="-7421245" y="230505"/>
            <a:ext cx="6544945" cy="2854325"/>
          </a:xfrm>
          <a:prstGeom prst="rect">
            <a:avLst/>
          </a:prstGeom>
        </p:spPr>
        <p:txBody>
          <a:bodyPr wrap="square" lIns="0" tIns="0" rIns="0" bIns="0" rtlCol="0" anchor="t">
            <a:spAutoFit/>
          </a:bodyPr>
          <a:p>
            <a:pPr algn="ctr">
              <a:lnSpc>
                <a:spcPts val="7420"/>
              </a:lnSpc>
              <a:spcBef>
                <a:spcPct val="0"/>
              </a:spcBef>
            </a:pPr>
            <a:r>
              <a:rPr lang="en-IN" altLang="en-US" sz="4800" b="1">
                <a:solidFill>
                  <a:srgbClr val="000000"/>
                </a:solidFill>
                <a:latin typeface="Copperplate Gothic Bold" panose="020E0705020206020404" charset="0"/>
                <a:cs typeface="Copperplate Gothic Bold" panose="020E0705020206020404" charset="0"/>
              </a:rPr>
              <a:t>Web Based Online </a:t>
            </a:r>
            <a:r>
              <a:rPr lang="en-US" sz="4800" b="1">
                <a:solidFill>
                  <a:srgbClr val="000000"/>
                </a:solidFill>
                <a:latin typeface="Copperplate Gothic Bold" panose="020E0705020206020404" charset="0"/>
                <a:cs typeface="Copperplate Gothic Bold" panose="020E0705020206020404" charset="0"/>
              </a:rPr>
              <a:t>Voting System Using Blockchain</a:t>
            </a:r>
            <a:endParaRPr lang="en-US" sz="4800" b="1">
              <a:solidFill>
                <a:srgbClr val="000000"/>
              </a:solidFill>
              <a:latin typeface="Copperplate Gothic Bold" panose="020E0705020206020404" charset="0"/>
              <a:cs typeface="Copperplate Gothic Bold" panose="020E0705020206020404" charset="0"/>
            </a:endParaRPr>
          </a:p>
        </p:txBody>
      </p:sp>
      <p:sp>
        <p:nvSpPr>
          <p:cNvPr id="8" name="TextBox 8"/>
          <p:cNvSpPr txBox="1"/>
          <p:nvPr/>
        </p:nvSpPr>
        <p:spPr>
          <a:xfrm>
            <a:off x="-7207250" y="3030220"/>
            <a:ext cx="6971030" cy="1363980"/>
          </a:xfrm>
          <a:prstGeom prst="rect">
            <a:avLst/>
          </a:prstGeom>
        </p:spPr>
        <p:txBody>
          <a:bodyPr wrap="square" lIns="0" tIns="0" rIns="0" bIns="0" rtlCol="0" anchor="t">
            <a:spAutoFit/>
          </a:bodyPr>
          <a:p>
            <a:pPr algn="ctr">
              <a:lnSpc>
                <a:spcPts val="5320"/>
              </a:lnSpc>
            </a:pPr>
            <a:r>
              <a:rPr lang="en-US" sz="3200" u="sng">
                <a:solidFill>
                  <a:srgbClr val="000000"/>
                </a:solidFill>
                <a:latin typeface="Copperplate Gothic Bold" panose="020E0705020206020404" charset="0"/>
                <a:cs typeface="Copperplate Gothic Bold" panose="020E0705020206020404" charset="0"/>
              </a:rPr>
              <a:t>Under the Guidance of</a:t>
            </a:r>
            <a:r>
              <a:rPr lang="en-US" sz="3200">
                <a:solidFill>
                  <a:srgbClr val="000000"/>
                </a:solidFill>
                <a:latin typeface="Copperplate Gothic Bold" panose="020E0705020206020404" charset="0"/>
                <a:cs typeface="Copperplate Gothic Bold" panose="020E0705020206020404" charset="0"/>
              </a:rPr>
              <a:t> </a:t>
            </a:r>
            <a:endParaRPr lang="en-US" sz="3200">
              <a:solidFill>
                <a:srgbClr val="000000"/>
              </a:solidFill>
              <a:latin typeface="Copperplate Gothic Bold" panose="020E0705020206020404" charset="0"/>
              <a:cs typeface="Copperplate Gothic Bold" panose="020E0705020206020404" charset="0"/>
            </a:endParaRPr>
          </a:p>
          <a:p>
            <a:pPr algn="ctr">
              <a:lnSpc>
                <a:spcPts val="5320"/>
              </a:lnSpc>
            </a:pPr>
            <a:r>
              <a:rPr lang="en-US" sz="3200">
                <a:solidFill>
                  <a:srgbClr val="000000"/>
                </a:solidFill>
                <a:latin typeface="Copperplate Gothic Bold" panose="020E0705020206020404" charset="0"/>
                <a:cs typeface="Copperplate Gothic Bold" panose="020E0705020206020404" charset="0"/>
              </a:rPr>
              <a:t>Mrs SHRUTHI</a:t>
            </a:r>
            <a:r>
              <a:rPr lang="en-US" sz="2400">
                <a:solidFill>
                  <a:srgbClr val="000000"/>
                </a:solidFill>
                <a:latin typeface="Times New Roman Bold" panose="02030802070405020303"/>
              </a:rPr>
              <a:t> </a:t>
            </a:r>
            <a:endParaRPr sz="2400"/>
          </a:p>
        </p:txBody>
      </p:sp>
      <p:sp>
        <p:nvSpPr>
          <p:cNvPr id="9" name="Text Box 8"/>
          <p:cNvSpPr txBox="1"/>
          <p:nvPr/>
        </p:nvSpPr>
        <p:spPr>
          <a:xfrm>
            <a:off x="-5854065" y="4439285"/>
            <a:ext cx="4051300" cy="2122805"/>
          </a:xfrm>
          <a:prstGeom prst="rect">
            <a:avLst/>
          </a:prstGeom>
          <a:noFill/>
        </p:spPr>
        <p:txBody>
          <a:bodyPr wrap="square" rtlCol="0">
            <a:spAutoFit/>
          </a:bodyPr>
          <a:p>
            <a:pPr algn="ctr"/>
            <a:r>
              <a:rPr lang="en-US" sz="3600" b="1" u="sng">
                <a:latin typeface="Copperplate Gothic Bold" panose="020E0705020206020404" charset="0"/>
                <a:cs typeface="Copperplate Gothic Bold" panose="020E0705020206020404" charset="0"/>
              </a:rPr>
              <a:t>Presented by</a:t>
            </a:r>
            <a:endParaRPr lang="en-US" sz="3600" b="1" u="sng">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Basavaraj C</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Chetan c Yaligar</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Kishore Kumar K</a:t>
            </a:r>
            <a:endParaRPr lang="en-US" sz="2400">
              <a:latin typeface="Copperplate Gothic Bold" panose="020E0705020206020404" charset="0"/>
              <a:cs typeface="Copperplate Gothic Bold" panose="020E0705020206020404" charset="0"/>
            </a:endParaRPr>
          </a:p>
          <a:p>
            <a:pPr algn="ctr"/>
            <a:r>
              <a:rPr lang="en-US" sz="2400">
                <a:latin typeface="Copperplate Gothic Bold" panose="020E0705020206020404" charset="0"/>
                <a:cs typeface="Copperplate Gothic Bold" panose="020E0705020206020404" charset="0"/>
              </a:rPr>
              <a:t>Niranjan Murthy</a:t>
            </a:r>
            <a:endParaRPr lang="en-US" sz="2400">
              <a:latin typeface="Copperplate Gothic Bold" panose="020E0705020206020404" charset="0"/>
              <a:cs typeface="Copperplate Gothic Bold" panose="020E0705020206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Group 2"/>
          <p:cNvGrpSpPr/>
          <p:nvPr/>
        </p:nvGrpSpPr>
        <p:grpSpPr>
          <a:xfrm rot="8100000">
            <a:off x="7109970" y="-3715049"/>
            <a:ext cx="4742111" cy="4742111"/>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18" name="TextBox 4"/>
            <p:cNvSpPr txBox="1"/>
            <p:nvPr/>
          </p:nvSpPr>
          <p:spPr>
            <a:xfrm>
              <a:off x="0" y="-47625"/>
              <a:ext cx="812800" cy="860425"/>
            </a:xfrm>
            <a:prstGeom prst="rect">
              <a:avLst/>
            </a:prstGeom>
          </p:spPr>
          <p:txBody>
            <a:bodyPr lIns="50800" tIns="50800" rIns="50800" bIns="50800" rtlCol="0" anchor="ctr"/>
            <a:lstStyle/>
            <a:p>
              <a:pPr algn="ctr">
                <a:lnSpc>
                  <a:spcPts val="2800"/>
                </a:lnSpc>
              </a:pPr>
            </a:p>
          </p:txBody>
        </p:sp>
      </p:grpSp>
      <p:grpSp>
        <p:nvGrpSpPr>
          <p:cNvPr id="19" name="Group 5"/>
          <p:cNvGrpSpPr/>
          <p:nvPr/>
        </p:nvGrpSpPr>
        <p:grpSpPr>
          <a:xfrm rot="8100000">
            <a:off x="9708216" y="1517057"/>
            <a:ext cx="2103985" cy="2103985"/>
            <a:chOff x="0" y="0"/>
            <a:chExt cx="812800" cy="812800"/>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0" y="-47625"/>
              <a:ext cx="812800" cy="860425"/>
            </a:xfrm>
            <a:prstGeom prst="rect">
              <a:avLst/>
            </a:prstGeom>
          </p:spPr>
          <p:txBody>
            <a:bodyPr lIns="50800" tIns="50800" rIns="50800" bIns="50800" rtlCol="0" anchor="ctr"/>
            <a:lstStyle/>
            <a:p>
              <a:pPr algn="ctr">
                <a:lnSpc>
                  <a:spcPts val="2800"/>
                </a:lnSpc>
              </a:pPr>
            </a:p>
          </p:txBody>
        </p:sp>
      </p:grpSp>
      <p:grpSp>
        <p:nvGrpSpPr>
          <p:cNvPr id="22" name="Group 8"/>
          <p:cNvGrpSpPr/>
          <p:nvPr/>
        </p:nvGrpSpPr>
        <p:grpSpPr>
          <a:xfrm rot="-2700000">
            <a:off x="11901999" y="-1438542"/>
            <a:ext cx="4742111" cy="4742111"/>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lstStyle/>
            <a:p>
              <a:pPr algn="ctr">
                <a:lnSpc>
                  <a:spcPts val="2800"/>
                </a:lnSpc>
              </a:pPr>
            </a:p>
          </p:txBody>
        </p:sp>
      </p:grpSp>
      <p:grpSp>
        <p:nvGrpSpPr>
          <p:cNvPr id="25" name="Group 11"/>
          <p:cNvGrpSpPr/>
          <p:nvPr/>
        </p:nvGrpSpPr>
        <p:grpSpPr>
          <a:xfrm rot="-8100000">
            <a:off x="10266627" y="438932"/>
            <a:ext cx="987162" cy="987162"/>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lstStyle/>
            <a:p>
              <a:pPr algn="ctr">
                <a:lnSpc>
                  <a:spcPts val="2800"/>
                </a:lnSpc>
              </a:pPr>
            </a:p>
          </p:txBody>
        </p:sp>
      </p:grpSp>
      <p:sp>
        <p:nvSpPr>
          <p:cNvPr id="28" name="TextBox 14"/>
          <p:cNvSpPr txBox="1"/>
          <p:nvPr/>
        </p:nvSpPr>
        <p:spPr>
          <a:xfrm>
            <a:off x="1028700" y="818515"/>
            <a:ext cx="4622800" cy="951230"/>
          </a:xfrm>
          <a:prstGeom prst="rect">
            <a:avLst/>
          </a:prstGeom>
        </p:spPr>
        <p:txBody>
          <a:bodyPr wrap="square" lIns="0" tIns="0" rIns="0" bIns="0" rtlCol="0" anchor="t">
            <a:spAutoFit/>
          </a:bodyPr>
          <a:lstStyle/>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rPr>
              <a:t>Abstract</a:t>
            </a:r>
            <a:endParaRPr lang="en-US" sz="5300">
              <a:solidFill>
                <a:srgbClr val="000000"/>
              </a:solidFill>
              <a:latin typeface="Copperplate Gothic Bold" panose="020E0705020206020404" charset="0"/>
              <a:cs typeface="Copperplate Gothic Bold" panose="020E0705020206020404" charset="0"/>
            </a:endParaRPr>
          </a:p>
        </p:txBody>
      </p:sp>
      <p:sp>
        <p:nvSpPr>
          <p:cNvPr id="29" name="TextBox 15"/>
          <p:cNvSpPr txBox="1"/>
          <p:nvPr/>
        </p:nvSpPr>
        <p:spPr>
          <a:xfrm>
            <a:off x="707390" y="2205990"/>
            <a:ext cx="10414635" cy="4062730"/>
          </a:xfrm>
          <a:prstGeom prst="rect">
            <a:avLst/>
          </a:prstGeom>
        </p:spPr>
        <p:txBody>
          <a:bodyPr wrap="square" lIns="0" tIns="0" rIns="0" bIns="0" rtlCol="0" anchor="t">
            <a:spAutoFit/>
          </a:bodyPr>
          <a:lstStyle/>
          <a:p>
            <a:pPr marL="734060" lvl="1" indent="-367030" algn="just">
              <a:lnSpc>
                <a:spcPct val="100000"/>
              </a:lnSpc>
              <a:buFont typeface="Arial" panose="020B0604020202020204"/>
              <a:buChar char="•"/>
            </a:pPr>
            <a:r>
              <a:rPr lang="en-US" sz="2400">
                <a:solidFill>
                  <a:srgbClr val="000000"/>
                </a:solidFill>
                <a:latin typeface="Times New Roman" panose="02020603050405020304"/>
              </a:rPr>
              <a:t>The traditional methods of voting have been marred by challenges such as security breaches, lack of transparency, and inefficiencies.</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This project proposes the development of an E-Voting System utilizing blockchain technology.</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This project addresses the limitations of traditional voting systems by introducing a decentralized ledger system.</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Through the use of cryptographic algorithms and distributed consensus mechanisms, blockchain technology mitigates the risks associated with manipulation of election results. </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Furthermore, the transparency of blockchain enables voters to verify their votes and audit the election process.</a:t>
            </a:r>
            <a:endParaRPr lang="en-US" sz="2400">
              <a:solidFill>
                <a:srgbClr val="000000"/>
              </a:solidFill>
              <a:latin typeface="Times New Roman" panose="02020603050405020304"/>
            </a:endParaRPr>
          </a:p>
        </p:txBody>
      </p:sp>
      <p:sp>
        <p:nvSpPr>
          <p:cNvPr id="56" name="TextBox 15"/>
          <p:cNvSpPr txBox="1"/>
          <p:nvPr/>
        </p:nvSpPr>
        <p:spPr>
          <a:xfrm>
            <a:off x="-7575550" y="1145540"/>
            <a:ext cx="7419340" cy="5416550"/>
          </a:xfrm>
          <a:prstGeom prst="rect">
            <a:avLst/>
          </a:prstGeom>
        </p:spPr>
        <p:txBody>
          <a:bodyPr wrap="square" lIns="0" tIns="0" rIns="0" bIns="0" rtlCol="0" anchor="t">
            <a:spAutoFit/>
          </a:bodyPr>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Abstract</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Introduction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Aim and Objective</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Literature Survey</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Problem Statement</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Existing System</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Proposed System</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Design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Requirements Specifications</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System Implementation</a:t>
            </a:r>
            <a:endParaRPr lang="en-US" sz="3200">
              <a:solidFill>
                <a:srgbClr val="000000"/>
              </a:solidFill>
              <a:latin typeface="Times New Roman Bold" panose="02030802070405020303"/>
            </a:endParaRPr>
          </a:p>
          <a:p>
            <a:pPr marL="734060" lvl="1" indent="-367030" algn="just">
              <a:lnSpc>
                <a:spcPct val="100000"/>
              </a:lnSpc>
              <a:buFont typeface="Arial" panose="020B0604020202020204"/>
              <a:buChar char="•"/>
            </a:pPr>
            <a:r>
              <a:rPr lang="en-US" sz="3200">
                <a:solidFill>
                  <a:srgbClr val="000000"/>
                </a:solidFill>
                <a:latin typeface="Times New Roman Bold" panose="02030802070405020303"/>
              </a:rPr>
              <a:t>Conclusion</a:t>
            </a:r>
            <a:endParaRPr lang="en-US" sz="3200">
              <a:solidFill>
                <a:srgbClr val="000000"/>
              </a:solidFill>
              <a:latin typeface="Times New Roman Bold" panose="02030802070405020303"/>
            </a:endParaRPr>
          </a:p>
        </p:txBody>
      </p:sp>
      <p:sp>
        <p:nvSpPr>
          <p:cNvPr id="57" name="TextBox 16"/>
          <p:cNvSpPr txBox="1"/>
          <p:nvPr/>
        </p:nvSpPr>
        <p:spPr>
          <a:xfrm>
            <a:off x="-7736269" y="234484"/>
            <a:ext cx="7206377" cy="951230"/>
          </a:xfrm>
          <a:prstGeom prst="rect">
            <a:avLst/>
          </a:prstGeom>
        </p:spPr>
        <p:txBody>
          <a:bodyPr lIns="0" tIns="0" rIns="0" bIns="0"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rPr>
              <a:t>Agenda</a:t>
            </a:r>
            <a:endParaRPr lang="en-US" sz="5300">
              <a:solidFill>
                <a:srgbClr val="000000"/>
              </a:solidFill>
              <a:latin typeface="Copperplate Gothic Bold" panose="020E0705020206020404" charset="0"/>
              <a:cs typeface="Copperplate Gothic Bold" panose="020E0705020206020404" charset="0"/>
            </a:endParaRPr>
          </a:p>
        </p:txBody>
      </p:sp>
      <p:pic>
        <p:nvPicPr>
          <p:cNvPr id="101" name="Picture 100"/>
          <p:cNvPicPr/>
          <p:nvPr/>
        </p:nvPicPr>
        <p:blipFill>
          <a:blip r:embed="rId1"/>
          <a:srcRect l="3626"/>
          <a:stretch>
            <a:fillRect/>
          </a:stretch>
        </p:blipFill>
        <p:spPr>
          <a:xfrm>
            <a:off x="12647295" y="611505"/>
            <a:ext cx="6294755" cy="5330190"/>
          </a:xfrm>
          <a:prstGeom prst="rect">
            <a:avLst/>
          </a:prstGeom>
          <a:noFill/>
          <a:ln w="9525">
            <a:noFill/>
          </a:ln>
        </p:spPr>
      </p:pic>
      <p:pic>
        <p:nvPicPr>
          <p:cNvPr id="100" name="Picture 99"/>
          <p:cNvPicPr/>
          <p:nvPr/>
        </p:nvPicPr>
        <p:blipFill>
          <a:blip r:embed="rId2"/>
          <a:srcRect b="5569"/>
          <a:stretch>
            <a:fillRect/>
          </a:stretch>
        </p:blipFill>
        <p:spPr>
          <a:xfrm>
            <a:off x="13310235" y="1234440"/>
            <a:ext cx="4933950" cy="4491355"/>
          </a:xfrm>
          <a:prstGeom prst="rect">
            <a:avLst/>
          </a:prstGeom>
          <a:noFill/>
          <a:ln w="9525">
            <a:noFill/>
          </a:ln>
        </p:spPr>
      </p:pic>
      <p:sp>
        <p:nvSpPr>
          <p:cNvPr id="58" name="TextBox 18"/>
          <p:cNvSpPr txBox="1"/>
          <p:nvPr/>
        </p:nvSpPr>
        <p:spPr>
          <a:xfrm>
            <a:off x="12971780" y="1425575"/>
            <a:ext cx="8038465" cy="5170805"/>
          </a:xfrm>
          <a:prstGeom prst="rect">
            <a:avLst/>
          </a:prstGeom>
        </p:spPr>
        <p:txBody>
          <a:bodyPr wrap="square" lIns="0" tIns="0" rIns="0" bIns="0" rtlCol="0" anchor="t">
            <a:spAutoFit/>
          </a:bodyPr>
          <a:p>
            <a:pPr marL="734060" lvl="1" indent="-367030" algn="l">
              <a:lnSpc>
                <a:spcPct val="100000"/>
              </a:lnSpc>
              <a:buFont typeface="Arial" panose="020B0604020202020204"/>
              <a:buChar char="•"/>
            </a:pPr>
            <a:r>
              <a:rPr lang="en-US" sz="2800">
                <a:solidFill>
                  <a:srgbClr val="000000"/>
                </a:solidFill>
                <a:latin typeface="Times New Roman" panose="02020603050405020304"/>
              </a:rPr>
              <a:t>The traditional voting system is often plagued by various challenges, including logistical constraints, voter fraud, lack of transparency.</a:t>
            </a:r>
            <a:endParaRPr lang="en-US" sz="2800">
              <a:solidFill>
                <a:srgbClr val="000000"/>
              </a:solidFill>
              <a:latin typeface="Times New Roman" panose="02020603050405020304"/>
            </a:endParaRPr>
          </a:p>
          <a:p>
            <a:pPr marL="734060" lvl="1" indent="-367030" algn="l">
              <a:lnSpc>
                <a:spcPct val="100000"/>
              </a:lnSpc>
              <a:buFont typeface="Arial" panose="020B0604020202020204"/>
              <a:buChar char="•"/>
            </a:pPr>
            <a:r>
              <a:rPr lang="en-US" sz="2800">
                <a:solidFill>
                  <a:srgbClr val="000000"/>
                </a:solidFill>
                <a:latin typeface="Times New Roman" panose="02020603050405020304"/>
              </a:rPr>
              <a:t>The accessibility remains a significant issue for certain segments of the population.</a:t>
            </a:r>
            <a:endParaRPr lang="en-US" sz="2800">
              <a:solidFill>
                <a:srgbClr val="000000"/>
              </a:solidFill>
              <a:latin typeface="Times New Roman" panose="02020603050405020304"/>
            </a:endParaRPr>
          </a:p>
          <a:p>
            <a:pPr marL="734060" lvl="1" indent="-367030" algn="l">
              <a:lnSpc>
                <a:spcPct val="100000"/>
              </a:lnSpc>
              <a:buFont typeface="Arial" panose="020B0604020202020204"/>
              <a:buChar char="•"/>
            </a:pPr>
            <a:r>
              <a:rPr lang="en-US" sz="2800">
                <a:solidFill>
                  <a:srgbClr val="000000"/>
                </a:solidFill>
                <a:latin typeface="Times New Roman" panose="02020603050405020304"/>
              </a:rPr>
              <a:t>Bitcoin and further advanced by platforms like Ethereum, offers a paradigm shift in how we conceive trust and transparency in digital transactions. </a:t>
            </a:r>
            <a:endParaRPr lang="en-US" sz="2800">
              <a:solidFill>
                <a:srgbClr val="000000"/>
              </a:solidFill>
              <a:latin typeface="Times New Roman" panose="02020603050405020304"/>
            </a:endParaRPr>
          </a:p>
          <a:p>
            <a:pPr marL="734060" lvl="1" indent="-367030" algn="l">
              <a:lnSpc>
                <a:spcPct val="100000"/>
              </a:lnSpc>
              <a:buFont typeface="Arial" panose="020B0604020202020204"/>
              <a:buChar char="•"/>
            </a:pPr>
            <a:r>
              <a:rPr lang="en-US" sz="2800">
                <a:solidFill>
                  <a:srgbClr val="000000"/>
                </a:solidFill>
                <a:latin typeface="Times New Roman" panose="02020603050405020304"/>
              </a:rPr>
              <a:t>By decentralizing control and establishing a tamper-proof ledger, blockchain enables secure  transactions without the need for intermediaries. </a:t>
            </a:r>
            <a:endParaRPr sz="2800"/>
          </a:p>
        </p:txBody>
      </p:sp>
      <p:sp>
        <p:nvSpPr>
          <p:cNvPr id="59" name="Text Box 58"/>
          <p:cNvSpPr txBox="1"/>
          <p:nvPr/>
        </p:nvSpPr>
        <p:spPr>
          <a:xfrm>
            <a:off x="14117955" y="396875"/>
            <a:ext cx="609600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Introduction</a:t>
            </a:r>
            <a:endParaRPr lang="en-US" sz="5300">
              <a:solidFill>
                <a:srgbClr val="000000"/>
              </a:solidFill>
              <a:latin typeface="Copperplate Gothic Bold" panose="020E0705020206020404" charset="0"/>
              <a:cs typeface="Copperplate Gothic Bold" panose="020E07050202060204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l="19862"/>
          <a:stretch>
            <a:fillRect/>
          </a:stretch>
        </p:blipFill>
        <p:spPr>
          <a:xfrm>
            <a:off x="8147050" y="611505"/>
            <a:ext cx="5234305" cy="5330190"/>
          </a:xfrm>
          <a:prstGeom prst="rect">
            <a:avLst/>
          </a:prstGeom>
          <a:noFill/>
          <a:ln w="9525">
            <a:noFill/>
          </a:ln>
        </p:spPr>
      </p:pic>
      <p:sp>
        <p:nvSpPr>
          <p:cNvPr id="18" name="TextBox 18"/>
          <p:cNvSpPr txBox="1"/>
          <p:nvPr/>
        </p:nvSpPr>
        <p:spPr>
          <a:xfrm>
            <a:off x="469265" y="1736725"/>
            <a:ext cx="8100060" cy="4124325"/>
          </a:xfrm>
          <a:prstGeom prst="rect">
            <a:avLst/>
          </a:prstGeom>
        </p:spPr>
        <p:txBody>
          <a:bodyPr wrap="square" lIns="0" tIns="0" rIns="0" bIns="0" rtlCol="0" anchor="t">
            <a:spAutoFit/>
          </a:bodyPr>
          <a:p>
            <a:pPr marL="734060" lvl="1" indent="-367030" algn="just">
              <a:lnSpc>
                <a:spcPct val="100000"/>
              </a:lnSpc>
              <a:buFont typeface="Arial" panose="020B0604020202020204"/>
              <a:buChar char="•"/>
            </a:pPr>
            <a:r>
              <a:rPr lang="en-US" sz="2400">
                <a:solidFill>
                  <a:srgbClr val="000000"/>
                </a:solidFill>
                <a:latin typeface="Times New Roman" panose="02020603050405020304"/>
              </a:rPr>
              <a:t>The traditional voting system is often plagued by various challenges, including logistical constraints, voter fraud, lack of transparency.</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The accessibility remains a significant issue for certain segments of the population.</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Bitcoin and further advanced by platforms like Ethereum, offers a paradigm shift in how we conceive trust and transparency in digital transactions. </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By decentralizing control and establishing a tamper-proof ledger, blockchain enables secure  transactions without the need for intermediaries.</a:t>
            </a:r>
            <a:r>
              <a:rPr lang="en-US" sz="2800">
                <a:solidFill>
                  <a:srgbClr val="000000"/>
                </a:solidFill>
                <a:latin typeface="Times New Roman" panose="02020603050405020304"/>
              </a:rPr>
              <a:t> </a:t>
            </a:r>
            <a:endParaRPr sz="2800"/>
          </a:p>
        </p:txBody>
      </p:sp>
      <p:sp>
        <p:nvSpPr>
          <p:cNvPr id="2" name="Text Box 1"/>
          <p:cNvSpPr txBox="1"/>
          <p:nvPr/>
        </p:nvSpPr>
        <p:spPr>
          <a:xfrm>
            <a:off x="1615440" y="396875"/>
            <a:ext cx="609600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Introduction</a:t>
            </a:r>
            <a:endParaRPr lang="en-US" sz="5300">
              <a:solidFill>
                <a:srgbClr val="000000"/>
              </a:solidFill>
              <a:latin typeface="Copperplate Gothic Bold" panose="020E0705020206020404" charset="0"/>
              <a:cs typeface="Copperplate Gothic Bold" panose="020E0705020206020404" charset="0"/>
              <a:sym typeface="+mn-ea"/>
            </a:endParaRPr>
          </a:p>
        </p:txBody>
      </p:sp>
      <p:grpSp>
        <p:nvGrpSpPr>
          <p:cNvPr id="16" name="Group 2"/>
          <p:cNvGrpSpPr/>
          <p:nvPr/>
        </p:nvGrpSpPr>
        <p:grpSpPr>
          <a:xfrm rot="5400000">
            <a:off x="8770620" y="-1801495"/>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3"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5400000">
            <a:off x="10197465" y="970915"/>
            <a:ext cx="1131570" cy="1096645"/>
            <a:chOff x="0" y="0"/>
            <a:chExt cx="812800" cy="812800"/>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6200000">
            <a:off x="11675110" y="-567690"/>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10800000">
            <a:off x="11259820" y="526415"/>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
        <p:nvSpPr>
          <p:cNvPr id="29" name="TextBox 15"/>
          <p:cNvSpPr txBox="1"/>
          <p:nvPr/>
        </p:nvSpPr>
        <p:spPr>
          <a:xfrm>
            <a:off x="-10975975" y="2205990"/>
            <a:ext cx="10771505" cy="4062730"/>
          </a:xfrm>
          <a:prstGeom prst="rect">
            <a:avLst/>
          </a:prstGeom>
        </p:spPr>
        <p:txBody>
          <a:bodyPr wrap="square" lIns="0" tIns="0" rIns="0" bIns="0" rtlCol="0" anchor="t">
            <a:spAutoFit/>
          </a:bodyPr>
          <a:p>
            <a:pPr marL="734060" lvl="1" indent="-367030" algn="just">
              <a:lnSpc>
                <a:spcPct val="100000"/>
              </a:lnSpc>
              <a:buFont typeface="Arial" panose="020B0604020202020204"/>
              <a:buChar char="•"/>
            </a:pPr>
            <a:r>
              <a:rPr lang="en-US" sz="2400">
                <a:solidFill>
                  <a:srgbClr val="000000"/>
                </a:solidFill>
                <a:latin typeface="Times New Roman" panose="02020603050405020304"/>
              </a:rPr>
              <a:t>The traditional methods of voting have been marred by challenges such as security breaches, lack of transparency, and inefficiencies.</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This project proposes the development of an E-Voting System utilizing blockchain technology.</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This project addresses the limitations of traditional voting systems by introducing a decentralized ledger system.</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Through the use of cryptographic algorithms and distributed consensus mechanisms, blockchain technology mitigates the risks associated with manipulation of election results. </a:t>
            </a:r>
            <a:endParaRPr lang="en-US" sz="2400">
              <a:solidFill>
                <a:srgbClr val="000000"/>
              </a:solidFill>
              <a:latin typeface="Times New Roman" panose="02020603050405020304"/>
            </a:endParaRPr>
          </a:p>
          <a:p>
            <a:pPr marL="734060" lvl="1" indent="-367030" algn="just">
              <a:lnSpc>
                <a:spcPct val="100000"/>
              </a:lnSpc>
              <a:buFont typeface="Arial" panose="020B0604020202020204"/>
              <a:buChar char="•"/>
            </a:pPr>
            <a:r>
              <a:rPr lang="en-US" sz="2400">
                <a:solidFill>
                  <a:srgbClr val="000000"/>
                </a:solidFill>
                <a:latin typeface="Times New Roman" panose="02020603050405020304"/>
              </a:rPr>
              <a:t>Furthermore, the transparency of blockchain enables voters to verify their votes and audit the election process.</a:t>
            </a:r>
            <a:endParaRPr lang="en-US" sz="2400">
              <a:solidFill>
                <a:srgbClr val="000000"/>
              </a:solidFill>
              <a:latin typeface="Times New Roman" panose="02020603050405020304"/>
            </a:endParaRPr>
          </a:p>
        </p:txBody>
      </p:sp>
      <p:sp>
        <p:nvSpPr>
          <p:cNvPr id="4" name="Text Box 3"/>
          <p:cNvSpPr txBox="1"/>
          <p:nvPr/>
        </p:nvSpPr>
        <p:spPr>
          <a:xfrm>
            <a:off x="-8028940" y="1036320"/>
            <a:ext cx="609600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Abstract</a:t>
            </a:r>
            <a:endParaRPr lang="en-US" sz="5300">
              <a:solidFill>
                <a:srgbClr val="000000"/>
              </a:solidFill>
              <a:latin typeface="Copperplate Gothic Bold" panose="020E0705020206020404" charset="0"/>
              <a:cs typeface="Copperplate Gothic Bold" panose="020E0705020206020404" charset="0"/>
              <a:sym typeface="+mn-ea"/>
            </a:endParaRPr>
          </a:p>
        </p:txBody>
      </p:sp>
      <p:pic>
        <p:nvPicPr>
          <p:cNvPr id="104" name="Picture 103"/>
          <p:cNvPicPr/>
          <p:nvPr/>
        </p:nvPicPr>
        <p:blipFill>
          <a:blip r:embed="rId2"/>
          <a:stretch>
            <a:fillRect/>
          </a:stretch>
        </p:blipFill>
        <p:spPr>
          <a:xfrm>
            <a:off x="12858750" y="1637030"/>
            <a:ext cx="5539740" cy="4611370"/>
          </a:xfrm>
          <a:prstGeom prst="rect">
            <a:avLst/>
          </a:prstGeom>
          <a:noFill/>
          <a:ln w="9525">
            <a:noFill/>
          </a:ln>
        </p:spPr>
      </p:pic>
      <p:sp>
        <p:nvSpPr>
          <p:cNvPr id="12" name="TextBox 12"/>
          <p:cNvSpPr txBox="1"/>
          <p:nvPr/>
        </p:nvSpPr>
        <p:spPr>
          <a:xfrm>
            <a:off x="510540" y="7604760"/>
            <a:ext cx="8991600" cy="4739640"/>
          </a:xfrm>
          <a:prstGeom prst="rect">
            <a:avLst/>
          </a:prstGeom>
        </p:spPr>
        <p:txBody>
          <a:bodyPr wrap="square" lIns="0" tIns="0" rIns="0" bIns="0" rtlCol="0" anchor="t">
            <a:spAutoFit/>
          </a:bodyPr>
          <a:p>
            <a:pPr algn="just">
              <a:lnSpc>
                <a:spcPct val="100000"/>
              </a:lnSpc>
            </a:pPr>
            <a:r>
              <a:rPr lang="en-US" sz="2800">
                <a:solidFill>
                  <a:srgbClr val="000000"/>
                </a:solidFill>
                <a:latin typeface="Times New Roman" panose="02020603050405020304"/>
              </a:rPr>
              <a:t>The aim of this project is to develop an E-Voting System using blockchain technology to ensure secure, transparent, and efficient voting processes. </a:t>
            </a:r>
            <a:endParaRPr lang="en-US" sz="2800">
              <a:solidFill>
                <a:srgbClr val="000000"/>
              </a:solidFill>
              <a:latin typeface="Times New Roman" panose="02020603050405020304"/>
            </a:endParaRPr>
          </a:p>
          <a:p>
            <a:pPr algn="just">
              <a:lnSpc>
                <a:spcPct val="100000"/>
              </a:lnSpc>
            </a:pPr>
            <a:endParaRPr sz="2800"/>
          </a:p>
          <a:p>
            <a:pPr algn="just">
              <a:lnSpc>
                <a:spcPct val="100000"/>
              </a:lnSpc>
            </a:pPr>
            <a:r>
              <a:rPr lang="en-US" sz="2800">
                <a:solidFill>
                  <a:srgbClr val="000000"/>
                </a:solidFill>
                <a:latin typeface="Times New Roman Bold" panose="02030802070405020303"/>
              </a:rPr>
              <a:t>The objectives of the project include:</a:t>
            </a:r>
            <a:endParaRPr lang="en-US" sz="2800">
              <a:solidFill>
                <a:srgbClr val="000000"/>
              </a:solidFill>
              <a:latin typeface="Times New Roman Bold" panose="02030802070405020303"/>
            </a:endParaRPr>
          </a:p>
          <a:p>
            <a:pPr marL="820420" lvl="1" indent="-410210" algn="just">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 Analyzing existing voting systems and blockchain technology.</a:t>
            </a:r>
            <a:endParaRPr lang="en-US" sz="2800">
              <a:solidFill>
                <a:srgbClr val="000000"/>
              </a:solidFill>
              <a:latin typeface="Times New Roman" panose="02020603050405020304"/>
              <a:sym typeface="Times New Roman" panose="02020603050405020304"/>
            </a:endParaRPr>
          </a:p>
          <a:p>
            <a:pPr marL="820420" lvl="1" indent="-410210" algn="just">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 Designing and implementing a blockchain-based E-Voting System.</a:t>
            </a:r>
            <a:endParaRPr lang="en-US" sz="2800">
              <a:solidFill>
                <a:srgbClr val="000000"/>
              </a:solidFill>
              <a:latin typeface="Times New Roman" panose="02020603050405020304"/>
              <a:sym typeface="Times New Roman" panose="02020603050405020304"/>
            </a:endParaRPr>
          </a:p>
          <a:p>
            <a:pPr marL="820420" lvl="1" indent="-410210" algn="just">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 Evaluating the system's performance and security.</a:t>
            </a:r>
            <a:endParaRPr lang="en-US" sz="2800">
              <a:solidFill>
                <a:srgbClr val="000000"/>
              </a:solidFill>
              <a:latin typeface="Times New Roman" panose="02020603050405020304"/>
              <a:sym typeface="Times New Roman" panose="02020603050405020304"/>
            </a:endParaRPr>
          </a:p>
          <a:p>
            <a:pPr marL="820420" lvl="1" indent="-410210" algn="just">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 Proposing recommendations for future enhancements.</a:t>
            </a:r>
            <a:endParaRPr lang="en-US" sz="2800">
              <a:solidFill>
                <a:srgbClr val="000000"/>
              </a:solidFill>
              <a:latin typeface="Times New Roman" panose="02020603050405020304"/>
              <a:sym typeface="Times New Roman" panose="02020603050405020304"/>
            </a:endParaRPr>
          </a:p>
        </p:txBody>
      </p:sp>
      <p:sp>
        <p:nvSpPr>
          <p:cNvPr id="5" name="TextBox 5"/>
          <p:cNvSpPr txBox="1"/>
          <p:nvPr/>
        </p:nvSpPr>
        <p:spPr>
          <a:xfrm>
            <a:off x="510540" y="7405370"/>
            <a:ext cx="7794625" cy="815340"/>
          </a:xfrm>
          <a:prstGeom prst="rect">
            <a:avLst/>
          </a:prstGeom>
        </p:spPr>
        <p:txBody>
          <a:bodyPr wrap="square" lIns="0" tIns="0" rIns="0" bIns="0" rtlCol="0" anchor="t">
            <a:spAutoFit/>
          </a:bodyPr>
          <a:p>
            <a:pPr algn="ctr">
              <a:lnSpc>
                <a:spcPct val="100000"/>
              </a:lnSpc>
              <a:spcBef>
                <a:spcPct val="0"/>
              </a:spcBef>
            </a:pPr>
            <a:r>
              <a:rPr lang="en-US" sz="5300">
                <a:solidFill>
                  <a:srgbClr val="000000"/>
                </a:solidFill>
                <a:latin typeface="Copperplate Gothic Bold" panose="020E0705020206020404" charset="0"/>
                <a:cs typeface="Copperplate Gothic Bold" panose="020E0705020206020404" charset="0"/>
              </a:rPr>
              <a:t>Aim and Objective</a:t>
            </a:r>
            <a:endParaRPr lang="en-US" sz="5300">
              <a:solidFill>
                <a:srgbClr val="000000"/>
              </a:solidFill>
              <a:latin typeface="Copperplate Gothic Bold" panose="020E0705020206020404" charset="0"/>
              <a:cs typeface="Copperplate Gothic Bold" panose="020E0705020206020404" charset="0"/>
            </a:endParaRPr>
          </a:p>
        </p:txBody>
      </p:sp>
      <p:sp>
        <p:nvSpPr>
          <p:cNvPr id="6" name="TextBox 12"/>
          <p:cNvSpPr txBox="1"/>
          <p:nvPr/>
        </p:nvSpPr>
        <p:spPr>
          <a:xfrm>
            <a:off x="510540" y="7604760"/>
            <a:ext cx="8991600" cy="4739640"/>
          </a:xfrm>
          <a:prstGeom prst="rect">
            <a:avLst/>
          </a:prstGeom>
        </p:spPr>
        <p:txBody>
          <a:bodyPr wrap="square" lIns="0" tIns="0" rIns="0" bIns="0" rtlCol="0" anchor="t">
            <a:spAutoFit/>
          </a:bodyPr>
          <a:p>
            <a:pPr algn="l">
              <a:lnSpc>
                <a:spcPct val="100000"/>
              </a:lnSpc>
            </a:pPr>
            <a:r>
              <a:rPr lang="en-US" sz="2800">
                <a:solidFill>
                  <a:srgbClr val="000000"/>
                </a:solidFill>
                <a:latin typeface="Times New Roman" panose="02020603050405020304"/>
              </a:rPr>
              <a:t>The aim of this project is to develop an E-Voting System using blockchain technology to ensure secure, transparent, and efficient voting processes. </a:t>
            </a:r>
            <a:endParaRPr lang="en-US" sz="2800">
              <a:solidFill>
                <a:srgbClr val="000000"/>
              </a:solidFill>
              <a:latin typeface="Times New Roman" panose="02020603050405020304"/>
            </a:endParaRPr>
          </a:p>
          <a:p>
            <a:pPr algn="l">
              <a:lnSpc>
                <a:spcPct val="100000"/>
              </a:lnSpc>
            </a:pPr>
            <a:endParaRPr sz="2800"/>
          </a:p>
          <a:p>
            <a:pPr algn="l">
              <a:lnSpc>
                <a:spcPct val="100000"/>
              </a:lnSpc>
            </a:pPr>
            <a:r>
              <a:rPr lang="en-US" sz="2800">
                <a:solidFill>
                  <a:srgbClr val="000000"/>
                </a:solidFill>
                <a:latin typeface="Times New Roman Bold" panose="02030802070405020303"/>
              </a:rPr>
              <a:t>The objectives of the project include:</a:t>
            </a:r>
            <a:endParaRPr lang="en-US" sz="2800">
              <a:solidFill>
                <a:srgbClr val="000000"/>
              </a:solidFill>
              <a:latin typeface="Times New Roman Bold" panose="02030802070405020303"/>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Analyzing existing voting systems and blockchain technology.</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Designing and implementing a blockchain-based E-Voting System.</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Evaluating the system's performance and security.</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Proposing recommendations for future enhancements.</a:t>
            </a:r>
            <a:endParaRPr lang="en-US" sz="2800">
              <a:solidFill>
                <a:srgbClr val="000000"/>
              </a:solidFill>
              <a:latin typeface="Times New Roman" panose="02020603050405020304"/>
              <a:sym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Picture 103"/>
          <p:cNvPicPr/>
          <p:nvPr/>
        </p:nvPicPr>
        <p:blipFill>
          <a:blip r:embed="rId1"/>
          <a:stretch>
            <a:fillRect/>
          </a:stretch>
        </p:blipFill>
        <p:spPr>
          <a:xfrm>
            <a:off x="7479030" y="1637030"/>
            <a:ext cx="5539740" cy="4611370"/>
          </a:xfrm>
          <a:prstGeom prst="rect">
            <a:avLst/>
          </a:prstGeom>
          <a:noFill/>
          <a:ln w="9525">
            <a:noFill/>
          </a:ln>
        </p:spPr>
      </p:pic>
      <p:sp>
        <p:nvSpPr>
          <p:cNvPr id="5" name="TextBox 5"/>
          <p:cNvSpPr txBox="1"/>
          <p:nvPr/>
        </p:nvSpPr>
        <p:spPr>
          <a:xfrm>
            <a:off x="510540" y="425450"/>
            <a:ext cx="7794625" cy="815340"/>
          </a:xfrm>
          <a:prstGeom prst="rect">
            <a:avLst/>
          </a:prstGeom>
        </p:spPr>
        <p:txBody>
          <a:bodyPr wrap="square" lIns="0" tIns="0" rIns="0" bIns="0" rtlCol="0" anchor="t">
            <a:spAutoFit/>
          </a:bodyPr>
          <a:p>
            <a:pPr algn="ctr">
              <a:lnSpc>
                <a:spcPct val="100000"/>
              </a:lnSpc>
              <a:spcBef>
                <a:spcPct val="0"/>
              </a:spcBef>
            </a:pPr>
            <a:r>
              <a:rPr lang="en-US" sz="5300">
                <a:solidFill>
                  <a:srgbClr val="000000"/>
                </a:solidFill>
                <a:latin typeface="Copperplate Gothic Bold" panose="020E0705020206020404" charset="0"/>
                <a:cs typeface="Copperplate Gothic Bold" panose="020E0705020206020404" charset="0"/>
              </a:rPr>
              <a:t>Aim and Objective</a:t>
            </a:r>
            <a:endParaRPr lang="en-US" sz="5300">
              <a:solidFill>
                <a:srgbClr val="000000"/>
              </a:solidFill>
              <a:latin typeface="Copperplate Gothic Bold" panose="020E0705020206020404" charset="0"/>
              <a:cs typeface="Copperplate Gothic Bold" panose="020E0705020206020404" charset="0"/>
            </a:endParaRPr>
          </a:p>
        </p:txBody>
      </p:sp>
      <p:sp>
        <p:nvSpPr>
          <p:cNvPr id="12" name="TextBox 12"/>
          <p:cNvSpPr txBox="1"/>
          <p:nvPr/>
        </p:nvSpPr>
        <p:spPr>
          <a:xfrm>
            <a:off x="510540" y="1508760"/>
            <a:ext cx="8991600" cy="4739640"/>
          </a:xfrm>
          <a:prstGeom prst="rect">
            <a:avLst/>
          </a:prstGeom>
        </p:spPr>
        <p:txBody>
          <a:bodyPr wrap="square" lIns="0" tIns="0" rIns="0" bIns="0" rtlCol="0" anchor="t">
            <a:spAutoFit/>
          </a:bodyPr>
          <a:p>
            <a:pPr algn="l">
              <a:lnSpc>
                <a:spcPct val="100000"/>
              </a:lnSpc>
            </a:pPr>
            <a:r>
              <a:rPr lang="en-US" sz="2800">
                <a:solidFill>
                  <a:srgbClr val="000000"/>
                </a:solidFill>
                <a:latin typeface="Times New Roman" panose="02020603050405020304"/>
              </a:rPr>
              <a:t>The aim of this project is to develop an E-Voting System using blockchain technology to ensure secure, transparent, and efficient voting processes. </a:t>
            </a:r>
            <a:endParaRPr lang="en-US" sz="2800">
              <a:solidFill>
                <a:srgbClr val="000000"/>
              </a:solidFill>
              <a:latin typeface="Times New Roman" panose="02020603050405020304"/>
            </a:endParaRPr>
          </a:p>
          <a:p>
            <a:pPr algn="l">
              <a:lnSpc>
                <a:spcPct val="100000"/>
              </a:lnSpc>
            </a:pPr>
            <a:endParaRPr sz="2800"/>
          </a:p>
          <a:p>
            <a:pPr algn="l">
              <a:lnSpc>
                <a:spcPct val="100000"/>
              </a:lnSpc>
            </a:pPr>
            <a:r>
              <a:rPr lang="en-US" sz="2800">
                <a:solidFill>
                  <a:srgbClr val="000000"/>
                </a:solidFill>
                <a:latin typeface="Times New Roman Bold" panose="02030802070405020303"/>
              </a:rPr>
              <a:t>The objectives of the project include:</a:t>
            </a:r>
            <a:endParaRPr lang="en-US" sz="2800">
              <a:solidFill>
                <a:srgbClr val="000000"/>
              </a:solidFill>
              <a:latin typeface="Times New Roman Bold" panose="02030802070405020303"/>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Analyzing existing voting systems and blockchain technology.</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Designing and implementing a blockchain-based E-Voting System.</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Evaluating the system's performance and security.</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Proposing recommendations for future enhancements.</a:t>
            </a:r>
            <a:endParaRPr lang="en-US" sz="2800">
              <a:solidFill>
                <a:srgbClr val="000000"/>
              </a:solidFill>
              <a:latin typeface="Times New Roman" panose="02020603050405020304"/>
              <a:sym typeface="Times New Roman" panose="02020603050405020304"/>
            </a:endParaRPr>
          </a:p>
        </p:txBody>
      </p:sp>
      <p:grpSp>
        <p:nvGrpSpPr>
          <p:cNvPr id="16" name="Group 2"/>
          <p:cNvGrpSpPr/>
          <p:nvPr/>
        </p:nvGrpSpPr>
        <p:grpSpPr>
          <a:xfrm rot="2940000">
            <a:off x="8770620" y="-1801495"/>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3"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2940000">
            <a:off x="10353396" y="878171"/>
            <a:ext cx="1200309" cy="1239977"/>
            <a:chOff x="0" y="-106233"/>
            <a:chExt cx="862175" cy="919033"/>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49375" y="-106233"/>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3740000">
            <a:off x="11568430" y="-567690"/>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8340000">
            <a:off x="10634980" y="267335"/>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graphicFrame>
        <p:nvGraphicFramePr>
          <p:cNvPr id="8" name="Table 8"/>
          <p:cNvGraphicFramePr>
            <a:graphicFrameLocks noGrp="1"/>
          </p:cNvGraphicFramePr>
          <p:nvPr/>
        </p:nvGraphicFramePr>
        <p:xfrm>
          <a:off x="102870" y="7472680"/>
          <a:ext cx="11955145" cy="5552440"/>
        </p:xfrm>
        <a:graphic>
          <a:graphicData uri="http://schemas.openxmlformats.org/drawingml/2006/table">
            <a:tbl>
              <a:tblPr/>
              <a:tblGrid>
                <a:gridCol w="2683510"/>
                <a:gridCol w="1140460"/>
                <a:gridCol w="2153920"/>
                <a:gridCol w="5977255"/>
              </a:tblGrid>
              <a:tr h="883285">
                <a:tc>
                  <a:txBody>
                    <a:bodyPr rtlCol="0"/>
                    <a:p>
                      <a:pPr algn="l">
                        <a:lnSpc>
                          <a:spcPts val="3920"/>
                        </a:lnSpc>
                        <a:defRPr/>
                      </a:pPr>
                      <a:r>
                        <a:rPr lang="en-US" sz="2000" b="1">
                          <a:solidFill>
                            <a:srgbClr val="000000"/>
                          </a:solidFill>
                          <a:latin typeface="Times New Roman Bold" panose="02030802070405020303"/>
                        </a:rPr>
                        <a:t> Title</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Year</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Publications</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  Description</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2141220">
                <a:tc>
                  <a:txBody>
                    <a:bodyPr rtlCol="0"/>
                    <a:p>
                      <a:pPr algn="l">
                        <a:lnSpc>
                          <a:spcPts val="3360"/>
                        </a:lnSpc>
                        <a:defRPr/>
                      </a:pPr>
                      <a:r>
                        <a:rPr lang="en-US" sz="1800">
                          <a:solidFill>
                            <a:srgbClr val="000000"/>
                          </a:solidFill>
                          <a:latin typeface="Times New Roman" panose="02020603050405020304"/>
                        </a:rPr>
                        <a:t>Blockchain-Based</a:t>
                      </a:r>
                      <a:endParaRPr lang="en-US" sz="1800">
                        <a:solidFill>
                          <a:srgbClr val="000000"/>
                        </a:solidFill>
                        <a:latin typeface="Times New Roman" panose="02020603050405020304"/>
                      </a:endParaRPr>
                    </a:p>
                    <a:p>
                      <a:pPr>
                        <a:lnSpc>
                          <a:spcPts val="3360"/>
                        </a:lnSpc>
                      </a:pPr>
                      <a:r>
                        <a:rPr lang="en-US" sz="1800">
                          <a:solidFill>
                            <a:srgbClr val="000000"/>
                          </a:solidFill>
                          <a:latin typeface="Times New Roman" panose="02020603050405020304"/>
                        </a:rPr>
                        <a:t>E-Voting System: A Comprehensive Survey</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endParaRPr lang="en-US" sz="1800"/>
                    </a:p>
                    <a:p>
                      <a:pPr>
                        <a:lnSpc>
                          <a:spcPts val="3360"/>
                        </a:lnSpc>
                      </a:pPr>
                      <a:r>
                        <a:rPr lang="en-US" sz="1800">
                          <a:solidFill>
                            <a:srgbClr val="000000"/>
                          </a:solidFill>
                          <a:latin typeface="Times New Roman" panose="02020603050405020304"/>
                        </a:rPr>
                        <a:t>  2020</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endParaRPr lang="en-US" sz="1800"/>
                    </a:p>
                    <a:p>
                      <a:pPr>
                        <a:lnSpc>
                          <a:spcPts val="3360"/>
                        </a:lnSpc>
                      </a:pPr>
                      <a:r>
                        <a:rPr lang="en-US" sz="1800">
                          <a:solidFill>
                            <a:srgbClr val="000000"/>
                          </a:solidFill>
                          <a:latin typeface="Times New Roman" panose="02020603050405020304"/>
                        </a:rPr>
                        <a:t>  IEEE Access</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This survey paper provides a comprehensive overview of blockchain-based e-voting systems, focusing on their design, implementation, security considerations, and</a:t>
                      </a:r>
                      <a:endParaRPr lang="en-US" sz="1800">
                        <a:solidFill>
                          <a:srgbClr val="000000"/>
                        </a:solidFill>
                        <a:latin typeface="Times New Roman" panose="02020603050405020304"/>
                      </a:endParaRPr>
                    </a:p>
                    <a:p>
                      <a:pPr>
                        <a:lnSpc>
                          <a:spcPts val="3360"/>
                        </a:lnSpc>
                      </a:pPr>
                      <a:r>
                        <a:rPr lang="en-US" sz="1800">
                          <a:solidFill>
                            <a:srgbClr val="000000"/>
                          </a:solidFill>
                          <a:latin typeface="Times New Roman" panose="02020603050405020304"/>
                        </a:rPr>
                        <a:t>challenges.</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2527935">
                <a:tc>
                  <a:txBody>
                    <a:bodyPr rtlCol="0"/>
                    <a:p>
                      <a:pPr algn="l">
                        <a:lnSpc>
                          <a:spcPts val="3360"/>
                        </a:lnSpc>
                        <a:defRPr/>
                      </a:pPr>
                      <a:r>
                        <a:rPr lang="en-US" sz="1800">
                          <a:solidFill>
                            <a:srgbClr val="000000"/>
                          </a:solidFill>
                          <a:latin typeface="Times New Roman" panose="02020603050405020304"/>
                        </a:rPr>
                        <a:t>Ethereum-Based</a:t>
                      </a:r>
                      <a:endParaRPr lang="en-US" sz="1800"/>
                    </a:p>
                    <a:p>
                      <a:pPr>
                        <a:lnSpc>
                          <a:spcPts val="3360"/>
                        </a:lnSpc>
                      </a:pPr>
                      <a:r>
                        <a:rPr lang="en-US" sz="1800">
                          <a:solidFill>
                            <a:srgbClr val="000000"/>
                          </a:solidFill>
                          <a:latin typeface="Times New Roman" panose="02020603050405020304"/>
                        </a:rPr>
                        <a:t>E-Voting System: Design and Implementation</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2019</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International</a:t>
                      </a:r>
                      <a:endParaRPr lang="en-US" sz="1800"/>
                    </a:p>
                    <a:p>
                      <a:pPr>
                        <a:lnSpc>
                          <a:spcPts val="3360"/>
                        </a:lnSpc>
                      </a:pPr>
                      <a:r>
                        <a:rPr lang="en-US" sz="1800">
                          <a:solidFill>
                            <a:srgbClr val="000000"/>
                          </a:solidFill>
                          <a:latin typeface="Times New Roman" panose="02020603050405020304"/>
                        </a:rPr>
                        <a:t>Conference on Blockchain and Cryptocurrency (ICBC)</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This research paper presents a detailed design and implementation of an e-voting system built on the Ethereum blockchain.</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2" name="Text Box 1"/>
          <p:cNvSpPr txBox="1"/>
          <p:nvPr/>
        </p:nvSpPr>
        <p:spPr>
          <a:xfrm>
            <a:off x="2118360" y="6959600"/>
            <a:ext cx="7955280" cy="1042670"/>
          </a:xfrm>
          <a:prstGeom prst="rect">
            <a:avLst/>
          </a:prstGeom>
          <a:noFill/>
        </p:spPr>
        <p:txBody>
          <a:bodyPr wrap="square"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sym typeface="+mn-ea"/>
              </a:rPr>
              <a:t>Literature Survey</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18" name="TextBox 18"/>
          <p:cNvSpPr txBox="1"/>
          <p:nvPr/>
        </p:nvSpPr>
        <p:spPr>
          <a:xfrm>
            <a:off x="-8466455" y="1425575"/>
            <a:ext cx="8038465" cy="5170805"/>
          </a:xfrm>
          <a:prstGeom prst="rect">
            <a:avLst/>
          </a:prstGeom>
        </p:spPr>
        <p:txBody>
          <a:bodyPr wrap="square" lIns="0" tIns="0" rIns="0" bIns="0" rtlCol="0" anchor="t">
            <a:spAutoFit/>
          </a:bodyPr>
          <a:p>
            <a:pPr marL="734060" lvl="1" indent="-367030" algn="l">
              <a:lnSpc>
                <a:spcPct val="100000"/>
              </a:lnSpc>
              <a:buFont typeface="Arial" panose="020B0604020202020204"/>
              <a:buChar char="•"/>
            </a:pPr>
            <a:r>
              <a:rPr lang="en-US" sz="2800">
                <a:solidFill>
                  <a:srgbClr val="000000"/>
                </a:solidFill>
                <a:latin typeface="Times New Roman" panose="02020603050405020304"/>
              </a:rPr>
              <a:t>The traditional voting system is often plagued by various challenges, including logistical constraints, voter fraud, lack of transparency.</a:t>
            </a:r>
            <a:endParaRPr lang="en-US" sz="2800">
              <a:solidFill>
                <a:srgbClr val="000000"/>
              </a:solidFill>
              <a:latin typeface="Times New Roman" panose="02020603050405020304"/>
            </a:endParaRPr>
          </a:p>
          <a:p>
            <a:pPr marL="734060" lvl="1" indent="-367030" algn="l">
              <a:lnSpc>
                <a:spcPct val="100000"/>
              </a:lnSpc>
              <a:buFont typeface="Arial" panose="020B0604020202020204"/>
              <a:buChar char="•"/>
            </a:pPr>
            <a:r>
              <a:rPr lang="en-US" sz="2800">
                <a:solidFill>
                  <a:srgbClr val="000000"/>
                </a:solidFill>
                <a:latin typeface="Times New Roman" panose="02020603050405020304"/>
              </a:rPr>
              <a:t>The accessibility remains a significant issue for certain segments of the population.</a:t>
            </a:r>
            <a:endParaRPr lang="en-US" sz="2800">
              <a:solidFill>
                <a:srgbClr val="000000"/>
              </a:solidFill>
              <a:latin typeface="Times New Roman" panose="02020603050405020304"/>
            </a:endParaRPr>
          </a:p>
          <a:p>
            <a:pPr marL="734060" lvl="1" indent="-367030" algn="l">
              <a:lnSpc>
                <a:spcPct val="100000"/>
              </a:lnSpc>
              <a:buFont typeface="Arial" panose="020B0604020202020204"/>
              <a:buChar char="•"/>
            </a:pPr>
            <a:r>
              <a:rPr lang="en-US" sz="2800">
                <a:solidFill>
                  <a:srgbClr val="000000"/>
                </a:solidFill>
                <a:latin typeface="Times New Roman" panose="02020603050405020304"/>
              </a:rPr>
              <a:t>Bitcoin and further advanced by platforms like Ethereum, offers a paradigm shift in how we conceive trust and transparency in digital transactions. </a:t>
            </a:r>
            <a:endParaRPr lang="en-US" sz="2800">
              <a:solidFill>
                <a:srgbClr val="000000"/>
              </a:solidFill>
              <a:latin typeface="Times New Roman" panose="02020603050405020304"/>
            </a:endParaRPr>
          </a:p>
          <a:p>
            <a:pPr marL="734060" lvl="1" indent="-367030" algn="l">
              <a:lnSpc>
                <a:spcPct val="100000"/>
              </a:lnSpc>
              <a:buFont typeface="Arial" panose="020B0604020202020204"/>
              <a:buChar char="•"/>
            </a:pPr>
            <a:r>
              <a:rPr lang="en-US" sz="2800">
                <a:solidFill>
                  <a:srgbClr val="000000"/>
                </a:solidFill>
                <a:latin typeface="Times New Roman" panose="02020603050405020304"/>
              </a:rPr>
              <a:t>By decentralizing control and establishing a tamper-proof ledger, blockchain enables secure  transactions without the need for intermediaries. </a:t>
            </a:r>
            <a:endParaRPr sz="2800"/>
          </a:p>
        </p:txBody>
      </p:sp>
      <p:sp>
        <p:nvSpPr>
          <p:cNvPr id="4" name="Text Box 3"/>
          <p:cNvSpPr txBox="1"/>
          <p:nvPr/>
        </p:nvSpPr>
        <p:spPr>
          <a:xfrm>
            <a:off x="-7320280" y="396875"/>
            <a:ext cx="6096000" cy="906780"/>
          </a:xfrm>
          <a:prstGeom prst="rect">
            <a:avLst/>
          </a:prstGeom>
          <a:noFill/>
        </p:spPr>
        <p:txBody>
          <a:bodyPr wrap="square" rtlCol="0" anchor="t">
            <a:spAutoFit/>
          </a:bodyPr>
          <a:p>
            <a:r>
              <a:rPr lang="en-US" sz="5300">
                <a:solidFill>
                  <a:srgbClr val="000000"/>
                </a:solidFill>
                <a:latin typeface="Copperplate Gothic Bold" panose="020E0705020206020404" charset="0"/>
                <a:cs typeface="Copperplate Gothic Bold" panose="020E0705020206020404" charset="0"/>
                <a:sym typeface="+mn-ea"/>
              </a:rPr>
              <a:t>Introduction</a:t>
            </a:r>
            <a:endParaRPr lang="en-US" sz="5300">
              <a:solidFill>
                <a:srgbClr val="000000"/>
              </a:solidFill>
              <a:latin typeface="Copperplate Gothic Bold" panose="020E0705020206020404" charset="0"/>
              <a:cs typeface="Copperplate Gothic Bold" panose="020E07050202060204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Table 8"/>
          <p:cNvGraphicFramePr>
            <a:graphicFrameLocks noGrp="1"/>
          </p:cNvGraphicFramePr>
          <p:nvPr/>
        </p:nvGraphicFramePr>
        <p:xfrm>
          <a:off x="102870" y="1132840"/>
          <a:ext cx="11955145" cy="5552440"/>
        </p:xfrm>
        <a:graphic>
          <a:graphicData uri="http://schemas.openxmlformats.org/drawingml/2006/table">
            <a:tbl>
              <a:tblPr/>
              <a:tblGrid>
                <a:gridCol w="2683510"/>
                <a:gridCol w="1140460"/>
                <a:gridCol w="2153920"/>
                <a:gridCol w="5977255"/>
              </a:tblGrid>
              <a:tr h="883285">
                <a:tc>
                  <a:txBody>
                    <a:bodyPr rtlCol="0"/>
                    <a:p>
                      <a:pPr algn="l">
                        <a:lnSpc>
                          <a:spcPts val="3920"/>
                        </a:lnSpc>
                        <a:defRPr/>
                      </a:pPr>
                      <a:r>
                        <a:rPr lang="en-US" sz="2000" b="1">
                          <a:solidFill>
                            <a:srgbClr val="000000"/>
                          </a:solidFill>
                          <a:latin typeface="Times New Roman Bold" panose="02030802070405020303"/>
                        </a:rPr>
                        <a:t> Title</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Year</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Publications</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  Description</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2141220">
                <a:tc>
                  <a:txBody>
                    <a:bodyPr rtlCol="0"/>
                    <a:p>
                      <a:pPr algn="l">
                        <a:lnSpc>
                          <a:spcPts val="3360"/>
                        </a:lnSpc>
                        <a:defRPr/>
                      </a:pPr>
                      <a:r>
                        <a:rPr lang="en-US" sz="1800">
                          <a:solidFill>
                            <a:srgbClr val="000000"/>
                          </a:solidFill>
                          <a:latin typeface="Times New Roman" panose="02020603050405020304"/>
                        </a:rPr>
                        <a:t>Blockchain-Based</a:t>
                      </a:r>
                      <a:endParaRPr lang="en-US" sz="1800">
                        <a:solidFill>
                          <a:srgbClr val="000000"/>
                        </a:solidFill>
                        <a:latin typeface="Times New Roman" panose="02020603050405020304"/>
                      </a:endParaRPr>
                    </a:p>
                    <a:p>
                      <a:pPr>
                        <a:lnSpc>
                          <a:spcPts val="3360"/>
                        </a:lnSpc>
                      </a:pPr>
                      <a:r>
                        <a:rPr lang="en-US" sz="1800">
                          <a:solidFill>
                            <a:srgbClr val="000000"/>
                          </a:solidFill>
                          <a:latin typeface="Times New Roman" panose="02020603050405020304"/>
                        </a:rPr>
                        <a:t>E-Voting System: A Comprehensive Survey</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endParaRPr lang="en-US" sz="1800"/>
                    </a:p>
                    <a:p>
                      <a:pPr>
                        <a:lnSpc>
                          <a:spcPts val="3360"/>
                        </a:lnSpc>
                      </a:pPr>
                      <a:r>
                        <a:rPr lang="en-US" sz="1800">
                          <a:solidFill>
                            <a:srgbClr val="000000"/>
                          </a:solidFill>
                          <a:latin typeface="Times New Roman" panose="02020603050405020304"/>
                        </a:rPr>
                        <a:t>  2020</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endParaRPr lang="en-US" sz="1800"/>
                    </a:p>
                    <a:p>
                      <a:pPr>
                        <a:lnSpc>
                          <a:spcPts val="3360"/>
                        </a:lnSpc>
                      </a:pPr>
                      <a:r>
                        <a:rPr lang="en-US" sz="1800">
                          <a:solidFill>
                            <a:srgbClr val="000000"/>
                          </a:solidFill>
                          <a:latin typeface="Times New Roman" panose="02020603050405020304"/>
                        </a:rPr>
                        <a:t>  IEEE Access</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This survey paper provides a comprehensive overview of blockchain-based e-voting systems, focusing on their design, implementation, security considerations, and</a:t>
                      </a:r>
                      <a:endParaRPr lang="en-US" sz="1800">
                        <a:solidFill>
                          <a:srgbClr val="000000"/>
                        </a:solidFill>
                        <a:latin typeface="Times New Roman" panose="02020603050405020304"/>
                      </a:endParaRPr>
                    </a:p>
                    <a:p>
                      <a:pPr>
                        <a:lnSpc>
                          <a:spcPts val="3360"/>
                        </a:lnSpc>
                      </a:pPr>
                      <a:r>
                        <a:rPr lang="en-US" sz="1800">
                          <a:solidFill>
                            <a:srgbClr val="000000"/>
                          </a:solidFill>
                          <a:latin typeface="Times New Roman" panose="02020603050405020304"/>
                        </a:rPr>
                        <a:t>challenges.</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2527935">
                <a:tc>
                  <a:txBody>
                    <a:bodyPr rtlCol="0"/>
                    <a:p>
                      <a:pPr algn="l">
                        <a:lnSpc>
                          <a:spcPts val="3360"/>
                        </a:lnSpc>
                        <a:defRPr/>
                      </a:pPr>
                      <a:r>
                        <a:rPr lang="en-US" sz="1800">
                          <a:solidFill>
                            <a:srgbClr val="000000"/>
                          </a:solidFill>
                          <a:latin typeface="Times New Roman" panose="02020603050405020304"/>
                        </a:rPr>
                        <a:t>Ethereum-Based</a:t>
                      </a:r>
                      <a:endParaRPr lang="en-US" sz="1800"/>
                    </a:p>
                    <a:p>
                      <a:pPr>
                        <a:lnSpc>
                          <a:spcPts val="3360"/>
                        </a:lnSpc>
                      </a:pPr>
                      <a:r>
                        <a:rPr lang="en-US" sz="1800">
                          <a:solidFill>
                            <a:srgbClr val="000000"/>
                          </a:solidFill>
                          <a:latin typeface="Times New Roman" panose="02020603050405020304"/>
                        </a:rPr>
                        <a:t>E-Voting System: Design and Implementation</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2019</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International</a:t>
                      </a:r>
                      <a:endParaRPr lang="en-US" sz="1800"/>
                    </a:p>
                    <a:p>
                      <a:pPr>
                        <a:lnSpc>
                          <a:spcPts val="3360"/>
                        </a:lnSpc>
                      </a:pPr>
                      <a:r>
                        <a:rPr lang="en-US" sz="1800">
                          <a:solidFill>
                            <a:srgbClr val="000000"/>
                          </a:solidFill>
                          <a:latin typeface="Times New Roman" panose="02020603050405020304"/>
                        </a:rPr>
                        <a:t>Conference on Blockchain and Cryptocurrency (ICBC)</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This research paper presents a detailed design and implementation of an e-voting system built on the Ethereum blockchain.</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3" name="Text Box 2"/>
          <p:cNvSpPr txBox="1"/>
          <p:nvPr/>
        </p:nvSpPr>
        <p:spPr>
          <a:xfrm>
            <a:off x="2118360" y="0"/>
            <a:ext cx="7955280" cy="1042670"/>
          </a:xfrm>
          <a:prstGeom prst="rect">
            <a:avLst/>
          </a:prstGeom>
          <a:noFill/>
        </p:spPr>
        <p:txBody>
          <a:bodyPr wrap="square"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sym typeface="+mn-ea"/>
              </a:rPr>
              <a:t>Literature Survey</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5" name="TextBox 5"/>
          <p:cNvSpPr txBox="1"/>
          <p:nvPr/>
        </p:nvSpPr>
        <p:spPr>
          <a:xfrm>
            <a:off x="510540" y="-1859915"/>
            <a:ext cx="7794625" cy="815340"/>
          </a:xfrm>
          <a:prstGeom prst="rect">
            <a:avLst/>
          </a:prstGeom>
        </p:spPr>
        <p:txBody>
          <a:bodyPr wrap="square" lIns="0" tIns="0" rIns="0" bIns="0" rtlCol="0" anchor="t">
            <a:spAutoFit/>
          </a:bodyPr>
          <a:p>
            <a:pPr algn="ctr">
              <a:lnSpc>
                <a:spcPct val="100000"/>
              </a:lnSpc>
              <a:spcBef>
                <a:spcPct val="0"/>
              </a:spcBef>
            </a:pPr>
            <a:r>
              <a:rPr lang="en-US" sz="5300">
                <a:solidFill>
                  <a:srgbClr val="000000"/>
                </a:solidFill>
                <a:latin typeface="Copperplate Gothic Bold" panose="020E0705020206020404" charset="0"/>
                <a:cs typeface="Copperplate Gothic Bold" panose="020E0705020206020404" charset="0"/>
              </a:rPr>
              <a:t>Aim and Objective</a:t>
            </a:r>
            <a:endParaRPr lang="en-US" sz="5300">
              <a:solidFill>
                <a:srgbClr val="000000"/>
              </a:solidFill>
              <a:latin typeface="Copperplate Gothic Bold" panose="020E0705020206020404" charset="0"/>
              <a:cs typeface="Copperplate Gothic Bold" panose="020E0705020206020404" charset="0"/>
            </a:endParaRPr>
          </a:p>
        </p:txBody>
      </p:sp>
      <p:sp>
        <p:nvSpPr>
          <p:cNvPr id="12" name="TextBox 12"/>
          <p:cNvSpPr txBox="1"/>
          <p:nvPr/>
        </p:nvSpPr>
        <p:spPr>
          <a:xfrm>
            <a:off x="510540" y="-5784215"/>
            <a:ext cx="8991600" cy="4739640"/>
          </a:xfrm>
          <a:prstGeom prst="rect">
            <a:avLst/>
          </a:prstGeom>
        </p:spPr>
        <p:txBody>
          <a:bodyPr wrap="square" lIns="0" tIns="0" rIns="0" bIns="0" rtlCol="0" anchor="t">
            <a:spAutoFit/>
          </a:bodyPr>
          <a:p>
            <a:pPr algn="just">
              <a:lnSpc>
                <a:spcPct val="100000"/>
              </a:lnSpc>
            </a:pPr>
            <a:r>
              <a:rPr lang="en-US" sz="2800">
                <a:solidFill>
                  <a:srgbClr val="000000"/>
                </a:solidFill>
                <a:latin typeface="Times New Roman" panose="02020603050405020304"/>
              </a:rPr>
              <a:t>The aim of this project is to develop an E-Voting System using blockchain technology to ensure secure, transparent, and efficient voting processes. </a:t>
            </a:r>
            <a:endParaRPr lang="en-US" sz="2800">
              <a:solidFill>
                <a:srgbClr val="000000"/>
              </a:solidFill>
              <a:latin typeface="Times New Roman" panose="02020603050405020304"/>
            </a:endParaRPr>
          </a:p>
          <a:p>
            <a:pPr algn="just">
              <a:lnSpc>
                <a:spcPct val="100000"/>
              </a:lnSpc>
            </a:pPr>
            <a:endParaRPr sz="2800"/>
          </a:p>
          <a:p>
            <a:pPr algn="just">
              <a:lnSpc>
                <a:spcPct val="100000"/>
              </a:lnSpc>
            </a:pPr>
            <a:r>
              <a:rPr lang="en-US" sz="2800">
                <a:solidFill>
                  <a:srgbClr val="000000"/>
                </a:solidFill>
                <a:latin typeface="Times New Roman Bold" panose="02030802070405020303"/>
              </a:rPr>
              <a:t>The objectives of the project include:</a:t>
            </a:r>
            <a:endParaRPr lang="en-US" sz="2800">
              <a:solidFill>
                <a:srgbClr val="000000"/>
              </a:solidFill>
              <a:latin typeface="Times New Roman Bold" panose="02030802070405020303"/>
            </a:endParaRPr>
          </a:p>
          <a:p>
            <a:pPr marL="820420" lvl="1" indent="-410210" algn="just">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 Analyzing existing voting systems and blockchain technology.</a:t>
            </a:r>
            <a:endParaRPr lang="en-US" sz="2800">
              <a:solidFill>
                <a:srgbClr val="000000"/>
              </a:solidFill>
              <a:latin typeface="Times New Roman" panose="02020603050405020304"/>
              <a:sym typeface="Times New Roman" panose="02020603050405020304"/>
            </a:endParaRPr>
          </a:p>
          <a:p>
            <a:pPr marL="820420" lvl="1" indent="-410210" algn="just">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 Designing and implementing a blockchain-based E-Voting System.</a:t>
            </a:r>
            <a:endParaRPr lang="en-US" sz="2800">
              <a:solidFill>
                <a:srgbClr val="000000"/>
              </a:solidFill>
              <a:latin typeface="Times New Roman" panose="02020603050405020304"/>
              <a:sym typeface="Times New Roman" panose="02020603050405020304"/>
            </a:endParaRPr>
          </a:p>
          <a:p>
            <a:pPr marL="820420" lvl="1" indent="-410210" algn="just">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 Evaluating the system's performance and security.</a:t>
            </a:r>
            <a:endParaRPr lang="en-US" sz="2800">
              <a:solidFill>
                <a:srgbClr val="000000"/>
              </a:solidFill>
              <a:latin typeface="Times New Roman" panose="02020603050405020304"/>
              <a:sym typeface="Times New Roman" panose="02020603050405020304"/>
            </a:endParaRPr>
          </a:p>
          <a:p>
            <a:pPr marL="820420" lvl="1" indent="-410210" algn="just">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 Proposing recommendations for future enhancements.</a:t>
            </a:r>
            <a:endParaRPr lang="en-US" sz="2800">
              <a:solidFill>
                <a:srgbClr val="000000"/>
              </a:solidFill>
              <a:latin typeface="Times New Roman" panose="02020603050405020304"/>
              <a:sym typeface="Times New Roman" panose="02020603050405020304"/>
            </a:endParaRPr>
          </a:p>
        </p:txBody>
      </p:sp>
      <p:graphicFrame>
        <p:nvGraphicFramePr>
          <p:cNvPr id="6" name="Table 8"/>
          <p:cNvGraphicFramePr>
            <a:graphicFrameLocks noGrp="1"/>
          </p:cNvGraphicFramePr>
          <p:nvPr/>
        </p:nvGraphicFramePr>
        <p:xfrm>
          <a:off x="102870" y="6991350"/>
          <a:ext cx="12087860" cy="5313680"/>
        </p:xfrm>
        <a:graphic>
          <a:graphicData uri="http://schemas.openxmlformats.org/drawingml/2006/table">
            <a:tbl>
              <a:tblPr/>
              <a:tblGrid>
                <a:gridCol w="3190240"/>
                <a:gridCol w="1386205"/>
                <a:gridCol w="3079750"/>
                <a:gridCol w="4431665"/>
              </a:tblGrid>
              <a:tr h="2372995">
                <a:tc>
                  <a:txBody>
                    <a:bodyPr rtlCol="0"/>
                    <a:p>
                      <a:pPr algn="l">
                        <a:lnSpc>
                          <a:spcPts val="3360"/>
                        </a:lnSpc>
                        <a:defRPr/>
                      </a:pPr>
                      <a:r>
                        <a:rPr lang="en-US" sz="2400">
                          <a:solidFill>
                            <a:srgbClr val="000000"/>
                          </a:solidFill>
                          <a:latin typeface="Times New Roman" panose="02020603050405020304"/>
                        </a:rPr>
                        <a:t>Secure</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E-Voting Using Blockchain Technology: A Review</a:t>
                      </a:r>
                      <a:endParaRPr lang="en-US" sz="24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2021</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Journal of</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Information Security and Applications</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3360"/>
                        </a:lnSpc>
                        <a:defRPr/>
                      </a:pPr>
                      <a:r>
                        <a:rPr lang="en-US" sz="2400">
                          <a:solidFill>
                            <a:srgbClr val="000000"/>
                          </a:solidFill>
                          <a:latin typeface="Times New Roman" panose="02020603050405020304"/>
                        </a:rPr>
                        <a:t>This review article surveys the state-of-the-art in secure e-voting systems leveraging</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blockchain technology.</a:t>
                      </a:r>
                      <a:endParaRPr lang="en-US" sz="24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940685">
                <a:tc>
                  <a:txBody>
                    <a:bodyPr rtlCol="0"/>
                    <a:p>
                      <a:pPr algn="l">
                        <a:lnSpc>
                          <a:spcPts val="5320"/>
                        </a:lnSpc>
                        <a:defRPr/>
                      </a:pPr>
                      <a:r>
                        <a:rPr lang="en-US" sz="2400">
                          <a:solidFill>
                            <a:srgbClr val="000000"/>
                          </a:solidFill>
                          <a:latin typeface="Times New Roman" panose="02020603050405020304"/>
                        </a:rPr>
                        <a:t>Privacy-Preserving</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E-Voting on the Ethereum Blockchain</a:t>
                      </a: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2022</a:t>
                      </a:r>
                      <a:endParaRPr lang="en-US" sz="2400">
                        <a:solidFill>
                          <a:srgbClr val="000000"/>
                        </a:solidFill>
                        <a:latin typeface="Times New Roman" panose="02020603050405020304"/>
                      </a:endParaRPr>
                    </a:p>
                    <a:p>
                      <a:pPr>
                        <a:lnSpc>
                          <a:spcPts val="5320"/>
                        </a:lnSpc>
                      </a:pP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IEEE Transactions</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on Dependable and Secure Computing</a:t>
                      </a: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ct val="100000"/>
                        </a:lnSpc>
                        <a:defRPr/>
                      </a:pPr>
                      <a:r>
                        <a:rPr lang="en-US" sz="2400">
                          <a:solidFill>
                            <a:srgbClr val="000000"/>
                          </a:solidFill>
                          <a:latin typeface="Times New Roman" panose="02020603050405020304"/>
                        </a:rPr>
                        <a:t>This research paper explores techniques for preserving voter privacy in e-voting systems</a:t>
                      </a:r>
                      <a:endParaRPr lang="en-US" sz="2400">
                        <a:solidFill>
                          <a:srgbClr val="000000"/>
                        </a:solidFill>
                        <a:latin typeface="Times New Roman" panose="02020603050405020304"/>
                      </a:endParaRPr>
                    </a:p>
                    <a:p>
                      <a:pPr>
                        <a:lnSpc>
                          <a:spcPct val="100000"/>
                        </a:lnSpc>
                      </a:pPr>
                      <a:r>
                        <a:rPr lang="en-US" sz="2400">
                          <a:solidFill>
                            <a:srgbClr val="000000"/>
                          </a:solidFill>
                          <a:latin typeface="Times New Roman" panose="02020603050405020304"/>
                        </a:rPr>
                        <a:t>implemented on the Ethereum blockchain.</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grpSp>
        <p:nvGrpSpPr>
          <p:cNvPr id="16" name="Group 2"/>
          <p:cNvGrpSpPr/>
          <p:nvPr/>
        </p:nvGrpSpPr>
        <p:grpSpPr>
          <a:xfrm rot="19380000">
            <a:off x="8948420" y="-4354195"/>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7"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19380000">
            <a:off x="10531196" y="-1674529"/>
            <a:ext cx="1200309" cy="1239977"/>
            <a:chOff x="0" y="-106233"/>
            <a:chExt cx="862175" cy="919033"/>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49375" y="-106233"/>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8580000">
            <a:off x="11746230" y="-3120390"/>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3180000">
            <a:off x="10812780" y="-2285365"/>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
        <p:nvSpPr>
          <p:cNvPr id="2" name="TextBox 12"/>
          <p:cNvSpPr txBox="1"/>
          <p:nvPr/>
        </p:nvSpPr>
        <p:spPr>
          <a:xfrm>
            <a:off x="510540" y="-5784215"/>
            <a:ext cx="8991600" cy="4739640"/>
          </a:xfrm>
          <a:prstGeom prst="rect">
            <a:avLst/>
          </a:prstGeom>
        </p:spPr>
        <p:txBody>
          <a:bodyPr wrap="square" lIns="0" tIns="0" rIns="0" bIns="0" rtlCol="0" anchor="t">
            <a:spAutoFit/>
          </a:bodyPr>
          <a:p>
            <a:pPr algn="l">
              <a:lnSpc>
                <a:spcPct val="100000"/>
              </a:lnSpc>
            </a:pPr>
            <a:r>
              <a:rPr lang="en-US" sz="2800">
                <a:solidFill>
                  <a:srgbClr val="000000"/>
                </a:solidFill>
                <a:latin typeface="Times New Roman" panose="02020603050405020304"/>
              </a:rPr>
              <a:t>The aim of this project is to develop an E-Voting System using blockchain technology to ensure secure, transparent, and efficient voting processes. </a:t>
            </a:r>
            <a:endParaRPr lang="en-US" sz="2800">
              <a:solidFill>
                <a:srgbClr val="000000"/>
              </a:solidFill>
              <a:latin typeface="Times New Roman" panose="02020603050405020304"/>
            </a:endParaRPr>
          </a:p>
          <a:p>
            <a:pPr algn="l">
              <a:lnSpc>
                <a:spcPct val="100000"/>
              </a:lnSpc>
            </a:pPr>
            <a:endParaRPr sz="2800"/>
          </a:p>
          <a:p>
            <a:pPr algn="l">
              <a:lnSpc>
                <a:spcPct val="100000"/>
              </a:lnSpc>
            </a:pPr>
            <a:r>
              <a:rPr lang="en-US" sz="2800">
                <a:solidFill>
                  <a:srgbClr val="000000"/>
                </a:solidFill>
                <a:latin typeface="Times New Roman Bold" panose="02030802070405020303"/>
              </a:rPr>
              <a:t>The objectives of the project include:</a:t>
            </a:r>
            <a:endParaRPr lang="en-US" sz="2800">
              <a:solidFill>
                <a:srgbClr val="000000"/>
              </a:solidFill>
              <a:latin typeface="Times New Roman Bold" panose="02030802070405020303"/>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Analyzing existing voting systems and blockchain technology.</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Designing and implementing a blockchain-based E-Voting System.</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Evaluating the system's performance and security.</a:t>
            </a:r>
            <a:endParaRPr lang="en-US" sz="2800">
              <a:solidFill>
                <a:srgbClr val="000000"/>
              </a:solidFill>
              <a:latin typeface="Times New Roman" panose="02020603050405020304"/>
              <a:sym typeface="Times New Roman" panose="02020603050405020304"/>
            </a:endParaRPr>
          </a:p>
          <a:p>
            <a:pPr marL="820420" lvl="1" indent="-410210" algn="l">
              <a:lnSpc>
                <a:spcPct val="100000"/>
              </a:lnSpc>
              <a:buFont typeface="Arial" panose="020B0604020202020204"/>
              <a:buChar char="•"/>
            </a:pPr>
            <a:r>
              <a:rPr lang="en-US" sz="2800">
                <a:solidFill>
                  <a:srgbClr val="000000"/>
                </a:solidFill>
                <a:latin typeface="Times New Roman" panose="02020603050405020304"/>
                <a:sym typeface="Times New Roman" panose="02020603050405020304"/>
              </a:rPr>
              <a:t>Proposing recommendations for future enhancements.</a:t>
            </a:r>
            <a:endParaRPr lang="en-US" sz="2800">
              <a:solidFill>
                <a:srgbClr val="000000"/>
              </a:solidFill>
              <a:latin typeface="Times New Roman" panose="02020603050405020304"/>
              <a:sym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Table 8"/>
          <p:cNvGraphicFramePr>
            <a:graphicFrameLocks noGrp="1"/>
          </p:cNvGraphicFramePr>
          <p:nvPr/>
        </p:nvGraphicFramePr>
        <p:xfrm>
          <a:off x="103505" y="1360170"/>
          <a:ext cx="12087860" cy="5313680"/>
        </p:xfrm>
        <a:graphic>
          <a:graphicData uri="http://schemas.openxmlformats.org/drawingml/2006/table">
            <a:tbl>
              <a:tblPr/>
              <a:tblGrid>
                <a:gridCol w="3190240"/>
                <a:gridCol w="1386205"/>
                <a:gridCol w="3079750"/>
                <a:gridCol w="4431665"/>
              </a:tblGrid>
              <a:tr h="2372995">
                <a:tc>
                  <a:txBody>
                    <a:bodyPr rtlCol="0"/>
                    <a:p>
                      <a:pPr algn="l">
                        <a:lnSpc>
                          <a:spcPts val="3360"/>
                        </a:lnSpc>
                        <a:defRPr/>
                      </a:pPr>
                      <a:r>
                        <a:rPr lang="en-US" sz="2400">
                          <a:solidFill>
                            <a:srgbClr val="000000"/>
                          </a:solidFill>
                          <a:latin typeface="Times New Roman" panose="02020603050405020304"/>
                        </a:rPr>
                        <a:t>Secure</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E-Voting Using Blockchain Technology: A Review</a:t>
                      </a:r>
                      <a:endParaRPr lang="en-US" sz="24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2021</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Journal of</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Information Security and Applications</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3360"/>
                        </a:lnSpc>
                        <a:defRPr/>
                      </a:pPr>
                      <a:r>
                        <a:rPr lang="en-US" sz="2400">
                          <a:solidFill>
                            <a:srgbClr val="000000"/>
                          </a:solidFill>
                          <a:latin typeface="Times New Roman" panose="02020603050405020304"/>
                        </a:rPr>
                        <a:t>This review article surveys the state-of-the-art in secure e-voting systems leveraging</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blockchain technology.</a:t>
                      </a:r>
                      <a:endParaRPr lang="en-US" sz="24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940685">
                <a:tc>
                  <a:txBody>
                    <a:bodyPr rtlCol="0"/>
                    <a:p>
                      <a:pPr algn="l">
                        <a:lnSpc>
                          <a:spcPts val="5320"/>
                        </a:lnSpc>
                        <a:defRPr/>
                      </a:pPr>
                      <a:r>
                        <a:rPr lang="en-US" sz="2400">
                          <a:solidFill>
                            <a:srgbClr val="000000"/>
                          </a:solidFill>
                          <a:latin typeface="Times New Roman" panose="02020603050405020304"/>
                        </a:rPr>
                        <a:t>Privacy-Preserving</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E-Voting on the Ethereum Blockchain</a:t>
                      </a: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2022</a:t>
                      </a:r>
                      <a:endParaRPr lang="en-US" sz="2400">
                        <a:solidFill>
                          <a:srgbClr val="000000"/>
                        </a:solidFill>
                        <a:latin typeface="Times New Roman" panose="02020603050405020304"/>
                      </a:endParaRPr>
                    </a:p>
                    <a:p>
                      <a:pPr>
                        <a:lnSpc>
                          <a:spcPts val="5320"/>
                        </a:lnSpc>
                      </a:pP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IEEE Transactions</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on Dependable and Secure Computing</a:t>
                      </a: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ct val="100000"/>
                        </a:lnSpc>
                        <a:defRPr/>
                      </a:pPr>
                      <a:r>
                        <a:rPr lang="en-US" sz="2400">
                          <a:solidFill>
                            <a:srgbClr val="000000"/>
                          </a:solidFill>
                          <a:latin typeface="Times New Roman" panose="02020603050405020304"/>
                        </a:rPr>
                        <a:t>This research paper explores techniques for preserving voter privacy in e-voting systems</a:t>
                      </a:r>
                      <a:endParaRPr lang="en-US" sz="2400">
                        <a:solidFill>
                          <a:srgbClr val="000000"/>
                        </a:solidFill>
                        <a:latin typeface="Times New Roman" panose="02020603050405020304"/>
                      </a:endParaRPr>
                    </a:p>
                    <a:p>
                      <a:pPr>
                        <a:lnSpc>
                          <a:spcPct val="100000"/>
                        </a:lnSpc>
                      </a:pPr>
                      <a:r>
                        <a:rPr lang="en-US" sz="2400">
                          <a:solidFill>
                            <a:srgbClr val="000000"/>
                          </a:solidFill>
                          <a:latin typeface="Times New Roman" panose="02020603050405020304"/>
                        </a:rPr>
                        <a:t>implemented on the Ethereum blockchain.</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graphicFrame>
        <p:nvGraphicFramePr>
          <p:cNvPr id="2" name="Table 8"/>
          <p:cNvGraphicFramePr>
            <a:graphicFrameLocks noGrp="1"/>
          </p:cNvGraphicFramePr>
          <p:nvPr/>
        </p:nvGraphicFramePr>
        <p:xfrm>
          <a:off x="102870" y="-6040120"/>
          <a:ext cx="11955145" cy="5552440"/>
        </p:xfrm>
        <a:graphic>
          <a:graphicData uri="http://schemas.openxmlformats.org/drawingml/2006/table">
            <a:tbl>
              <a:tblPr/>
              <a:tblGrid>
                <a:gridCol w="2683510"/>
                <a:gridCol w="1140460"/>
                <a:gridCol w="2153920"/>
                <a:gridCol w="5977255"/>
              </a:tblGrid>
              <a:tr h="883285">
                <a:tc>
                  <a:txBody>
                    <a:bodyPr rtlCol="0"/>
                    <a:p>
                      <a:pPr algn="l">
                        <a:lnSpc>
                          <a:spcPts val="3920"/>
                        </a:lnSpc>
                        <a:defRPr/>
                      </a:pPr>
                      <a:r>
                        <a:rPr lang="en-US" sz="2000" b="1">
                          <a:solidFill>
                            <a:srgbClr val="000000"/>
                          </a:solidFill>
                          <a:latin typeface="Times New Roman Bold" panose="02030802070405020303"/>
                        </a:rPr>
                        <a:t> Title</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Year</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Publications</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r>
                        <a:rPr lang="en-US" sz="2000" b="1">
                          <a:solidFill>
                            <a:srgbClr val="000000"/>
                          </a:solidFill>
                          <a:latin typeface="Times New Roman Bold" panose="02030802070405020303"/>
                        </a:rPr>
                        <a:t>  Description</a:t>
                      </a:r>
                      <a:endParaRPr lang="en-US" sz="2000" b="1">
                        <a:solidFill>
                          <a:srgbClr val="000000"/>
                        </a:solidFill>
                        <a:latin typeface="Times New Roman Bold" panose="02030802070405020303"/>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2141220">
                <a:tc>
                  <a:txBody>
                    <a:bodyPr rtlCol="0"/>
                    <a:p>
                      <a:pPr algn="l">
                        <a:lnSpc>
                          <a:spcPts val="3360"/>
                        </a:lnSpc>
                        <a:defRPr/>
                      </a:pPr>
                      <a:r>
                        <a:rPr lang="en-US" sz="1800">
                          <a:solidFill>
                            <a:srgbClr val="000000"/>
                          </a:solidFill>
                          <a:latin typeface="Times New Roman" panose="02020603050405020304"/>
                        </a:rPr>
                        <a:t>Blockchain-Based</a:t>
                      </a:r>
                      <a:endParaRPr lang="en-US" sz="1800">
                        <a:solidFill>
                          <a:srgbClr val="000000"/>
                        </a:solidFill>
                        <a:latin typeface="Times New Roman" panose="02020603050405020304"/>
                      </a:endParaRPr>
                    </a:p>
                    <a:p>
                      <a:pPr>
                        <a:lnSpc>
                          <a:spcPts val="3360"/>
                        </a:lnSpc>
                      </a:pPr>
                      <a:r>
                        <a:rPr lang="en-US" sz="1800">
                          <a:solidFill>
                            <a:srgbClr val="000000"/>
                          </a:solidFill>
                          <a:latin typeface="Times New Roman" panose="02020603050405020304"/>
                        </a:rPr>
                        <a:t>E-Voting System: A Comprehensive Survey</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endParaRPr lang="en-US" sz="1800"/>
                    </a:p>
                    <a:p>
                      <a:pPr>
                        <a:lnSpc>
                          <a:spcPts val="3360"/>
                        </a:lnSpc>
                      </a:pPr>
                      <a:r>
                        <a:rPr lang="en-US" sz="1800">
                          <a:solidFill>
                            <a:srgbClr val="000000"/>
                          </a:solidFill>
                          <a:latin typeface="Times New Roman" panose="02020603050405020304"/>
                        </a:rPr>
                        <a:t>  2020</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920"/>
                        </a:lnSpc>
                        <a:defRPr/>
                      </a:pPr>
                      <a:endParaRPr lang="en-US" sz="1800"/>
                    </a:p>
                    <a:p>
                      <a:pPr>
                        <a:lnSpc>
                          <a:spcPts val="3360"/>
                        </a:lnSpc>
                      </a:pPr>
                      <a:r>
                        <a:rPr lang="en-US" sz="1800">
                          <a:solidFill>
                            <a:srgbClr val="000000"/>
                          </a:solidFill>
                          <a:latin typeface="Times New Roman" panose="02020603050405020304"/>
                        </a:rPr>
                        <a:t>  IEEE Access</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This survey paper provides a comprehensive overview of blockchain-based e-voting systems, focusing on their design, implementation, security considerations, and</a:t>
                      </a:r>
                      <a:endParaRPr lang="en-US" sz="1800">
                        <a:solidFill>
                          <a:srgbClr val="000000"/>
                        </a:solidFill>
                        <a:latin typeface="Times New Roman" panose="02020603050405020304"/>
                      </a:endParaRPr>
                    </a:p>
                    <a:p>
                      <a:pPr>
                        <a:lnSpc>
                          <a:spcPts val="3360"/>
                        </a:lnSpc>
                      </a:pPr>
                      <a:r>
                        <a:rPr lang="en-US" sz="1800">
                          <a:solidFill>
                            <a:srgbClr val="000000"/>
                          </a:solidFill>
                          <a:latin typeface="Times New Roman" panose="02020603050405020304"/>
                        </a:rPr>
                        <a:t>challenges.</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2527935">
                <a:tc>
                  <a:txBody>
                    <a:bodyPr rtlCol="0"/>
                    <a:p>
                      <a:pPr algn="l">
                        <a:lnSpc>
                          <a:spcPts val="3360"/>
                        </a:lnSpc>
                        <a:defRPr/>
                      </a:pPr>
                      <a:r>
                        <a:rPr lang="en-US" sz="1800">
                          <a:solidFill>
                            <a:srgbClr val="000000"/>
                          </a:solidFill>
                          <a:latin typeface="Times New Roman" panose="02020603050405020304"/>
                        </a:rPr>
                        <a:t>Ethereum-Based</a:t>
                      </a:r>
                      <a:endParaRPr lang="en-US" sz="1800"/>
                    </a:p>
                    <a:p>
                      <a:pPr>
                        <a:lnSpc>
                          <a:spcPts val="3360"/>
                        </a:lnSpc>
                      </a:pPr>
                      <a:r>
                        <a:rPr lang="en-US" sz="1800">
                          <a:solidFill>
                            <a:srgbClr val="000000"/>
                          </a:solidFill>
                          <a:latin typeface="Times New Roman" panose="02020603050405020304"/>
                        </a:rPr>
                        <a:t>E-Voting System: Design and Implementation</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2019</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International</a:t>
                      </a:r>
                      <a:endParaRPr lang="en-US" sz="1800"/>
                    </a:p>
                    <a:p>
                      <a:pPr>
                        <a:lnSpc>
                          <a:spcPts val="3360"/>
                        </a:lnSpc>
                      </a:pPr>
                      <a:r>
                        <a:rPr lang="en-US" sz="1800">
                          <a:solidFill>
                            <a:srgbClr val="000000"/>
                          </a:solidFill>
                          <a:latin typeface="Times New Roman" panose="02020603050405020304"/>
                        </a:rPr>
                        <a:t>Conference on Blockchain and Cryptocurrency (ICBC)</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rtlCol="0"/>
                    <a:p>
                      <a:pPr algn="l">
                        <a:lnSpc>
                          <a:spcPts val="3360"/>
                        </a:lnSpc>
                        <a:defRPr/>
                      </a:pPr>
                      <a:r>
                        <a:rPr lang="en-US" sz="1800">
                          <a:solidFill>
                            <a:srgbClr val="000000"/>
                          </a:solidFill>
                          <a:latin typeface="Times New Roman" panose="02020603050405020304"/>
                        </a:rPr>
                        <a:t>This research paper presents a detailed design and implementation of an e-voting system built on the Ethereum blockchain.</a:t>
                      </a:r>
                      <a:endParaRPr lang="en-US" sz="1800">
                        <a:solidFill>
                          <a:srgbClr val="000000"/>
                        </a:solidFill>
                        <a:latin typeface="Times New Roman" panose="02020603050405020304"/>
                      </a:endParaRPr>
                    </a:p>
                  </a:txBody>
                  <a:tcPr marL="190500" marR="190500" marT="190500" marB="190500" anchor="t">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3" name="Text Box 2"/>
          <p:cNvSpPr txBox="1"/>
          <p:nvPr/>
        </p:nvSpPr>
        <p:spPr>
          <a:xfrm>
            <a:off x="2118360" y="161925"/>
            <a:ext cx="7955280" cy="1042670"/>
          </a:xfrm>
          <a:prstGeom prst="rect">
            <a:avLst/>
          </a:prstGeom>
          <a:noFill/>
        </p:spPr>
        <p:txBody>
          <a:bodyPr wrap="square"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sym typeface="+mn-ea"/>
              </a:rPr>
              <a:t>Literature Survey</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4" name="Text Box 3"/>
          <p:cNvSpPr txBox="1"/>
          <p:nvPr/>
        </p:nvSpPr>
        <p:spPr>
          <a:xfrm>
            <a:off x="2118360" y="7295515"/>
            <a:ext cx="7620000" cy="1042670"/>
          </a:xfrm>
          <a:prstGeom prst="rect">
            <a:avLst/>
          </a:prstGeom>
          <a:noFill/>
        </p:spPr>
        <p:txBody>
          <a:bodyPr wrap="square"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sym typeface="+mn-ea"/>
              </a:rPr>
              <a:t>Problem Statement</a:t>
            </a:r>
            <a:endParaRPr lang="en-US" sz="5300">
              <a:solidFill>
                <a:srgbClr val="000000"/>
              </a:solidFill>
              <a:latin typeface="Copperplate Gothic Bold" panose="020E0705020206020404" charset="0"/>
              <a:cs typeface="Copperplate Gothic Bold" panose="020E0705020206020404" charset="0"/>
              <a:sym typeface="+mn-ea"/>
            </a:endParaRPr>
          </a:p>
        </p:txBody>
      </p:sp>
      <p:pic>
        <p:nvPicPr>
          <p:cNvPr id="105" name="Picture 104"/>
          <p:cNvPicPr/>
          <p:nvPr/>
        </p:nvPicPr>
        <p:blipFill>
          <a:blip r:embed="rId1"/>
          <a:stretch>
            <a:fillRect/>
          </a:stretch>
        </p:blipFill>
        <p:spPr>
          <a:xfrm>
            <a:off x="12576810" y="1360170"/>
            <a:ext cx="5995035" cy="5765165"/>
          </a:xfrm>
          <a:prstGeom prst="rect">
            <a:avLst/>
          </a:prstGeom>
          <a:noFill/>
          <a:ln w="9525">
            <a:noFill/>
          </a:ln>
        </p:spPr>
      </p:pic>
      <p:sp>
        <p:nvSpPr>
          <p:cNvPr id="5" name="Text Box 4"/>
          <p:cNvSpPr txBox="1"/>
          <p:nvPr/>
        </p:nvSpPr>
        <p:spPr>
          <a:xfrm>
            <a:off x="-7468870" y="1204595"/>
            <a:ext cx="7046595" cy="5262245"/>
          </a:xfrm>
          <a:prstGeom prst="rect">
            <a:avLst/>
          </a:prstGeom>
          <a:noFill/>
        </p:spPr>
        <p:txBody>
          <a:bodyPr wrap="square" rtlCol="0" anchor="t">
            <a:spAutoFit/>
          </a:bodyPr>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The inherent limitations of traditional voting systems have spurred the quest for alternative approaches that can address the shortcomings while preserving the integrity and principles of democracy. </a:t>
            </a:r>
            <a:endParaRPr lang="en-US" sz="2400">
              <a:solidFill>
                <a:srgbClr val="000000"/>
              </a:solidFill>
              <a:latin typeface="Times New Roman" panose="02020603050405020304" charset="0"/>
              <a:cs typeface="Times New Roman" panose="02020603050405020304" charset="0"/>
            </a:endParaRPr>
          </a:p>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In particular, ensuring the security, transparency, and inclusivity of the electoral process has emerged as a pressing concern.</a:t>
            </a:r>
            <a:endParaRPr lang="en-US" sz="2400">
              <a:solidFill>
                <a:srgbClr val="000000"/>
              </a:solidFill>
              <a:latin typeface="Times New Roman" panose="02020603050405020304" charset="0"/>
              <a:cs typeface="Times New Roman" panose="02020603050405020304" charset="0"/>
            </a:endParaRPr>
          </a:p>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The prevalence of cybersecurity threats, the proliferation of misinformation, and the increasing demand for accountability have heightened the urgency for adopting innovative solutions that can safeguard the electoral process against manipulation and malfeasance.</a:t>
            </a:r>
            <a:endParaRPr lang="en-US" sz="2400">
              <a:solidFill>
                <a:srgbClr val="000000"/>
              </a:solidFill>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 name="Picture 104"/>
          <p:cNvPicPr/>
          <p:nvPr/>
        </p:nvPicPr>
        <p:blipFill>
          <a:blip r:embed="rId1"/>
          <a:stretch>
            <a:fillRect/>
          </a:stretch>
        </p:blipFill>
        <p:spPr>
          <a:xfrm>
            <a:off x="6365240" y="913765"/>
            <a:ext cx="5995035" cy="5765165"/>
          </a:xfrm>
          <a:prstGeom prst="rect">
            <a:avLst/>
          </a:prstGeom>
          <a:noFill/>
          <a:ln w="9525">
            <a:noFill/>
          </a:ln>
        </p:spPr>
      </p:pic>
      <p:sp>
        <p:nvSpPr>
          <p:cNvPr id="3" name="Text Box 2"/>
          <p:cNvSpPr txBox="1"/>
          <p:nvPr/>
        </p:nvSpPr>
        <p:spPr>
          <a:xfrm>
            <a:off x="2118360" y="-1315720"/>
            <a:ext cx="7955280" cy="1042670"/>
          </a:xfrm>
          <a:prstGeom prst="rect">
            <a:avLst/>
          </a:prstGeom>
          <a:noFill/>
        </p:spPr>
        <p:txBody>
          <a:bodyPr wrap="square"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sym typeface="+mn-ea"/>
              </a:rPr>
              <a:t>Literature Survey</a:t>
            </a:r>
            <a:endParaRPr lang="en-US" sz="5300">
              <a:solidFill>
                <a:srgbClr val="000000"/>
              </a:solidFill>
              <a:latin typeface="Copperplate Gothic Bold" panose="020E0705020206020404" charset="0"/>
              <a:cs typeface="Copperplate Gothic Bold" panose="020E0705020206020404" charset="0"/>
              <a:sym typeface="+mn-ea"/>
            </a:endParaRPr>
          </a:p>
        </p:txBody>
      </p:sp>
      <p:graphicFrame>
        <p:nvGraphicFramePr>
          <p:cNvPr id="2" name="Table 8"/>
          <p:cNvGraphicFramePr>
            <a:graphicFrameLocks noGrp="1"/>
          </p:cNvGraphicFramePr>
          <p:nvPr/>
        </p:nvGraphicFramePr>
        <p:xfrm>
          <a:off x="104140" y="-5586730"/>
          <a:ext cx="12087860" cy="5313680"/>
        </p:xfrm>
        <a:graphic>
          <a:graphicData uri="http://schemas.openxmlformats.org/drawingml/2006/table">
            <a:tbl>
              <a:tblPr/>
              <a:tblGrid>
                <a:gridCol w="3190240"/>
                <a:gridCol w="1386205"/>
                <a:gridCol w="3079750"/>
                <a:gridCol w="4431665"/>
              </a:tblGrid>
              <a:tr h="2372995">
                <a:tc>
                  <a:txBody>
                    <a:bodyPr rtlCol="0"/>
                    <a:p>
                      <a:pPr algn="l">
                        <a:lnSpc>
                          <a:spcPts val="3360"/>
                        </a:lnSpc>
                        <a:defRPr/>
                      </a:pPr>
                      <a:r>
                        <a:rPr lang="en-US" sz="2400">
                          <a:solidFill>
                            <a:srgbClr val="000000"/>
                          </a:solidFill>
                          <a:latin typeface="Times New Roman" panose="02020603050405020304"/>
                        </a:rPr>
                        <a:t>Secure</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E-Voting Using Blockchain Technology: A Review</a:t>
                      </a:r>
                      <a:endParaRPr lang="en-US" sz="24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2021</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Journal of</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Information Security and Applications</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3360"/>
                        </a:lnSpc>
                        <a:defRPr/>
                      </a:pPr>
                      <a:r>
                        <a:rPr lang="en-US" sz="2400">
                          <a:solidFill>
                            <a:srgbClr val="000000"/>
                          </a:solidFill>
                          <a:latin typeface="Times New Roman" panose="02020603050405020304"/>
                        </a:rPr>
                        <a:t>This review article surveys the state-of-the-art in secure e-voting systems leveraging</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blockchain technology.</a:t>
                      </a:r>
                      <a:endParaRPr lang="en-US" sz="24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940685">
                <a:tc>
                  <a:txBody>
                    <a:bodyPr rtlCol="0"/>
                    <a:p>
                      <a:pPr algn="l">
                        <a:lnSpc>
                          <a:spcPts val="5320"/>
                        </a:lnSpc>
                        <a:defRPr/>
                      </a:pPr>
                      <a:r>
                        <a:rPr lang="en-US" sz="2400">
                          <a:solidFill>
                            <a:srgbClr val="000000"/>
                          </a:solidFill>
                          <a:latin typeface="Times New Roman" panose="02020603050405020304"/>
                        </a:rPr>
                        <a:t>Privacy-Preserving</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E-Voting on the Ethereum Blockchain</a:t>
                      </a: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2022</a:t>
                      </a:r>
                      <a:endParaRPr lang="en-US" sz="2400">
                        <a:solidFill>
                          <a:srgbClr val="000000"/>
                        </a:solidFill>
                        <a:latin typeface="Times New Roman" panose="02020603050405020304"/>
                      </a:endParaRPr>
                    </a:p>
                    <a:p>
                      <a:pPr>
                        <a:lnSpc>
                          <a:spcPts val="5320"/>
                        </a:lnSpc>
                      </a:pP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ts val="5320"/>
                        </a:lnSpc>
                        <a:defRPr/>
                      </a:pPr>
                      <a:r>
                        <a:rPr lang="en-US" sz="2400">
                          <a:solidFill>
                            <a:srgbClr val="000000"/>
                          </a:solidFill>
                          <a:latin typeface="Times New Roman" panose="02020603050405020304"/>
                        </a:rPr>
                        <a:t>IEEE Transactions</a:t>
                      </a:r>
                      <a:endParaRPr lang="en-US" sz="2400">
                        <a:solidFill>
                          <a:srgbClr val="000000"/>
                        </a:solidFill>
                        <a:latin typeface="Times New Roman" panose="02020603050405020304"/>
                      </a:endParaRPr>
                    </a:p>
                    <a:p>
                      <a:pPr>
                        <a:lnSpc>
                          <a:spcPts val="3360"/>
                        </a:lnSpc>
                      </a:pPr>
                      <a:r>
                        <a:rPr lang="en-US" sz="2400">
                          <a:solidFill>
                            <a:srgbClr val="000000"/>
                          </a:solidFill>
                          <a:latin typeface="Times New Roman" panose="02020603050405020304"/>
                        </a:rPr>
                        <a:t>on Dependable and Secure Computing</a:t>
                      </a:r>
                      <a:r>
                        <a:rPr lang="en-US" sz="3800">
                          <a:solidFill>
                            <a:srgbClr val="000000"/>
                          </a:solidFill>
                          <a:latin typeface="Times New Roman" panose="02020603050405020304"/>
                        </a:rPr>
                        <a:t>  </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p>
                      <a:pPr algn="l">
                        <a:lnSpc>
                          <a:spcPct val="100000"/>
                        </a:lnSpc>
                        <a:defRPr/>
                      </a:pPr>
                      <a:r>
                        <a:rPr lang="en-US" sz="2400">
                          <a:solidFill>
                            <a:srgbClr val="000000"/>
                          </a:solidFill>
                          <a:latin typeface="Times New Roman" panose="02020603050405020304"/>
                        </a:rPr>
                        <a:t>This research paper explores techniques for preserving voter privacy in e-voting systems</a:t>
                      </a:r>
                      <a:endParaRPr lang="en-US" sz="2400">
                        <a:solidFill>
                          <a:srgbClr val="000000"/>
                        </a:solidFill>
                        <a:latin typeface="Times New Roman" panose="02020603050405020304"/>
                      </a:endParaRPr>
                    </a:p>
                    <a:p>
                      <a:pPr>
                        <a:lnSpc>
                          <a:spcPct val="100000"/>
                        </a:lnSpc>
                      </a:pPr>
                      <a:r>
                        <a:rPr lang="en-US" sz="2400">
                          <a:solidFill>
                            <a:srgbClr val="000000"/>
                          </a:solidFill>
                          <a:latin typeface="Times New Roman" panose="02020603050405020304"/>
                        </a:rPr>
                        <a:t>implemented on the Ethereum blockchain.</a:t>
                      </a:r>
                      <a:endParaRPr lang="en-US" sz="3800">
                        <a:solidFill>
                          <a:srgbClr val="000000"/>
                        </a:solidFill>
                        <a:latin typeface="Times New Roman" panose="02020603050405020304"/>
                      </a:endParaR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4" name="Text Box 3"/>
          <p:cNvSpPr txBox="1"/>
          <p:nvPr/>
        </p:nvSpPr>
        <p:spPr>
          <a:xfrm>
            <a:off x="2118360" y="122555"/>
            <a:ext cx="7620000" cy="1042670"/>
          </a:xfrm>
          <a:prstGeom prst="rect">
            <a:avLst/>
          </a:prstGeom>
          <a:noFill/>
        </p:spPr>
        <p:txBody>
          <a:bodyPr wrap="square" rtlCol="0" anchor="t">
            <a:spAutoFit/>
          </a:bodyPr>
          <a:p>
            <a:pPr algn="ctr">
              <a:lnSpc>
                <a:spcPts val="7420"/>
              </a:lnSpc>
              <a:spcBef>
                <a:spcPct val="0"/>
              </a:spcBef>
            </a:pPr>
            <a:r>
              <a:rPr lang="en-US" sz="5300">
                <a:solidFill>
                  <a:srgbClr val="000000"/>
                </a:solidFill>
                <a:latin typeface="Copperplate Gothic Bold" panose="020E0705020206020404" charset="0"/>
                <a:cs typeface="Copperplate Gothic Bold" panose="020E0705020206020404" charset="0"/>
                <a:sym typeface="+mn-ea"/>
              </a:rPr>
              <a:t>Problem Statement</a:t>
            </a:r>
            <a:endParaRPr lang="en-US" sz="5300">
              <a:solidFill>
                <a:srgbClr val="000000"/>
              </a:solidFill>
              <a:latin typeface="Copperplate Gothic Bold" panose="020E0705020206020404" charset="0"/>
              <a:cs typeface="Copperplate Gothic Bold" panose="020E0705020206020404" charset="0"/>
              <a:sym typeface="+mn-ea"/>
            </a:endParaRPr>
          </a:p>
        </p:txBody>
      </p:sp>
      <p:sp>
        <p:nvSpPr>
          <p:cNvPr id="5" name="Text Box 4"/>
          <p:cNvSpPr txBox="1"/>
          <p:nvPr/>
        </p:nvSpPr>
        <p:spPr>
          <a:xfrm>
            <a:off x="288925" y="1165225"/>
            <a:ext cx="6792595" cy="5262245"/>
          </a:xfrm>
          <a:prstGeom prst="rect">
            <a:avLst/>
          </a:prstGeom>
          <a:noFill/>
        </p:spPr>
        <p:txBody>
          <a:bodyPr wrap="square" rtlCol="0" anchor="t">
            <a:spAutoFit/>
          </a:bodyPr>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The inherent limitations of traditional voting systems have spurred the quest for alternative approaches that can address the shortcomings while preserving the integrity and principles of democracy. </a:t>
            </a:r>
            <a:endParaRPr lang="en-US" sz="2400">
              <a:solidFill>
                <a:srgbClr val="000000"/>
              </a:solidFill>
              <a:latin typeface="Times New Roman" panose="02020603050405020304" charset="0"/>
              <a:cs typeface="Times New Roman" panose="02020603050405020304" charset="0"/>
            </a:endParaRPr>
          </a:p>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In particular, ensuring the security, transparency, and inclusivity of the electoral process has emerged as a pressing concern.</a:t>
            </a:r>
            <a:endParaRPr lang="en-US" sz="2400">
              <a:solidFill>
                <a:srgbClr val="000000"/>
              </a:solidFill>
              <a:latin typeface="Times New Roman" panose="02020603050405020304" charset="0"/>
              <a:cs typeface="Times New Roman" panose="02020603050405020304" charset="0"/>
            </a:endParaRPr>
          </a:p>
          <a:p>
            <a:pPr marL="734060" lvl="1" indent="-367030" algn="l">
              <a:lnSpc>
                <a:spcPct val="100000"/>
              </a:lnSpc>
              <a:buFont typeface="Arial" panose="020B0604020202020204"/>
              <a:buChar char="•"/>
            </a:pPr>
            <a:r>
              <a:rPr lang="en-US" sz="2400">
                <a:solidFill>
                  <a:srgbClr val="000000"/>
                </a:solidFill>
                <a:latin typeface="Times New Roman" panose="02020603050405020304" charset="0"/>
                <a:cs typeface="Times New Roman" panose="02020603050405020304" charset="0"/>
                <a:sym typeface="+mn-ea"/>
              </a:rPr>
              <a:t>The prevalence of cybersecurity threats, the proliferation of misinformation, and the increasing demand for accountability have heightened the urgency for adopting innovative solutions that can safeguard the electoral process against manipulation and malfeasance.</a:t>
            </a:r>
            <a:endParaRPr lang="en-US" sz="2400">
              <a:solidFill>
                <a:srgbClr val="000000"/>
              </a:solidFill>
              <a:latin typeface="Times New Roman" panose="02020603050405020304" charset="0"/>
              <a:cs typeface="Times New Roman" panose="02020603050405020304" charset="0"/>
              <a:sym typeface="+mn-ea"/>
            </a:endParaRPr>
          </a:p>
        </p:txBody>
      </p:sp>
      <p:sp>
        <p:nvSpPr>
          <p:cNvPr id="6" name="Freeform 2"/>
          <p:cNvSpPr/>
          <p:nvPr/>
        </p:nvSpPr>
        <p:spPr>
          <a:xfrm>
            <a:off x="2564765" y="7029450"/>
            <a:ext cx="7209155" cy="5612130"/>
          </a:xfrm>
          <a:custGeom>
            <a:avLst/>
            <a:gdLst/>
            <a:ahLst/>
            <a:cxnLst/>
            <a:rect l="l" t="t" r="r" b="b"/>
            <a:pathLst>
              <a:path w="9189062" h="7534653">
                <a:moveTo>
                  <a:pt x="0" y="0"/>
                </a:moveTo>
                <a:lnTo>
                  <a:pt x="9189063" y="0"/>
                </a:lnTo>
                <a:lnTo>
                  <a:pt x="9189063" y="7534653"/>
                </a:lnTo>
                <a:lnTo>
                  <a:pt x="0" y="7534653"/>
                </a:lnTo>
                <a:lnTo>
                  <a:pt x="0" y="0"/>
                </a:lnTo>
                <a:close/>
              </a:path>
            </a:pathLst>
          </a:custGeom>
          <a:blipFill>
            <a:blip r:embed="rId2"/>
            <a:stretch>
              <a:fillRect/>
            </a:stretch>
          </a:blipFill>
        </p:spPr>
      </p:sp>
      <p:sp>
        <p:nvSpPr>
          <p:cNvPr id="7" name="Text Box 6"/>
          <p:cNvSpPr txBox="1"/>
          <p:nvPr/>
        </p:nvSpPr>
        <p:spPr>
          <a:xfrm>
            <a:off x="2418080" y="7254875"/>
            <a:ext cx="7356475" cy="1042670"/>
          </a:xfrm>
          <a:prstGeom prst="rect">
            <a:avLst/>
          </a:prstGeom>
          <a:noFill/>
        </p:spPr>
        <p:txBody>
          <a:bodyPr wrap="square" rtlCol="0" anchor="t">
            <a:spAutoFit/>
          </a:bodyPr>
          <a:p>
            <a:pPr algn="ctr">
              <a:lnSpc>
                <a:spcPts val="7420"/>
              </a:lnSpc>
            </a:pPr>
            <a:r>
              <a:rPr lang="en-US" sz="5300">
                <a:solidFill>
                  <a:srgbClr val="000000"/>
                </a:solidFill>
                <a:latin typeface="Copperplate Gothic Bold" panose="020E0705020206020404" charset="0"/>
                <a:cs typeface="Copperplate Gothic Bold" panose="020E0705020206020404" charset="0"/>
                <a:sym typeface="+mn-ea"/>
              </a:rPr>
              <a:t>System Design</a:t>
            </a:r>
            <a:endParaRPr lang="en-US" sz="5300">
              <a:solidFill>
                <a:srgbClr val="000000"/>
              </a:solidFill>
              <a:latin typeface="Copperplate Gothic Bold" panose="020E0705020206020404" charset="0"/>
              <a:cs typeface="Copperplate Gothic Bold" panose="020E0705020206020404" charset="0"/>
              <a:sym typeface="+mn-ea"/>
            </a:endParaRPr>
          </a:p>
        </p:txBody>
      </p:sp>
      <p:grpSp>
        <p:nvGrpSpPr>
          <p:cNvPr id="16" name="Group 2"/>
          <p:cNvGrpSpPr/>
          <p:nvPr/>
        </p:nvGrpSpPr>
        <p:grpSpPr>
          <a:xfrm rot="2940000">
            <a:off x="8770620" y="-4337050"/>
            <a:ext cx="2551430" cy="2470150"/>
            <a:chOff x="0" y="0"/>
            <a:chExt cx="812800" cy="812800"/>
          </a:xfrm>
        </p:grpSpPr>
        <p:sp>
          <p:nvSpPr>
            <p:cNvPr id="17" name="Freeform 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9" name="TextBox 4"/>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19" name="Group 5"/>
          <p:cNvGrpSpPr/>
          <p:nvPr/>
        </p:nvGrpSpPr>
        <p:grpSpPr>
          <a:xfrm rot="2940000">
            <a:off x="10353396" y="-1657384"/>
            <a:ext cx="1200309" cy="1239977"/>
            <a:chOff x="0" y="-106233"/>
            <a:chExt cx="862175" cy="919033"/>
          </a:xfrm>
        </p:grpSpPr>
        <p:sp>
          <p:nvSpPr>
            <p:cNvPr id="20" name="Freeform 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48000"/>
                  </a:srgbClr>
                </a:gs>
                <a:gs pos="100000">
                  <a:srgbClr val="006D83">
                    <a:alpha val="48000"/>
                  </a:srgbClr>
                </a:gs>
              </a:gsLst>
              <a:lin ang="5400000"/>
            </a:gradFill>
          </p:spPr>
        </p:sp>
        <p:sp>
          <p:nvSpPr>
            <p:cNvPr id="21" name="TextBox 7"/>
            <p:cNvSpPr txBox="1"/>
            <p:nvPr/>
          </p:nvSpPr>
          <p:spPr>
            <a:xfrm>
              <a:off x="49375" y="-106233"/>
              <a:ext cx="812800" cy="860425"/>
            </a:xfrm>
            <a:prstGeom prst="rect">
              <a:avLst/>
            </a:prstGeom>
          </p:spPr>
          <p:txBody>
            <a:bodyPr lIns="50800" tIns="50800" rIns="50800" bIns="50800" rtlCol="0" anchor="ctr"/>
            <a:p>
              <a:pPr algn="ctr">
                <a:lnSpc>
                  <a:spcPts val="2800"/>
                </a:lnSpc>
              </a:pPr>
            </a:p>
          </p:txBody>
        </p:sp>
      </p:grpSp>
      <p:grpSp>
        <p:nvGrpSpPr>
          <p:cNvPr id="22" name="Group 8"/>
          <p:cNvGrpSpPr/>
          <p:nvPr/>
        </p:nvGrpSpPr>
        <p:grpSpPr>
          <a:xfrm rot="13740000">
            <a:off x="11568430" y="-3103245"/>
            <a:ext cx="2551430" cy="2470150"/>
            <a:chOff x="0" y="0"/>
            <a:chExt cx="812800" cy="812800"/>
          </a:xfrm>
        </p:grpSpPr>
        <p:sp>
          <p:nvSpPr>
            <p:cNvPr id="23" name="Freeform 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24" name="TextBox 10"/>
            <p:cNvSpPr txBox="1"/>
            <p:nvPr/>
          </p:nvSpPr>
          <p:spPr>
            <a:xfrm>
              <a:off x="0" y="-47625"/>
              <a:ext cx="812800" cy="860425"/>
            </a:xfrm>
            <a:prstGeom prst="rect">
              <a:avLst/>
            </a:prstGeom>
          </p:spPr>
          <p:txBody>
            <a:bodyPr lIns="50800" tIns="50800" rIns="50800" bIns="50800" rtlCol="0" anchor="ctr"/>
            <a:p>
              <a:pPr algn="ctr">
                <a:lnSpc>
                  <a:spcPts val="2800"/>
                </a:lnSpc>
              </a:pPr>
            </a:p>
          </p:txBody>
        </p:sp>
      </p:grpSp>
      <p:grpSp>
        <p:nvGrpSpPr>
          <p:cNvPr id="25" name="Group 11"/>
          <p:cNvGrpSpPr/>
          <p:nvPr/>
        </p:nvGrpSpPr>
        <p:grpSpPr>
          <a:xfrm rot="8340000">
            <a:off x="10634980" y="-2268220"/>
            <a:ext cx="514985" cy="531495"/>
            <a:chOff x="0" y="0"/>
            <a:chExt cx="812800" cy="812800"/>
          </a:xfrm>
        </p:grpSpPr>
        <p:sp>
          <p:nvSpPr>
            <p:cNvPr id="26" name="Freeform 12"/>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27" name="TextBox 13"/>
            <p:cNvSpPr txBox="1"/>
            <p:nvPr/>
          </p:nvSpPr>
          <p:spPr>
            <a:xfrm>
              <a:off x="0" y="-47625"/>
              <a:ext cx="812800" cy="860425"/>
            </a:xfrm>
            <a:prstGeom prst="rect">
              <a:avLst/>
            </a:prstGeom>
          </p:spPr>
          <p:txBody>
            <a:bodyPr lIns="50800" tIns="50800" rIns="50800" bIns="50800" rtlCol="0" anchor="ctr"/>
            <a:p>
              <a:pPr algn="ctr">
                <a:lnSpc>
                  <a:spcPts val="2800"/>
                </a:lnSpc>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21571</Words>
  <Application>WPS Presentation</Application>
  <PresentationFormat>Widescreen</PresentationFormat>
  <Paragraphs>590</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Copperplate Gothic Bold</vt:lpstr>
      <vt:lpstr>Times New Roman Bold</vt:lpstr>
      <vt:lpstr>Times New Roman</vt:lpstr>
      <vt:lpstr>Arial</vt:lpstr>
      <vt:lpstr>Times New Roman</vt:lpstr>
      <vt:lpstr>Times New Roman Medium</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Kishore Kumar k</cp:lastModifiedBy>
  <cp:revision>14</cp:revision>
  <dcterms:created xsi:type="dcterms:W3CDTF">2024-04-27T05:36:00Z</dcterms:created>
  <dcterms:modified xsi:type="dcterms:W3CDTF">2024-04-28T08:11:27Z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25F7694A60E141AFB6106EABDD218F0F_11</vt:lpwstr>
  </property>
  <property fmtid="{D5CDD505-2E9C-101B-9397-08002B2CF9AE}" pid="3" name="KSOProductBuildVer">
    <vt:lpwstr>1033-12.2.0.16731</vt:lpwstr>
  </property>
</Properties>
</file>