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81" r:id="rId13"/>
    <p:sldId id="266" r:id="rId14"/>
    <p:sldId id="282" r:id="rId15"/>
    <p:sldId id="283" r:id="rId16"/>
    <p:sldId id="267" r:id="rId17"/>
    <p:sldId id="268" r:id="rId18"/>
    <p:sldId id="280" r:id="rId19"/>
    <p:sldId id="269" r:id="rId20"/>
    <p:sldId id="270" r:id="rId21"/>
    <p:sldId id="271" r:id="rId22"/>
    <p:sldId id="273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C303-2D21-4689-AA6F-1B939FA351F8}" type="datetimeFigureOut">
              <a:rPr lang="en-US" smtClean="0"/>
              <a:pPr/>
              <a:t>01/01/2008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7F10A-DE27-47A9-9155-F11BC3194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7F10A-DE27-47A9-9155-F11BC3194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01/01/2008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3AE55-9B7F-7341-B650-F8647503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Multilable</a:t>
            </a:r>
            <a:r>
              <a:rPr lang="en-US" b="1" dirty="0">
                <a:latin typeface="+mn-lt"/>
              </a:rPr>
              <a:t> classification on Reuters Newswire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6BD4DE-3B54-684E-80C5-0B9AB2821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Basavaraj</a:t>
            </a:r>
            <a:r>
              <a:rPr lang="en-US" dirty="0" smtClean="0"/>
              <a:t>  </a:t>
            </a:r>
            <a:r>
              <a:rPr lang="en-US" dirty="0" err="1"/>
              <a:t>Ingalagi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40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5C84C0-2462-FF49-B8EC-E15B5CF6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 frequency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3622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(𝑁𝑢𝑚𝑏𝑒𝑟 𝑜𝑓 𝑜𝑐𝑐𝑢𝑟𝑟𝑒𝑛𝑐𝑒𝑠 𝑜𝑓 𝑎 𝑤𝑜𝑟𝑑 𝑖𝑛 𝑎 𝑑𝑜𝑐𝑢𝑚𝑒𝑛𝑡)</a:t>
            </a:r>
          </a:p>
          <a:p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3124200"/>
            <a:ext cx="640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3124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(𝑁𝑢𝑚𝑏𝑒𝑟  𝑜𝑓 𝑤𝑜𝑟𝑑𝑠 𝑖𝑛 𝑡ℎ𝑎𝑡  𝑑𝑜𝑐𝑢𝑚𝑒𝑛𝑡)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72400" y="22860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IN" sz="2000" b="1" dirty="0" smtClean="0">
                <a:solidFill>
                  <a:schemeClr val="tx2"/>
                </a:solidFill>
              </a:rPr>
              <a:t>“to be or not to be”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3352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 =  1+1</a:t>
            </a:r>
          </a:p>
          <a:p>
            <a:r>
              <a:rPr lang="en-US" dirty="0" smtClean="0"/>
              <a:t>            6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686800" y="3657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0" y="4419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to = 0.33</a:t>
            </a:r>
          </a:p>
          <a:p>
            <a:r>
              <a:rPr lang="en-US" dirty="0" smtClean="0"/>
              <a:t>be = 0.33</a:t>
            </a:r>
          </a:p>
          <a:p>
            <a:r>
              <a:rPr lang="en-US" dirty="0" smtClean="0"/>
              <a:t>or = 0.16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800600" y="4572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87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9ED574-794B-C546-8024-8735608E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(𝑁𝑢𝑚𝑏𝑒r 𝑜𝑓𝑑𝑜𝑐𝑢𝑚𝑒𝑛𝑡𝑠)</a:t>
            </a:r>
          </a:p>
          <a:p>
            <a:r>
              <a:rPr lang="en-US" dirty="0" smtClean="0"/>
              <a:t>     (𝑁𝑢𝑚𝑏𝑒𝑟 𝑜𝑓 𝑑𝑜𝑐𝑢𝑚𝑒𝑛𝑡𝑠 𝑐𝑜𝑛𝑡𝑎𝑖𝑛𝑖𝑛𝑔 𝑤𝑜𝑟𝑑)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1"/>
          </p:cNvCxnSpPr>
          <p:nvPr/>
        </p:nvCxnSpPr>
        <p:spPr>
          <a:xfrm rot="10800000" flipH="1">
            <a:off x="1371600" y="3048000"/>
            <a:ext cx="4876800" cy="1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2819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     </a:t>
            </a:r>
            <a:r>
              <a:rPr lang="en-US" sz="2400" dirty="0" smtClean="0"/>
              <a:t>(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19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524500" y="4533900"/>
            <a:ext cx="457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51054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   “to be or not to be”</a:t>
            </a:r>
          </a:p>
          <a:p>
            <a:r>
              <a:rPr lang="en-US" sz="2400" dirty="0" smtClean="0"/>
              <a:t>            “</a:t>
            </a:r>
            <a:r>
              <a:rPr lang="en-US" sz="2400" dirty="0" err="1" smtClean="0"/>
              <a:t>i</a:t>
            </a:r>
            <a:r>
              <a:rPr lang="en-US" sz="2400" dirty="0" smtClean="0"/>
              <a:t> have to be”</a:t>
            </a:r>
          </a:p>
          <a:p>
            <a:r>
              <a:rPr lang="en-US" sz="2400" dirty="0" smtClean="0"/>
              <a:t>          “you got to be”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90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= log(3/3)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05800" y="3429000"/>
            <a:ext cx="243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 = 0</a:t>
            </a:r>
          </a:p>
          <a:p>
            <a:endParaRPr lang="en-US" sz="2000" dirty="0" smtClean="0"/>
          </a:p>
          <a:p>
            <a:r>
              <a:rPr lang="en-US" sz="2000" dirty="0" smtClean="0"/>
              <a:t>be = 0</a:t>
            </a:r>
          </a:p>
          <a:p>
            <a:endParaRPr lang="en-US" sz="2000" dirty="0" smtClean="0"/>
          </a:p>
          <a:p>
            <a:r>
              <a:rPr lang="en-US" sz="2000" dirty="0" smtClean="0"/>
              <a:t>have = log(3/1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7788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“it is going to rain today”</a:t>
            </a:r>
          </a:p>
          <a:p>
            <a:r>
              <a:rPr lang="en-IN" sz="2800" dirty="0" smtClean="0"/>
              <a:t>“today </a:t>
            </a:r>
            <a:r>
              <a:rPr lang="en-IN" sz="2800" dirty="0" err="1" smtClean="0"/>
              <a:t>i</a:t>
            </a:r>
            <a:r>
              <a:rPr lang="en-IN" sz="2800" dirty="0" smtClean="0"/>
              <a:t> am not going outside”</a:t>
            </a:r>
          </a:p>
          <a:p>
            <a:r>
              <a:rPr lang="en-IN" sz="2800" dirty="0" smtClean="0"/>
              <a:t>“</a:t>
            </a:r>
            <a:r>
              <a:rPr lang="en-IN" sz="2800" dirty="0" err="1" smtClean="0"/>
              <a:t>i</a:t>
            </a:r>
            <a:r>
              <a:rPr lang="en-IN" sz="2800" dirty="0" smtClean="0"/>
              <a:t> am going to watch the movie</a:t>
            </a:r>
            <a:r>
              <a:rPr lang="en-IN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FE5FED-85A4-8A4C-B3D5-F50A81D3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table.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2438400"/>
          <a:ext cx="813911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78"/>
                <a:gridCol w="2003822"/>
                <a:gridCol w="2065734"/>
                <a:gridCol w="2034778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Doc 3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  (1/6)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01200" y="2438400"/>
            <a:ext cx="175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Sentence 1</a:t>
            </a:r>
          </a:p>
          <a:p>
            <a:endParaRPr lang="en-US" b="1" dirty="0" smtClean="0"/>
          </a:p>
          <a:p>
            <a:r>
              <a:rPr lang="en-US" b="1" dirty="0" smtClean="0"/>
              <a:t>It</a:t>
            </a:r>
          </a:p>
          <a:p>
            <a:r>
              <a:rPr lang="en-US" b="1" dirty="0" smtClean="0"/>
              <a:t>Is </a:t>
            </a:r>
          </a:p>
          <a:p>
            <a:r>
              <a:rPr lang="en-US" b="1" dirty="0" smtClean="0"/>
              <a:t>Going </a:t>
            </a:r>
          </a:p>
          <a:p>
            <a:r>
              <a:rPr lang="en-US" b="1" dirty="0" smtClean="0"/>
              <a:t>To</a:t>
            </a:r>
          </a:p>
          <a:p>
            <a:r>
              <a:rPr lang="en-US" b="1" dirty="0" smtClean="0"/>
              <a:t>Rain</a:t>
            </a:r>
          </a:p>
          <a:p>
            <a:r>
              <a:rPr lang="en-US" b="1" dirty="0" smtClean="0"/>
              <a:t>Today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170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TF-IDF Model –Inverse Document Frequency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514600"/>
          <a:ext cx="4787900" cy="34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  <a:gridCol w="2362200"/>
              </a:tblGrid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Idf</a:t>
                      </a:r>
                      <a:r>
                        <a:rPr lang="en-US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log(3/3)</a:t>
                      </a:r>
                      <a:endParaRPr lang="en-US" dirty="0"/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</a:t>
                      </a:r>
                      <a:endParaRPr lang="en-US" dirty="0"/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log(3/2)</a:t>
                      </a:r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log(3/2)</a:t>
                      </a:r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log(3/2)</a:t>
                      </a:r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</a:t>
                      </a:r>
                      <a:endParaRPr lang="en-US" dirty="0"/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(3/1)</a:t>
                      </a:r>
                      <a:endParaRPr lang="en-US" dirty="0"/>
                    </a:p>
                  </a:txBody>
                  <a:tcPr/>
                </a:tc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25908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        “it is going to rain today”</a:t>
            </a:r>
          </a:p>
          <a:p>
            <a:r>
              <a:rPr lang="en-IN" sz="2000" dirty="0" smtClean="0"/>
              <a:t>       “today </a:t>
            </a:r>
            <a:r>
              <a:rPr lang="en-IN" sz="2000" dirty="0" err="1" smtClean="0"/>
              <a:t>i</a:t>
            </a:r>
            <a:r>
              <a:rPr lang="en-IN" sz="2000" dirty="0" smtClean="0"/>
              <a:t> am not going outside”</a:t>
            </a:r>
          </a:p>
          <a:p>
            <a:r>
              <a:rPr lang="en-IN" sz="2000" dirty="0" smtClean="0"/>
              <a:t>      “</a:t>
            </a:r>
            <a:r>
              <a:rPr lang="en-IN" sz="2000" dirty="0" err="1" smtClean="0"/>
              <a:t>i</a:t>
            </a:r>
            <a:r>
              <a:rPr lang="en-IN" sz="2000" dirty="0" smtClean="0"/>
              <a:t> am going to watch the movie”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matrix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8" y="2603500"/>
          <a:ext cx="9142416" cy="30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24"/>
                <a:gridCol w="1015824"/>
                <a:gridCol w="1015824"/>
                <a:gridCol w="1015824"/>
                <a:gridCol w="1015824"/>
                <a:gridCol w="1015824"/>
                <a:gridCol w="1015824"/>
                <a:gridCol w="1015824"/>
                <a:gridCol w="1015824"/>
              </a:tblGrid>
              <a:tr h="625475"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Words/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going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.0.17</a:t>
                      </a:r>
                      <a:endParaRPr 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lstStyle/>
                    <a:p>
                      <a:r>
                        <a:rPr lang="en-US" dirty="0" smtClean="0"/>
                        <a:t>Doc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586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𝑇𝐹-𝐼𝐷𝐹 𝑊𝑜𝑟𝑑 = 𝑇𝐹(𝐷𝑜𝑐𝑢𝑚𝑒𝑛𝑡,𝑊𝑜𝑟𝑑) ∗ 𝐼𝐷𝐹(𝑊𝑜𝑟𝑑)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3B689-836A-A54C-9867-701D5CA0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Multilable binarizer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275E06-7705-8A40-A1F2-006EFCBB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multilabel</a:t>
            </a:r>
            <a:r>
              <a:rPr lang="en-US" dirty="0" smtClean="0"/>
              <a:t> classification a text category can be assigned to more than one label.</a:t>
            </a:r>
          </a:p>
          <a:p>
            <a:r>
              <a:rPr lang="en-US" dirty="0" smtClean="0"/>
              <a:t>The train and test labels have to be converted to the binary form </a:t>
            </a:r>
            <a:r>
              <a:rPr lang="en-US" dirty="0" smtClean="0"/>
              <a:t>before fitting it to the machine learning model.</a:t>
            </a:r>
          </a:p>
          <a:p>
            <a:r>
              <a:rPr lang="en-US" dirty="0" smtClean="0"/>
              <a:t>This is can be done by the </a:t>
            </a:r>
            <a:r>
              <a:rPr lang="en-US" dirty="0" err="1" smtClean="0"/>
              <a:t>MultiLabelBinarizer</a:t>
            </a:r>
            <a:endParaRPr lang="en-US" dirty="0" smtClean="0"/>
          </a:p>
          <a:p>
            <a:r>
              <a:rPr lang="en-US" dirty="0" smtClean="0"/>
              <a:t>It is imported from </a:t>
            </a:r>
            <a:r>
              <a:rPr lang="en-US" dirty="0" err="1" smtClean="0"/>
              <a:t>sklearn.preprocessing</a:t>
            </a:r>
            <a:r>
              <a:rPr lang="en-US" dirty="0" smtClean="0"/>
              <a:t> and then fitted to the train and test labels.</a:t>
            </a:r>
          </a:p>
          <a:p>
            <a:r>
              <a:rPr lang="en-US" dirty="0" err="1" smtClean="0"/>
              <a:t>Multilabel</a:t>
            </a:r>
            <a:r>
              <a:rPr lang="en-US" dirty="0" smtClean="0"/>
              <a:t> </a:t>
            </a:r>
            <a:r>
              <a:rPr lang="en-US" dirty="0" err="1" smtClean="0"/>
              <a:t>binarizer</a:t>
            </a:r>
            <a:r>
              <a:rPr lang="en-US" dirty="0" smtClean="0"/>
              <a:t> assigns 1 value to the labels wherever  it belongs to the given text and it assigns zero value to the remaining labels.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A6878-4A68-414A-9B0D-70E0DD83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&gt;&gt;from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sklearn.preprocessing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import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MultiLabelBinarizer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mlb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=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MultiLabelBinarizer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mlb.fit_transform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([(1, 2), (3,)])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Output : array([[1, 1, 0],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   [0, 0, 1]])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&gt;&gt;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mlb.classes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_ </a:t>
            </a: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Otput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:array([1, 2, 3])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7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&gt;&gt;&gt;</a:t>
            </a:r>
            <a:r>
              <a:rPr lang="en-US" b="1" dirty="0" err="1" smtClean="0"/>
              <a:t>mlb.fit_transform</a:t>
            </a:r>
            <a:r>
              <a:rPr lang="en-US" b="1" dirty="0" smtClean="0"/>
              <a:t>([set(['sci-fi', 'thriller']), set(['comedy'])])</a:t>
            </a:r>
          </a:p>
          <a:p>
            <a:pPr>
              <a:buNone/>
            </a:pPr>
            <a:r>
              <a:rPr lang="en-US" dirty="0" smtClean="0"/>
              <a:t> array([[0, 1, 1],</a:t>
            </a:r>
          </a:p>
          <a:p>
            <a:pPr>
              <a:buNone/>
            </a:pPr>
            <a:r>
              <a:rPr lang="en-US" dirty="0" smtClean="0"/>
              <a:t>           [1, 0, 0]])</a:t>
            </a:r>
          </a:p>
          <a:p>
            <a:pPr>
              <a:buNone/>
            </a:pPr>
            <a:r>
              <a:rPr lang="en-US" b="1" dirty="0" smtClean="0"/>
              <a:t> &gt;&gt;&gt;list(</a:t>
            </a:r>
            <a:r>
              <a:rPr lang="en-US" b="1" dirty="0" err="1" smtClean="0"/>
              <a:t>mlb.classes</a:t>
            </a:r>
            <a:r>
              <a:rPr lang="en-US" b="1" dirty="0" smtClean="0"/>
              <a:t>_) </a:t>
            </a:r>
          </a:p>
          <a:p>
            <a:pPr>
              <a:buNone/>
            </a:pPr>
            <a:r>
              <a:rPr lang="en-US" dirty="0" smtClean="0"/>
              <a:t>['comedy', 'sci-fi', 'thriller']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C2F3F-62E6-3C41-937E-8AFFF8BA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vs 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0C47EB-05F7-0D41-82DC-A1B55BD3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smtClean="0"/>
              <a:t>     </a:t>
            </a:r>
            <a:r>
              <a:rPr lang="en-IN" sz="2000" b="1" u="sng" dirty="0" smtClean="0">
                <a:solidFill>
                  <a:schemeClr val="accent1"/>
                </a:solidFill>
              </a:rPr>
              <a:t>One-vs.-rest </a:t>
            </a:r>
            <a:r>
              <a:rPr lang="en-IN" sz="2000" dirty="0" smtClean="0"/>
              <a:t>(or </a:t>
            </a:r>
            <a:r>
              <a:rPr lang="en-IN" sz="2000" i="1" dirty="0" smtClean="0"/>
              <a:t>one-vs.-all</a:t>
            </a:r>
            <a:r>
              <a:rPr lang="en-IN" sz="2000" dirty="0" smtClean="0"/>
              <a:t>, </a:t>
            </a:r>
            <a:r>
              <a:rPr lang="en-IN" sz="2000" dirty="0" err="1" smtClean="0"/>
              <a:t>OvA</a:t>
            </a:r>
            <a:r>
              <a:rPr lang="en-IN" sz="2000" dirty="0" smtClean="0"/>
              <a:t> or </a:t>
            </a:r>
            <a:r>
              <a:rPr lang="en-IN" sz="2000" dirty="0" err="1" smtClean="0"/>
              <a:t>OvR</a:t>
            </a:r>
            <a:r>
              <a:rPr lang="en-IN" sz="2000" dirty="0" smtClean="0"/>
              <a:t>, </a:t>
            </a:r>
            <a:r>
              <a:rPr lang="en-IN" sz="2000" i="1" dirty="0" smtClean="0"/>
              <a:t>one-against-all</a:t>
            </a:r>
            <a:r>
              <a:rPr lang="en-IN" sz="2000" dirty="0" smtClean="0"/>
              <a:t>, OAA) strategy involves training a single classifier per class, with the samples of that class as positive samples and all other samples as negatives. This strategy requires the base classifiers to produce a real-valued confidence score for its decision, rather than just a class label; discrete class labels alone can lead to ambiguities, where multiple classes are predicted for a single sample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A010-8560-7C4B-854E-8C37B57B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A344A-1C18-BE40-B7AF-19B57D6E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Tokenization</a:t>
            </a:r>
          </a:p>
          <a:p>
            <a:r>
              <a:rPr lang="en-US"/>
              <a:t>Stemming (Porter stem)</a:t>
            </a:r>
          </a:p>
          <a:p>
            <a:r>
              <a:rPr lang="en-US"/>
              <a:t>Removing stop words</a:t>
            </a:r>
          </a:p>
          <a:p>
            <a:r>
              <a:rPr lang="en-US"/>
              <a:t>TF-Idf vectorization</a:t>
            </a:r>
          </a:p>
          <a:p>
            <a:r>
              <a:rPr lang="en-US"/>
              <a:t>Multi label binarizer</a:t>
            </a:r>
          </a:p>
          <a:p>
            <a:r>
              <a:rPr lang="en-US"/>
              <a:t>One vs all </a:t>
            </a:r>
          </a:p>
          <a:p>
            <a:r>
              <a:rPr lang="en-US"/>
              <a:t>Micro &amp; Macro averages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2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0B7AB-08F5-2C46-BDB6-ECA3CBAA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</a:t>
            </a:r>
          </a:p>
        </p:txBody>
      </p:sp>
      <p:pic>
        <p:nvPicPr>
          <p:cNvPr id="4" name="Content Placeholder 3" descr="Screenshot (May 3, 2019 12_42_25 PM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0"/>
            <a:ext cx="8534400" cy="3810000"/>
          </a:xfrm>
        </p:spPr>
      </p:pic>
    </p:spTree>
    <p:extLst>
      <p:ext uri="{BB962C8B-B14F-4D97-AF65-F5344CB8AC3E}">
        <p14:creationId xmlns="" xmlns:p14="http://schemas.microsoft.com/office/powerpoint/2010/main" val="25790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F4A2D8-E1DD-8A4C-877F-EB193C17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and macro averages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79248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537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BB3B8-1621-D44E-B3FA-59213F0E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Pickling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0615C3-7F9C-194F-975A-C962332E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 is used for serializing and de-serializing a Python object structure.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 smtClean="0"/>
              <a:t>object in python can be pickled so that it can be saved on disk. What pickle does is that it “serialises” the object first before writing it to file. </a:t>
            </a:r>
            <a:endParaRPr lang="en-IN" dirty="0" smtClean="0"/>
          </a:p>
          <a:p>
            <a:r>
              <a:rPr lang="en-IN" dirty="0" smtClean="0"/>
              <a:t>Pickling </a:t>
            </a:r>
            <a:r>
              <a:rPr lang="en-IN" dirty="0" smtClean="0"/>
              <a:t>is a way to convert a python object (list, </a:t>
            </a:r>
            <a:r>
              <a:rPr lang="en-IN" dirty="0" err="1" smtClean="0"/>
              <a:t>dict</a:t>
            </a:r>
            <a:r>
              <a:rPr lang="en-IN" dirty="0" smtClean="0"/>
              <a:t>, etc.) into a character stream. The idea is that this character stream contains all the information necessary to reconstruct the object in another python script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 that if we once pickle and save the train model then next time we can directly load the trained model using </a:t>
            </a:r>
            <a:r>
              <a:rPr lang="en-IN" dirty="0" err="1" smtClean="0"/>
              <a:t>pickle.load</a:t>
            </a:r>
            <a:r>
              <a:rPr lang="en-IN" dirty="0" smtClean="0"/>
              <a:t>  method and predict the result for new dataset or given unseen data.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3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CC9CC-5FD0-344C-9EAA-02347791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the test or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5CA6DB-284A-0948-A3DB-471C5A3C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prediction of new unseen data </a:t>
            </a:r>
            <a:r>
              <a:rPr lang="en-US" dirty="0" smtClean="0"/>
              <a:t>or test data we need to load the model first and then convert the text into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transformation and then call </a:t>
            </a:r>
            <a:r>
              <a:rPr lang="en-US" dirty="0" err="1" smtClean="0"/>
              <a:t>model.predict</a:t>
            </a:r>
            <a:r>
              <a:rPr lang="en-US" dirty="0" smtClean="0"/>
              <a:t> method on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vecorised</a:t>
            </a:r>
            <a:r>
              <a:rPr lang="en-US" dirty="0" smtClean="0"/>
              <a:t> text document.</a:t>
            </a:r>
          </a:p>
          <a:p>
            <a:r>
              <a:rPr lang="en-US" dirty="0" smtClean="0"/>
              <a:t>And assign it to a variable</a:t>
            </a:r>
          </a:p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     prediction = 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IN" dirty="0" err="1" smtClean="0"/>
              <a:t>tfidf.transform</a:t>
            </a:r>
            <a:r>
              <a:rPr lang="en-IN" dirty="0" smtClean="0"/>
              <a:t>(["</a:t>
            </a:r>
            <a:r>
              <a:rPr lang="en-IN" dirty="0" err="1" smtClean="0"/>
              <a:t>text_file</a:t>
            </a:r>
            <a:r>
              <a:rPr lang="en-IN" dirty="0" smtClean="0"/>
              <a:t>"]).</a:t>
            </a:r>
            <a:r>
              <a:rPr lang="en-IN" dirty="0" err="1" smtClean="0"/>
              <a:t>toarray</a:t>
            </a:r>
            <a:r>
              <a:rPr lang="en-IN" dirty="0" smtClean="0"/>
              <a:t>())</a:t>
            </a:r>
          </a:p>
          <a:p>
            <a:r>
              <a:rPr lang="en-IN" dirty="0" smtClean="0"/>
              <a:t>Here model is the variable name assigned to the trained machine learning model.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18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2769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FED9-76A9-3245-88C8-925DE5F3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68CA0B-9924-4647-BCE6-3AE7C20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Tokenize returns a list of stems that appear in the text that was passed as an argument. Stop-words are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ltered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out, as well as words that are too short. Furthermore, any string that contains other than letters is removed (e.g., numbers).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Tokenize the document using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nltk.word_tokenize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After the tokenization the following sentence looks like this,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                                        </a:t>
            </a:r>
            <a:r>
              <a:rPr lang="en-US" dirty="0" smtClean="0"/>
              <a:t>                              [ We ] </a:t>
            </a:r>
          </a:p>
          <a:p>
            <a:pPr>
              <a:buNone/>
            </a:pPr>
            <a:r>
              <a:rPr lang="en-US" b="1" dirty="0" smtClean="0"/>
              <a:t>            “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We're moving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Bengaluru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/>
              <a:t>                          </a:t>
            </a:r>
            <a:r>
              <a:rPr lang="en-US" dirty="0" smtClean="0"/>
              <a:t>[  're  ]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[ moving ]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[ to ]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Bengaluru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31503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B478C-A3D8-B041-84E6-E9A64734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E16AEB-12BC-0045-A8F3-A111A8DA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9513046" cy="34163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400" dirty="0" smtClean="0"/>
              <a:t>“Stemming is process of reducing infected or derived words to their word  stem, base or root form” –Wikipedia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03860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Intelligence</a:t>
            </a:r>
          </a:p>
          <a:p>
            <a:endParaRPr lang="en-US" dirty="0" smtClean="0"/>
          </a:p>
          <a:p>
            <a:r>
              <a:rPr lang="en-US" dirty="0" smtClean="0"/>
              <a:t>Intelligently  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Intelligent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4200" y="4267200"/>
            <a:ext cx="2743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24200" y="4800600"/>
            <a:ext cx="2743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4724400"/>
            <a:ext cx="2895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4419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Intelligen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5791200"/>
            <a:ext cx="861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{going ,go, gone} is stemmed to </a:t>
            </a:r>
            <a:r>
              <a:rPr lang="en-US" dirty="0" smtClean="0">
                <a:sym typeface="Wingdings" pitchFamily="2" charset="2"/>
              </a:rPr>
              <a:t> 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41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F1B721-148A-DB4A-AF76-70C19394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Porter stemmer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One of the most common - and effective - stemming tools is </a:t>
            </a:r>
            <a:r>
              <a:rPr lang="en-IN" i="1" u="sng" dirty="0" smtClean="0"/>
              <a:t>Porter's Algorithm</a:t>
            </a:r>
            <a:r>
              <a:rPr lang="en-IN" dirty="0" smtClean="0"/>
              <a:t> developed by Martin Porter in </a:t>
            </a:r>
            <a:r>
              <a:rPr lang="en-IN" u="sng" dirty="0" smtClean="0"/>
              <a:t>1980</a:t>
            </a:r>
            <a:r>
              <a:rPr lang="en-IN" dirty="0" smtClean="0"/>
              <a:t>. The algorithm employs five phases of word reduction, each with its own set of mapping rules. In the first phase, simple suffix mapping rules are defined, such as: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From a given set of stemming rules only one rule is applied, based on the longest suffix S1. Thus,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caresses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 reduces to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 but not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.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From a given set of stemming rules only one rule is applied, based on the longest suffix S1. Thus,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caresses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 reduces to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 but not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cares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.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5638800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a given set of stemming rules only one rule is applied, based on the longest suffix S1. Thus, caresses reduces to caress but not cares.</a:t>
            </a:r>
            <a:endParaRPr lang="en-US" dirty="0"/>
          </a:p>
        </p:txBody>
      </p:sp>
      <p:pic>
        <p:nvPicPr>
          <p:cNvPr id="12" name="Picture 11" descr="stemm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05200"/>
            <a:ext cx="48006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61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324A-B522-1A45-B3CC-0E798DE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4CF14-B1B4-0E46-98E4-ABEED6DA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smtClean="0"/>
              <a:t>In natural language processing, useless words (data), are referred to as stop words.</a:t>
            </a:r>
          </a:p>
          <a:p>
            <a:r>
              <a:rPr lang="en-IN" sz="2400" i="1" dirty="0" smtClean="0"/>
              <a:t>Stop Words: A stop word is a commonly used word (such as “the”, “a”, “an”, “in”) that</a:t>
            </a:r>
          </a:p>
          <a:p>
            <a:r>
              <a:rPr lang="en-IN" sz="2400" i="1" dirty="0" smtClean="0"/>
              <a:t>Stop words are </a:t>
            </a:r>
            <a:r>
              <a:rPr lang="en-IN" sz="2400" dirty="0" smtClean="0"/>
              <a:t>filtered from the text to be processed.</a:t>
            </a:r>
          </a:p>
        </p:txBody>
      </p:sp>
    </p:spTree>
    <p:extLst>
      <p:ext uri="{BB962C8B-B14F-4D97-AF65-F5344CB8AC3E}">
        <p14:creationId xmlns="" xmlns:p14="http://schemas.microsoft.com/office/powerpoint/2010/main" val="629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AB84D-3101-3340-AD6D-0D3B3A5A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0A9F9-3760-974C-A480-27E04DA5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/>
              <a:t>TF= Term Frequency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IDF = Inverse Document Frequency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TF-TDF = TF * IDF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8515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F3A3-03C9-7F4D-8BC4-2733C8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(bag of words)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A4A1AD-A31B-D941-A354-EA504C90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08246" cy="3416300"/>
          </a:xfrm>
        </p:spPr>
        <p:txBody>
          <a:bodyPr/>
          <a:lstStyle/>
          <a:p>
            <a:r>
              <a:rPr lang="en-US" dirty="0" smtClean="0"/>
              <a:t>We can not work with text directly when using machine learning algorithms.</a:t>
            </a:r>
          </a:p>
          <a:p>
            <a:r>
              <a:rPr lang="en-US" dirty="0" smtClean="0"/>
              <a:t>Instead we need to convert the text into numbers.</a:t>
            </a:r>
          </a:p>
          <a:p>
            <a:r>
              <a:rPr lang="en-US" dirty="0" smtClean="0"/>
              <a:t>This done bag of words, and the matrix of number of occurrence of each word in a corpus is created.</a:t>
            </a:r>
          </a:p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  tokenizes the sentence &amp; creates the count of occurrence of every word. </a:t>
            </a:r>
            <a:endParaRPr lang="en-US" dirty="0" smtClean="0"/>
          </a:p>
          <a:p>
            <a:r>
              <a:rPr lang="en-US" dirty="0" smtClean="0"/>
              <a:t>It is then fitted to the </a:t>
            </a:r>
            <a:r>
              <a:rPr lang="en-US" dirty="0" err="1" smtClean="0"/>
              <a:t>tain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Followed by </a:t>
            </a:r>
            <a:r>
              <a:rPr lang="en-US" dirty="0" err="1" smtClean="0"/>
              <a:t>tf-idf</a:t>
            </a:r>
            <a:r>
              <a:rPr lang="en-US" dirty="0" smtClean="0"/>
              <a:t> transformer </a:t>
            </a:r>
          </a:p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tranfor</a:t>
            </a:r>
            <a:r>
              <a:rPr lang="en-US" dirty="0" err="1" smtClean="0"/>
              <a:t>mation</a:t>
            </a:r>
            <a:r>
              <a:rPr lang="en-US" dirty="0" smtClean="0"/>
              <a:t> assigns weights to each of the word in a document.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95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showing BOW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438401"/>
          <a:ext cx="9601200" cy="19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82"/>
                <a:gridCol w="858982"/>
                <a:gridCol w="858982"/>
                <a:gridCol w="858982"/>
                <a:gridCol w="858982"/>
                <a:gridCol w="858982"/>
                <a:gridCol w="858982"/>
                <a:gridCol w="858982"/>
                <a:gridCol w="858982"/>
                <a:gridCol w="858982"/>
                <a:gridCol w="1011380"/>
              </a:tblGrid>
              <a:tr h="723569">
                <a:tc>
                  <a:txBody>
                    <a:bodyPr/>
                    <a:lstStyle/>
                    <a:p>
                      <a:r>
                        <a:rPr lang="en-US" dirty="0" smtClean="0"/>
                        <a:t>Word/doc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r>
                        <a:rPr lang="en-US"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r>
                        <a:rPr lang="en-US" dirty="0" smtClean="0"/>
                        <a:t>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50292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“It is going to rain today”</a:t>
            </a:r>
          </a:p>
          <a:p>
            <a:r>
              <a:rPr lang="en-IN" dirty="0" smtClean="0"/>
              <a:t>“Today I am not going outside”</a:t>
            </a:r>
          </a:p>
          <a:p>
            <a:r>
              <a:rPr lang="en-IN" dirty="0" smtClean="0"/>
              <a:t>“I am going to watch the </a:t>
            </a:r>
            <a:r>
              <a:rPr lang="en-IN" dirty="0" smtClean="0"/>
              <a:t>movie”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5962895</TotalTime>
  <Words>1094</Words>
  <Application>Microsoft Office PowerPoint</Application>
  <PresentationFormat>Custom</PresentationFormat>
  <Paragraphs>265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Multilable classification on Reuters Newswire dataset</vt:lpstr>
      <vt:lpstr>Approach to the problem</vt:lpstr>
      <vt:lpstr>Tokenization</vt:lpstr>
      <vt:lpstr>Stemming</vt:lpstr>
      <vt:lpstr>Porter stemmer</vt:lpstr>
      <vt:lpstr>Stop words</vt:lpstr>
      <vt:lpstr>TF- Idf</vt:lpstr>
      <vt:lpstr>Vectorization(bag of words)</vt:lpstr>
      <vt:lpstr>Example showing BOW</vt:lpstr>
      <vt:lpstr>Term frequency</vt:lpstr>
      <vt:lpstr>Inverse document frequency</vt:lpstr>
      <vt:lpstr>examples</vt:lpstr>
      <vt:lpstr>Term frequency table.</vt:lpstr>
      <vt:lpstr>TF-IDF Model –Inverse Document Frequency</vt:lpstr>
      <vt:lpstr>Tf idf matrix table</vt:lpstr>
      <vt:lpstr>Multilable binarizer</vt:lpstr>
      <vt:lpstr>Example</vt:lpstr>
      <vt:lpstr>2nd example</vt:lpstr>
      <vt:lpstr>One vs rest classifier</vt:lpstr>
      <vt:lpstr>Illustration</vt:lpstr>
      <vt:lpstr>Micro and macro averages</vt:lpstr>
      <vt:lpstr>Pickling the data set</vt:lpstr>
      <vt:lpstr>Predicting the test or given data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Multilable classification on Reuters Newswire dataset</dc:title>
  <dc:creator>Unknown User</dc:creator>
  <cp:lastModifiedBy>intel</cp:lastModifiedBy>
  <cp:revision>36</cp:revision>
  <dcterms:created xsi:type="dcterms:W3CDTF">2019-05-03T04:25:57Z</dcterms:created>
  <dcterms:modified xsi:type="dcterms:W3CDTF">2019-05-03T12:36:21Z</dcterms:modified>
</cp:coreProperties>
</file>