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9" autoAdjust="0"/>
    <p:restoredTop sz="73146" autoAdjust="0"/>
  </p:normalViewPr>
  <p:slideViewPr>
    <p:cSldViewPr>
      <p:cViewPr varScale="1">
        <p:scale>
          <a:sx n="42" d="100"/>
          <a:sy n="42" d="100"/>
        </p:scale>
        <p:origin x="754"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Hello and welcome, my name is Basavaraj  and today I will be presenting to you the results of the Data Analytics task.</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 and Science are the two most popular categories, suggesting that users like "real-life" content</a:t>
            </a:r>
          </a:p>
          <a:p>
            <a:pPr lvl="0"/>
            <a:r>
              <a:rPr lang="en-US" dirty="0"/>
              <a:t>- We also found that healthy eating was the third most popular, perhaps due to the fitness trend in </a:t>
            </a:r>
            <a:r>
              <a:rPr lang="en-US" dirty="0" err="1"/>
              <a:t>GenZ</a:t>
            </a:r>
            <a:r>
              <a:rPr lang="en-US" dirty="0"/>
              <a:t> </a:t>
            </a:r>
            <a:r>
              <a:rPr lang="en-US" dirty="0" err="1"/>
              <a:t>incresing</a:t>
            </a:r>
            <a:r>
              <a:rPr lang="en-US" dirty="0"/>
              <a:t>. This presents a massive opportunity for Social Buzz to ride on this global event, as all eyes will be on it.</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Thank you very much for listening, please feel free to ask any questions that you may have!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Basavaraj, who was solely responsible for taking leadership guidance and delivering high quality insights from the raw datasets and turning these into business decisions.</a:t>
            </a:r>
          </a:p>
          <a:p>
            <a:pPr lvl="0"/>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Science and Animal.</a:t>
            </a:r>
          </a:p>
          <a:p>
            <a:pPr lvl="0"/>
            <a:endParaRPr lang="en-US" dirty="0"/>
          </a:p>
          <a:p>
            <a:pPr lvl="0"/>
            <a:r>
              <a:rPr lang="en-US" dirty="0"/>
              <a:t>As well as this, there was around 70000 posts from just the Animal category alone! People obviously really like Animals</a:t>
            </a:r>
          </a:p>
          <a:p>
            <a:pPr lvl="0"/>
            <a:endParaRPr lang="en-US" dirty="0"/>
          </a:p>
          <a:p>
            <a:pPr lvl="0"/>
            <a:r>
              <a:rPr lang="en-US" dirty="0"/>
              <a:t>And also the most common month for users to post within was May,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technology, healthy eating, science, animals in descending order.</a:t>
            </a:r>
          </a:p>
          <a:p>
            <a:pPr lvl="0"/>
            <a:endParaRPr lang="en-US" dirty="0"/>
          </a:p>
          <a:p>
            <a:pPr lvl="0"/>
            <a:r>
              <a:rPr lang="en-US" dirty="0"/>
              <a:t>Healthy eating  had an aggregate popularity score of almost 63138. It is very interesting to see both technology and Animals within the top 5, it really shows what people enjoy consuming as content. But also interesting to see science too. Clearly users favor "real-life" content on this platform.</a:t>
            </a:r>
          </a:p>
          <a:p>
            <a:pPr lvl="0"/>
            <a:endParaRPr lang="en-US" dirty="0"/>
          </a:p>
          <a:p>
            <a:pPr lvl="0"/>
            <a:r>
              <a:rPr lang="en-US" dirty="0"/>
              <a:t>Furthermore science is an interesting category because there is too innovation and research are going on .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animal  outperforms food by 2% within the top 5.</a:t>
            </a:r>
          </a:p>
          <a:p>
            <a:pPr lvl="0"/>
            <a:endParaRPr lang="en-US" dirty="0"/>
          </a:p>
          <a:p>
            <a:pPr lvl="0"/>
            <a:r>
              <a:rPr lang="en-US" dirty="0"/>
              <a:t>However the difference between the 4th most popular, technology, and the 5th most popular, food, is much larger at 1%</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20.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672076" y="4222371"/>
            <a:ext cx="7099803" cy="2846933"/>
          </a:xfrm>
          <a:prstGeom prst="rect">
            <a:avLst/>
          </a:prstGeom>
        </p:spPr>
        <p:txBody>
          <a:bodyPr wrap="square" lIns="0" tIns="0" rIns="0" bIns="0" rtlCol="0" anchor="t">
            <a:spAutoFit/>
          </a:bodyPr>
          <a:lstStyle/>
          <a:p>
            <a:pPr algn="ctr">
              <a:lnSpc>
                <a:spcPts val="11059"/>
              </a:lnSpc>
            </a:pPr>
            <a:r>
              <a:rPr lang="en-US" sz="9600" b="1" u="sng" spc="-105" dirty="0">
                <a:solidFill>
                  <a:srgbClr val="FFFFFF"/>
                </a:solidFill>
                <a:latin typeface="Graphik Regular" panose="020B0503030202060203" pitchFamily="34" charset="0"/>
              </a:rPr>
              <a:t>Data Analysis</a:t>
            </a:r>
          </a:p>
          <a:p>
            <a:pPr algn="ctr">
              <a:lnSpc>
                <a:spcPts val="11059"/>
              </a:lnSpc>
            </a:pPr>
            <a:endParaRPr lang="en-US" sz="9600" b="1" u="sng" spc="-105" dirty="0">
              <a:solidFill>
                <a:srgbClr val="FFFFFF"/>
              </a:solidFill>
              <a:latin typeface="Graphik Regular" panose="020B050303020206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28330" y="4850626"/>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81631" y="2024429"/>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28330" y="7851013"/>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itle 16">
            <a:extLst>
              <a:ext uri="{FF2B5EF4-FFF2-40B4-BE49-F238E27FC236}">
                <a16:creationId xmlns:a16="http://schemas.microsoft.com/office/drawing/2014/main" id="{DDF66F58-E2DE-FC0A-11E3-3BB0B83685E1}"/>
              </a:ext>
            </a:extLst>
          </p:cNvPr>
          <p:cNvSpPr>
            <a:spLocks noGrp="1"/>
          </p:cNvSpPr>
          <p:nvPr>
            <p:ph type="title"/>
          </p:nvPr>
        </p:nvSpPr>
        <p:spPr>
          <a:xfrm>
            <a:off x="10754650" y="1475865"/>
            <a:ext cx="7255805" cy="1752601"/>
          </a:xfrm>
        </p:spPr>
        <p:txBody>
          <a:bodyPr>
            <a:noAutofit/>
          </a:bodyPr>
          <a:lstStyle/>
          <a:p>
            <a:r>
              <a:rPr lang="en-US" sz="2800" b="1" dirty="0">
                <a:latin typeface="+mn-lt"/>
              </a:rPr>
              <a:t>ANALYSIS</a:t>
            </a:r>
            <a:br>
              <a:rPr lang="en-US" sz="2800" dirty="0">
                <a:latin typeface="+mn-lt"/>
              </a:rPr>
            </a:br>
            <a:r>
              <a:rPr lang="en-US" sz="2800" dirty="0">
                <a:latin typeface="+mn-lt"/>
              </a:rPr>
              <a:t>Science and Technology  are the most popular categories of content showing that people enjoy “real-life” and “factual” content the most.</a:t>
            </a:r>
            <a:br>
              <a:rPr lang="en-IN" sz="2800" dirty="0">
                <a:latin typeface="+mn-lt"/>
              </a:rPr>
            </a:br>
            <a:endParaRPr lang="en-IN" sz="2800" dirty="0">
              <a:latin typeface="+mn-lt"/>
            </a:endParaRPr>
          </a:p>
        </p:txBody>
      </p:sp>
      <p:sp>
        <p:nvSpPr>
          <p:cNvPr id="18" name="Title 16">
            <a:extLst>
              <a:ext uri="{FF2B5EF4-FFF2-40B4-BE49-F238E27FC236}">
                <a16:creationId xmlns:a16="http://schemas.microsoft.com/office/drawing/2014/main" id="{C6F8E735-D9A6-E10A-42D8-009462A88C38}"/>
              </a:ext>
            </a:extLst>
          </p:cNvPr>
          <p:cNvSpPr txBox="1">
            <a:spLocks/>
          </p:cNvSpPr>
          <p:nvPr/>
        </p:nvSpPr>
        <p:spPr>
          <a:xfrm>
            <a:off x="10792663" y="4266299"/>
            <a:ext cx="7255805" cy="148535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t>INSIGHT</a:t>
            </a:r>
            <a:endParaRPr lang="en-US" sz="2800" dirty="0"/>
          </a:p>
          <a:p>
            <a:pPr algn="just"/>
            <a:r>
              <a:rPr lang="en-US" sz="28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7" name="Title 16">
            <a:extLst>
              <a:ext uri="{FF2B5EF4-FFF2-40B4-BE49-F238E27FC236}">
                <a16:creationId xmlns:a16="http://schemas.microsoft.com/office/drawing/2014/main" id="{95BF1D4E-9AC0-F308-A52E-463F70A2795D}"/>
              </a:ext>
            </a:extLst>
          </p:cNvPr>
          <p:cNvSpPr txBox="1">
            <a:spLocks/>
          </p:cNvSpPr>
          <p:nvPr/>
        </p:nvSpPr>
        <p:spPr>
          <a:xfrm>
            <a:off x="10811713" y="7134257"/>
            <a:ext cx="7255805" cy="175260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t>NEXT STEPS</a:t>
            </a:r>
            <a:endParaRPr lang="en-US" sz="2800" dirty="0"/>
          </a:p>
          <a:p>
            <a:pPr algn="just"/>
            <a:r>
              <a:rPr lang="en-US" sz="2800" dirty="0"/>
              <a:t>This  ad-hoc analysis is insightful, but it’s time to take this analysis into large scale production for real-time understanding of your business. We can show you how to do this.</a:t>
            </a:r>
            <a:endParaRPr lang="en-IN"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34221"/>
          </a:xfrm>
          <a:prstGeom prst="rect">
            <a:avLst/>
          </a:prstGeom>
        </p:spPr>
        <p:txBody>
          <a:bodyPr lIns="0" tIns="0" rIns="0" bIns="0" rtlCol="0" anchor="t">
            <a:spAutoFit/>
          </a:bodyPr>
          <a:lstStyle/>
          <a:p>
            <a:pPr>
              <a:lnSpc>
                <a:spcPts val="3640"/>
              </a:lnSpc>
            </a:pPr>
            <a:r>
              <a:rPr lang="en-US" sz="2600" b="1"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b="1"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981201" y="2247900"/>
            <a:ext cx="12801600" cy="4106810"/>
            <a:chOff x="0" y="0"/>
            <a:chExt cx="11564591" cy="2549233"/>
          </a:xfrm>
        </p:grpSpPr>
        <p:sp>
          <p:nvSpPr>
            <p:cNvPr id="3" name="TextBox 3"/>
            <p:cNvSpPr txBox="1"/>
            <p:nvPr/>
          </p:nvSpPr>
          <p:spPr>
            <a:xfrm>
              <a:off x="0" y="0"/>
              <a:ext cx="11564591" cy="1052699"/>
            </a:xfrm>
            <a:prstGeom prst="rect">
              <a:avLst/>
            </a:prstGeom>
          </p:spPr>
          <p:txBody>
            <a:bodyPr lIns="0" tIns="0" rIns="0" bIns="0" rtlCol="0" anchor="t">
              <a:spAutoFit/>
            </a:bodyPr>
            <a:lstStyle/>
            <a:p>
              <a:pPr>
                <a:lnSpc>
                  <a:spcPts val="9600"/>
                </a:lnSpc>
              </a:pPr>
              <a:r>
                <a:rPr lang="en-US" sz="8000" b="1" spc="-80" dirty="0">
                  <a:solidFill>
                    <a:srgbClr val="000000"/>
                  </a:solidFill>
                  <a:latin typeface="Graphik Regular" panose="020B0503030202060203" pitchFamily="34" charset="0"/>
                </a:rPr>
                <a:t>Today's agenda</a:t>
              </a:r>
            </a:p>
          </p:txBody>
        </p:sp>
        <p:sp>
          <p:nvSpPr>
            <p:cNvPr id="4" name="TextBox 4"/>
            <p:cNvSpPr txBox="1"/>
            <p:nvPr/>
          </p:nvSpPr>
          <p:spPr>
            <a:xfrm>
              <a:off x="413020" y="1246132"/>
              <a:ext cx="7709728" cy="1303101"/>
            </a:xfrm>
            <a:prstGeom prst="rect">
              <a:avLst/>
            </a:prstGeom>
          </p:spPr>
          <p:txBody>
            <a:bodyPr wrap="square" lIns="0" tIns="0" rIns="0" bIns="0" rtlCol="0" anchor="t">
              <a:spAutoFit/>
            </a:bodyPr>
            <a:lstStyle/>
            <a:p>
              <a:pPr marL="457200" indent="-457200">
                <a:lnSpc>
                  <a:spcPts val="2660"/>
                </a:lnSpc>
                <a:buFont typeface="Arial" panose="020B0604020202020204" pitchFamily="34" charset="0"/>
                <a:buChar char="•"/>
              </a:pPr>
              <a:r>
                <a:rPr lang="en-US" sz="3200" b="1" spc="-19" dirty="0">
                  <a:solidFill>
                    <a:srgbClr val="000000"/>
                  </a:solidFill>
                  <a:latin typeface="Graphik Regular" panose="020B0503030202060203" pitchFamily="34" charset="0"/>
                </a:rPr>
                <a:t>Project recap</a:t>
              </a:r>
            </a:p>
            <a:p>
              <a:pPr marL="457200" indent="-457200">
                <a:lnSpc>
                  <a:spcPts val="2660"/>
                </a:lnSpc>
                <a:buFont typeface="Arial" panose="020B0604020202020204" pitchFamily="34" charset="0"/>
                <a:buChar char="•"/>
              </a:pPr>
              <a:r>
                <a:rPr lang="en-US" sz="3200" b="1" spc="-19" dirty="0">
                  <a:solidFill>
                    <a:srgbClr val="000000"/>
                  </a:solidFill>
                  <a:latin typeface="Graphik Regular" panose="020B0503030202060203" pitchFamily="34" charset="0"/>
                </a:rPr>
                <a:t>Problem</a:t>
              </a:r>
            </a:p>
            <a:p>
              <a:pPr marL="457200" indent="-457200">
                <a:lnSpc>
                  <a:spcPts val="2660"/>
                </a:lnSpc>
                <a:buFont typeface="Arial" panose="020B0604020202020204" pitchFamily="34" charset="0"/>
                <a:buChar char="•"/>
              </a:pPr>
              <a:r>
                <a:rPr lang="en-US" sz="3200" b="1" spc="-19" dirty="0">
                  <a:solidFill>
                    <a:srgbClr val="000000"/>
                  </a:solidFill>
                  <a:latin typeface="Graphik Regular" panose="020B0503030202060203" pitchFamily="34" charset="0"/>
                </a:rPr>
                <a:t>The Analytics team</a:t>
              </a:r>
            </a:p>
            <a:p>
              <a:pPr marL="457200" indent="-457200">
                <a:lnSpc>
                  <a:spcPts val="2660"/>
                </a:lnSpc>
                <a:buFont typeface="Arial" panose="020B0604020202020204" pitchFamily="34" charset="0"/>
                <a:buChar char="•"/>
              </a:pPr>
              <a:r>
                <a:rPr lang="en-US" sz="3200" b="1" spc="-19" dirty="0">
                  <a:solidFill>
                    <a:srgbClr val="000000"/>
                  </a:solidFill>
                  <a:latin typeface="Graphik Regular" panose="020B0503030202060203" pitchFamily="34" charset="0"/>
                </a:rPr>
                <a:t>Process</a:t>
              </a:r>
            </a:p>
            <a:p>
              <a:pPr marL="457200" indent="-457200">
                <a:lnSpc>
                  <a:spcPts val="2660"/>
                </a:lnSpc>
                <a:buFont typeface="Arial" panose="020B0604020202020204" pitchFamily="34" charset="0"/>
                <a:buChar char="•"/>
              </a:pPr>
              <a:r>
                <a:rPr lang="en-US" sz="3200" b="1" spc="-19" dirty="0">
                  <a:solidFill>
                    <a:srgbClr val="000000"/>
                  </a:solidFill>
                  <a:latin typeface="Graphik Regular" panose="020B0503030202060203" pitchFamily="34" charset="0"/>
                </a:rPr>
                <a:t>Insights</a:t>
              </a:r>
            </a:p>
            <a:p>
              <a:pPr marL="457200" indent="-457200">
                <a:lnSpc>
                  <a:spcPts val="2660"/>
                </a:lnSpc>
                <a:buFont typeface="Arial" panose="020B0604020202020204" pitchFamily="34" charset="0"/>
                <a:buChar char="•"/>
              </a:pPr>
              <a:r>
                <a:rPr lang="en-US" sz="3200" b="1"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5077606" y="2005583"/>
            <a:ext cx="11342283" cy="6275832"/>
          </a:xfrm>
          <a:prstGeom prst="rect">
            <a:avLst/>
          </a:prstGeom>
          <a:solidFill>
            <a:schemeClr val="bg1"/>
          </a:solidFill>
        </p:spPr>
        <p:txBody>
          <a:bodyPr/>
          <a:lstStyle/>
          <a:p>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216798" y="1909667"/>
            <a:ext cx="6453903" cy="6467663"/>
          </a:xfrm>
          <a:prstGeom prst="rect">
            <a:avLst/>
          </a:prstGeom>
        </p:spPr>
      </p:pic>
      <p:sp>
        <p:nvSpPr>
          <p:cNvPr id="33" name="TextBox 33"/>
          <p:cNvSpPr txBox="1"/>
          <p:nvPr/>
        </p:nvSpPr>
        <p:spPr>
          <a:xfrm>
            <a:off x="2256695" y="386474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8" name="Title 37">
            <a:extLst>
              <a:ext uri="{FF2B5EF4-FFF2-40B4-BE49-F238E27FC236}">
                <a16:creationId xmlns:a16="http://schemas.microsoft.com/office/drawing/2014/main" id="{DFFFA37D-53AA-2D39-2C74-8EA12A4B0345}"/>
              </a:ext>
            </a:extLst>
          </p:cNvPr>
          <p:cNvSpPr>
            <a:spLocks noGrp="1"/>
          </p:cNvSpPr>
          <p:nvPr>
            <p:ph type="title"/>
          </p:nvPr>
        </p:nvSpPr>
        <p:spPr>
          <a:xfrm>
            <a:off x="8015943" y="4807897"/>
            <a:ext cx="8403945" cy="3569434"/>
          </a:xfrm>
        </p:spPr>
        <p:txBody>
          <a:bodyPr>
            <a:normAutofit/>
          </a:bodyPr>
          <a:lstStyle/>
          <a:p>
            <a:r>
              <a:rPr lang="en-US" sz="2800" b="0" dirty="0">
                <a:latin typeface="+mn-lt"/>
              </a:rPr>
              <a:t>1. An audit of Social Buzz’s  big data practice </a:t>
            </a:r>
            <a:br>
              <a:rPr lang="en-US" sz="2800" b="0" dirty="0">
                <a:latin typeface="+mn-lt"/>
              </a:rPr>
            </a:br>
            <a:r>
              <a:rPr lang="en-US" sz="2800" b="0" dirty="0">
                <a:latin typeface="+mn-lt"/>
              </a:rPr>
              <a:t>2. Recommendations for a successful IPO</a:t>
            </a:r>
            <a:br>
              <a:rPr lang="en-US" sz="2800" b="0" dirty="0">
                <a:latin typeface="+mn-lt"/>
              </a:rPr>
            </a:br>
            <a:r>
              <a:rPr lang="en-US" sz="2800" b="0" dirty="0">
                <a:latin typeface="+mn-lt"/>
              </a:rPr>
              <a:t>3. Analysis to find Social Buzz’s top 5 most     popular categories of content</a:t>
            </a:r>
            <a:br>
              <a:rPr lang="en-IN" sz="2800" b="0" dirty="0">
                <a:latin typeface="+mn-lt"/>
              </a:rPr>
            </a:br>
            <a:r>
              <a:rPr lang="en-US" sz="2800" b="0" dirty="0">
                <a:latin typeface="+mn-lt"/>
              </a:rPr>
              <a:t> </a:t>
            </a:r>
            <a:endParaRPr lang="en-IN" sz="2800" b="0" dirty="0">
              <a:latin typeface="+mn-lt"/>
            </a:endParaRPr>
          </a:p>
        </p:txBody>
      </p:sp>
      <p:sp>
        <p:nvSpPr>
          <p:cNvPr id="39" name="Text Placeholder 38">
            <a:extLst>
              <a:ext uri="{FF2B5EF4-FFF2-40B4-BE49-F238E27FC236}">
                <a16:creationId xmlns:a16="http://schemas.microsoft.com/office/drawing/2014/main" id="{F472AE53-4CF6-5089-535A-B756ECDAB457}"/>
              </a:ext>
            </a:extLst>
          </p:cNvPr>
          <p:cNvSpPr>
            <a:spLocks noGrp="1"/>
          </p:cNvSpPr>
          <p:nvPr>
            <p:ph type="body" idx="1"/>
          </p:nvPr>
        </p:nvSpPr>
        <p:spPr>
          <a:xfrm>
            <a:off x="8059549" y="3360124"/>
            <a:ext cx="7772400" cy="1074610"/>
          </a:xfrm>
        </p:spPr>
        <p:txBody>
          <a:bodyPr>
            <a:noAutofit/>
          </a:bodyPr>
          <a:lstStyle/>
          <a:p>
            <a:r>
              <a:rPr lang="en-US" sz="2800" dirty="0"/>
              <a:t>Social Buzz is a fast growing technology unicorn that need to adapt quickly to it’s </a:t>
            </a:r>
            <a:r>
              <a:rPr lang="en-US" sz="2800" dirty="0" err="1"/>
              <a:t>globle</a:t>
            </a:r>
            <a:r>
              <a:rPr lang="en-US" sz="2800" dirty="0"/>
              <a:t> scale.</a:t>
            </a:r>
          </a:p>
          <a:p>
            <a:r>
              <a:rPr lang="en-US" sz="2800" dirty="0"/>
              <a:t>Accenture has begun a 3 month POC focusing on these tasks</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32436" y="0"/>
            <a:ext cx="9964482" cy="10287000"/>
          </a:xfrm>
          <a:prstGeom prst="rect">
            <a:avLst/>
          </a:prstGeom>
          <a:solidFill>
            <a:srgbClr val="A100FF"/>
          </a:solidFill>
          <a:ln>
            <a:solidFill>
              <a:srgbClr val="A100FF"/>
            </a:solidFill>
          </a:ln>
        </p:spPr>
        <p:txBody>
          <a:bodyPr/>
          <a:lstStyle/>
          <a:p>
            <a:endParaRPr lang="en-US" sz="2800" dirty="0">
              <a:solidFill>
                <a:schemeClr val="bg1"/>
              </a:solidFill>
            </a:endParaRPr>
          </a:p>
          <a:p>
            <a:endParaRPr lang="en-US" sz="2800" dirty="0">
              <a:solidFill>
                <a:schemeClr val="bg1"/>
              </a:solidFill>
            </a:endParaRPr>
          </a:p>
          <a:p>
            <a:endParaRPr lang="en-US" sz="2800" dirty="0">
              <a:solidFill>
                <a:schemeClr val="bg1"/>
              </a:solidFill>
            </a:endParaRPr>
          </a:p>
          <a:p>
            <a:endParaRPr lang="en-US" sz="2800" dirty="0">
              <a:solidFill>
                <a:schemeClr val="bg1"/>
              </a:solidFill>
            </a:endParaRPr>
          </a:p>
          <a:p>
            <a:endParaRPr lang="en-US" sz="2800" dirty="0">
              <a:solidFill>
                <a:schemeClr val="bg1"/>
              </a:solidFill>
            </a:endParaRPr>
          </a:p>
          <a:p>
            <a:endParaRPr lang="en-US" sz="2800" dirty="0">
              <a:solidFill>
                <a:schemeClr val="bg1"/>
              </a:solidFill>
            </a:endParaRPr>
          </a:p>
          <a:p>
            <a:endParaRPr lang="en-US" sz="2800" dirty="0">
              <a:solidFill>
                <a:schemeClr val="bg1"/>
              </a:solidFill>
            </a:endParaRPr>
          </a:p>
          <a:p>
            <a:endParaRPr lang="en-US" sz="2800" dirty="0">
              <a:solidFill>
                <a:schemeClr val="bg1"/>
              </a:solidFill>
            </a:endParaRPr>
          </a:p>
          <a:p>
            <a:endParaRPr lang="en-US" sz="2800" dirty="0">
              <a:solidFill>
                <a:schemeClr val="bg1"/>
              </a:solidFill>
            </a:endParaRPr>
          </a:p>
          <a:p>
            <a:endParaRPr lang="en-US" sz="2800" dirty="0">
              <a:solidFill>
                <a:schemeClr val="bg1"/>
              </a:solidFill>
            </a:endParaRPr>
          </a:p>
          <a:p>
            <a:endParaRPr lang="en-US" sz="2800" dirty="0">
              <a:solidFill>
                <a:schemeClr val="bg1"/>
              </a:solidFill>
            </a:endParaRPr>
          </a:p>
          <a:p>
            <a:endParaRPr lang="en-US" sz="2800" dirty="0">
              <a:solidFill>
                <a:schemeClr val="bg1"/>
              </a:solidFill>
            </a:endParaRPr>
          </a:p>
          <a:p>
            <a:endParaRPr lang="en-US" sz="2800" dirty="0">
              <a:solidFill>
                <a:schemeClr val="bg1"/>
              </a:solidFill>
            </a:endParaRPr>
          </a:p>
          <a:p>
            <a:r>
              <a:rPr lang="en-US" sz="2800" dirty="0">
                <a:solidFill>
                  <a:schemeClr val="bg1"/>
                </a:solidFill>
              </a:rPr>
              <a:t>                         Over 100000 posts per day</a:t>
            </a:r>
          </a:p>
          <a:p>
            <a:r>
              <a:rPr lang="en-US" sz="2800" dirty="0">
                <a:solidFill>
                  <a:schemeClr val="bg1"/>
                </a:solidFill>
              </a:rPr>
              <a:t>                         36,500,000 pieces of content per year!</a:t>
            </a:r>
          </a:p>
          <a:p>
            <a:endParaRPr lang="en-US" sz="2800" dirty="0">
              <a:solidFill>
                <a:schemeClr val="bg1"/>
              </a:solidFill>
            </a:endParaRPr>
          </a:p>
          <a:p>
            <a:endParaRPr lang="en-US" sz="2800" dirty="0">
              <a:solidFill>
                <a:schemeClr val="bg1"/>
              </a:solidFill>
            </a:endParaRPr>
          </a:p>
          <a:p>
            <a:r>
              <a:rPr lang="en-US" sz="1800" dirty="0">
                <a:solidFill>
                  <a:schemeClr val="bg1"/>
                </a:solidFill>
              </a:rPr>
              <a:t>                                      </a:t>
            </a:r>
            <a:r>
              <a:rPr lang="en-US" sz="1800" b="1" dirty="0">
                <a:solidFill>
                  <a:schemeClr val="bg1"/>
                </a:solidFill>
              </a:rPr>
              <a:t> </a:t>
            </a:r>
            <a:r>
              <a:rPr lang="en-US" sz="2800" b="1" dirty="0">
                <a:solidFill>
                  <a:schemeClr val="bg1"/>
                </a:solidFill>
              </a:rPr>
              <a:t>But how to Capitalize on it when there is so much?</a:t>
            </a:r>
          </a:p>
          <a:p>
            <a:endParaRPr lang="en-US" sz="1800" dirty="0">
              <a:solidFill>
                <a:schemeClr val="bg1"/>
              </a:solidFill>
            </a:endParaRPr>
          </a:p>
          <a:p>
            <a:r>
              <a:rPr lang="en-US" sz="1800" dirty="0">
                <a:solidFill>
                  <a:schemeClr val="bg1"/>
                </a:solidFill>
              </a:rPr>
              <a:t>                                     </a:t>
            </a:r>
            <a:r>
              <a:rPr lang="en-US" sz="2800" dirty="0">
                <a:solidFill>
                  <a:schemeClr val="bg1"/>
                </a:solidFill>
              </a:rPr>
              <a:t>Analysis to</a:t>
            </a:r>
            <a:r>
              <a:rPr lang="en-US" sz="2800" u="sng" dirty="0">
                <a:solidFill>
                  <a:schemeClr val="bg1"/>
                </a:solidFill>
              </a:rPr>
              <a:t> </a:t>
            </a:r>
            <a:r>
              <a:rPr lang="en-US" sz="2800" dirty="0">
                <a:solidFill>
                  <a:schemeClr val="bg1"/>
                </a:solidFill>
              </a:rPr>
              <a:t>find</a:t>
            </a:r>
            <a:r>
              <a:rPr lang="en-US" sz="2800" u="sng" dirty="0">
                <a:solidFill>
                  <a:schemeClr val="bg1"/>
                </a:solidFill>
              </a:rPr>
              <a:t> </a:t>
            </a:r>
            <a:r>
              <a:rPr lang="en-US" sz="2800" dirty="0">
                <a:solidFill>
                  <a:schemeClr val="bg1"/>
                </a:solidFill>
              </a:rPr>
              <a:t>Social</a:t>
            </a:r>
            <a:r>
              <a:rPr lang="en-US" sz="2800" u="sng" dirty="0">
                <a:solidFill>
                  <a:schemeClr val="bg1"/>
                </a:solidFill>
              </a:rPr>
              <a:t> </a:t>
            </a:r>
            <a:r>
              <a:rPr lang="en-US" sz="2800" dirty="0">
                <a:solidFill>
                  <a:schemeClr val="bg1"/>
                </a:solidFill>
              </a:rPr>
              <a:t>Buzz’s</a:t>
            </a:r>
            <a:r>
              <a:rPr lang="en-US" sz="2800" u="sng" dirty="0">
                <a:solidFill>
                  <a:schemeClr val="bg1"/>
                </a:solidFill>
              </a:rPr>
              <a:t> </a:t>
            </a:r>
            <a:r>
              <a:rPr lang="en-US" sz="2800" dirty="0">
                <a:solidFill>
                  <a:schemeClr val="bg1"/>
                </a:solidFill>
              </a:rPr>
              <a:t>top 5 most popular</a:t>
            </a:r>
          </a:p>
          <a:p>
            <a:r>
              <a:rPr lang="en-US" sz="2800" dirty="0">
                <a:solidFill>
                  <a:schemeClr val="bg1"/>
                </a:solidFill>
              </a:rPr>
              <a:t>                        categories of content</a:t>
            </a:r>
            <a:endParaRPr lang="en-IN" sz="2800" dirty="0">
              <a:solidFill>
                <a:schemeClr val="bg1"/>
              </a:solidFill>
            </a:endParaRPr>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30" name="Freeform 30"/>
          <p:cNvSpPr/>
          <p:nvPr/>
        </p:nvSpPr>
        <p:spPr>
          <a:xfrm>
            <a:off x="11443639" y="6953289"/>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pic>
        <p:nvPicPr>
          <p:cNvPr id="37" name="Picture 36">
            <a:extLst>
              <a:ext uri="{FF2B5EF4-FFF2-40B4-BE49-F238E27FC236}">
                <a16:creationId xmlns:a16="http://schemas.microsoft.com/office/drawing/2014/main" id="{41708546-A843-5298-0336-0B4A33AE032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501614" y="6988645"/>
            <a:ext cx="2007135" cy="2027624"/>
          </a:xfrm>
          <a:prstGeom prst="flowChartConnector">
            <a:avLst/>
          </a:prstGeom>
        </p:spPr>
      </p:pic>
      <p:sp>
        <p:nvSpPr>
          <p:cNvPr id="28" name="Title 27">
            <a:extLst>
              <a:ext uri="{FF2B5EF4-FFF2-40B4-BE49-F238E27FC236}">
                <a16:creationId xmlns:a16="http://schemas.microsoft.com/office/drawing/2014/main" id="{E6E5D4CF-F929-FD3B-7F09-9C1E25E02905}"/>
              </a:ext>
            </a:extLst>
          </p:cNvPr>
          <p:cNvSpPr>
            <a:spLocks noGrp="1"/>
          </p:cNvSpPr>
          <p:nvPr>
            <p:ph type="title"/>
          </p:nvPr>
        </p:nvSpPr>
        <p:spPr>
          <a:xfrm>
            <a:off x="13380628" y="2312169"/>
            <a:ext cx="4467041" cy="377668"/>
          </a:xfrm>
        </p:spPr>
        <p:txBody>
          <a:bodyPr>
            <a:noAutofit/>
          </a:bodyPr>
          <a:lstStyle/>
          <a:p>
            <a:r>
              <a:rPr lang="en-US" sz="2400" b="1" dirty="0">
                <a:latin typeface="+mn-lt"/>
              </a:rPr>
              <a:t>ANDREW FLEMING</a:t>
            </a:r>
            <a:br>
              <a:rPr lang="en-US" sz="2000" b="1" dirty="0">
                <a:latin typeface="+mn-lt"/>
              </a:rPr>
            </a:br>
            <a:r>
              <a:rPr lang="en-US" sz="2000" b="1" dirty="0">
                <a:latin typeface="+mn-lt"/>
              </a:rPr>
              <a:t>Chief Technology Architect</a:t>
            </a:r>
            <a:br>
              <a:rPr lang="en-IN" sz="2400" b="1" dirty="0"/>
            </a:br>
            <a:br>
              <a:rPr lang="en-IN" sz="2400" b="1" dirty="0">
                <a:latin typeface="+mn-lt"/>
              </a:rPr>
            </a:br>
            <a:endParaRPr lang="en-IN" sz="2400" b="1" dirty="0">
              <a:latin typeface="+mn-lt"/>
            </a:endParaRPr>
          </a:p>
        </p:txBody>
      </p:sp>
      <p:sp>
        <p:nvSpPr>
          <p:cNvPr id="29" name="Title 27">
            <a:extLst>
              <a:ext uri="{FF2B5EF4-FFF2-40B4-BE49-F238E27FC236}">
                <a16:creationId xmlns:a16="http://schemas.microsoft.com/office/drawing/2014/main" id="{AE9A1F75-1BA2-64CD-CAFF-02913AA84644}"/>
              </a:ext>
            </a:extLst>
          </p:cNvPr>
          <p:cNvSpPr txBox="1">
            <a:spLocks/>
          </p:cNvSpPr>
          <p:nvPr/>
        </p:nvSpPr>
        <p:spPr>
          <a:xfrm>
            <a:off x="13323380" y="5325260"/>
            <a:ext cx="4467041" cy="37766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a:t>Marcus </a:t>
            </a:r>
            <a:r>
              <a:rPr lang="en-US" sz="2400" b="1" dirty="0" err="1"/>
              <a:t>Rompton</a:t>
            </a:r>
            <a:br>
              <a:rPr lang="en-US" sz="2400" b="1" dirty="0">
                <a:latin typeface="+mn-lt"/>
              </a:rPr>
            </a:br>
            <a:r>
              <a:rPr lang="en-US" sz="2000" b="1" dirty="0"/>
              <a:t>Senior Principal</a:t>
            </a:r>
            <a:endParaRPr lang="en-IN" sz="2000" b="1" dirty="0"/>
          </a:p>
          <a:p>
            <a:br>
              <a:rPr lang="en-IN" sz="2400" b="1" dirty="0">
                <a:latin typeface="+mn-lt"/>
              </a:rPr>
            </a:br>
            <a:endParaRPr lang="en-IN" sz="2400" b="1" dirty="0">
              <a:latin typeface="+mn-lt"/>
            </a:endParaRPr>
          </a:p>
        </p:txBody>
      </p:sp>
      <p:sp>
        <p:nvSpPr>
          <p:cNvPr id="32" name="Title 27">
            <a:extLst>
              <a:ext uri="{FF2B5EF4-FFF2-40B4-BE49-F238E27FC236}">
                <a16:creationId xmlns:a16="http://schemas.microsoft.com/office/drawing/2014/main" id="{115F3E4B-638A-53C2-8F32-94D65E7D8068}"/>
              </a:ext>
            </a:extLst>
          </p:cNvPr>
          <p:cNvSpPr txBox="1">
            <a:spLocks/>
          </p:cNvSpPr>
          <p:nvPr/>
        </p:nvSpPr>
        <p:spPr>
          <a:xfrm>
            <a:off x="13258800" y="7840159"/>
            <a:ext cx="4745164" cy="80053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a:latin typeface="+mn-lt"/>
              </a:rPr>
              <a:t>Basavaraj Karigar</a:t>
            </a:r>
            <a:br>
              <a:rPr lang="en-US" sz="2400" b="1" dirty="0">
                <a:latin typeface="+mn-lt"/>
              </a:rPr>
            </a:br>
            <a:r>
              <a:rPr lang="en-US" sz="2000" b="1" dirty="0">
                <a:latin typeface="+mn-lt"/>
              </a:rPr>
              <a:t>Data Analyst</a:t>
            </a:r>
            <a:br>
              <a:rPr lang="en-IN" sz="2400" b="1" dirty="0">
                <a:latin typeface="+mn-lt"/>
              </a:rPr>
            </a:br>
            <a:endParaRPr lang="en-IN" sz="2400" b="1" dirty="0">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itle 38">
            <a:extLst>
              <a:ext uri="{FF2B5EF4-FFF2-40B4-BE49-F238E27FC236}">
                <a16:creationId xmlns:a16="http://schemas.microsoft.com/office/drawing/2014/main" id="{7AAE81D1-6DC8-2CC2-54D5-8193915FD52F}"/>
              </a:ext>
            </a:extLst>
          </p:cNvPr>
          <p:cNvSpPr>
            <a:spLocks noGrp="1"/>
          </p:cNvSpPr>
          <p:nvPr>
            <p:ph type="title"/>
          </p:nvPr>
        </p:nvSpPr>
        <p:spPr>
          <a:xfrm>
            <a:off x="3210571" y="1441218"/>
            <a:ext cx="5939550" cy="977364"/>
          </a:xfrm>
        </p:spPr>
        <p:txBody>
          <a:bodyPr>
            <a:normAutofit fontScale="90000"/>
          </a:bodyPr>
          <a:lstStyle/>
          <a:p>
            <a:r>
              <a:rPr lang="en-US" sz="4400" b="1" dirty="0">
                <a:solidFill>
                  <a:schemeClr val="bg1"/>
                </a:solidFill>
              </a:rPr>
              <a:t>Data Understanding</a:t>
            </a:r>
            <a:br>
              <a:rPr lang="en-IN" sz="4400" b="1" dirty="0">
                <a:solidFill>
                  <a:schemeClr val="bg1"/>
                </a:solidFill>
              </a:rPr>
            </a:br>
            <a:endParaRPr lang="en-IN" b="1" dirty="0"/>
          </a:p>
        </p:txBody>
      </p:sp>
      <p:sp>
        <p:nvSpPr>
          <p:cNvPr id="41" name="TextBox 40">
            <a:extLst>
              <a:ext uri="{FF2B5EF4-FFF2-40B4-BE49-F238E27FC236}">
                <a16:creationId xmlns:a16="http://schemas.microsoft.com/office/drawing/2014/main" id="{3AB382BF-75E2-4C1F-3B0C-53BE51662AF6}"/>
              </a:ext>
            </a:extLst>
          </p:cNvPr>
          <p:cNvSpPr txBox="1"/>
          <p:nvPr/>
        </p:nvSpPr>
        <p:spPr>
          <a:xfrm>
            <a:off x="5870806" y="3049226"/>
            <a:ext cx="9144000" cy="707886"/>
          </a:xfrm>
          <a:prstGeom prst="rect">
            <a:avLst/>
          </a:prstGeom>
          <a:noFill/>
        </p:spPr>
        <p:txBody>
          <a:bodyPr wrap="square">
            <a:spAutoFit/>
          </a:bodyPr>
          <a:lstStyle/>
          <a:p>
            <a:r>
              <a:rPr lang="en-US" sz="4000" b="1" dirty="0">
                <a:solidFill>
                  <a:schemeClr val="bg1"/>
                </a:solidFill>
              </a:rPr>
              <a:t>Data Cleaning</a:t>
            </a:r>
            <a:endParaRPr lang="en-IN" sz="4000" b="1" dirty="0">
              <a:solidFill>
                <a:schemeClr val="bg1"/>
              </a:solidFill>
            </a:endParaRPr>
          </a:p>
        </p:txBody>
      </p:sp>
      <p:sp>
        <p:nvSpPr>
          <p:cNvPr id="42" name="TextBox 41">
            <a:extLst>
              <a:ext uri="{FF2B5EF4-FFF2-40B4-BE49-F238E27FC236}">
                <a16:creationId xmlns:a16="http://schemas.microsoft.com/office/drawing/2014/main" id="{41607343-6693-185C-884B-E096CB835FC6}"/>
              </a:ext>
            </a:extLst>
          </p:cNvPr>
          <p:cNvSpPr txBox="1"/>
          <p:nvPr/>
        </p:nvSpPr>
        <p:spPr>
          <a:xfrm>
            <a:off x="7720319" y="4553695"/>
            <a:ext cx="9144000" cy="707886"/>
          </a:xfrm>
          <a:prstGeom prst="rect">
            <a:avLst/>
          </a:prstGeom>
          <a:noFill/>
        </p:spPr>
        <p:txBody>
          <a:bodyPr wrap="square">
            <a:spAutoFit/>
          </a:bodyPr>
          <a:lstStyle/>
          <a:p>
            <a:r>
              <a:rPr lang="en-US" sz="4000" b="1" dirty="0">
                <a:solidFill>
                  <a:schemeClr val="bg1"/>
                </a:solidFill>
              </a:rPr>
              <a:t>Data Modelling</a:t>
            </a:r>
            <a:endParaRPr lang="en-IN" sz="4000" b="1" dirty="0">
              <a:solidFill>
                <a:schemeClr val="bg1"/>
              </a:solidFill>
            </a:endParaRPr>
          </a:p>
        </p:txBody>
      </p:sp>
      <p:sp>
        <p:nvSpPr>
          <p:cNvPr id="43" name="TextBox 42">
            <a:extLst>
              <a:ext uri="{FF2B5EF4-FFF2-40B4-BE49-F238E27FC236}">
                <a16:creationId xmlns:a16="http://schemas.microsoft.com/office/drawing/2014/main" id="{73AD3B36-82A2-DBEA-E935-8919ED359053}"/>
              </a:ext>
            </a:extLst>
          </p:cNvPr>
          <p:cNvSpPr txBox="1"/>
          <p:nvPr/>
        </p:nvSpPr>
        <p:spPr>
          <a:xfrm>
            <a:off x="9555420" y="6206295"/>
            <a:ext cx="9144000" cy="707886"/>
          </a:xfrm>
          <a:prstGeom prst="rect">
            <a:avLst/>
          </a:prstGeom>
          <a:noFill/>
        </p:spPr>
        <p:txBody>
          <a:bodyPr wrap="square">
            <a:spAutoFit/>
          </a:bodyPr>
          <a:lstStyle/>
          <a:p>
            <a:r>
              <a:rPr lang="en-US" sz="4000" b="1" dirty="0">
                <a:solidFill>
                  <a:schemeClr val="bg1"/>
                </a:solidFill>
              </a:rPr>
              <a:t>Data Analysis</a:t>
            </a:r>
            <a:endParaRPr lang="en-IN" sz="4000" b="1" dirty="0">
              <a:solidFill>
                <a:schemeClr val="bg1"/>
              </a:solidFill>
            </a:endParaRPr>
          </a:p>
        </p:txBody>
      </p:sp>
      <p:sp>
        <p:nvSpPr>
          <p:cNvPr id="44" name="TextBox 43">
            <a:extLst>
              <a:ext uri="{FF2B5EF4-FFF2-40B4-BE49-F238E27FC236}">
                <a16:creationId xmlns:a16="http://schemas.microsoft.com/office/drawing/2014/main" id="{7346FA25-F150-4B0A-9CFF-87956AFE3045}"/>
              </a:ext>
            </a:extLst>
          </p:cNvPr>
          <p:cNvSpPr txBox="1"/>
          <p:nvPr/>
        </p:nvSpPr>
        <p:spPr>
          <a:xfrm>
            <a:off x="11386399" y="7888343"/>
            <a:ext cx="6901601" cy="707886"/>
          </a:xfrm>
          <a:prstGeom prst="rect">
            <a:avLst/>
          </a:prstGeom>
          <a:noFill/>
        </p:spPr>
        <p:txBody>
          <a:bodyPr wrap="square">
            <a:spAutoFit/>
          </a:bodyPr>
          <a:lstStyle/>
          <a:p>
            <a:r>
              <a:rPr lang="en-US" sz="4000" b="1" dirty="0">
                <a:solidFill>
                  <a:schemeClr val="bg1"/>
                </a:solidFill>
              </a:rPr>
              <a:t>Uncover Insights</a:t>
            </a:r>
            <a:endParaRPr lang="en-IN" sz="4000" b="1"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itle 13">
            <a:extLst>
              <a:ext uri="{FF2B5EF4-FFF2-40B4-BE49-F238E27FC236}">
                <a16:creationId xmlns:a16="http://schemas.microsoft.com/office/drawing/2014/main" id="{71565C33-0D41-C4D4-5864-27D4449C66D2}"/>
              </a:ext>
            </a:extLst>
          </p:cNvPr>
          <p:cNvSpPr>
            <a:spLocks noGrp="1"/>
          </p:cNvSpPr>
          <p:nvPr>
            <p:ph type="title"/>
          </p:nvPr>
        </p:nvSpPr>
        <p:spPr>
          <a:xfrm>
            <a:off x="1547608" y="4332659"/>
            <a:ext cx="4038601" cy="507492"/>
          </a:xfrm>
        </p:spPr>
        <p:txBody>
          <a:bodyPr>
            <a:normAutofit fontScale="90000"/>
          </a:bodyPr>
          <a:lstStyle/>
          <a:p>
            <a:r>
              <a:rPr lang="en-US" sz="8800" dirty="0">
                <a:solidFill>
                  <a:srgbClr val="A100FF"/>
                </a:solidFill>
              </a:rPr>
              <a:t>16</a:t>
            </a:r>
            <a:br>
              <a:rPr lang="en-US" sz="8800" dirty="0">
                <a:solidFill>
                  <a:srgbClr val="A100FF"/>
                </a:solidFill>
              </a:rPr>
            </a:br>
            <a:br>
              <a:rPr lang="en-US" sz="4400" dirty="0"/>
            </a:br>
            <a:r>
              <a:rPr lang="en-US" sz="4400" dirty="0"/>
              <a:t>Unique Categories</a:t>
            </a:r>
            <a:br>
              <a:rPr lang="en-IN" sz="4400" dirty="0"/>
            </a:br>
            <a:endParaRPr lang="en-IN" dirty="0"/>
          </a:p>
        </p:txBody>
      </p:sp>
      <p:sp>
        <p:nvSpPr>
          <p:cNvPr id="17" name="TextBox 16">
            <a:extLst>
              <a:ext uri="{FF2B5EF4-FFF2-40B4-BE49-F238E27FC236}">
                <a16:creationId xmlns:a16="http://schemas.microsoft.com/office/drawing/2014/main" id="{118B41EA-0FA2-086C-0AD0-E666D2B9C61B}"/>
              </a:ext>
            </a:extLst>
          </p:cNvPr>
          <p:cNvSpPr txBox="1"/>
          <p:nvPr/>
        </p:nvSpPr>
        <p:spPr>
          <a:xfrm>
            <a:off x="6591754" y="2855778"/>
            <a:ext cx="4401494" cy="3216265"/>
          </a:xfrm>
          <a:prstGeom prst="rect">
            <a:avLst/>
          </a:prstGeom>
          <a:noFill/>
        </p:spPr>
        <p:txBody>
          <a:bodyPr wrap="square">
            <a:spAutoFit/>
          </a:bodyPr>
          <a:lstStyle/>
          <a:p>
            <a:pPr algn="ctr"/>
            <a:r>
              <a:rPr lang="en-US" sz="7900" dirty="0">
                <a:solidFill>
                  <a:srgbClr val="A100FF"/>
                </a:solidFill>
              </a:rPr>
              <a:t>68624</a:t>
            </a:r>
          </a:p>
          <a:p>
            <a:pPr algn="ctr"/>
            <a:endParaRPr lang="en-US" sz="4400" dirty="0"/>
          </a:p>
          <a:p>
            <a:pPr algn="ctr"/>
            <a:r>
              <a:rPr lang="en-US" sz="4000" dirty="0"/>
              <a:t>Reactions to  “Animal” posts</a:t>
            </a:r>
            <a:endParaRPr lang="en-IN" sz="4000" dirty="0"/>
          </a:p>
        </p:txBody>
      </p:sp>
      <p:sp>
        <p:nvSpPr>
          <p:cNvPr id="19" name="TextBox 18">
            <a:extLst>
              <a:ext uri="{FF2B5EF4-FFF2-40B4-BE49-F238E27FC236}">
                <a16:creationId xmlns:a16="http://schemas.microsoft.com/office/drawing/2014/main" id="{65EA028B-71E4-48C8-8774-4BEE9CD52E68}"/>
              </a:ext>
            </a:extLst>
          </p:cNvPr>
          <p:cNvSpPr txBox="1"/>
          <p:nvPr/>
        </p:nvSpPr>
        <p:spPr>
          <a:xfrm>
            <a:off x="11162390" y="2916717"/>
            <a:ext cx="6019800" cy="3339376"/>
          </a:xfrm>
          <a:prstGeom prst="rect">
            <a:avLst/>
          </a:prstGeom>
          <a:noFill/>
        </p:spPr>
        <p:txBody>
          <a:bodyPr wrap="square">
            <a:spAutoFit/>
          </a:bodyPr>
          <a:lstStyle/>
          <a:p>
            <a:pPr algn="ctr"/>
            <a:r>
              <a:rPr lang="en-US" sz="7900" dirty="0">
                <a:solidFill>
                  <a:srgbClr val="A100FF"/>
                </a:solidFill>
              </a:rPr>
              <a:t>May</a:t>
            </a:r>
          </a:p>
          <a:p>
            <a:pPr algn="ctr"/>
            <a:endParaRPr lang="en-US" sz="4400" dirty="0"/>
          </a:p>
          <a:p>
            <a:pPr algn="ctr"/>
            <a:r>
              <a:rPr lang="en-US" sz="4000" dirty="0"/>
              <a:t>Month with</a:t>
            </a:r>
          </a:p>
          <a:p>
            <a:pPr algn="ctr"/>
            <a:r>
              <a:rPr lang="en-US" sz="4000" dirty="0"/>
              <a:t> most posts</a:t>
            </a:r>
            <a:endParaRPr lang="en-IN" sz="4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613E5553-A2D7-060A-7C7A-104BEC19089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24115" y="1306841"/>
            <a:ext cx="14584385" cy="805687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BB1F5265-93EC-8361-8E9D-11123CE032C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24935" y="1122405"/>
            <a:ext cx="13256140" cy="8143704"/>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TotalTime>
  <Words>1685</Words>
  <Application>Microsoft Office PowerPoint</Application>
  <PresentationFormat>Custom</PresentationFormat>
  <Paragraphs>159</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Clear Sans Regular Bold</vt:lpstr>
      <vt:lpstr>Graphik Regular</vt:lpstr>
      <vt:lpstr>Office Theme</vt:lpstr>
      <vt:lpstr>PowerPoint Presentation</vt:lpstr>
      <vt:lpstr>PowerPoint Presentation</vt:lpstr>
      <vt:lpstr>1. An audit of Social Buzz’s  big data practice  2. Recommendations for a successful IPO 3. Analysis to find Social Buzz’s top 5 most     popular categories of content  </vt:lpstr>
      <vt:lpstr>PowerPoint Presentation</vt:lpstr>
      <vt:lpstr>ANDREW FLEMING Chief Technology Architect  </vt:lpstr>
      <vt:lpstr>Data Understanding </vt:lpstr>
      <vt:lpstr>16  Unique Categories </vt:lpstr>
      <vt:lpstr>PowerPoint Presentation</vt:lpstr>
      <vt:lpstr>PowerPoint Presentation</vt:lpstr>
      <vt:lpstr>ANALYSIS Science and Technology  are the most popular categories of content showing that people enjoy “real-life” and “factual” content the most.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basavaraj karigar</cp:lastModifiedBy>
  <cp:revision>11</cp:revision>
  <dcterms:created xsi:type="dcterms:W3CDTF">2006-08-16T00:00:00Z</dcterms:created>
  <dcterms:modified xsi:type="dcterms:W3CDTF">2024-08-21T15:32:26Z</dcterms:modified>
  <dc:identifier>DAEhDyfaYKE</dc:identifier>
</cp:coreProperties>
</file>