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30560" y="367200"/>
            <a:ext cx="786348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32000" y="1320840"/>
            <a:ext cx="921168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2000" y="4138920"/>
            <a:ext cx="921168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30560" y="367200"/>
            <a:ext cx="786348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32000" y="1320840"/>
            <a:ext cx="4494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1960" y="1320840"/>
            <a:ext cx="4494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151960" y="4138920"/>
            <a:ext cx="4494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32000" y="4138920"/>
            <a:ext cx="4494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30560" y="367200"/>
            <a:ext cx="786348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32000" y="1320840"/>
            <a:ext cx="296604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546720" y="1320840"/>
            <a:ext cx="296604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661440" y="1320840"/>
            <a:ext cx="296604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661440" y="4138920"/>
            <a:ext cx="296604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546720" y="4138920"/>
            <a:ext cx="296604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32000" y="4138920"/>
            <a:ext cx="296604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30560" y="367200"/>
            <a:ext cx="786348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32000" y="1320840"/>
            <a:ext cx="9211680" cy="539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30560" y="367200"/>
            <a:ext cx="786348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32000" y="1320840"/>
            <a:ext cx="921168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30560" y="367200"/>
            <a:ext cx="786348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32000" y="1320840"/>
            <a:ext cx="4494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1960" y="1320840"/>
            <a:ext cx="4494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30560" y="367200"/>
            <a:ext cx="786348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430560" y="367200"/>
            <a:ext cx="7863480" cy="287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30560" y="367200"/>
            <a:ext cx="786348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32000" y="1320840"/>
            <a:ext cx="4494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32000" y="4138920"/>
            <a:ext cx="4494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1960" y="1320840"/>
            <a:ext cx="4494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30560" y="367200"/>
            <a:ext cx="786348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32000" y="1320840"/>
            <a:ext cx="9211680" cy="539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30560" y="367200"/>
            <a:ext cx="786348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32000" y="1320840"/>
            <a:ext cx="4494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1960" y="1320840"/>
            <a:ext cx="4494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51960" y="4138920"/>
            <a:ext cx="4494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30560" y="367200"/>
            <a:ext cx="786348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32000" y="1320840"/>
            <a:ext cx="4494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51960" y="1320840"/>
            <a:ext cx="4494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32000" y="4138920"/>
            <a:ext cx="921168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30560" y="367200"/>
            <a:ext cx="786348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32000" y="1320840"/>
            <a:ext cx="921168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2000" y="4138920"/>
            <a:ext cx="921168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30560" y="367200"/>
            <a:ext cx="786348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32000" y="1320840"/>
            <a:ext cx="4494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1960" y="1320840"/>
            <a:ext cx="4494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1960" y="4138920"/>
            <a:ext cx="4494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32000" y="4138920"/>
            <a:ext cx="4494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30560" y="367200"/>
            <a:ext cx="786348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32000" y="1320840"/>
            <a:ext cx="296604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546720" y="1320840"/>
            <a:ext cx="296604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661440" y="1320840"/>
            <a:ext cx="296604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661440" y="4138920"/>
            <a:ext cx="296604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546720" y="4138920"/>
            <a:ext cx="296604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432000" y="4138920"/>
            <a:ext cx="296604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30560" y="367200"/>
            <a:ext cx="786348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32000" y="1320840"/>
            <a:ext cx="921168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30560" y="367200"/>
            <a:ext cx="786348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32000" y="1320840"/>
            <a:ext cx="4494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320840"/>
            <a:ext cx="4494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30560" y="367200"/>
            <a:ext cx="786348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30560" y="367200"/>
            <a:ext cx="7863480" cy="287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30560" y="367200"/>
            <a:ext cx="786348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32000" y="1320840"/>
            <a:ext cx="4494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32000" y="4138920"/>
            <a:ext cx="4494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151960" y="1320840"/>
            <a:ext cx="4494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30560" y="367200"/>
            <a:ext cx="786348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32000" y="1320840"/>
            <a:ext cx="4494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1960" y="1320840"/>
            <a:ext cx="4494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1960" y="4138920"/>
            <a:ext cx="4494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30560" y="367200"/>
            <a:ext cx="7863480" cy="619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32000" y="1320840"/>
            <a:ext cx="4494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1960" y="1320840"/>
            <a:ext cx="4494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32000" y="4138920"/>
            <a:ext cx="921168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9"/>
          <p:cNvPicPr/>
          <p:nvPr/>
        </p:nvPicPr>
        <p:blipFill>
          <a:blip r:embed="rId14"/>
          <a:stretch/>
        </p:blipFill>
        <p:spPr>
          <a:xfrm>
            <a:off x="0" y="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15" name="CustomShape 1" hidden="1"/>
          <p:cNvSpPr/>
          <p:nvPr/>
        </p:nvSpPr>
        <p:spPr>
          <a:xfrm>
            <a:off x="6577920" y="7113600"/>
            <a:ext cx="3028680" cy="396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2" hidden="1"/>
          <p:cNvSpPr/>
          <p:nvPr/>
        </p:nvSpPr>
        <p:spPr>
          <a:xfrm>
            <a:off x="276480" y="7113600"/>
            <a:ext cx="358560" cy="237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51"/>
              </a:spcBef>
            </a:pPr>
            <a:fld id="{399C381F-4210-4B63-9D5A-BA6BFA53D8D4}" type="slidenum">
              <a:rPr lang="de-DE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‹Nr.›</a:t>
            </a:fld>
            <a:endParaRPr lang="de-DE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9"/>
          <p:cNvPicPr/>
          <p:nvPr/>
        </p:nvPicPr>
        <p:blipFill>
          <a:blip r:embed="rId15"/>
          <a:stretch/>
        </p:blipFill>
        <p:spPr>
          <a:xfrm>
            <a:off x="8452440" y="376200"/>
            <a:ext cx="1194840" cy="545760"/>
          </a:xfrm>
          <a:prstGeom prst="rect">
            <a:avLst/>
          </a:prstGeom>
          <a:ln w="9360">
            <a:noFill/>
          </a:ln>
        </p:spPr>
      </p:pic>
      <p:sp>
        <p:nvSpPr>
          <p:cNvPr id="4" name="CustomShape 3" hidden="1"/>
          <p:cNvSpPr/>
          <p:nvPr/>
        </p:nvSpPr>
        <p:spPr>
          <a:xfrm>
            <a:off x="675360" y="7104600"/>
            <a:ext cx="95148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7FCA2461-9A18-4760-ACA2-3687EE8F0AD3}" type="datetime1">
              <a:rPr lang="de-DE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23.06.2017</a:t>
            </a:fld>
            <a:endParaRPr lang="de-DE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8190000" y="7087320"/>
            <a:ext cx="169164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INMittelschrift"/>
              </a:rPr>
              <a:t>Technology for Pervasive Computing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3"/>
          <p:cNvPicPr/>
          <p:nvPr/>
        </p:nvPicPr>
        <p:blipFill>
          <a:blip r:embed="rId16"/>
          <a:stretch/>
        </p:blipFill>
        <p:spPr>
          <a:xfrm>
            <a:off x="6693480" y="7089480"/>
            <a:ext cx="1417320" cy="36180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17"/>
          <a:stretch/>
        </p:blipFill>
        <p:spPr>
          <a:xfrm>
            <a:off x="129240" y="3860280"/>
            <a:ext cx="9860760" cy="3139200"/>
          </a:xfrm>
          <a:prstGeom prst="rect">
            <a:avLst/>
          </a:prstGeom>
          <a:ln w="9360">
            <a:noFill/>
          </a:ln>
        </p:spPr>
      </p:pic>
      <p:pic>
        <p:nvPicPr>
          <p:cNvPr id="8" name="Picture 9"/>
          <p:cNvPicPr/>
          <p:nvPr/>
        </p:nvPicPr>
        <p:blipFill>
          <a:blip r:embed="rId18"/>
          <a:stretch/>
        </p:blipFill>
        <p:spPr>
          <a:xfrm>
            <a:off x="0" y="-3240"/>
            <a:ext cx="10079640" cy="7573320"/>
          </a:xfrm>
          <a:prstGeom prst="rect">
            <a:avLst/>
          </a:prstGeom>
          <a:ln>
            <a:noFill/>
          </a:ln>
        </p:spPr>
      </p:pic>
      <p:sp>
        <p:nvSpPr>
          <p:cNvPr id="9" name="CustomShape 5"/>
          <p:cNvSpPr/>
          <p:nvPr/>
        </p:nvSpPr>
        <p:spPr>
          <a:xfrm>
            <a:off x="437040" y="7138080"/>
            <a:ext cx="404532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KIT – University of the State of Baden-Württemberg and</a:t>
            </a:r>
          </a:p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National Laboratory of the Helmholtz Association</a:t>
            </a:r>
          </a:p>
        </p:txBody>
      </p:sp>
      <p:sp>
        <p:nvSpPr>
          <p:cNvPr id="10" name="CustomShape 6"/>
          <p:cNvSpPr/>
          <p:nvPr/>
        </p:nvSpPr>
        <p:spPr>
          <a:xfrm>
            <a:off x="8067240" y="7162560"/>
            <a:ext cx="190368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de-DE" sz="1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www.kit.edu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" name="Picture 13"/>
          <p:cNvPicPr/>
          <p:nvPr/>
        </p:nvPicPr>
        <p:blipFill>
          <a:blip r:embed="rId19"/>
          <a:stretch/>
        </p:blipFill>
        <p:spPr>
          <a:xfrm>
            <a:off x="435600" y="367200"/>
            <a:ext cx="1784520" cy="824040"/>
          </a:xfrm>
          <a:prstGeom prst="rect">
            <a:avLst/>
          </a:prstGeom>
          <a:ln>
            <a:noFill/>
          </a:ln>
        </p:spPr>
      </p:pic>
      <p:sp>
        <p:nvSpPr>
          <p:cNvPr id="12" name="PlaceHolder 7"/>
          <p:cNvSpPr>
            <a:spLocks noGrp="1"/>
          </p:cNvSpPr>
          <p:nvPr>
            <p:ph type="title"/>
          </p:nvPr>
        </p:nvSpPr>
        <p:spPr>
          <a:xfrm>
            <a:off x="435600" y="1397880"/>
            <a:ext cx="9248040" cy="715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Titelmasterformat durch Klicken bearbeiten</a:t>
            </a:r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8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9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7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9"/>
          <p:cNvPicPr/>
          <p:nvPr/>
        </p:nvPicPr>
        <p:blipFill>
          <a:blip r:embed="rId14"/>
          <a:stretch/>
        </p:blipFill>
        <p:spPr>
          <a:xfrm>
            <a:off x="0" y="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6577920" y="7113600"/>
            <a:ext cx="3028680" cy="396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276480" y="7113600"/>
            <a:ext cx="358560" cy="237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51"/>
              </a:spcBef>
            </a:pPr>
            <a:fld id="{C38D371B-B747-4CC9-B710-0854D936DB75}" type="slidenum">
              <a:rPr lang="de-DE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‹Nr.›</a:t>
            </a:fld>
            <a:endParaRPr lang="de-DE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Picture 9"/>
          <p:cNvPicPr/>
          <p:nvPr/>
        </p:nvPicPr>
        <p:blipFill>
          <a:blip r:embed="rId15"/>
          <a:stretch/>
        </p:blipFill>
        <p:spPr>
          <a:xfrm>
            <a:off x="8452440" y="376200"/>
            <a:ext cx="1194840" cy="545760"/>
          </a:xfrm>
          <a:prstGeom prst="rect">
            <a:avLst/>
          </a:prstGeom>
          <a:ln w="9360">
            <a:noFill/>
          </a:ln>
        </p:spPr>
      </p:pic>
      <p:sp>
        <p:nvSpPr>
          <p:cNvPr id="54" name="CustomShape 3"/>
          <p:cNvSpPr/>
          <p:nvPr/>
        </p:nvSpPr>
        <p:spPr>
          <a:xfrm>
            <a:off x="675360" y="7104600"/>
            <a:ext cx="95148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3C30DDBA-BD99-4C16-A3C7-FE62C1A48F4C}" type="datetime1">
              <a:rPr lang="de-DE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23.06.2017</a:t>
            </a:fld>
            <a:endParaRPr lang="de-DE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8190000" y="7087320"/>
            <a:ext cx="169164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INMittelschrift"/>
              </a:rPr>
              <a:t>Technology for Pervasive Computing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Picture 3"/>
          <p:cNvPicPr/>
          <p:nvPr/>
        </p:nvPicPr>
        <p:blipFill>
          <a:blip r:embed="rId16"/>
          <a:stretch/>
        </p:blipFill>
        <p:spPr>
          <a:xfrm>
            <a:off x="6693480" y="7089480"/>
            <a:ext cx="1417320" cy="361800"/>
          </a:xfrm>
          <a:prstGeom prst="rect">
            <a:avLst/>
          </a:prstGeom>
          <a:ln>
            <a:noFill/>
          </a:ln>
        </p:spPr>
      </p:pic>
      <p:sp>
        <p:nvSpPr>
          <p:cNvPr id="57" name="PlaceHolder 5"/>
          <p:cNvSpPr>
            <a:spLocks noGrp="1"/>
          </p:cNvSpPr>
          <p:nvPr>
            <p:ph type="title"/>
          </p:nvPr>
        </p:nvSpPr>
        <p:spPr>
          <a:xfrm>
            <a:off x="430560" y="367200"/>
            <a:ext cx="7863480" cy="61920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Titelmasterformat durch Klicken bearbeiten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2000" y="1320840"/>
            <a:ext cx="9211680" cy="5394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Textmasterformate durch Klicken bearbeiten</a:t>
            </a:r>
          </a:p>
          <a:p>
            <a:pPr marL="864000" lvl="1" indent="-324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</a:p>
          <a:p>
            <a:pPr marL="1296000" lvl="2" indent="-288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Ebene</a:t>
            </a:r>
          </a:p>
          <a:p>
            <a:pPr marL="2160000" lvl="4" indent="-2160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35600" y="1397880"/>
            <a:ext cx="9248040" cy="7156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Datensicherheit in der Cloud</a:t>
            </a:r>
          </a:p>
        </p:txBody>
      </p:sp>
      <p:sp>
        <p:nvSpPr>
          <p:cNvPr id="96" name="TextShape 2"/>
          <p:cNvSpPr txBox="1"/>
          <p:nvPr/>
        </p:nvSpPr>
        <p:spPr>
          <a:xfrm>
            <a:off x="437040" y="2460240"/>
            <a:ext cx="9227160" cy="683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Backups, Redundanz und Privatsphäre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30560" y="367200"/>
            <a:ext cx="7863480" cy="619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Zusammenfassung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32000" y="1320840"/>
            <a:ext cx="9211680" cy="5394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Provider bieten von Hause aus viel Funktionalität um Daten redundant zu speichern und garantieren hohe Verfügbarkeit und Sicherheit (&gt;99,99%)</a:t>
            </a:r>
          </a:p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Backups innerhalb der Cloud müssen meist manuell vorgenommen werden</a:t>
            </a:r>
          </a:p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 für gesicherte Daten Vertraulichkeit zu gewährleisten müssen Nutzer selbst aktiv werden und spezielle Software oder Methoden benutzen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30560" y="367200"/>
            <a:ext cx="7863480" cy="619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Grundlagen: Redundanz vs. Backup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32000" y="1320840"/>
            <a:ext cx="9211680" cy="5394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Backup: Kopie von Daten und seperate Lagerung zur späteren Wiederherstellung im Falle von Verlust</a:t>
            </a:r>
          </a:p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Redundanz: Daten leben stets aktuell repliziert an mehreren Orten</a:t>
            </a:r>
          </a:p>
          <a:p>
            <a:pPr marL="864000" lvl="1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Lokale Redundanz: Innerhalb eines Datenzentrums</a:t>
            </a:r>
          </a:p>
          <a:p>
            <a:pPr marL="864000" lvl="1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Geo-Redundanz: Über mehrere Datenzentren hinweg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30560" y="367200"/>
            <a:ext cx="7863480" cy="619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Was machen die Großen? - Geo-Redundanz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32000" y="1320840"/>
            <a:ext cx="9211680" cy="5394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Automatischer Ablauf:</a:t>
            </a:r>
            <a:br/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Kunden wählen beim Einrichten eines virtuellen Speichergerätes die Art der Redundanz und die Speicherregion aus (und abhängig davon die Preisstruktur)</a:t>
            </a:r>
          </a:p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Kunden haben nicht unbedingt Kenntnis über den genauen Speicherort der Daten, lediglich die Region ist bekannt (z.B. „us-west“) und bestimmte Garantien (z.B. Google: Datenzentren sind mindestens 100 Meilen auseinander gelegen)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30560" y="367200"/>
            <a:ext cx="7863480" cy="619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Was machen die Großen? - Lokale Redundanz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32000" y="1320840"/>
            <a:ext cx="9211680" cy="5394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Beispiel Microsoft:</a:t>
            </a:r>
            <a:br/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 werden innerhalb des Datenzentrums 3 fach komplett repliziert</a:t>
            </a:r>
          </a:p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Beispiel Google: Erasure Coding</a:t>
            </a:r>
            <a:br/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 werden ähnlich wie bei RAID aufgeteilt und dann auf verschiedenen Systemen gespeichert</a:t>
            </a:r>
            <a:br/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Systeme liegen in getrennten Netzwerk- und Stromversorgungsdomänen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30560" y="367200"/>
            <a:ext cx="7863480" cy="619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Was machen die Großen? - Daten Backup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32000" y="1320840"/>
            <a:ext cx="9211680" cy="5394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Microsoft und Google: Scheinbar keine spezifischen Funktionen für Backups vorhanden</a:t>
            </a:r>
            <a:br/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Nutzer müssen ihre Daten manuell sichern</a:t>
            </a:r>
            <a:br/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Aber: Günstigeres Speicherangebot für Sicherungen ist vorhanden</a:t>
            </a:r>
          </a:p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Beispiel Amazon: Elastic Block Storage</a:t>
            </a:r>
            <a:br/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 virtuelles Blockdevice kann eingerichtet werden</a:t>
            </a:r>
            <a:br/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Davon lassen sich ähnlich wie bei CoW Dateisystemen Snapshots erstellen</a:t>
            </a:r>
            <a:br/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Diese lassen wiederherstellen und sogar teilen</a:t>
            </a:r>
            <a:br/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Aber Achtung: Snapshots sind auf Block-Ebene (könnten also auch zuvor gelöschte Daten enthalten)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30560" y="367200"/>
            <a:ext cx="7863480" cy="619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Was machen die Großen? - Datenbank Backup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32000" y="1320840"/>
            <a:ext cx="9211680" cy="5394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Datenbanken können automatisch in festgelegten Zeitintervallen gesichert werden</a:t>
            </a:r>
          </a:p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Nutzer können zusätzlich jederzeit manuell ein Backup erstellen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30560" y="367200"/>
            <a:ext cx="7863480" cy="619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Backup in die Cloud: Grundbegriffe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32000" y="1320840"/>
            <a:ext cx="9211680" cy="5394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Versionierung</a:t>
            </a:r>
            <a:br/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Deltas speichern spart Platz und Kosten</a:t>
            </a:r>
          </a:p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Verschlüsselung</a:t>
            </a:r>
            <a:br/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 sollen weder vom Cloud-Anbieter noch von eventuellen dritten Angreifern lesbar sein</a:t>
            </a:r>
          </a:p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Assured Deletion</a:t>
            </a:r>
            <a:br/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Beim löschen von Daten lässt sich nicht überprüfen, ob der Anbieter diese auch wirklich löscht</a:t>
            </a:r>
            <a:br/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Entfernte Daten sollen jedoch garantiert gelöscht sein</a:t>
            </a:r>
            <a:br/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Lösung in Kombination mit Verschlüsselung:</a:t>
            </a:r>
            <a:br/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Schlüssel zu jeder Datei/Version lokal halten und</a:t>
            </a:r>
            <a:br/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löschen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30560" y="367200"/>
            <a:ext cx="7863480" cy="619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Backup in die Cloud: Assured Deletion &amp; Versionierung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32000" y="1320840"/>
            <a:ext cx="9211680" cy="5394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Problem: Beide Konzepte schließen sich scheinbar gegenseitig aus:</a:t>
            </a:r>
            <a:br/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Zuerst Verschlüsseln macht Deltas unmöglich</a:t>
            </a:r>
            <a:br/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Zuerst Deltas macht beim Löschen einer alten Version die neuen unbrauchbar</a:t>
            </a:r>
          </a:p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Lösung: </a:t>
            </a:r>
            <a:br/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Dateizugriff erfolgt nach Policies, jede davon hat einen eigenen Schlüssel</a:t>
            </a:r>
            <a:br/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Schlüssel für Dateien sind mit denen der Policies entschlüsselbar</a:t>
            </a:r>
            <a:br/>
            <a:r>
              <a:rPr lang="de-DE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Löscht ein Nutzer eine Datei, wird lediglich der Policyschlüssel gelöscht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30560" y="367200"/>
            <a:ext cx="7863480" cy="619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Backup in die Cloud: Data Partitioning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32000" y="1320840"/>
            <a:ext cx="9211680" cy="5394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 </a:t>
            </a:r>
            <a:r>
              <a:rPr lang="de-DE" sz="26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(z.B. Spalten in Datenbanken) auf</a:t>
            </a:r>
            <a:r>
              <a:rPr lang="de-DE" sz="26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teilen und auf verschiedenen Storage Providern ablegen</a:t>
            </a:r>
            <a:br>
              <a:rPr dirty="0"/>
            </a:br>
            <a:r>
              <a:rPr lang="de-DE" sz="26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Kein einzelner Anbieter hat Zugriff</a:t>
            </a:r>
            <a:br>
              <a:rPr dirty="0"/>
            </a:br>
            <a:r>
              <a:rPr lang="de-DE" sz="26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Angreifer, die Zugriff auf Daten eines einzelnen</a:t>
            </a:r>
            <a:br>
              <a:rPr dirty="0"/>
            </a:br>
            <a:r>
              <a:rPr lang="de-DE" sz="26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Anbieters haben, bekommen ebenfalls keinen</a:t>
            </a:r>
            <a:br>
              <a:rPr lang="de-DE" sz="26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de-DE" sz="26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Vollzugriff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KIT-myAIFB Design</Template>
  <TotalTime>0</TotalTime>
  <Words>215</Words>
  <Application>Microsoft Office PowerPoint</Application>
  <PresentationFormat>Benutzerdefiniert</PresentationFormat>
  <Paragraphs>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DejaVu Sans</vt:lpstr>
      <vt:lpstr>DINMittelschrift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Service Engineering</dc:title>
  <dc:subject/>
  <dc:creator>Stefan Tai</dc:creator>
  <dc:description/>
  <cp:lastModifiedBy>Sebastian Schindler1</cp:lastModifiedBy>
  <cp:revision>1198</cp:revision>
  <dcterms:created xsi:type="dcterms:W3CDTF">2011-04-21T12:17:31Z</dcterms:created>
  <dcterms:modified xsi:type="dcterms:W3CDTF">2017-06-23T11:06:55Z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