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3"/>
  </p:notesMasterIdLst>
  <p:sldIdLst>
    <p:sldId id="267" r:id="rId5"/>
    <p:sldId id="337" r:id="rId6"/>
    <p:sldId id="336" r:id="rId7"/>
    <p:sldId id="353" r:id="rId8"/>
    <p:sldId id="362" r:id="rId9"/>
    <p:sldId id="356" r:id="rId10"/>
    <p:sldId id="357" r:id="rId11"/>
    <p:sldId id="358" r:id="rId12"/>
    <p:sldId id="359" r:id="rId13"/>
    <p:sldId id="360" r:id="rId14"/>
    <p:sldId id="361" r:id="rId15"/>
    <p:sldId id="364" r:id="rId16"/>
    <p:sldId id="354" r:id="rId17"/>
    <p:sldId id="355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7" r:id="rId28"/>
    <p:sldId id="374" r:id="rId29"/>
    <p:sldId id="375" r:id="rId30"/>
    <p:sldId id="376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475" r:id="rId48"/>
    <p:sldId id="394" r:id="rId49"/>
    <p:sldId id="395" r:id="rId50"/>
    <p:sldId id="396" r:id="rId51"/>
    <p:sldId id="397" r:id="rId52"/>
    <p:sldId id="398" r:id="rId53"/>
    <p:sldId id="399" r:id="rId54"/>
    <p:sldId id="400" r:id="rId55"/>
    <p:sldId id="401" r:id="rId56"/>
    <p:sldId id="403" r:id="rId57"/>
    <p:sldId id="404" r:id="rId58"/>
    <p:sldId id="405" r:id="rId59"/>
    <p:sldId id="406" r:id="rId60"/>
    <p:sldId id="407" r:id="rId61"/>
    <p:sldId id="408" r:id="rId62"/>
    <p:sldId id="409" r:id="rId63"/>
    <p:sldId id="410" r:id="rId64"/>
    <p:sldId id="411" r:id="rId65"/>
    <p:sldId id="412" r:id="rId66"/>
    <p:sldId id="413" r:id="rId67"/>
    <p:sldId id="414" r:id="rId68"/>
    <p:sldId id="415" r:id="rId69"/>
    <p:sldId id="416" r:id="rId70"/>
    <p:sldId id="417" r:id="rId71"/>
    <p:sldId id="418" r:id="rId72"/>
    <p:sldId id="419" r:id="rId73"/>
    <p:sldId id="420" r:id="rId74"/>
    <p:sldId id="421" r:id="rId75"/>
    <p:sldId id="422" r:id="rId76"/>
    <p:sldId id="423" r:id="rId77"/>
    <p:sldId id="424" r:id="rId78"/>
    <p:sldId id="425" r:id="rId79"/>
    <p:sldId id="426" r:id="rId80"/>
    <p:sldId id="427" r:id="rId81"/>
    <p:sldId id="428" r:id="rId82"/>
    <p:sldId id="429" r:id="rId83"/>
    <p:sldId id="430" r:id="rId84"/>
    <p:sldId id="431" r:id="rId85"/>
    <p:sldId id="432" r:id="rId86"/>
    <p:sldId id="433" r:id="rId87"/>
    <p:sldId id="434" r:id="rId88"/>
    <p:sldId id="476" r:id="rId89"/>
    <p:sldId id="435" r:id="rId90"/>
    <p:sldId id="436" r:id="rId91"/>
    <p:sldId id="437" r:id="rId92"/>
    <p:sldId id="438" r:id="rId93"/>
    <p:sldId id="439" r:id="rId94"/>
    <p:sldId id="440" r:id="rId95"/>
    <p:sldId id="441" r:id="rId96"/>
    <p:sldId id="442" r:id="rId97"/>
    <p:sldId id="443" r:id="rId98"/>
    <p:sldId id="444" r:id="rId99"/>
    <p:sldId id="445" r:id="rId100"/>
    <p:sldId id="446" r:id="rId101"/>
    <p:sldId id="447" r:id="rId102"/>
    <p:sldId id="448" r:id="rId103"/>
    <p:sldId id="449" r:id="rId104"/>
    <p:sldId id="450" r:id="rId105"/>
    <p:sldId id="451" r:id="rId106"/>
    <p:sldId id="452" r:id="rId107"/>
    <p:sldId id="453" r:id="rId108"/>
    <p:sldId id="454" r:id="rId109"/>
    <p:sldId id="455" r:id="rId110"/>
    <p:sldId id="456" r:id="rId111"/>
    <p:sldId id="457" r:id="rId112"/>
    <p:sldId id="458" r:id="rId113"/>
    <p:sldId id="459" r:id="rId114"/>
    <p:sldId id="460" r:id="rId115"/>
    <p:sldId id="461" r:id="rId116"/>
    <p:sldId id="462" r:id="rId117"/>
    <p:sldId id="463" r:id="rId118"/>
    <p:sldId id="464" r:id="rId119"/>
    <p:sldId id="465" r:id="rId120"/>
    <p:sldId id="466" r:id="rId121"/>
    <p:sldId id="467" r:id="rId122"/>
    <p:sldId id="468" r:id="rId123"/>
    <p:sldId id="469" r:id="rId124"/>
    <p:sldId id="470" r:id="rId125"/>
    <p:sldId id="471" r:id="rId126"/>
    <p:sldId id="472" r:id="rId127"/>
    <p:sldId id="473" r:id="rId128"/>
    <p:sldId id="474" r:id="rId129"/>
    <p:sldId id="363" r:id="rId130"/>
    <p:sldId id="304" r:id="rId131"/>
    <p:sldId id="283" r:id="rId1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65A9"/>
    <a:srgbClr val="43DBFF"/>
    <a:srgbClr val="A7EEFF"/>
    <a:srgbClr val="00CCFF"/>
    <a:srgbClr val="D9979C"/>
    <a:srgbClr val="D78180"/>
    <a:srgbClr val="CF797F"/>
    <a:srgbClr val="A84D9D"/>
    <a:srgbClr val="EA9C6C"/>
    <a:srgbClr val="689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1" autoAdjust="0"/>
    <p:restoredTop sz="94660"/>
  </p:normalViewPr>
  <p:slideViewPr>
    <p:cSldViewPr>
      <p:cViewPr varScale="1">
        <p:scale>
          <a:sx n="99" d="100"/>
          <a:sy n="99" d="100"/>
        </p:scale>
        <p:origin x="813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presProps" Target="pres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viewProps" Target="viewProp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E1856-07EE-4A60-974F-D6058FCA781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BA320-2D3F-4A8F-8DAE-388C9E43C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04C2-CAAB-481C-BACB-F5FF582A0B09}" type="datetime1">
              <a:rPr lang="en-ZA" smtClean="0"/>
              <a:t>2022/11/22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95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B487-1E83-4950-B430-386F14646CE3}" type="datetime1">
              <a:rPr lang="en-ZA" smtClean="0"/>
              <a:t>2022/11/22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882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22DA-3735-43C9-940B-23F7A41D3703}" type="datetime1">
              <a:rPr lang="en-ZA" smtClean="0"/>
              <a:t>2022/11/22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66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34F2-C045-46D6-B04D-24C22610191D}" type="datetime1">
              <a:rPr lang="en-ZA" smtClean="0"/>
              <a:t>2022/11/22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247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F04E-1E62-41BE-8F5B-8278E34547CD}" type="datetime1">
              <a:rPr lang="en-ZA" smtClean="0"/>
              <a:t>2022/11/22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695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5CC4-1ACA-474A-A7C4-45DDBF64C985}" type="datetime1">
              <a:rPr lang="en-ZA" smtClean="0"/>
              <a:t>2022/11/22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178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7A00-364B-4239-BCEA-83265440EB78}" type="datetime1">
              <a:rPr lang="en-ZA" smtClean="0"/>
              <a:t>2022/11/22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884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6F54-8A5F-4DF4-ACFF-CEC87BA94539}" type="datetime1">
              <a:rPr lang="en-ZA" smtClean="0"/>
              <a:t>2022/11/22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624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469D-050C-4524-BFA3-B99ADEE9EE80}" type="datetime1">
              <a:rPr lang="en-ZA" smtClean="0"/>
              <a:t>2022/11/22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283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FB4D-CEE6-4D3A-AF08-9C7913FC5ADC}" type="datetime1">
              <a:rPr lang="en-ZA" smtClean="0"/>
              <a:t>2022/11/22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880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2090-3545-4757-9268-8FC0D0584358}" type="datetime1">
              <a:rPr lang="en-ZA" smtClean="0"/>
              <a:t>2022/11/22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442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3000">
              <a:srgbClr val="4F92C2"/>
            </a:gs>
            <a:gs pos="100000">
              <a:srgbClr val="0765A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CDA0A-4924-4355-B9BD-56D4AF266512}" type="datetime1">
              <a:rPr lang="en-ZA" smtClean="0"/>
              <a:t>2022/11/22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02BEE-F2C7-401E-87AF-0948E639434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378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asemax/DataScienceGlobalSummit-NumPy" TargetMode="External"/><Relationship Id="rId5" Type="http://schemas.openxmlformats.org/officeDocument/2006/relationships/hyperlink" Target="https://medium.com/analytics-vidhya/introduction-to-numpy-279bbc88c615" TargetMode="External"/><Relationship Id="rId4" Type="http://schemas.openxmlformats.org/officeDocument/2006/relationships/hyperlink" Target="https://www.educba.com/introduction-to-numpy/" TargetMode="Externa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axbasecode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umpy.org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484784"/>
            <a:ext cx="8928992" cy="1470025"/>
          </a:xfrm>
        </p:spPr>
        <p:txBody>
          <a:bodyPr>
            <a:noAutofit/>
          </a:bodyPr>
          <a:lstStyle/>
          <a:p>
            <a:pPr rtl="1"/>
            <a:r>
              <a:rPr lang="en-GB" b="1" dirty="0">
                <a:cs typeface="B Nazanin" panose="00000400000000000000" pitchFamily="2" charset="-78"/>
              </a:rPr>
              <a:t>Hello and welcome, everyone!</a:t>
            </a:r>
            <a:endParaRPr lang="en-ZA" sz="19900" b="1" dirty="0">
              <a:solidFill>
                <a:schemeClr val="accent2">
                  <a:lumMod val="75000"/>
                </a:schemeClr>
              </a:solidFill>
              <a:latin typeface="Calibri (Headings)"/>
              <a:ea typeface="STXingkai" panose="020B0503020204020204" pitchFamily="2" charset="-122"/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B0DA4-6296-6F2C-F7B8-3FFC0B7E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1</a:t>
            </a:fld>
            <a:endParaRPr lang="en-ZA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160CAA6-0212-4DDA-86B1-0F5C1F28C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7416824" cy="621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116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Advantages of NumPy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4B33DA-7EF3-4BCE-9B80-0F9CC0252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Below are the points that explain the advantages of NumPy:</a:t>
            </a:r>
          </a:p>
          <a:p>
            <a:r>
              <a:rPr lang="en-GB" sz="2600" dirty="0">
                <a:cs typeface="B Nazanin" panose="00000400000000000000" pitchFamily="2" charset="-78"/>
              </a:rPr>
              <a:t>The core of </a:t>
            </a:r>
            <a:r>
              <a:rPr lang="en-GB" sz="2600" dirty="0" err="1">
                <a:cs typeface="B Nazanin" panose="00000400000000000000" pitchFamily="2" charset="-78"/>
              </a:rPr>
              <a:t>Numpy</a:t>
            </a:r>
            <a:r>
              <a:rPr lang="en-GB" sz="2600" dirty="0">
                <a:cs typeface="B Nazanin" panose="00000400000000000000" pitchFamily="2" charset="-78"/>
              </a:rPr>
              <a:t> is its arrays. One of the main advantages of using </a:t>
            </a:r>
            <a:r>
              <a:rPr lang="en-GB" sz="2600" dirty="0" err="1">
                <a:cs typeface="B Nazanin" panose="00000400000000000000" pitchFamily="2" charset="-78"/>
              </a:rPr>
              <a:t>Numpy</a:t>
            </a:r>
            <a:r>
              <a:rPr lang="en-GB" sz="2600" dirty="0">
                <a:cs typeface="B Nazanin" panose="00000400000000000000" pitchFamily="2" charset="-78"/>
              </a:rPr>
              <a:t> arrays is that they take less memory space and provide better runtime speed when compared with similar data structures in python(lists and tuples).</a:t>
            </a:r>
          </a:p>
          <a:p>
            <a:r>
              <a:rPr lang="en-GB" sz="2600" dirty="0" err="1">
                <a:cs typeface="B Nazanin" panose="00000400000000000000" pitchFamily="2" charset="-78"/>
              </a:rPr>
              <a:t>Numpy</a:t>
            </a:r>
            <a:r>
              <a:rPr lang="en-GB" sz="2600" dirty="0">
                <a:cs typeface="B Nazanin" panose="00000400000000000000" pitchFamily="2" charset="-78"/>
              </a:rPr>
              <a:t> support some specific scientific functions such as linear algebra. They help us in solving linear equations.</a:t>
            </a:r>
          </a:p>
          <a:p>
            <a:r>
              <a:rPr lang="en-GB" sz="2600" dirty="0" err="1">
                <a:cs typeface="B Nazanin" panose="00000400000000000000" pitchFamily="2" charset="-78"/>
              </a:rPr>
              <a:t>Numpy</a:t>
            </a:r>
            <a:r>
              <a:rPr lang="en-GB" sz="2600" dirty="0">
                <a:cs typeface="B Nazanin" panose="00000400000000000000" pitchFamily="2" charset="-78"/>
              </a:rPr>
              <a:t> support vectorized operations, like elementwise addition and multiplication, computing Kronecker product, etc. Python lists fail to support these features.</a:t>
            </a:r>
          </a:p>
          <a:p>
            <a:r>
              <a:rPr lang="en-GB" sz="2600" dirty="0">
                <a:cs typeface="B Nazanin" panose="00000400000000000000" pitchFamily="2" charset="-78"/>
              </a:rPr>
              <a:t>It is a very good substitute for MATLAB, OCTAVE, etc as it provides similar functionalities and supports with faster development and less mental overhead(as python is easy to write and comprehend)</a:t>
            </a:r>
          </a:p>
          <a:p>
            <a:r>
              <a:rPr lang="en-GB" sz="2600" dirty="0">
                <a:cs typeface="B Nazanin" panose="00000400000000000000" pitchFamily="2" charset="-78"/>
              </a:rPr>
              <a:t>NumPy is very good for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208006987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Reverse the list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a4 = 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(10,30)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print(a4)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11, 12, 13, 14, 15, 16, 17, 18, 19, 20, 21, 22, 23, 24, 25, 26,  27, 28, 29])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Reverse the array: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print(a4[::-1])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array([29, 28, 27, 26, 25, 24, 23, 22, 21, 20, 19, 18, 17, 16, 15, 14, 13, 12, 11, 10])</a:t>
            </a:r>
          </a:p>
        </p:txBody>
      </p:sp>
    </p:spTree>
    <p:extLst>
      <p:ext uri="{BB962C8B-B14F-4D97-AF65-F5344CB8AC3E}">
        <p14:creationId xmlns:p14="http://schemas.microsoft.com/office/powerpoint/2010/main" val="137117489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np.flip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Reverse the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np.flip</a:t>
            </a:r>
            <a:r>
              <a:rPr lang="en-GB" sz="2600" b="1" dirty="0">
                <a:cs typeface="B Nazanin" panose="00000400000000000000" pitchFamily="2" charset="-78"/>
              </a:rPr>
              <a:t>(a4)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array([29, 28, 27, 26, 25, 24, 23, 22, 21, 20, 19, 18, 17, 16, 15, 14, 13, 12, 11, 10])</a:t>
            </a:r>
          </a:p>
        </p:txBody>
      </p:sp>
    </p:spTree>
    <p:extLst>
      <p:ext uri="{BB962C8B-B14F-4D97-AF65-F5344CB8AC3E}">
        <p14:creationId xmlns:p14="http://schemas.microsoft.com/office/powerpoint/2010/main" val="244735955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Reverse row-based or column-based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a3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([[3,2,8,1] , [70,50,10,67] , [45,25,75,15] , [12,9,77,4]])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print(a3)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array([[ 3, 2, 8, 1],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[70, 50, 10, 67],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[45, 25, 75, 15],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[12, 9, 77, 4]])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Reverse ROW positions:</a:t>
            </a: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a3[::-1,]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array([[12, 9, 77, 4],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[45, 25, 75, 15],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[70, 50, 10, 67],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[ 3, 2, 8, 1]])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Reverse COLUMN positions: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a3[:,::-1]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array([[ 1, 8, 2, 3],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[67, 10, 50, 70],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[15, 75, 25, 45],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[ 4, 77, 9, 12]])</a:t>
            </a:r>
          </a:p>
        </p:txBody>
      </p:sp>
    </p:spTree>
    <p:extLst>
      <p:ext uri="{BB962C8B-B14F-4D97-AF65-F5344CB8AC3E}">
        <p14:creationId xmlns:p14="http://schemas.microsoft.com/office/powerpoint/2010/main" val="296601048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Reverse both row-based and column-based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a3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([[3,2,8,1] , [70,50,10,67] , [45,25,75,15] , [12,9,77,4]])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print(a3)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array([[ 3, 2, 8, 1],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[70, 50, 10, 67],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[45, 25, 75, 15],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[12, 9, 77, 4]])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Reverse both ROW &amp; COLUMN positions: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a3[::-1,::-1]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array([[ 4, 77, 9, 12],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[15, 75, 25, 45],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[67, 10, 50, 70],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[ 1, 8, 2, 3]])</a:t>
            </a:r>
          </a:p>
        </p:txBody>
      </p:sp>
    </p:spTree>
    <p:extLst>
      <p:ext uri="{BB962C8B-B14F-4D97-AF65-F5344CB8AC3E}">
        <p14:creationId xmlns:p14="http://schemas.microsoft.com/office/powerpoint/2010/main" val="374370964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np.sort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Sort array in ascending order: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([10,5,2,22,12,92,17,33])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np.sort</a:t>
            </a:r>
            <a:r>
              <a:rPr lang="en-GB" sz="2600" b="1" dirty="0">
                <a:cs typeface="B Nazanin" panose="00000400000000000000" pitchFamily="2" charset="-78"/>
              </a:rPr>
              <a:t>(a)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array([ 2, 5, 10, 12, 17, 22, 33, 92])</a:t>
            </a:r>
          </a:p>
        </p:txBody>
      </p:sp>
    </p:spTree>
    <p:extLst>
      <p:ext uri="{BB962C8B-B14F-4D97-AF65-F5344CB8AC3E}">
        <p14:creationId xmlns:p14="http://schemas.microsoft.com/office/powerpoint/2010/main" val="22938122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np.sort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a3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([[3,2,8,1] , [70,50,10,67] , [45,25,75,15]])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a3 )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array([[ 3, 2, 8, 1],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[70, 50, 10, 67],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[45, 25, 75, 15]])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Sort along rows: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np.sort</a:t>
            </a:r>
            <a:r>
              <a:rPr lang="en-GB" sz="2600" b="1" dirty="0">
                <a:cs typeface="B Nazanin" panose="00000400000000000000" pitchFamily="2" charset="-78"/>
              </a:rPr>
              <a:t>(a3)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array([[ 1, 2, 3, 8],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[10, 50, 67, 70],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[15, 25, 45, 75]])</a:t>
            </a:r>
          </a:p>
        </p:txBody>
      </p:sp>
    </p:spTree>
    <p:extLst>
      <p:ext uri="{BB962C8B-B14F-4D97-AF65-F5344CB8AC3E}">
        <p14:creationId xmlns:p14="http://schemas.microsoft.com/office/powerpoint/2010/main" val="30258563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np.sort</a:t>
            </a:r>
            <a:r>
              <a:rPr lang="en-GB" sz="3600" b="1" dirty="0">
                <a:cs typeface="B Nazanin" panose="00000400000000000000" pitchFamily="2" charset="-78"/>
              </a:rPr>
              <a:t>, row axis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a3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([[3,2,8,1] , [70,50,10,67] , [45,25,75,15]])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a3 )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array([[ 3, 2, 8, 1],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[70, 50, 10, 67],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[45, 25, 75, 15]])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Sort along rows: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np.sort</a:t>
            </a:r>
            <a:r>
              <a:rPr lang="en-GB" sz="2600" b="1" dirty="0">
                <a:cs typeface="B Nazanin" panose="00000400000000000000" pitchFamily="2" charset="-78"/>
              </a:rPr>
              <a:t>(a3,axis =1)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array([[ 1, 2, 3, 8],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[10, 50, 67, 70],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[15, 25, 45, 75]])</a:t>
            </a:r>
          </a:p>
        </p:txBody>
      </p:sp>
    </p:spTree>
    <p:extLst>
      <p:ext uri="{BB962C8B-B14F-4D97-AF65-F5344CB8AC3E}">
        <p14:creationId xmlns:p14="http://schemas.microsoft.com/office/powerpoint/2010/main" val="130254787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np.sort</a:t>
            </a:r>
            <a:r>
              <a:rPr lang="en-GB" sz="3600" b="1" dirty="0">
                <a:cs typeface="B Nazanin" panose="00000400000000000000" pitchFamily="2" charset="-78"/>
              </a:rPr>
              <a:t>, column axis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a3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([[3,2,8,1] , [70,50,10,67] , [45,25,75,15]])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a3 )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array([[ 3, 2, 8, 1],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[70, 50, 10, 67],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[45, 25, 75, 15]])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Sort along columns: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np.sort</a:t>
            </a:r>
            <a:r>
              <a:rPr lang="en-GB" sz="2600" b="1" dirty="0">
                <a:cs typeface="B Nazanin" panose="00000400000000000000" pitchFamily="2" charset="-78"/>
              </a:rPr>
              <a:t>(a3,axis =0)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array([[ 3, 2, 8, 1],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[45, 25, 10, 15],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[70, 50, 75, 67]])</a:t>
            </a:r>
          </a:p>
        </p:txBody>
      </p:sp>
    </p:spTree>
    <p:extLst>
      <p:ext uri="{BB962C8B-B14F-4D97-AF65-F5344CB8AC3E}">
        <p14:creationId xmlns:p14="http://schemas.microsoft.com/office/powerpoint/2010/main" val="13055036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np.sort</a:t>
            </a:r>
            <a:r>
              <a:rPr lang="en-GB" sz="3600" b="1" dirty="0">
                <a:cs typeface="B Nazanin" panose="00000400000000000000" pitchFamily="2" charset="-78"/>
              </a:rPr>
              <a:t>, DESC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Sort in descending order: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b = </a:t>
            </a:r>
            <a:r>
              <a:rPr lang="en-GB" sz="2600" b="1" dirty="0" err="1">
                <a:cs typeface="B Nazanin" panose="00000400000000000000" pitchFamily="2" charset="-78"/>
              </a:rPr>
              <a:t>np.sort</a:t>
            </a:r>
            <a:r>
              <a:rPr lang="en-GB" sz="2600" b="1" dirty="0">
                <a:cs typeface="B Nazanin" panose="00000400000000000000" pitchFamily="2" charset="-78"/>
              </a:rPr>
              <a:t>(a)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b = b[::-1]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print(b)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array([92, 33, 22, 17, 12, 10, 5, 2])</a:t>
            </a:r>
          </a:p>
        </p:txBody>
      </p:sp>
    </p:spTree>
    <p:extLst>
      <p:ext uri="{BB962C8B-B14F-4D97-AF65-F5344CB8AC3E}">
        <p14:creationId xmlns:p14="http://schemas.microsoft.com/office/powerpoint/2010/main" val="77197448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np.sort</a:t>
            </a:r>
            <a:r>
              <a:rPr lang="en-GB" sz="3600" b="1" dirty="0">
                <a:cs typeface="B Nazanin" panose="00000400000000000000" pitchFamily="2" charset="-78"/>
              </a:rPr>
              <a:t>, DESC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109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Sort in descending order: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c = </a:t>
            </a:r>
            <a:r>
              <a:rPr lang="en-GB" sz="2600" b="1" dirty="0" err="1">
                <a:cs typeface="B Nazanin" panose="00000400000000000000" pitchFamily="2" charset="-78"/>
              </a:rPr>
              <a:t>np.sort</a:t>
            </a:r>
            <a:r>
              <a:rPr lang="en-GB" sz="2600" b="1" dirty="0">
                <a:cs typeface="B Nazanin" panose="00000400000000000000" pitchFamily="2" charset="-78"/>
              </a:rPr>
              <a:t>(a)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np.flip</a:t>
            </a:r>
            <a:r>
              <a:rPr lang="en-GB" sz="2600" b="1" dirty="0">
                <a:cs typeface="B Nazanin" panose="00000400000000000000" pitchFamily="2" charset="-78"/>
              </a:rPr>
              <a:t>(c)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array([92, 33, 22, 17, 12, 10, 5, 2])</a:t>
            </a:r>
          </a:p>
        </p:txBody>
      </p:sp>
    </p:spTree>
    <p:extLst>
      <p:ext uri="{BB962C8B-B14F-4D97-AF65-F5344CB8AC3E}">
        <p14:creationId xmlns:p14="http://schemas.microsoft.com/office/powerpoint/2010/main" val="2805089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Disadvantages of NumPy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4B33DA-7EF3-4BCE-9B80-0F9CC0252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Below are the points that explain the disadvantages of NumPy:</a:t>
            </a:r>
          </a:p>
          <a:p>
            <a:r>
              <a:rPr lang="en-GB" sz="2600" dirty="0">
                <a:cs typeface="B Nazanin" panose="00000400000000000000" pitchFamily="2" charset="-78"/>
              </a:rPr>
              <a:t>Using “nan” in </a:t>
            </a:r>
            <a:r>
              <a:rPr lang="en-GB" sz="2600" dirty="0" err="1">
                <a:cs typeface="B Nazanin" panose="00000400000000000000" pitchFamily="2" charset="-78"/>
              </a:rPr>
              <a:t>Numpy</a:t>
            </a:r>
            <a:r>
              <a:rPr lang="en-GB" sz="2600" dirty="0">
                <a:cs typeface="B Nazanin" panose="00000400000000000000" pitchFamily="2" charset="-78"/>
              </a:rPr>
              <a:t>: “Nan” stands for “not a number”. It was designed to address the problem of missing values. NumPy itself supports “nan” but lack of cross-platform support within Python makes it difficult for the user. That’s why we may face problems when comparing values within the Python interpreter.</a:t>
            </a:r>
          </a:p>
          <a:p>
            <a:r>
              <a:rPr lang="en-GB" sz="2600" dirty="0">
                <a:cs typeface="B Nazanin" panose="00000400000000000000" pitchFamily="2" charset="-78"/>
              </a:rPr>
              <a:t>Require a contiguous allocation of memory: Insertion and deletion operations become costly as data is stored in contiguous memory locations as shifting it requires shifting.</a:t>
            </a:r>
          </a:p>
        </p:txBody>
      </p:sp>
    </p:spTree>
    <p:extLst>
      <p:ext uri="{BB962C8B-B14F-4D97-AF65-F5344CB8AC3E}">
        <p14:creationId xmlns:p14="http://schemas.microsoft.com/office/powerpoint/2010/main" val="67743703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sort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Sort in descending order: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a[::-1].sort()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array([92, 33, 22, 17, 12, 10, 5, 2])</a:t>
            </a:r>
          </a:p>
        </p:txBody>
      </p:sp>
    </p:spTree>
    <p:extLst>
      <p:ext uri="{BB962C8B-B14F-4D97-AF65-F5344CB8AC3E}">
        <p14:creationId xmlns:p14="http://schemas.microsoft.com/office/powerpoint/2010/main" val="270112823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np.random.shuffle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 = 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(0,50)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print(p)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array([ 0, 1, 2, 3, 4, 5, 6, 7, 8, 9, 10, 11, 12, 13, 14, 15, 16,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17, 18, 19, 20, 21, 22, 23, 24, 25, 26, 27, 28, 29, 30, 31, 32, 33,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34, 35, 36, 37, 38, 39, 40, 41, 42, 43, 44, 45, 46, 47, 48, 49])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np.random.shuffle</a:t>
            </a:r>
            <a:r>
              <a:rPr lang="en-GB" sz="2600" b="1" dirty="0">
                <a:cs typeface="B Nazanin" panose="00000400000000000000" pitchFamily="2" charset="-78"/>
              </a:rPr>
              <a:t>(p)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print(p)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array([33, 48, 14, 20, 44, 29, 4, 46, 18, 45, 21, 2, 7, 30, 17, 40, 37, 42, 34, 25, 35, 38, 43, 8, 24, 32, 10, 36, 0, 26, 12, 9, 3, 39,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6, 49, 23, 13, 1, 5, 19, 27, 47, 15, 22, 11, 41, 31, 16, 28])</a:t>
            </a:r>
          </a:p>
        </p:txBody>
      </p:sp>
    </p:spTree>
    <p:extLst>
      <p:ext uri="{BB962C8B-B14F-4D97-AF65-F5344CB8AC3E}">
        <p14:creationId xmlns:p14="http://schemas.microsoft.com/office/powerpoint/2010/main" val="91849242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np.argsort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Return "n" largest numbers in an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n = 4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p[</a:t>
            </a:r>
            <a:r>
              <a:rPr lang="en-GB" sz="2600" b="1" dirty="0" err="1">
                <a:cs typeface="B Nazanin" panose="00000400000000000000" pitchFamily="2" charset="-78"/>
              </a:rPr>
              <a:t>np.argsort</a:t>
            </a:r>
            <a:r>
              <a:rPr lang="en-GB" sz="2600" b="1" dirty="0">
                <a:cs typeface="B Nazanin" panose="00000400000000000000" pitchFamily="2" charset="-78"/>
              </a:rPr>
              <a:t>(p)[-nth:]]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array([46, 47, 48, 49])</a:t>
            </a:r>
          </a:p>
        </p:txBody>
      </p:sp>
    </p:spTree>
    <p:extLst>
      <p:ext uri="{BB962C8B-B14F-4D97-AF65-F5344CB8AC3E}">
        <p14:creationId xmlns:p14="http://schemas.microsoft.com/office/powerpoint/2010/main" val="104925717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np.argpartition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Return "n" largest numbers in an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p[</a:t>
            </a:r>
            <a:r>
              <a:rPr lang="en-GB" sz="2600" b="1" dirty="0" err="1">
                <a:cs typeface="B Nazanin" panose="00000400000000000000" pitchFamily="2" charset="-78"/>
              </a:rPr>
              <a:t>np.argpartition</a:t>
            </a:r>
            <a:r>
              <a:rPr lang="en-GB" sz="2600" b="1" dirty="0">
                <a:cs typeface="B Nazanin" panose="00000400000000000000" pitchFamily="2" charset="-78"/>
              </a:rPr>
              <a:t>(-</a:t>
            </a:r>
            <a:r>
              <a:rPr lang="en-GB" sz="2600" b="1" dirty="0" err="1">
                <a:cs typeface="B Nazanin" panose="00000400000000000000" pitchFamily="2" charset="-78"/>
              </a:rPr>
              <a:t>p,n</a:t>
            </a:r>
            <a:r>
              <a:rPr lang="en-GB" sz="2600" b="1" dirty="0">
                <a:cs typeface="B Nazanin" panose="00000400000000000000" pitchFamily="2" charset="-78"/>
              </a:rPr>
              <a:t>)[:n]]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array([48, 47, 49, 46])</a:t>
            </a:r>
          </a:p>
        </p:txBody>
      </p:sp>
    </p:spTree>
    <p:extLst>
      <p:ext uri="{BB962C8B-B14F-4D97-AF65-F5344CB8AC3E}">
        <p14:creationId xmlns:p14="http://schemas.microsoft.com/office/powerpoint/2010/main" val="15698895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np.argsort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Return "n" smallest numbers in an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p[</a:t>
            </a:r>
            <a:r>
              <a:rPr lang="en-GB" sz="2600" b="1" dirty="0" err="1">
                <a:cs typeface="B Nazanin" panose="00000400000000000000" pitchFamily="2" charset="-78"/>
              </a:rPr>
              <a:t>np.argsort</a:t>
            </a:r>
            <a:r>
              <a:rPr lang="en-GB" sz="2600" b="1" dirty="0">
                <a:cs typeface="B Nazanin" panose="00000400000000000000" pitchFamily="2" charset="-78"/>
              </a:rPr>
              <a:t>(-p)[-n:]]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array([3, 2, 1, 0])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98739722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np.argpartition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Return "n" smallest numbers in an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p[</a:t>
            </a:r>
            <a:r>
              <a:rPr lang="en-GB" sz="2600" b="1" dirty="0" err="1">
                <a:cs typeface="B Nazanin" panose="00000400000000000000" pitchFamily="2" charset="-78"/>
              </a:rPr>
              <a:t>np.argpartition</a:t>
            </a:r>
            <a:r>
              <a:rPr lang="en-GB" sz="2600" b="1" dirty="0">
                <a:cs typeface="B Nazanin" panose="00000400000000000000" pitchFamily="2" charset="-78"/>
              </a:rPr>
              <a:t>(</a:t>
            </a:r>
            <a:r>
              <a:rPr lang="en-GB" sz="2600" b="1" dirty="0" err="1">
                <a:cs typeface="B Nazanin" panose="00000400000000000000" pitchFamily="2" charset="-78"/>
              </a:rPr>
              <a:t>p,n</a:t>
            </a:r>
            <a:r>
              <a:rPr lang="en-GB" sz="2600" b="1" dirty="0">
                <a:cs typeface="B Nazanin" panose="00000400000000000000" pitchFamily="2" charset="-78"/>
              </a:rPr>
              <a:t>)[:n]]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array([1, 0, 2, 3])</a:t>
            </a:r>
          </a:p>
        </p:txBody>
      </p:sp>
    </p:spTree>
    <p:extLst>
      <p:ext uri="{BB962C8B-B14F-4D97-AF65-F5344CB8AC3E}">
        <p14:creationId xmlns:p14="http://schemas.microsoft.com/office/powerpoint/2010/main" val="208176227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np.tile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a5 = [10,20,30]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print(a5)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[10, 20, 30]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Repeat whole array twice: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np.tile</a:t>
            </a:r>
            <a:r>
              <a:rPr lang="en-GB" sz="2600" b="1" dirty="0">
                <a:cs typeface="B Nazanin" panose="00000400000000000000" pitchFamily="2" charset="-78"/>
              </a:rPr>
              <a:t>(a5, 2)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20, 30, 10, 20, 30])</a:t>
            </a:r>
          </a:p>
        </p:txBody>
      </p:sp>
    </p:spTree>
    <p:extLst>
      <p:ext uri="{BB962C8B-B14F-4D97-AF65-F5344CB8AC3E}">
        <p14:creationId xmlns:p14="http://schemas.microsoft.com/office/powerpoint/2010/main" val="317522603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np.repeat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a5 = [10,20,30]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print(a5)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[10, 20, 30]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Repeat each element in an array thrice: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np.repeat</a:t>
            </a:r>
            <a:r>
              <a:rPr lang="en-GB" sz="2600" b="1" dirty="0">
                <a:cs typeface="B Nazanin" panose="00000400000000000000" pitchFamily="2" charset="-78"/>
              </a:rPr>
              <a:t>(a5, 3)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10, 10, 20, 20, 20, 30, 30, 30])</a:t>
            </a:r>
          </a:p>
        </p:txBody>
      </p:sp>
    </p:spTree>
    <p:extLst>
      <p:ext uri="{BB962C8B-B14F-4D97-AF65-F5344CB8AC3E}">
        <p14:creationId xmlns:p14="http://schemas.microsoft.com/office/powerpoint/2010/main" val="320278395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np.allclose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000" dirty="0">
                <a:cs typeface="B Nazanin" panose="00000400000000000000" pitchFamily="2" charset="-78"/>
              </a:rPr>
              <a:t>Compare arrays using "</a:t>
            </a:r>
            <a:r>
              <a:rPr lang="en-GB" sz="1000" dirty="0" err="1">
                <a:cs typeface="B Nazanin" panose="00000400000000000000" pitchFamily="2" charset="-78"/>
              </a:rPr>
              <a:t>allclose</a:t>
            </a:r>
            <a:r>
              <a:rPr lang="en-GB" sz="1000" dirty="0">
                <a:cs typeface="B Nazanin" panose="00000400000000000000" pitchFamily="2" charset="-78"/>
              </a:rPr>
              <a:t>" function:</a:t>
            </a:r>
          </a:p>
          <a:p>
            <a:pPr marL="0" indent="0">
              <a:buNone/>
            </a:pPr>
            <a:endParaRPr lang="en-GB" sz="10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d1 = </a:t>
            </a:r>
            <a:r>
              <a:rPr lang="en-GB" sz="1000" b="1" dirty="0" err="1">
                <a:cs typeface="B Nazanin" panose="00000400000000000000" pitchFamily="2" charset="-78"/>
              </a:rPr>
              <a:t>np.arange</a:t>
            </a:r>
            <a:r>
              <a:rPr lang="en-GB" sz="1000" b="1" dirty="0">
                <a:cs typeface="B Nazanin" panose="00000400000000000000" pitchFamily="2" charset="-78"/>
              </a:rPr>
              <a:t>(0,10)</a:t>
            </a: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print(d1)</a:t>
            </a:r>
          </a:p>
          <a:p>
            <a:pPr marL="0" indent="0">
              <a:buNone/>
            </a:pPr>
            <a:r>
              <a:rPr lang="en-GB" sz="1000" dirty="0">
                <a:cs typeface="B Nazanin" panose="00000400000000000000" pitchFamily="2" charset="-78"/>
              </a:rPr>
              <a:t>&gt; array([0, 1, 2, 3, 4, 5, 6, 7, 8, 9])</a:t>
            </a: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d2 = </a:t>
            </a:r>
            <a:r>
              <a:rPr lang="en-GB" sz="1000" b="1" dirty="0" err="1">
                <a:cs typeface="B Nazanin" panose="00000400000000000000" pitchFamily="2" charset="-78"/>
              </a:rPr>
              <a:t>np.arange</a:t>
            </a:r>
            <a:r>
              <a:rPr lang="en-GB" sz="1000" b="1" dirty="0">
                <a:cs typeface="B Nazanin" panose="00000400000000000000" pitchFamily="2" charset="-78"/>
              </a:rPr>
              <a:t>(0,10)</a:t>
            </a: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print(d2)</a:t>
            </a:r>
          </a:p>
          <a:p>
            <a:pPr marL="0" indent="0">
              <a:buNone/>
            </a:pPr>
            <a:r>
              <a:rPr lang="en-GB" sz="1000" dirty="0">
                <a:cs typeface="B Nazanin" panose="00000400000000000000" pitchFamily="2" charset="-78"/>
              </a:rPr>
              <a:t>&gt; array([0, 1, 2, 3, 4, 5, 6, 7, 8, 9])</a:t>
            </a: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d3 = </a:t>
            </a:r>
            <a:r>
              <a:rPr lang="en-GB" sz="1000" b="1" dirty="0" err="1">
                <a:cs typeface="B Nazanin" panose="00000400000000000000" pitchFamily="2" charset="-78"/>
              </a:rPr>
              <a:t>np.arange</a:t>
            </a:r>
            <a:r>
              <a:rPr lang="en-GB" sz="1000" b="1" dirty="0">
                <a:cs typeface="B Nazanin" panose="00000400000000000000" pitchFamily="2" charset="-78"/>
              </a:rPr>
              <a:t>(10,20)</a:t>
            </a: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print(d3)</a:t>
            </a:r>
          </a:p>
          <a:p>
            <a:pPr marL="0" indent="0">
              <a:buNone/>
            </a:pPr>
            <a:r>
              <a:rPr lang="en-GB" sz="1000" dirty="0">
                <a:cs typeface="B Nazanin" panose="00000400000000000000" pitchFamily="2" charset="-78"/>
              </a:rPr>
              <a:t>&gt; array([10, 11, 12, 13, 14, 15, 16, 17, 18, 19])</a:t>
            </a: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d4 = d1[::-1]</a:t>
            </a: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print(d4)</a:t>
            </a:r>
          </a:p>
          <a:p>
            <a:pPr marL="0" indent="0">
              <a:buNone/>
            </a:pPr>
            <a:r>
              <a:rPr lang="en-GB" sz="1000" dirty="0">
                <a:cs typeface="B Nazanin" panose="00000400000000000000" pitchFamily="2" charset="-78"/>
              </a:rPr>
              <a:t>&gt; array([9, 8, 7, 6, 5, 4, 3, 2, 1, 0])</a:t>
            </a:r>
          </a:p>
          <a:p>
            <a:pPr marL="0" indent="0">
              <a:buNone/>
            </a:pPr>
            <a:endParaRPr lang="en-GB" sz="10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res1 = </a:t>
            </a:r>
            <a:r>
              <a:rPr lang="en-GB" sz="1000" b="1" dirty="0" err="1">
                <a:cs typeface="B Nazanin" panose="00000400000000000000" pitchFamily="2" charset="-78"/>
              </a:rPr>
              <a:t>np.allclose</a:t>
            </a:r>
            <a:r>
              <a:rPr lang="en-GB" sz="1000" b="1" dirty="0">
                <a:cs typeface="B Nazanin" panose="00000400000000000000" pitchFamily="2" charset="-78"/>
              </a:rPr>
              <a:t>(d1,d2)</a:t>
            </a: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print(res1)</a:t>
            </a:r>
          </a:p>
          <a:p>
            <a:pPr marL="0" indent="0">
              <a:buNone/>
            </a:pPr>
            <a:r>
              <a:rPr lang="en-GB" sz="1000" dirty="0">
                <a:cs typeface="B Nazanin" panose="00000400000000000000" pitchFamily="2" charset="-78"/>
              </a:rPr>
              <a:t>&gt; true</a:t>
            </a:r>
          </a:p>
          <a:p>
            <a:pPr marL="0" indent="0">
              <a:buNone/>
            </a:pPr>
            <a:endParaRPr lang="en-GB" sz="10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res2 = </a:t>
            </a:r>
            <a:r>
              <a:rPr lang="en-GB" sz="1000" b="1" dirty="0" err="1">
                <a:cs typeface="B Nazanin" panose="00000400000000000000" pitchFamily="2" charset="-78"/>
              </a:rPr>
              <a:t>np.allclose</a:t>
            </a:r>
            <a:r>
              <a:rPr lang="en-GB" sz="1000" b="1" dirty="0">
                <a:cs typeface="B Nazanin" panose="00000400000000000000" pitchFamily="2" charset="-78"/>
              </a:rPr>
              <a:t>(d1,d3)</a:t>
            </a: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print(res2)</a:t>
            </a:r>
          </a:p>
          <a:p>
            <a:pPr marL="0" indent="0">
              <a:buNone/>
            </a:pPr>
            <a:r>
              <a:rPr lang="en-GB" sz="1000" dirty="0">
                <a:cs typeface="B Nazanin" panose="00000400000000000000" pitchFamily="2" charset="-78"/>
              </a:rPr>
              <a:t>&gt; false</a:t>
            </a:r>
          </a:p>
          <a:p>
            <a:pPr marL="0" indent="0">
              <a:buNone/>
            </a:pPr>
            <a:endParaRPr lang="en-GB" sz="10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res3 = </a:t>
            </a:r>
            <a:r>
              <a:rPr lang="en-GB" sz="1000" b="1" dirty="0" err="1">
                <a:cs typeface="B Nazanin" panose="00000400000000000000" pitchFamily="2" charset="-78"/>
              </a:rPr>
              <a:t>np.allclose</a:t>
            </a:r>
            <a:r>
              <a:rPr lang="en-GB" sz="1000" b="1" dirty="0">
                <a:cs typeface="B Nazanin" panose="00000400000000000000" pitchFamily="2" charset="-78"/>
              </a:rPr>
              <a:t>(d1,d4)</a:t>
            </a:r>
          </a:p>
          <a:p>
            <a:pPr marL="0" indent="0">
              <a:buNone/>
            </a:pPr>
            <a:r>
              <a:rPr lang="en-GB" sz="1000" b="1" dirty="0">
                <a:cs typeface="B Nazanin" panose="00000400000000000000" pitchFamily="2" charset="-78"/>
              </a:rPr>
              <a:t>print(res3)</a:t>
            </a:r>
          </a:p>
          <a:p>
            <a:pPr marL="0" indent="0">
              <a:buNone/>
            </a:pPr>
            <a:r>
              <a:rPr lang="en-GB" sz="1000" dirty="0">
                <a:cs typeface="B Nazanin" panose="00000400000000000000" pitchFamily="2" charset="-78"/>
              </a:rPr>
              <a:t>&gt; false</a:t>
            </a:r>
          </a:p>
        </p:txBody>
      </p:sp>
    </p:spTree>
    <p:extLst>
      <p:ext uri="{BB962C8B-B14F-4D97-AF65-F5344CB8AC3E}">
        <p14:creationId xmlns:p14="http://schemas.microsoft.com/office/powerpoint/2010/main" val="270383406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np.unique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119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cs typeface="B Nazanin" panose="00000400000000000000" pitchFamily="2" charset="-78"/>
              </a:rPr>
              <a:t>Unique numbers in an array:</a:t>
            </a:r>
          </a:p>
          <a:p>
            <a:pPr marL="0" indent="0">
              <a:buNone/>
            </a:pPr>
            <a:endParaRPr lang="en-GB" sz="20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000" b="1" dirty="0">
                <a:cs typeface="B Nazanin" panose="00000400000000000000" pitchFamily="2" charset="-78"/>
              </a:rPr>
              <a:t>b = </a:t>
            </a:r>
            <a:r>
              <a:rPr lang="en-GB" sz="2000" b="1" dirty="0" err="1">
                <a:cs typeface="B Nazanin" panose="00000400000000000000" pitchFamily="2" charset="-78"/>
              </a:rPr>
              <a:t>np.array</a:t>
            </a:r>
            <a:r>
              <a:rPr lang="en-GB" sz="2000" b="1" dirty="0">
                <a:cs typeface="B Nazanin" panose="00000400000000000000" pitchFamily="2" charset="-78"/>
              </a:rPr>
              <a:t>([10,10,10,20,30,20,30,30,20,10,10,30,10])</a:t>
            </a:r>
          </a:p>
          <a:p>
            <a:pPr marL="0" indent="0">
              <a:buNone/>
            </a:pPr>
            <a:r>
              <a:rPr lang="en-GB" sz="2000" b="1" dirty="0">
                <a:cs typeface="B Nazanin" panose="00000400000000000000" pitchFamily="2" charset="-78"/>
              </a:rPr>
              <a:t>print( </a:t>
            </a:r>
            <a:r>
              <a:rPr lang="en-GB" sz="2000" b="1" dirty="0" err="1">
                <a:cs typeface="B Nazanin" panose="00000400000000000000" pitchFamily="2" charset="-78"/>
              </a:rPr>
              <a:t>np.unique</a:t>
            </a:r>
            <a:r>
              <a:rPr lang="en-GB" sz="2000" b="1" dirty="0">
                <a:cs typeface="B Nazanin" panose="00000400000000000000" pitchFamily="2" charset="-78"/>
              </a:rPr>
              <a:t>(b) )</a:t>
            </a:r>
          </a:p>
          <a:p>
            <a:pPr marL="0" indent="0">
              <a:buNone/>
            </a:pPr>
            <a:r>
              <a:rPr lang="en-GB" sz="2000" dirty="0">
                <a:cs typeface="B Nazanin" panose="00000400000000000000" pitchFamily="2" charset="-78"/>
              </a:rPr>
              <a:t>&gt; array([10, 20, 30])</a:t>
            </a:r>
          </a:p>
          <a:p>
            <a:pPr marL="0" indent="0">
              <a:buNone/>
            </a:pPr>
            <a:endParaRPr lang="en-GB" sz="20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000" dirty="0">
                <a:cs typeface="B Nazanin" panose="00000400000000000000" pitchFamily="2" charset="-78"/>
              </a:rPr>
              <a:t>Unique numbers in an array along with the count </a:t>
            </a:r>
            <a:r>
              <a:rPr lang="en-GB" sz="2000" dirty="0" err="1">
                <a:cs typeface="B Nazanin" panose="00000400000000000000" pitchFamily="2" charset="-78"/>
              </a:rPr>
              <a:t>E.g</a:t>
            </a:r>
            <a:r>
              <a:rPr lang="en-GB" sz="2000" dirty="0">
                <a:cs typeface="B Nazanin" panose="00000400000000000000" pitchFamily="2" charset="-78"/>
              </a:rPr>
              <a:t> value 10 occurred maximum:</a:t>
            </a:r>
          </a:p>
          <a:p>
            <a:pPr marL="0" indent="0">
              <a:buNone/>
            </a:pPr>
            <a:r>
              <a:rPr lang="en-GB" sz="2000" b="1" dirty="0" err="1">
                <a:cs typeface="B Nazanin" panose="00000400000000000000" pitchFamily="2" charset="-78"/>
              </a:rPr>
              <a:t>val</a:t>
            </a:r>
            <a:r>
              <a:rPr lang="en-GB" sz="2000" b="1" dirty="0">
                <a:cs typeface="B Nazanin" panose="00000400000000000000" pitchFamily="2" charset="-78"/>
              </a:rPr>
              <a:t> , count = </a:t>
            </a:r>
            <a:r>
              <a:rPr lang="en-GB" sz="2000" b="1" dirty="0" err="1">
                <a:cs typeface="B Nazanin" panose="00000400000000000000" pitchFamily="2" charset="-78"/>
              </a:rPr>
              <a:t>np.unique</a:t>
            </a:r>
            <a:r>
              <a:rPr lang="en-GB" sz="2000" b="1" dirty="0">
                <a:cs typeface="B Nazanin" panose="00000400000000000000" pitchFamily="2" charset="-78"/>
              </a:rPr>
              <a:t>(</a:t>
            </a:r>
            <a:r>
              <a:rPr lang="en-GB" sz="2000" b="1" dirty="0" err="1">
                <a:cs typeface="B Nazanin" panose="00000400000000000000" pitchFamily="2" charset="-78"/>
              </a:rPr>
              <a:t>b,return_counts</a:t>
            </a:r>
            <a:r>
              <a:rPr lang="en-GB" sz="2000" b="1" dirty="0">
                <a:cs typeface="B Nazanin" panose="00000400000000000000" pitchFamily="2" charset="-78"/>
              </a:rPr>
              <a:t>=True)</a:t>
            </a:r>
          </a:p>
          <a:p>
            <a:pPr marL="0" indent="0">
              <a:buNone/>
            </a:pPr>
            <a:r>
              <a:rPr lang="en-GB" sz="2000" b="1" dirty="0">
                <a:cs typeface="B Nazanin" panose="00000400000000000000" pitchFamily="2" charset="-78"/>
              </a:rPr>
              <a:t>print(</a:t>
            </a:r>
            <a:r>
              <a:rPr lang="en-GB" sz="2000" b="1" dirty="0" err="1">
                <a:cs typeface="B Nazanin" panose="00000400000000000000" pitchFamily="2" charset="-78"/>
              </a:rPr>
              <a:t>val,count</a:t>
            </a:r>
            <a:r>
              <a:rPr lang="en-GB" sz="20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cs typeface="B Nazanin" panose="00000400000000000000" pitchFamily="2" charset="-78"/>
              </a:rPr>
              <a:t>&gt; (array([10, 20, 30]), array([6, 3, 4], </a:t>
            </a:r>
            <a:r>
              <a:rPr lang="en-GB" sz="2000" dirty="0" err="1">
                <a:cs typeface="B Nazanin" panose="00000400000000000000" pitchFamily="2" charset="-78"/>
              </a:rPr>
              <a:t>dtype</a:t>
            </a:r>
            <a:r>
              <a:rPr lang="en-GB" sz="2000" dirty="0">
                <a:cs typeface="B Nazanin" panose="00000400000000000000" pitchFamily="2" charset="-78"/>
              </a:rPr>
              <a:t>=int64))</a:t>
            </a:r>
          </a:p>
        </p:txBody>
      </p:sp>
    </p:spTree>
    <p:extLst>
      <p:ext uri="{BB962C8B-B14F-4D97-AF65-F5344CB8AC3E}">
        <p14:creationId xmlns:p14="http://schemas.microsoft.com/office/powerpoint/2010/main" val="395770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 err="1">
                <a:cs typeface="B Titr" panose="00000700000000000000" pitchFamily="2" charset="-78"/>
              </a:rPr>
              <a:t>Numpy</a:t>
            </a:r>
            <a:r>
              <a:rPr lang="en-US" sz="3800" b="1" dirty="0">
                <a:cs typeface="B Titr" panose="00000700000000000000" pitchFamily="2" charset="-78"/>
              </a:rPr>
              <a:t> Tutorial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import </a:t>
            </a:r>
            <a:r>
              <a:rPr lang="en-GB" sz="2600" b="1" dirty="0" err="1">
                <a:cs typeface="B Nazanin" panose="00000400000000000000" pitchFamily="2" charset="-78"/>
              </a:rPr>
              <a:t>numpy</a:t>
            </a:r>
            <a:r>
              <a:rPr lang="en-GB" sz="2600" b="1" dirty="0">
                <a:cs typeface="B Nazanin" panose="00000400000000000000" pitchFamily="2" charset="-78"/>
              </a:rPr>
              <a:t> as np</a:t>
            </a:r>
          </a:p>
        </p:txBody>
      </p:sp>
    </p:spTree>
    <p:extLst>
      <p:ext uri="{BB962C8B-B14F-4D97-AF65-F5344CB8AC3E}">
        <p14:creationId xmlns:p14="http://schemas.microsoft.com/office/powerpoint/2010/main" val="34772636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np.bincount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120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Unique numbers in an array:</a:t>
            </a:r>
          </a:p>
          <a:p>
            <a:pPr marL="0" indent="0">
              <a:buNone/>
            </a:pPr>
            <a:endParaRPr lang="en-GB" sz="1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b = </a:t>
            </a:r>
            <a:r>
              <a:rPr lang="en-GB" sz="1600" b="1" dirty="0" err="1">
                <a:cs typeface="B Nazanin" panose="00000400000000000000" pitchFamily="2" charset="-78"/>
              </a:rPr>
              <a:t>np.array</a:t>
            </a:r>
            <a:r>
              <a:rPr lang="en-GB" sz="1600" b="1" dirty="0">
                <a:cs typeface="B Nazanin" panose="00000400000000000000" pitchFamily="2" charset="-78"/>
              </a:rPr>
              <a:t>([10,10,10,20,30,20,30,30,20,10,10,30,10])</a:t>
            </a:r>
          </a:p>
          <a:p>
            <a:pPr marL="0" indent="0">
              <a:buNone/>
            </a:pPr>
            <a:endParaRPr lang="en-GB" sz="1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print( </a:t>
            </a:r>
            <a:r>
              <a:rPr lang="en-GB" sz="1600" b="1" dirty="0" err="1">
                <a:cs typeface="B Nazanin" panose="00000400000000000000" pitchFamily="2" charset="-78"/>
              </a:rPr>
              <a:t>np.bincount</a:t>
            </a:r>
            <a:r>
              <a:rPr lang="en-GB" sz="1600" b="1" dirty="0">
                <a:cs typeface="B Nazanin" panose="00000400000000000000" pitchFamily="2" charset="-78"/>
              </a:rPr>
              <a:t>(b) )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array([0, 0, 0, 0, 0, 0, 0, 0, 0, 0, 6, 0, 0, 0, 0, 0, 0, 0, 0, 0, 3, 0,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      0, 0, 0, 0, 0, 0, 0, 0, 4], </a:t>
            </a:r>
            <a:r>
              <a:rPr lang="en-GB" sz="1600" dirty="0" err="1">
                <a:cs typeface="B Nazanin" panose="00000400000000000000" pitchFamily="2" charset="-78"/>
              </a:rPr>
              <a:t>dtype</a:t>
            </a:r>
            <a:r>
              <a:rPr lang="en-GB" sz="1600" dirty="0">
                <a:cs typeface="B Nazanin" panose="00000400000000000000" pitchFamily="2" charset="-78"/>
              </a:rPr>
              <a:t>=int64)</a:t>
            </a:r>
          </a:p>
        </p:txBody>
      </p:sp>
    </p:spTree>
    <p:extLst>
      <p:ext uri="{BB962C8B-B14F-4D97-AF65-F5344CB8AC3E}">
        <p14:creationId xmlns:p14="http://schemas.microsoft.com/office/powerpoint/2010/main" val="189165786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argmax()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121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Unique numbers in an array:</a:t>
            </a:r>
          </a:p>
          <a:p>
            <a:pPr marL="0" indent="0">
              <a:buNone/>
            </a:pPr>
            <a:endParaRPr lang="en-GB" sz="1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b = </a:t>
            </a:r>
            <a:r>
              <a:rPr lang="en-GB" sz="1600" b="1" dirty="0" err="1">
                <a:cs typeface="B Nazanin" panose="00000400000000000000" pitchFamily="2" charset="-78"/>
              </a:rPr>
              <a:t>np.array</a:t>
            </a:r>
            <a:r>
              <a:rPr lang="en-GB" sz="1600" b="1" dirty="0">
                <a:cs typeface="B Nazanin" panose="00000400000000000000" pitchFamily="2" charset="-78"/>
              </a:rPr>
              <a:t>([10,10,10,20,30,20,30,30,20,10,10,30,10])</a:t>
            </a:r>
          </a:p>
          <a:p>
            <a:pPr marL="0" indent="0">
              <a:buNone/>
            </a:pPr>
            <a:endParaRPr lang="en-GB" sz="1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print( </a:t>
            </a:r>
            <a:r>
              <a:rPr lang="en-GB" sz="1600" b="1" dirty="0" err="1">
                <a:cs typeface="B Nazanin" panose="00000400000000000000" pitchFamily="2" charset="-78"/>
              </a:rPr>
              <a:t>np.bincount</a:t>
            </a:r>
            <a:r>
              <a:rPr lang="en-GB" sz="1600" b="1" dirty="0">
                <a:cs typeface="B Nazanin" panose="00000400000000000000" pitchFamily="2" charset="-78"/>
              </a:rPr>
              <a:t>(b) )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array([0, 0, 0, 0, 0, 0, 0, 0, 0, 0, 6, 0, 0, 0, 0, 0, 0, 0, 0, 0, 3, 0,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      0, 0, 0, 0, 0, 0, 0, 0, 4], </a:t>
            </a:r>
            <a:r>
              <a:rPr lang="en-GB" sz="1600" dirty="0" err="1">
                <a:cs typeface="B Nazanin" panose="00000400000000000000" pitchFamily="2" charset="-78"/>
              </a:rPr>
              <a:t>dtype</a:t>
            </a:r>
            <a:r>
              <a:rPr lang="en-GB" sz="1600" dirty="0">
                <a:cs typeface="B Nazanin" panose="00000400000000000000" pitchFamily="2" charset="-78"/>
              </a:rPr>
              <a:t>=int64)</a:t>
            </a:r>
          </a:p>
          <a:p>
            <a:pPr marL="0" indent="0">
              <a:buNone/>
            </a:pPr>
            <a:endParaRPr lang="en-GB" sz="1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10 is the most frequent value: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print( </a:t>
            </a:r>
            <a:r>
              <a:rPr lang="en-GB" sz="1600" b="1" dirty="0" err="1">
                <a:cs typeface="B Nazanin" panose="00000400000000000000" pitchFamily="2" charset="-78"/>
              </a:rPr>
              <a:t>np.bincount</a:t>
            </a:r>
            <a:r>
              <a:rPr lang="en-GB" sz="1600" b="1" dirty="0">
                <a:cs typeface="B Nazanin" panose="00000400000000000000" pitchFamily="2" charset="-78"/>
              </a:rPr>
              <a:t>(b).argmax() )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10</a:t>
            </a:r>
          </a:p>
        </p:txBody>
      </p:sp>
    </p:spTree>
    <p:extLst>
      <p:ext uri="{BB962C8B-B14F-4D97-AF65-F5344CB8AC3E}">
        <p14:creationId xmlns:p14="http://schemas.microsoft.com/office/powerpoint/2010/main" val="381616760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flags.writeable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122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d5 = </a:t>
            </a:r>
            <a:r>
              <a:rPr lang="en-GB" sz="1600" b="1" dirty="0" err="1">
                <a:cs typeface="B Nazanin" panose="00000400000000000000" pitchFamily="2" charset="-78"/>
              </a:rPr>
              <a:t>np.arange</a:t>
            </a:r>
            <a:r>
              <a:rPr lang="en-GB" sz="1600" b="1" dirty="0">
                <a:cs typeface="B Nazanin" panose="00000400000000000000" pitchFamily="2" charset="-78"/>
              </a:rPr>
              <a:t>(10,100,10)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print(d5)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array([10, 20, 30, 40, 50, 60, 70, 80, 90])</a:t>
            </a:r>
          </a:p>
          <a:p>
            <a:pPr marL="0" indent="0">
              <a:buNone/>
            </a:pPr>
            <a:endParaRPr lang="en-GB" sz="1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Make arrays immutable: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d5.flags.writeable = False</a:t>
            </a:r>
          </a:p>
          <a:p>
            <a:pPr marL="0" indent="0">
              <a:buNone/>
            </a:pPr>
            <a:endParaRPr lang="en-GB" sz="1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d5[0] = 99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</a:t>
            </a:r>
            <a:r>
              <a:rPr lang="en-GB" sz="1600" dirty="0" err="1">
                <a:cs typeface="B Nazanin" panose="00000400000000000000" pitchFamily="2" charset="-78"/>
              </a:rPr>
              <a:t>ValueError</a:t>
            </a:r>
            <a:r>
              <a:rPr lang="en-GB" sz="1600" dirty="0">
                <a:cs typeface="B Nazanin" panose="00000400000000000000" pitchFamily="2" charset="-78"/>
              </a:rPr>
              <a:t>: assignment destination is read-only</a:t>
            </a:r>
          </a:p>
          <a:p>
            <a:pPr marL="0" indent="0">
              <a:buNone/>
            </a:pPr>
            <a:endParaRPr lang="en-GB" sz="1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d5[2] = 11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</a:t>
            </a:r>
            <a:r>
              <a:rPr lang="en-GB" sz="1600" dirty="0" err="1">
                <a:cs typeface="B Nazanin" panose="00000400000000000000" pitchFamily="2" charset="-78"/>
              </a:rPr>
              <a:t>ValueError</a:t>
            </a:r>
            <a:r>
              <a:rPr lang="en-GB" sz="1600" dirty="0">
                <a:cs typeface="B Nazanin" panose="00000400000000000000" pitchFamily="2" charset="-78"/>
              </a:rPr>
              <a:t>: assignment destination is read-only</a:t>
            </a:r>
          </a:p>
        </p:txBody>
      </p:sp>
    </p:spTree>
    <p:extLst>
      <p:ext uri="{BB962C8B-B14F-4D97-AF65-F5344CB8AC3E}">
        <p14:creationId xmlns:p14="http://schemas.microsoft.com/office/powerpoint/2010/main" val="194632641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np.loadtxt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123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Load data from a text file using </a:t>
            </a:r>
            <a:r>
              <a:rPr lang="en-GB" sz="1600" dirty="0" err="1">
                <a:cs typeface="B Nazanin" panose="00000400000000000000" pitchFamily="2" charset="-78"/>
              </a:rPr>
              <a:t>loadtext</a:t>
            </a:r>
            <a:r>
              <a:rPr lang="en-GB" sz="1600" dirty="0">
                <a:cs typeface="B Nazanin" panose="00000400000000000000" pitchFamily="2" charset="-78"/>
              </a:rPr>
              <a:t>:</a:t>
            </a:r>
          </a:p>
          <a:p>
            <a:pPr marL="0" indent="0">
              <a:buNone/>
            </a:pPr>
            <a:endParaRPr lang="en-GB" sz="1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p4 = </a:t>
            </a:r>
            <a:r>
              <a:rPr lang="en-GB" sz="1600" b="1" dirty="0" err="1">
                <a:cs typeface="B Nazanin" panose="00000400000000000000" pitchFamily="2" charset="-78"/>
              </a:rPr>
              <a:t>np.loadtxt</a:t>
            </a:r>
            <a:r>
              <a:rPr lang="en-GB" sz="1600" b="1" dirty="0">
                <a:cs typeface="B Nazanin" panose="00000400000000000000" pitchFamily="2" charset="-78"/>
              </a:rPr>
              <a:t>('sample.txt’,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    </a:t>
            </a:r>
            <a:r>
              <a:rPr lang="en-GB" sz="1600" b="1" dirty="0" err="1">
                <a:cs typeface="B Nazanin" panose="00000400000000000000" pitchFamily="2" charset="-78"/>
              </a:rPr>
              <a:t>dtype</a:t>
            </a:r>
            <a:r>
              <a:rPr lang="en-GB" sz="1600" b="1" dirty="0">
                <a:cs typeface="B Nazanin" panose="00000400000000000000" pitchFamily="2" charset="-78"/>
              </a:rPr>
              <a:t> = </a:t>
            </a:r>
            <a:r>
              <a:rPr lang="en-GB" sz="1600" b="1" dirty="0" err="1">
                <a:cs typeface="B Nazanin" panose="00000400000000000000" pitchFamily="2" charset="-78"/>
              </a:rPr>
              <a:t>np.integer</a:t>
            </a:r>
            <a:r>
              <a:rPr lang="en-GB" sz="1600" b="1" dirty="0">
                <a:cs typeface="B Nazanin" panose="00000400000000000000" pitchFamily="2" charset="-78"/>
              </a:rPr>
              <a:t> # Decides the datatype of resulting array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print(p4)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array([[24, 29, 88],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[ 1, 0, 8],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[33, 7, 99],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[39, 11, 98],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[22, 76, 87]])</a:t>
            </a:r>
          </a:p>
        </p:txBody>
      </p:sp>
    </p:spTree>
    <p:extLst>
      <p:ext uri="{BB962C8B-B14F-4D97-AF65-F5344CB8AC3E}">
        <p14:creationId xmlns:p14="http://schemas.microsoft.com/office/powerpoint/2010/main" val="354089731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np.genfromtxt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124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Load data from a text file using </a:t>
            </a:r>
            <a:r>
              <a:rPr lang="en-GB" sz="1600" dirty="0" err="1">
                <a:cs typeface="B Nazanin" panose="00000400000000000000" pitchFamily="2" charset="-78"/>
              </a:rPr>
              <a:t>genfromtxt</a:t>
            </a:r>
            <a:r>
              <a:rPr lang="en-GB" sz="1600" dirty="0">
                <a:cs typeface="B Nazanin" panose="00000400000000000000" pitchFamily="2" charset="-78"/>
              </a:rPr>
              <a:t>:</a:t>
            </a:r>
          </a:p>
          <a:p>
            <a:pPr marL="0" indent="0">
              <a:buNone/>
            </a:pPr>
            <a:endParaRPr lang="en-GB" sz="1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p5 = </a:t>
            </a:r>
            <a:r>
              <a:rPr lang="en-GB" sz="1600" b="1" dirty="0" err="1">
                <a:cs typeface="B Nazanin" panose="00000400000000000000" pitchFamily="2" charset="-78"/>
              </a:rPr>
              <a:t>np.genfromtxt</a:t>
            </a:r>
            <a:r>
              <a:rPr lang="en-GB" sz="1600" b="1" dirty="0">
                <a:cs typeface="B Nazanin" panose="00000400000000000000" pitchFamily="2" charset="-78"/>
              </a:rPr>
              <a:t>('sample0.txt',dtype='str’)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print(p5)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array([['Asif', 'India', 'Cricket'],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['John', 'USA', 'Hockey'],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['Ramiro', 'Canada', 'Football']], </a:t>
            </a:r>
            <a:r>
              <a:rPr lang="en-GB" sz="1600" dirty="0" err="1">
                <a:cs typeface="B Nazanin" panose="00000400000000000000" pitchFamily="2" charset="-78"/>
              </a:rPr>
              <a:t>dtype</a:t>
            </a:r>
            <a:r>
              <a:rPr lang="en-GB" sz="1600" dirty="0">
                <a:cs typeface="B Nazanin" panose="00000400000000000000" pitchFamily="2" charset="-78"/>
              </a:rPr>
              <a:t>='&lt;U8’)</a:t>
            </a:r>
          </a:p>
          <a:p>
            <a:pPr marL="0" indent="0">
              <a:buNone/>
            </a:pPr>
            <a:endParaRPr lang="en-GB" sz="1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Accessing specific rows: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print(p5[0])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array(['Asif', 'India', 'Cricket'], </a:t>
            </a:r>
            <a:r>
              <a:rPr lang="en-GB" sz="1600" dirty="0" err="1">
                <a:cs typeface="B Nazanin" panose="00000400000000000000" pitchFamily="2" charset="-78"/>
              </a:rPr>
              <a:t>dtype</a:t>
            </a:r>
            <a:r>
              <a:rPr lang="en-GB" sz="1600" dirty="0">
                <a:cs typeface="B Nazanin" panose="00000400000000000000" pitchFamily="2" charset="-78"/>
              </a:rPr>
              <a:t>='&lt;U8’)</a:t>
            </a:r>
          </a:p>
          <a:p>
            <a:pPr marL="0" indent="0">
              <a:buNone/>
            </a:pPr>
            <a:endParaRPr lang="en-GB" sz="1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Accessing specific columns: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print(p5[:,0])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array(['Asif', 'John', 'Ramiro'], </a:t>
            </a:r>
            <a:r>
              <a:rPr lang="en-GB" sz="1600" dirty="0" err="1">
                <a:cs typeface="B Nazanin" panose="00000400000000000000" pitchFamily="2" charset="-78"/>
              </a:rPr>
              <a:t>dtype</a:t>
            </a:r>
            <a:r>
              <a:rPr lang="en-GB" sz="1600" dirty="0">
                <a:cs typeface="B Nazanin" panose="00000400000000000000" pitchFamily="2" charset="-78"/>
              </a:rPr>
              <a:t>='&lt;U8')</a:t>
            </a:r>
          </a:p>
        </p:txBody>
      </p:sp>
    </p:spTree>
    <p:extLst>
      <p:ext uri="{BB962C8B-B14F-4D97-AF65-F5344CB8AC3E}">
        <p14:creationId xmlns:p14="http://schemas.microsoft.com/office/powerpoint/2010/main" val="200817925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np.genfromtxt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125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p6 = </a:t>
            </a:r>
            <a:r>
              <a:rPr lang="en-GB" sz="1600" b="1" dirty="0" err="1">
                <a:cs typeface="B Nazanin" panose="00000400000000000000" pitchFamily="2" charset="-78"/>
              </a:rPr>
              <a:t>np.genfromtxt</a:t>
            </a:r>
            <a:r>
              <a:rPr lang="en-GB" sz="1600" b="1" dirty="0">
                <a:cs typeface="B Nazanin" panose="00000400000000000000" pitchFamily="2" charset="-78"/>
              </a:rPr>
              <a:t>('sample2.txt’,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  delimiter=' ‘,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  </a:t>
            </a:r>
            <a:r>
              <a:rPr lang="en-GB" sz="1600" b="1" dirty="0" err="1">
                <a:cs typeface="B Nazanin" panose="00000400000000000000" pitchFamily="2" charset="-78"/>
              </a:rPr>
              <a:t>dtype</a:t>
            </a:r>
            <a:r>
              <a:rPr lang="en-GB" sz="1600" b="1" dirty="0">
                <a:cs typeface="B Nazanin" panose="00000400000000000000" pitchFamily="2" charset="-78"/>
              </a:rPr>
              <a:t>=None,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  names=('Name', 'ID', 'Age’)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1600" b="1" dirty="0">
                <a:cs typeface="B Nazanin" panose="00000400000000000000" pitchFamily="2" charset="-78"/>
              </a:rPr>
              <a:t>print(p6)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&gt; array([(</a:t>
            </a:r>
            <a:r>
              <a:rPr lang="en-GB" sz="1600" dirty="0" err="1">
                <a:cs typeface="B Nazanin" panose="00000400000000000000" pitchFamily="2" charset="-78"/>
              </a:rPr>
              <a:t>b'Name</a:t>
            </a:r>
            <a:r>
              <a:rPr lang="en-GB" sz="1600" dirty="0">
                <a:cs typeface="B Nazanin" panose="00000400000000000000" pitchFamily="2" charset="-78"/>
              </a:rPr>
              <a:t>', </a:t>
            </a:r>
            <a:r>
              <a:rPr lang="en-GB" sz="1600" dirty="0" err="1">
                <a:cs typeface="B Nazanin" panose="00000400000000000000" pitchFamily="2" charset="-78"/>
              </a:rPr>
              <a:t>b'ID</a:t>
            </a:r>
            <a:r>
              <a:rPr lang="en-GB" sz="1600" dirty="0">
                <a:cs typeface="B Nazanin" panose="00000400000000000000" pitchFamily="2" charset="-78"/>
              </a:rPr>
              <a:t>', </a:t>
            </a:r>
            <a:r>
              <a:rPr lang="en-GB" sz="1600" dirty="0" err="1">
                <a:cs typeface="B Nazanin" panose="00000400000000000000" pitchFamily="2" charset="-78"/>
              </a:rPr>
              <a:t>b'Age</a:t>
            </a:r>
            <a:r>
              <a:rPr lang="en-GB" sz="1600" dirty="0">
                <a:cs typeface="B Nazanin" panose="00000400000000000000" pitchFamily="2" charset="-78"/>
              </a:rPr>
              <a:t>'), (</a:t>
            </a:r>
            <a:r>
              <a:rPr lang="en-GB" sz="1600" dirty="0" err="1">
                <a:cs typeface="B Nazanin" panose="00000400000000000000" pitchFamily="2" charset="-78"/>
              </a:rPr>
              <a:t>b'Asif</a:t>
            </a:r>
            <a:r>
              <a:rPr lang="en-GB" sz="1600" dirty="0">
                <a:cs typeface="B Nazanin" panose="00000400000000000000" pitchFamily="2" charset="-78"/>
              </a:rPr>
              <a:t>', b'22', b'29'),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(</a:t>
            </a:r>
            <a:r>
              <a:rPr lang="en-GB" sz="1600" dirty="0" err="1">
                <a:cs typeface="B Nazanin" panose="00000400000000000000" pitchFamily="2" charset="-78"/>
              </a:rPr>
              <a:t>b'John</a:t>
            </a:r>
            <a:r>
              <a:rPr lang="en-GB" sz="1600" dirty="0">
                <a:cs typeface="B Nazanin" panose="00000400000000000000" pitchFamily="2" charset="-78"/>
              </a:rPr>
              <a:t>', b'45', b'33'), (</a:t>
            </a:r>
            <a:r>
              <a:rPr lang="en-GB" sz="1600" dirty="0" err="1">
                <a:cs typeface="B Nazanin" panose="00000400000000000000" pitchFamily="2" charset="-78"/>
              </a:rPr>
              <a:t>b'Ramiro</a:t>
            </a:r>
            <a:r>
              <a:rPr lang="en-GB" sz="1600" dirty="0">
                <a:cs typeface="B Nazanin" panose="00000400000000000000" pitchFamily="2" charset="-78"/>
              </a:rPr>
              <a:t>', b'55', b'67'),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(</a:t>
            </a:r>
            <a:r>
              <a:rPr lang="en-GB" sz="1600" dirty="0" err="1">
                <a:cs typeface="B Nazanin" panose="00000400000000000000" pitchFamily="2" charset="-78"/>
              </a:rPr>
              <a:t>b'Michael</a:t>
            </a:r>
            <a:r>
              <a:rPr lang="en-GB" sz="1600" dirty="0">
                <a:cs typeface="B Nazanin" panose="00000400000000000000" pitchFamily="2" charset="-78"/>
              </a:rPr>
              <a:t>', b'67', b'55'), (</a:t>
            </a:r>
            <a:r>
              <a:rPr lang="en-GB" sz="1600" dirty="0" err="1">
                <a:cs typeface="B Nazanin" panose="00000400000000000000" pitchFamily="2" charset="-78"/>
              </a:rPr>
              <a:t>b'Klaus</a:t>
            </a:r>
            <a:r>
              <a:rPr lang="en-GB" sz="1600" dirty="0">
                <a:cs typeface="B Nazanin" panose="00000400000000000000" pitchFamily="2" charset="-78"/>
              </a:rPr>
              <a:t>', b'44', b'32'),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(</a:t>
            </a:r>
            <a:r>
              <a:rPr lang="en-GB" sz="1600" dirty="0" err="1">
                <a:cs typeface="B Nazanin" panose="00000400000000000000" pitchFamily="2" charset="-78"/>
              </a:rPr>
              <a:t>b'Sajad</a:t>
            </a:r>
            <a:r>
              <a:rPr lang="en-GB" sz="1600" dirty="0">
                <a:cs typeface="B Nazanin" panose="00000400000000000000" pitchFamily="2" charset="-78"/>
              </a:rPr>
              <a:t>', b'23', b'53')],</a:t>
            </a:r>
          </a:p>
          <a:p>
            <a:pPr marL="0" indent="0">
              <a:buNone/>
            </a:pPr>
            <a:r>
              <a:rPr lang="en-GB" sz="1600" dirty="0">
                <a:cs typeface="B Nazanin" panose="00000400000000000000" pitchFamily="2" charset="-78"/>
              </a:rPr>
              <a:t> </a:t>
            </a:r>
            <a:r>
              <a:rPr lang="en-GB" sz="1600" dirty="0" err="1">
                <a:cs typeface="B Nazanin" panose="00000400000000000000" pitchFamily="2" charset="-78"/>
              </a:rPr>
              <a:t>dtype</a:t>
            </a:r>
            <a:r>
              <a:rPr lang="en-GB" sz="1600" dirty="0">
                <a:cs typeface="B Nazanin" panose="00000400000000000000" pitchFamily="2" charset="-78"/>
              </a:rPr>
              <a:t>=[('Name', 'S7'), ('ID', 'S2'), ('Age', 'S3')])</a:t>
            </a:r>
          </a:p>
        </p:txBody>
      </p:sp>
    </p:spTree>
    <p:extLst>
      <p:ext uri="{BB962C8B-B14F-4D97-AF65-F5344CB8AC3E}">
        <p14:creationId xmlns:p14="http://schemas.microsoft.com/office/powerpoint/2010/main" val="147502243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/>
              <a:t>References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126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F3CAD43-F534-4835-80BE-9B0FEB6F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r>
              <a:rPr lang="en-GB" sz="2600" dirty="0">
                <a:cs typeface="B Nazanin" panose="00000400000000000000" pitchFamily="2" charset="-7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https://www.educba.com/introduction-to-numpy/</a:t>
            </a:r>
            <a:endParaRPr lang="en-GB" sz="2600" dirty="0">
              <a:cs typeface="B Nazanin" panose="00000400000000000000" pitchFamily="2" charset="-78"/>
            </a:endParaRPr>
          </a:p>
          <a:p>
            <a:r>
              <a:rPr lang="en-GB" sz="2600" dirty="0">
                <a:cs typeface="B Nazanin" panose="00000400000000000000" pitchFamily="2" charset="-7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https://medium.com/analytics-vidhya/introduction-to-numpy-279bbc88c615</a:t>
            </a:r>
            <a:endParaRPr lang="en-GB" sz="2600" dirty="0">
              <a:cs typeface="B Nazanin" panose="00000400000000000000" pitchFamily="2" charset="-78"/>
            </a:endParaRPr>
          </a:p>
          <a:p>
            <a:r>
              <a:rPr lang="en-GB" sz="2600" dirty="0">
                <a:cs typeface="B Nazanin" panose="00000400000000000000" pitchFamily="2" charset="-78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https://github.com/basemax/DataScienceGlobalSummit-NumPy</a:t>
            </a:r>
            <a:endParaRPr lang="en-GB" sz="2600" dirty="0">
              <a:cs typeface="B Nazanin" panose="00000400000000000000" pitchFamily="2" charset="-78"/>
            </a:endParaRPr>
          </a:p>
          <a:p>
            <a:endParaRPr lang="en-GB" sz="2600" dirty="0">
              <a:cs typeface="B Nazanin" panose="00000400000000000000" pitchFamily="2" charset="-78"/>
            </a:endParaRPr>
          </a:p>
          <a:p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7088125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6512" y="6165304"/>
            <a:ext cx="7772400" cy="813428"/>
          </a:xfrm>
        </p:spPr>
        <p:txBody>
          <a:bodyPr>
            <a:noAutofit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Tabatabaei Historical House,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Kashan, I.R.</a:t>
            </a:r>
            <a:endParaRPr lang="en-ZA" sz="192900" dirty="0">
              <a:solidFill>
                <a:schemeClr val="accent2">
                  <a:lumMod val="75000"/>
                </a:schemeClr>
              </a:solidFill>
              <a:latin typeface="STXingkai" panose="020B0503020204020204" pitchFamily="2" charset="-122"/>
              <a:ea typeface="STXingkai" panose="020B0503020204020204" pitchFamily="2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9B350B-8BFC-4A92-BB83-4738DB3DE4BD}"/>
              </a:ext>
            </a:extLst>
          </p:cNvPr>
          <p:cNvSpPr txBox="1"/>
          <p:nvPr/>
        </p:nvSpPr>
        <p:spPr>
          <a:xfrm>
            <a:off x="554854" y="5157192"/>
            <a:ext cx="3441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Thank you for your attention.</a:t>
            </a:r>
            <a:endParaRPr lang="en-GB" dirty="0"/>
          </a:p>
        </p:txBody>
      </p:sp>
      <p:sp>
        <p:nvSpPr>
          <p:cNvPr id="5" name="AutoShape 8" descr="خانه طباطبایی ها">
            <a:extLst>
              <a:ext uri="{FF2B5EF4-FFF2-40B4-BE49-F238E27FC236}">
                <a16:creationId xmlns:a16="http://schemas.microsoft.com/office/drawing/2014/main" id="{B674578D-C1EB-4A7D-9984-9C959D5B9D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10" descr="بیرونی">
            <a:extLst>
              <a:ext uri="{FF2B5EF4-FFF2-40B4-BE49-F238E27FC236}">
                <a16:creationId xmlns:a16="http://schemas.microsoft.com/office/drawing/2014/main" id="{406DC0C0-F3B4-491E-AB10-118E64CD8D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6E11C9-9D29-4E5B-A3FE-3CF5F3F77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6" y="1150106"/>
            <a:ext cx="4325346" cy="26663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236C-3FFF-4AEB-A2C5-1F362D2C55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12" y="1117237"/>
            <a:ext cx="4498732" cy="2699239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F974B82A-2E67-4C02-8CFD-0F69BF0BE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612" y="3922582"/>
            <a:ext cx="4498732" cy="238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4FCD5D-3CB1-387B-115C-B2F5D5A2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127</a:t>
            </a:fld>
            <a:endParaRPr lang="en-Z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693FC0-7FB8-4A35-AF9C-BF442A957CFF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</p:spTree>
    <p:extLst>
      <p:ext uri="{BB962C8B-B14F-4D97-AF65-F5344CB8AC3E}">
        <p14:creationId xmlns:p14="http://schemas.microsoft.com/office/powerpoint/2010/main" val="393355121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840" y="1535454"/>
            <a:ext cx="7772400" cy="3931110"/>
          </a:xfrm>
        </p:spPr>
        <p:txBody>
          <a:bodyPr>
            <a:noAutofit/>
          </a:bodyPr>
          <a:lstStyle/>
          <a:p>
            <a:r>
              <a:rPr lang="en-US" sz="2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any questions in the future: </a:t>
            </a:r>
            <a:r>
              <a:rPr lang="en-US" sz="2800" i="0" dirty="0">
                <a:effectLst/>
                <a:latin typeface="arial" panose="020B0604020202020204" pitchFamily="34" charset="0"/>
              </a:rPr>
              <a:t>maxbasecode@gmail.com</a:t>
            </a:r>
            <a:endParaRPr lang="en-ZA" sz="400000" dirty="0">
              <a:latin typeface="STXingkai" panose="020B0503020204020204" pitchFamily="2" charset="-122"/>
              <a:ea typeface="STXingkai" panose="020B0503020204020204" pitchFamily="2" charset="-122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31640" y="378904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DAECE-C819-5E06-41E8-EB8CFC0A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2BEE-F2C7-401E-87AF-0948E6394348}" type="slidenum">
              <a:rPr lang="en-ZA" smtClean="0"/>
              <a:t>128</a:t>
            </a:fld>
            <a:endParaRPr 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9C33C-260D-4ED3-86D6-1D7F5D86D265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</p:spTree>
    <p:extLst>
      <p:ext uri="{BB962C8B-B14F-4D97-AF65-F5344CB8AC3E}">
        <p14:creationId xmlns:p14="http://schemas.microsoft.com/office/powerpoint/2010/main" val="1004541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Arrays in Python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82FE4E-0633-408D-BAF6-1580FAC9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my_list</a:t>
            </a:r>
            <a:r>
              <a:rPr lang="en-GB" sz="2600" b="1" dirty="0">
                <a:cs typeface="B Nazanin" panose="00000400000000000000" pitchFamily="2" charset="-78"/>
              </a:rPr>
              <a:t> = [10, 20, 30, 40, 50, 60, 70, 80, 90, 100]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print(type(</a:t>
            </a:r>
            <a:r>
              <a:rPr lang="en-GB" sz="2600" b="1" dirty="0" err="1">
                <a:cs typeface="B Nazanin" panose="00000400000000000000" pitchFamily="2" charset="-78"/>
              </a:rPr>
              <a:t>my_list</a:t>
            </a:r>
            <a:r>
              <a:rPr lang="en-GB" sz="2600" b="1" dirty="0">
                <a:cs typeface="B Nazanin" panose="00000400000000000000" pitchFamily="2" charset="-78"/>
              </a:rPr>
              <a:t>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list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This is a normal array in Python.</a:t>
            </a: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1240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Arrays in NumPy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import </a:t>
            </a:r>
            <a:r>
              <a:rPr lang="en-GB" sz="2600" b="1" dirty="0" err="1">
                <a:cs typeface="B Nazanin" panose="00000400000000000000" pitchFamily="2" charset="-78"/>
              </a:rPr>
              <a:t>numpy</a:t>
            </a:r>
            <a:r>
              <a:rPr lang="en-GB" sz="2600" b="1" dirty="0">
                <a:cs typeface="B Nazanin" panose="00000400000000000000" pitchFamily="2" charset="-78"/>
              </a:rPr>
              <a:t> as np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my_list</a:t>
            </a:r>
            <a:r>
              <a:rPr lang="en-GB" sz="2600" b="1" dirty="0">
                <a:cs typeface="B Nazanin" panose="00000400000000000000" pitchFamily="2" charset="-78"/>
              </a:rPr>
              <a:t> = [10, 20, 30, 40, 50, 60, 70, 80, 90, 100]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arr1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</a:t>
            </a:r>
            <a:r>
              <a:rPr lang="en-GB" sz="2600" b="1" dirty="0" err="1">
                <a:cs typeface="B Nazanin" panose="00000400000000000000" pitchFamily="2" charset="-78"/>
              </a:rPr>
              <a:t>my_list</a:t>
            </a:r>
            <a:r>
              <a:rPr lang="en-GB" sz="2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print(arr1)</a:t>
            </a:r>
            <a:endParaRPr lang="fa-IR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20, 30, 40, 50, 60])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This is a array in NumPy.</a:t>
            </a: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71842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GB" sz="4000" b="1" dirty="0">
                <a:cs typeface="B Nazanin" panose="00000400000000000000" pitchFamily="2" charset="-78"/>
              </a:rPr>
              <a:t>data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Titr" panose="00000700000000000000" pitchFamily="2" charset="-78"/>
              </a:rPr>
              <a:t>Memory address of an array object: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print(arr1.data)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&lt;memory at 0x000001C2B747E348&gt;</a:t>
            </a:r>
          </a:p>
        </p:txBody>
      </p:sp>
    </p:spTree>
    <p:extLst>
      <p:ext uri="{BB962C8B-B14F-4D97-AF65-F5344CB8AC3E}">
        <p14:creationId xmlns:p14="http://schemas.microsoft.com/office/powerpoint/2010/main" val="103769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GB" sz="4000" b="1" dirty="0">
                <a:cs typeface="B Nazanin" panose="00000400000000000000" pitchFamily="2" charset="-78"/>
              </a:rPr>
              <a:t>type()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Titr" panose="00000700000000000000" pitchFamily="2" charset="-78"/>
              </a:rPr>
              <a:t>Display type of an object: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print(type(arr1))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</a:t>
            </a:r>
            <a:r>
              <a:rPr lang="en-GB" sz="2600" dirty="0" err="1">
                <a:cs typeface="B Nazanin" panose="00000400000000000000" pitchFamily="2" charset="-78"/>
              </a:rPr>
              <a:t>numpy.ndarray</a:t>
            </a: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1995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GB" sz="4000" b="1" dirty="0" err="1">
                <a:cs typeface="B Nazanin" panose="00000400000000000000" pitchFamily="2" charset="-78"/>
              </a:rPr>
              <a:t>dtype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Titr" panose="00000700000000000000" pitchFamily="2" charset="-78"/>
              </a:rPr>
              <a:t>Datatype of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print(arr1.dtype)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</a:t>
            </a:r>
            <a:r>
              <a:rPr lang="en-GB" sz="2600" dirty="0" err="1">
                <a:cs typeface="B Nazanin" panose="00000400000000000000" pitchFamily="2" charset="-78"/>
              </a:rPr>
              <a:t>dtype</a:t>
            </a:r>
            <a:r>
              <a:rPr lang="en-GB" sz="2600" dirty="0">
                <a:cs typeface="B Nazanin" panose="00000400000000000000" pitchFamily="2" charset="-78"/>
              </a:rPr>
              <a:t>('int32’)</a:t>
            </a:r>
          </a:p>
        </p:txBody>
      </p:sp>
    </p:spTree>
    <p:extLst>
      <p:ext uri="{BB962C8B-B14F-4D97-AF65-F5344CB8AC3E}">
        <p14:creationId xmlns:p14="http://schemas.microsoft.com/office/powerpoint/2010/main" val="2271124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GB" sz="4000" b="1" dirty="0" err="1">
                <a:cs typeface="B Nazanin" panose="00000400000000000000" pitchFamily="2" charset="-78"/>
              </a:rPr>
              <a:t>astype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Convert Integer Array to FLOAT: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print(arr1.astype(float))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array([10., 20., 30., 40., 50., 60., 70., 80., 90., 100.])</a:t>
            </a:r>
          </a:p>
        </p:txBody>
      </p:sp>
    </p:spTree>
    <p:extLst>
      <p:ext uri="{BB962C8B-B14F-4D97-AF65-F5344CB8AC3E}">
        <p14:creationId xmlns:p14="http://schemas.microsoft.com/office/powerpoint/2010/main" val="3631437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 err="1">
                <a:cs typeface="B Nazanin" panose="00000400000000000000" pitchFamily="2" charset="-78"/>
              </a:rPr>
              <a:t>np.arange</a:t>
            </a:r>
            <a:endParaRPr lang="en-GB" sz="40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19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Generate evenly spaced numbers (space =1) between 0 to 10: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(0,10))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array([0, 1, 2, 3, 4, 5, 6, 7, 8, 9])</a:t>
            </a:r>
          </a:p>
        </p:txBody>
      </p:sp>
    </p:spTree>
    <p:extLst>
      <p:ext uri="{BB962C8B-B14F-4D97-AF65-F5344CB8AC3E}">
        <p14:creationId xmlns:p14="http://schemas.microsoft.com/office/powerpoint/2010/main" val="236999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966AF673-2D07-482F-952D-912AE0854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D5B76303-D9CF-4732-805F-CD4D0931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24544" y="6381328"/>
            <a:ext cx="2133600" cy="365125"/>
          </a:xfrm>
        </p:spPr>
        <p:txBody>
          <a:bodyPr/>
          <a:lstStyle/>
          <a:p>
            <a:fld id="{F8102BEE-F2C7-401E-87AF-0948E6394348}" type="slidenum">
              <a:rPr lang="en-ZA" smtClean="0"/>
              <a:t>2</a:t>
            </a:fld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A81BA-7CA2-4698-BAD5-6F3E7FBD6B4D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6E22E37-B25F-45A0-BDA9-5EDF692A6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76872"/>
            <a:ext cx="7416824" cy="621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1F8BBD68-7F28-40DD-8975-E1446780035D}"/>
              </a:ext>
            </a:extLst>
          </p:cNvPr>
          <p:cNvSpPr txBox="1">
            <a:spLocks/>
          </p:cNvSpPr>
          <p:nvPr/>
        </p:nvSpPr>
        <p:spPr>
          <a:xfrm>
            <a:off x="1187624" y="3746972"/>
            <a:ext cx="6400800" cy="2706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 err="1">
                <a:solidFill>
                  <a:schemeClr val="tx1"/>
                </a:solidFill>
              </a:rPr>
              <a:t>Seyyed</a:t>
            </a:r>
            <a:r>
              <a:rPr lang="en-US" sz="1500" b="1" dirty="0">
                <a:solidFill>
                  <a:schemeClr val="tx1"/>
                </a:solidFill>
              </a:rPr>
              <a:t> Ali </a:t>
            </a:r>
            <a:r>
              <a:rPr lang="en-US" sz="1500" b="1" dirty="0" err="1">
                <a:solidFill>
                  <a:schemeClr val="tx1"/>
                </a:solidFill>
              </a:rPr>
              <a:t>Mohammadiyeh</a:t>
            </a:r>
            <a:r>
              <a:rPr lang="en-US" sz="1500" b="1" dirty="0">
                <a:solidFill>
                  <a:schemeClr val="tx1"/>
                </a:solidFill>
              </a:rPr>
              <a:t> (Max Base)</a:t>
            </a:r>
          </a:p>
          <a:p>
            <a:r>
              <a:rPr lang="en-US" sz="1500" dirty="0">
                <a:solidFill>
                  <a:schemeClr val="tx1"/>
                </a:solidFill>
              </a:rPr>
              <a:t>Faculty of Mathematics, University of Kashan</a:t>
            </a:r>
          </a:p>
          <a:p>
            <a:r>
              <a:rPr lang="en-US" sz="1500" dirty="0">
                <a:solidFill>
                  <a:schemeClr val="tx1"/>
                </a:solidFill>
              </a:rPr>
              <a:t>Open-Source Maintainer, GitHub</a:t>
            </a:r>
          </a:p>
          <a:p>
            <a:r>
              <a:rPr lang="en-US" sz="1500" dirty="0">
                <a:solidFill>
                  <a:schemeClr val="tx1"/>
                </a:solidFill>
              </a:rPr>
              <a:t>CTO, </a:t>
            </a:r>
            <a:r>
              <a:rPr lang="en-US" sz="1500" dirty="0" err="1">
                <a:solidFill>
                  <a:schemeClr val="tx1"/>
                </a:solidFill>
              </a:rPr>
              <a:t>Asrez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maxbasecode@gmail.com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0B24168-991B-40F3-94F1-FA0CB55B7D4C}"/>
              </a:ext>
            </a:extLst>
          </p:cNvPr>
          <p:cNvSpPr txBox="1">
            <a:spLocks/>
          </p:cNvSpPr>
          <p:nvPr/>
        </p:nvSpPr>
        <p:spPr>
          <a:xfrm>
            <a:off x="107504" y="1844824"/>
            <a:ext cx="892899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GB" b="1" dirty="0">
                <a:cs typeface="B Nazanin" panose="00000400000000000000" pitchFamily="2" charset="-78"/>
              </a:rPr>
              <a:t>"Real-life use case on NumPy; A tool that Every Data Scientist Needs to Master"</a:t>
            </a:r>
            <a:endParaRPr lang="en-ZA" sz="19900" b="1" dirty="0">
              <a:solidFill>
                <a:schemeClr val="accent2">
                  <a:lumMod val="75000"/>
                </a:schemeClr>
              </a:solidFill>
              <a:latin typeface="Calibri (Headings)"/>
              <a:ea typeface="STXingkai" panose="020B0503020204020204" pitchFamily="2" charset="-122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95350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 err="1">
                <a:cs typeface="B Nazanin" panose="00000400000000000000" pitchFamily="2" charset="-78"/>
              </a:rPr>
              <a:t>np.arange</a:t>
            </a:r>
            <a:endParaRPr lang="en-GB" sz="40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Generate numbers between 0 to 100 with a space of 10: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(0,100,10))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array([ 0, 10, 20, 30, 40, 50, 60, 70, 80, 90 ])</a:t>
            </a:r>
          </a:p>
        </p:txBody>
      </p:sp>
    </p:spTree>
    <p:extLst>
      <p:ext uri="{BB962C8B-B14F-4D97-AF65-F5344CB8AC3E}">
        <p14:creationId xmlns:p14="http://schemas.microsoft.com/office/powerpoint/2010/main" val="2351534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 err="1">
                <a:cs typeface="B Nazanin" panose="00000400000000000000" pitchFamily="2" charset="-78"/>
              </a:rPr>
              <a:t>np.arange</a:t>
            </a:r>
            <a:endParaRPr lang="en-GB" sz="40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Generate numbers between 10 to 100 with a space of 10 in descending order: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(100, 10, -10))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array([100, 90, 80, 70, 60, 50, 40, 30, 20])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84898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>
                <a:cs typeface="B Nazanin" panose="00000400000000000000" pitchFamily="2" charset="-78"/>
              </a:rPr>
              <a:t>shape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Shape of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arr</a:t>
            </a:r>
            <a:r>
              <a:rPr lang="en-GB" sz="2600" b="1" dirty="0">
                <a:cs typeface="B Nazanin" panose="00000400000000000000" pitchFamily="2" charset="-78"/>
              </a:rPr>
              <a:t> = 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(0,10)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arr.shape</a:t>
            </a:r>
            <a:r>
              <a:rPr lang="en-GB" sz="2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(10,)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arr</a:t>
            </a:r>
            <a:r>
              <a:rPr lang="en-GB" sz="2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array([0, 1, 2, 3, 4, 5, 6, 7, 8, 9])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28940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>
                <a:cs typeface="B Nazanin" panose="00000400000000000000" pitchFamily="2" charset="-78"/>
              </a:rPr>
              <a:t>size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Size of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print(arr3.size)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10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48110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Length of array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len</a:t>
            </a:r>
            <a:r>
              <a:rPr lang="en-GB" sz="2600" b="1" dirty="0">
                <a:cs typeface="B Nazanin" panose="00000400000000000000" pitchFamily="2" charset="-78"/>
              </a:rPr>
              <a:t>(arr3))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4647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 err="1">
                <a:cs typeface="B Nazanin" panose="00000400000000000000" pitchFamily="2" charset="-78"/>
              </a:rPr>
              <a:t>ndim</a:t>
            </a:r>
            <a:endParaRPr lang="en-GB" sz="40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Dimension of Array:</a:t>
            </a:r>
            <a:br>
              <a:rPr lang="en-GB" sz="2800" dirty="0">
                <a:cs typeface="B Nazanin" panose="00000400000000000000" pitchFamily="2" charset="-78"/>
              </a:rPr>
            </a:br>
            <a:endParaRPr lang="en-GB" sz="28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arr.ndim</a:t>
            </a:r>
            <a:r>
              <a:rPr lang="en-GB" sz="2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1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3795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itemsize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Bytes consumed by one element of an array object: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print(arr3.itemsize)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4</a:t>
            </a:r>
          </a:p>
        </p:txBody>
      </p:sp>
    </p:spTree>
    <p:extLst>
      <p:ext uri="{BB962C8B-B14F-4D97-AF65-F5344CB8AC3E}">
        <p14:creationId xmlns:p14="http://schemas.microsoft.com/office/powerpoint/2010/main" val="3150196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nbytes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Bytes consumed by an array object: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print(arr3.nbytes)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40</a:t>
            </a:r>
          </a:p>
        </p:txBody>
      </p:sp>
    </p:spTree>
    <p:extLst>
      <p:ext uri="{BB962C8B-B14F-4D97-AF65-F5344CB8AC3E}">
        <p14:creationId xmlns:p14="http://schemas.microsoft.com/office/powerpoint/2010/main" val="291561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b="1" dirty="0">
                <a:cs typeface="B Nazanin" panose="00000400000000000000" pitchFamily="2" charset="-78"/>
              </a:rPr>
              <a:t>np.zeros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Generate an array of zeros:</a:t>
            </a:r>
          </a:p>
          <a:p>
            <a:pPr marL="0" indent="0">
              <a:buNone/>
            </a:pPr>
            <a:endParaRPr lang="pt-BR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pt-BR" sz="2600" b="1" dirty="0">
                <a:cs typeface="B Nazanin" panose="00000400000000000000" pitchFamily="2" charset="-78"/>
              </a:rPr>
              <a:t>print(np.zeros(10))</a:t>
            </a:r>
          </a:p>
          <a:p>
            <a:pPr marL="0" indent="0">
              <a:buNone/>
            </a:pPr>
            <a:r>
              <a:rPr lang="pt-BR" sz="2600" dirty="0">
                <a:cs typeface="B Nazanin" panose="00000400000000000000" pitchFamily="2" charset="-78"/>
              </a:rPr>
              <a:t>&gt; array([0., 0., 0., 0., 0., 0., 0., 0., 0., 0.])</a:t>
            </a: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71147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b="1" dirty="0">
                <a:cs typeface="B Nazanin" panose="00000400000000000000" pitchFamily="2" charset="-78"/>
              </a:rPr>
              <a:t>np.ones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29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Generate an array of ones with given shape:</a:t>
            </a:r>
          </a:p>
          <a:p>
            <a:pPr marL="0" indent="0">
              <a:buNone/>
            </a:pPr>
            <a:endParaRPr lang="pt-BR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pt-BR" sz="2600" b="1" dirty="0">
                <a:cs typeface="B Nazanin" panose="00000400000000000000" pitchFamily="2" charset="-78"/>
              </a:rPr>
              <a:t>print(np.ones(10))</a:t>
            </a:r>
          </a:p>
          <a:p>
            <a:pPr marL="0" indent="0">
              <a:buNone/>
            </a:pPr>
            <a:r>
              <a:rPr lang="pt-BR" sz="2600" dirty="0">
                <a:cs typeface="B Nazanin" panose="00000400000000000000" pitchFamily="2" charset="-78"/>
              </a:rPr>
              <a:t>&gt; array([1., 1., 1., 1., 1., 1., 1., 1., 1., 1.])</a:t>
            </a: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4806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WHO I AM</a:t>
            </a:r>
            <a:endParaRPr lang="en-US" sz="3800" b="1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C7474CF-B88E-4F61-B96E-6D6B7981B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25BADD0E-7420-4B61-893F-A32C3F53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24544" y="6381328"/>
            <a:ext cx="2133600" cy="365125"/>
          </a:xfrm>
        </p:spPr>
        <p:txBody>
          <a:bodyPr/>
          <a:lstStyle/>
          <a:p>
            <a:fld id="{F8102BEE-F2C7-401E-87AF-0948E6394348}" type="slidenum">
              <a:rPr lang="en-ZA" smtClean="0"/>
              <a:t>3</a:t>
            </a:fld>
            <a:endParaRPr lang="en-Z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06CCFD-12D3-4C12-AA1C-5F5FC1156B25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3E559AD-71DD-4A49-830A-E3F5860B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0399B88-CCC5-4016-94F4-C80DEC9E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b="1" dirty="0">
                <a:cs typeface="B Nazanin" panose="00000400000000000000" pitchFamily="2" charset="-78"/>
              </a:rPr>
              <a:t>ALI</a:t>
            </a:r>
            <a:r>
              <a:rPr lang="en-US" sz="2600" dirty="0">
                <a:cs typeface="B Nazanin" panose="00000400000000000000" pitchFamily="2" charset="-78"/>
              </a:rPr>
              <a:t>, (Aka Max Base)</a:t>
            </a:r>
          </a:p>
          <a:p>
            <a:pPr marL="0" indent="0" algn="l">
              <a:buNone/>
            </a:pPr>
            <a:endParaRPr lang="en-US" sz="2600" dirty="0">
              <a:cs typeface="B Nazanin" panose="00000400000000000000" pitchFamily="2" charset="-78"/>
            </a:endParaRPr>
          </a:p>
          <a:p>
            <a:r>
              <a:rPr lang="en-US" sz="2600" dirty="0">
                <a:cs typeface="B Nazanin" panose="00000400000000000000" pitchFamily="2" charset="-78"/>
              </a:rPr>
              <a:t>GitHub and Open-Source world </a:t>
            </a:r>
            <a:r>
              <a:rPr lang="en-US" sz="2600" b="1" dirty="0">
                <a:cs typeface="B Nazanin" panose="00000400000000000000" pitchFamily="2" charset="-78"/>
              </a:rPr>
              <a:t>(^_^)</a:t>
            </a:r>
          </a:p>
          <a:p>
            <a:r>
              <a:rPr lang="en-US" sz="2600" dirty="0">
                <a:cs typeface="B Nazanin" panose="00000400000000000000" pitchFamily="2" charset="-78"/>
              </a:rPr>
              <a:t>Open-Source Maintainer</a:t>
            </a:r>
          </a:p>
          <a:p>
            <a:r>
              <a:rPr lang="en-US" sz="2600" dirty="0">
                <a:cs typeface="B Nazanin" panose="00000400000000000000" pitchFamily="2" charset="-78"/>
              </a:rPr>
              <a:t>Software Engineer, Programming more then 10 years</a:t>
            </a:r>
          </a:p>
          <a:p>
            <a:r>
              <a:rPr lang="en-GB" sz="2600" dirty="0">
                <a:cs typeface="B Nazanin" panose="00000400000000000000" pitchFamily="2" charset="-78"/>
              </a:rPr>
              <a:t>Mathematics background</a:t>
            </a:r>
          </a:p>
          <a:p>
            <a:r>
              <a:rPr lang="en-US" sz="2600" b="1" dirty="0">
                <a:cs typeface="B Nazanin" panose="00000400000000000000" pitchFamily="2" charset="-78"/>
              </a:rPr>
              <a:t>@basemax </a:t>
            </a:r>
            <a:r>
              <a:rPr lang="en-US" sz="2600" dirty="0">
                <a:cs typeface="B Nazanin" panose="00000400000000000000" pitchFamily="2" charset="-78"/>
              </a:rPr>
              <a:t>on GitHub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71866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np.repeat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30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Repeat 10 five times in an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np.repeat</a:t>
            </a:r>
            <a:r>
              <a:rPr lang="en-GB" sz="2600" b="1" dirty="0">
                <a:cs typeface="B Nazanin" panose="00000400000000000000" pitchFamily="2" charset="-78"/>
              </a:rPr>
              <a:t>(10,5))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10, 10, 10, 10])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74979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np.repeat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31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Repeat each element in array 'a' thrice: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([10, 20, 30])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np.repeat</a:t>
            </a:r>
            <a:r>
              <a:rPr lang="en-GB" sz="2600" b="1" dirty="0">
                <a:cs typeface="B Nazanin" panose="00000400000000000000" pitchFamily="2" charset="-78"/>
              </a:rPr>
              <a:t>(a, 3))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10, 10, 20, 20, 20, 30, 30, 30])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22333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np.full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32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Array of 10’s: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np.full</a:t>
            </a:r>
            <a:r>
              <a:rPr lang="en-GB" sz="2600" b="1" dirty="0">
                <a:cs typeface="B Nazanin" panose="00000400000000000000" pitchFamily="2" charset="-78"/>
              </a:rPr>
              <a:t>(5,10))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10, 10, 10, 10])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6035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np.arange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33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Generate array of Odd numbers: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ar1 = 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(1,20)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print(ar1[ar1%2 ==1])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array([ 1, 3, 5, 7, 9, 11, 13, 15, 17, 19])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31590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np.arange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34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Generate array of even numbers:</a:t>
            </a: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ar1 = 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(1,20)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print(ar1[ar1%2 == 0])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array([ 2, 4, 6, 8, 10, 12, 14, 16, 18])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13616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np.linspace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35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cs typeface="B Nazanin" panose="00000400000000000000" pitchFamily="2" charset="-78"/>
              </a:rPr>
              <a:t>Generate evenly spaced 4 numbers between 10 to 20: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np.linspace</a:t>
            </a:r>
            <a:r>
              <a:rPr lang="en-GB" sz="2600" b="1" dirty="0">
                <a:cs typeface="B Nazanin" panose="00000400000000000000" pitchFamily="2" charset="-78"/>
              </a:rPr>
              <a:t>(10,20,4))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array([10. , 13.33333333, 16.66666667, 20. ])</a:t>
            </a:r>
          </a:p>
        </p:txBody>
      </p:sp>
    </p:spTree>
    <p:extLst>
      <p:ext uri="{BB962C8B-B14F-4D97-AF65-F5344CB8AC3E}">
        <p14:creationId xmlns:p14="http://schemas.microsoft.com/office/powerpoint/2010/main" val="770342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np.linspace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36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cs typeface="B Nazanin" panose="00000400000000000000" pitchFamily="2" charset="-78"/>
              </a:rPr>
              <a:t>Generate evenly spaced 11 numbers between 10 to 20: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np.linspace</a:t>
            </a:r>
            <a:r>
              <a:rPr lang="en-GB" sz="2600" b="1" dirty="0">
                <a:cs typeface="B Nazanin" panose="00000400000000000000" pitchFamily="2" charset="-78"/>
              </a:rPr>
              <a:t>(10,20,11))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array([10., 11., 12., 13., 14., 15., 16., 17., 18., 19., 20.])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80081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np.random.random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37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Create an array of random values: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np.random.random</a:t>
            </a:r>
            <a:r>
              <a:rPr lang="en-GB" sz="2600" b="1" dirty="0">
                <a:cs typeface="B Nazanin" panose="00000400000000000000" pitchFamily="2" charset="-78"/>
              </a:rPr>
              <a:t>(4))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array([0.61387161, 0.7734601 , 0.48868515, 0.05535259])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55722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np.random.randint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38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Generate an array of Random Integer numbers:</a:t>
            </a:r>
          </a:p>
          <a:p>
            <a:pPr marL="0" indent="0">
              <a:buNone/>
            </a:pPr>
            <a:endParaRPr lang="en-GB" sz="28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np.random.randint</a:t>
            </a:r>
            <a:r>
              <a:rPr lang="en-GB" sz="2600" b="1" dirty="0">
                <a:cs typeface="B Nazanin" panose="00000400000000000000" pitchFamily="2" charset="-78"/>
              </a:rPr>
              <a:t>(0,500,5))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array([359, 3, 200, 437, 400])</a:t>
            </a:r>
          </a:p>
        </p:txBody>
      </p:sp>
    </p:spTree>
    <p:extLst>
      <p:ext uri="{BB962C8B-B14F-4D97-AF65-F5344CB8AC3E}">
        <p14:creationId xmlns:p14="http://schemas.microsoft.com/office/powerpoint/2010/main" val="2292089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np.random.randint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39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B Nazanin" panose="00000400000000000000" pitchFamily="2" charset="-78"/>
              </a:rPr>
              <a:t>Generate an array of Random Integer numbers:</a:t>
            </a:r>
          </a:p>
          <a:p>
            <a:pPr marL="0" indent="0">
              <a:buNone/>
            </a:pPr>
            <a:endParaRPr lang="en-GB" sz="28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np.random.randint</a:t>
            </a:r>
            <a:r>
              <a:rPr lang="en-GB" sz="2600" b="1" dirty="0">
                <a:cs typeface="B Nazanin" panose="00000400000000000000" pitchFamily="2" charset="-78"/>
              </a:rPr>
              <a:t>(0,500,10))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array([402, 196, 481, 426, 245, 19, 292, 233, 399, 175])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7997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NumPy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7894E08-41DD-4BE9-98D2-C3229704D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NumPy is a library for the </a:t>
            </a:r>
            <a:r>
              <a:rPr lang="en-GB" sz="2600" b="1" dirty="0">
                <a:cs typeface="B Nazanin" panose="00000400000000000000" pitchFamily="2" charset="-78"/>
              </a:rPr>
              <a:t>Python</a:t>
            </a:r>
            <a:r>
              <a:rPr lang="en-GB" sz="2600" dirty="0">
                <a:cs typeface="B Nazanin" panose="00000400000000000000" pitchFamily="2" charset="-78"/>
              </a:rPr>
              <a:t> programming language, adding support for large, multi-dimensional arrays and matrices, along with a large collection of high-level mathematical functions to operate on these arrays.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https://numpy.org/</a:t>
            </a: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96629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np.random.seed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Using </a:t>
            </a:r>
            <a:r>
              <a:rPr lang="en-GB" sz="2600" dirty="0" err="1">
                <a:cs typeface="B Nazanin" panose="00000400000000000000" pitchFamily="2" charset="-78"/>
              </a:rPr>
              <a:t>random.seed</a:t>
            </a:r>
            <a:r>
              <a:rPr lang="en-GB" sz="2600" dirty="0">
                <a:cs typeface="B Nazanin" panose="00000400000000000000" pitchFamily="2" charset="-78"/>
              </a:rPr>
              <a:t> we can generate same number of Random numbers: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np.random.seed</a:t>
            </a:r>
            <a:r>
              <a:rPr lang="en-GB" sz="2600" b="1" dirty="0">
                <a:cs typeface="B Nazanin" panose="00000400000000000000" pitchFamily="2" charset="-78"/>
              </a:rPr>
              <a:t>(123)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np.random.randint</a:t>
            </a:r>
            <a:r>
              <a:rPr lang="en-GB" sz="2600" b="1" dirty="0">
                <a:cs typeface="B Nazanin" panose="00000400000000000000" pitchFamily="2" charset="-78"/>
              </a:rPr>
              <a:t>(0,100,10))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array([66, 92, 98, 17, 83, 57, 86, 97, 96, 47])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np.random.seed</a:t>
            </a:r>
            <a:r>
              <a:rPr lang="en-GB" sz="2600" b="1" dirty="0">
                <a:cs typeface="B Nazanin" panose="00000400000000000000" pitchFamily="2" charset="-78"/>
              </a:rPr>
              <a:t>(123)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np.random.randint</a:t>
            </a:r>
            <a:r>
              <a:rPr lang="en-GB" sz="2600" b="1" dirty="0">
                <a:cs typeface="B Nazanin" panose="00000400000000000000" pitchFamily="2" charset="-78"/>
              </a:rPr>
              <a:t>(0,100,10))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array([66, 92, 98, 17, 83, 57, 86, 97, 96, 47])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172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np.random.seed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Using </a:t>
            </a:r>
            <a:r>
              <a:rPr lang="en-GB" sz="2600" dirty="0" err="1">
                <a:cs typeface="B Nazanin" panose="00000400000000000000" pitchFamily="2" charset="-78"/>
              </a:rPr>
              <a:t>random.seed</a:t>
            </a:r>
            <a:r>
              <a:rPr lang="en-GB" sz="2600" dirty="0">
                <a:cs typeface="B Nazanin" panose="00000400000000000000" pitchFamily="2" charset="-78"/>
              </a:rPr>
              <a:t> we can generate same number of Random numbers: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np.random.seed</a:t>
            </a:r>
            <a:r>
              <a:rPr lang="en-GB" sz="2600" b="1" dirty="0">
                <a:cs typeface="B Nazanin" panose="00000400000000000000" pitchFamily="2" charset="-78"/>
              </a:rPr>
              <a:t>(101)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np.random.randint</a:t>
            </a:r>
            <a:r>
              <a:rPr lang="en-GB" sz="2600" b="1" dirty="0">
                <a:cs typeface="B Nazanin" panose="00000400000000000000" pitchFamily="2" charset="-78"/>
              </a:rPr>
              <a:t>(0,100,10))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array([95, 11, 81, 70, 63, 87, 75, 9, 77, 40])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09757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np.random.seed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Generate array of Random float numbers: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f1 = </a:t>
            </a:r>
            <a:r>
              <a:rPr lang="en-GB" sz="2600" b="1" dirty="0" err="1">
                <a:cs typeface="B Nazanin" panose="00000400000000000000" pitchFamily="2" charset="-78"/>
              </a:rPr>
              <a:t>np.random.uniform</a:t>
            </a:r>
            <a:r>
              <a:rPr lang="en-GB" sz="2600" b="1" dirty="0">
                <a:cs typeface="B Nazanin" panose="00000400000000000000" pitchFamily="2" charset="-78"/>
              </a:rPr>
              <a:t>(5,10, size=(10))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print(f1)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array([6.5348311 , 9.4680654 , 8.60771931, 5.94969477, 7.77113796,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6.76065977, 5.90946201, 8.92800881, 9.82741611, 6.16176831])</a:t>
            </a:r>
          </a:p>
        </p:txBody>
      </p:sp>
    </p:spTree>
    <p:extLst>
      <p:ext uri="{BB962C8B-B14F-4D97-AF65-F5344CB8AC3E}">
        <p14:creationId xmlns:p14="http://schemas.microsoft.com/office/powerpoint/2010/main" val="282841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np.floor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Extract Integer part: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np.floor</a:t>
            </a:r>
            <a:r>
              <a:rPr lang="en-GB" sz="2600" b="1" dirty="0">
                <a:cs typeface="B Nazanin" panose="00000400000000000000" pitchFamily="2" charset="-78"/>
              </a:rPr>
              <a:t>(f1))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array([6., 9., 8., 5., 7., 6., 5., 8., 9., 6.])</a:t>
            </a:r>
          </a:p>
        </p:txBody>
      </p:sp>
    </p:spTree>
    <p:extLst>
      <p:ext uri="{BB962C8B-B14F-4D97-AF65-F5344CB8AC3E}">
        <p14:creationId xmlns:p14="http://schemas.microsoft.com/office/powerpoint/2010/main" val="1676984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np.ceil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Extract Integer part: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([-1.7, -1.5, -0.2, 0.2, 1.5, 1.7, 2.0])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np.ceil</a:t>
            </a:r>
            <a:r>
              <a:rPr lang="en-GB" sz="2600" b="1" dirty="0">
                <a:cs typeface="B Nazanin" panose="00000400000000000000" pitchFamily="2" charset="-78"/>
              </a:rPr>
              <a:t>(a))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array([-1., -1., -0.,  1.,  2.,  2.,  2.])</a:t>
            </a:r>
          </a:p>
        </p:txBody>
      </p:sp>
    </p:spTree>
    <p:extLst>
      <p:ext uri="{BB962C8B-B14F-4D97-AF65-F5344CB8AC3E}">
        <p14:creationId xmlns:p14="http://schemas.microsoft.com/office/powerpoint/2010/main" val="25777963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astype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Convert Float Array to Integer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print(f1.astype(int))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array([6, 9, 8, 5, 7, 6, 5, 8, 9, 6])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17049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np.trunc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Truncate decimal part: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np.trunc</a:t>
            </a:r>
            <a:r>
              <a:rPr lang="en-GB" sz="2600" b="1" dirty="0">
                <a:cs typeface="B Nazanin" panose="00000400000000000000" pitchFamily="2" charset="-78"/>
              </a:rPr>
              <a:t>(f1))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&gt;array([6., 9., 8., 5., 7., 6., 5., 8., 9., 6.])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Convert Float Array to Integer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print(f1.astype(int))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array([6, 9, 8, 5, 7, 6, 5, 8, 9, 6])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530942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np.random.randn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Normal distribution (mean=0 and variance=1):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b2 = </a:t>
            </a:r>
            <a:r>
              <a:rPr lang="en-GB" sz="2600" b="1" dirty="0" err="1">
                <a:cs typeface="B Nazanin" panose="00000400000000000000" pitchFamily="2" charset="-78"/>
              </a:rPr>
              <a:t>np.random.randn</a:t>
            </a:r>
            <a:r>
              <a:rPr lang="en-GB" sz="2600" b="1" dirty="0">
                <a:cs typeface="B Nazanin" panose="00000400000000000000" pitchFamily="2" charset="-78"/>
              </a:rPr>
              <a:t>(10)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print(b2)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array([ 0.18869531, -0.75887206, -0.93323722, 0.95505651, 0.19079432,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1.97875732, 2.60596728, 0.68350889, 0.30266545, 1.69372293])</a:t>
            </a:r>
          </a:p>
        </p:txBody>
      </p:sp>
    </p:spTree>
    <p:extLst>
      <p:ext uri="{BB962C8B-B14F-4D97-AF65-F5344CB8AC3E}">
        <p14:creationId xmlns:p14="http://schemas.microsoft.com/office/powerpoint/2010/main" val="3564693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np.ndenumerate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print(arr1)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20, 30, 40, 50, 60])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Enumerate for </a:t>
            </a:r>
            <a:r>
              <a:rPr lang="en-GB" sz="2600" dirty="0" err="1">
                <a:cs typeface="B Nazanin" panose="00000400000000000000" pitchFamily="2" charset="-78"/>
              </a:rPr>
              <a:t>Numpy</a:t>
            </a:r>
            <a:r>
              <a:rPr lang="en-GB" sz="2600" dirty="0">
                <a:cs typeface="B Nazanin" panose="00000400000000000000" pitchFamily="2" charset="-78"/>
              </a:rPr>
              <a:t> Arrays: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for index, value in </a:t>
            </a:r>
            <a:r>
              <a:rPr lang="en-GB" sz="2600" b="1" dirty="0" err="1">
                <a:cs typeface="B Nazanin" panose="00000400000000000000" pitchFamily="2" charset="-78"/>
              </a:rPr>
              <a:t>np.ndenumerate</a:t>
            </a:r>
            <a:r>
              <a:rPr lang="en-GB" sz="2600" b="1" dirty="0">
                <a:cs typeface="B Nazanin" panose="00000400000000000000" pitchFamily="2" charset="-78"/>
              </a:rPr>
              <a:t>(arr1):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    print(index, value)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(0,) 10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(1,) 20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(2,) 30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(3,) 40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(4,) 50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(5,) 60</a:t>
            </a:r>
          </a:p>
        </p:txBody>
      </p:sp>
    </p:spTree>
    <p:extLst>
      <p:ext uri="{BB962C8B-B14F-4D97-AF65-F5344CB8AC3E}">
        <p14:creationId xmlns:p14="http://schemas.microsoft.com/office/powerpoint/2010/main" val="1407709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cs typeface="B Nazanin" panose="00000400000000000000" pitchFamily="2" charset="-78"/>
              </a:rPr>
              <a:t>sum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49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Sum of all elements in an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print(arr2.sum())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190</a:t>
            </a:r>
          </a:p>
        </p:txBody>
      </p:sp>
    </p:spTree>
    <p:extLst>
      <p:ext uri="{BB962C8B-B14F-4D97-AF65-F5344CB8AC3E}">
        <p14:creationId xmlns:p14="http://schemas.microsoft.com/office/powerpoint/2010/main" val="171174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Introduction to NumPy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7894E08-41DD-4BE9-98D2-C3229704D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NumPy is a python package used for numerical and scientific computing. It provides better runtime and space complexity. It provides a wide variety of array operations. If you wish to perform general-purpose operations, use python lists. But, if you care about performance and space complexity, use </a:t>
            </a:r>
            <a:r>
              <a:rPr lang="en-GB" sz="2600" dirty="0" err="1">
                <a:cs typeface="B Nazanin" panose="00000400000000000000" pitchFamily="2" charset="-78"/>
              </a:rPr>
              <a:t>Numpy</a:t>
            </a:r>
            <a:r>
              <a:rPr lang="en-GB" sz="2600" dirty="0">
                <a:cs typeface="B Nazanin" panose="00000400000000000000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17307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cumsum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Cumulative Sum: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np.cumsum</a:t>
            </a:r>
            <a:r>
              <a:rPr lang="en-GB" sz="2600" b="1" dirty="0">
                <a:cs typeface="B Nazanin" panose="00000400000000000000" pitchFamily="2" charset="-78"/>
              </a:rPr>
              <a:t>(arr2))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array([ 1, 3, 6, 10, 15, 21, 28, 36, 45, 55, 66, 78, 91,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105, 120, 136, 153, 171, 190], </a:t>
            </a:r>
            <a:r>
              <a:rPr lang="en-GB" sz="2600" dirty="0" err="1">
                <a:cs typeface="B Nazanin" panose="00000400000000000000" pitchFamily="2" charset="-78"/>
              </a:rPr>
              <a:t>dtype</a:t>
            </a:r>
            <a:r>
              <a:rPr lang="en-GB" sz="2600" dirty="0">
                <a:cs typeface="B Nazanin" panose="00000400000000000000" pitchFamily="2" charset="-78"/>
              </a:rPr>
              <a:t>=int32)</a:t>
            </a:r>
          </a:p>
        </p:txBody>
      </p:sp>
    </p:spTree>
    <p:extLst>
      <p:ext uri="{BB962C8B-B14F-4D97-AF65-F5344CB8AC3E}">
        <p14:creationId xmlns:p14="http://schemas.microsoft.com/office/powerpoint/2010/main" val="10936054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cs typeface="B Nazanin" panose="00000400000000000000" pitchFamily="2" charset="-78"/>
              </a:rPr>
              <a:t>min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Find Minimum number in an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print(arr2.min())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1</a:t>
            </a:r>
          </a:p>
        </p:txBody>
      </p:sp>
    </p:spTree>
    <p:extLst>
      <p:ext uri="{BB962C8B-B14F-4D97-AF65-F5344CB8AC3E}">
        <p14:creationId xmlns:p14="http://schemas.microsoft.com/office/powerpoint/2010/main" val="17098555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cs typeface="B Nazanin" panose="00000400000000000000" pitchFamily="2" charset="-78"/>
              </a:rPr>
              <a:t>max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Find MAX number in an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print(arr2.max())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19</a:t>
            </a:r>
          </a:p>
        </p:txBody>
      </p:sp>
    </p:spTree>
    <p:extLst>
      <p:ext uri="{BB962C8B-B14F-4D97-AF65-F5344CB8AC3E}">
        <p14:creationId xmlns:p14="http://schemas.microsoft.com/office/powerpoint/2010/main" val="36025300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argmin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Find INDEX of Minimum number in an array</a:t>
            </a:r>
            <a:r>
              <a:rPr lang="fa-IR" sz="2600" dirty="0">
                <a:cs typeface="B Nazanin" panose="00000400000000000000" pitchFamily="2" charset="-78"/>
              </a:rPr>
              <a:t>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print(arr2.argmin())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0</a:t>
            </a:r>
          </a:p>
        </p:txBody>
      </p:sp>
    </p:spTree>
    <p:extLst>
      <p:ext uri="{BB962C8B-B14F-4D97-AF65-F5344CB8AC3E}">
        <p14:creationId xmlns:p14="http://schemas.microsoft.com/office/powerpoint/2010/main" val="1587665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cs typeface="B Nazanin" panose="00000400000000000000" pitchFamily="2" charset="-78"/>
              </a:rPr>
              <a:t>argmax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Find INDEX of MAX number in an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print(arr2.argmax())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18</a:t>
            </a:r>
          </a:p>
        </p:txBody>
      </p:sp>
    </p:spTree>
    <p:extLst>
      <p:ext uri="{BB962C8B-B14F-4D97-AF65-F5344CB8AC3E}">
        <p14:creationId xmlns:p14="http://schemas.microsoft.com/office/powerpoint/2010/main" val="207490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cs typeface="B Nazanin" panose="00000400000000000000" pitchFamily="2" charset="-78"/>
              </a:rPr>
              <a:t>mean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Find mean of all numbers in an array</a:t>
            </a:r>
            <a:r>
              <a:rPr lang="fa-IR" sz="2600" dirty="0">
                <a:cs typeface="B Nazanin" panose="00000400000000000000" pitchFamily="2" charset="-78"/>
              </a:rPr>
              <a:t>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US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>
                <a:cs typeface="B Nazanin" panose="00000400000000000000" pitchFamily="2" charset="-78"/>
              </a:rPr>
              <a:t>arr2.mean())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10.0</a:t>
            </a:r>
          </a:p>
        </p:txBody>
      </p:sp>
    </p:spTree>
    <p:extLst>
      <p:ext uri="{BB962C8B-B14F-4D97-AF65-F5344CB8AC3E}">
        <p14:creationId xmlns:p14="http://schemas.microsoft.com/office/powerpoint/2010/main" val="24501639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cs typeface="B Nazanin" panose="00000400000000000000" pitchFamily="2" charset="-78"/>
              </a:rPr>
              <a:t>median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Find median of all numbers present in arr2: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np.median</a:t>
            </a:r>
            <a:r>
              <a:rPr lang="en-GB" sz="2600" b="1" dirty="0">
                <a:cs typeface="B Nazanin" panose="00000400000000000000" pitchFamily="2" charset="-78"/>
              </a:rPr>
              <a:t>(arr2))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10.0</a:t>
            </a:r>
          </a:p>
        </p:txBody>
      </p:sp>
    </p:spTree>
    <p:extLst>
      <p:ext uri="{BB962C8B-B14F-4D97-AF65-F5344CB8AC3E}">
        <p14:creationId xmlns:p14="http://schemas.microsoft.com/office/powerpoint/2010/main" val="26438413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cs typeface="B Nazanin" panose="00000400000000000000" pitchFamily="2" charset="-78"/>
              </a:rPr>
              <a:t>var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Variance: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np.var</a:t>
            </a:r>
            <a:r>
              <a:rPr lang="en-GB" sz="2600" b="1" dirty="0">
                <a:cs typeface="B Nazanin" panose="00000400000000000000" pitchFamily="2" charset="-78"/>
              </a:rPr>
              <a:t>(arr2))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30.0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420083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err="1">
                <a:cs typeface="B Nazanin" panose="00000400000000000000" pitchFamily="2" charset="-78"/>
              </a:rPr>
              <a:t>np.std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Standard deviation: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np.std</a:t>
            </a:r>
            <a:r>
              <a:rPr lang="en-GB" sz="2600" b="1" dirty="0">
                <a:cs typeface="B Nazanin" panose="00000400000000000000" pitchFamily="2" charset="-78"/>
              </a:rPr>
              <a:t>(arr2))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5.477225575051661</a:t>
            </a:r>
          </a:p>
        </p:txBody>
      </p:sp>
    </p:spTree>
    <p:extLst>
      <p:ext uri="{BB962C8B-B14F-4D97-AF65-F5344CB8AC3E}">
        <p14:creationId xmlns:p14="http://schemas.microsoft.com/office/powerpoint/2010/main" val="2661960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np.percentile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59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Calculating percentiles: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np.percentile</a:t>
            </a:r>
            <a:r>
              <a:rPr lang="en-GB" sz="2600" b="1" dirty="0">
                <a:cs typeface="B Nazanin" panose="00000400000000000000" pitchFamily="2" charset="-78"/>
              </a:rPr>
              <a:t>(arr2,70))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13.6</a:t>
            </a:r>
          </a:p>
        </p:txBody>
      </p:sp>
    </p:spTree>
    <p:extLst>
      <p:ext uri="{BB962C8B-B14F-4D97-AF65-F5344CB8AC3E}">
        <p14:creationId xmlns:p14="http://schemas.microsoft.com/office/powerpoint/2010/main" val="89435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Benefits of NumPy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F86472-E804-47E5-B036-2167E7D6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Using NumPy, a developer can perform the following operations:</a:t>
            </a:r>
          </a:p>
          <a:p>
            <a:pPr marL="0" indent="0" algn="l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1️⃣ Mathematical and logical operations on arrays;</a:t>
            </a:r>
          </a:p>
          <a:p>
            <a:pPr marL="0" indent="0" algn="l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2️⃣ Fourier transforms and routines for shape manipulation</a:t>
            </a:r>
            <a:r>
              <a:rPr lang="en-GB" sz="2600" dirty="0">
                <a:solidFill>
                  <a:srgbClr val="292929"/>
                </a:solidFill>
                <a:latin typeface="source-serif-pro"/>
              </a:rPr>
              <a:t>;</a:t>
            </a:r>
            <a:endParaRPr lang="en-GB" sz="26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3️⃣ Operations related to linear algebra. NumPy has in-built functions for linear algebra and random number generation.</a:t>
            </a:r>
          </a:p>
        </p:txBody>
      </p:sp>
    </p:spTree>
    <p:extLst>
      <p:ext uri="{BB962C8B-B14F-4D97-AF65-F5344CB8AC3E}">
        <p14:creationId xmlns:p14="http://schemas.microsoft.com/office/powerpoint/2010/main" val="38517198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err="1">
                <a:cs typeface="B Nazanin" panose="00000400000000000000" pitchFamily="2" charset="-78"/>
              </a:rPr>
              <a:t>np.percentile</a:t>
            </a:r>
            <a:endParaRPr lang="en-GB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10th &amp; 70th percentile: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np.percentile</a:t>
            </a:r>
            <a:r>
              <a:rPr lang="en-GB" sz="2600" b="1" dirty="0">
                <a:cs typeface="B Nazanin" panose="00000400000000000000" pitchFamily="2" charset="-78"/>
              </a:rPr>
              <a:t>(arr2, [10, 70]))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array([ 2.8, 13.6])</a:t>
            </a:r>
          </a:p>
        </p:txBody>
      </p:sp>
    </p:spTree>
    <p:extLst>
      <p:ext uri="{BB962C8B-B14F-4D97-AF65-F5344CB8AC3E}">
        <p14:creationId xmlns:p14="http://schemas.microsoft.com/office/powerpoint/2010/main" val="25139777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cs typeface="B Nazanin" panose="00000400000000000000" pitchFamily="2" charset="-78"/>
              </a:rPr>
              <a:t>Two-dimensional array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([[1,2,3,0] , [5,6,7,22] , [10 , 11 , 1 ,13] , [14,15,16,3]])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array([[ 1, 2, 3, 0],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[ 5, 6, 7, 22],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[10, 11, 1, 13],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[14, 15, 16, 3]])</a:t>
            </a:r>
          </a:p>
        </p:txBody>
      </p:sp>
    </p:spTree>
    <p:extLst>
      <p:ext uri="{BB962C8B-B14F-4D97-AF65-F5344CB8AC3E}">
        <p14:creationId xmlns:p14="http://schemas.microsoft.com/office/powerpoint/2010/main" val="7544018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sum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SUM of all numbers in a 2D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A.sum</a:t>
            </a:r>
            <a:r>
              <a:rPr lang="en-GB" sz="2600" b="1" dirty="0">
                <a:cs typeface="B Nazanin" panose="00000400000000000000" pitchFamily="2" charset="-78"/>
              </a:rPr>
              <a:t>())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129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54717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max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MAX number in a 2D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A.max</a:t>
            </a:r>
            <a:r>
              <a:rPr lang="en-GB" sz="2600" b="1" dirty="0">
                <a:cs typeface="B Nazanin" panose="00000400000000000000" pitchFamily="2" charset="-78"/>
              </a:rPr>
              <a:t>())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22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73355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min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Minimum number in a 2D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A.min</a:t>
            </a:r>
            <a:r>
              <a:rPr lang="en-GB" sz="2600" b="1" dirty="0">
                <a:cs typeface="B Nazanin" panose="00000400000000000000" pitchFamily="2" charset="-78"/>
              </a:rPr>
              <a:t>())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0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99000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amin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Column wise </a:t>
            </a:r>
            <a:r>
              <a:rPr lang="en-GB" sz="2600" dirty="0" err="1">
                <a:cs typeface="B Nazanin" panose="00000400000000000000" pitchFamily="2" charset="-78"/>
              </a:rPr>
              <a:t>mimimum</a:t>
            </a:r>
            <a:r>
              <a:rPr lang="en-GB" sz="2600" dirty="0">
                <a:cs typeface="B Nazanin" panose="00000400000000000000" pitchFamily="2" charset="-78"/>
              </a:rPr>
              <a:t> value: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np.amin</a:t>
            </a:r>
            <a:r>
              <a:rPr lang="en-GB" sz="2600" b="1" dirty="0">
                <a:cs typeface="B Nazanin" panose="00000400000000000000" pitchFamily="2" charset="-78"/>
              </a:rPr>
              <a:t>(A, axis=0))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array([1, 2, 1, 0])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178073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amin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Row wise </a:t>
            </a:r>
            <a:r>
              <a:rPr lang="en-GB" sz="2600" dirty="0" err="1">
                <a:cs typeface="B Nazanin" panose="00000400000000000000" pitchFamily="2" charset="-78"/>
              </a:rPr>
              <a:t>mimimum</a:t>
            </a:r>
            <a:r>
              <a:rPr lang="en-GB" sz="2600" dirty="0">
                <a:cs typeface="B Nazanin" panose="00000400000000000000" pitchFamily="2" charset="-78"/>
              </a:rPr>
              <a:t> value: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np.amin</a:t>
            </a:r>
            <a:r>
              <a:rPr lang="en-GB" sz="2600" b="1" dirty="0">
                <a:cs typeface="B Nazanin" panose="00000400000000000000" pitchFamily="2" charset="-78"/>
              </a:rPr>
              <a:t>(A, axis=1))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array([0, 5, 1, 3])</a:t>
            </a:r>
          </a:p>
        </p:txBody>
      </p:sp>
    </p:spTree>
    <p:extLst>
      <p:ext uri="{BB962C8B-B14F-4D97-AF65-F5344CB8AC3E}">
        <p14:creationId xmlns:p14="http://schemas.microsoft.com/office/powerpoint/2010/main" val="22983320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mean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Mean of all numbers in a 2D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A.mean</a:t>
            </a:r>
            <a:r>
              <a:rPr lang="en-GB" sz="2600" b="1" dirty="0">
                <a:cs typeface="B Nazanin" panose="00000400000000000000" pitchFamily="2" charset="-78"/>
              </a:rPr>
              <a:t>())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8.0625</a:t>
            </a:r>
          </a:p>
        </p:txBody>
      </p:sp>
    </p:spTree>
    <p:extLst>
      <p:ext uri="{BB962C8B-B14F-4D97-AF65-F5344CB8AC3E}">
        <p14:creationId xmlns:p14="http://schemas.microsoft.com/office/powerpoint/2010/main" val="39764219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median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Median: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np.median</a:t>
            </a:r>
            <a:r>
              <a:rPr lang="en-GB" sz="2600" b="1" dirty="0">
                <a:cs typeface="B Nazanin" panose="00000400000000000000" pitchFamily="2" charset="-78"/>
              </a:rPr>
              <a:t>(A))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6.5</a:t>
            </a:r>
          </a:p>
        </p:txBody>
      </p:sp>
    </p:spTree>
    <p:extLst>
      <p:ext uri="{BB962C8B-B14F-4D97-AF65-F5344CB8AC3E}">
        <p14:creationId xmlns:p14="http://schemas.microsoft.com/office/powerpoint/2010/main" val="27685692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[index]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69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Access first element of the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([7,5,3,9,0,2])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print(a[0])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7</a:t>
            </a:r>
          </a:p>
        </p:txBody>
      </p:sp>
    </p:spTree>
    <p:extLst>
      <p:ext uri="{BB962C8B-B14F-4D97-AF65-F5344CB8AC3E}">
        <p14:creationId xmlns:p14="http://schemas.microsoft.com/office/powerpoint/2010/main" val="118296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Why NumPy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52ED75-3361-44CB-9E4B-EE6861711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In Python we have lists that serve the purpose of arrays, but they are slow to process.</a:t>
            </a:r>
          </a:p>
          <a:p>
            <a:pPr marL="0" indent="0" algn="l">
              <a:buNone/>
            </a:pPr>
            <a:endParaRPr lang="en-GB" sz="26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 algn="l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1️⃣ NumPy aims to provide an array object that is up to 50x faster that traditional Python lists.</a:t>
            </a:r>
          </a:p>
          <a:p>
            <a:pPr marL="0" indent="0" algn="l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2️⃣ The array object in NumPy is called </a:t>
            </a:r>
            <a:r>
              <a:rPr lang="en-GB" sz="2600" b="0" i="0" dirty="0" err="1">
                <a:solidFill>
                  <a:srgbClr val="292929"/>
                </a:solidFill>
                <a:effectLst/>
                <a:latin typeface="source-serif-pro"/>
              </a:rPr>
              <a:t>ndarray</a:t>
            </a: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, it provides a lot of supporting functions that make working with </a:t>
            </a:r>
            <a:r>
              <a:rPr lang="en-GB" sz="2600" b="0" i="0" dirty="0" err="1">
                <a:solidFill>
                  <a:srgbClr val="292929"/>
                </a:solidFill>
                <a:effectLst/>
                <a:latin typeface="source-serif-pro"/>
              </a:rPr>
              <a:t>ndarray</a:t>
            </a: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 very easy.</a:t>
            </a:r>
          </a:p>
          <a:p>
            <a:pPr marL="0" indent="0" algn="l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3️⃣ Arrays are very frequently used in data science, where speed and resources are very important.</a:t>
            </a:r>
          </a:p>
        </p:txBody>
      </p:sp>
    </p:spTree>
    <p:extLst>
      <p:ext uri="{BB962C8B-B14F-4D97-AF65-F5344CB8AC3E}">
        <p14:creationId xmlns:p14="http://schemas.microsoft.com/office/powerpoint/2010/main" val="18594938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[index:]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Access all elements of Array except first one: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([7,5,3,9,0,2])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print(a[1:])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array([5, 3, 9, 0, 2])</a:t>
            </a:r>
          </a:p>
        </p:txBody>
      </p:sp>
    </p:spTree>
    <p:extLst>
      <p:ext uri="{BB962C8B-B14F-4D97-AF65-F5344CB8AC3E}">
        <p14:creationId xmlns:p14="http://schemas.microsoft.com/office/powerpoint/2010/main" val="37394524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[index1:index2]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Fetch 2nd , 3rd &amp; 4th value from the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([7,5,3,9,0,2])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print(a[1:4])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array([5, 3, 9])</a:t>
            </a:r>
          </a:p>
        </p:txBody>
      </p:sp>
    </p:spTree>
    <p:extLst>
      <p:ext uri="{BB962C8B-B14F-4D97-AF65-F5344CB8AC3E}">
        <p14:creationId xmlns:p14="http://schemas.microsoft.com/office/powerpoint/2010/main" val="38396267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[- index1]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Get last element of the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([7,5,3,9,0,2])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print(a[-1])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2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print(a[-3])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9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print(a[-6])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7</a:t>
            </a:r>
          </a:p>
        </p:txBody>
      </p:sp>
    </p:spTree>
    <p:extLst>
      <p:ext uri="{BB962C8B-B14F-4D97-AF65-F5344CB8AC3E}">
        <p14:creationId xmlns:p14="http://schemas.microsoft.com/office/powerpoint/2010/main" val="27810763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[- index1 : - index2]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([7,5,3,9,0,2])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print(a[-3:-1])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array([9, 0])</a:t>
            </a:r>
          </a:p>
        </p:txBody>
      </p:sp>
    </p:spTree>
    <p:extLst>
      <p:ext uri="{BB962C8B-B14F-4D97-AF65-F5344CB8AC3E}">
        <p14:creationId xmlns:p14="http://schemas.microsoft.com/office/powerpoint/2010/main" val="12248647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np.where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ar</a:t>
            </a:r>
            <a:r>
              <a:rPr lang="en-GB" sz="2600" b="1" dirty="0">
                <a:cs typeface="B Nazanin" panose="00000400000000000000" pitchFamily="2" charset="-78"/>
              </a:rPr>
              <a:t> = 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(1,20)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ar</a:t>
            </a:r>
            <a:r>
              <a:rPr lang="en-GB" sz="2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array([ 1, 2, 3, 4, 5, 6, 7, 8, 9, 10, 11, 12, 13, 14, 15, 16, 17, 18, 19])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rep1 = </a:t>
            </a: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(</a:t>
            </a:r>
            <a:r>
              <a:rPr lang="en-GB" sz="2600" b="1" dirty="0" err="1">
                <a:cs typeface="B Nazanin" panose="00000400000000000000" pitchFamily="2" charset="-78"/>
              </a:rPr>
              <a:t>ar</a:t>
            </a:r>
            <a:r>
              <a:rPr lang="en-GB" sz="2600" b="1" dirty="0">
                <a:cs typeface="B Nazanin" panose="00000400000000000000" pitchFamily="2" charset="-78"/>
              </a:rPr>
              <a:t> % 2 == 0, 0 , </a:t>
            </a:r>
            <a:r>
              <a:rPr lang="en-GB" sz="2600" b="1" dirty="0" err="1">
                <a:cs typeface="B Nazanin" panose="00000400000000000000" pitchFamily="2" charset="-78"/>
              </a:rPr>
              <a:t>ar</a:t>
            </a:r>
            <a:r>
              <a:rPr lang="en-GB" sz="2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print(rep1)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[ 1 0 3 0 5 0 7 0 9 0 11 0 13 0 15 0 17 0 19]</a:t>
            </a:r>
          </a:p>
        </p:txBody>
      </p:sp>
    </p:spTree>
    <p:extLst>
      <p:ext uri="{BB962C8B-B14F-4D97-AF65-F5344CB8AC3E}">
        <p14:creationId xmlns:p14="http://schemas.microsoft.com/office/powerpoint/2010/main" val="5760917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np.where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ar2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([10, 20 , 30 , 10 ,10 ,20, 20])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print(ar2)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20, 30, 10, 10, 20, 20])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Replace 10 with value 99: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rep2 = </a:t>
            </a: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(ar2 == 10, 99 , ar2)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print(rep2)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[99 20 30 99 99 20 20]</a:t>
            </a:r>
          </a:p>
        </p:txBody>
      </p:sp>
    </p:spTree>
    <p:extLst>
      <p:ext uri="{BB962C8B-B14F-4D97-AF65-F5344CB8AC3E}">
        <p14:creationId xmlns:p14="http://schemas.microsoft.com/office/powerpoint/2010/main" val="37838319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np.put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p2 = 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(0,100,10)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print(p2)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array([ 0, 10, 20, 30, 40, 50, 60, 70, 80, 90])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Replace values at INDEX </a:t>
            </a:r>
            <a:r>
              <a:rPr lang="en-GB" sz="2600" dirty="0" err="1">
                <a:cs typeface="B Nazanin" panose="00000400000000000000" pitchFamily="2" charset="-78"/>
              </a:rPr>
              <a:t>loc</a:t>
            </a:r>
            <a:r>
              <a:rPr lang="en-GB" sz="2600" dirty="0">
                <a:cs typeface="B Nazanin" panose="00000400000000000000" pitchFamily="2" charset="-78"/>
              </a:rPr>
              <a:t> 0,3,5 with 33,55,99: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np.put</a:t>
            </a:r>
            <a:r>
              <a:rPr lang="en-GB" sz="2600" b="1" dirty="0">
                <a:cs typeface="B Nazanin" panose="00000400000000000000" pitchFamily="2" charset="-78"/>
              </a:rPr>
              <a:t>(p2, [0, 3 , 5], [33, 55, 99])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print(p2)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array([33, 10, 20, 55, 40, 99, 60, 70, 80, 90])</a:t>
            </a:r>
          </a:p>
        </p:txBody>
      </p:sp>
    </p:spTree>
    <p:extLst>
      <p:ext uri="{BB962C8B-B14F-4D97-AF65-F5344CB8AC3E}">
        <p14:creationId xmlns:p14="http://schemas.microsoft.com/office/powerpoint/2010/main" val="35363327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np.nan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Missing Values in an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([10 ,np.nan,20,30,60,np.nan,90,np.inf])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print(a)</a:t>
            </a:r>
          </a:p>
          <a:p>
            <a:pPr marL="0" indent="0">
              <a:buNone/>
            </a:pPr>
            <a:r>
              <a:rPr lang="en-US" sz="2600" dirty="0">
                <a:cs typeface="B Nazanin" panose="00000400000000000000" pitchFamily="2" charset="-78"/>
              </a:rPr>
              <a:t>&gt; </a:t>
            </a:r>
            <a:r>
              <a:rPr lang="en-GB" sz="2600" dirty="0">
                <a:cs typeface="B Nazanin" panose="00000400000000000000" pitchFamily="2" charset="-78"/>
              </a:rPr>
              <a:t>array([10., nan, 20., 30., 60., nan, 90., inf])</a:t>
            </a:r>
          </a:p>
        </p:txBody>
      </p:sp>
    </p:spTree>
    <p:extLst>
      <p:ext uri="{BB962C8B-B14F-4D97-AF65-F5344CB8AC3E}">
        <p14:creationId xmlns:p14="http://schemas.microsoft.com/office/powerpoint/2010/main" val="1969531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np.isnan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Search for missing values and return as a </a:t>
            </a:r>
            <a:r>
              <a:rPr lang="en-GB" sz="2600" dirty="0" err="1">
                <a:cs typeface="B Nazanin" panose="00000400000000000000" pitchFamily="2" charset="-78"/>
              </a:rPr>
              <a:t>boolean</a:t>
            </a:r>
            <a:r>
              <a:rPr lang="en-GB" sz="2600" dirty="0">
                <a:cs typeface="B Nazanin" panose="00000400000000000000" pitchFamily="2" charset="-78"/>
              </a:rPr>
              <a:t>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np.isnan</a:t>
            </a:r>
            <a:r>
              <a:rPr lang="en-GB" sz="2600" b="1" dirty="0">
                <a:cs typeface="B Nazanin" panose="00000400000000000000" pitchFamily="2" charset="-78"/>
              </a:rPr>
              <a:t>(a))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array([False, True, False, False, False, True, False, False])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180607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np.isnan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79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Index of missing values in an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    </a:t>
            </a: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(</a:t>
            </a:r>
            <a:r>
              <a:rPr lang="en-GB" sz="2600" b="1" dirty="0" err="1">
                <a:cs typeface="B Nazanin" panose="00000400000000000000" pitchFamily="2" charset="-78"/>
              </a:rPr>
              <a:t>np.isnan</a:t>
            </a:r>
            <a:r>
              <a:rPr lang="en-GB" sz="2600" b="1" dirty="0">
                <a:cs typeface="B Nazanin" panose="00000400000000000000" pitchFamily="2" charset="-78"/>
              </a:rPr>
              <a:t>(a))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(array([1, 5], </a:t>
            </a:r>
            <a:r>
              <a:rPr lang="en-GB" sz="2600" dirty="0" err="1">
                <a:cs typeface="B Nazanin" panose="00000400000000000000" pitchFamily="2" charset="-78"/>
              </a:rPr>
              <a:t>dtype</a:t>
            </a:r>
            <a:r>
              <a:rPr lang="en-GB" sz="2600" dirty="0">
                <a:cs typeface="B Nazanin" panose="00000400000000000000" pitchFamily="2" charset="-78"/>
              </a:rPr>
              <a:t>=int64),)</a:t>
            </a:r>
          </a:p>
        </p:txBody>
      </p:sp>
    </p:spTree>
    <p:extLst>
      <p:ext uri="{BB962C8B-B14F-4D97-AF65-F5344CB8AC3E}">
        <p14:creationId xmlns:p14="http://schemas.microsoft.com/office/powerpoint/2010/main" val="16009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1459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Using NumPy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9A105-034A-4116-9C6B-800583B64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If you have Python and PIP already installed on a system, then installation of NumPy is very easy.</a:t>
            </a:r>
          </a:p>
          <a:p>
            <a:pPr marL="0" indent="0" algn="l">
              <a:buNone/>
            </a:pPr>
            <a:endParaRPr lang="en-GB" sz="2600" dirty="0">
              <a:solidFill>
                <a:srgbClr val="292929"/>
              </a:solidFill>
              <a:latin typeface="source-serif-pro"/>
            </a:endParaRPr>
          </a:p>
          <a:p>
            <a:pPr marL="0" indent="0" algn="l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Install it using this command:</a:t>
            </a:r>
          </a:p>
          <a:p>
            <a:pPr marL="0" indent="0" algn="l">
              <a:buNone/>
            </a:pPr>
            <a:r>
              <a:rPr lang="en-GB" sz="2600" b="1" i="0" dirty="0">
                <a:solidFill>
                  <a:srgbClr val="292929"/>
                </a:solidFill>
                <a:effectLst/>
                <a:latin typeface="source-serif-pro"/>
              </a:rPr>
              <a:t>$ pip install </a:t>
            </a:r>
            <a:r>
              <a:rPr lang="en-GB" sz="2600" b="1" i="0" dirty="0" err="1">
                <a:solidFill>
                  <a:srgbClr val="292929"/>
                </a:solidFill>
                <a:effectLst/>
                <a:latin typeface="source-serif-pro"/>
              </a:rPr>
              <a:t>numpy</a:t>
            </a:r>
            <a:endParaRPr lang="en-GB" sz="2600" b="1" i="0" dirty="0">
              <a:solidFill>
                <a:srgbClr val="292929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36955269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np.isnan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Replace all missing values with 99: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a[</a:t>
            </a:r>
            <a:r>
              <a:rPr lang="en-GB" sz="2600" b="1" dirty="0" err="1">
                <a:cs typeface="B Nazanin" panose="00000400000000000000" pitchFamily="2" charset="-78"/>
              </a:rPr>
              <a:t>np.isnan</a:t>
            </a:r>
            <a:r>
              <a:rPr lang="en-GB" sz="2600" b="1" dirty="0">
                <a:cs typeface="B Nazanin" panose="00000400000000000000" pitchFamily="2" charset="-78"/>
              </a:rPr>
              <a:t>(a)] = 99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array([10., 99., 20., 30., 60., 99., 90., inf])</a:t>
            </a:r>
          </a:p>
        </p:txBody>
      </p:sp>
    </p:spTree>
    <p:extLst>
      <p:ext uri="{BB962C8B-B14F-4D97-AF65-F5344CB8AC3E}">
        <p14:creationId xmlns:p14="http://schemas.microsoft.com/office/powerpoint/2010/main" val="39667283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np.isnan</a:t>
            </a:r>
            <a:r>
              <a:rPr lang="en-GB" sz="3600" b="1" dirty="0">
                <a:cs typeface="B Nazanin" panose="00000400000000000000" pitchFamily="2" charset="-78"/>
              </a:rPr>
              <a:t>, any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Check if array has any NULL value: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np.isnan</a:t>
            </a:r>
            <a:r>
              <a:rPr lang="en-GB" sz="2600" b="1" dirty="0">
                <a:cs typeface="B Nazanin" panose="00000400000000000000" pitchFamily="2" charset="-78"/>
              </a:rPr>
              <a:t>(a).any()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False</a:t>
            </a:r>
          </a:p>
        </p:txBody>
      </p:sp>
    </p:spTree>
    <p:extLst>
      <p:ext uri="{BB962C8B-B14F-4D97-AF65-F5344CB8AC3E}">
        <p14:creationId xmlns:p14="http://schemas.microsoft.com/office/powerpoint/2010/main" val="1516438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np.nan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([[1,2,np.nan,4] , [np.nan,6,7,8] , [10 , </a:t>
            </a:r>
            <a:r>
              <a:rPr lang="en-GB" sz="2600" b="1" dirty="0" err="1">
                <a:cs typeface="B Nazanin" panose="00000400000000000000" pitchFamily="2" charset="-78"/>
              </a:rPr>
              <a:t>np.nan</a:t>
            </a:r>
            <a:r>
              <a:rPr lang="en-GB" sz="2600" b="1" dirty="0">
                <a:cs typeface="B Nazanin" panose="00000400000000000000" pitchFamily="2" charset="-78"/>
              </a:rPr>
              <a:t> , 12 ,13] , [14,15,………….)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print(A)</a:t>
            </a:r>
          </a:p>
          <a:p>
            <a:pPr marL="0" indent="0">
              <a:buNone/>
            </a:pPr>
            <a:r>
              <a:rPr lang="fi-FI" sz="2600" dirty="0">
                <a:cs typeface="B Nazanin" panose="00000400000000000000" pitchFamily="2" charset="-78"/>
              </a:rPr>
              <a:t>&gt; array([[ 1., 2., nan, 4.],</a:t>
            </a:r>
          </a:p>
          <a:p>
            <a:pPr marL="0" indent="0">
              <a:buNone/>
            </a:pPr>
            <a:r>
              <a:rPr lang="fi-FI" sz="2600" dirty="0">
                <a:cs typeface="B Nazanin" panose="00000400000000000000" pitchFamily="2" charset="-78"/>
              </a:rPr>
              <a:t> [nan, 6., 7., 8.],</a:t>
            </a:r>
          </a:p>
          <a:p>
            <a:pPr marL="0" indent="0">
              <a:buNone/>
            </a:pPr>
            <a:r>
              <a:rPr lang="fi-FI" sz="2600" dirty="0">
                <a:cs typeface="B Nazanin" panose="00000400000000000000" pitchFamily="2" charset="-78"/>
              </a:rPr>
              <a:t> [10., nan, 12., 13.],</a:t>
            </a:r>
          </a:p>
          <a:p>
            <a:pPr marL="0" indent="0">
              <a:buNone/>
            </a:pPr>
            <a:r>
              <a:rPr lang="fi-FI" sz="2600" dirty="0">
                <a:cs typeface="B Nazanin" panose="00000400000000000000" pitchFamily="2" charset="-78"/>
              </a:rPr>
              <a:t> [14., 15., 16., 17.]])</a:t>
            </a:r>
            <a:endParaRPr lang="en-GB" sz="2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802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np.isnan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Search for missing values and return as a </a:t>
            </a:r>
            <a:r>
              <a:rPr lang="en-GB" sz="2600" dirty="0" err="1">
                <a:cs typeface="B Nazanin" panose="00000400000000000000" pitchFamily="2" charset="-78"/>
              </a:rPr>
              <a:t>boolean</a:t>
            </a:r>
            <a:r>
              <a:rPr lang="en-GB" sz="2600" dirty="0">
                <a:cs typeface="B Nazanin" panose="00000400000000000000" pitchFamily="2" charset="-78"/>
              </a:rPr>
              <a:t>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np.isnan</a:t>
            </a:r>
            <a:r>
              <a:rPr lang="en-GB" sz="2600" b="1" dirty="0">
                <a:cs typeface="B Nazanin" panose="00000400000000000000" pitchFamily="2" charset="-78"/>
              </a:rPr>
              <a:t>(A)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array([[False, False, True, False],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 True, False, False, False],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[False, True, False, False],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[False, False, False, False]])</a:t>
            </a:r>
          </a:p>
        </p:txBody>
      </p:sp>
    </p:spTree>
    <p:extLst>
      <p:ext uri="{BB962C8B-B14F-4D97-AF65-F5344CB8AC3E}">
        <p14:creationId xmlns:p14="http://schemas.microsoft.com/office/powerpoint/2010/main" val="8318176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>
                <a:cs typeface="B Nazanin" panose="00000400000000000000" pitchFamily="2" charset="-78"/>
              </a:rPr>
              <a:t>np.isnan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Index of missing values in an array: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(</a:t>
            </a:r>
            <a:r>
              <a:rPr lang="en-GB" sz="2600" b="1" dirty="0" err="1">
                <a:cs typeface="B Nazanin" panose="00000400000000000000" pitchFamily="2" charset="-78"/>
              </a:rPr>
              <a:t>np.isnan</a:t>
            </a:r>
            <a:r>
              <a:rPr lang="en-GB" sz="2600" b="1" dirty="0">
                <a:cs typeface="B Nazanin" panose="00000400000000000000" pitchFamily="2" charset="-78"/>
              </a:rPr>
              <a:t>(A))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(array([0, 1, 2], </a:t>
            </a:r>
            <a:r>
              <a:rPr lang="en-GB" sz="2600" dirty="0" err="1">
                <a:cs typeface="B Nazanin" panose="00000400000000000000" pitchFamily="2" charset="-78"/>
              </a:rPr>
              <a:t>dtype</a:t>
            </a:r>
            <a:r>
              <a:rPr lang="en-GB" sz="2600" dirty="0">
                <a:cs typeface="B Nazanin" panose="00000400000000000000" pitchFamily="2" charset="-78"/>
              </a:rPr>
              <a:t>=int64), array([2, 0, 1], </a:t>
            </a:r>
            <a:r>
              <a:rPr lang="en-GB" sz="2600" dirty="0" err="1">
                <a:cs typeface="B Nazanin" panose="00000400000000000000" pitchFamily="2" charset="-78"/>
              </a:rPr>
              <a:t>dtype</a:t>
            </a:r>
            <a:r>
              <a:rPr lang="en-GB" sz="2600" dirty="0">
                <a:cs typeface="B Nazanin" panose="00000400000000000000" pitchFamily="2" charset="-78"/>
              </a:rPr>
              <a:t>=int64))</a:t>
            </a:r>
          </a:p>
        </p:txBody>
      </p:sp>
    </p:spTree>
    <p:extLst>
      <p:ext uri="{BB962C8B-B14F-4D97-AF65-F5344CB8AC3E}">
        <p14:creationId xmlns:p14="http://schemas.microsoft.com/office/powerpoint/2010/main" val="469198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cs typeface="B Nazanin" panose="00000400000000000000" pitchFamily="2" charset="-78"/>
              </a:rPr>
              <a:t>reshape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(6).reshape((3, 2))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array([[0, 1],       [2, 3],       [4, 5]])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np.reshape</a:t>
            </a:r>
            <a:r>
              <a:rPr lang="en-GB" sz="2600" b="1" dirty="0">
                <a:cs typeface="B Nazanin" panose="00000400000000000000" pitchFamily="2" charset="-78"/>
              </a:rPr>
              <a:t>(a, (2, 3)))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array([[0, 1, 2],       [3, 4, 5]])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np.reshape</a:t>
            </a:r>
            <a:r>
              <a:rPr lang="en-GB" sz="2600" b="1" dirty="0">
                <a:cs typeface="B Nazanin" panose="00000400000000000000" pitchFamily="2" charset="-78"/>
              </a:rPr>
              <a:t>(</a:t>
            </a:r>
            <a:r>
              <a:rPr lang="en-GB" sz="2600" b="1" dirty="0" err="1">
                <a:cs typeface="B Nazanin" panose="00000400000000000000" pitchFamily="2" charset="-78"/>
              </a:rPr>
              <a:t>np.ravel</a:t>
            </a:r>
            <a:r>
              <a:rPr lang="en-GB" sz="2600" b="1" dirty="0">
                <a:cs typeface="B Nazanin" panose="00000400000000000000" pitchFamily="2" charset="-78"/>
              </a:rPr>
              <a:t>(a), (2, 3))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array([[0, 1, 2],       [3, 4, 5]])</a:t>
            </a:r>
          </a:p>
        </p:txBody>
      </p:sp>
    </p:spTree>
    <p:extLst>
      <p:ext uri="{BB962C8B-B14F-4D97-AF65-F5344CB8AC3E}">
        <p14:creationId xmlns:p14="http://schemas.microsoft.com/office/powerpoint/2010/main" val="37288601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cs typeface="B Nazanin" panose="00000400000000000000" pitchFamily="2" charset="-78"/>
              </a:rPr>
              <a:t>reshape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Stack Arrays Vertically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The unspecified value is inferred to be 2: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np.zeros</a:t>
            </a:r>
            <a:r>
              <a:rPr lang="en-GB" sz="2600" b="1" dirty="0">
                <a:cs typeface="B Nazanin" panose="00000400000000000000" pitchFamily="2" charset="-78"/>
              </a:rPr>
              <a:t>(20).reshape(2,-1)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b = </a:t>
            </a:r>
            <a:r>
              <a:rPr lang="en-GB" sz="2600" b="1" dirty="0" err="1">
                <a:cs typeface="B Nazanin" panose="00000400000000000000" pitchFamily="2" charset="-78"/>
              </a:rPr>
              <a:t>np.repeat</a:t>
            </a:r>
            <a:r>
              <a:rPr lang="en-GB" sz="2600" b="1" dirty="0">
                <a:cs typeface="B Nazanin" panose="00000400000000000000" pitchFamily="2" charset="-78"/>
              </a:rPr>
              <a:t>(1, 20).reshape(2,-1)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array([[0., 0., 0., 0., 0., 0., 0., 0., 0., 0.],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[0., 0., 0., 0., 0., 0., 0., 0., 0., 0.]])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print(b)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array([[1, 1, 1, 1, 1, 1, 1, 1, 1, 1],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[1, 1, 1, 1, 1, 1, 1, 1, 1, 1]])</a:t>
            </a:r>
          </a:p>
        </p:txBody>
      </p:sp>
    </p:spTree>
    <p:extLst>
      <p:ext uri="{BB962C8B-B14F-4D97-AF65-F5344CB8AC3E}">
        <p14:creationId xmlns:p14="http://schemas.microsoft.com/office/powerpoint/2010/main" val="29690984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cs typeface="B Nazanin" panose="00000400000000000000" pitchFamily="2" charset="-78"/>
              </a:rPr>
              <a:t>np.</a:t>
            </a:r>
            <a:r>
              <a:rPr lang="en-GB" sz="3600" b="1" dirty="0" err="1">
                <a:cs typeface="B Nazanin" panose="00000400000000000000" pitchFamily="2" charset="-78"/>
              </a:rPr>
              <a:t>vstack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np.vstack</a:t>
            </a:r>
            <a:r>
              <a:rPr lang="en-GB" sz="2600" b="1" dirty="0">
                <a:cs typeface="B Nazanin" panose="00000400000000000000" pitchFamily="2" charset="-78"/>
              </a:rPr>
              <a:t>([</a:t>
            </a:r>
            <a:r>
              <a:rPr lang="en-GB" sz="2600" b="1" dirty="0" err="1">
                <a:cs typeface="B Nazanin" panose="00000400000000000000" pitchFamily="2" charset="-78"/>
              </a:rPr>
              <a:t>a,b</a:t>
            </a:r>
            <a:r>
              <a:rPr lang="en-GB" sz="2600" b="1" dirty="0">
                <a:cs typeface="B Nazanin" panose="00000400000000000000" pitchFamily="2" charset="-78"/>
              </a:rPr>
              <a:t>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array([[0., 0., 0., 0., 0., 0., 0., 0., 0., 0.],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[0., 0., 0., 0., 0., 0., 0., 0., 0., 0.],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[1., 1., 1., 1., 1., 1., 1., 1., 1., 1.],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[1., 1., 1., 1., 1., 1., 1., 1., 1., 1.]])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a1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([[1], [2], [3]])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b1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([[4], [5], [6]])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print(a1)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array([[1],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[2],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[3]])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print(b1)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array([[4],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[5],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[6]])</a:t>
            </a:r>
          </a:p>
        </p:txBody>
      </p:sp>
    </p:spTree>
    <p:extLst>
      <p:ext uri="{BB962C8B-B14F-4D97-AF65-F5344CB8AC3E}">
        <p14:creationId xmlns:p14="http://schemas.microsoft.com/office/powerpoint/2010/main" val="26817825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np.hstack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Stack Arrays Horizontally</a:t>
            </a:r>
            <a:r>
              <a:rPr lang="en-US" sz="2600" dirty="0">
                <a:cs typeface="B Nazanin" panose="00000400000000000000" pitchFamily="2" charset="-78"/>
              </a:rPr>
              <a:t>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np.hstack</a:t>
            </a:r>
            <a:r>
              <a:rPr lang="en-GB" sz="2600" b="1" dirty="0">
                <a:cs typeface="B Nazanin" panose="00000400000000000000" pitchFamily="2" charset="-78"/>
              </a:rPr>
              <a:t>([</a:t>
            </a:r>
            <a:r>
              <a:rPr lang="en-GB" sz="2600" b="1" dirty="0" err="1">
                <a:cs typeface="B Nazanin" panose="00000400000000000000" pitchFamily="2" charset="-78"/>
              </a:rPr>
              <a:t>a,b</a:t>
            </a:r>
            <a:r>
              <a:rPr lang="en-GB" sz="2600" b="1" dirty="0">
                <a:cs typeface="B Nazanin" panose="00000400000000000000" pitchFamily="2" charset="-78"/>
              </a:rPr>
              <a:t>])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array([[0., 0., 0., 0., 0., 0., 0., 0., 0., 0., 1., 1., 1., 1., 1., 1.,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1., 1., 1., 1.],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[0., 0., 0., 0., 0., 0., 0., 0., 0., 0., 1., 1., 1., 1., 1., 1.,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1., 1., 1., 1.]])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np.hstack</a:t>
            </a:r>
            <a:r>
              <a:rPr lang="en-GB" sz="2600" b="1" dirty="0">
                <a:cs typeface="B Nazanin" panose="00000400000000000000" pitchFamily="2" charset="-78"/>
              </a:rPr>
              <a:t>([a1,b1]))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array([[1, 4],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[2, 5],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[3, 6]])</a:t>
            </a:r>
          </a:p>
        </p:txBody>
      </p:sp>
    </p:spTree>
    <p:extLst>
      <p:ext uri="{BB962C8B-B14F-4D97-AF65-F5344CB8AC3E}">
        <p14:creationId xmlns:p14="http://schemas.microsoft.com/office/powerpoint/2010/main" val="24701843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np.intersect1d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89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Common items between two Arrays: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c1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([10,20,30,40,50,60])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c2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([12,20,33,40,55,60])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np.intersect1d(c1,c2)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array([20, 40, 60])</a:t>
            </a:r>
          </a:p>
        </p:txBody>
      </p:sp>
    </p:spTree>
    <p:extLst>
      <p:ext uri="{BB962C8B-B14F-4D97-AF65-F5344CB8AC3E}">
        <p14:creationId xmlns:p14="http://schemas.microsoft.com/office/powerpoint/2010/main" val="32337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rmAutofit/>
          </a:bodyPr>
          <a:lstStyle/>
          <a:p>
            <a:r>
              <a:rPr lang="en-US" sz="3800" b="1" dirty="0">
                <a:cs typeface="B Titr" panose="00000700000000000000" pitchFamily="2" charset="-78"/>
              </a:rPr>
              <a:t>NumPy Array</a:t>
            </a:r>
            <a:endParaRPr lang="en-US" sz="38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D171DC-7DC7-410A-820B-B93E6F68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600" b="0" i="0" dirty="0">
                <a:solidFill>
                  <a:srgbClr val="292929"/>
                </a:solidFill>
                <a:effectLst/>
                <a:latin typeface="source-serif-pro"/>
              </a:rPr>
              <a:t>As we know that NumPy contains a collection of tools and techniques that can be used to solve on a computer mathematical models of problems in Science and Engineering. One of these tools is a high-performance multidimensional array object that is a powerful data structure for efficient computation of arrays and matrices. To work with these arrays, there’s a vast amount of high-level mathematical functions operate on these matrices and arrays.</a:t>
            </a:r>
            <a:endParaRPr lang="en-GB" sz="2600" b="1" i="0" dirty="0">
              <a:solidFill>
                <a:srgbClr val="292929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7217741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np.setdiff1d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90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Remove Common Elements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 err="1">
                <a:cs typeface="B Nazanin" panose="00000400000000000000" pitchFamily="2" charset="-78"/>
              </a:rPr>
              <a:t>E.g</a:t>
            </a:r>
            <a:r>
              <a:rPr lang="en-GB" sz="2600" dirty="0">
                <a:cs typeface="B Nazanin" panose="00000400000000000000" pitchFamily="2" charset="-78"/>
              </a:rPr>
              <a:t>: Remove common elements of C1 &amp; C2 array from C1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np.setdiff1d(c1,c2)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30, 50])</a:t>
            </a:r>
          </a:p>
        </p:txBody>
      </p:sp>
    </p:spTree>
    <p:extLst>
      <p:ext uri="{BB962C8B-B14F-4D97-AF65-F5344CB8AC3E}">
        <p14:creationId xmlns:p14="http://schemas.microsoft.com/office/powerpoint/2010/main" val="1585008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>
                <a:cs typeface="B Nazanin" panose="00000400000000000000" pitchFamily="2" charset="-78"/>
              </a:rPr>
              <a:t>np. where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91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Process Elements on Conditions: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([1,2,3,6,8])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b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([10,2,30,60,8])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Returns the indices of elements in an input array where a is equal to b: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(a == b))</a:t>
            </a: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(array([1, 4], </a:t>
            </a:r>
            <a:r>
              <a:rPr lang="en-GB" sz="2600" dirty="0" err="1">
                <a:cs typeface="B Nazanin" panose="00000400000000000000" pitchFamily="2" charset="-78"/>
              </a:rPr>
              <a:t>dtype</a:t>
            </a:r>
            <a:r>
              <a:rPr lang="en-GB" sz="2600" dirty="0">
                <a:cs typeface="B Nazanin" panose="00000400000000000000" pitchFamily="2" charset="-78"/>
              </a:rPr>
              <a:t>=int64),)</a:t>
            </a:r>
          </a:p>
        </p:txBody>
      </p:sp>
    </p:spTree>
    <p:extLst>
      <p:ext uri="{BB962C8B-B14F-4D97-AF65-F5344CB8AC3E}">
        <p14:creationId xmlns:p14="http://schemas.microsoft.com/office/powerpoint/2010/main" val="15493443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np.where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92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Return an array where condition is satisfied: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a[</a:t>
            </a: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(a == b)]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array([2, 8])</a:t>
            </a:r>
          </a:p>
        </p:txBody>
      </p:sp>
    </p:spTree>
    <p:extLst>
      <p:ext uri="{BB962C8B-B14F-4D97-AF65-F5344CB8AC3E}">
        <p14:creationId xmlns:p14="http://schemas.microsoft.com/office/powerpoint/2010/main" val="12024663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np.where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93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Return all numbers </a:t>
            </a:r>
            <a:r>
              <a:rPr lang="en-GB" sz="2600" dirty="0" err="1">
                <a:cs typeface="B Nazanin" panose="00000400000000000000" pitchFamily="2" charset="-78"/>
              </a:rPr>
              <a:t>betweeen</a:t>
            </a:r>
            <a:r>
              <a:rPr lang="en-GB" sz="2600" dirty="0">
                <a:cs typeface="B Nazanin" panose="00000400000000000000" pitchFamily="2" charset="-78"/>
              </a:rPr>
              <a:t> 20 &amp; 35: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a1 = 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(0,60)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a1[</a:t>
            </a: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 ((a1&gt;20) &amp; (a1&lt;35))]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array([21, 22, 23, 24, 25, 26, 27, 28, 29, 30, 31, 32, 33, 34])</a:t>
            </a:r>
          </a:p>
        </p:txBody>
      </p:sp>
    </p:spTree>
    <p:extLst>
      <p:ext uri="{BB962C8B-B14F-4D97-AF65-F5344CB8AC3E}">
        <p14:creationId xmlns:p14="http://schemas.microsoft.com/office/powerpoint/2010/main" val="120705138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np.where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94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Return all numbers </a:t>
            </a:r>
            <a:r>
              <a:rPr lang="en-GB" sz="2600" dirty="0" err="1">
                <a:cs typeface="B Nazanin" panose="00000400000000000000" pitchFamily="2" charset="-78"/>
              </a:rPr>
              <a:t>betweeen</a:t>
            </a:r>
            <a:r>
              <a:rPr lang="en-GB" sz="2600" dirty="0">
                <a:cs typeface="B Nazanin" panose="00000400000000000000" pitchFamily="2" charset="-78"/>
              </a:rPr>
              <a:t> 20 &amp; 35 OR numbers divisible by 10: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a1 = </a:t>
            </a:r>
            <a:r>
              <a:rPr lang="en-GB" sz="2600" b="1" dirty="0" err="1">
                <a:cs typeface="B Nazanin" panose="00000400000000000000" pitchFamily="2" charset="-78"/>
              </a:rPr>
              <a:t>np.arange</a:t>
            </a:r>
            <a:r>
              <a:rPr lang="en-GB" sz="2600" b="1" dirty="0">
                <a:cs typeface="B Nazanin" panose="00000400000000000000" pitchFamily="2" charset="-78"/>
              </a:rPr>
              <a:t>(0,60)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    a1[</a:t>
            </a: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 (((a1&gt;20) &amp; (a1&lt;35)) | (a1 % 10 ==0)) ]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array([ 0, 10, 20, 21, 22, 23, 24, 25, 26, 27, 28, 29, 30, 31, 32, 33, 34,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40, 50])</a:t>
            </a:r>
          </a:p>
        </p:txBody>
      </p:sp>
    </p:spTree>
    <p:extLst>
      <p:ext uri="{BB962C8B-B14F-4D97-AF65-F5344CB8AC3E}">
        <p14:creationId xmlns:p14="http://schemas.microsoft.com/office/powerpoint/2010/main" val="34767756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np.logical_and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95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Return all numbers </a:t>
            </a:r>
            <a:r>
              <a:rPr lang="en-GB" sz="2600" dirty="0" err="1">
                <a:cs typeface="B Nazanin" panose="00000400000000000000" pitchFamily="2" charset="-78"/>
              </a:rPr>
              <a:t>betweeen</a:t>
            </a:r>
            <a:r>
              <a:rPr lang="en-GB" sz="2600" dirty="0">
                <a:cs typeface="B Nazanin" panose="00000400000000000000" pitchFamily="2" charset="-78"/>
              </a:rPr>
              <a:t> 20 &amp; 35 using </a:t>
            </a:r>
            <a:r>
              <a:rPr lang="en-GB" sz="2600" dirty="0" err="1">
                <a:cs typeface="B Nazanin" panose="00000400000000000000" pitchFamily="2" charset="-78"/>
              </a:rPr>
              <a:t>np.logical_and</a:t>
            </a:r>
            <a:r>
              <a:rPr lang="en-GB" sz="2600" dirty="0">
                <a:cs typeface="B Nazanin" panose="00000400000000000000" pitchFamily="2" charset="-78"/>
              </a:rPr>
              <a:t>: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   a1[</a:t>
            </a: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(</a:t>
            </a:r>
            <a:r>
              <a:rPr lang="en-GB" sz="2600" b="1" dirty="0" err="1">
                <a:cs typeface="B Nazanin" panose="00000400000000000000" pitchFamily="2" charset="-78"/>
              </a:rPr>
              <a:t>np.logical_and</a:t>
            </a:r>
            <a:r>
              <a:rPr lang="en-GB" sz="2600" b="1" dirty="0">
                <a:cs typeface="B Nazanin" panose="00000400000000000000" pitchFamily="2" charset="-78"/>
              </a:rPr>
              <a:t>(a1&gt;20, a1&lt;35))]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array([21, 22, 23, 24, 25, 26, 27, 28, 29, 30, 31, 32, 33, 34])</a:t>
            </a:r>
          </a:p>
        </p:txBody>
      </p:sp>
    </p:spTree>
    <p:extLst>
      <p:ext uri="{BB962C8B-B14F-4D97-AF65-F5344CB8AC3E}">
        <p14:creationId xmlns:p14="http://schemas.microsoft.com/office/powerpoint/2010/main" val="204522997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np.isin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96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([10,20,30,40,50,60,70])</a:t>
            </a:r>
          </a:p>
          <a:p>
            <a:pPr marL="0" indent="0">
              <a:buNone/>
            </a:pPr>
            <a:r>
              <a:rPr lang="en-US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>
                <a:cs typeface="B Nazanin" panose="00000400000000000000" pitchFamily="2" charset="-78"/>
              </a:rPr>
              <a:t>a)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20, 30, 40, 50, 60, 70])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Check whether number 11 &amp; 20 are present in an array: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</a:t>
            </a:r>
            <a:r>
              <a:rPr lang="en-GB" sz="2600" b="1" dirty="0" err="1">
                <a:cs typeface="B Nazanin" panose="00000400000000000000" pitchFamily="2" charset="-78"/>
              </a:rPr>
              <a:t>np.isin</a:t>
            </a:r>
            <a:r>
              <a:rPr lang="en-GB" sz="2600" b="1" dirty="0">
                <a:cs typeface="B Nazanin" panose="00000400000000000000" pitchFamily="2" charset="-78"/>
              </a:rPr>
              <a:t>(a, [11,20])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array([False, True, False, False, False, False, False])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Display the matching numbers: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a[</a:t>
            </a:r>
            <a:r>
              <a:rPr lang="en-GB" sz="2600" b="1" dirty="0" err="1">
                <a:cs typeface="B Nazanin" panose="00000400000000000000" pitchFamily="2" charset="-78"/>
              </a:rPr>
              <a:t>np.isin</a:t>
            </a:r>
            <a:r>
              <a:rPr lang="en-GB" sz="2600" b="1" dirty="0">
                <a:cs typeface="B Nazanin" panose="00000400000000000000" pitchFamily="2" charset="-78"/>
              </a:rPr>
              <a:t>(a,20)]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array([20])</a:t>
            </a:r>
          </a:p>
        </p:txBody>
      </p:sp>
    </p:spTree>
    <p:extLst>
      <p:ext uri="{BB962C8B-B14F-4D97-AF65-F5344CB8AC3E}">
        <p14:creationId xmlns:p14="http://schemas.microsoft.com/office/powerpoint/2010/main" val="31464108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np.isin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97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a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([10,20,30,40,50,60,70])</a:t>
            </a:r>
          </a:p>
          <a:p>
            <a:pPr marL="0" indent="0">
              <a:buNone/>
            </a:pPr>
            <a:r>
              <a:rPr lang="en-US" sz="2600" b="1" dirty="0">
                <a:cs typeface="B Nazanin" panose="00000400000000000000" pitchFamily="2" charset="-78"/>
              </a:rPr>
              <a:t>print(</a:t>
            </a:r>
            <a:r>
              <a:rPr lang="en-GB" sz="2600" b="1" dirty="0">
                <a:cs typeface="B Nazanin" panose="00000400000000000000" pitchFamily="2" charset="-78"/>
              </a:rPr>
              <a:t>a)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20, 30, 40, 50, 60, 70])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Display the matching numbers: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a[</a:t>
            </a:r>
            <a:r>
              <a:rPr lang="en-GB" sz="2600" b="1" dirty="0" err="1">
                <a:cs typeface="B Nazanin" panose="00000400000000000000" pitchFamily="2" charset="-78"/>
              </a:rPr>
              <a:t>np.isin</a:t>
            </a:r>
            <a:r>
              <a:rPr lang="en-GB" sz="2600" b="1" dirty="0">
                <a:cs typeface="B Nazanin" panose="00000400000000000000" pitchFamily="2" charset="-78"/>
              </a:rPr>
              <a:t>(a,20)]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array([20])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Check whether number 33 is present in an array:</a:t>
            </a: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np.isin</a:t>
            </a:r>
            <a:r>
              <a:rPr lang="en-GB" sz="2600" b="1" dirty="0">
                <a:cs typeface="B Nazanin" panose="00000400000000000000" pitchFamily="2" charset="-78"/>
              </a:rPr>
              <a:t>(a, 33)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array([False, False, False, False, False, False, False])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a[</a:t>
            </a:r>
            <a:r>
              <a:rPr lang="en-GB" sz="2600" b="1" dirty="0" err="1">
                <a:cs typeface="B Nazanin" panose="00000400000000000000" pitchFamily="2" charset="-78"/>
              </a:rPr>
              <a:t>np.isin</a:t>
            </a:r>
            <a:r>
              <a:rPr lang="en-GB" sz="2600" b="1" dirty="0">
                <a:cs typeface="B Nazanin" panose="00000400000000000000" pitchFamily="2" charset="-78"/>
              </a:rPr>
              <a:t>(a, 33)]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array([], </a:t>
            </a:r>
            <a:r>
              <a:rPr lang="en-GB" sz="2600" dirty="0" err="1">
                <a:cs typeface="B Nazanin" panose="00000400000000000000" pitchFamily="2" charset="-78"/>
              </a:rPr>
              <a:t>dtype</a:t>
            </a:r>
            <a:r>
              <a:rPr lang="en-GB" sz="2600" dirty="0">
                <a:cs typeface="B Nazanin" panose="00000400000000000000" pitchFamily="2" charset="-78"/>
              </a:rPr>
              <a:t>=int32)</a:t>
            </a:r>
          </a:p>
        </p:txBody>
      </p:sp>
    </p:spTree>
    <p:extLst>
      <p:ext uri="{BB962C8B-B14F-4D97-AF65-F5344CB8AC3E}">
        <p14:creationId xmlns:p14="http://schemas.microsoft.com/office/powerpoint/2010/main" val="2977364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np.isin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98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b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([10,20,30,40,10,10,70,80,70,90])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b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20, 30, 40, 10, 10, 70, 80, 70, 90])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Check whether number 10 &amp; 70 are present in an array:</a:t>
            </a: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np.isin</a:t>
            </a:r>
            <a:r>
              <a:rPr lang="en-GB" sz="2600" b="1" dirty="0">
                <a:cs typeface="B Nazanin" panose="00000400000000000000" pitchFamily="2" charset="-78"/>
              </a:rPr>
              <a:t>(b, [10,70])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 True, False, False, False, True, True, True, False, True,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 False])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Display the indices where match occurred:</a:t>
            </a:r>
          </a:p>
          <a:p>
            <a:pPr marL="0" indent="0">
              <a:buNone/>
            </a:pP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(</a:t>
            </a:r>
            <a:r>
              <a:rPr lang="en-GB" sz="2600" b="1" dirty="0" err="1">
                <a:cs typeface="B Nazanin" panose="00000400000000000000" pitchFamily="2" charset="-78"/>
              </a:rPr>
              <a:t>np.isin</a:t>
            </a:r>
            <a:r>
              <a:rPr lang="en-GB" sz="2600" b="1" dirty="0">
                <a:cs typeface="B Nazanin" panose="00000400000000000000" pitchFamily="2" charset="-78"/>
              </a:rPr>
              <a:t>(b, [10,70]))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(array([0, 4, 5, 6, 8], </a:t>
            </a:r>
            <a:r>
              <a:rPr lang="en-GB" sz="2600" dirty="0" err="1">
                <a:cs typeface="B Nazanin" panose="00000400000000000000" pitchFamily="2" charset="-78"/>
              </a:rPr>
              <a:t>dtype</a:t>
            </a:r>
            <a:r>
              <a:rPr lang="en-GB" sz="2600" dirty="0">
                <a:cs typeface="B Nazanin" panose="00000400000000000000" pitchFamily="2" charset="-78"/>
              </a:rPr>
              <a:t>=int64),)</a:t>
            </a:r>
          </a:p>
        </p:txBody>
      </p:sp>
    </p:spTree>
    <p:extLst>
      <p:ext uri="{BB962C8B-B14F-4D97-AF65-F5344CB8AC3E}">
        <p14:creationId xmlns:p14="http://schemas.microsoft.com/office/powerpoint/2010/main" val="3357324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CC734F-D614-8ADF-26E5-6068E16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08"/>
            <a:ext cx="8229600" cy="1042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 err="1">
                <a:cs typeface="B Nazanin" panose="00000400000000000000" pitchFamily="2" charset="-78"/>
              </a:rPr>
              <a:t>np.isin</a:t>
            </a:r>
            <a:endParaRPr lang="en-GB" sz="3600" b="1" dirty="0">
              <a:cs typeface="B Nazanin" panose="00000400000000000000" pitchFamily="2" charset="-7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F38AFFD-5F98-41C3-8971-B50D0D1A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41876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91C5E5-B03F-4DC2-90A7-79C3DE6147CF}"/>
              </a:ext>
            </a:extLst>
          </p:cNvPr>
          <p:cNvSpPr txBox="1">
            <a:spLocks/>
          </p:cNvSpPr>
          <p:nvPr/>
        </p:nvSpPr>
        <p:spPr>
          <a:xfrm>
            <a:off x="-324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102BEE-F2C7-401E-87AF-0948E6394348}" type="slidenum">
              <a:rPr lang="en-ZA" smtClean="0"/>
              <a:pPr/>
              <a:t>99</a:t>
            </a:fld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4148-FD64-456D-916D-241AE4623791}"/>
              </a:ext>
            </a:extLst>
          </p:cNvPr>
          <p:cNvSpPr txBox="1"/>
          <p:nvPr/>
        </p:nvSpPr>
        <p:spPr>
          <a:xfrm>
            <a:off x="0" y="-27384"/>
            <a:ext cx="9144000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cap="all" dirty="0">
                <a:solidFill>
                  <a:srgbClr val="002060"/>
                </a:solidFill>
                <a:latin typeface="Raleway" pitchFamily="2" charset="0"/>
              </a:rPr>
              <a:t>Data Science Global Summit’22.2</a:t>
            </a:r>
            <a:endParaRPr lang="en-US" sz="2000" b="1" cap="all" dirty="0">
              <a:solidFill>
                <a:srgbClr val="002060"/>
              </a:solidFill>
              <a:latin typeface="Raleway" pitchFamily="2" charset="0"/>
            </a:endParaRPr>
          </a:p>
          <a:p>
            <a:pPr algn="ctr" fontAlgn="base"/>
            <a:r>
              <a:rPr lang="en-ZA" b="1" i="0" dirty="0">
                <a:solidFill>
                  <a:srgbClr val="43DBFF"/>
                </a:solidFill>
                <a:effectLst/>
                <a:latin typeface="Raleway" pitchFamily="2" charset="0"/>
              </a:rPr>
              <a:t>November 22-24, 2022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F5B391-2E99-49CB-81A8-BCAE49F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85" y="4077072"/>
            <a:ext cx="5241777" cy="43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B7864E7-C5EB-4D28-8AC7-93D61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1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b = </a:t>
            </a:r>
            <a:r>
              <a:rPr lang="en-GB" sz="2600" b="1" dirty="0" err="1">
                <a:cs typeface="B Nazanin" panose="00000400000000000000" pitchFamily="2" charset="-78"/>
              </a:rPr>
              <a:t>np.array</a:t>
            </a:r>
            <a:r>
              <a:rPr lang="en-GB" sz="2600" b="1" dirty="0">
                <a:cs typeface="B Nazanin" panose="00000400000000000000" pitchFamily="2" charset="-78"/>
              </a:rPr>
              <a:t>([10,20,30,40,10,10,70,80,70,90])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b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20, 30, 40, 10, 10, 70, 80, 70, 90])</a:t>
            </a:r>
          </a:p>
          <a:p>
            <a:pPr marL="0" indent="0">
              <a:buNone/>
            </a:pPr>
            <a:endParaRPr lang="en-GB" sz="2600" b="1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Display the matching values: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b[</a:t>
            </a:r>
            <a:r>
              <a:rPr lang="en-GB" sz="2600" b="1" dirty="0" err="1">
                <a:cs typeface="B Nazanin" panose="00000400000000000000" pitchFamily="2" charset="-78"/>
              </a:rPr>
              <a:t>np.where</a:t>
            </a:r>
            <a:r>
              <a:rPr lang="en-GB" sz="2600" b="1" dirty="0">
                <a:cs typeface="B Nazanin" panose="00000400000000000000" pitchFamily="2" charset="-78"/>
              </a:rPr>
              <a:t>(</a:t>
            </a:r>
            <a:r>
              <a:rPr lang="en-GB" sz="2600" b="1" dirty="0" err="1">
                <a:cs typeface="B Nazanin" panose="00000400000000000000" pitchFamily="2" charset="-78"/>
              </a:rPr>
              <a:t>np.isin</a:t>
            </a:r>
            <a:r>
              <a:rPr lang="en-GB" sz="2600" b="1" dirty="0">
                <a:cs typeface="B Nazanin" panose="00000400000000000000" pitchFamily="2" charset="-78"/>
              </a:rPr>
              <a:t>(b, [10,70]))]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10, 10, 70, 70])</a:t>
            </a:r>
          </a:p>
          <a:p>
            <a:pPr marL="0" indent="0"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Display the matching values:</a:t>
            </a:r>
          </a:p>
          <a:p>
            <a:pPr marL="0" indent="0">
              <a:buNone/>
            </a:pPr>
            <a:r>
              <a:rPr lang="en-GB" sz="2600" b="1" dirty="0">
                <a:cs typeface="B Nazanin" panose="00000400000000000000" pitchFamily="2" charset="-78"/>
              </a:rPr>
              <a:t>print( b[</a:t>
            </a:r>
            <a:r>
              <a:rPr lang="en-GB" sz="2600" b="1" dirty="0" err="1">
                <a:cs typeface="B Nazanin" panose="00000400000000000000" pitchFamily="2" charset="-78"/>
              </a:rPr>
              <a:t>np.isin</a:t>
            </a:r>
            <a:r>
              <a:rPr lang="en-GB" sz="2600" b="1" dirty="0">
                <a:cs typeface="B Nazanin" panose="00000400000000000000" pitchFamily="2" charset="-78"/>
              </a:rPr>
              <a:t>(b, [10,70])] )</a:t>
            </a:r>
          </a:p>
          <a:p>
            <a:pPr marL="0" indent="0">
              <a:buNone/>
            </a:pPr>
            <a:r>
              <a:rPr lang="en-GB" sz="2600" dirty="0">
                <a:cs typeface="B Nazanin" panose="00000400000000000000" pitchFamily="2" charset="-78"/>
              </a:rPr>
              <a:t>&gt; array([10, 10, 10, 70, 70])</a:t>
            </a:r>
          </a:p>
        </p:txBody>
      </p:sp>
    </p:spTree>
    <p:extLst>
      <p:ext uri="{BB962C8B-B14F-4D97-AF65-F5344CB8AC3E}">
        <p14:creationId xmlns:p14="http://schemas.microsoft.com/office/powerpoint/2010/main" val="386382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6E003EFD6EC34DB8F25867F4EBD5E9" ma:contentTypeVersion="11" ma:contentTypeDescription="Create a new document." ma:contentTypeScope="" ma:versionID="d752fbd5a6d674d3481a4f73a825c56c">
  <xsd:schema xmlns:xsd="http://www.w3.org/2001/XMLSchema" xmlns:xs="http://www.w3.org/2001/XMLSchema" xmlns:p="http://schemas.microsoft.com/office/2006/metadata/properties" xmlns:ns3="39814066-ee1a-4ab7-ae43-9571476ef968" targetNamespace="http://schemas.microsoft.com/office/2006/metadata/properties" ma:root="true" ma:fieldsID="a57f4ac5b5c96795da5a816cc33b2efb" ns3:_="">
    <xsd:import namespace="39814066-ee1a-4ab7-ae43-9571476ef9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814066-ee1a-4ab7-ae43-9571476ef9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FF0A1C-E1BB-462F-B55E-5FAB7C52F6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814066-ee1a-4ab7-ae43-9571476ef9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3B424F-F661-49F4-9C0F-B8400C8BE9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DEE4CC-8265-4296-A913-B4A3E625B87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9814066-ee1a-4ab7-ae43-9571476ef96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4352</TotalTime>
  <Words>8397</Words>
  <Application>Microsoft Office PowerPoint</Application>
  <PresentationFormat>On-screen Show (4:3)</PresentationFormat>
  <Paragraphs>1293</Paragraphs>
  <Slides>128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37" baseType="lpstr">
      <vt:lpstr>STXingkai</vt:lpstr>
      <vt:lpstr>Arial</vt:lpstr>
      <vt:lpstr>Arial</vt:lpstr>
      <vt:lpstr>Calibri</vt:lpstr>
      <vt:lpstr>Calibri (Headings)</vt:lpstr>
      <vt:lpstr>Raleway</vt:lpstr>
      <vt:lpstr>source-serif-pro</vt:lpstr>
      <vt:lpstr>Wingdings</vt:lpstr>
      <vt:lpstr>Office Theme</vt:lpstr>
      <vt:lpstr>Hello and welcome, everyone!</vt:lpstr>
      <vt:lpstr>PowerPoint Presentation</vt:lpstr>
      <vt:lpstr>WHO I AM</vt:lpstr>
      <vt:lpstr>NumPy</vt:lpstr>
      <vt:lpstr>Introduction to NumPy</vt:lpstr>
      <vt:lpstr>Benefits of NumPy</vt:lpstr>
      <vt:lpstr>Why NumPy</vt:lpstr>
      <vt:lpstr>Using NumPy</vt:lpstr>
      <vt:lpstr>NumPy Array</vt:lpstr>
      <vt:lpstr>Advantages of NumPy</vt:lpstr>
      <vt:lpstr>Disadvantages of NumPy</vt:lpstr>
      <vt:lpstr>Numpy Tutorial</vt:lpstr>
      <vt:lpstr>Arrays in Python</vt:lpstr>
      <vt:lpstr>Arrays in NumPy</vt:lpstr>
      <vt:lpstr>data</vt:lpstr>
      <vt:lpstr>type()</vt:lpstr>
      <vt:lpstr>dtype</vt:lpstr>
      <vt:lpstr>astype</vt:lpstr>
      <vt:lpstr>np.arange</vt:lpstr>
      <vt:lpstr>np.arange</vt:lpstr>
      <vt:lpstr>np.arange</vt:lpstr>
      <vt:lpstr>shape</vt:lpstr>
      <vt:lpstr>size</vt:lpstr>
      <vt:lpstr>Length of array</vt:lpstr>
      <vt:lpstr>ndim</vt:lpstr>
      <vt:lpstr>itemsize</vt:lpstr>
      <vt:lpstr>nbytes</vt:lpstr>
      <vt:lpstr>np.zeros</vt:lpstr>
      <vt:lpstr>np.ones</vt:lpstr>
      <vt:lpstr>np.repeat</vt:lpstr>
      <vt:lpstr>np.repeat</vt:lpstr>
      <vt:lpstr>np.full</vt:lpstr>
      <vt:lpstr>np.arange</vt:lpstr>
      <vt:lpstr>np.arange</vt:lpstr>
      <vt:lpstr>np.linspace</vt:lpstr>
      <vt:lpstr>np.linspace</vt:lpstr>
      <vt:lpstr>np.random.random</vt:lpstr>
      <vt:lpstr>np.random.randint</vt:lpstr>
      <vt:lpstr>np.random.randint</vt:lpstr>
      <vt:lpstr>np.random.seed</vt:lpstr>
      <vt:lpstr>np.random.seed</vt:lpstr>
      <vt:lpstr>np.random.seed</vt:lpstr>
      <vt:lpstr>np.floor</vt:lpstr>
      <vt:lpstr>np.ceil</vt:lpstr>
      <vt:lpstr>astype</vt:lpstr>
      <vt:lpstr>np.trunc</vt:lpstr>
      <vt:lpstr>np.random.randn</vt:lpstr>
      <vt:lpstr>np.ndenumerate</vt:lpstr>
      <vt:lpstr>sum</vt:lpstr>
      <vt:lpstr>cumsum</vt:lpstr>
      <vt:lpstr>min</vt:lpstr>
      <vt:lpstr>max</vt:lpstr>
      <vt:lpstr>argmin</vt:lpstr>
      <vt:lpstr>argmax</vt:lpstr>
      <vt:lpstr>mean</vt:lpstr>
      <vt:lpstr>median</vt:lpstr>
      <vt:lpstr>var</vt:lpstr>
      <vt:lpstr>np.std</vt:lpstr>
      <vt:lpstr>np.percentile</vt:lpstr>
      <vt:lpstr>np.percentile</vt:lpstr>
      <vt:lpstr>Two-dimensional array</vt:lpstr>
      <vt:lpstr>sum</vt:lpstr>
      <vt:lpstr>max</vt:lpstr>
      <vt:lpstr>min</vt:lpstr>
      <vt:lpstr>amin</vt:lpstr>
      <vt:lpstr>amin</vt:lpstr>
      <vt:lpstr>mean</vt:lpstr>
      <vt:lpstr>median</vt:lpstr>
      <vt:lpstr>[index]</vt:lpstr>
      <vt:lpstr>[index:]</vt:lpstr>
      <vt:lpstr>[index1:index2]</vt:lpstr>
      <vt:lpstr>[- index1]</vt:lpstr>
      <vt:lpstr>[- index1 : - index2]</vt:lpstr>
      <vt:lpstr>np.where</vt:lpstr>
      <vt:lpstr>np.where</vt:lpstr>
      <vt:lpstr>np.put</vt:lpstr>
      <vt:lpstr>np.nan</vt:lpstr>
      <vt:lpstr>np.isnan</vt:lpstr>
      <vt:lpstr>np.isnan</vt:lpstr>
      <vt:lpstr>np.isnan</vt:lpstr>
      <vt:lpstr>np.isnan, any</vt:lpstr>
      <vt:lpstr>np.nan</vt:lpstr>
      <vt:lpstr>np.isnan</vt:lpstr>
      <vt:lpstr>np.isnan</vt:lpstr>
      <vt:lpstr>reshape</vt:lpstr>
      <vt:lpstr>reshape</vt:lpstr>
      <vt:lpstr>np.vstack</vt:lpstr>
      <vt:lpstr>np.hstack</vt:lpstr>
      <vt:lpstr>np.intersect1d</vt:lpstr>
      <vt:lpstr>np.setdiff1d</vt:lpstr>
      <vt:lpstr>np. where</vt:lpstr>
      <vt:lpstr>np.where</vt:lpstr>
      <vt:lpstr>np.where</vt:lpstr>
      <vt:lpstr>np.where</vt:lpstr>
      <vt:lpstr>np.logical_and</vt:lpstr>
      <vt:lpstr>np.isin</vt:lpstr>
      <vt:lpstr>np.isin</vt:lpstr>
      <vt:lpstr>np.isin</vt:lpstr>
      <vt:lpstr>np.isin</vt:lpstr>
      <vt:lpstr>Reverse the list</vt:lpstr>
      <vt:lpstr>np.flip</vt:lpstr>
      <vt:lpstr>Reverse row-based or column-based</vt:lpstr>
      <vt:lpstr>Reverse both row-based and column-based</vt:lpstr>
      <vt:lpstr>np.sort</vt:lpstr>
      <vt:lpstr>np.sort</vt:lpstr>
      <vt:lpstr>np.sort, row axis</vt:lpstr>
      <vt:lpstr>np.sort, column axis</vt:lpstr>
      <vt:lpstr>np.sort, DESC</vt:lpstr>
      <vt:lpstr>np.sort, DESC</vt:lpstr>
      <vt:lpstr>sort</vt:lpstr>
      <vt:lpstr>np.random.shuffle</vt:lpstr>
      <vt:lpstr>np.argsort</vt:lpstr>
      <vt:lpstr>np.argpartition</vt:lpstr>
      <vt:lpstr>np.argsort</vt:lpstr>
      <vt:lpstr>np.argpartition</vt:lpstr>
      <vt:lpstr>np.tile</vt:lpstr>
      <vt:lpstr>np.repeat</vt:lpstr>
      <vt:lpstr>np.allclose</vt:lpstr>
      <vt:lpstr>np.unique</vt:lpstr>
      <vt:lpstr>np.bincount</vt:lpstr>
      <vt:lpstr>argmax()</vt:lpstr>
      <vt:lpstr>flags.writeable</vt:lpstr>
      <vt:lpstr>np.loadtxt</vt:lpstr>
      <vt:lpstr>np.genfromtxt</vt:lpstr>
      <vt:lpstr>np.genfromtxt</vt:lpstr>
      <vt:lpstr>References</vt:lpstr>
      <vt:lpstr>Tabatabaei Historical House, Kashan, I.R.</vt:lpstr>
      <vt:lpstr>For any questions in the future: maxbasecode@gmail.com</vt:lpstr>
    </vt:vector>
  </TitlesOfParts>
  <Company>Crocs Asia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Mohammadiyeh</dc:creator>
  <cp:lastModifiedBy>Max Base</cp:lastModifiedBy>
  <cp:revision>850</cp:revision>
  <dcterms:created xsi:type="dcterms:W3CDTF">2021-09-06T06:04:39Z</dcterms:created>
  <dcterms:modified xsi:type="dcterms:W3CDTF">2022-11-22T10:09:18Z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0x010100F26E003EFD6EC34DB8F25867F4EBD5E9</vt:lpwstr>
  </property>
</Properties>
</file>