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3"/>
  </p:notesMasterIdLst>
  <p:sldIdLst>
    <p:sldId id="267" r:id="rId5"/>
    <p:sldId id="337" r:id="rId6"/>
    <p:sldId id="336" r:id="rId7"/>
    <p:sldId id="353" r:id="rId8"/>
    <p:sldId id="362" r:id="rId9"/>
    <p:sldId id="356" r:id="rId10"/>
    <p:sldId id="357" r:id="rId11"/>
    <p:sldId id="358" r:id="rId12"/>
    <p:sldId id="359" r:id="rId13"/>
    <p:sldId id="360" r:id="rId14"/>
    <p:sldId id="361" r:id="rId15"/>
    <p:sldId id="364" r:id="rId16"/>
    <p:sldId id="354" r:id="rId17"/>
    <p:sldId id="355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7" r:id="rId28"/>
    <p:sldId id="374" r:id="rId29"/>
    <p:sldId id="375" r:id="rId30"/>
    <p:sldId id="376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475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476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  <p:sldId id="450" r:id="rId105"/>
    <p:sldId id="451" r:id="rId106"/>
    <p:sldId id="452" r:id="rId107"/>
    <p:sldId id="453" r:id="rId108"/>
    <p:sldId id="454" r:id="rId109"/>
    <p:sldId id="455" r:id="rId110"/>
    <p:sldId id="456" r:id="rId111"/>
    <p:sldId id="457" r:id="rId112"/>
    <p:sldId id="458" r:id="rId113"/>
    <p:sldId id="459" r:id="rId114"/>
    <p:sldId id="460" r:id="rId115"/>
    <p:sldId id="461" r:id="rId116"/>
    <p:sldId id="462" r:id="rId117"/>
    <p:sldId id="463" r:id="rId118"/>
    <p:sldId id="464" r:id="rId119"/>
    <p:sldId id="465" r:id="rId120"/>
    <p:sldId id="466" r:id="rId121"/>
    <p:sldId id="467" r:id="rId122"/>
    <p:sldId id="468" r:id="rId123"/>
    <p:sldId id="469" r:id="rId124"/>
    <p:sldId id="470" r:id="rId125"/>
    <p:sldId id="471" r:id="rId126"/>
    <p:sldId id="472" r:id="rId127"/>
    <p:sldId id="473" r:id="rId128"/>
    <p:sldId id="474" r:id="rId129"/>
    <p:sldId id="363" r:id="rId130"/>
    <p:sldId id="304" r:id="rId131"/>
    <p:sldId id="283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5A9"/>
    <a:srgbClr val="43DBFF"/>
    <a:srgbClr val="A7EEFF"/>
    <a:srgbClr val="00CCFF"/>
    <a:srgbClr val="D9979C"/>
    <a:srgbClr val="D78180"/>
    <a:srgbClr val="CF797F"/>
    <a:srgbClr val="A84D9D"/>
    <a:srgbClr val="EA9C6C"/>
    <a:srgbClr val="68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1" autoAdjust="0"/>
    <p:restoredTop sz="94660"/>
  </p:normalViewPr>
  <p:slideViewPr>
    <p:cSldViewPr>
      <p:cViewPr varScale="1">
        <p:scale>
          <a:sx n="99" d="100"/>
          <a:sy n="99" d="100"/>
        </p:scale>
        <p:origin x="53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1856-07EE-4A60-974F-D6058FCA781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A320-2D3F-4A8F-8DAE-388C9E43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C2-CAAB-481C-BACB-F5FF582A0B09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B487-1E83-4950-B430-386F14646CE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22DA-3735-43C9-940B-23F7A41D370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6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4F2-C045-46D6-B04D-24C22610191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4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F04E-1E62-41BE-8F5B-8278E34547C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9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5CC4-1ACA-474A-A7C4-45DDBF64C985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7A00-364B-4239-BCEA-83265440EB78}" type="datetime1">
              <a:rPr lang="en-ZA" smtClean="0"/>
              <a:t>2022/11/22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8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F54-8A5F-4DF4-ACFF-CEC87BA94539}" type="datetime1">
              <a:rPr lang="en-ZA" smtClean="0"/>
              <a:t>2022/11/22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2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469D-050C-4524-BFA3-B99ADEE9EE80}" type="datetime1">
              <a:rPr lang="en-ZA" smtClean="0"/>
              <a:t>2022/11/22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B4D-CEE6-4D3A-AF08-9C7913FC5ADC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8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090-3545-4757-9268-8FC0D0584358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44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3000">
              <a:srgbClr val="4F92C2"/>
            </a:gs>
            <a:gs pos="100000">
              <a:srgbClr val="0765A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DA0A-4924-4355-B9BD-56D4AF266512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7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semax/DataScienceGlobalSummit-NumPy" TargetMode="External"/><Relationship Id="rId5" Type="http://schemas.openxmlformats.org/officeDocument/2006/relationships/hyperlink" Target="https://medium.com/analytics-vidhya/introduction-to-numpy-279bbc88c615" TargetMode="External"/><Relationship Id="rId4" Type="http://schemas.openxmlformats.org/officeDocument/2006/relationships/hyperlink" Target="https://www.educba.com/introduction-to-numpy/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xbasecode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1470025"/>
          </a:xfrm>
        </p:spPr>
        <p:txBody>
          <a:bodyPr>
            <a:noAutofit/>
          </a:bodyPr>
          <a:lstStyle/>
          <a:p>
            <a:pPr rtl="1"/>
            <a:r>
              <a:rPr lang="en-GB" b="1" dirty="0">
                <a:cs typeface="B Nazanin" panose="00000400000000000000" pitchFamily="2" charset="-78"/>
              </a:rPr>
              <a:t>Hello and welcome, everyone!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0DA4-6296-6F2C-F7B8-3FFC0B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</a:t>
            </a:fld>
            <a:endParaRPr lang="en-Z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60CAA6-0212-4DDA-86B1-0F5C1F28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The core of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is its arrays. One of the main advantages of using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 is that they take less memory space and provide better runtime speed when compared with similar data structures in python(lists and tuples).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some specific scientific functions such as linear algebra. They help us in solving linear equations.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vectorized operations, like elementwise addition and multiplication, computing Kronecker product, etc. Python lists fail to support these features.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It is a very good substitute for MATLAB, OCTAVE, etc as it provides similar functionalities and supports with faster development and less mental overhead(as python is easy to write and comprehend)</a:t>
            </a:r>
          </a:p>
          <a:p>
            <a:r>
              <a:rPr lang="en-GB" sz="2600" dirty="0">
                <a:cs typeface="B Nazanin" panose="00000400000000000000" pitchFamily="2" charset="-78"/>
              </a:rPr>
              <a:t>NumPy is very good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0800698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a4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(10,30)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11, 12, 13, 14, 15, 16, 17, 18, 19, 20, 21, 22, 23, 24, 25, 26,  27, 28, 29])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print(a4[::-1])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13711748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np.flip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(a4)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24473595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row-based or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ROW positions: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array([[12, 9, 77,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[ 3, 2, 8, 1]])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8, 2, 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[ 4, 77, 9, 12]])</a:t>
            </a:r>
          </a:p>
        </p:txBody>
      </p:sp>
    </p:spTree>
    <p:extLst>
      <p:ext uri="{BB962C8B-B14F-4D97-AF65-F5344CB8AC3E}">
        <p14:creationId xmlns:p14="http://schemas.microsoft.com/office/powerpoint/2010/main" val="29660104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both row-based and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both ROW &amp;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array([[ 4, 77, 9, 12],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[ 1, 8, 2, 3]])</a:t>
            </a:r>
          </a:p>
        </p:txBody>
      </p:sp>
    </p:spTree>
    <p:extLst>
      <p:ext uri="{BB962C8B-B14F-4D97-AF65-F5344CB8AC3E}">
        <p14:creationId xmlns:p14="http://schemas.microsoft.com/office/powerpoint/2010/main" val="37437096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array in ascending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([10,5,2,22,12,92,17,33])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5, 10, 12, 17, 22, 33, 92])</a:t>
            </a:r>
          </a:p>
        </p:txBody>
      </p:sp>
    </p:spTree>
    <p:extLst>
      <p:ext uri="{BB962C8B-B14F-4D97-AF65-F5344CB8AC3E}">
        <p14:creationId xmlns:p14="http://schemas.microsoft.com/office/powerpoint/2010/main" val="22938122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3025856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row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=1)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130254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column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columns: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=0)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10,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75, 67]])</a:t>
            </a:r>
          </a:p>
        </p:txBody>
      </p:sp>
    </p:spTree>
    <p:extLst>
      <p:ext uri="{BB962C8B-B14F-4D97-AF65-F5344CB8AC3E}">
        <p14:creationId xmlns:p14="http://schemas.microsoft.com/office/powerpoint/2010/main" val="13055036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b[::-1]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7719744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(c)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805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Disadvantages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disadvantages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Using “nan” in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: “Nan” stands for “not a number”. It was designed to address the problem of missing values. NumPy itself supports “nan” but lack of cross-platform support within Python makes it difficult for the user. That’s why we may face problems when comparing values within the Python interpreter.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Require a contiguous allocation of memory: Insertion and deletion operations become costly as data is stored in contiguous memory locations as shifting it requires shifting.</a:t>
            </a:r>
          </a:p>
        </p:txBody>
      </p:sp>
    </p:spTree>
    <p:extLst>
      <p:ext uri="{BB962C8B-B14F-4D97-AF65-F5344CB8AC3E}">
        <p14:creationId xmlns:p14="http://schemas.microsoft.com/office/powerpoint/2010/main" val="6774370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a[::-1].sort()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7011282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np.random.shuffle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(0,50)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1, 2, 3, 4, 5, 6, 7, 8, 9, 10, 11, 12, 13, 14, 15, 16,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17, 18, 19, 20, 21, 22, 23, 24, 25, 26, 27, 28, 29, 30, 31, 32, 33,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34, 35, 36, 37, 38, 39, 40, 41, 42, 43, 44, 45, 46, 47, 48, 49])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np.random.shuffle</a:t>
            </a:r>
            <a:r>
              <a:rPr lang="en-GB" sz="2600" b="1" dirty="0">
                <a:cs typeface="B Nazanin" panose="00000400000000000000" pitchFamily="2" charset="-78"/>
              </a:rPr>
              <a:t>(p)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48, 14, 20, 44, 29, 4, 46, 18, 45, 21, 2, 7, 30, 17, 40, 37, 42, 34, 25, 35, 38, 43, 8, 24, 32, 10, 36, 0, 26, 12, 9, 3, 39,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6, 49, 23, 13, 1, 5, 19, 27, 47, 15, 22, 11, 41, 31, 16, 28])</a:t>
            </a:r>
          </a:p>
        </p:txBody>
      </p:sp>
    </p:spTree>
    <p:extLst>
      <p:ext uri="{BB962C8B-B14F-4D97-AF65-F5344CB8AC3E}">
        <p14:creationId xmlns:p14="http://schemas.microsoft.com/office/powerpoint/2010/main" val="9184924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n = 4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(p)[-nth:]]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array([46, 47, 48, 49])</a:t>
            </a:r>
          </a:p>
        </p:txBody>
      </p:sp>
    </p:spTree>
    <p:extLst>
      <p:ext uri="{BB962C8B-B14F-4D97-AF65-F5344CB8AC3E}">
        <p14:creationId xmlns:p14="http://schemas.microsoft.com/office/powerpoint/2010/main" val="1049257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(-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array([48, 47, 49, 46])</a:t>
            </a:r>
          </a:p>
        </p:txBody>
      </p:sp>
    </p:spTree>
    <p:extLst>
      <p:ext uri="{BB962C8B-B14F-4D97-AF65-F5344CB8AC3E}">
        <p14:creationId xmlns:p14="http://schemas.microsoft.com/office/powerpoint/2010/main" val="1569889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(-p)[-n:]]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array([3, 2, 1,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873972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0, 2, 3])</a:t>
            </a:r>
          </a:p>
        </p:txBody>
      </p:sp>
    </p:spTree>
    <p:extLst>
      <p:ext uri="{BB962C8B-B14F-4D97-AF65-F5344CB8AC3E}">
        <p14:creationId xmlns:p14="http://schemas.microsoft.com/office/powerpoint/2010/main" val="20817622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np.tile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whole array twice: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np.tile</a:t>
            </a:r>
            <a:r>
              <a:rPr lang="en-GB" sz="2600" b="1" dirty="0">
                <a:cs typeface="B Nazanin" panose="00000400000000000000" pitchFamily="2" charset="-78"/>
              </a:rPr>
              <a:t>(a5, 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20, 30])</a:t>
            </a:r>
          </a:p>
        </p:txBody>
      </p:sp>
    </p:spTree>
    <p:extLst>
      <p:ext uri="{BB962C8B-B14F-4D97-AF65-F5344CB8AC3E}">
        <p14:creationId xmlns:p14="http://schemas.microsoft.com/office/powerpoint/2010/main" val="31752260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np.repeat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each element in an array thrice: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(a5, 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</p:txBody>
      </p:sp>
    </p:spTree>
    <p:extLst>
      <p:ext uri="{BB962C8B-B14F-4D97-AF65-F5344CB8AC3E}">
        <p14:creationId xmlns:p14="http://schemas.microsoft.com/office/powerpoint/2010/main" val="32027839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np.allclose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Compare arrays using "</a:t>
            </a:r>
            <a:r>
              <a:rPr lang="en-GB" sz="1000" dirty="0" err="1">
                <a:cs typeface="B Nazanin" panose="00000400000000000000" pitchFamily="2" charset="-78"/>
              </a:rPr>
              <a:t>allclose</a:t>
            </a:r>
            <a:r>
              <a:rPr lang="en-GB" sz="1000" dirty="0">
                <a:cs typeface="B Nazanin" panose="00000400000000000000" pitchFamily="2" charset="-78"/>
              </a:rPr>
              <a:t>" function: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d1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d2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d3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(10,20)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array([10, 11, 12, 13, 14, 15, 16, 17, 18, 19])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d4 = d1[::-1]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print(d4)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array([9, 8, 7, 6, 5, 4, 3, 2, 1, 0])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res1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(d1,d2)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true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res2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(d1,d3)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res3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(d1,d4)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27038340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np.unique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b = </a:t>
            </a:r>
            <a:r>
              <a:rPr lang="en-GB" sz="2000" b="1" dirty="0" err="1">
                <a:cs typeface="B Nazanin" panose="00000400000000000000" pitchFamily="2" charset="-78"/>
              </a:rPr>
              <a:t>np.array</a:t>
            </a:r>
            <a:r>
              <a:rPr lang="en-GB" sz="20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array([10, 20, 30])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 along with the count </a:t>
            </a:r>
            <a:r>
              <a:rPr lang="en-GB" sz="2000" dirty="0" err="1">
                <a:cs typeface="B Nazanin" panose="00000400000000000000" pitchFamily="2" charset="-78"/>
              </a:rPr>
              <a:t>E.g</a:t>
            </a:r>
            <a:r>
              <a:rPr lang="en-GB" sz="2000" dirty="0">
                <a:cs typeface="B Nazanin" panose="00000400000000000000" pitchFamily="2" charset="-78"/>
              </a:rPr>
              <a:t> value 10 occurred maximum:</a:t>
            </a:r>
          </a:p>
          <a:p>
            <a:pPr marL="0" indent="0">
              <a:buNone/>
            </a:pPr>
            <a:r>
              <a:rPr lang="en-GB" sz="2000" b="1" dirty="0" err="1">
                <a:cs typeface="B Nazanin" panose="00000400000000000000" pitchFamily="2" charset="-78"/>
              </a:rPr>
              <a:t>val</a:t>
            </a:r>
            <a:r>
              <a:rPr lang="en-GB" sz="2000" b="1" dirty="0">
                <a:cs typeface="B Nazanin" panose="00000400000000000000" pitchFamily="2" charset="-78"/>
              </a:rPr>
              <a:t> , count =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</a:t>
            </a:r>
            <a:r>
              <a:rPr lang="en-GB" sz="2000" b="1" dirty="0" err="1">
                <a:cs typeface="B Nazanin" panose="00000400000000000000" pitchFamily="2" charset="-78"/>
              </a:rPr>
              <a:t>b,return_counts</a:t>
            </a:r>
            <a:r>
              <a:rPr lang="en-GB" sz="2000" b="1" dirty="0">
                <a:cs typeface="B Nazanin" panose="000004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</a:t>
            </a:r>
            <a:r>
              <a:rPr lang="en-GB" sz="2000" b="1" dirty="0" err="1">
                <a:cs typeface="B Nazanin" panose="00000400000000000000" pitchFamily="2" charset="-78"/>
              </a:rPr>
              <a:t>val,count</a:t>
            </a:r>
            <a:r>
              <a:rPr lang="en-GB" sz="20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(array([10, 20, 30]), array([6, 3, 4], </a:t>
            </a:r>
            <a:r>
              <a:rPr lang="en-GB" sz="2000" dirty="0" err="1">
                <a:cs typeface="B Nazanin" panose="00000400000000000000" pitchFamily="2" charset="-78"/>
              </a:rPr>
              <a:t>dtype</a:t>
            </a:r>
            <a:r>
              <a:rPr lang="en-GB" sz="20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395770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 err="1">
                <a:cs typeface="B Titr" panose="00000700000000000000" pitchFamily="2" charset="-78"/>
              </a:rPr>
              <a:t>Numpy</a:t>
            </a:r>
            <a:r>
              <a:rPr lang="en-US" sz="3800" b="1" dirty="0">
                <a:cs typeface="B Titr" panose="00000700000000000000" pitchFamily="2" charset="-78"/>
              </a:rPr>
              <a:t> Tutorial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47726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np.bincount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</p:txBody>
      </p:sp>
    </p:spTree>
    <p:extLst>
      <p:ext uri="{BB962C8B-B14F-4D97-AF65-F5344CB8AC3E}">
        <p14:creationId xmlns:p14="http://schemas.microsoft.com/office/powerpoint/2010/main" val="18916578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argmax()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10 is the most frequent value: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(b).argmax()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10</a:t>
            </a:r>
          </a:p>
        </p:txBody>
      </p:sp>
    </p:spTree>
    <p:extLst>
      <p:ext uri="{BB962C8B-B14F-4D97-AF65-F5344CB8AC3E}">
        <p14:creationId xmlns:p14="http://schemas.microsoft.com/office/powerpoint/2010/main" val="38161676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flags.writeable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 = </a:t>
            </a:r>
            <a:r>
              <a:rPr lang="en-GB" sz="1600" b="1" dirty="0" err="1">
                <a:cs typeface="B Nazanin" panose="00000400000000000000" pitchFamily="2" charset="-78"/>
              </a:rPr>
              <a:t>np.arange</a:t>
            </a:r>
            <a:r>
              <a:rPr lang="en-GB" sz="1600" b="1" dirty="0">
                <a:cs typeface="B Nazanin" panose="00000400000000000000" pitchFamily="2" charset="-78"/>
              </a:rPr>
              <a:t>(10,100,10)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print(d5)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array([10, 20, 30, 40, 50, 60, 70, 80, 90])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Make arrays immutable: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d5.flags.writeable = False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d5[0] = 99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d5[2] = 11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</p:txBody>
      </p:sp>
    </p:spTree>
    <p:extLst>
      <p:ext uri="{BB962C8B-B14F-4D97-AF65-F5344CB8AC3E}">
        <p14:creationId xmlns:p14="http://schemas.microsoft.com/office/powerpoint/2010/main" val="19463264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np.loadtxt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loadtext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p4 = </a:t>
            </a:r>
            <a:r>
              <a:rPr lang="en-GB" sz="1600" b="1" dirty="0" err="1">
                <a:cs typeface="B Nazanin" panose="00000400000000000000" pitchFamily="2" charset="-78"/>
              </a:rPr>
              <a:t>np.loadtxt</a:t>
            </a:r>
            <a:r>
              <a:rPr lang="en-GB" sz="1600" b="1" dirty="0">
                <a:cs typeface="B Nazanin" panose="00000400000000000000" pitchFamily="2" charset="-78"/>
              </a:rPr>
              <a:t>('sample.txt’,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 = </a:t>
            </a:r>
            <a:r>
              <a:rPr lang="en-GB" sz="1600" b="1" dirty="0" err="1">
                <a:cs typeface="B Nazanin" panose="00000400000000000000" pitchFamily="2" charset="-78"/>
              </a:rPr>
              <a:t>np.integer</a:t>
            </a:r>
            <a:r>
              <a:rPr lang="en-GB" sz="1600" b="1" dirty="0">
                <a:cs typeface="B Nazanin" panose="00000400000000000000" pitchFamily="2" charset="-78"/>
              </a:rPr>
              <a:t> # Decides the datatype of resulting array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print(p4)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array([[24, 29, 88],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[ 1, 0, 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[33, 7, 99],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[39, 11, 98],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[22, 76, 87]])</a:t>
            </a:r>
          </a:p>
        </p:txBody>
      </p:sp>
    </p:spTree>
    <p:extLst>
      <p:ext uri="{BB962C8B-B14F-4D97-AF65-F5344CB8AC3E}">
        <p14:creationId xmlns:p14="http://schemas.microsoft.com/office/powerpoint/2010/main" val="35408973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genfromtxt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p5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('sample0.txt',dtype='str’)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array([['Asif', 'India', 'Cricket'],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['John', 'USA', 'Hockey'],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['Ramiro', 'Canada', 'Football']],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rows: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'India', 'Cricket'],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columns: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print(p5[:,0])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'John', 'Ramiro'],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='&lt;U8')</a:t>
            </a:r>
          </a:p>
        </p:txBody>
      </p:sp>
    </p:spTree>
    <p:extLst>
      <p:ext uri="{BB962C8B-B14F-4D97-AF65-F5344CB8AC3E}">
        <p14:creationId xmlns:p14="http://schemas.microsoft.com/office/powerpoint/2010/main" val="2008179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p6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('sample2.txt’,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delimiter=' ‘,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=None,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names=('Name', 'ID', 'Age’)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print(p6)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array([(</a:t>
            </a:r>
            <a:r>
              <a:rPr lang="en-GB" sz="1600" dirty="0" err="1">
                <a:cs typeface="B Nazanin" panose="00000400000000000000" pitchFamily="2" charset="-78"/>
              </a:rPr>
              <a:t>b'Name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b'ID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b'Age</a:t>
            </a:r>
            <a:r>
              <a:rPr lang="en-GB" sz="1600" dirty="0">
                <a:cs typeface="B Nazanin" panose="00000400000000000000" pitchFamily="2" charset="-78"/>
              </a:rPr>
              <a:t>'), (</a:t>
            </a:r>
            <a:r>
              <a:rPr lang="en-GB" sz="1600" dirty="0" err="1">
                <a:cs typeface="B Nazanin" panose="00000400000000000000" pitchFamily="2" charset="-78"/>
              </a:rPr>
              <a:t>b'Asif</a:t>
            </a:r>
            <a:r>
              <a:rPr lang="en-GB" sz="1600" dirty="0">
                <a:cs typeface="B Nazanin" panose="00000400000000000000" pitchFamily="2" charset="-78"/>
              </a:rPr>
              <a:t>', b'22', b'29'),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b'John</a:t>
            </a:r>
            <a:r>
              <a:rPr lang="en-GB" sz="1600" dirty="0">
                <a:cs typeface="B Nazanin" panose="00000400000000000000" pitchFamily="2" charset="-78"/>
              </a:rPr>
              <a:t>', b'45', b'33'), (</a:t>
            </a:r>
            <a:r>
              <a:rPr lang="en-GB" sz="1600" dirty="0" err="1">
                <a:cs typeface="B Nazanin" panose="00000400000000000000" pitchFamily="2" charset="-78"/>
              </a:rPr>
              <a:t>b'Ramiro</a:t>
            </a:r>
            <a:r>
              <a:rPr lang="en-GB" sz="1600" dirty="0">
                <a:cs typeface="B Nazanin" panose="00000400000000000000" pitchFamily="2" charset="-78"/>
              </a:rPr>
              <a:t>', b'55', b'67'),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b'Michael</a:t>
            </a:r>
            <a:r>
              <a:rPr lang="en-GB" sz="1600" dirty="0">
                <a:cs typeface="B Nazanin" panose="00000400000000000000" pitchFamily="2" charset="-78"/>
              </a:rPr>
              <a:t>', b'67', b'55'), (</a:t>
            </a:r>
            <a:r>
              <a:rPr lang="en-GB" sz="1600" dirty="0" err="1">
                <a:cs typeface="B Nazanin" panose="00000400000000000000" pitchFamily="2" charset="-78"/>
              </a:rPr>
              <a:t>b'Klaus</a:t>
            </a:r>
            <a:r>
              <a:rPr lang="en-GB" sz="1600" dirty="0">
                <a:cs typeface="B Nazanin" panose="00000400000000000000" pitchFamily="2" charset="-78"/>
              </a:rPr>
              <a:t>', b'44', b'32'),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b'Sajad</a:t>
            </a:r>
            <a:r>
              <a:rPr lang="en-GB" sz="1600" dirty="0">
                <a:cs typeface="B Nazanin" panose="00000400000000000000" pitchFamily="2" charset="-78"/>
              </a:rPr>
              <a:t>', b'23', b'53')],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=[('Name', 'S7'), ('ID', 'S2'), ('Age', 'S3')])</a:t>
            </a:r>
          </a:p>
        </p:txBody>
      </p:sp>
    </p:spTree>
    <p:extLst>
      <p:ext uri="{BB962C8B-B14F-4D97-AF65-F5344CB8AC3E}">
        <p14:creationId xmlns:p14="http://schemas.microsoft.com/office/powerpoint/2010/main" val="14750224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/>
              <a:t>References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3CAD43-F534-4835-80BE-9B0FEB6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https://www.educba.com/introduction-to-numpy/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https://medium.com/analytics-vidhya/introduction-to-numpy-279bbc88c615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https://github.com/basemax/DataScienceGlobalSummit-NumPy</a:t>
            </a:r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08812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6165304"/>
            <a:ext cx="7772400" cy="81342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Tabatabaei Historical House,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Kashan, I.R.</a:t>
            </a:r>
            <a:endParaRPr lang="en-ZA" sz="192900" dirty="0">
              <a:solidFill>
                <a:schemeClr val="accent2">
                  <a:lumMod val="75000"/>
                </a:schemeClr>
              </a:solidFill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B350B-8BFC-4A92-BB83-4738DB3DE4BD}"/>
              </a:ext>
            </a:extLst>
          </p:cNvPr>
          <p:cNvSpPr txBox="1"/>
          <p:nvPr/>
        </p:nvSpPr>
        <p:spPr>
          <a:xfrm>
            <a:off x="554854" y="5157192"/>
            <a:ext cx="344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 you for your attention.</a:t>
            </a:r>
            <a:endParaRPr lang="en-GB" dirty="0"/>
          </a:p>
        </p:txBody>
      </p:sp>
      <p:sp>
        <p:nvSpPr>
          <p:cNvPr id="5" name="AutoShape 8" descr="خانه طباطبایی ها">
            <a:extLst>
              <a:ext uri="{FF2B5EF4-FFF2-40B4-BE49-F238E27FC236}">
                <a16:creationId xmlns:a16="http://schemas.microsoft.com/office/drawing/2014/main" id="{B674578D-C1EB-4A7D-9984-9C959D5B9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بیرونی">
            <a:extLst>
              <a:ext uri="{FF2B5EF4-FFF2-40B4-BE49-F238E27FC236}">
                <a16:creationId xmlns:a16="http://schemas.microsoft.com/office/drawing/2014/main" id="{406DC0C0-F3B4-491E-AB10-118E64CD8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E11C9-9D29-4E5B-A3FE-3CF5F3F7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" y="1150106"/>
            <a:ext cx="4325346" cy="2666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236C-3FFF-4AEB-A2C5-1F362D2C5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2" y="1117237"/>
            <a:ext cx="4498732" cy="26992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974B82A-2E67-4C02-8CFD-0F69BF0B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12" y="3922582"/>
            <a:ext cx="4498732" cy="2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FCD5D-3CB1-387B-115C-B2F5D5A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127</a:t>
            </a:fld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93FC0-7FB8-4A35-AF9C-BF442A957CFF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3933551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40" y="1535454"/>
            <a:ext cx="7772400" cy="3931110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any questions in the future: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maxbasecode@gmail.com</a:t>
            </a:r>
            <a:endParaRPr lang="en-ZA" sz="400000" dirty="0"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1640" y="37890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DAECE-C819-5E06-41E8-EB8CFC0A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128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9C33C-260D-4ED3-86D6-1D7F5D86D26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100454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Python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82FE4E-0633-408D-BAF6-1580FAC9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list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normal array in Python.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240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arr1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  <a:endParaRPr lang="fa-I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array in NumPy.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184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data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Memory address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print(arr1.data)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&lt;memory at 0x000001C2B747E348&gt;</a:t>
            </a:r>
          </a:p>
        </p:txBody>
      </p:sp>
    </p:spTree>
    <p:extLst>
      <p:ext uri="{BB962C8B-B14F-4D97-AF65-F5344CB8AC3E}">
        <p14:creationId xmlns:p14="http://schemas.microsoft.com/office/powerpoint/2010/main" val="103769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type()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Display type of an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print(type(arr1))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numpy.ndarray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995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dtype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Datatype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print(arr1.dtype)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('int32’)</a:t>
            </a:r>
          </a:p>
        </p:txBody>
      </p:sp>
    </p:spTree>
    <p:extLst>
      <p:ext uri="{BB962C8B-B14F-4D97-AF65-F5344CB8AC3E}">
        <p14:creationId xmlns:p14="http://schemas.microsoft.com/office/powerpoint/2010/main" val="22711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astype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Convert Integer Array to FLOAT: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print(arr1.astype(float))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20., 30., 40., 50., 60., 70., 80., 90., 100.])</a:t>
            </a:r>
          </a:p>
        </p:txBody>
      </p:sp>
    </p:spTree>
    <p:extLst>
      <p:ext uri="{BB962C8B-B14F-4D97-AF65-F5344CB8AC3E}">
        <p14:creationId xmlns:p14="http://schemas.microsoft.com/office/powerpoint/2010/main" val="363143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evenly spaced numbers (space =1) between 0 to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23699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66AF673-2D07-482F-952D-912AE085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D5B76303-D9CF-4732-805F-CD4D093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A81BA-7CA2-4698-BAD5-6F3E7FBD6B4D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E22E37-B25F-45A0-BDA9-5EDF692A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F8BBD68-7F28-40DD-8975-E1446780035D}"/>
              </a:ext>
            </a:extLst>
          </p:cNvPr>
          <p:cNvSpPr txBox="1">
            <a:spLocks/>
          </p:cNvSpPr>
          <p:nvPr/>
        </p:nvSpPr>
        <p:spPr>
          <a:xfrm>
            <a:off x="1187624" y="3746972"/>
            <a:ext cx="6400800" cy="2706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err="1">
                <a:solidFill>
                  <a:schemeClr val="tx1"/>
                </a:solidFill>
              </a:rPr>
              <a:t>Seyyed</a:t>
            </a:r>
            <a:r>
              <a:rPr lang="en-US" sz="1500" b="1" dirty="0">
                <a:solidFill>
                  <a:schemeClr val="tx1"/>
                </a:solidFill>
              </a:rPr>
              <a:t> Ali </a:t>
            </a:r>
            <a:r>
              <a:rPr lang="en-US" sz="1500" b="1" dirty="0" err="1">
                <a:solidFill>
                  <a:schemeClr val="tx1"/>
                </a:solidFill>
              </a:rPr>
              <a:t>Mohammadiyeh</a:t>
            </a:r>
            <a:r>
              <a:rPr lang="en-US" sz="1500" b="1" dirty="0">
                <a:solidFill>
                  <a:schemeClr val="tx1"/>
                </a:solidFill>
              </a:rPr>
              <a:t> (Max Base)</a:t>
            </a:r>
          </a:p>
          <a:p>
            <a:r>
              <a:rPr lang="en-US" sz="1500" dirty="0">
                <a:solidFill>
                  <a:schemeClr val="tx1"/>
                </a:solidFill>
              </a:rPr>
              <a:t>Mathematics Student, University of Kashan</a:t>
            </a:r>
          </a:p>
          <a:p>
            <a:r>
              <a:rPr lang="en-US" sz="1500" dirty="0">
                <a:solidFill>
                  <a:schemeClr val="tx1"/>
                </a:solidFill>
              </a:rPr>
              <a:t>Open-Source Maintainer, GitHub</a:t>
            </a:r>
          </a:p>
          <a:p>
            <a:r>
              <a:rPr lang="en-US" sz="1500" dirty="0">
                <a:solidFill>
                  <a:schemeClr val="tx1"/>
                </a:solidFill>
              </a:rPr>
              <a:t>CTO, </a:t>
            </a:r>
            <a:r>
              <a:rPr lang="en-US" sz="1500" dirty="0" err="1">
                <a:solidFill>
                  <a:schemeClr val="tx1"/>
                </a:solidFill>
              </a:rPr>
              <a:t>Asrez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maxbasecode@gmail.com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B24168-991B-40F3-94F1-FA0CB55B7D4C}"/>
              </a:ext>
            </a:extLst>
          </p:cNvPr>
          <p:cNvSpPr txBox="1">
            <a:spLocks/>
          </p:cNvSpPr>
          <p:nvPr/>
        </p:nvSpPr>
        <p:spPr>
          <a:xfrm>
            <a:off x="107504" y="1844824"/>
            <a:ext cx="89289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GB" b="1" dirty="0">
                <a:cs typeface="B Nazanin" panose="00000400000000000000" pitchFamily="2" charset="-78"/>
              </a:rPr>
              <a:t>"Real-life use case on NumPy; A tool that Every Data Scientist Needs to Master"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3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0 to 100 with a space of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90 ])</a:t>
            </a:r>
          </a:p>
        </p:txBody>
      </p:sp>
    </p:spTree>
    <p:extLst>
      <p:ext uri="{BB962C8B-B14F-4D97-AF65-F5344CB8AC3E}">
        <p14:creationId xmlns:p14="http://schemas.microsoft.com/office/powerpoint/2010/main" val="235153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10 to 100 with a space of 10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(100, 10, -10))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array([100, 90, 80, 70, 60, 50, 40, 30, 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89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shape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Shape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arr.shape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(10,)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894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size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Size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811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Length of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len</a:t>
            </a:r>
            <a:r>
              <a:rPr lang="en-GB" sz="2600" b="1" dirty="0">
                <a:cs typeface="B Nazanin" panose="00000400000000000000" pitchFamily="2" charset="-78"/>
              </a:rPr>
              <a:t>(arr3))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64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ndim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Dimension of Array:</a:t>
            </a:r>
            <a:br>
              <a:rPr lang="en-GB" sz="2800" dirty="0">
                <a:cs typeface="B Nazanin" panose="00000400000000000000" pitchFamily="2" charset="-78"/>
              </a:rPr>
            </a:b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arr.ndim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379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itemsize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one element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print(arr3.itemsize)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3150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nbytes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print(arr3.nbytes)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40</a:t>
            </a:r>
          </a:p>
        </p:txBody>
      </p:sp>
    </p:spTree>
    <p:extLst>
      <p:ext uri="{BB962C8B-B14F-4D97-AF65-F5344CB8AC3E}">
        <p14:creationId xmlns:p14="http://schemas.microsoft.com/office/powerpoint/2010/main" val="29156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cs typeface="B Nazanin" panose="00000400000000000000" pitchFamily="2" charset="-78"/>
              </a:rPr>
              <a:t>np.zeros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zeros: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print(np.zeros(10))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array([0., 0., 0., 0., 0., 0., 0., 0., 0., 0.])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14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cs typeface="B Nazanin" panose="00000400000000000000" pitchFamily="2" charset="-78"/>
              </a:rPr>
              <a:t>np.ones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ones with given shape: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print(np.ones(10))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array([1., 1., 1., 1., 1., 1., 1., 1., 1., 1.])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0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WHO I AM</a:t>
            </a:r>
            <a:endParaRPr lang="en-US" sz="38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7474CF-B88E-4F61-B96E-6D6B798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25BADD0E-7420-4B61-893F-A32C3F5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3</a:t>
            </a:fld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6CCFD-12D3-4C12-AA1C-5F5FC1156B2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3E559AD-71DD-4A49-830A-E3F5860B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399B88-CCC5-4016-94F4-C80DEC9E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cs typeface="B Nazanin" panose="00000400000000000000" pitchFamily="2" charset="-78"/>
              </a:rPr>
              <a:t>ALI</a:t>
            </a:r>
            <a:r>
              <a:rPr lang="en-US" sz="2600" dirty="0">
                <a:cs typeface="B Nazanin" panose="00000400000000000000" pitchFamily="2" charset="-78"/>
              </a:rPr>
              <a:t>, (Aka Max Base)</a:t>
            </a:r>
          </a:p>
          <a:p>
            <a:pPr marL="0" indent="0" algn="l">
              <a:buNone/>
            </a:pPr>
            <a:endParaRPr lang="en-US" sz="2600" dirty="0">
              <a:cs typeface="B Nazanin" panose="00000400000000000000" pitchFamily="2" charset="-78"/>
            </a:endParaRPr>
          </a:p>
          <a:p>
            <a:r>
              <a:rPr lang="en-US" sz="2600" dirty="0">
                <a:cs typeface="B Nazanin" panose="00000400000000000000" pitchFamily="2" charset="-78"/>
              </a:rPr>
              <a:t>GitHub and Open-Source world </a:t>
            </a:r>
            <a:r>
              <a:rPr lang="en-US" sz="2600" b="1" dirty="0">
                <a:cs typeface="B Nazanin" panose="00000400000000000000" pitchFamily="2" charset="-78"/>
              </a:rPr>
              <a:t>(^_^)</a:t>
            </a:r>
          </a:p>
          <a:p>
            <a:r>
              <a:rPr lang="en-US" sz="2600" dirty="0">
                <a:cs typeface="B Nazanin" panose="00000400000000000000" pitchFamily="2" charset="-78"/>
              </a:rPr>
              <a:t>Open-Source Maintainer</a:t>
            </a:r>
          </a:p>
          <a:p>
            <a:r>
              <a:rPr lang="en-US" sz="2600" dirty="0">
                <a:cs typeface="B Nazanin" panose="00000400000000000000" pitchFamily="2" charset="-78"/>
              </a:rPr>
              <a:t>Software Engineer, Programming more then 10 years</a:t>
            </a:r>
          </a:p>
          <a:p>
            <a:r>
              <a:rPr lang="en-GB" sz="2600" dirty="0">
                <a:cs typeface="B Nazanin" panose="00000400000000000000" pitchFamily="2" charset="-78"/>
              </a:rPr>
              <a:t>Mathematics background</a:t>
            </a:r>
          </a:p>
          <a:p>
            <a:r>
              <a:rPr lang="en-US" sz="2600" b="1" dirty="0">
                <a:cs typeface="B Nazanin" panose="00000400000000000000" pitchFamily="2" charset="-78"/>
              </a:rPr>
              <a:t>@basemax </a:t>
            </a:r>
            <a:r>
              <a:rPr lang="en-US" sz="2600" dirty="0">
                <a:cs typeface="B Nazanin" panose="00000400000000000000" pitchFamily="2" charset="-78"/>
              </a:rPr>
              <a:t>on GitHub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86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10 five times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497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each element in array 'a' thrice: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20, 30])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(a, 3))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233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np.full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Array of 10’s: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np.full</a:t>
            </a:r>
            <a:r>
              <a:rPr lang="en-GB" sz="2600" b="1" dirty="0">
                <a:cs typeface="B Nazanin" panose="00000400000000000000" pitchFamily="2" charset="-78"/>
              </a:rPr>
              <a:t>(5,10))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03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Odd numbers: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5, 7, 9, 11, 13, 15, 17, 19])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159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even numbers: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4, 6, 8, 10, 12, 14, 16, 18])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361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4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 , 13.33333333, 16.66666667, 20. ])</a:t>
            </a:r>
          </a:p>
        </p:txBody>
      </p:sp>
    </p:spTree>
    <p:extLst>
      <p:ext uri="{BB962C8B-B14F-4D97-AF65-F5344CB8AC3E}">
        <p14:creationId xmlns:p14="http://schemas.microsoft.com/office/powerpoint/2010/main" val="770342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11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(10,20,11))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11., 12., 13., 14., 15., 16., 17., 18., 19., 20.])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0081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np.random.random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Create an array of random values: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np.random.random</a:t>
            </a:r>
            <a:r>
              <a:rPr lang="en-GB" sz="2600" b="1" dirty="0">
                <a:cs typeface="B Nazanin" panose="00000400000000000000" pitchFamily="2" charset="-78"/>
              </a:rPr>
              <a:t>(4))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array([0.61387161, 0.7734601 , 0.48868515, 0.05535259])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572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array([359, 3, 200, 437, 400])</a:t>
            </a:r>
          </a:p>
        </p:txBody>
      </p:sp>
    </p:spTree>
    <p:extLst>
      <p:ext uri="{BB962C8B-B14F-4D97-AF65-F5344CB8AC3E}">
        <p14:creationId xmlns:p14="http://schemas.microsoft.com/office/powerpoint/2010/main" val="229208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array([402, 196, 481, 426, 245, 19, 292, 233, 399, 175])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9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library for the </a:t>
            </a:r>
            <a:r>
              <a:rPr lang="en-GB" sz="2600" b="1" dirty="0">
                <a:cs typeface="B Nazanin" panose="00000400000000000000" pitchFamily="2" charset="-78"/>
              </a:rPr>
              <a:t>Python</a:t>
            </a:r>
            <a:r>
              <a:rPr lang="en-GB" sz="2600" dirty="0">
                <a:cs typeface="B Nazanin" panose="00000400000000000000" pitchFamily="2" charset="-78"/>
              </a:rPr>
              <a:t> programming language, adding support for large, multi-dimensional arrays and matrices, along with a large collection of high-level mathematical functions to operate on these arrays.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662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7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(101)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array([95, 11, 81, 70, 63, 87, 75, 9, 77, 40])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975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array of Random float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f1 = </a:t>
            </a:r>
            <a:r>
              <a:rPr lang="en-GB" sz="2600" b="1" dirty="0" err="1">
                <a:cs typeface="B Nazanin" panose="00000400000000000000" pitchFamily="2" charset="-78"/>
              </a:rPr>
              <a:t>np.random.uniform</a:t>
            </a:r>
            <a:r>
              <a:rPr lang="en-GB" sz="2600" b="1" dirty="0">
                <a:cs typeface="B Nazanin" panose="00000400000000000000" pitchFamily="2" charset="-78"/>
              </a:rPr>
              <a:t>(5,10, size=(10))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array([6.5348311 , 9.4680654 , 8.60771931, 5.94969477, 7.77113796,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6.76065977, 5.90946201, 8.92800881, 9.82741611, 6.16176831])</a:t>
            </a:r>
          </a:p>
        </p:txBody>
      </p:sp>
    </p:spTree>
    <p:extLst>
      <p:ext uri="{BB962C8B-B14F-4D97-AF65-F5344CB8AC3E}">
        <p14:creationId xmlns:p14="http://schemas.microsoft.com/office/powerpoint/2010/main" val="28284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np.floor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np.floor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array([6., 9., 8., 5., 7., 6., 5., 8., 9., 6.])</a:t>
            </a:r>
          </a:p>
        </p:txBody>
      </p:sp>
    </p:spTree>
    <p:extLst>
      <p:ext uri="{BB962C8B-B14F-4D97-AF65-F5344CB8AC3E}">
        <p14:creationId xmlns:p14="http://schemas.microsoft.com/office/powerpoint/2010/main" val="167698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np.ceil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([-1.7, -1.5, -0.2, 0.2, 1.5, 1.7, 2.0])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np.ceil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array([-1., -1., -0.,  1.,  2.,  2.,  2.])</a:t>
            </a:r>
          </a:p>
        </p:txBody>
      </p:sp>
    </p:spTree>
    <p:extLst>
      <p:ext uri="{BB962C8B-B14F-4D97-AF65-F5344CB8AC3E}">
        <p14:creationId xmlns:p14="http://schemas.microsoft.com/office/powerpoint/2010/main" val="257779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astype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704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np.trunc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Truncate decimal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np.trunc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&gt;array([6., 9., 8., 5., 7., 6., 5., 8., 9., 6.])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09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Normal distribution (mean=0 and variance=1):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b2 = </a:t>
            </a:r>
            <a:r>
              <a:rPr lang="en-GB" sz="2600" b="1" dirty="0" err="1">
                <a:cs typeface="B Nazanin" panose="00000400000000000000" pitchFamily="2" charset="-78"/>
              </a:rPr>
              <a:t>np.random.randn</a:t>
            </a:r>
            <a:r>
              <a:rPr lang="en-GB" sz="2600" b="1" dirty="0">
                <a:cs typeface="B Nazanin" panose="00000400000000000000" pitchFamily="2" charset="-78"/>
              </a:rPr>
              <a:t>(10)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array([ 0.18869531, -0.75887206, -0.93323722, 0.95505651, 0.19079432,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1.97875732, 2.60596728, 0.68350889, 0.30266545, 1.69372293])</a:t>
            </a:r>
          </a:p>
        </p:txBody>
      </p:sp>
    </p:spTree>
    <p:extLst>
      <p:ext uri="{BB962C8B-B14F-4D97-AF65-F5344CB8AC3E}">
        <p14:creationId xmlns:p14="http://schemas.microsoft.com/office/powerpoint/2010/main" val="3564693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np.ndenumerate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Enumerate for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for index, value in </a:t>
            </a:r>
            <a:r>
              <a:rPr lang="en-GB" sz="2600" b="1" dirty="0" err="1">
                <a:cs typeface="B Nazanin" panose="00000400000000000000" pitchFamily="2" charset="-78"/>
              </a:rPr>
              <a:t>np.ndenumerate</a:t>
            </a:r>
            <a:r>
              <a:rPr lang="en-GB" sz="2600" b="1" dirty="0">
                <a:cs typeface="B Nazanin" panose="00000400000000000000" pitchFamily="2" charset="-78"/>
              </a:rPr>
              <a:t>(arr1):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print(index, value)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(0,) 10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(1,) 20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(2,) 30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(3,) 40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(4,) 50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(5,) 60</a:t>
            </a:r>
          </a:p>
        </p:txBody>
      </p:sp>
    </p:spTree>
    <p:extLst>
      <p:ext uri="{BB962C8B-B14F-4D97-AF65-F5344CB8AC3E}">
        <p14:creationId xmlns:p14="http://schemas.microsoft.com/office/powerpoint/2010/main" val="140770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elements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print(arr2.sum())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190</a:t>
            </a:r>
          </a:p>
        </p:txBody>
      </p:sp>
    </p:spTree>
    <p:extLst>
      <p:ext uri="{BB962C8B-B14F-4D97-AF65-F5344CB8AC3E}">
        <p14:creationId xmlns:p14="http://schemas.microsoft.com/office/powerpoint/2010/main" val="171174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Introduction to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python package used for numerical and scientific computing. It provides better runtime and space complexity. It provides a wide variety of array operations. If you wish to perform general-purpose operations, use python lists. But, if you care about performance and space complexity, use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73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cumsum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Cumulative Sum: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np.cumsum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6, 10, 15, 21, 28, 36, 45, 55, 66, 78, 91,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105, 120, 136, 153, 171, 190],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109360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Minimum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</p:txBody>
      </p:sp>
    </p:spTree>
    <p:extLst>
      <p:ext uri="{BB962C8B-B14F-4D97-AF65-F5344CB8AC3E}">
        <p14:creationId xmlns:p14="http://schemas.microsoft.com/office/powerpoint/2010/main" val="1709855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MAX number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</a:t>
            </a:r>
          </a:p>
        </p:txBody>
      </p:sp>
    </p:spTree>
    <p:extLst>
      <p:ext uri="{BB962C8B-B14F-4D97-AF65-F5344CB8AC3E}">
        <p14:creationId xmlns:p14="http://schemas.microsoft.com/office/powerpoint/2010/main" val="3602530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argmin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Minimum number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</p:txBody>
      </p:sp>
    </p:spTree>
    <p:extLst>
      <p:ext uri="{BB962C8B-B14F-4D97-AF65-F5344CB8AC3E}">
        <p14:creationId xmlns:p14="http://schemas.microsoft.com/office/powerpoint/2010/main" val="158766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argmax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MAX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18</a:t>
            </a:r>
          </a:p>
        </p:txBody>
      </p:sp>
    </p:spTree>
    <p:extLst>
      <p:ext uri="{BB962C8B-B14F-4D97-AF65-F5344CB8AC3E}">
        <p14:creationId xmlns:p14="http://schemas.microsoft.com/office/powerpoint/2010/main" val="20749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mean of all numbers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arr2.mean())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450163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median of all numbers present in arr2: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643841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cs typeface="B Nazanin" panose="00000400000000000000" pitchFamily="2" charset="-78"/>
              </a:rPr>
              <a:t>var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Variance: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np.var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30.0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2008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cs typeface="B Nazanin" panose="00000400000000000000" pitchFamily="2" charset="-78"/>
              </a:rPr>
              <a:t>np.std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Standard deviation: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np.std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5.477225575051661</a:t>
            </a:r>
          </a:p>
        </p:txBody>
      </p:sp>
    </p:spTree>
    <p:extLst>
      <p:ext uri="{BB962C8B-B14F-4D97-AF65-F5344CB8AC3E}">
        <p14:creationId xmlns:p14="http://schemas.microsoft.com/office/powerpoint/2010/main" val="266196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Calculating percentiles: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(arr2,70))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13.6</a:t>
            </a:r>
          </a:p>
        </p:txBody>
      </p:sp>
    </p:spTree>
    <p:extLst>
      <p:ext uri="{BB962C8B-B14F-4D97-AF65-F5344CB8AC3E}">
        <p14:creationId xmlns:p14="http://schemas.microsoft.com/office/powerpoint/2010/main" val="8943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Benefits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F86472-E804-47E5-B036-2167E7D6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Using NumPy, a developer can perform the following operations: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Mathematical and logical operations on arrays;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Fourier transforms and routines for shape manipulation</a:t>
            </a:r>
            <a:r>
              <a:rPr lang="en-GB" sz="2600" dirty="0">
                <a:solidFill>
                  <a:srgbClr val="292929"/>
                </a:solidFill>
                <a:latin typeface="source-serif-pro"/>
              </a:rPr>
              <a:t>;</a:t>
            </a: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Operations related to linear algebra. NumPy has in-built functions for linear algebra and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val="3851719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10th &amp; 70th percentile: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 [10, 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array([ 2.8, 13.6])</a:t>
            </a:r>
          </a:p>
        </p:txBody>
      </p:sp>
    </p:spTree>
    <p:extLst>
      <p:ext uri="{BB962C8B-B14F-4D97-AF65-F5344CB8AC3E}">
        <p14:creationId xmlns:p14="http://schemas.microsoft.com/office/powerpoint/2010/main" val="2513977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Two-dimensional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([[1,2,3,0] , [5,6,7,22] , [10 , 11 , 1 ,13] , [14,15,16,3]])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[ 5, 6, 7, 22],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11, 1, 13],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[14, 15, 16, 3]])</a:t>
            </a:r>
          </a:p>
        </p:txBody>
      </p:sp>
    </p:spTree>
    <p:extLst>
      <p:ext uri="{BB962C8B-B14F-4D97-AF65-F5344CB8AC3E}">
        <p14:creationId xmlns:p14="http://schemas.microsoft.com/office/powerpoint/2010/main" val="754401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numbers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A.sum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129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5471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MAX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A.max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22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335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Minimum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A.min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900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Column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2, 1, 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807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Row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5, 1, 3])</a:t>
            </a:r>
          </a:p>
        </p:txBody>
      </p:sp>
    </p:spTree>
    <p:extLst>
      <p:ext uri="{BB962C8B-B14F-4D97-AF65-F5344CB8AC3E}">
        <p14:creationId xmlns:p14="http://schemas.microsoft.com/office/powerpoint/2010/main" val="2298332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Mean of all numbers in a 2D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A.mean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8.0625</a:t>
            </a:r>
          </a:p>
        </p:txBody>
      </p:sp>
    </p:spTree>
    <p:extLst>
      <p:ext uri="{BB962C8B-B14F-4D97-AF65-F5344CB8AC3E}">
        <p14:creationId xmlns:p14="http://schemas.microsoft.com/office/powerpoint/2010/main" val="3976421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Median: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6.5</a:t>
            </a:r>
          </a:p>
        </p:txBody>
      </p:sp>
    </p:spTree>
    <p:extLst>
      <p:ext uri="{BB962C8B-B14F-4D97-AF65-F5344CB8AC3E}">
        <p14:creationId xmlns:p14="http://schemas.microsoft.com/office/powerpoint/2010/main" val="2768569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first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11829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Why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52ED75-3361-44CB-9E4B-EE686171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 Python we have lists that serve the purpose of arrays, but they are slow to process.</a:t>
            </a:r>
          </a:p>
          <a:p>
            <a:pPr marL="0" indent="0" algn="l">
              <a:buNone/>
            </a:pP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NumPy aims to provide an array object that is up to 50x faster that traditional Python lists.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The array object in NumPy is called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, it provides a lot of supporting functions that make working with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 very easy.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Arrays are very frequently used in data science, where speed and resources are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859493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[index:]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all elements of Array except first one: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9, 0, 2])</a:t>
            </a:r>
          </a:p>
        </p:txBody>
      </p:sp>
    </p:spTree>
    <p:extLst>
      <p:ext uri="{BB962C8B-B14F-4D97-AF65-F5344CB8AC3E}">
        <p14:creationId xmlns:p14="http://schemas.microsoft.com/office/powerpoint/2010/main" val="3739452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[index1:index2]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Fetch 2nd , 3rd &amp; 4th value from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print(a[1:4])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9])</a:t>
            </a:r>
          </a:p>
        </p:txBody>
      </p:sp>
    </p:spTree>
    <p:extLst>
      <p:ext uri="{BB962C8B-B14F-4D97-AF65-F5344CB8AC3E}">
        <p14:creationId xmlns:p14="http://schemas.microsoft.com/office/powerpoint/2010/main" val="3839626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Get last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print(a[-6])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2781076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 : - 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array([9, 0])</a:t>
            </a:r>
          </a:p>
        </p:txBody>
      </p:sp>
    </p:spTree>
    <p:extLst>
      <p:ext uri="{BB962C8B-B14F-4D97-AF65-F5344CB8AC3E}">
        <p14:creationId xmlns:p14="http://schemas.microsoft.com/office/powerpoint/2010/main" val="1224864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2, 3, 4, 5, 6, 7, 8, 9, 10, 11, 12, 13, 14, 15, 16, 17, 18, 19])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rep1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% 2 == 0, 0 , 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[ 1 0 3 0 5 0 7 0 9 0 11 0 13 0 15 0 17 0 19]</a:t>
            </a:r>
          </a:p>
        </p:txBody>
      </p:sp>
    </p:spTree>
    <p:extLst>
      <p:ext uri="{BB962C8B-B14F-4D97-AF65-F5344CB8AC3E}">
        <p14:creationId xmlns:p14="http://schemas.microsoft.com/office/powerpoint/2010/main" val="576091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 , 30 , 10 ,10 ,20, 20])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10, 20, 20])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10 with value 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rep2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(ar2 == 10, 99 , ar2)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[99 20 30 99 99 20 20]</a:t>
            </a:r>
          </a:p>
        </p:txBody>
      </p:sp>
    </p:spTree>
    <p:extLst>
      <p:ext uri="{BB962C8B-B14F-4D97-AF65-F5344CB8AC3E}">
        <p14:creationId xmlns:p14="http://schemas.microsoft.com/office/powerpoint/2010/main" val="37838319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np.put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p2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values at INDEX </a:t>
            </a:r>
            <a:r>
              <a:rPr lang="en-GB" sz="2600" dirty="0" err="1">
                <a:cs typeface="B Nazanin" panose="00000400000000000000" pitchFamily="2" charset="-78"/>
              </a:rPr>
              <a:t>loc</a:t>
            </a:r>
            <a:r>
              <a:rPr lang="en-GB" sz="2600" dirty="0">
                <a:cs typeface="B Nazanin" panose="00000400000000000000" pitchFamily="2" charset="-78"/>
              </a:rPr>
              <a:t> 0,3,5 with 33,55,99: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np.put</a:t>
            </a:r>
            <a:r>
              <a:rPr lang="en-GB" sz="2600" b="1" dirty="0">
                <a:cs typeface="B Nazanin" panose="00000400000000000000" pitchFamily="2" charset="-78"/>
              </a:rPr>
              <a:t>(p2, [0, 3 , 5], [33, 55, 99])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10, 20, 55, 40, 99, 60, 70, 80, 90])</a:t>
            </a:r>
          </a:p>
        </p:txBody>
      </p:sp>
    </p:spTree>
    <p:extLst>
      <p:ext uri="{BB962C8B-B14F-4D97-AF65-F5344CB8AC3E}">
        <p14:creationId xmlns:p14="http://schemas.microsoft.com/office/powerpoint/2010/main" val="3536332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Missing Values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 ,np.nan,20,30,60,np.nan,90,np.inf])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US" sz="2600" dirty="0">
                <a:cs typeface="B Nazanin" panose="00000400000000000000" pitchFamily="2" charset="-78"/>
              </a:rPr>
              <a:t>&gt; </a:t>
            </a:r>
            <a:r>
              <a:rPr lang="en-GB" sz="2600" dirty="0">
                <a:cs typeface="B Nazanin" panose="00000400000000000000" pitchFamily="2" charset="-78"/>
              </a:rPr>
              <a:t>array([10., nan, 20., 30., 60., nan, 90., inf])</a:t>
            </a:r>
          </a:p>
        </p:txBody>
      </p:sp>
    </p:spTree>
    <p:extLst>
      <p:ext uri="{BB962C8B-B14F-4D97-AF65-F5344CB8AC3E}">
        <p14:creationId xmlns:p14="http://schemas.microsoft.com/office/powerpoint/2010/main" val="196953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True,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0607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(array([1, 5],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600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1459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Using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9A105-034A-4116-9C6B-800583B6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If you have Python and PIP already installed on a system, then installation of NumPy is very easy.</a:t>
            </a:r>
          </a:p>
          <a:p>
            <a:pPr marL="0" indent="0" algn="l">
              <a:buNone/>
            </a:pPr>
            <a:endParaRPr lang="en-GB" sz="2600" dirty="0">
              <a:solidFill>
                <a:srgbClr val="292929"/>
              </a:solidFill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Install it using this command:</a:t>
            </a:r>
          </a:p>
          <a:p>
            <a:pPr marL="0" indent="0" algn="l">
              <a:buNone/>
            </a:pPr>
            <a:r>
              <a:rPr lang="en-GB" sz="2600" b="1" i="0" dirty="0">
                <a:solidFill>
                  <a:srgbClr val="292929"/>
                </a:solidFill>
                <a:effectLst/>
                <a:latin typeface="source-serif-pro"/>
              </a:rPr>
              <a:t>$ pip install </a:t>
            </a:r>
            <a:r>
              <a:rPr lang="en-GB" sz="2600" b="1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695526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all missing values with 99: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(a)] = 99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99., 20., 30., 60., 99., 90., inf])</a:t>
            </a:r>
          </a:p>
        </p:txBody>
      </p:sp>
    </p:spTree>
    <p:extLst>
      <p:ext uri="{BB962C8B-B14F-4D97-AF65-F5344CB8AC3E}">
        <p14:creationId xmlns:p14="http://schemas.microsoft.com/office/powerpoint/2010/main" val="3966728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r>
              <a:rPr lang="en-GB" sz="3600" b="1" dirty="0">
                <a:cs typeface="B Nazanin" panose="00000400000000000000" pitchFamily="2" charset="-78"/>
              </a:rPr>
              <a:t>, any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if array has any NULL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(a).any()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1516438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([[1,2,np.nan,4] , [np.nan,6,7,8] , [10 , </a:t>
            </a:r>
            <a:r>
              <a:rPr lang="en-GB" sz="2600" b="1" dirty="0" err="1">
                <a:cs typeface="B Nazanin" panose="00000400000000000000" pitchFamily="2" charset="-78"/>
              </a:rPr>
              <a:t>np.nan</a:t>
            </a:r>
            <a:r>
              <a:rPr lang="en-GB" sz="2600" b="1" dirty="0">
                <a:cs typeface="B Nazanin" panose="00000400000000000000" pitchFamily="2" charset="-78"/>
              </a:rPr>
              <a:t> , 12 ,13] , [14,15,………….)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&gt; array([[ 1., 2., nan, 4.],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[nan, 6., 7., 8.],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[10., nan, 12., 13.],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[14., 15., 16., 17.]])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array([[False, False, True,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True, False,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True,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False, False, False]])</a:t>
            </a:r>
          </a:p>
        </p:txBody>
      </p:sp>
    </p:spTree>
    <p:extLst>
      <p:ext uri="{BB962C8B-B14F-4D97-AF65-F5344CB8AC3E}">
        <p14:creationId xmlns:p14="http://schemas.microsoft.com/office/powerpoint/2010/main" val="8318176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(array([0, 1, 2],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 array([2, 0, 1],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46919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(6).reshape((3, 2))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1],       [2, 3],       [4, 5]])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(a, (2, 3)))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np.ravel</a:t>
            </a:r>
            <a:r>
              <a:rPr lang="en-GB" sz="2600" b="1" dirty="0">
                <a:cs typeface="B Nazanin" panose="00000400000000000000" pitchFamily="2" charset="-78"/>
              </a:rPr>
              <a:t>(a), (2, 3))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</p:txBody>
      </p:sp>
    </p:spTree>
    <p:extLst>
      <p:ext uri="{BB962C8B-B14F-4D97-AF65-F5344CB8AC3E}">
        <p14:creationId xmlns:p14="http://schemas.microsoft.com/office/powerpoint/2010/main" val="37288601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Vertically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The unspecified value is inferred to be 2: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np.zeros</a:t>
            </a:r>
            <a:r>
              <a:rPr lang="en-GB" sz="2600" b="1" dirty="0">
                <a:cs typeface="B Nazanin" panose="00000400000000000000" pitchFamily="2" charset="-78"/>
              </a:rPr>
              <a:t>(20).reshape(2,-1)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(1, 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1, 1, 1, 1, 1, 1, 1, 1,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[1, 1, 1, 1, 1, 1, 1, 1, 1, 1]])</a:t>
            </a:r>
          </a:p>
        </p:txBody>
      </p:sp>
    </p:spTree>
    <p:extLst>
      <p:ext uri="{BB962C8B-B14F-4D97-AF65-F5344CB8AC3E}">
        <p14:creationId xmlns:p14="http://schemas.microsoft.com/office/powerpoint/2010/main" val="2969098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np.</a:t>
            </a:r>
            <a:r>
              <a:rPr lang="en-GB" sz="3600" b="1" dirty="0" err="1">
                <a:cs typeface="B Nazanin" panose="00000400000000000000" pitchFamily="2" charset="-78"/>
              </a:rPr>
              <a:t>vstack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np.vstack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([[1], [2],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([[4], [5], [6]])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[6]])</a:t>
            </a:r>
          </a:p>
        </p:txBody>
      </p:sp>
    </p:spTree>
    <p:extLst>
      <p:ext uri="{BB962C8B-B14F-4D97-AF65-F5344CB8AC3E}">
        <p14:creationId xmlns:p14="http://schemas.microsoft.com/office/powerpoint/2010/main" val="2681782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np.hstack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Horizontally</a:t>
            </a:r>
            <a:r>
              <a:rPr lang="en-US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([a1,b1]))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[2, 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[3, 6]])</a:t>
            </a:r>
          </a:p>
        </p:txBody>
      </p:sp>
    </p:spTree>
    <p:extLst>
      <p:ext uri="{BB962C8B-B14F-4D97-AF65-F5344CB8AC3E}">
        <p14:creationId xmlns:p14="http://schemas.microsoft.com/office/powerpoint/2010/main" val="2470184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np.intersect1d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Common items between two Arrays: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([12,20,33,40,55,60])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np.intersect1d(c1,c2)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array([20, 40, 60])</a:t>
            </a:r>
          </a:p>
        </p:txBody>
      </p:sp>
    </p:spTree>
    <p:extLst>
      <p:ext uri="{BB962C8B-B14F-4D97-AF65-F5344CB8AC3E}">
        <p14:creationId xmlns:p14="http://schemas.microsoft.com/office/powerpoint/2010/main" val="3233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 Array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D171DC-7DC7-410A-820B-B93E6F6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As we know that NumPy contains a collection of tools and techniques that can be used to solve on a computer mathematical models of problems in Science and Engineering. One of these tools is a high-performance multidimensional array object that is a powerful data structure for efficient computation of arrays and matrices. To work with these arrays, there’s a vast amount of high-level mathematical functions operate on these matrices and arrays.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721774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np.setdiff1d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Remove Common Elements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 err="1">
                <a:cs typeface="B Nazanin" panose="00000400000000000000" pitchFamily="2" charset="-78"/>
              </a:rPr>
              <a:t>E.g</a:t>
            </a:r>
            <a:r>
              <a:rPr lang="en-GB" sz="2600" dirty="0">
                <a:cs typeface="B Nazanin" panose="00000400000000000000" pitchFamily="2" charset="-78"/>
              </a:rPr>
              <a:t>: Remove common elements of C1 &amp; C2 array from C1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np.setdiff1d(c1,c2)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30, 50])</a:t>
            </a:r>
          </a:p>
        </p:txBody>
      </p:sp>
    </p:spTree>
    <p:extLst>
      <p:ext uri="{BB962C8B-B14F-4D97-AF65-F5344CB8AC3E}">
        <p14:creationId xmlns:p14="http://schemas.microsoft.com/office/powerpoint/2010/main" val="158500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np.setdiff1d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Process Elements on Conditions: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([1,2,3,6,8])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([10,2,30,60,8])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Returns the indices of elements in an input array where a is equal to b: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b))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(array([1, 4],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549344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an array where condition is satisfied: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array([2, 8])</a:t>
            </a:r>
          </a:p>
        </p:txBody>
      </p:sp>
    </p:spTree>
    <p:extLst>
      <p:ext uri="{BB962C8B-B14F-4D97-AF65-F5344CB8AC3E}">
        <p14:creationId xmlns:p14="http://schemas.microsoft.com/office/powerpoint/2010/main" val="12024663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((a1&gt;20) &amp; (a1&lt;35))]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1207051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OR numbers divisible by 10: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(((a1&gt;20) &amp; (a1&lt;35)) | (a1 % 10 ==0)) 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21, 22, 23, 24, 25, 26, 27, 28, 29, 30, 31, 32, 33, 34,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40, 50])</a:t>
            </a:r>
          </a:p>
        </p:txBody>
      </p:sp>
    </p:spTree>
    <p:extLst>
      <p:ext uri="{BB962C8B-B14F-4D97-AF65-F5344CB8AC3E}">
        <p14:creationId xmlns:p14="http://schemas.microsoft.com/office/powerpoint/2010/main" val="3476775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np.logical_and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using </a:t>
            </a:r>
            <a:r>
              <a:rPr lang="en-GB" sz="2600" dirty="0" err="1">
                <a:cs typeface="B Nazanin" panose="00000400000000000000" pitchFamily="2" charset="-78"/>
              </a:rPr>
              <a:t>np.logical_and</a:t>
            </a:r>
            <a:r>
              <a:rPr lang="en-GB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np.logical_and</a:t>
            </a:r>
            <a:r>
              <a:rPr lang="en-GB" sz="2600" b="1" dirty="0">
                <a:cs typeface="B Nazanin" panose="00000400000000000000" pitchFamily="2" charset="-78"/>
              </a:rPr>
              <a:t>(a1&gt;20, a1&lt;35))]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20452299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11 &amp; 20 are present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[11,20])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</p:txBody>
      </p:sp>
    </p:spTree>
    <p:extLst>
      <p:ext uri="{BB962C8B-B14F-4D97-AF65-F5344CB8AC3E}">
        <p14:creationId xmlns:p14="http://schemas.microsoft.com/office/powerpoint/2010/main" val="3146410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33 is present in an array: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False, False, False, False, False, False])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2977364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10 &amp; 70 are present in an array: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True, False, False, False, True, True, True, False, True,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False])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indices where match occurred: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(array([0, 4, 5, 6, 8],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3357324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</p:txBody>
      </p:sp>
    </p:spTree>
    <p:extLst>
      <p:ext uri="{BB962C8B-B14F-4D97-AF65-F5344CB8AC3E}">
        <p14:creationId xmlns:p14="http://schemas.microsoft.com/office/powerpoint/2010/main" val="38638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E003EFD6EC34DB8F25867F4EBD5E9" ma:contentTypeVersion="11" ma:contentTypeDescription="Create a new document." ma:contentTypeScope="" ma:versionID="d752fbd5a6d674d3481a4f73a825c56c">
  <xsd:schema xmlns:xsd="http://www.w3.org/2001/XMLSchema" xmlns:xs="http://www.w3.org/2001/XMLSchema" xmlns:p="http://schemas.microsoft.com/office/2006/metadata/properties" xmlns:ns3="39814066-ee1a-4ab7-ae43-9571476ef968" targetNamespace="http://schemas.microsoft.com/office/2006/metadata/properties" ma:root="true" ma:fieldsID="a57f4ac5b5c96795da5a816cc33b2efb" ns3:_="">
    <xsd:import namespace="39814066-ee1a-4ab7-ae43-9571476ef9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4066-ee1a-4ab7-ae43-9571476ef9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FF0A1C-E1BB-462F-B55E-5FAB7C52F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14066-ee1a-4ab7-ae43-9571476ef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B424F-F661-49F4-9C0F-B8400C8BE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EE4CC-8265-4296-A913-B4A3E625B87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814066-ee1a-4ab7-ae43-9571476ef96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8396</Words>
  <Application>Microsoft Office PowerPoint</Application>
  <PresentationFormat>On-screen Show (4:3)</PresentationFormat>
  <Paragraphs>1293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STXingkai</vt:lpstr>
      <vt:lpstr>Arial</vt:lpstr>
      <vt:lpstr>Arial</vt:lpstr>
      <vt:lpstr>Calibri</vt:lpstr>
      <vt:lpstr>Calibri (Headings)</vt:lpstr>
      <vt:lpstr>Raleway</vt:lpstr>
      <vt:lpstr>source-serif-pro</vt:lpstr>
      <vt:lpstr>Wingdings</vt:lpstr>
      <vt:lpstr>Office Theme</vt:lpstr>
      <vt:lpstr>Hello and welcome, everyone!</vt:lpstr>
      <vt:lpstr>PowerPoint Presentation</vt:lpstr>
      <vt:lpstr>WHO I AM</vt:lpstr>
      <vt:lpstr>NumPy</vt:lpstr>
      <vt:lpstr>Introduction to NumPy</vt:lpstr>
      <vt:lpstr>Benefits of NumPy</vt:lpstr>
      <vt:lpstr>Why NumPy</vt:lpstr>
      <vt:lpstr>Using NumPy</vt:lpstr>
      <vt:lpstr>NumPy Array</vt:lpstr>
      <vt:lpstr>Advantages of NumPy</vt:lpstr>
      <vt:lpstr>Disadvantages of NumPy</vt:lpstr>
      <vt:lpstr>Numpy Tutorial</vt:lpstr>
      <vt:lpstr>Arrays in Python</vt:lpstr>
      <vt:lpstr>Arrays in NumPy</vt:lpstr>
      <vt:lpstr>data</vt:lpstr>
      <vt:lpstr>type()</vt:lpstr>
      <vt:lpstr>dtype</vt:lpstr>
      <vt:lpstr>astype</vt:lpstr>
      <vt:lpstr>np.arange</vt:lpstr>
      <vt:lpstr>np.arange</vt:lpstr>
      <vt:lpstr>np.arange</vt:lpstr>
      <vt:lpstr>shape</vt:lpstr>
      <vt:lpstr>size</vt:lpstr>
      <vt:lpstr>Length of array</vt:lpstr>
      <vt:lpstr>ndim</vt:lpstr>
      <vt:lpstr>itemsize</vt:lpstr>
      <vt:lpstr>nbytes</vt:lpstr>
      <vt:lpstr>np.zeros</vt:lpstr>
      <vt:lpstr>np.ones</vt:lpstr>
      <vt:lpstr>np.repeat</vt:lpstr>
      <vt:lpstr>np.repeat</vt:lpstr>
      <vt:lpstr>np.full</vt:lpstr>
      <vt:lpstr>np.arange</vt:lpstr>
      <vt:lpstr>np.arange</vt:lpstr>
      <vt:lpstr>np.linspace</vt:lpstr>
      <vt:lpstr>np.linspace</vt:lpstr>
      <vt:lpstr>np.random.random</vt:lpstr>
      <vt:lpstr>np.random.randint</vt:lpstr>
      <vt:lpstr>np.random.randint</vt:lpstr>
      <vt:lpstr>np.random.seed</vt:lpstr>
      <vt:lpstr>np.random.seed</vt:lpstr>
      <vt:lpstr>np.random.seed</vt:lpstr>
      <vt:lpstr>np.floor</vt:lpstr>
      <vt:lpstr>np.ceil</vt:lpstr>
      <vt:lpstr>astype</vt:lpstr>
      <vt:lpstr>np.trunc</vt:lpstr>
      <vt:lpstr>np.random.randn</vt:lpstr>
      <vt:lpstr>np.ndenumerate</vt:lpstr>
      <vt:lpstr>sum</vt:lpstr>
      <vt:lpstr>cumsum</vt:lpstr>
      <vt:lpstr>min</vt:lpstr>
      <vt:lpstr>max</vt:lpstr>
      <vt:lpstr>argmin</vt:lpstr>
      <vt:lpstr>argmax</vt:lpstr>
      <vt:lpstr>mean</vt:lpstr>
      <vt:lpstr>median</vt:lpstr>
      <vt:lpstr>var</vt:lpstr>
      <vt:lpstr>np.std</vt:lpstr>
      <vt:lpstr>np.percentile</vt:lpstr>
      <vt:lpstr>np.percentile</vt:lpstr>
      <vt:lpstr>Two-dimensional array</vt:lpstr>
      <vt:lpstr>sum</vt:lpstr>
      <vt:lpstr>max</vt:lpstr>
      <vt:lpstr>min</vt:lpstr>
      <vt:lpstr>amin</vt:lpstr>
      <vt:lpstr>amin</vt:lpstr>
      <vt:lpstr>mean</vt:lpstr>
      <vt:lpstr>median</vt:lpstr>
      <vt:lpstr>[index]</vt:lpstr>
      <vt:lpstr>[index:]</vt:lpstr>
      <vt:lpstr>[index1:index2]</vt:lpstr>
      <vt:lpstr>[- index1]</vt:lpstr>
      <vt:lpstr>[- index1 : - index2]</vt:lpstr>
      <vt:lpstr>np.where</vt:lpstr>
      <vt:lpstr>np.where</vt:lpstr>
      <vt:lpstr>np.put</vt:lpstr>
      <vt:lpstr>np.nan</vt:lpstr>
      <vt:lpstr>np.isnan</vt:lpstr>
      <vt:lpstr>np.isnan</vt:lpstr>
      <vt:lpstr>np.isnan</vt:lpstr>
      <vt:lpstr>np.isnan, any</vt:lpstr>
      <vt:lpstr>np.nan</vt:lpstr>
      <vt:lpstr>np.isnan</vt:lpstr>
      <vt:lpstr>np.isnan</vt:lpstr>
      <vt:lpstr>reshape</vt:lpstr>
      <vt:lpstr>reshape</vt:lpstr>
      <vt:lpstr>np.vstack</vt:lpstr>
      <vt:lpstr>np.hstack</vt:lpstr>
      <vt:lpstr>np.intersect1d</vt:lpstr>
      <vt:lpstr>np.setdiff1d</vt:lpstr>
      <vt:lpstr>np.setdiff1d</vt:lpstr>
      <vt:lpstr>np.where</vt:lpstr>
      <vt:lpstr>np.where</vt:lpstr>
      <vt:lpstr>np.where</vt:lpstr>
      <vt:lpstr>np.logical_and</vt:lpstr>
      <vt:lpstr>np.isin</vt:lpstr>
      <vt:lpstr>np.isin</vt:lpstr>
      <vt:lpstr>np.isin</vt:lpstr>
      <vt:lpstr>np.isin</vt:lpstr>
      <vt:lpstr>np.isin</vt:lpstr>
      <vt:lpstr>np.flip</vt:lpstr>
      <vt:lpstr>Reverse row-based or column-based</vt:lpstr>
      <vt:lpstr>Reverse both row-based and column-based</vt:lpstr>
      <vt:lpstr>np.sort</vt:lpstr>
      <vt:lpstr>np.sort</vt:lpstr>
      <vt:lpstr>np.sort, row axis</vt:lpstr>
      <vt:lpstr>np.sort, column axis</vt:lpstr>
      <vt:lpstr>np.sort, DESC</vt:lpstr>
      <vt:lpstr>np.sort, DESC</vt:lpstr>
      <vt:lpstr>sort</vt:lpstr>
      <vt:lpstr>np.random.shuffle</vt:lpstr>
      <vt:lpstr>np.argsort</vt:lpstr>
      <vt:lpstr>np.argpartition</vt:lpstr>
      <vt:lpstr>np.argsort</vt:lpstr>
      <vt:lpstr>np.argpartition</vt:lpstr>
      <vt:lpstr>np.tile</vt:lpstr>
      <vt:lpstr>np.repeat</vt:lpstr>
      <vt:lpstr>np.allclose</vt:lpstr>
      <vt:lpstr>np.unique</vt:lpstr>
      <vt:lpstr>np.bincount</vt:lpstr>
      <vt:lpstr>argmax()</vt:lpstr>
      <vt:lpstr>flags.writeable</vt:lpstr>
      <vt:lpstr>np.loadtxt</vt:lpstr>
      <vt:lpstr>np.genfromtxt</vt:lpstr>
      <vt:lpstr>np.genfromtxt</vt:lpstr>
      <vt:lpstr>References</vt:lpstr>
      <vt:lpstr>Tabatabaei Historical House, Kashan, I.R.</vt:lpstr>
      <vt:lpstr>For any questions in the future: maxbasecode@gmail.com</vt:lpstr>
    </vt:vector>
  </TitlesOfParts>
  <Company>Crocs 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Mohammadiyeh</dc:creator>
  <cp:lastModifiedBy>Max Base</cp:lastModifiedBy>
  <cp:revision>847</cp:revision>
  <dcterms:created xsi:type="dcterms:W3CDTF">2021-09-06T06:04:39Z</dcterms:created>
  <dcterms:modified xsi:type="dcterms:W3CDTF">2022-11-22T06:03:30Z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0x010100F26E003EFD6EC34DB8F25867F4EBD5E9</vt:lpwstr>
  </property>
</Properties>
</file>