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67" r:id="rId5"/>
    <p:sldId id="337" r:id="rId6"/>
    <p:sldId id="336" r:id="rId7"/>
    <p:sldId id="353" r:id="rId8"/>
    <p:sldId id="366" r:id="rId9"/>
    <p:sldId id="367" r:id="rId10"/>
    <p:sldId id="368" r:id="rId11"/>
    <p:sldId id="369" r:id="rId12"/>
    <p:sldId id="371" r:id="rId13"/>
    <p:sldId id="372" r:id="rId14"/>
    <p:sldId id="375" r:id="rId15"/>
    <p:sldId id="376" r:id="rId16"/>
    <p:sldId id="378" r:id="rId17"/>
    <p:sldId id="370" r:id="rId18"/>
    <p:sldId id="373" r:id="rId19"/>
    <p:sldId id="379" r:id="rId20"/>
    <p:sldId id="380" r:id="rId21"/>
    <p:sldId id="381" r:id="rId22"/>
    <p:sldId id="382" r:id="rId23"/>
    <p:sldId id="383" r:id="rId24"/>
    <p:sldId id="384" r:id="rId25"/>
    <p:sldId id="374" r:id="rId26"/>
    <p:sldId id="363" r:id="rId27"/>
    <p:sldId id="365" r:id="rId28"/>
    <p:sldId id="36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D1B"/>
    <a:srgbClr val="32632B"/>
    <a:srgbClr val="69BE4B"/>
    <a:srgbClr val="4D9943"/>
    <a:srgbClr val="66BA4A"/>
    <a:srgbClr val="3F873F"/>
    <a:srgbClr val="0765A9"/>
    <a:srgbClr val="43DBFF"/>
    <a:srgbClr val="A7EE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1" autoAdjust="0"/>
    <p:restoredTop sz="94660"/>
  </p:normalViewPr>
  <p:slideViewPr>
    <p:cSldViewPr>
      <p:cViewPr varScale="1">
        <p:scale>
          <a:sx n="116" d="100"/>
          <a:sy n="116" d="100"/>
        </p:scale>
        <p:origin x="867" y="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E1856-07EE-4A60-974F-D6058FCA781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A320-2D3F-4A8F-8DAE-388C9E43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C2-CAAB-481C-BACB-F5FF582A0B09}" type="datetime1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95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B487-1E83-4950-B430-386F14646CE3}" type="datetime1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882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22DA-3735-43C9-940B-23F7A41D3703}" type="datetime1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6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4F2-C045-46D6-B04D-24C22610191D}" type="datetime1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4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F04E-1E62-41BE-8F5B-8278E34547CD}" type="datetime1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95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5CC4-1ACA-474A-A7C4-45DDBF64C985}" type="datetime1">
              <a:rPr lang="en-ZA" smtClean="0"/>
              <a:t>2023/01/26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178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7A00-364B-4239-BCEA-83265440EB78}" type="datetime1">
              <a:rPr lang="en-ZA" smtClean="0"/>
              <a:t>2023/01/26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88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6F54-8A5F-4DF4-ACFF-CEC87BA94539}" type="datetime1">
              <a:rPr lang="en-ZA" smtClean="0"/>
              <a:t>2023/01/26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2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469D-050C-4524-BFA3-B99ADEE9EE80}" type="datetime1">
              <a:rPr lang="en-ZA" smtClean="0"/>
              <a:t>2023/01/26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8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FB4D-CEE6-4D3A-AF08-9C7913FC5ADC}" type="datetime1">
              <a:rPr lang="en-ZA" smtClean="0"/>
              <a:t>2023/01/26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88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090-3545-4757-9268-8FC0D0584358}" type="datetime1">
              <a:rPr lang="en-ZA" smtClean="0"/>
              <a:t>2023/01/26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442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rgbClr val="66BA4A"/>
            </a:gs>
            <a:gs pos="100000">
              <a:srgbClr val="3F873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DA0A-4924-4355-B9BD-56D4AF266512}" type="datetime1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37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istry.npmjs.org/node-fetch/" TargetMode="External"/><Relationship Id="rId4" Type="http://schemas.openxmlformats.org/officeDocument/2006/relationships/hyperlink" Target="https://registry.npmjs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istry.npmjs.org/node-fetch-xxxxx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istry.npmjs.org/node-fetch/-/node-fetch-1.1.0.tgz" TargetMode="External"/><Relationship Id="rId4" Type="http://schemas.openxmlformats.org/officeDocument/2006/relationships/hyperlink" Target="https://registry.npmjs.org/fetch/-/fetch-1.1.0.tg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xbasecode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seMax/MyNodePackageManager" TargetMode="External"/><Relationship Id="rId4" Type="http://schemas.openxmlformats.org/officeDocument/2006/relationships/hyperlink" Target="https://maxbase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arnpkg.com/" TargetMode="External"/><Relationship Id="rId4" Type="http://schemas.openxmlformats.org/officeDocument/2006/relationships/hyperlink" Target="https://www.npmj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484784"/>
            <a:ext cx="8928992" cy="1470025"/>
          </a:xfrm>
        </p:spPr>
        <p:txBody>
          <a:bodyPr>
            <a:noAutofit/>
          </a:bodyPr>
          <a:lstStyle/>
          <a:p>
            <a:pPr rtl="1"/>
            <a:r>
              <a:rPr lang="en-GB" b="1" dirty="0">
                <a:cs typeface="B Nazanin" panose="00000400000000000000" pitchFamily="2" charset="-78"/>
              </a:rPr>
              <a:t>Hello and welcome, everyone!</a:t>
            </a:r>
            <a:endParaRPr lang="en-ZA" sz="19900" b="1" dirty="0">
              <a:solidFill>
                <a:schemeClr val="accent2">
                  <a:lumMod val="75000"/>
                </a:schemeClr>
              </a:solidFill>
              <a:latin typeface="Calibri (Headings)"/>
              <a:ea typeface="STXingkai" panose="020B0503020204020204" pitchFamily="2" charset="-122"/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0DA4-6296-6F2C-F7B8-3FFC0B7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</a:t>
            </a:fld>
            <a:endParaRPr lang="en-Z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A46013-8DF9-45DA-9372-F346E116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94" y="2611586"/>
            <a:ext cx="4246414" cy="42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1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Security and vulnerabilities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Package managers rely on packages that are created by the community, and sometimes packages can have security vulnerabilities.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NPM and Yarn both have built-in security features, such as the ability to audit packages for known vulnerabilities.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To audit packages using NPM, you can use the command </a:t>
            </a:r>
            <a:r>
              <a:rPr lang="en-GB" sz="2600" b="1" dirty="0" err="1">
                <a:cs typeface="B Nazanin" panose="00000400000000000000" pitchFamily="2" charset="-78"/>
              </a:rPr>
              <a:t>npm</a:t>
            </a:r>
            <a:r>
              <a:rPr lang="en-GB" sz="2600" b="1" dirty="0">
                <a:cs typeface="B Nazanin" panose="00000400000000000000" pitchFamily="2" charset="-78"/>
              </a:rPr>
              <a:t> audit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To audit packages using Yarn, you can use the command </a:t>
            </a:r>
            <a:r>
              <a:rPr lang="en-GB" sz="2600" b="1" dirty="0">
                <a:cs typeface="B Nazanin" panose="00000400000000000000" pitchFamily="2" charset="-78"/>
              </a:rPr>
              <a:t>yarn audit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It's important to regularly check your project's packages for vulnerabilities and update them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164150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Node API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https://registry.npmjs.org/</a:t>
            </a: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</a:rPr>
              <a:t>For checking a package with the name “node-fetch”: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https://registry.npmjs.org/node-fetch/</a:t>
            </a: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96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About “node-fetch” package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7C3CD-A5B4-43AE-88EA-829880A5E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60" y="1484784"/>
            <a:ext cx="6101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6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About “node-fetch-</a:t>
            </a:r>
            <a:r>
              <a:rPr lang="en-GB" sz="3800" b="1" dirty="0" err="1">
                <a:cs typeface="B Titr" panose="00000700000000000000" pitchFamily="2" charset="-78"/>
              </a:rPr>
              <a:t>xxxxxx</a:t>
            </a:r>
            <a:r>
              <a:rPr lang="en-GB" sz="3800" b="1" dirty="0">
                <a:cs typeface="B Titr" panose="00000700000000000000" pitchFamily="2" charset="-78"/>
              </a:rPr>
              <a:t>” package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https://registry.npmjs.org/node-fetch-xxxxxx</a:t>
            </a: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404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{"</a:t>
            </a:r>
            <a:r>
              <a:rPr lang="en-GB" sz="2600" b="1" dirty="0" err="1">
                <a:cs typeface="B Nazanin" panose="00000400000000000000" pitchFamily="2" charset="-78"/>
              </a:rPr>
              <a:t>error":"Not</a:t>
            </a:r>
            <a:r>
              <a:rPr lang="en-GB" sz="2600" b="1" dirty="0">
                <a:cs typeface="B Nazanin" panose="00000400000000000000" pitchFamily="2" charset="-78"/>
              </a:rPr>
              <a:t> found"}</a:t>
            </a:r>
          </a:p>
        </p:txBody>
      </p:sp>
    </p:spTree>
    <p:extLst>
      <p:ext uri="{BB962C8B-B14F-4D97-AF65-F5344CB8AC3E}">
        <p14:creationId xmlns:p14="http://schemas.microsoft.com/office/powerpoint/2010/main" val="394320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Creating and publishing packages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14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Creating and publishing packages is a powerful feature of NPM and Yarn.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To create a package, you need to create a </a:t>
            </a:r>
            <a:r>
              <a:rPr lang="en-GB" sz="2600" b="1" dirty="0" err="1">
                <a:cs typeface="B Nazanin" panose="00000400000000000000" pitchFamily="2" charset="-78"/>
              </a:rPr>
              <a:t>package.json</a:t>
            </a:r>
            <a:r>
              <a:rPr lang="en-GB" sz="2600" dirty="0">
                <a:cs typeface="B Nazanin" panose="00000400000000000000" pitchFamily="2" charset="-78"/>
              </a:rPr>
              <a:t> file that contains information about the package.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To publish a package, you need to create an account on NPM or Yarn and then use the command </a:t>
            </a:r>
            <a:r>
              <a:rPr lang="en-GB" sz="2600" b="1" dirty="0" err="1">
                <a:cs typeface="B Nazanin" panose="00000400000000000000" pitchFamily="2" charset="-78"/>
              </a:rPr>
              <a:t>npm</a:t>
            </a:r>
            <a:r>
              <a:rPr lang="en-GB" sz="2600" b="1" dirty="0">
                <a:cs typeface="B Nazanin" panose="00000400000000000000" pitchFamily="2" charset="-78"/>
              </a:rPr>
              <a:t> publish </a:t>
            </a:r>
            <a:r>
              <a:rPr lang="en-GB" sz="2600" dirty="0">
                <a:cs typeface="B Nazanin" panose="00000400000000000000" pitchFamily="2" charset="-78"/>
              </a:rPr>
              <a:t>or </a:t>
            </a:r>
            <a:r>
              <a:rPr lang="en-GB" sz="2600" b="1" dirty="0">
                <a:cs typeface="B Nazanin" panose="00000400000000000000" pitchFamily="2" charset="-78"/>
              </a:rPr>
              <a:t>yarn publish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Once a package is published, other developers can install it using the package name.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You can also unpublish packages using the command </a:t>
            </a:r>
            <a:r>
              <a:rPr lang="en-GB" sz="2600" b="1" dirty="0" err="1">
                <a:cs typeface="B Nazanin" panose="00000400000000000000" pitchFamily="2" charset="-78"/>
              </a:rPr>
              <a:t>npm</a:t>
            </a:r>
            <a:r>
              <a:rPr lang="en-GB" sz="2600" b="1" dirty="0">
                <a:cs typeface="B Nazanin" panose="00000400000000000000" pitchFamily="2" charset="-78"/>
              </a:rPr>
              <a:t> unpublish &lt;package-name&gt;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85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Creating your own package manager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15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Creating your own package manager can be a challenging task, but it can also be a rewarding learning experience.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There are many open-source package managers that can be used as a starting point, such as </a:t>
            </a:r>
            <a:r>
              <a:rPr lang="en-GB" sz="2600" dirty="0" err="1">
                <a:cs typeface="B Nazanin" panose="00000400000000000000" pitchFamily="2" charset="-78"/>
              </a:rPr>
              <a:t>Lerna</a:t>
            </a:r>
            <a:r>
              <a:rPr lang="en-GB" sz="2600" dirty="0">
                <a:cs typeface="B Nazanin" panose="00000400000000000000" pitchFamily="2" charset="-78"/>
              </a:rPr>
              <a:t>. https://github.com/lerna/lerna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It's important to understand the various components of a package manager, such as the command-line interface, package installation process, and dependency management.</a:t>
            </a:r>
          </a:p>
        </p:txBody>
      </p:sp>
    </p:spTree>
    <p:extLst>
      <p:ext uri="{BB962C8B-B14F-4D97-AF65-F5344CB8AC3E}">
        <p14:creationId xmlns:p14="http://schemas.microsoft.com/office/powerpoint/2010/main" val="94218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Commands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16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$ node cli.js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$ node cli.js help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$ node cli.js install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$ node cli.js install name1 name2 name3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$ node cli.js remove name1 name2 name3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31A537-9672-4B8A-8D2A-D01E4BAD552A}"/>
              </a:ext>
            </a:extLst>
          </p:cNvPr>
          <p:cNvSpPr txBox="1">
            <a:spLocks/>
          </p:cNvSpPr>
          <p:nvPr/>
        </p:nvSpPr>
        <p:spPr>
          <a:xfrm>
            <a:off x="457200" y="17104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>
                <a:cs typeface="B Nazanin" panose="00000400000000000000" pitchFamily="2" charset="-78"/>
              </a:rPr>
              <a:t>$ node cli.js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600">
              <a:cs typeface="B Nazanin" panose="000004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>
                <a:cs typeface="B Nazanin" panose="00000400000000000000" pitchFamily="2" charset="-78"/>
              </a:rPr>
              <a:t>$ node cli.js help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600">
              <a:cs typeface="B Nazanin" panose="000004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>
                <a:cs typeface="B Nazanin" panose="00000400000000000000" pitchFamily="2" charset="-78"/>
              </a:rPr>
              <a:t>$ node cli.js install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600">
              <a:cs typeface="B Nazanin" panose="000004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>
                <a:cs typeface="B Nazanin" panose="00000400000000000000" pitchFamily="2" charset="-78"/>
              </a:rPr>
              <a:t>$ node cli.js install name1 name2 name3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600">
              <a:cs typeface="B Nazanin" panose="000004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>
                <a:cs typeface="B Nazanin" panose="00000400000000000000" pitchFamily="2" charset="-78"/>
              </a:rPr>
              <a:t>$ node cli.js remove name1 name2 name3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349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 err="1">
                <a:cs typeface="B Titr" panose="00000700000000000000" pitchFamily="2" charset="-78"/>
              </a:rPr>
              <a:t>node_modules</a:t>
            </a:r>
            <a:r>
              <a:rPr lang="en-GB" sz="3800" b="1" dirty="0">
                <a:cs typeface="B Titr" panose="00000700000000000000" pitchFamily="2" charset="-78"/>
              </a:rPr>
              <a:t> directory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17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7B574-17D3-427A-A5CC-D89EDBB8F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478" y="1662371"/>
            <a:ext cx="3642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6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 err="1">
                <a:cs typeface="B Titr" panose="00000700000000000000" pitchFamily="2" charset="-78"/>
              </a:rPr>
              <a:t>node_modules</a:t>
            </a:r>
            <a:r>
              <a:rPr lang="en-GB" sz="3800" b="1" dirty="0">
                <a:cs typeface="B Titr" panose="00000700000000000000" pitchFamily="2" charset="-78"/>
              </a:rPr>
              <a:t>/node-fetch directory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18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2D5ED-07A0-43B4-8D3A-20F4356B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58" y="2092504"/>
            <a:ext cx="5780842" cy="35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9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Downloading package </a:t>
            </a:r>
            <a:r>
              <a:rPr lang="en-GB" sz="3800" b="1" dirty="0" err="1">
                <a:cs typeface="B Titr" panose="00000700000000000000" pitchFamily="2" charset="-78"/>
              </a:rPr>
              <a:t>tgz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19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6E134B-8824-4BFD-BD1E-1125EEA3E371}"/>
              </a:ext>
            </a:extLst>
          </p:cNvPr>
          <p:cNvSpPr txBox="1">
            <a:spLocks/>
          </p:cNvSpPr>
          <p:nvPr/>
        </p:nvSpPr>
        <p:spPr>
          <a:xfrm>
            <a:off x="457200" y="17104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https://registry.npmjs.org/</a:t>
            </a:r>
            <a:r>
              <a:rPr lang="en-GB" sz="2600" b="1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$name</a:t>
            </a: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/-/</a:t>
            </a:r>
            <a:r>
              <a:rPr lang="en-GB" sz="2600" b="1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$name</a:t>
            </a: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GB" sz="2600" b="1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x.y.z</a:t>
            </a: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.tgz</a:t>
            </a: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dirty="0" err="1">
                <a:cs typeface="B Nazanin" panose="00000400000000000000" pitchFamily="2" charset="-78"/>
              </a:rPr>
              <a:t>e.g</a:t>
            </a:r>
            <a:r>
              <a:rPr lang="en-GB" sz="2600" dirty="0">
                <a:cs typeface="B Nazanin" panose="00000400000000000000" pitchFamily="2" charset="-78"/>
              </a:rPr>
              <a:t>: Version 1.1.0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https://registry.npmjs.org/node-fetch/-/node-fetch-1.1.0.tgz</a:t>
            </a: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26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966AF673-2D07-482F-952D-912AE085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D5B76303-D9CF-4732-805F-CD4D0931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24544" y="6381328"/>
            <a:ext cx="2133600" cy="365125"/>
          </a:xfrm>
        </p:spPr>
        <p:txBody>
          <a:bodyPr/>
          <a:lstStyle/>
          <a:p>
            <a:fld id="{F8102BEE-F2C7-401E-87AF-0948E6394348}" type="slidenum">
              <a:rPr lang="en-ZA" smtClean="0"/>
              <a:t>2</a:t>
            </a:fld>
            <a:endParaRPr lang="en-Z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F8BBD68-7F28-40DD-8975-E1446780035D}"/>
              </a:ext>
            </a:extLst>
          </p:cNvPr>
          <p:cNvSpPr txBox="1">
            <a:spLocks/>
          </p:cNvSpPr>
          <p:nvPr/>
        </p:nvSpPr>
        <p:spPr>
          <a:xfrm>
            <a:off x="1187624" y="3746972"/>
            <a:ext cx="6400800" cy="2706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 err="1">
                <a:solidFill>
                  <a:schemeClr val="tx1"/>
                </a:solidFill>
              </a:rPr>
              <a:t>Seyyed</a:t>
            </a:r>
            <a:r>
              <a:rPr lang="en-US" sz="1500" b="1" dirty="0">
                <a:solidFill>
                  <a:schemeClr val="tx1"/>
                </a:solidFill>
              </a:rPr>
              <a:t> Ali </a:t>
            </a:r>
            <a:r>
              <a:rPr lang="en-US" sz="1500" b="1" dirty="0" err="1">
                <a:solidFill>
                  <a:schemeClr val="tx1"/>
                </a:solidFill>
              </a:rPr>
              <a:t>Mohammadiyeh</a:t>
            </a:r>
            <a:r>
              <a:rPr lang="en-US" sz="1500" b="1" dirty="0">
                <a:solidFill>
                  <a:schemeClr val="tx1"/>
                </a:solidFill>
              </a:rPr>
              <a:t> (Max Base)</a:t>
            </a:r>
          </a:p>
          <a:p>
            <a:r>
              <a:rPr lang="en-US" sz="1500" dirty="0">
                <a:solidFill>
                  <a:schemeClr val="tx1"/>
                </a:solidFill>
              </a:rPr>
              <a:t>Faculty of Mathematics, University of Kashan</a:t>
            </a:r>
          </a:p>
          <a:p>
            <a:r>
              <a:rPr lang="en-US" sz="1500" dirty="0">
                <a:solidFill>
                  <a:schemeClr val="tx1"/>
                </a:solidFill>
              </a:rPr>
              <a:t>Open-Source Maintainer, GitHub</a:t>
            </a:r>
          </a:p>
          <a:p>
            <a:r>
              <a:rPr lang="en-US" sz="1500" dirty="0">
                <a:solidFill>
                  <a:schemeClr val="tx1"/>
                </a:solidFill>
              </a:rPr>
              <a:t>CTO, </a:t>
            </a:r>
            <a:r>
              <a:rPr lang="en-US" sz="1500" dirty="0" err="1">
                <a:solidFill>
                  <a:schemeClr val="tx1"/>
                </a:solidFill>
              </a:rPr>
              <a:t>Asrez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maxbasecode@gmail.com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B24168-991B-40F3-94F1-FA0CB55B7D4C}"/>
              </a:ext>
            </a:extLst>
          </p:cNvPr>
          <p:cNvSpPr txBox="1">
            <a:spLocks/>
          </p:cNvSpPr>
          <p:nvPr/>
        </p:nvSpPr>
        <p:spPr>
          <a:xfrm>
            <a:off x="107504" y="1844824"/>
            <a:ext cx="89289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GB" sz="4000" b="1" dirty="0">
                <a:cs typeface="B Nazanin" panose="00000400000000000000" pitchFamily="2" charset="-78"/>
              </a:rPr>
              <a:t>How NPM or Yarn are working; Going to create our own package manager</a:t>
            </a:r>
            <a:endParaRPr lang="en-ZA" sz="16600" b="1" dirty="0">
              <a:solidFill>
                <a:schemeClr val="accent2">
                  <a:lumMod val="75000"/>
                </a:schemeClr>
              </a:solidFill>
              <a:latin typeface="Calibri (Headings)"/>
              <a:ea typeface="STXingkai" panose="020B0503020204020204" pitchFamily="2" charset="-122"/>
              <a:cs typeface="B Nazanin" panose="00000400000000000000" pitchFamily="2" charset="-78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8616280-0415-4C96-93C2-A61D163F4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68960"/>
            <a:ext cx="4246414" cy="42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EFAB1-18E1-4A2B-B56E-266EFFA7F4B8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</p:spTree>
    <p:extLst>
      <p:ext uri="{BB962C8B-B14F-4D97-AF65-F5344CB8AC3E}">
        <p14:creationId xmlns:p14="http://schemas.microsoft.com/office/powerpoint/2010/main" val="179535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In a package .</a:t>
            </a:r>
            <a:r>
              <a:rPr lang="en-GB" sz="3800" b="1" dirty="0" err="1">
                <a:cs typeface="B Titr" panose="00000700000000000000" pitchFamily="2" charset="-78"/>
              </a:rPr>
              <a:t>tgz</a:t>
            </a:r>
            <a:r>
              <a:rPr lang="en-GB" sz="3800" b="1" dirty="0">
                <a:cs typeface="B Titr" panose="00000700000000000000" pitchFamily="2" charset="-78"/>
              </a:rPr>
              <a:t> file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20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E3101-7682-4807-98FA-5C511A36B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855742"/>
            <a:ext cx="5495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 fontScale="90000"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Files of a package </a:t>
            </a:r>
            <a:r>
              <a:rPr lang="en-GB" sz="3800" b="1" dirty="0" err="1">
                <a:cs typeface="B Titr" panose="00000700000000000000" pitchFamily="2" charset="-78"/>
              </a:rPr>
              <a:t>tgz</a:t>
            </a:r>
            <a:r>
              <a:rPr lang="en-GB" sz="3800" b="1" dirty="0">
                <a:cs typeface="B Titr" panose="00000700000000000000" pitchFamily="2" charset="-78"/>
              </a:rPr>
              <a:t> (inside the package </a:t>
            </a:r>
            <a:r>
              <a:rPr lang="en-GB" sz="3800" b="1" dirty="0" err="1">
                <a:cs typeface="B Titr" panose="00000700000000000000" pitchFamily="2" charset="-78"/>
              </a:rPr>
              <a:t>dir</a:t>
            </a:r>
            <a:r>
              <a:rPr lang="en-GB" sz="3800" b="1" dirty="0">
                <a:cs typeface="B Titr" panose="00000700000000000000" pitchFamily="2" charset="-78"/>
              </a:rPr>
              <a:t>)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21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649C7-3883-4817-B567-2427ECA3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674792"/>
            <a:ext cx="6444208" cy="46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98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Conclusion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22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Understanding how NPM and Yarn work and the process of creating your own package manager can be a valuable skill for developers.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Package managers play a vital role in managing dependencies and streamlining the development process.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By understanding how package managers work, you will be able to make better decisions when choosing a package manager for a project and troubleshoot issues more effectively.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Additionally, creating your own package manager can be a great learning experience and can open up new opportunities for contributing to open-source projects.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 hope this presentation has provided you with a deeper understanding of how NPM and Yarn work and the process of creating your own package manager.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194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/>
              <a:t>References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23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2420A3F-D4FE-4F72-8D7E-A0B02652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438193-0085-4AEC-8DCC-F7BAB5B84457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6F0B1F-1A5B-4C2B-BB8C-05B6B6AD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GB" sz="2600" dirty="0"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https://maxbase.org</a:t>
            </a:r>
            <a:endParaRPr lang="en-GB" sz="2600" dirty="0">
              <a:cs typeface="B Nazanin" panose="00000400000000000000" pitchFamily="2" charset="-78"/>
            </a:endParaRPr>
          </a:p>
          <a:p>
            <a:r>
              <a:rPr lang="en-GB" sz="2600" dirty="0">
                <a:cs typeface="B Nazanin" panose="00000400000000000000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https://github.com/BaseMax/MyNodePackageManager</a:t>
            </a:r>
            <a:endParaRPr lang="en-GB" sz="2600" dirty="0">
              <a:cs typeface="B Nazanin" panose="00000400000000000000" pitchFamily="2" charset="-78"/>
            </a:endParaRPr>
          </a:p>
          <a:p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088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/>
              <a:t>IN MEMORY TO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24</a:t>
            </a:fld>
            <a:endParaRPr lang="en-Z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3CAD43-F534-4835-80BE-9B0FEB6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77739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cs typeface="B Nazanin" panose="00000400000000000000" pitchFamily="2" charset="-78"/>
              </a:rPr>
              <a:t>My supervisor, Iranian mathematician P</a:t>
            </a:r>
            <a:r>
              <a:rPr lang="en-GB" sz="2600" dirty="0" err="1">
                <a:cs typeface="B Nazanin" panose="00000400000000000000" pitchFamily="2" charset="-78"/>
              </a:rPr>
              <a:t>rof</a:t>
            </a:r>
            <a:r>
              <a:rPr lang="en-GB" sz="2600" dirty="0">
                <a:cs typeface="B Nazanin" panose="00000400000000000000" pitchFamily="2" charset="-78"/>
              </a:rPr>
              <a:t>. </a:t>
            </a:r>
            <a:r>
              <a:rPr lang="en-GB" sz="2600" b="1" dirty="0">
                <a:cs typeface="B Nazanin" panose="00000400000000000000" pitchFamily="2" charset="-78"/>
              </a:rPr>
              <a:t>Ali Reza </a:t>
            </a:r>
            <a:r>
              <a:rPr lang="en-GB" sz="2600" b="1" dirty="0" err="1">
                <a:cs typeface="B Nazanin" panose="00000400000000000000" pitchFamily="2" charset="-78"/>
              </a:rPr>
              <a:t>Ashrshi</a:t>
            </a: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800" i="1" dirty="0">
                <a:cs typeface="B Nazanin" panose="00000400000000000000" pitchFamily="2" charset="-78"/>
              </a:rPr>
              <a:t>Vice-President of the International Academy of Mathematical Chemistry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987705B-1D8D-4C9B-B267-07741A75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04B5494-755E-4205-9491-72F23CED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60" y="2923265"/>
            <a:ext cx="5903640" cy="393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3FD568-6668-4E3B-82E5-F369FDC24F64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</p:spTree>
    <p:extLst>
      <p:ext uri="{BB962C8B-B14F-4D97-AF65-F5344CB8AC3E}">
        <p14:creationId xmlns:p14="http://schemas.microsoft.com/office/powerpoint/2010/main" val="2110347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6165304"/>
            <a:ext cx="7772400" cy="813428"/>
          </a:xfrm>
        </p:spPr>
        <p:txBody>
          <a:bodyPr>
            <a:no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Tabatabaei Historical House,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Kashan, I.R.</a:t>
            </a:r>
            <a:endParaRPr lang="en-ZA" sz="192900" dirty="0">
              <a:solidFill>
                <a:schemeClr val="accent2">
                  <a:lumMod val="75000"/>
                </a:schemeClr>
              </a:solidFill>
              <a:latin typeface="STXingkai" panose="020B0503020204020204" pitchFamily="2" charset="-122"/>
              <a:ea typeface="STXingkai" panose="020B0503020204020204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B350B-8BFC-4A92-BB83-4738DB3DE4BD}"/>
              </a:ext>
            </a:extLst>
          </p:cNvPr>
          <p:cNvSpPr txBox="1"/>
          <p:nvPr/>
        </p:nvSpPr>
        <p:spPr>
          <a:xfrm>
            <a:off x="554854" y="5157192"/>
            <a:ext cx="344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Thank you for your attention.</a:t>
            </a:r>
            <a:endParaRPr lang="en-GB" dirty="0"/>
          </a:p>
        </p:txBody>
      </p:sp>
      <p:sp>
        <p:nvSpPr>
          <p:cNvPr id="5" name="AutoShape 8" descr="خانه طباطبایی ها">
            <a:extLst>
              <a:ext uri="{FF2B5EF4-FFF2-40B4-BE49-F238E27FC236}">
                <a16:creationId xmlns:a16="http://schemas.microsoft.com/office/drawing/2014/main" id="{B674578D-C1EB-4A7D-9984-9C959D5B9D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بیرونی">
            <a:extLst>
              <a:ext uri="{FF2B5EF4-FFF2-40B4-BE49-F238E27FC236}">
                <a16:creationId xmlns:a16="http://schemas.microsoft.com/office/drawing/2014/main" id="{406DC0C0-F3B4-491E-AB10-118E64CD8D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6E11C9-9D29-4E5B-A3FE-3CF5F3F7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" y="1150106"/>
            <a:ext cx="4325346" cy="2666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236C-3FFF-4AEB-A2C5-1F362D2C5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12" y="1117237"/>
            <a:ext cx="4498732" cy="2699239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974B82A-2E67-4C02-8CFD-0F69BF0B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12" y="3922582"/>
            <a:ext cx="4498732" cy="23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FCD5D-3CB1-387B-115C-B2F5D5A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25</a:t>
            </a:fld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2002BD-B5D5-4042-BED9-BE4028A0E4F0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</p:spTree>
    <p:extLst>
      <p:ext uri="{BB962C8B-B14F-4D97-AF65-F5344CB8AC3E}">
        <p14:creationId xmlns:p14="http://schemas.microsoft.com/office/powerpoint/2010/main" val="1172981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40" y="1535454"/>
            <a:ext cx="7772400" cy="3931110"/>
          </a:xfrm>
        </p:spPr>
        <p:txBody>
          <a:bodyPr>
            <a:no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any questions in the future: 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maxbasecode@gmail.com</a:t>
            </a:r>
            <a:endParaRPr lang="en-ZA" sz="400000" dirty="0">
              <a:latin typeface="STXingkai" panose="020B0503020204020204" pitchFamily="2" charset="-122"/>
              <a:ea typeface="STXingkai" panose="020B0503020204020204" pitchFamily="2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31640" y="37890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DAECE-C819-5E06-41E8-EB8CFC0A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26</a:t>
            </a:fld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23842-E073-410C-83D8-7B62C4F31A87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</p:spTree>
    <p:extLst>
      <p:ext uri="{BB962C8B-B14F-4D97-AF65-F5344CB8AC3E}">
        <p14:creationId xmlns:p14="http://schemas.microsoft.com/office/powerpoint/2010/main" val="10045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WHO I AM</a:t>
            </a:r>
            <a:endParaRPr lang="en-US" sz="38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C7474CF-B88E-4F61-B96E-6D6B7981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25BADD0E-7420-4B61-893F-A32C3F53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24544" y="6381328"/>
            <a:ext cx="2133600" cy="365125"/>
          </a:xfrm>
        </p:spPr>
        <p:txBody>
          <a:bodyPr/>
          <a:lstStyle/>
          <a:p>
            <a:fld id="{F8102BEE-F2C7-401E-87AF-0948E6394348}" type="slidenum">
              <a:rPr lang="en-ZA" smtClean="0"/>
              <a:t>3</a:t>
            </a:fld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9ADE169-E0DB-4A23-A9EF-67C7A8BA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BC17F5-BBB7-4B8F-A339-79ADC2B46067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CF59017-7226-44D2-BE0F-CED9525B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dirty="0">
                <a:cs typeface="B Nazanin" panose="00000400000000000000" pitchFamily="2" charset="-78"/>
              </a:rPr>
              <a:t>ALI</a:t>
            </a:r>
            <a:r>
              <a:rPr lang="en-US" sz="2600" dirty="0">
                <a:cs typeface="B Nazanin" panose="00000400000000000000" pitchFamily="2" charset="-78"/>
              </a:rPr>
              <a:t>, (Aka Max Base)</a:t>
            </a:r>
          </a:p>
          <a:p>
            <a:pPr marL="0" indent="0" algn="l">
              <a:buNone/>
            </a:pPr>
            <a:endParaRPr lang="en-US" sz="2600" dirty="0">
              <a:cs typeface="B Nazanin" panose="00000400000000000000" pitchFamily="2" charset="-78"/>
            </a:endParaRPr>
          </a:p>
          <a:p>
            <a:r>
              <a:rPr lang="en-US" sz="2600" dirty="0">
                <a:cs typeface="B Nazanin" panose="00000400000000000000" pitchFamily="2" charset="-78"/>
              </a:rPr>
              <a:t>GitHub and Open-Source world </a:t>
            </a:r>
            <a:r>
              <a:rPr lang="en-US" sz="2600" b="1" dirty="0">
                <a:cs typeface="B Nazanin" panose="00000400000000000000" pitchFamily="2" charset="-78"/>
              </a:rPr>
              <a:t>(^_^)</a:t>
            </a:r>
          </a:p>
          <a:p>
            <a:r>
              <a:rPr lang="en-US" sz="2600" dirty="0">
                <a:cs typeface="B Nazanin" panose="00000400000000000000" pitchFamily="2" charset="-78"/>
              </a:rPr>
              <a:t>Open-Source Maintainer</a:t>
            </a:r>
          </a:p>
          <a:p>
            <a:r>
              <a:rPr lang="en-US" sz="2600" dirty="0">
                <a:cs typeface="B Nazanin" panose="00000400000000000000" pitchFamily="2" charset="-78"/>
              </a:rPr>
              <a:t>Software Engineer, Programming more then 10 years</a:t>
            </a:r>
          </a:p>
          <a:p>
            <a:r>
              <a:rPr lang="en-GB" sz="2600" dirty="0">
                <a:cs typeface="B Nazanin" panose="00000400000000000000" pitchFamily="2" charset="-78"/>
              </a:rPr>
              <a:t>Mathematics background</a:t>
            </a:r>
          </a:p>
          <a:p>
            <a:r>
              <a:rPr lang="en-US" sz="2600" b="1" dirty="0">
                <a:cs typeface="B Nazanin" panose="00000400000000000000" pitchFamily="2" charset="-78"/>
              </a:rPr>
              <a:t>@basemax </a:t>
            </a:r>
            <a:r>
              <a:rPr lang="en-US" sz="2600" dirty="0">
                <a:cs typeface="B Nazanin" panose="00000400000000000000" pitchFamily="2" charset="-78"/>
              </a:rPr>
              <a:t>on GitHub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186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Introduction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0337E64-AD9C-4A25-A0EC-AD0B4CC3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As a developer, it's important to understand how package managers work because they play a vital role in managing dependencies and streamlining the development process.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In this presentation, we will take a deep dive into how NPM and Yarn, the most popular package managers in the JavaScript ecosystem, work and understand the process of creating our own package manager.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We will cover the basics of what a package manager is, how it's used, and the command-line interface.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By the end of this presentation, you will have a solid understanding of how package managers work and the knowledge to create your own package manager.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Let's begin!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662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What is a package manager?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10B4C6-B116-4644-BF7C-75B65E07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 </a:t>
            </a:r>
            <a:r>
              <a:rPr lang="en-GB" sz="2600" b="1" dirty="0">
                <a:cs typeface="B Nazanin" panose="00000400000000000000" pitchFamily="2" charset="-78"/>
              </a:rPr>
              <a:t>package manager </a:t>
            </a:r>
            <a:r>
              <a:rPr lang="en-GB" sz="2600" dirty="0">
                <a:cs typeface="B Nazanin" panose="00000400000000000000" pitchFamily="2" charset="-78"/>
              </a:rPr>
              <a:t>is a software tool that helps developers manage and share libraries, modules, and other software components.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Two of the most popular package managers in the JavaScript ecosystem are </a:t>
            </a:r>
            <a:r>
              <a:rPr lang="en-GB" sz="2600" b="1" dirty="0">
                <a:cs typeface="B Nazanin" panose="00000400000000000000" pitchFamily="2" charset="-78"/>
              </a:rPr>
              <a:t>NPM</a:t>
            </a:r>
            <a:r>
              <a:rPr lang="en-GB" sz="2600" dirty="0">
                <a:cs typeface="B Nazanin" panose="00000400000000000000" pitchFamily="2" charset="-78"/>
              </a:rPr>
              <a:t> (Node Package Manager) and </a:t>
            </a:r>
            <a:r>
              <a:rPr lang="en-GB" sz="2600" b="1" dirty="0">
                <a:cs typeface="B Nazanin" panose="00000400000000000000" pitchFamily="2" charset="-78"/>
              </a:rPr>
              <a:t>Yarn</a:t>
            </a:r>
            <a:r>
              <a:rPr lang="en-GB" sz="2600" dirty="0">
                <a:cs typeface="B Nazanin" panose="00000400000000000000" pitchFamily="2" charset="-78"/>
              </a:rPr>
              <a:t> (Yet Another Resource Negotiator).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 package manager does the following: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- Manages dependencies, ensuring that all the required packages are installed and up to date.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- Automates the process of installing, updating, and removing packages.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- Provides a way for developers to share their own packages with the community.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125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How NPM and Yarn work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NPM and Yarn both work by keeping track of the packages that a project depends on in a file called </a:t>
            </a:r>
            <a:r>
              <a:rPr lang="en-GB" sz="2600" dirty="0" err="1">
                <a:cs typeface="B Nazanin" panose="00000400000000000000" pitchFamily="2" charset="-78"/>
              </a:rPr>
              <a:t>package.json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The </a:t>
            </a:r>
            <a:r>
              <a:rPr lang="en-GB" sz="2600" dirty="0" err="1">
                <a:cs typeface="B Nazanin" panose="00000400000000000000" pitchFamily="2" charset="-78"/>
              </a:rPr>
              <a:t>package.json</a:t>
            </a:r>
            <a:r>
              <a:rPr lang="en-GB" sz="2600" dirty="0">
                <a:cs typeface="B Nazanin" panose="00000400000000000000" pitchFamily="2" charset="-78"/>
              </a:rPr>
              <a:t> file lists the packages and their versions that the project depends on.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When a package is installed, it is placed in a directory called </a:t>
            </a:r>
            <a:r>
              <a:rPr lang="en-GB" sz="2600" b="1" dirty="0" err="1">
                <a:cs typeface="B Nazanin" panose="00000400000000000000" pitchFamily="2" charset="-78"/>
              </a:rPr>
              <a:t>node_modules</a:t>
            </a:r>
            <a:r>
              <a:rPr lang="en-GB" sz="2600" dirty="0">
                <a:cs typeface="B Nazanin" panose="00000400000000000000" pitchFamily="2" charset="-78"/>
              </a:rPr>
              <a:t>, which is located in the project's root directory.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NPM and Yarn have slight differences in their command-line interface and package installation process, but the overall concept is the same.</a:t>
            </a:r>
          </a:p>
        </p:txBody>
      </p:sp>
    </p:spTree>
    <p:extLst>
      <p:ext uri="{BB962C8B-B14F-4D97-AF65-F5344CB8AC3E}">
        <p14:creationId xmlns:p14="http://schemas.microsoft.com/office/powerpoint/2010/main" val="29652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Installing packages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Installing packages using NPM or Yarn is a simple process.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To install a package using NPM, you would use the command </a:t>
            </a:r>
            <a:r>
              <a:rPr lang="en-GB" sz="2600" b="1" dirty="0" err="1">
                <a:cs typeface="B Nazanin" panose="00000400000000000000" pitchFamily="2" charset="-78"/>
              </a:rPr>
              <a:t>npm</a:t>
            </a:r>
            <a:r>
              <a:rPr lang="en-GB" sz="2600" b="1" dirty="0">
                <a:cs typeface="B Nazanin" panose="00000400000000000000" pitchFamily="2" charset="-78"/>
              </a:rPr>
              <a:t> install &lt;package-name&gt;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To install a package using Yarn, you would use the command </a:t>
            </a:r>
            <a:r>
              <a:rPr lang="en-GB" sz="2600" b="1" dirty="0">
                <a:cs typeface="B Nazanin" panose="00000400000000000000" pitchFamily="2" charset="-78"/>
              </a:rPr>
              <a:t>yarn add &lt;package-name&gt;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Packages can be installed globally or locally. A global package can be used in any project on the same computer, while a local package is only available to the current project.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To install a package globally using NPM, you would use the command </a:t>
            </a:r>
            <a:r>
              <a:rPr lang="en-GB" sz="2600" b="1" dirty="0" err="1">
                <a:cs typeface="B Nazanin" panose="00000400000000000000" pitchFamily="2" charset="-78"/>
              </a:rPr>
              <a:t>npm</a:t>
            </a:r>
            <a:r>
              <a:rPr lang="en-GB" sz="2600" b="1" dirty="0">
                <a:cs typeface="B Nazanin" panose="00000400000000000000" pitchFamily="2" charset="-78"/>
              </a:rPr>
              <a:t> install -g &lt;package-name&gt;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To install a package globally using Yarn, you would use the command </a:t>
            </a:r>
            <a:r>
              <a:rPr lang="en-GB" sz="2600" b="1" dirty="0">
                <a:cs typeface="B Nazanin" panose="00000400000000000000" pitchFamily="2" charset="-78"/>
              </a:rPr>
              <a:t>yarn global add &lt;package-name&gt;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162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Marketplace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</a:t>
            </a: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solidFill>
                  <a:srgbClr val="1F3D1B"/>
                </a:solidFill>
                <a:cs typeface="B Nazanin" panose="00000400000000000000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https://yarnpkg.com/</a:t>
            </a: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solidFill>
                <a:srgbClr val="1F3D1B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868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3800" b="1" dirty="0">
                <a:cs typeface="B Titr" panose="00000700000000000000" pitchFamily="2" charset="-78"/>
              </a:rPr>
              <a:t>Private packages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200EDA-E3E5-4498-B329-EC7E64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17032"/>
            <a:ext cx="3598342" cy="35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BB689-A86A-4082-A431-C68EF8CAB695}"/>
              </a:ext>
            </a:extLst>
          </p:cNvPr>
          <p:cNvSpPr txBox="1"/>
          <p:nvPr/>
        </p:nvSpPr>
        <p:spPr>
          <a:xfrm>
            <a:off x="0" y="-27384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Global Summit for Node </a:t>
            </a:r>
            <a:r>
              <a:rPr lang="en-GB" sz="2000" b="1" cap="all" dirty="0" err="1">
                <a:solidFill>
                  <a:srgbClr val="1F3D1B"/>
                </a:solidFill>
                <a:latin typeface="Raleway" pitchFamily="2" charset="0"/>
              </a:rPr>
              <a:t>js</a:t>
            </a:r>
            <a:r>
              <a:rPr lang="en-GB" sz="2000" b="1" cap="all" dirty="0">
                <a:solidFill>
                  <a:srgbClr val="1F3D1B"/>
                </a:solidFill>
                <a:latin typeface="Raleway" pitchFamily="2" charset="0"/>
              </a:rPr>
              <a:t>, 2023</a:t>
            </a:r>
            <a:endParaRPr lang="en-US" sz="2000" b="1" cap="all" dirty="0">
              <a:solidFill>
                <a:srgbClr val="1F3D1B"/>
              </a:solidFill>
              <a:latin typeface="Raleway" pitchFamily="2" charset="0"/>
            </a:endParaRPr>
          </a:p>
          <a:p>
            <a:pPr algn="ctr" fontAlgn="base"/>
            <a:r>
              <a:rPr lang="en-ZA" sz="2000" b="1" i="0" dirty="0">
                <a:solidFill>
                  <a:srgbClr val="69BE4B"/>
                </a:solidFill>
                <a:effectLst/>
                <a:latin typeface="Raleway" pitchFamily="2" charset="0"/>
              </a:rPr>
              <a:t>JANUARY 25-26, 2023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25BD9F-EB9D-4754-A4EC-80FBA86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NPM and Yarn both provide a feature to create private packages.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Private packages can only be accessed and installed by the users who have been granted access to them.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To create a private package on NPM, you can use a paid plan, and for Yarn you can use a self-hosted solution called Yarn workspaces.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Private packages can be useful for organizations that want to keep their codebase private, or for developers who want to share a package with a specific group of people.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513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E003EFD6EC34DB8F25867F4EBD5E9" ma:contentTypeVersion="11" ma:contentTypeDescription="Create a new document." ma:contentTypeScope="" ma:versionID="d752fbd5a6d674d3481a4f73a825c56c">
  <xsd:schema xmlns:xsd="http://www.w3.org/2001/XMLSchema" xmlns:xs="http://www.w3.org/2001/XMLSchema" xmlns:p="http://schemas.microsoft.com/office/2006/metadata/properties" xmlns:ns3="39814066-ee1a-4ab7-ae43-9571476ef968" targetNamespace="http://schemas.microsoft.com/office/2006/metadata/properties" ma:root="true" ma:fieldsID="a57f4ac5b5c96795da5a816cc33b2efb" ns3:_="">
    <xsd:import namespace="39814066-ee1a-4ab7-ae43-9571476ef9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14066-ee1a-4ab7-ae43-9571476ef9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DEE4CC-8265-4296-A913-B4A3E625B87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9814066-ee1a-4ab7-ae43-9571476ef96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3B424F-F661-49F4-9C0F-B8400C8BE9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FF0A1C-E1BB-462F-B55E-5FAB7C52F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14066-ee1a-4ab7-ae43-9571476ef9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1574</Words>
  <Application>Microsoft Office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STXingkai</vt:lpstr>
      <vt:lpstr>Arial</vt:lpstr>
      <vt:lpstr>Arial</vt:lpstr>
      <vt:lpstr>Calibri</vt:lpstr>
      <vt:lpstr>Calibri (Headings)</vt:lpstr>
      <vt:lpstr>Raleway</vt:lpstr>
      <vt:lpstr>Office Theme</vt:lpstr>
      <vt:lpstr>Hello and welcome, everyone!</vt:lpstr>
      <vt:lpstr>PowerPoint Presentation</vt:lpstr>
      <vt:lpstr>WHO I AM</vt:lpstr>
      <vt:lpstr>Introduction</vt:lpstr>
      <vt:lpstr>What is a package manager?</vt:lpstr>
      <vt:lpstr>How NPM and Yarn work</vt:lpstr>
      <vt:lpstr>Installing packages</vt:lpstr>
      <vt:lpstr>Marketplace</vt:lpstr>
      <vt:lpstr>Private packages</vt:lpstr>
      <vt:lpstr>Security and vulnerabilities</vt:lpstr>
      <vt:lpstr>Node API</vt:lpstr>
      <vt:lpstr>About “node-fetch” package</vt:lpstr>
      <vt:lpstr>About “node-fetch-xxxxxx” package</vt:lpstr>
      <vt:lpstr>Creating and publishing packages</vt:lpstr>
      <vt:lpstr>Creating your own package manager</vt:lpstr>
      <vt:lpstr>Commands</vt:lpstr>
      <vt:lpstr>node_modules directory</vt:lpstr>
      <vt:lpstr>node_modules/node-fetch directory</vt:lpstr>
      <vt:lpstr>Downloading package tgz</vt:lpstr>
      <vt:lpstr>In a package .tgz file</vt:lpstr>
      <vt:lpstr>Files of a package tgz (inside the package dir)</vt:lpstr>
      <vt:lpstr>Conclusion</vt:lpstr>
      <vt:lpstr>References</vt:lpstr>
      <vt:lpstr>IN MEMORY TO</vt:lpstr>
      <vt:lpstr>Tabatabaei Historical House, Kashan, I.R.</vt:lpstr>
      <vt:lpstr>For any questions in the future: maxbasecode@gmail.com</vt:lpstr>
    </vt:vector>
  </TitlesOfParts>
  <Company>Crocs Asia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Mohammadiyeh</dc:creator>
  <cp:lastModifiedBy>Max Base</cp:lastModifiedBy>
  <cp:revision>904</cp:revision>
  <dcterms:created xsi:type="dcterms:W3CDTF">2021-09-06T06:04:39Z</dcterms:created>
  <dcterms:modified xsi:type="dcterms:W3CDTF">2023-01-26T07:16:14Z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0x010100F26E003EFD6EC34DB8F25867F4EBD5E9</vt:lpwstr>
  </property>
</Properties>
</file>