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8" r:id="rId2"/>
    <p:sldId id="314" r:id="rId3"/>
    <p:sldId id="315" r:id="rId4"/>
    <p:sldId id="316" r:id="rId5"/>
    <p:sldId id="319" r:id="rId6"/>
    <p:sldId id="320" r:id="rId7"/>
    <p:sldId id="304" r:id="rId8"/>
    <p:sldId id="318" r:id="rId9"/>
    <p:sldId id="310" r:id="rId10"/>
    <p:sldId id="312" r:id="rId11"/>
    <p:sldId id="267" r:id="rId12"/>
    <p:sldId id="321" r:id="rId13"/>
    <p:sldId id="32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9E7"/>
    <a:srgbClr val="DFDAD7"/>
    <a:srgbClr val="7C4502"/>
    <a:srgbClr val="945200"/>
    <a:srgbClr val="F1EDEB"/>
    <a:srgbClr val="EFECEA"/>
    <a:srgbClr val="F9F6F3"/>
    <a:srgbClr val="ADBACA"/>
    <a:srgbClr val="D6DDE5"/>
    <a:srgbClr val="DF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74"/>
  </p:normalViewPr>
  <p:slideViewPr>
    <p:cSldViewPr snapToGrid="0" snapToObjects="1" showGuides="1">
      <p:cViewPr varScale="1">
        <p:scale>
          <a:sx n="124" d="100"/>
          <a:sy n="124" d="100"/>
        </p:scale>
        <p:origin x="1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10574-3DAB-5B4F-8523-3B446179467D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522F8-E3F2-F040-994F-DAE09E74E6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392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AA54F-32D7-9C4B-8F02-65F2994921D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33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522F8-E3F2-F040-994F-DAE09E74E6AD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833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8438"/>
            <a:ext cx="7772400" cy="1190562"/>
          </a:xfrm>
        </p:spPr>
        <p:txBody>
          <a:bodyPr anchor="t">
            <a:noAutofit/>
          </a:bodyPr>
          <a:lstStyle>
            <a:lvl1pPr algn="l">
              <a:defRPr sz="54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22908"/>
            <a:ext cx="7772400" cy="192503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6494EB8-7C47-C246-8E4A-7CF41D254B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49488"/>
            <a:ext cx="7780020" cy="488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399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237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577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48128"/>
            <a:ext cx="7886700" cy="2075308"/>
          </a:xfrm>
        </p:spPr>
        <p:txBody>
          <a:bodyPr anchor="t">
            <a:normAutofit/>
          </a:bodyPr>
          <a:lstStyle>
            <a:lvl1pPr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770699"/>
            <a:ext cx="7886700" cy="5587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790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5113782" cy="614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7008"/>
            <a:ext cx="7886700" cy="514934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0A477963-7FFA-9946-9A57-7F3B997E3664}"/>
              </a:ext>
            </a:extLst>
          </p:cNvPr>
          <p:cNvSpPr/>
          <p:nvPr userDrawn="1"/>
        </p:nvSpPr>
        <p:spPr>
          <a:xfrm>
            <a:off x="-170688" y="365127"/>
            <a:ext cx="5803392" cy="61458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814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92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921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744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11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656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15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0A7B-A380-EC4B-9617-AEAFA51DFEBB}" type="datetimeFigureOut">
              <a:rPr kumimoji="1" lang="zh-TW" altLang="en-US" smtClean="0"/>
              <a:t>2023/3/13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48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6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ibbr.com/ai-tools/chatgpt-citations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124AF-9EEF-3F48-BE77-9B7F812F9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/>
              <a:t>Nonlinear Equations </a:t>
            </a:r>
            <a:r>
              <a:rPr kumimoji="1" lang="en-US" altLang="zh-TW" b="1" dirty="0"/>
              <a:t>II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62CDA0-138F-614D-9962-9CA8B906B3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TW" dirty="0"/>
              <a:t>Week 3</a:t>
            </a:r>
            <a:endParaRPr kumimoji="1" lang="zh-TW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503756B-82F6-4143-BE1D-31FC421CE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91" y="6393749"/>
            <a:ext cx="2902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sz="1200" dirty="0"/>
              <a:t>Dr. Michael R. Gustafson II, Duke University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D17EE3DC-A428-0647-B4AF-699DA0547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3" y="6442148"/>
            <a:ext cx="54943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zh-TW" sz="900" dirty="0">
                <a:latin typeface="Arial" charset="0"/>
              </a:rPr>
              <a:t>All images copyright © The McGraw-Hill Companies, Inc. Permission required for reproduction or display.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35B75F-F2CA-9842-9A53-AA11BC26EBC0}"/>
              </a:ext>
            </a:extLst>
          </p:cNvPr>
          <p:cNvSpPr/>
          <p:nvPr/>
        </p:nvSpPr>
        <p:spPr>
          <a:xfrm>
            <a:off x="2000422" y="6608585"/>
            <a:ext cx="71435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900" dirty="0">
                <a:latin typeface="Arial" charset="0"/>
                <a:ea typeface="ＭＳ Ｐゴシック" charset="0"/>
              </a:rPr>
              <a:t>Numerical Methods for Engineers and Scientists: An Introduction with Applications Using MATLAB by Amos </a:t>
            </a:r>
            <a:r>
              <a:rPr kumimoji="1" lang="en-US" altLang="zh-TW" sz="900" dirty="0" err="1">
                <a:latin typeface="Arial" charset="0"/>
                <a:ea typeface="ＭＳ Ｐゴシック" charset="0"/>
              </a:rPr>
              <a:t>Gilat</a:t>
            </a:r>
            <a:r>
              <a:rPr kumimoji="1" lang="en-US" altLang="zh-TW" sz="900" dirty="0">
                <a:latin typeface="Arial" charset="0"/>
                <a:ea typeface="ＭＳ Ｐゴシック" charset="0"/>
              </a:rPr>
              <a:t> and </a:t>
            </a:r>
            <a:r>
              <a:rPr kumimoji="1" lang="en-US" altLang="zh-TW" sz="900" dirty="0" err="1">
                <a:latin typeface="Arial" charset="0"/>
                <a:ea typeface="ＭＳ Ｐゴシック" charset="0"/>
              </a:rPr>
              <a:t>Vish</a:t>
            </a:r>
            <a:r>
              <a:rPr kumimoji="1" lang="en-US" altLang="zh-TW" sz="900" dirty="0">
                <a:latin typeface="Arial" charset="0"/>
                <a:ea typeface="ＭＳ Ｐゴシック" charset="0"/>
              </a:rPr>
              <a:t> Subramaniam.</a:t>
            </a:r>
            <a:endParaRPr kumimoji="1" lang="zh-TW" altLang="en-US" sz="9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8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1" name="Picture 2" descr="Figure 3-13a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6900"/>
            <a:ext cx="8229600" cy="566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2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3688" y="6389688"/>
            <a:ext cx="936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altLang="zh-TW" sz="1000" b="1">
                <a:solidFill>
                  <a:srgbClr val="272727"/>
                </a:solidFill>
                <a:latin typeface="Arial" charset="0"/>
                <a:ea typeface="新細明體" charset="0"/>
                <a:cs typeface="新細明體" charset="0"/>
              </a:rPr>
              <a:t>Figure 2-13a</a:t>
            </a:r>
          </a:p>
        </p:txBody>
      </p:sp>
      <p:sp>
        <p:nvSpPr>
          <p:cNvPr id="163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Arial" charset="0"/>
              </a:rPr>
              <a:t>Figure 3-13a</a:t>
            </a:r>
          </a:p>
        </p:txBody>
      </p:sp>
    </p:spTree>
    <p:extLst>
      <p:ext uri="{BB962C8B-B14F-4D97-AF65-F5344CB8AC3E}">
        <p14:creationId xmlns:p14="http://schemas.microsoft.com/office/powerpoint/2010/main" val="7085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00"/>
            <a:ext cx="9131300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8212587C-A243-1742-A357-A3867936E5A4}"/>
              </a:ext>
            </a:extLst>
          </p:cNvPr>
          <p:cNvGrpSpPr/>
          <p:nvPr/>
        </p:nvGrpSpPr>
        <p:grpSpPr>
          <a:xfrm>
            <a:off x="38100" y="1670358"/>
            <a:ext cx="3778626" cy="4295273"/>
            <a:chOff x="6053369" y="2088036"/>
            <a:chExt cx="3778626" cy="4295273"/>
          </a:xfrm>
        </p:grpSpPr>
        <p:sp>
          <p:nvSpPr>
            <p:cNvPr id="3" name="圓角矩形 2">
              <a:extLst>
                <a:ext uri="{FF2B5EF4-FFF2-40B4-BE49-F238E27FC236}">
                  <a16:creationId xmlns:a16="http://schemas.microsoft.com/office/drawing/2014/main" id="{AF93B1D3-4589-454C-8D0A-81C4FCAB23CE}"/>
                </a:ext>
              </a:extLst>
            </p:cNvPr>
            <p:cNvSpPr/>
            <p:nvPr/>
          </p:nvSpPr>
          <p:spPr>
            <a:xfrm>
              <a:off x="6053369" y="2088036"/>
              <a:ext cx="3636731" cy="4295273"/>
            </a:xfrm>
            <a:prstGeom prst="roundRect">
              <a:avLst>
                <a:gd name="adj" fmla="val 2580"/>
              </a:avLst>
            </a:prstGeom>
            <a:solidFill>
              <a:srgbClr val="ECE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內容版面配置區 2">
                  <a:extLst>
                    <a:ext uri="{FF2B5EF4-FFF2-40B4-BE49-F238E27FC236}">
                      <a16:creationId xmlns:a16="http://schemas.microsoft.com/office/drawing/2014/main" id="{E4EA54AC-6F78-6847-B4EE-74C9E8C260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77970" y="2110202"/>
                  <a:ext cx="3400252" cy="9341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spcBef>
                      <a:spcPts val="0"/>
                    </a:spcBef>
                    <a:buNone/>
                  </a:pPr>
                  <a:r>
                    <a:rPr kumimoji="1" lang="en-US" altLang="zh-TW" sz="1800" dirty="0"/>
                    <a:t>Given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kumimoji="1" lang="en-US" altLang="zh-TW" sz="18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zh-TW" sz="1800" dirty="0"/>
                    <a:t> that are near to the root, </a:t>
                  </a:r>
                  <a:endParaRPr kumimoji="1" lang="zh-TW" altLang="en-US" sz="1800" dirty="0"/>
                </a:p>
              </p:txBody>
            </p:sp>
          </mc:Choice>
          <mc:Fallback xmlns="">
            <p:sp>
              <p:nvSpPr>
                <p:cNvPr id="4" name="內容版面配置區 2">
                  <a:extLst>
                    <a:ext uri="{FF2B5EF4-FFF2-40B4-BE49-F238E27FC236}">
                      <a16:creationId xmlns:a16="http://schemas.microsoft.com/office/drawing/2014/main" id="{E4EA54AC-6F78-6847-B4EE-74C9E8C26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970" y="2110202"/>
                  <a:ext cx="3400252" cy="934176"/>
                </a:xfrm>
                <a:prstGeom prst="rect">
                  <a:avLst/>
                </a:prstGeom>
                <a:blipFill>
                  <a:blip r:embed="rId3"/>
                  <a:stretch>
                    <a:fillRect l="-1487" b="-54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D805205-5153-A34B-A016-8AE1BD222BBD}"/>
                    </a:ext>
                  </a:extLst>
                </p:cNvPr>
                <p:cNvSpPr/>
                <p:nvPr/>
              </p:nvSpPr>
              <p:spPr>
                <a:xfrm>
                  <a:off x="6431744" y="3786736"/>
                  <a:ext cx="3400251" cy="16807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:r>
                    <a:rPr kumimoji="1" lang="en-US" altLang="zh-TW" dirty="0">
                      <a:ea typeface="Cambria Math" panose="02040503050406030204" pitchFamily="18" charset="0"/>
                    </a:rPr>
                    <a:t>Set   </a:t>
                  </a:r>
                  <a:br>
                    <a:rPr kumimoji="1" lang="en-US" altLang="zh-TW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zh-TW" dirty="0">
                      <a:ea typeface="Cambria Math" panose="02040503050406030204" pitchFamily="18" charset="0"/>
                    </a:rPr>
                    <a:t>Set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kumimoji="1" lang="en-US" altLang="zh-TW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zh-TW" dirty="0">
                      <a:ea typeface="Cambria Math" panose="02040503050406030204" pitchFamily="18" charset="0"/>
                    </a:rPr>
                    <a:t>Set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kumimoji="1"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D805205-5153-A34B-A016-8AE1BD222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744" y="3786736"/>
                  <a:ext cx="3400251" cy="1680717"/>
                </a:xfrm>
                <a:prstGeom prst="rect">
                  <a:avLst/>
                </a:prstGeom>
                <a:blipFill>
                  <a:blip r:embed="rId4"/>
                  <a:stretch>
                    <a:fillRect l="-1487" t="-1504"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B2BDC7A-FE5C-6B45-B42C-AB98D7A8CC9D}"/>
                </a:ext>
              </a:extLst>
            </p:cNvPr>
            <p:cNvSpPr txBox="1"/>
            <p:nvPr/>
          </p:nvSpPr>
          <p:spPr>
            <a:xfrm>
              <a:off x="6238695" y="3145978"/>
              <a:ext cx="84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Repeat</a:t>
              </a:r>
              <a:endParaRPr kumimoji="1"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23836341-EDBA-2C41-932D-54A77CB01B4C}"/>
                    </a:ext>
                  </a:extLst>
                </p:cNvPr>
                <p:cNvSpPr txBox="1"/>
                <p:nvPr/>
              </p:nvSpPr>
              <p:spPr>
                <a:xfrm>
                  <a:off x="6261133" y="5844319"/>
                  <a:ext cx="23911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Until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𝑇𝑂𝐿</m:t>
                      </m:r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23836341-EDBA-2C41-932D-54A77CB01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133" y="5844319"/>
                  <a:ext cx="239110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116" t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肘形接點 7">
              <a:extLst>
                <a:ext uri="{FF2B5EF4-FFF2-40B4-BE49-F238E27FC236}">
                  <a16:creationId xmlns:a16="http://schemas.microsoft.com/office/drawing/2014/main" id="{E8200C27-CC7B-664E-B472-461FD22C9177}"/>
                </a:ext>
              </a:extLst>
            </p:cNvPr>
            <p:cNvCxnSpPr>
              <a:cxnSpLocks/>
              <a:stCxn id="6" idx="1"/>
              <a:endCxn id="7" idx="1"/>
            </p:cNvCxnSpPr>
            <p:nvPr/>
          </p:nvCxnSpPr>
          <p:spPr>
            <a:xfrm rot="10800000" flipH="1" flipV="1">
              <a:off x="6238695" y="3330643"/>
              <a:ext cx="22438" cy="2698341"/>
            </a:xfrm>
            <a:prstGeom prst="bentConnector3">
              <a:avLst>
                <a:gd name="adj1" fmla="val -452803"/>
              </a:avLst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AC666446-DE5C-B349-B1C1-1937F580DC2F}"/>
              </a:ext>
            </a:extLst>
          </p:cNvPr>
          <p:cNvGrpSpPr/>
          <p:nvPr/>
        </p:nvGrpSpPr>
        <p:grpSpPr>
          <a:xfrm>
            <a:off x="6398144" y="1663418"/>
            <a:ext cx="2886521" cy="4304271"/>
            <a:chOff x="57885" y="1377507"/>
            <a:chExt cx="2886521" cy="4304271"/>
          </a:xfrm>
        </p:grpSpPr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7B6DA2C4-5F55-0845-A0B0-7CA274041BE7}"/>
                </a:ext>
              </a:extLst>
            </p:cNvPr>
            <p:cNvSpPr/>
            <p:nvPr/>
          </p:nvSpPr>
          <p:spPr>
            <a:xfrm>
              <a:off x="57885" y="1377507"/>
              <a:ext cx="2690308" cy="4304271"/>
            </a:xfrm>
            <a:prstGeom prst="roundRect">
              <a:avLst>
                <a:gd name="adj" fmla="val 2580"/>
              </a:avLst>
            </a:prstGeom>
            <a:solidFill>
              <a:srgbClr val="ECE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內容版面配置區 2">
                  <a:extLst>
                    <a:ext uri="{FF2B5EF4-FFF2-40B4-BE49-F238E27FC236}">
                      <a16:creationId xmlns:a16="http://schemas.microsoft.com/office/drawing/2014/main" id="{3DF2AF7C-C70D-8240-B13D-A8CBB174B16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1121" y="1455108"/>
                  <a:ext cx="2803285" cy="763089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kumimoji="1" lang="en-US" altLang="zh-TW" sz="1800" dirty="0"/>
                    <a:t>Given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zh-TW" sz="18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1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zh-TW" sz="1800" dirty="0"/>
                    <a:t> such that</a:t>
                  </a: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kumimoji="1" lang="en-US" altLang="zh-TW" sz="1800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TW" sz="1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1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TW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a14:m>
                  <a:r>
                    <a:rPr kumimoji="1" lang="en-US" altLang="zh-TW" sz="1800" dirty="0"/>
                    <a:t>,</a:t>
                  </a:r>
                  <a:endParaRPr kumimoji="1" lang="zh-TW" altLang="en-US" sz="1800" dirty="0"/>
                </a:p>
              </p:txBody>
            </p:sp>
          </mc:Choice>
          <mc:Fallback xmlns="">
            <p:sp>
              <p:nvSpPr>
                <p:cNvPr id="10" name="內容版面配置區 2">
                  <a:extLst>
                    <a:ext uri="{FF2B5EF4-FFF2-40B4-BE49-F238E27FC236}">
                      <a16:creationId xmlns:a16="http://schemas.microsoft.com/office/drawing/2014/main" id="{3DF2AF7C-C70D-8240-B13D-A8CBB174B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121" y="1455108"/>
                  <a:ext cx="2803285" cy="763089"/>
                </a:xfrm>
                <a:prstGeom prst="rect">
                  <a:avLst/>
                </a:prstGeom>
                <a:blipFill>
                  <a:blip r:embed="rId6"/>
                  <a:stretch>
                    <a:fillRect l="-1802" t="-8197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B0B3F2B-B847-9742-8C2D-15E81D987E01}"/>
                </a:ext>
              </a:extLst>
            </p:cNvPr>
            <p:cNvSpPr txBox="1"/>
            <p:nvPr/>
          </p:nvSpPr>
          <p:spPr>
            <a:xfrm>
              <a:off x="317585" y="2313673"/>
              <a:ext cx="84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Repeat</a:t>
              </a:r>
              <a:endParaRPr kumimoji="1"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651197A-F4E9-2A4B-839A-90806AE1E182}"/>
                    </a:ext>
                  </a:extLst>
                </p:cNvPr>
                <p:cNvSpPr txBox="1"/>
                <p:nvPr/>
              </p:nvSpPr>
              <p:spPr>
                <a:xfrm>
                  <a:off x="317585" y="5159542"/>
                  <a:ext cx="2227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Until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)&lt;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𝑇𝑂𝐿</m:t>
                      </m:r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651197A-F4E9-2A4B-839A-90806AE1E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5" y="5159542"/>
                  <a:ext cx="222759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273" t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2854D7D6-D01B-0C40-85AC-9D22FCAB5A06}"/>
                    </a:ext>
                  </a:extLst>
                </p:cNvPr>
                <p:cNvSpPr txBox="1"/>
                <p:nvPr/>
              </p:nvSpPr>
              <p:spPr>
                <a:xfrm>
                  <a:off x="488460" y="2596893"/>
                  <a:ext cx="2225481" cy="24070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kumimoji="1" lang="en-US" altLang="zh-TW" dirty="0"/>
                    <a:t>Set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kumimoji="1" lang="en-US" altLang="zh-TW" dirty="0"/>
                </a:p>
                <a:p>
                  <a:pPr>
                    <a:spcBef>
                      <a:spcPts val="600"/>
                    </a:spcBef>
                  </a:pPr>
                  <a:r>
                    <a:rPr kumimoji="1" lang="en-US" altLang="zh-TW" dirty="0"/>
                    <a:t>If   </a:t>
                  </a:r>
                  <a14:m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a14:m>
                  <a:endParaRPr kumimoji="1"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kumimoji="1" lang="en-US" altLang="zh-TW" dirty="0">
                      <a:ea typeface="Cambria Math" panose="02040503050406030204" pitchFamily="18" charset="0"/>
                    </a:rPr>
                    <a:t>	Set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kumimoji="1"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kumimoji="1" lang="en-US" altLang="zh-TW" dirty="0"/>
                    <a:t>Else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kumimoji="1" lang="en-US" altLang="zh-TW" dirty="0">
                      <a:ea typeface="Cambria Math" panose="02040503050406030204" pitchFamily="18" charset="0"/>
                    </a:rPr>
                    <a:t>	Set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kumimoji="1"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kumimoji="1" lang="en-US" altLang="zh-TW" dirty="0"/>
                    <a:t>End if</a:t>
                  </a: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2854D7D6-D01B-0C40-85AC-9D22FCAB5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60" y="2596893"/>
                  <a:ext cx="2225481" cy="2407069"/>
                </a:xfrm>
                <a:prstGeom prst="rect">
                  <a:avLst/>
                </a:prstGeom>
                <a:blipFill>
                  <a:blip r:embed="rId8"/>
                  <a:stretch>
                    <a:fillRect l="-2273" b="-31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肘形接點 13">
              <a:extLst>
                <a:ext uri="{FF2B5EF4-FFF2-40B4-BE49-F238E27FC236}">
                  <a16:creationId xmlns:a16="http://schemas.microsoft.com/office/drawing/2014/main" id="{8E549DD7-4B66-4C49-86AD-364BADAFF952}"/>
                </a:ext>
              </a:extLst>
            </p:cNvPr>
            <p:cNvCxnSpPr>
              <a:cxnSpLocks/>
              <a:stCxn id="11" idx="1"/>
              <a:endCxn id="12" idx="1"/>
            </p:cNvCxnSpPr>
            <p:nvPr/>
          </p:nvCxnSpPr>
          <p:spPr>
            <a:xfrm rot="10800000" flipV="1">
              <a:off x="317585" y="2498338"/>
              <a:ext cx="12700" cy="2845869"/>
            </a:xfrm>
            <a:prstGeom prst="bentConnector3">
              <a:avLst>
                <a:gd name="adj1" fmla="val 1100000"/>
              </a:avLst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6541CE3-C24E-5246-A3CF-399DF5B5583D}"/>
              </a:ext>
            </a:extLst>
          </p:cNvPr>
          <p:cNvGrpSpPr/>
          <p:nvPr/>
        </p:nvGrpSpPr>
        <p:grpSpPr>
          <a:xfrm>
            <a:off x="3720664" y="1598262"/>
            <a:ext cx="2775105" cy="4379318"/>
            <a:chOff x="3019346" y="1331247"/>
            <a:chExt cx="2775105" cy="4379318"/>
          </a:xfrm>
        </p:grpSpPr>
        <p:sp>
          <p:nvSpPr>
            <p:cNvPr id="16" name="圓角矩形 15">
              <a:extLst>
                <a:ext uri="{FF2B5EF4-FFF2-40B4-BE49-F238E27FC236}">
                  <a16:creationId xmlns:a16="http://schemas.microsoft.com/office/drawing/2014/main" id="{B61DA8CC-1768-1943-B8C9-676EA3EE31DA}"/>
                </a:ext>
              </a:extLst>
            </p:cNvPr>
            <p:cNvSpPr/>
            <p:nvPr/>
          </p:nvSpPr>
          <p:spPr>
            <a:xfrm>
              <a:off x="3019346" y="1406295"/>
              <a:ext cx="2639016" cy="4304270"/>
            </a:xfrm>
            <a:prstGeom prst="roundRect">
              <a:avLst>
                <a:gd name="adj" fmla="val 2580"/>
              </a:avLst>
            </a:prstGeom>
            <a:solidFill>
              <a:srgbClr val="ECE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內容版面配置區 2">
                  <a:extLst>
                    <a:ext uri="{FF2B5EF4-FFF2-40B4-BE49-F238E27FC236}">
                      <a16:creationId xmlns:a16="http://schemas.microsoft.com/office/drawing/2014/main" id="{F24CF887-E438-D54F-B8DE-AF6A9F631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16680" y="1331247"/>
                  <a:ext cx="2579027" cy="102483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spcBef>
                      <a:spcPts val="0"/>
                    </a:spcBef>
                    <a:buFont typeface="Arial" panose="020B0604020202020204" pitchFamily="34" charset="0"/>
                    <a:buNone/>
                  </a:pPr>
                  <a:r>
                    <a:rPr kumimoji="1" lang="en-US" altLang="zh-TW" sz="1800" dirty="0"/>
                    <a:t>Given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kumimoji="1" lang="en-US" altLang="zh-TW" sz="1800" dirty="0"/>
                    <a:t> reasonably close to the root, </a:t>
                  </a:r>
                  <a:endParaRPr kumimoji="1" lang="zh-TW" altLang="en-US" sz="1800" dirty="0"/>
                </a:p>
              </p:txBody>
            </p:sp>
          </mc:Choice>
          <mc:Fallback xmlns="">
            <p:sp>
              <p:nvSpPr>
                <p:cNvPr id="17" name="內容版面配置區 2">
                  <a:extLst>
                    <a:ext uri="{FF2B5EF4-FFF2-40B4-BE49-F238E27FC236}">
                      <a16:creationId xmlns:a16="http://schemas.microsoft.com/office/drawing/2014/main" id="{F24CF887-E438-D54F-B8DE-AF6A9F631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80" y="1331247"/>
                  <a:ext cx="2579027" cy="1024838"/>
                </a:xfrm>
                <a:prstGeom prst="rect">
                  <a:avLst/>
                </a:prstGeom>
                <a:blipFill>
                  <a:blip r:embed="rId9"/>
                  <a:stretch>
                    <a:fillRect l="-196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A942109-CD4A-7448-8C81-F80DF701F14A}"/>
                    </a:ext>
                  </a:extLst>
                </p:cNvPr>
                <p:cNvSpPr/>
                <p:nvPr/>
              </p:nvSpPr>
              <p:spPr>
                <a:xfrm>
                  <a:off x="3403348" y="4004386"/>
                  <a:ext cx="2391103" cy="9560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:r>
                    <a:rPr kumimoji="1" lang="en-US" altLang="zh-TW" dirty="0">
                      <a:ea typeface="Cambria Math" panose="02040503050406030204" pitchFamily="18" charset="0"/>
                    </a:rPr>
                    <a:t>Set   </a:t>
                  </a:r>
                  <a:br>
                    <a:rPr kumimoji="1" lang="en-US" altLang="zh-TW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′(</m:t>
                            </m:r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A942109-CD4A-7448-8C81-F80DF701F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348" y="4004386"/>
                  <a:ext cx="2391103" cy="956031"/>
                </a:xfrm>
                <a:prstGeom prst="rect">
                  <a:avLst/>
                </a:prstGeom>
                <a:blipFill>
                  <a:blip r:embed="rId10"/>
                  <a:stretch>
                    <a:fillRect l="-2116" t="-2632" b="-65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9BF37BF-C123-564C-91B0-1797D8208DD0}"/>
                </a:ext>
              </a:extLst>
            </p:cNvPr>
            <p:cNvSpPr txBox="1"/>
            <p:nvPr/>
          </p:nvSpPr>
          <p:spPr>
            <a:xfrm>
              <a:off x="3250690" y="2363342"/>
              <a:ext cx="84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Repeat</a:t>
              </a:r>
              <a:endParaRPr kumimoji="1"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540866BC-0495-3F46-AEC6-AE8B670229B6}"/>
                    </a:ext>
                  </a:extLst>
                </p:cNvPr>
                <p:cNvSpPr txBox="1"/>
                <p:nvPr/>
              </p:nvSpPr>
              <p:spPr>
                <a:xfrm>
                  <a:off x="3289908" y="5196235"/>
                  <a:ext cx="23911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Until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𝑇𝑂𝐿</m:t>
                      </m:r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540866BC-0495-3F46-AEC6-AE8B67022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908" y="5196235"/>
                  <a:ext cx="239110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116" t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E45C60A-A5BD-5E4D-B765-3261056699ED}"/>
                    </a:ext>
                  </a:extLst>
                </p:cNvPr>
                <p:cNvSpPr txBox="1"/>
                <p:nvPr/>
              </p:nvSpPr>
              <p:spPr>
                <a:xfrm>
                  <a:off x="3400719" y="3054407"/>
                  <a:ext cx="212459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kumimoji="1" lang="en-US" altLang="zh-TW" dirty="0"/>
                    <a:t>Compute   </a:t>
                  </a:r>
                  <a:br>
                    <a:rPr kumimoji="1" lang="en-US" altLang="zh-TW" b="0" i="1" dirty="0">
                      <a:latin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TW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E45C60A-A5BD-5E4D-B765-3261056699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719" y="3054407"/>
                  <a:ext cx="2124598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2976" t="-3846" b="-769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肘形接點 21">
              <a:extLst>
                <a:ext uri="{FF2B5EF4-FFF2-40B4-BE49-F238E27FC236}">
                  <a16:creationId xmlns:a16="http://schemas.microsoft.com/office/drawing/2014/main" id="{00FE0910-0407-A544-9309-C784D858C598}"/>
                </a:ext>
              </a:extLst>
            </p:cNvPr>
            <p:cNvCxnSpPr>
              <a:cxnSpLocks/>
              <a:stCxn id="19" idx="1"/>
              <a:endCxn id="20" idx="1"/>
            </p:cNvCxnSpPr>
            <p:nvPr/>
          </p:nvCxnSpPr>
          <p:spPr>
            <a:xfrm rot="10800000" flipH="1" flipV="1">
              <a:off x="3250690" y="2548007"/>
              <a:ext cx="39218" cy="2832893"/>
            </a:xfrm>
            <a:prstGeom prst="bentConnector3">
              <a:avLst>
                <a:gd name="adj1" fmla="val -323831"/>
              </a:avLst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6E82F1B9-5542-6244-98E7-B98B41324E85}"/>
              </a:ext>
            </a:extLst>
          </p:cNvPr>
          <p:cNvSpPr txBox="1"/>
          <p:nvPr/>
        </p:nvSpPr>
        <p:spPr>
          <a:xfrm>
            <a:off x="416475" y="1029245"/>
            <a:ext cx="162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C00000"/>
                </a:solidFill>
              </a:rPr>
              <a:t>Secant method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BA00F93-42A0-EF45-AFF2-B5723C3DAD99}"/>
              </a:ext>
            </a:extLst>
          </p:cNvPr>
          <p:cNvSpPr txBox="1"/>
          <p:nvPr/>
        </p:nvSpPr>
        <p:spPr>
          <a:xfrm>
            <a:off x="3991226" y="1030311"/>
            <a:ext cx="17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C00000"/>
                </a:solidFill>
              </a:rPr>
              <a:t>Newton method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43EB5F3A-8917-3B4A-BF37-D08AD2074C51}"/>
              </a:ext>
            </a:extLst>
          </p:cNvPr>
          <p:cNvSpPr txBox="1"/>
          <p:nvPr/>
        </p:nvSpPr>
        <p:spPr>
          <a:xfrm>
            <a:off x="6670544" y="1029245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C00000"/>
                </a:solidFill>
              </a:rPr>
              <a:t>Bisection method</a:t>
            </a:r>
          </a:p>
        </p:txBody>
      </p:sp>
    </p:spTree>
    <p:extLst>
      <p:ext uri="{BB962C8B-B14F-4D97-AF65-F5344CB8AC3E}">
        <p14:creationId xmlns:p14="http://schemas.microsoft.com/office/powerpoint/2010/main" val="226211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10F57-1CA9-B2C2-E2CD-4EE60521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Using 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ChatGPT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	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3A0E27-6A3C-2F90-5814-FEA063A9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ChatGPT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(https://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www.dlc.ntu.edu.tw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/ai-tools/)</a:t>
            </a:r>
          </a:p>
          <a:p>
            <a:pPr>
              <a:lnSpc>
                <a:spcPct val="100000"/>
              </a:lnSpc>
            </a:pP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『</a:t>
            </a:r>
            <a:r>
              <a:rPr lang="zh-TW" altLang="en-US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目前在學術寫作上，還沒有明確的 </a:t>
            </a:r>
            <a:r>
              <a:rPr lang="en-US" altLang="zh-TW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 </a:t>
            </a:r>
            <a:r>
              <a:rPr lang="zh-TW" altLang="en-US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生成內容的引用規則，但由於 </a:t>
            </a:r>
            <a:r>
              <a:rPr lang="en-US" altLang="zh-TW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 </a:t>
            </a:r>
            <a:r>
              <a:rPr lang="zh-TW" altLang="en-US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生成內容的資料來源是無法回溯、取得或提供直接連結的，因此建議將之視為 </a:t>
            </a:r>
            <a:r>
              <a:rPr lang="en-US" altLang="zh-TW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personal communication </a:t>
            </a:r>
            <a:r>
              <a:rPr lang="zh-TW" altLang="en-US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 </a:t>
            </a:r>
            <a:r>
              <a:rPr lang="en-US" altLang="zh-TW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correspondence</a:t>
            </a:r>
            <a:r>
              <a:rPr lang="zh-TW" altLang="en-US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，使用相對應的引用格式。細節和引用方法請查詢 </a:t>
            </a:r>
            <a:r>
              <a:rPr lang="en-US" altLang="zh-TW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APA</a:t>
            </a:r>
            <a:r>
              <a:rPr lang="zh-TW" altLang="en-US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MLA</a:t>
            </a:r>
            <a:r>
              <a:rPr lang="zh-TW" altLang="en-US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Chicago Manual Style </a:t>
            </a:r>
            <a:r>
              <a:rPr lang="zh-TW" altLang="en-US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等各引用格式之規定，也可以參考 </a:t>
            </a:r>
            <a:r>
              <a:rPr lang="en-US" altLang="zh-TW" b="0" dirty="0" err="1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Scribbr</a:t>
            </a:r>
            <a:r>
              <a:rPr lang="en-US" altLang="zh-TW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提供的引用建議和範例：</a:t>
            </a:r>
            <a:r>
              <a:rPr lang="en-US" altLang="zh-TW" b="0" u="sng" dirty="0">
                <a:solidFill>
                  <a:srgbClr val="0000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ChatGPT Citations | Formats &amp; Examples</a:t>
            </a:r>
            <a:r>
              <a:rPr lang="en-US" altLang="zh-TW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b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r>
              <a:rPr lang="en-US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』</a:t>
            </a:r>
          </a:p>
          <a:p>
            <a:pPr>
              <a:lnSpc>
                <a:spcPct val="100000"/>
              </a:lnSpc>
            </a:pPr>
            <a:endParaRPr lang="en-US" altLang="zh-TW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25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6E581-5155-C142-B5D4-ACA056BE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Steps to solve problems</a:t>
            </a:r>
            <a:endParaRPr kumimoji="1" lang="zh-TW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0603A-ED56-3448-BC67-1AA2EADA6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1916113"/>
            <a:ext cx="4270375" cy="576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 sz="3600" dirty="0">
                <a:ea typeface="新細明體" charset="0"/>
                <a:cs typeface="新細明體" charset="0"/>
              </a:rPr>
              <a:t>numerical schemes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7AE80-09A5-F942-A5F3-788A4951A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141663"/>
            <a:ext cx="2808287" cy="574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 sz="3600" dirty="0">
                <a:ea typeface="新細明體" charset="0"/>
                <a:cs typeface="新細明體" charset="0"/>
              </a:rPr>
              <a:t>algorithm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388C2-D30F-BD4F-8C48-375C904CF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365625"/>
            <a:ext cx="2808287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 sz="3600">
                <a:ea typeface="新細明體" charset="0"/>
                <a:cs typeface="新細明體" charset="0"/>
              </a:rPr>
              <a:t>programs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4E336D-22CF-F449-BE78-E8D7FE530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661025"/>
            <a:ext cx="2808287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 sz="3600">
                <a:ea typeface="新細明體" charset="0"/>
                <a:cs typeface="新細明體" charset="0"/>
              </a:rPr>
              <a:t>results</a:t>
            </a:r>
          </a:p>
        </p:txBody>
      </p:sp>
      <p:cxnSp>
        <p:nvCxnSpPr>
          <p:cNvPr id="8" name="Straight Arrow Connector 8">
            <a:extLst>
              <a:ext uri="{FF2B5EF4-FFF2-40B4-BE49-F238E27FC236}">
                <a16:creationId xmlns:a16="http://schemas.microsoft.com/office/drawing/2014/main" id="{D5A84FF2-1510-C842-A6EA-101BFA09C6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84663" y="2565400"/>
            <a:ext cx="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0ED4F761-ACBB-D845-8DDA-79537D75F4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84663" y="3860800"/>
            <a:ext cx="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E096D5D4-0BFD-3841-AD41-F63C038780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84663" y="5084763"/>
            <a:ext cx="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7101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4623C258-6348-1549-B0BD-4774ABCB7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275" y="1736577"/>
            <a:ext cx="5049183" cy="4055125"/>
          </a:xfrm>
          <a:prstGeom prst="rect">
            <a:avLst/>
          </a:prstGeom>
        </p:spPr>
      </p:pic>
      <p:sp>
        <p:nvSpPr>
          <p:cNvPr id="18" name="圓角矩形 17">
            <a:extLst>
              <a:ext uri="{FF2B5EF4-FFF2-40B4-BE49-F238E27FC236}">
                <a16:creationId xmlns:a16="http://schemas.microsoft.com/office/drawing/2014/main" id="{7505FE05-A4EA-4742-8F18-92A71151C084}"/>
              </a:ext>
            </a:extLst>
          </p:cNvPr>
          <p:cNvSpPr/>
          <p:nvPr/>
        </p:nvSpPr>
        <p:spPr>
          <a:xfrm>
            <a:off x="557210" y="1266277"/>
            <a:ext cx="3071361" cy="5388523"/>
          </a:xfrm>
          <a:prstGeom prst="roundRect">
            <a:avLst>
              <a:gd name="adj" fmla="val 2580"/>
            </a:avLst>
          </a:prstGeom>
          <a:solidFill>
            <a:srgbClr val="EC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內容版面配置區 2">
                <a:extLst>
                  <a:ext uri="{FF2B5EF4-FFF2-40B4-BE49-F238E27FC236}">
                    <a16:creationId xmlns:a16="http://schemas.microsoft.com/office/drawing/2014/main" id="{719A2A95-1EA7-F74B-84E0-13845E2BB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809" y="1553334"/>
                <a:ext cx="2803285" cy="763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TW" sz="18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TW" sz="180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0" indent="0">
                  <a:buNone/>
                </a:pPr>
                <a:r>
                  <a:rPr kumimoji="1" lang="en-US" altLang="zh-TW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TW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TW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TW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TW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TW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kumimoji="1" lang="en-US" altLang="zh-TW" sz="1800" dirty="0">
                    <a:solidFill>
                      <a:schemeClr val="tx1"/>
                    </a:solidFill>
                  </a:rPr>
                  <a:t>,</a:t>
                </a:r>
                <a:endParaRPr kumimoji="1" lang="zh-TW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內容版面配置區 2">
                <a:extLst>
                  <a:ext uri="{FF2B5EF4-FFF2-40B4-BE49-F238E27FC236}">
                    <a16:creationId xmlns:a16="http://schemas.microsoft.com/office/drawing/2014/main" id="{719A2A95-1EA7-F74B-84E0-13845E2BB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809" y="1553334"/>
                <a:ext cx="2803285" cy="763089"/>
              </a:xfrm>
              <a:blipFill>
                <a:blip r:embed="rId3"/>
                <a:stretch>
                  <a:fillRect l="-1802" t="-655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>
            <a:extLst>
              <a:ext uri="{FF2B5EF4-FFF2-40B4-BE49-F238E27FC236}">
                <a16:creationId xmlns:a16="http://schemas.microsoft.com/office/drawing/2014/main" id="{01552ED7-4A9D-7341-AA82-F1F7F1F410BF}"/>
              </a:ext>
            </a:extLst>
          </p:cNvPr>
          <p:cNvSpPr txBox="1"/>
          <p:nvPr/>
        </p:nvSpPr>
        <p:spPr>
          <a:xfrm>
            <a:off x="804219" y="2580844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Repeat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6D6BDA4D-EFF3-5A4A-890B-14DEE83D9413}"/>
                  </a:ext>
                </a:extLst>
              </p:cNvPr>
              <p:cNvSpPr txBox="1"/>
              <p:nvPr/>
            </p:nvSpPr>
            <p:spPr>
              <a:xfrm>
                <a:off x="779620" y="5948135"/>
                <a:ext cx="2227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𝑇𝑂𝐿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6D6BDA4D-EFF3-5A4A-890B-14DEE83D9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20" y="5948135"/>
                <a:ext cx="2227597" cy="369332"/>
              </a:xfrm>
              <a:prstGeom prst="rect">
                <a:avLst/>
              </a:prstGeom>
              <a:blipFill>
                <a:blip r:embed="rId4"/>
                <a:stretch>
                  <a:fillRect l="-2273" t="-6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D824B02-8109-BF40-B4B6-FD2BCE7B2F92}"/>
                  </a:ext>
                </a:extLst>
              </p:cNvPr>
              <p:cNvSpPr txBox="1"/>
              <p:nvPr/>
            </p:nvSpPr>
            <p:spPr>
              <a:xfrm>
                <a:off x="1184214" y="3078003"/>
                <a:ext cx="2225481" cy="260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kumimoji="1" lang="en-US" altLang="zh-TW" dirty="0"/>
                  <a:t>Set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dirty="0"/>
              </a:p>
              <a:p>
                <a:pPr>
                  <a:spcBef>
                    <a:spcPts val="600"/>
                  </a:spcBef>
                </a:pPr>
                <a:endParaRPr kumimoji="1" lang="en-US" altLang="zh-TW" dirty="0"/>
              </a:p>
              <a:p>
                <a:pPr>
                  <a:spcBef>
                    <a:spcPts val="600"/>
                  </a:spcBef>
                </a:pPr>
                <a:r>
                  <a:rPr kumimoji="1" lang="en-US" altLang="zh-TW" dirty="0"/>
                  <a:t>If  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kumimoji="1"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en-US" altLang="zh-TW" dirty="0">
                    <a:ea typeface="Cambria Math" panose="02040503050406030204" pitchFamily="18" charset="0"/>
                  </a:rPr>
                  <a:t>	Set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en-US" altLang="zh-TW" dirty="0"/>
                  <a:t>Else</a:t>
                </a:r>
              </a:p>
              <a:p>
                <a:pPr>
                  <a:spcBef>
                    <a:spcPts val="600"/>
                  </a:spcBef>
                </a:pPr>
                <a:r>
                  <a:rPr kumimoji="1" lang="en-US" altLang="zh-TW" dirty="0">
                    <a:ea typeface="Cambria Math" panose="02040503050406030204" pitchFamily="18" charset="0"/>
                  </a:rPr>
                  <a:t>	Set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en-US" altLang="zh-TW" dirty="0"/>
                  <a:t>End if</a:t>
                </a: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D824B02-8109-BF40-B4B6-FD2BCE7B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214" y="3078003"/>
                <a:ext cx="2225481" cy="2607124"/>
              </a:xfrm>
              <a:prstGeom prst="rect">
                <a:avLst/>
              </a:prstGeom>
              <a:blipFill>
                <a:blip r:embed="rId5"/>
                <a:stretch>
                  <a:fillRect l="-2273" b="-2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肘形接點 23">
            <a:extLst>
              <a:ext uri="{FF2B5EF4-FFF2-40B4-BE49-F238E27FC236}">
                <a16:creationId xmlns:a16="http://schemas.microsoft.com/office/drawing/2014/main" id="{A15EC051-6CF3-CE41-8A0E-A1B4DFEE391B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0800000" flipV="1">
            <a:off x="779621" y="2765509"/>
            <a:ext cx="24599" cy="3367291"/>
          </a:xfrm>
          <a:prstGeom prst="bentConnector3">
            <a:avLst>
              <a:gd name="adj1" fmla="val 409769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平行四邊形 30">
            <a:extLst>
              <a:ext uri="{FF2B5EF4-FFF2-40B4-BE49-F238E27FC236}">
                <a16:creationId xmlns:a16="http://schemas.microsoft.com/office/drawing/2014/main" id="{7C629BAE-A952-3848-9888-0F0A4399D686}"/>
              </a:ext>
            </a:extLst>
          </p:cNvPr>
          <p:cNvSpPr/>
          <p:nvPr/>
        </p:nvSpPr>
        <p:spPr>
          <a:xfrm>
            <a:off x="5442857" y="365127"/>
            <a:ext cx="576943" cy="61458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標題 1">
            <a:extLst>
              <a:ext uri="{FF2B5EF4-FFF2-40B4-BE49-F238E27FC236}">
                <a16:creationId xmlns:a16="http://schemas.microsoft.com/office/drawing/2014/main" id="{41D54BDA-48D6-AA40-A6F2-D8D2758D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5302251" cy="614587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Bisection Method </a:t>
            </a:r>
            <a:r>
              <a:rPr kumimoji="1" lang="en-US" altLang="zh-TW" sz="2000" dirty="0">
                <a:solidFill>
                  <a:schemeClr val="bg2">
                    <a:lumMod val="50000"/>
                  </a:schemeClr>
                </a:solidFill>
              </a:rPr>
              <a:t>(Bracketing method)</a:t>
            </a:r>
            <a:endParaRPr kumimoji="1"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9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邊形 3">
            <a:extLst>
              <a:ext uri="{FF2B5EF4-FFF2-40B4-BE49-F238E27FC236}">
                <a16:creationId xmlns:a16="http://schemas.microsoft.com/office/drawing/2014/main" id="{FB405DD2-E254-C24F-91F3-612E7C2C83C8}"/>
              </a:ext>
            </a:extLst>
          </p:cNvPr>
          <p:cNvSpPr/>
          <p:nvPr/>
        </p:nvSpPr>
        <p:spPr>
          <a:xfrm>
            <a:off x="5428343" y="365127"/>
            <a:ext cx="515257" cy="61458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8F7B8B-4290-A348-B166-EAAB88AC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5314950" cy="614587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Programming Bisection</a:t>
            </a:r>
            <a:endParaRPr kumimoji="1"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C3AC3D-88E5-B341-8368-9765CCFD2A4A}"/>
              </a:ext>
            </a:extLst>
          </p:cNvPr>
          <p:cNvSpPr/>
          <p:nvPr/>
        </p:nvSpPr>
        <p:spPr>
          <a:xfrm>
            <a:off x="628650" y="1164134"/>
            <a:ext cx="8170793" cy="5262979"/>
          </a:xfrm>
          <a:prstGeom prst="rect">
            <a:avLst/>
          </a:prstGeom>
          <a:solidFill>
            <a:srgbClr val="F8F6F3"/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F(x):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y = 8-4.5*(x-np.sin(x))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return y</a:t>
            </a:r>
          </a:p>
          <a:p>
            <a:endParaRPr lang="en-US" altLang="zh-TW" sz="1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x1, x2, imax, TOL = 1, 3, 30, 0.001</a:t>
            </a:r>
          </a:p>
          <a:p>
            <a:endParaRPr lang="en-US" altLang="zh-TW" sz="1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 F(x1)*F(x2)&gt;0: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print('Error: The function has the same sign at points x1 and x2.')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else: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for i in range(imax):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x3 = (x1+x2)/2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toli = (x2+x1)/2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if F(x3) == 0: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	print('An exact solution x = %.6f was found'%x3)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	break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if toli&lt;TOL: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	break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if i==imax: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	print('Solution was not obtained in %i iterations'%imax)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	break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if F(x1)*F(x3)&lt;0: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	x2 = x3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else: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	x1 = x3 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DotumChe" panose="020B0609000101010101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7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38455-00F3-A94A-AD39-ACAA719F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if vs while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7142B3-F139-A546-817B-ECB8F489C6A2}"/>
              </a:ext>
            </a:extLst>
          </p:cNvPr>
          <p:cNvSpPr/>
          <p:nvPr/>
        </p:nvSpPr>
        <p:spPr>
          <a:xfrm>
            <a:off x="4956312" y="1983339"/>
            <a:ext cx="3559038" cy="4185761"/>
          </a:xfrm>
          <a:prstGeom prst="rect">
            <a:avLst/>
          </a:prstGeom>
          <a:solidFill>
            <a:srgbClr val="F8F6F3"/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f(x):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y = 8-4.5*(x-</a:t>
            </a:r>
            <a:r>
              <a:rPr lang="en-US" altLang="zh-TW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np.sin</a:t>
            </a:r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(x))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return y</a:t>
            </a:r>
          </a:p>
          <a:p>
            <a:endParaRPr lang="en-US" altLang="zh-TW" sz="1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a=1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b=3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count=1</a:t>
            </a:r>
          </a:p>
          <a:p>
            <a:endParaRPr lang="en-US" altLang="zh-TW" sz="1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while abs(a-b) &gt; 10^(-6):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c=(</a:t>
            </a:r>
            <a:r>
              <a:rPr lang="en-US" altLang="zh-TW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a+b</a:t>
            </a:r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)/2 ;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if f(c)*f(a) &lt; 0: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b=c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else: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a=c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count+=1</a:t>
            </a:r>
          </a:p>
          <a:p>
            <a:endParaRPr lang="en-US" altLang="zh-TW" sz="1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print(a)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print(b)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print(count)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7D41AE-C618-F848-B58A-E5594CE0D878}"/>
              </a:ext>
            </a:extLst>
          </p:cNvPr>
          <p:cNvSpPr/>
          <p:nvPr/>
        </p:nvSpPr>
        <p:spPr>
          <a:xfrm>
            <a:off x="628652" y="1983339"/>
            <a:ext cx="3559037" cy="4185761"/>
          </a:xfrm>
          <a:prstGeom prst="rect">
            <a:avLst/>
          </a:prstGeom>
          <a:solidFill>
            <a:srgbClr val="F8F6F3"/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f(x):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y = 8-4.5*(x-</a:t>
            </a:r>
            <a:r>
              <a:rPr lang="en-US" altLang="zh-TW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np.sin</a:t>
            </a:r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(x))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return y</a:t>
            </a:r>
          </a:p>
          <a:p>
            <a:endParaRPr lang="en-US" altLang="zh-TW" sz="1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a=1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b=3</a:t>
            </a:r>
          </a:p>
          <a:p>
            <a:endParaRPr lang="en-US" altLang="zh-TW" sz="1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 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range(300):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c=(</a:t>
            </a:r>
            <a:r>
              <a:rPr lang="en-US" altLang="zh-TW" sz="1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a+b</a:t>
            </a:r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)/2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if f(c)*f(a) &lt; 0: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b=c 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else: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a=c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if abs(a-b) &lt; 10^(-6):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break</a:t>
            </a:r>
          </a:p>
          <a:p>
            <a:endParaRPr lang="en-US" altLang="zh-TW" sz="1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print(a)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print(b)</a:t>
            </a:r>
          </a:p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print(count)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272337-1CE7-AD46-9BF8-DCEF1F037869}"/>
              </a:ext>
            </a:extLst>
          </p:cNvPr>
          <p:cNvSpPr txBox="1"/>
          <p:nvPr/>
        </p:nvSpPr>
        <p:spPr>
          <a:xfrm>
            <a:off x="628650" y="149741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chemeClr val="tx2"/>
                </a:solidFill>
              </a:rPr>
              <a:t>if</a:t>
            </a:r>
            <a:endParaRPr kumimoji="1"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800E953-987F-9B46-AC91-0D9BB075843A}"/>
              </a:ext>
            </a:extLst>
          </p:cNvPr>
          <p:cNvSpPr txBox="1"/>
          <p:nvPr/>
        </p:nvSpPr>
        <p:spPr>
          <a:xfrm>
            <a:off x="4956312" y="1497413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chemeClr val="tx2"/>
                </a:solidFill>
              </a:rPr>
              <a:t>while</a:t>
            </a:r>
            <a:endParaRPr kumimoji="1" lang="zh-TW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8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38455-00F3-A94A-AD39-ACAA719F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 loop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7142B3-F139-A546-817B-ECB8F489C6A2}"/>
              </a:ext>
            </a:extLst>
          </p:cNvPr>
          <p:cNvSpPr/>
          <p:nvPr/>
        </p:nvSpPr>
        <p:spPr>
          <a:xfrm>
            <a:off x="4956312" y="1983339"/>
            <a:ext cx="3559038" cy="1077218"/>
          </a:xfrm>
          <a:prstGeom prst="rect">
            <a:avLst/>
          </a:prstGeom>
          <a:solidFill>
            <a:srgbClr val="F8F6F3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max=10</a:t>
            </a:r>
          </a:p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 </a:t>
            </a:r>
            <a:r>
              <a:rPr lang="en-US" altLang="zh-TW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range(20):</a:t>
            </a:r>
          </a:p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=max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7D41AE-C618-F848-B58A-E5594CE0D878}"/>
              </a:ext>
            </a:extLst>
          </p:cNvPr>
          <p:cNvSpPr/>
          <p:nvPr/>
        </p:nvSpPr>
        <p:spPr>
          <a:xfrm>
            <a:off x="628652" y="1983339"/>
            <a:ext cx="3559037" cy="1323439"/>
          </a:xfrm>
          <a:prstGeom prst="rect">
            <a:avLst/>
          </a:prstGeom>
          <a:solidFill>
            <a:srgbClr val="F8F6F3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max=10</a:t>
            </a:r>
          </a:p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 </a:t>
            </a:r>
            <a:r>
              <a:rPr lang="en-US" altLang="zh-TW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range(20):</a:t>
            </a:r>
          </a:p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if(</a:t>
            </a:r>
            <a:r>
              <a:rPr lang="en-US" altLang="zh-TW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==max):</a:t>
            </a:r>
          </a:p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break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AC3F86F-05A1-D843-9CDC-34DC1871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46713"/>
            <a:ext cx="7627454" cy="20096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Avoid assigning a value to the </a:t>
            </a:r>
            <a:r>
              <a:rPr lang="en-US" altLang="zh-TW" i="1" dirty="0"/>
              <a:t>index</a:t>
            </a:r>
            <a:r>
              <a:rPr lang="en-US" altLang="zh-TW" dirty="0"/>
              <a:t> variable within the loop statements. The </a:t>
            </a:r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en-US" altLang="zh-TW" dirty="0"/>
              <a:t> statement overrides any changes made to </a:t>
            </a:r>
            <a:r>
              <a:rPr lang="en-US" altLang="zh-TW" i="1" dirty="0"/>
              <a:t>index</a:t>
            </a:r>
            <a:r>
              <a:rPr lang="en-US" altLang="zh-TW" dirty="0"/>
              <a:t> within the loop. </a:t>
            </a:r>
          </a:p>
        </p:txBody>
      </p:sp>
    </p:spTree>
    <p:extLst>
      <p:ext uri="{BB962C8B-B14F-4D97-AF65-F5344CB8AC3E}">
        <p14:creationId xmlns:p14="http://schemas.microsoft.com/office/powerpoint/2010/main" val="22943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F8C81-EE65-4E4E-9639-70E20EC8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4692650" cy="614587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Newton Method </a:t>
            </a:r>
            <a:r>
              <a:rPr kumimoji="1" lang="en-US" altLang="zh-TW" sz="2000" dirty="0">
                <a:solidFill>
                  <a:schemeClr val="bg2">
                    <a:lumMod val="50000"/>
                  </a:schemeClr>
                </a:solidFill>
              </a:rPr>
              <a:t>(Open method)</a:t>
            </a:r>
            <a:endParaRPr kumimoji="1" lang="zh-TW" altLang="en-US" dirty="0"/>
          </a:p>
        </p:txBody>
      </p:sp>
      <p:pic>
        <p:nvPicPr>
          <p:cNvPr id="4" name="Picture 2" descr="Figure 3-10">
            <a:extLst>
              <a:ext uri="{FF2B5EF4-FFF2-40B4-BE49-F238E27FC236}">
                <a16:creationId xmlns:a16="http://schemas.microsoft.com/office/drawing/2014/main" id="{1A2391A6-8BAE-3D45-B61F-DA4090BF2524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r="2315"/>
          <a:stretch/>
        </p:blipFill>
        <p:spPr bwMode="auto">
          <a:xfrm>
            <a:off x="3792868" y="2186985"/>
            <a:ext cx="4877208" cy="309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6880C7DC-F098-5A4C-A38D-0A9FCF42D335}"/>
              </a:ext>
            </a:extLst>
          </p:cNvPr>
          <p:cNvSpPr/>
          <p:nvPr/>
        </p:nvSpPr>
        <p:spPr>
          <a:xfrm>
            <a:off x="410334" y="2147008"/>
            <a:ext cx="3151190" cy="3175384"/>
          </a:xfrm>
          <a:prstGeom prst="roundRect">
            <a:avLst>
              <a:gd name="adj" fmla="val 2580"/>
            </a:avLst>
          </a:prstGeom>
          <a:solidFill>
            <a:srgbClr val="EC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47255A53-A1BA-D94A-B863-689477EA46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669" y="2033860"/>
                <a:ext cx="2956521" cy="10248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kumimoji="1" lang="en-US" altLang="zh-TW" sz="18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TW" sz="1800" dirty="0"/>
                  <a:t> reasonably close to the root, </a:t>
                </a:r>
                <a:endParaRPr kumimoji="1" lang="zh-TW" altLang="en-US" sz="1800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47255A53-A1BA-D94A-B863-689477EA4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69" y="2033860"/>
                <a:ext cx="2956521" cy="1024838"/>
              </a:xfrm>
              <a:prstGeom prst="rect">
                <a:avLst/>
              </a:prstGeom>
              <a:blipFill>
                <a:blip r:embed="rId5"/>
                <a:stretch>
                  <a:fillRect l="-12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B69F4C-4598-7243-8FE6-F8B6E6ECF35D}"/>
                  </a:ext>
                </a:extLst>
              </p:cNvPr>
              <p:cNvSpPr/>
              <p:nvPr/>
            </p:nvSpPr>
            <p:spPr>
              <a:xfrm>
                <a:off x="1045707" y="3916249"/>
                <a:ext cx="2285947" cy="54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TW" dirty="0">
                    <a:ea typeface="Cambria Math" panose="02040503050406030204" pitchFamily="18" charset="0"/>
                  </a:rPr>
                  <a:t>Set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B69F4C-4598-7243-8FE6-F8B6E6ECF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07" y="3916249"/>
                <a:ext cx="2285947" cy="540661"/>
              </a:xfrm>
              <a:prstGeom prst="rect">
                <a:avLst/>
              </a:prstGeom>
              <a:blipFill>
                <a:blip r:embed="rId6"/>
                <a:stretch>
                  <a:fillRect l="-2210" b="-69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DE61A226-2F18-0F45-A0D0-C9C11F118960}"/>
              </a:ext>
            </a:extLst>
          </p:cNvPr>
          <p:cNvSpPr txBox="1"/>
          <p:nvPr/>
        </p:nvSpPr>
        <p:spPr>
          <a:xfrm>
            <a:off x="641679" y="3002455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Repeat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99C8AF7-B6ED-7441-AC9C-68A9891B89DF}"/>
                  </a:ext>
                </a:extLst>
              </p:cNvPr>
              <p:cNvSpPr txBox="1"/>
              <p:nvPr/>
            </p:nvSpPr>
            <p:spPr>
              <a:xfrm>
                <a:off x="654780" y="4652064"/>
                <a:ext cx="2391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rgbClr val="FF0000"/>
                    </a:solidFill>
                  </a:rPr>
                  <a:t>Until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kumimoji="1"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𝑇𝑂𝐿</m:t>
                    </m:r>
                  </m:oMath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99C8AF7-B6ED-7441-AC9C-68A9891B8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80" y="4652064"/>
                <a:ext cx="2391104" cy="369332"/>
              </a:xfrm>
              <a:prstGeom prst="rect">
                <a:avLst/>
              </a:prstGeom>
              <a:blipFill>
                <a:blip r:embed="rId7"/>
                <a:stretch>
                  <a:fillRect l="-2105" t="-666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C4C75A5-025F-5D48-B5E5-27C4D2C8B6AB}"/>
                  </a:ext>
                </a:extLst>
              </p:cNvPr>
              <p:cNvSpPr txBox="1"/>
              <p:nvPr/>
            </p:nvSpPr>
            <p:spPr>
              <a:xfrm>
                <a:off x="1045707" y="3515720"/>
                <a:ext cx="252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Compute  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C4C75A5-025F-5D48-B5E5-27C4D2C8B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07" y="3515720"/>
                <a:ext cx="2524187" cy="369332"/>
              </a:xfrm>
              <a:prstGeom prst="rect">
                <a:avLst/>
              </a:prstGeom>
              <a:blipFill>
                <a:blip r:embed="rId8"/>
                <a:stretch>
                  <a:fillRect l="-2000" t="-666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1BDE4028-227A-CB4F-B598-E5FC6C84F18E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H="1" flipV="1">
            <a:off x="641678" y="3187120"/>
            <a:ext cx="13101" cy="1649609"/>
          </a:xfrm>
          <a:prstGeom prst="bentConnector3">
            <a:avLst>
              <a:gd name="adj1" fmla="val -632211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1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>
            <a:extLst>
              <a:ext uri="{FF2B5EF4-FFF2-40B4-BE49-F238E27FC236}">
                <a16:creationId xmlns:a16="http://schemas.microsoft.com/office/drawing/2014/main" id="{B6FEB58B-C471-9041-9BC7-F5BF36192A01}"/>
              </a:ext>
            </a:extLst>
          </p:cNvPr>
          <p:cNvSpPr/>
          <p:nvPr/>
        </p:nvSpPr>
        <p:spPr>
          <a:xfrm>
            <a:off x="486228" y="921658"/>
            <a:ext cx="8171543" cy="3251200"/>
          </a:xfrm>
          <a:prstGeom prst="roundRect">
            <a:avLst>
              <a:gd name="adj" fmla="val 372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47F6B7-EEAE-D843-B92D-752D4ED35B88}"/>
              </a:ext>
            </a:extLst>
          </p:cNvPr>
          <p:cNvSpPr txBox="1">
            <a:spLocks/>
          </p:cNvSpPr>
          <p:nvPr/>
        </p:nvSpPr>
        <p:spPr>
          <a:xfrm>
            <a:off x="573314" y="2315483"/>
            <a:ext cx="7886700" cy="15675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Any exceptions for Bisection and Newton method?</a:t>
            </a:r>
            <a:endParaRPr kumimoji="1" lang="zh-TW" altLang="en-US" dirty="0"/>
          </a:p>
        </p:txBody>
      </p:sp>
      <p:pic>
        <p:nvPicPr>
          <p:cNvPr id="4" name="圖形 3" descr="問號">
            <a:extLst>
              <a:ext uri="{FF2B5EF4-FFF2-40B4-BE49-F238E27FC236}">
                <a16:creationId xmlns:a16="http://schemas.microsoft.com/office/drawing/2014/main" id="{9829A1A6-F7BA-F544-8D35-0C7751AB0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14" y="11112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797576" cy="614587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Some exceptions</a:t>
            </a:r>
            <a:endParaRPr lang="zh-TW" altLang="en-US" dirty="0"/>
          </a:p>
        </p:txBody>
      </p:sp>
      <p:pic>
        <p:nvPicPr>
          <p:cNvPr id="3" name="Picture 2" descr="Figure 3-12">
            <a:extLst>
              <a:ext uri="{FF2B5EF4-FFF2-40B4-BE49-F238E27FC236}">
                <a16:creationId xmlns:a16="http://schemas.microsoft.com/office/drawing/2014/main" id="{2960337F-1895-1742-9928-29A86B5FB28A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6"/>
          <a:stretch>
            <a:fillRect/>
          </a:stretch>
        </p:blipFill>
        <p:spPr bwMode="auto">
          <a:xfrm>
            <a:off x="1715327" y="1058438"/>
            <a:ext cx="4910672" cy="263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Figure 3-12">
            <a:extLst>
              <a:ext uri="{FF2B5EF4-FFF2-40B4-BE49-F238E27FC236}">
                <a16:creationId xmlns:a16="http://schemas.microsoft.com/office/drawing/2014/main" id="{65F3D047-7C70-7240-82AE-E86A446B6176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7"/>
          <a:stretch>
            <a:fillRect/>
          </a:stretch>
        </p:blipFill>
        <p:spPr bwMode="auto">
          <a:xfrm>
            <a:off x="1715327" y="3782641"/>
            <a:ext cx="4910672" cy="298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6399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845</Words>
  <Application>Microsoft Macintosh PowerPoint</Application>
  <PresentationFormat>如螢幕大小 (4:3)</PresentationFormat>
  <Paragraphs>139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Cambria Math</vt:lpstr>
      <vt:lpstr>Consolas</vt:lpstr>
      <vt:lpstr>Office 佈景主題</vt:lpstr>
      <vt:lpstr>Nonlinear Equations II</vt:lpstr>
      <vt:lpstr>Steps to solve problems</vt:lpstr>
      <vt:lpstr>Bisection Method (Bracketing method)</vt:lpstr>
      <vt:lpstr>Programming Bisection</vt:lpstr>
      <vt:lpstr>if vs while</vt:lpstr>
      <vt:lpstr>for loop</vt:lpstr>
      <vt:lpstr>Newton Method (Open method)</vt:lpstr>
      <vt:lpstr>PowerPoint 簡報</vt:lpstr>
      <vt:lpstr>Some exceptions</vt:lpstr>
      <vt:lpstr>Figure 3-13a</vt:lpstr>
      <vt:lpstr>PowerPoint 簡報</vt:lpstr>
      <vt:lpstr>PowerPoint 簡報</vt:lpstr>
      <vt:lpstr>Using ChatGPT?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虹臻 陳</dc:creator>
  <cp:lastModifiedBy>Min-Hui Lo</cp:lastModifiedBy>
  <cp:revision>134</cp:revision>
  <dcterms:created xsi:type="dcterms:W3CDTF">2022-01-22T01:42:15Z</dcterms:created>
  <dcterms:modified xsi:type="dcterms:W3CDTF">2023-03-13T05:06:18Z</dcterms:modified>
</cp:coreProperties>
</file>