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30" r:id="rId14"/>
    <p:sldId id="336" r:id="rId15"/>
    <p:sldId id="331" r:id="rId16"/>
    <p:sldId id="337" r:id="rId17"/>
    <p:sldId id="332" r:id="rId18"/>
    <p:sldId id="338" r:id="rId19"/>
    <p:sldId id="333" r:id="rId20"/>
    <p:sldId id="339" r:id="rId21"/>
    <p:sldId id="334" r:id="rId22"/>
    <p:sldId id="340" r:id="rId23"/>
    <p:sldId id="335" r:id="rId24"/>
    <p:sldId id="327" r:id="rId25"/>
    <p:sldId id="271" r:id="rId26"/>
    <p:sldId id="272" r:id="rId27"/>
    <p:sldId id="273" r:id="rId28"/>
    <p:sldId id="274" r:id="rId29"/>
    <p:sldId id="275" r:id="rId30"/>
    <p:sldId id="328" r:id="rId31"/>
    <p:sldId id="276" r:id="rId32"/>
    <p:sldId id="277" r:id="rId33"/>
    <p:sldId id="278" r:id="rId34"/>
    <p:sldId id="279" r:id="rId35"/>
    <p:sldId id="309" r:id="rId36"/>
    <p:sldId id="310" r:id="rId37"/>
    <p:sldId id="311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42" r:id="rId58"/>
    <p:sldId id="303" r:id="rId59"/>
    <p:sldId id="304" r:id="rId60"/>
    <p:sldId id="305" r:id="rId61"/>
    <p:sldId id="306" r:id="rId62"/>
    <p:sldId id="307" r:id="rId63"/>
    <p:sldId id="341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6CC"/>
    <a:srgbClr val="000099"/>
    <a:srgbClr val="000066"/>
    <a:srgbClr val="006600"/>
    <a:srgbClr val="663300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68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62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2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5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AD10-87C8-4015-AAE5-DAC50430CA5E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8B8D-8D79-4985-B8AF-D827C715D6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14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000099"/>
                </a:solidFill>
                <a:ea typeface="標楷體" panose="03000509000000000000" pitchFamily="65" charset="-120"/>
              </a:rPr>
              <a:t>邏輯定義與學習範圍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2022/09/16</a:t>
            </a:r>
            <a:endParaRPr lang="zh-TW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1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簡單測試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 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 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 =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88 + 12 = 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1889 </a:t>
            </a:r>
            <a:r>
              <a:rPr lang="en-US" altLang="zh-TW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 2111 </a:t>
            </a:r>
            <a:r>
              <a:rPr lang="en-US" altLang="zh-TW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 ?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系統一是應付日常生活事務的主要思維系統，不過，它常出錯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系統二精明，卻偷懶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設法提昇界定、判斷、和推理等思維能力，把別人的系統二變成你的系統一</a:t>
            </a:r>
          </a:p>
        </p:txBody>
      </p:sp>
    </p:spTree>
    <p:extLst>
      <p:ext uri="{BB962C8B-B14F-4D97-AF65-F5344CB8AC3E}">
        <p14:creationId xmlns:p14="http://schemas.microsoft.com/office/powerpoint/2010/main" val="113607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思考激盪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以下腦力激盪，答案在各位同學的思維，不在講者的解說。</a:t>
            </a:r>
          </a:p>
        </p:txBody>
      </p:sp>
    </p:spTree>
    <p:extLst>
      <p:ext uri="{BB962C8B-B14F-4D97-AF65-F5344CB8AC3E}">
        <p14:creationId xmlns:p14="http://schemas.microsoft.com/office/powerpoint/2010/main" val="94365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激盪一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在數學、歷史、物理、化學、生物和地理這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門課程中，張三、李四、和王五分別各有兩門不同課程滿分。已知：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物理和地理滿分的同學是鄰坐。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張三年齡最小。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王五常和生物、地理滿分的二位同學一起聊天。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張三和歷史、數學滿分的同學，三人都是林書豪的球迷。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生物滿分的同學比數學滿分的同學年齡大。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請問，張三、李四、和王五各是那二科滿分。</a:t>
            </a:r>
          </a:p>
        </p:txBody>
      </p:sp>
    </p:spTree>
    <p:extLst>
      <p:ext uri="{BB962C8B-B14F-4D97-AF65-F5344CB8AC3E}">
        <p14:creationId xmlns:p14="http://schemas.microsoft.com/office/powerpoint/2010/main" val="281718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C85CE8-2139-7BAB-D289-F73AE69F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44126"/>
              </p:ext>
            </p:extLst>
          </p:nvPr>
        </p:nvGraphicFramePr>
        <p:xfrm>
          <a:off x="838200" y="756745"/>
          <a:ext cx="10515603" cy="55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84402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51034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521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504139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114968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77703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1642548"/>
                    </a:ext>
                  </a:extLst>
                </a:gridCol>
              </a:tblGrid>
              <a:tr h="110568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數學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歷史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化學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生物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地理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53557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張三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531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5783"/>
                  </a:ext>
                </a:extLst>
              </a:tr>
              <a:tr h="110568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根據已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知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3</a:t>
                      </a:r>
                      <a:endParaRPr lang="zh-TW" altLang="en-US" sz="3600" dirty="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0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激盪一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在數學、歷史、物理、化學、生物和地理這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門課程中，張三、李四、和王五分別各有兩門不同課程滿分。已知：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物理和地理滿分的同學是鄰坐。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張三年齡最小。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王五常和生物、地理滿分的二位同學一起聊天。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張三和歷史、數學滿分的同學，三人都是林書豪的球迷。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生物滿分的同學比數學滿分的同學年齡大。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請問，張三、李四、和王五各是那二科滿分。</a:t>
            </a:r>
          </a:p>
        </p:txBody>
      </p:sp>
    </p:spTree>
    <p:extLst>
      <p:ext uri="{BB962C8B-B14F-4D97-AF65-F5344CB8AC3E}">
        <p14:creationId xmlns:p14="http://schemas.microsoft.com/office/powerpoint/2010/main" val="3076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C85CE8-2139-7BAB-D289-F73AE69F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257825"/>
              </p:ext>
            </p:extLst>
          </p:nvPr>
        </p:nvGraphicFramePr>
        <p:xfrm>
          <a:off x="838200" y="756745"/>
          <a:ext cx="10515603" cy="55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84402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51034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521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504139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114968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77703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1642548"/>
                    </a:ext>
                  </a:extLst>
                </a:gridCol>
              </a:tblGrid>
              <a:tr h="110568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數學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歷史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化學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生物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地理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53557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張三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531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5783"/>
                  </a:ext>
                </a:extLst>
              </a:tr>
              <a:tr h="110568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再據已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知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4</a:t>
                      </a:r>
                      <a:endParaRPr lang="zh-TW" altLang="en-US" sz="3600" dirty="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0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9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激盪一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在數學、歷史、物理、化學、生物和地理這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門課程中，張三、李四、和王五分別各有兩門不同課程滿分。已知：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物理和地理滿分的同學是鄰坐。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張三年齡最小。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王五常和生物、地理滿分的二位同學一起聊天。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張三和歷史、數學滿分的同學，三人都是林書豪的球迷。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生物滿分的同學比數學滿分的同學年齡大。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請問，張三、李四、和王五各是那二科滿分。</a:t>
            </a:r>
          </a:p>
        </p:txBody>
      </p:sp>
    </p:spTree>
    <p:extLst>
      <p:ext uri="{BB962C8B-B14F-4D97-AF65-F5344CB8AC3E}">
        <p14:creationId xmlns:p14="http://schemas.microsoft.com/office/powerpoint/2010/main" val="332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C85CE8-2139-7BAB-D289-F73AE69F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000301"/>
              </p:ext>
            </p:extLst>
          </p:nvPr>
        </p:nvGraphicFramePr>
        <p:xfrm>
          <a:off x="838200" y="756745"/>
          <a:ext cx="10515603" cy="55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84402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51034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521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504139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114968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77703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1642548"/>
                    </a:ext>
                  </a:extLst>
                </a:gridCol>
              </a:tblGrid>
              <a:tr h="110568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數學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歷史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化學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生物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地理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53557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張三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solidFill>
                          <a:srgbClr val="006600"/>
                        </a:solidFill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531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5783"/>
                  </a:ext>
                </a:extLst>
              </a:tr>
              <a:tr h="110568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再據已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知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和 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3600" dirty="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0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3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激盪一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在數學、歷史、物理、化學、生物和地理這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門課程中，張三、李四、和王五分別各有兩門不同課程滿分。已知：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物理和地理滿分的同學是鄰坐。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張三年齡最小。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王五常和生物、地理滿分的二位同學一起聊天。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張三和歷史、數學滿分的同學，三人都是林書豪的球迷。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生物滿分的同學比數學滿分的同學年齡大。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請問，張三、李四、和王五各是那二科滿分。</a:t>
            </a:r>
          </a:p>
        </p:txBody>
      </p:sp>
    </p:spTree>
    <p:extLst>
      <p:ext uri="{BB962C8B-B14F-4D97-AF65-F5344CB8AC3E}">
        <p14:creationId xmlns:p14="http://schemas.microsoft.com/office/powerpoint/2010/main" val="20134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C85CE8-2139-7BAB-D289-F73AE69F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51042"/>
              </p:ext>
            </p:extLst>
          </p:nvPr>
        </p:nvGraphicFramePr>
        <p:xfrm>
          <a:off x="838200" y="756745"/>
          <a:ext cx="10515603" cy="55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84402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51034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521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504139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114968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77703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1642548"/>
                    </a:ext>
                  </a:extLst>
                </a:gridCol>
              </a:tblGrid>
              <a:tr h="110568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數學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歷史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化學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生物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地理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53557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張三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solidFill>
                          <a:srgbClr val="006600"/>
                        </a:solidFill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531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5783"/>
                  </a:ext>
                </a:extLst>
              </a:tr>
              <a:tr h="110568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再回看已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知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3</a:t>
                      </a:r>
                      <a:endParaRPr lang="zh-TW" altLang="en-US" sz="3600" dirty="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0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8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 dirty="0">
                <a:solidFill>
                  <a:srgbClr val="000099"/>
                </a:solidFill>
                <a:ea typeface="標楷體" panose="03000509000000000000" pitchFamily="65" charset="-120"/>
              </a:rPr>
              <a:t>選修本課程注意事項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本課程有相當難度，若遇疑難，可與助教聯繫，尋求解惑或協助。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規定作業一定要做、要繳，那是平常成績的依據；同樣地，期中考和期末考一定要到考。</a:t>
            </a:r>
          </a:p>
          <a:p>
            <a:r>
              <a:rPr lang="zh-TW" altLang="en-US" sz="3600" dirty="0">
                <a:solidFill>
                  <a:srgbClr val="9900CC"/>
                </a:solidFill>
                <a:ea typeface="標楷體" panose="03000509000000000000" pitchFamily="65" charset="-120"/>
              </a:rPr>
              <a:t>課程會錄影，掛於 </a:t>
            </a:r>
            <a:r>
              <a:rPr lang="en-US" altLang="zh-TW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NTUCOOL</a:t>
            </a:r>
            <a:r>
              <a:rPr lang="en-US" altLang="zh-TW" sz="3600" dirty="0">
                <a:solidFill>
                  <a:srgbClr val="9900CC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3600" dirty="0">
                <a:solidFill>
                  <a:srgbClr val="9900CC"/>
                </a:solidFill>
                <a:ea typeface="標楷體" panose="03000509000000000000" pitchFamily="65" charset="-120"/>
              </a:rPr>
              <a:t>上，同學亦可上網補課。</a:t>
            </a:r>
            <a:endParaRPr lang="en-US" altLang="zh-TW" sz="3600" dirty="0">
              <a:solidFill>
                <a:srgbClr val="9900CC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2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激盪一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在數學、歷史、物理、化學、生物和地理這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門課程中，張三、李四、和王五分別各有兩門不同課程滿分。已知：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物理和地理滿分的同學是鄰坐。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張三年齡最小。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王五常和生物、地理滿分的二位同學一起聊天。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張三和歷史、數學滿分的同學，三人都是林書豪的球迷。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生物滿分的同學比數學滿分的同學年齡大。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請問，張三、李四、和王五各是那二科滿分。</a:t>
            </a:r>
          </a:p>
        </p:txBody>
      </p:sp>
    </p:spTree>
    <p:extLst>
      <p:ext uri="{BB962C8B-B14F-4D97-AF65-F5344CB8AC3E}">
        <p14:creationId xmlns:p14="http://schemas.microsoft.com/office/powerpoint/2010/main" val="27050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C85CE8-2139-7BAB-D289-F73AE69F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779701"/>
              </p:ext>
            </p:extLst>
          </p:nvPr>
        </p:nvGraphicFramePr>
        <p:xfrm>
          <a:off x="838200" y="756745"/>
          <a:ext cx="10515603" cy="55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84402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51034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521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504139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114968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77703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1642548"/>
                    </a:ext>
                  </a:extLst>
                </a:gridCol>
              </a:tblGrid>
              <a:tr h="110568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數學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歷史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化學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生物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地理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53557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張三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531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600" b="1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5783"/>
                  </a:ext>
                </a:extLst>
              </a:tr>
              <a:tr h="110568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再看已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知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zh-TW" altLang="en-US" sz="3600" dirty="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0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4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激盪一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在數學、歷史、物理、化學、生物和地理這 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門課程中，張三、李四、和王五分別各有兩門不同課程滿分。已知：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物理和地理滿分的同學是鄰坐。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張三年齡最小。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王五常和生物、地理滿分的二位同學一起聊天。</a:t>
            </a:r>
            <a:endParaRPr lang="en-US" altLang="zh-TW" sz="3200" dirty="0">
              <a:solidFill>
                <a:srgbClr val="CC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張三和歷史、數學滿分的同學，三人都是林書豪的球迷。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3200" dirty="0">
                <a:solidFill>
                  <a:srgbClr val="CC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生物滿分的同學比數學滿分的同學年齡大。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2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請問，張三、李四、和王五各是那二科滿分。</a:t>
            </a:r>
          </a:p>
        </p:txBody>
      </p:sp>
    </p:spTree>
    <p:extLst>
      <p:ext uri="{BB962C8B-B14F-4D97-AF65-F5344CB8AC3E}">
        <p14:creationId xmlns:p14="http://schemas.microsoft.com/office/powerpoint/2010/main" val="591297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0C85CE8-2139-7BAB-D289-F73AE69F7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6471"/>
              </p:ext>
            </p:extLst>
          </p:nvPr>
        </p:nvGraphicFramePr>
        <p:xfrm>
          <a:off x="838200" y="756745"/>
          <a:ext cx="10515603" cy="55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1844027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510344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6521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5041399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114968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7770317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1642548"/>
                    </a:ext>
                  </a:extLst>
                </a:gridCol>
              </a:tblGrid>
              <a:tr h="1105688">
                <a:tc>
                  <a:txBody>
                    <a:bodyPr/>
                    <a:lstStyle/>
                    <a:p>
                      <a:pPr algn="ctr"/>
                      <a:endParaRPr lang="zh-TW" altLang="en-US" sz="360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數學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歷史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化學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生物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地理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053557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張三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C000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9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6600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53121"/>
                  </a:ext>
                </a:extLst>
              </a:tr>
              <a:tr h="1105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b="1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5783"/>
                  </a:ext>
                </a:extLst>
              </a:tr>
              <a:tr h="1105688"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BiauKai" panose="02010601000101010101" pitchFamily="2" charset="-120"/>
                          <a:ea typeface="BiauKai" panose="02010601000101010101" pitchFamily="2" charset="-120"/>
                        </a:rPr>
                        <a:t>最後回頭看已</a:t>
                      </a:r>
                      <a:r>
                        <a:rPr lang="zh-TW" altLang="en-US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知</a:t>
                      </a:r>
                      <a:r>
                        <a:rPr lang="en-US" altLang="zh-TW" sz="3600" dirty="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BiauKai" panose="02010601000101010101" pitchFamily="2" charset="-120"/>
                          <a:cs typeface="Times New Roman" panose="02020603050405020304" pitchFamily="18" charset="0"/>
                        </a:rPr>
                        <a:t> 4</a:t>
                      </a:r>
                      <a:endParaRPr lang="zh-TW" altLang="en-US" sz="3600" dirty="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BiauKai" panose="02010601000101010101" pitchFamily="2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600" dirty="0">
                        <a:latin typeface="BiauKai" panose="02010601000101010101" pitchFamily="2" charset="-120"/>
                        <a:ea typeface="BiauKai" panose="02010601000101010101" pitchFamily="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04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9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5DD76-9420-4C2E-BDDF-63DFE477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4814"/>
            <a:ext cx="10962290" cy="4981903"/>
          </a:xfrm>
        </p:spPr>
        <p:txBody>
          <a:bodyPr>
            <a:normAutofit/>
          </a:bodyPr>
          <a:lstStyle/>
          <a:p>
            <a:pPr algn="just"/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這是演繹推理（</a:t>
            </a:r>
            <a:r>
              <a:rPr lang="en-US" altLang="zh-TW" sz="3600" dirty="0">
                <a:solidFill>
                  <a:srgbClr val="000099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deductive inference</a:t>
            </a:r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）的一個典範示例。</a:t>
            </a:r>
            <a:endParaRPr lang="en-US" altLang="zh-TW" sz="3600" dirty="0">
              <a:solidFill>
                <a:srgbClr val="000099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所謂推理，基本上就是一個由已知（前提）去推出（或支持）未知（結論）的結構。</a:t>
            </a:r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除了演繹推理外，其實尚有歸納推理（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inductive inference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）、類比推理（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analogical reasoning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）等不同推理類型。本課程主要探討演繹推理。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有效推理結構，前提到結論間的支持關係是必然的。但找尋入手點須細心、耐心。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algn="just"/>
            <a:endParaRPr lang="en-US" altLang="zh-TW" sz="3600" dirty="0">
              <a:solidFill>
                <a:srgbClr val="000099"/>
              </a:solidFill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36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1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激盪二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老實村與說謊村是接鄰二村落。老實村民只說實話，說謊村民嘴裡卻只說謊。若你已走入二村之一，卻不知身處何村。現在只允許你去問所碰到任一村民一問題，接受一答案後，就要判斷出你身處何村。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請問，你要怎麼問？為什麼？ </a:t>
            </a:r>
            <a:endParaRPr lang="en-US" altLang="zh-TW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此一示例必須交錯運用演繹推理與歸納推理，同時練習提問技巧。</a:t>
            </a:r>
            <a:endParaRPr lang="zh-TW" altLang="en-US" sz="36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古時候，某國王在初春請刑部大臣召來三位秋天將行刑的死刑犯，然後對他們說：「我給各位一免死的機會，但有條件。我這裡有二白帽，三紅帽，現在把它放入一黑袋。然後，請人將你們眼睛矇住，確定你們都看不到。再請人任意從袋中抽出一頂帽子戴在你們頭上。最後，才請人幫你們拿開眼罩。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我已經設計好，你們一定看不到自己頭上帽子顏色，卻可以看到另二位頭上帽子的顏色。接著，我會逐一詢問，請你們說出自己頭上帽子的顏色。</a:t>
            </a:r>
            <a:r>
              <a:rPr lang="zh-TW" altLang="en-US" sz="3600" dirty="0">
                <a:solidFill>
                  <a:srgbClr val="0066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619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若那人確定知道，也回答正確，且理由合理，我就赦免其死罪。然若任意猜測、回答錯誤、或提供之理由牽強，不但不赦免，還會要求提早行刑。但若你真的不知道，也提供不出理由，更不想早死，那就請你回答</a:t>
            </a:r>
            <a:r>
              <a:rPr lang="en-US" altLang="zh-TW" sz="3600" dirty="0">
                <a:solidFill>
                  <a:srgbClr val="006600"/>
                </a:solidFill>
                <a:ea typeface="標楷體" panose="03000509000000000000" pitchFamily="65" charset="-120"/>
              </a:rPr>
              <a:t>『</a:t>
            </a: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不知道</a:t>
            </a:r>
            <a:r>
              <a:rPr lang="en-US" altLang="zh-TW" sz="3600" dirty="0">
                <a:solidFill>
                  <a:srgbClr val="006600"/>
                </a:solidFill>
                <a:ea typeface="標楷體" panose="03000509000000000000" pitchFamily="65" charset="-120"/>
              </a:rPr>
              <a:t>』</a:t>
            </a: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。那你至少可以跟原來一樣，活到秋天。」</a:t>
            </a:r>
            <a:endParaRPr lang="en-US" altLang="zh-TW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FF0066"/>
                </a:solidFill>
                <a:ea typeface="標楷體" panose="03000509000000000000" pitchFamily="65" charset="-120"/>
              </a:rPr>
              <a:t>基本上三人都很聰明，都想免死，都不願早死</a:t>
            </a:r>
            <a:endParaRPr lang="zh-TW" altLang="en-US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31241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當準備就緒。國王問第一個囚犯：「你知道你自己頭上帽子的顏色嗎？」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這囚犯看了看，想了想，失落回答：「我不知道。」</a:t>
            </a:r>
            <a:endParaRPr lang="en-US" altLang="zh-TW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660066"/>
                </a:solidFill>
                <a:ea typeface="標楷體" panose="03000509000000000000" pitchFamily="65" charset="-120"/>
              </a:rPr>
              <a:t>國王接著問第二位囚犯相同問題，他也回答：「我不知道。」</a:t>
            </a:r>
            <a:endParaRPr lang="en-US" altLang="zh-TW" sz="3600" dirty="0">
              <a:solidFill>
                <a:srgbClr val="660066"/>
              </a:solidFill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最後那囚犯不等國王問話，馬上就說：「我知道。」且他講對了，提供的理由也合理。</a:t>
            </a:r>
            <a:endParaRPr lang="en-US" altLang="zh-TW" sz="3600" dirty="0">
              <a:solidFill>
                <a:srgbClr val="663300"/>
              </a:solidFill>
              <a:ea typeface="標楷體" panose="03000509000000000000" pitchFamily="65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所以，國王就赦免第三個囚犯的死刑。</a:t>
            </a:r>
          </a:p>
        </p:txBody>
      </p:sp>
    </p:spTree>
    <p:extLst>
      <p:ext uri="{BB962C8B-B14F-4D97-AF65-F5344CB8AC3E}">
        <p14:creationId xmlns:p14="http://schemas.microsoft.com/office/powerpoint/2010/main" val="340858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激盪三</a:t>
            </a:r>
            <a:endParaRPr lang="zh-TW" altLang="en-US" sz="6000" dirty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問題是，前二囚犯是明眼人，第三囚犯卻是瞎子，他完全看不到別人頭上帽子的顏色。</a:t>
            </a:r>
          </a:p>
          <a:p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你覺得，他真知道自己頭上帽子的顏色嗎？若是，他帽子是什麼顏色？為什麼他會知道？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984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ea typeface="標楷體" panose="03000509000000000000" pitchFamily="65" charset="-120"/>
              </a:rPr>
              <a:t>人的特殊性何在？</a:t>
            </a:r>
            <a:r>
              <a:rPr lang="zh-TW" altLang="en-US" sz="6000" dirty="0"/>
              <a:t> 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人跟其他生類有何根本差異？</a:t>
            </a:r>
          </a:p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法國哲學家柏格森（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H. Bergson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）在創化論中指出，人朝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形式思維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方向演化</a:t>
            </a:r>
            <a:endParaRPr lang="zh-TW" altLang="en-US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800000"/>
                </a:solidFill>
                <a:ea typeface="標楷體" panose="03000509000000000000" pitchFamily="65" charset="-120"/>
              </a:rPr>
              <a:t>希臘哲學家亞里士多德認為人是理性的動物，所以，在西方文明中，「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理性思考</a:t>
            </a:r>
            <a:r>
              <a:rPr lang="zh-TW" altLang="en-US" sz="3600" dirty="0">
                <a:solidFill>
                  <a:srgbClr val="800000"/>
                </a:solidFill>
                <a:ea typeface="標楷體" panose="03000509000000000000" pitchFamily="65" charset="-120"/>
              </a:rPr>
              <a:t>」幾乎被認為是人類的本質意涵。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9900CC"/>
                </a:solidFill>
                <a:ea typeface="標楷體" panose="03000509000000000000" pitchFamily="65" charset="-120"/>
              </a:rPr>
              <a:t>但是，我們對於「</a:t>
            </a:r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思考</a:t>
            </a:r>
            <a:r>
              <a:rPr lang="zh-TW" altLang="en-US" sz="3600" dirty="0">
                <a:solidFill>
                  <a:srgbClr val="9900CC"/>
                </a:solidFill>
                <a:ea typeface="標楷體" panose="03000509000000000000" pitchFamily="65" charset="-120"/>
              </a:rPr>
              <a:t>」瞭解多少？</a:t>
            </a:r>
            <a:endParaRPr lang="zh-TW" altLang="en-US" sz="3600" dirty="0">
              <a:solidFill>
                <a:srgbClr val="99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72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E74EB0-6D95-4AD5-B7C7-4F18FEA8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79"/>
            <a:ext cx="10515600" cy="467398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此一示例也是一個典範演繹推理，其中也隱含許多啟示。</a:t>
            </a:r>
            <a:endParaRPr lang="en-US" altLang="zh-TW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一、日常思考，盡可能化繁為簡，避免將簡單事情複雜化。</a:t>
            </a:r>
            <a:endParaRPr lang="en-US" altLang="zh-TW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二、遇事，用心觀察，耐心聆聽，細心思考，才會獲得更多已知。</a:t>
            </a:r>
            <a:endParaRPr lang="en-US" altLang="zh-TW" sz="3600" dirty="0">
              <a:solidFill>
                <a:srgbClr val="66006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三、眼盲固然不幸，心盲更慘。</a:t>
            </a:r>
            <a:endParaRPr lang="en-US" altLang="zh-TW" sz="3600" dirty="0">
              <a:solidFill>
                <a:srgbClr val="6633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dirty="0">
              <a:solidFill>
                <a:srgbClr val="6633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14168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激盪四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r>
              <a:rPr lang="en-US" altLang="zh-TW" sz="3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17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+88</a:t>
            </a:r>
            <a:r>
              <a:rPr lang="en-US" altLang="zh-TW" sz="3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88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？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求這題答案的個位數是多少？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此一示例也同樣交錯運用歸納與演繹推理，找規律往往可以協助思考</a:t>
            </a:r>
            <a:endParaRPr lang="zh-TW" altLang="en-US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39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3399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激盪五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101-102 = 1</a:t>
            </a:r>
          </a:p>
          <a:p>
            <a:r>
              <a:rPr lang="zh-TW" altLang="en-US" sz="3600" dirty="0">
                <a:solidFill>
                  <a:srgbClr val="6600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此一示例啟示，有時，思維必須跳離框架限制。</a:t>
            </a:r>
            <a:br>
              <a:rPr lang="en-US" altLang="zh-TW" sz="3600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endParaRPr lang="en-US" altLang="zh-TW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03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理性思考的另一挑戰</a:t>
            </a:r>
            <a:b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FF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何謂理性？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85545"/>
            <a:ext cx="10515600" cy="359141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理性一詞在不同人的使用上是有歧義的。試看下列例子：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曾漢塘老師正在上課。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現任總統是女性，合理推斷，下任總統也會是女性。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所有會飛的動物都有翅膀。所有的人都會飛。因此，所有的人都有翅膀。</a:t>
            </a:r>
          </a:p>
        </p:txBody>
      </p:sp>
    </p:spTree>
    <p:extLst>
      <p:ext uri="{BB962C8B-B14F-4D97-AF65-F5344CB8AC3E}">
        <p14:creationId xmlns:p14="http://schemas.microsoft.com/office/powerpoint/2010/main" val="40472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FF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何謂理性？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白馬非馬</a:t>
            </a:r>
          </a:p>
          <a:p>
            <a:pPr eaLnBrk="1" hangingPunct="1"/>
            <a:r>
              <a:rPr lang="zh-TW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甲：「好吃的東西不健康，健康的東西不好吃。」乙：「不能吃到美食，我寧願少活幾年。」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天行健，君子以自強不息。</a:t>
            </a:r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….</a:t>
            </a: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6726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何謂邏輯</a:t>
            </a:r>
            <a:r>
              <a:rPr lang="en-US" altLang="zh-TW" sz="60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(logic)</a:t>
            </a:r>
            <a:r>
              <a:rPr lang="zh-TW" altLang="en-US" sz="60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6000" dirty="0">
              <a:solidFill>
                <a:srgbClr val="0033CC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Logos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道、路、言說、真理</a:t>
            </a:r>
          </a:p>
          <a:p>
            <a:pPr eaLnBrk="1" hangingPunct="1"/>
            <a:r>
              <a:rPr lang="zh-TW" altLang="en-US" sz="3600" dirty="0">
                <a:solidFill>
                  <a:srgbClr val="9900CC"/>
                </a:solidFill>
                <a:ea typeface="標楷體" panose="03000509000000000000" pitchFamily="65" charset="-120"/>
              </a:rPr>
              <a:t>廣義來說，一切思考的探討，皆屬邏輯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ea typeface="標楷體" panose="03000509000000000000" pitchFamily="65" charset="-120"/>
              </a:rPr>
              <a:t>亞里士多德被尊為邏輯學之父</a:t>
            </a:r>
          </a:p>
          <a:p>
            <a:pPr eaLnBrk="1" hangingPunct="1"/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十九世紀的 </a:t>
            </a:r>
            <a:r>
              <a:rPr lang="en-US" altLang="zh-TW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G. Frege</a:t>
            </a:r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則被尊為當代邏輯之父</a:t>
            </a:r>
          </a:p>
        </p:txBody>
      </p:sp>
    </p:spTree>
    <p:extLst>
      <p:ext uri="{BB962C8B-B14F-4D97-AF65-F5344CB8AC3E}">
        <p14:creationId xmlns:p14="http://schemas.microsoft.com/office/powerpoint/2010/main" val="112886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33CC"/>
                </a:solidFill>
                <a:ea typeface="標楷體" panose="03000509000000000000" pitchFamily="65" charset="-120"/>
              </a:rPr>
              <a:t>狹義的邏輯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演繹邏輯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deductive logic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那是相對於歸納邏輯 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inductive logic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，或辯證法 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Dialectic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等其他思考方法而言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演繹邏輯，要求精確。所提供之理由必然要能支持結論</a:t>
            </a:r>
          </a:p>
        </p:txBody>
      </p:sp>
    </p:spTree>
    <p:extLst>
      <p:ext uri="{BB962C8B-B14F-4D97-AF65-F5344CB8AC3E}">
        <p14:creationId xmlns:p14="http://schemas.microsoft.com/office/powerpoint/2010/main" val="40967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zh-TW" sz="60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邏輯的名稱</a:t>
            </a:r>
            <a:endParaRPr lang="zh-TW" altLang="en-US" sz="60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zh-TW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邏輯是</a:t>
            </a:r>
            <a:r>
              <a:rPr lang="zh-TW" altLang="en-US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</a:t>
            </a:r>
            <a:r>
              <a:rPr lang="zh-TW" altLang="en-US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的音譯</a:t>
            </a:r>
            <a:r>
              <a:rPr lang="zh-TW" altLang="en-US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為何選擇</a:t>
            </a:r>
            <a:r>
              <a:rPr lang="zh-TW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音譯</a:t>
            </a: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原部定名稱為理則學，</a:t>
            </a:r>
            <a:r>
              <a:rPr lang="zh-TW" altLang="en-US" sz="36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係孫文之意譯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因不滿原翻譯：名理探、名學、論理學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8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在台，基於反威權，選擇音譯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其他音譯：絡西加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係由拉丁文 </a:t>
            </a:r>
            <a:r>
              <a:rPr lang="en-US" altLang="zh-TW" sz="3600" dirty="0" err="1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logika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譯</a:t>
            </a:r>
          </a:p>
        </p:txBody>
      </p:sp>
    </p:spTree>
    <p:extLst>
      <p:ext uri="{BB962C8B-B14F-4D97-AF65-F5344CB8AC3E}">
        <p14:creationId xmlns:p14="http://schemas.microsoft.com/office/powerpoint/2010/main" val="5813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TW" altLang="zh-TW" sz="6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邏輯的核心關懷</a:t>
            </a:r>
            <a:endParaRPr lang="zh-TW" altLang="en-US" sz="6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zh-TW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推理</a:t>
            </a:r>
            <a:r>
              <a:rPr lang="zh-TW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rgbClr val="FF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inference</a:t>
            </a:r>
          </a:p>
          <a:p>
            <a:pPr eaLnBrk="1" hangingPunct="1"/>
            <a:endParaRPr lang="en-US" altLang="zh-TW" sz="36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zh-TW" sz="3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如果剛下過雨，馬路就會是濕的。</a:t>
            </a:r>
            <a:endParaRPr lang="zh-TW" altLang="en-US" sz="36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zh-TW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現在馬路上是濕的。</a:t>
            </a:r>
            <a:endParaRPr lang="zh-TW" altLang="en-US" sz="3600" dirty="0">
              <a:solidFill>
                <a:srgbClr val="6600CC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剛才一定是下過雨。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zh-TW" altLang="zh-TW" sz="60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推理的結構</a:t>
            </a:r>
            <a:endParaRPr lang="zh-TW" altLang="en-US" sz="60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TW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論證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Argument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 argument is any group of propositions of which one is claimed to follow from others, which are regarded as providing support or grounds for the truth of that one.</a:t>
            </a:r>
          </a:p>
          <a:p>
            <a:pPr algn="just" eaLnBrk="1" hangingPunct="1"/>
            <a:r>
              <a:rPr lang="zh-TW" altLang="zh-TW" sz="36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由一組語句所構成的推理結構</a:t>
            </a:r>
            <a:r>
              <a:rPr lang="zh-TW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，有些語句提供理由，去支持一個主張。</a:t>
            </a:r>
          </a:p>
        </p:txBody>
      </p:sp>
    </p:spTree>
    <p:extLst>
      <p:ext uri="{BB962C8B-B14F-4D97-AF65-F5344CB8AC3E}">
        <p14:creationId xmlns:p14="http://schemas.microsoft.com/office/powerpoint/2010/main" val="5361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 dirty="0">
                <a:solidFill>
                  <a:srgbClr val="000066"/>
                </a:solidFill>
                <a:ea typeface="標楷體" panose="03000509000000000000" pitchFamily="65" charset="-120"/>
              </a:rPr>
              <a:t>何謂思考？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基本上，</a:t>
            </a:r>
            <a:r>
              <a:rPr lang="zh-TW" altLang="en-US" sz="3600" dirty="0">
                <a:solidFill>
                  <a:srgbClr val="000066"/>
                </a:solidFill>
                <a:ea typeface="標楷體" panose="03000509000000000000" pitchFamily="65" charset="-120"/>
              </a:rPr>
              <a:t>思考</a:t>
            </a: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就是概念思維。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人們通常會用一聲音，或一文字符號去代表某類事物。而人類對那類事物的掌握，或對該語言文字的意義瞭解，就被稱為概念。</a:t>
            </a:r>
            <a:endParaRPr lang="en-US" altLang="zh-TW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66"/>
                </a:solidFill>
                <a:ea typeface="標楷體" panose="03000509000000000000" pitchFamily="65" charset="-120"/>
              </a:rPr>
              <a:t>概念又分為具體概念和抽象概念</a:t>
            </a:r>
          </a:p>
        </p:txBody>
      </p:sp>
    </p:spTree>
    <p:extLst>
      <p:ext uri="{BB962C8B-B14F-4D97-AF65-F5344CB8AC3E}">
        <p14:creationId xmlns:p14="http://schemas.microsoft.com/office/powerpoint/2010/main" val="171972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推理的結構：論證（</a:t>
            </a:r>
            <a:r>
              <a:rPr lang="en-US" altLang="zh-TW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Argument</a:t>
            </a:r>
            <a:r>
              <a:rPr lang="zh-TW" altLang="en-US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60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所有魚都在水中呼吸。             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前提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所有鯉魚都在水中呼吸。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前提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所以，所有鯉魚都是魚。         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結論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前二句提供理由來支持最後一句，稱為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「前提」（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premises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最後一句子是被支持的主張，稱之為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「結論」（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conclusion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6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如何找尋前提和結論？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找尋「前提指示詞」（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premise indicator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）和「結論指示詞」（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conclusion indicator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像「因為」、「由於」等字眼就是前提指示詞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像「因此」、「所以」、「故」等字眼就是結論指示詞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有時，根據論證脈絡文意判斷</a:t>
            </a:r>
          </a:p>
        </p:txBody>
      </p:sp>
    </p:spTree>
    <p:extLst>
      <p:ext uri="{BB962C8B-B14F-4D97-AF65-F5344CB8AC3E}">
        <p14:creationId xmlns:p14="http://schemas.microsoft.com/office/powerpoint/2010/main" val="7045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請問如下語句是否為論證？</a:t>
            </a:r>
            <a:endParaRPr lang="zh-TW" altLang="en-US" sz="6000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胡佛在台大政治系任教多年，桃李遍布藍綠陣營。面對藍綠惡鬥，胡佛曾感嘆說：台灣的選舉，綠的在選國家，藍的在選政府，因而陷入民主憲政的困境。他也曾抨擊媒體的政論節目，出現太多名嘴，每天只想討好觀眾，說謊、輕浮的言語全部出籠，已經完全喪失知識分子的良心。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2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那個</a:t>
            </a:r>
            <a:r>
              <a:rPr lang="zh-TW" altLang="zh-TW" sz="6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推理</a:t>
            </a:r>
            <a:r>
              <a:rPr lang="zh-TW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好？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zh-TW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魚在水中呼吸</a:t>
            </a:r>
            <a:r>
              <a:rPr lang="zh-TW" altLang="en-US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TW" altLang="zh-TW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鯉魚在水中呼吸</a:t>
            </a:r>
            <a:r>
              <a:rPr lang="zh-TW" altLang="en-US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所以，</a:t>
            </a:r>
            <a:r>
              <a:rPr lang="zh-TW" altLang="zh-TW" sz="3600" dirty="0">
                <a:solidFill>
                  <a:srgbClr val="6633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鯉魚是魚。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endParaRPr lang="en-US" altLang="zh-TW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魚在水中呼吸。</a:t>
            </a: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endParaRPr lang="zh-TW" altLang="zh-TW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鯨魚必須浮出水面呼吸。</a:t>
            </a:r>
          </a:p>
          <a:p>
            <a:pPr eaLnBrk="1" hangingPunct="1"/>
            <a:r>
              <a:rPr lang="zh-TW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所以，鯨魚不是魚。</a:t>
            </a:r>
          </a:p>
        </p:txBody>
      </p:sp>
    </p:spTree>
    <p:extLst>
      <p:ext uri="{BB962C8B-B14F-4D97-AF65-F5344CB8AC3E}">
        <p14:creationId xmlns:p14="http://schemas.microsoft.com/office/powerpoint/2010/main" val="11456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論證的好壞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5048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推論得不好，專業稱之為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無效推論（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invalid inference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推論得好，專業稱之為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有效推論（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valid inference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推論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得好的論證形式，稱之為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有效論證（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valid argument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推論得不好的論證形式，稱之為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無效論證（</a:t>
            </a:r>
            <a:r>
              <a:rPr lang="en-US" altLang="zh-TW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invalid argument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）</a:t>
            </a:r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推理與判斷的混淆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魚在水中呼吸。        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鯨魚必須浮出水面呼吸。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所以，鯨魚不是魚。</a:t>
            </a:r>
          </a:p>
          <a:p>
            <a:pPr eaLnBrk="1" hangingPunct="1"/>
            <a:endParaRPr lang="en-US" altLang="zh-TW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這裡的每一句話都是真話嗎？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論證中每句話都是真話，是否就代表論證有效？</a:t>
            </a:r>
          </a:p>
        </p:txBody>
      </p:sp>
    </p:spTree>
    <p:extLst>
      <p:ext uri="{BB962C8B-B14F-4D97-AF65-F5344CB8AC3E}">
        <p14:creationId xmlns:p14="http://schemas.microsoft.com/office/powerpoint/2010/main" val="14313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推理與判斷的混淆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有些模特兒是漂亮的美女。      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有些漂亮的美女是未婚的。      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所以，有些模特兒是未婚的。     </a:t>
            </a:r>
          </a:p>
          <a:p>
            <a:pPr eaLnBrk="1" hangingPunct="1"/>
            <a:endParaRPr lang="en-US" altLang="zh-TW" sz="3600" dirty="0">
              <a:solidFill>
                <a:srgbClr val="0033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33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這裡的每一句話都是真話嗎？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是否代表論證有效？</a:t>
            </a:r>
          </a:p>
        </p:txBody>
      </p:sp>
    </p:spTree>
    <p:extLst>
      <p:ext uri="{BB962C8B-B14F-4D97-AF65-F5344CB8AC3E}">
        <p14:creationId xmlns:p14="http://schemas.microsoft.com/office/powerpoint/2010/main" val="21324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推理與判斷的混淆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推理與判斷不可混淆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判斷是針對語句而言，主要在判斷該語句是真、或是假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推理是就論證結構而言，主要是要該論證的推論到底是有效、還是無效</a:t>
            </a:r>
          </a:p>
          <a:p>
            <a:pPr eaLnBrk="1" hangingPunct="1"/>
            <a:r>
              <a:rPr lang="zh-TW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一般人常混淆判斷的真假，與推論的有效性</a:t>
            </a:r>
          </a:p>
        </p:txBody>
      </p:sp>
    </p:spTree>
    <p:extLst>
      <p:ext uri="{BB962C8B-B14F-4D97-AF65-F5344CB8AC3E}">
        <p14:creationId xmlns:p14="http://schemas.microsoft.com/office/powerpoint/2010/main" val="31897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推理與判斷混淆的實例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我反對政府建高速公路。</a:t>
            </a:r>
          </a:p>
          <a:p>
            <a:pPr eaLnBrk="1" hangingPunct="1"/>
            <a:r>
              <a:rPr lang="zh-TW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因為政府沒有足夠財源來建。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若硬建，就得向外銀借貸。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借貸要還，且須付高利。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本息皆須由國庫來攤還。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國庫財源由</a:t>
            </a:r>
            <a:r>
              <a:rPr lang="zh-TW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全國納稅義務人匯集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1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推理與判斷混淆的實例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富商易逃稅，政府難扣其稅，上班族的稅卻逃不了。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將來高速公路建好，一般人可優游散步否？可騎單車兜兜風否？可飆摩托車否？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只有富人才能駕著高級轎車上高速公路，我們可願看到窮人出資而讓富人享受的一個施政出現？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80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9900CC"/>
                </a:solidFill>
                <a:ea typeface="標楷體" panose="03000509000000000000" pitchFamily="65" charset="-120"/>
              </a:rPr>
              <a:t>何謂思考？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將代表概念的文字有序的組合，就可形成</a:t>
            </a:r>
            <a:r>
              <a:rPr lang="zh-TW" altLang="en-US" sz="3600" dirty="0">
                <a:solidFill>
                  <a:srgbClr val="660066"/>
                </a:solidFill>
                <a:ea typeface="標楷體" panose="03000509000000000000" pitchFamily="65" charset="-120"/>
              </a:rPr>
              <a:t>語句</a:t>
            </a: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語句與語句間的有序組合，就形成</a:t>
            </a:r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推理論證</a:t>
            </a:r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思考就包含這些</a:t>
            </a:r>
            <a:r>
              <a:rPr lang="zh-TW" altLang="en-US" sz="3600" b="1" dirty="0">
                <a:solidFill>
                  <a:srgbClr val="000099"/>
                </a:solidFill>
                <a:ea typeface="標楷體" panose="03000509000000000000" pitchFamily="65" charset="-120"/>
              </a:rPr>
              <a:t>語詞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的</a:t>
            </a:r>
            <a:r>
              <a:rPr lang="zh-TW" altLang="en-US" sz="3600" b="1" dirty="0">
                <a:solidFill>
                  <a:srgbClr val="000099"/>
                </a:solidFill>
                <a:ea typeface="標楷體" panose="03000509000000000000" pitchFamily="65" charset="-120"/>
              </a:rPr>
              <a:t>意義瞭解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000099"/>
                </a:solidFill>
                <a:ea typeface="標楷體" panose="03000509000000000000" pitchFamily="65" charset="-120"/>
              </a:rPr>
              <a:t>語句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的</a:t>
            </a:r>
            <a:r>
              <a:rPr lang="zh-TW" altLang="en-US" sz="3600" b="1" dirty="0">
                <a:solidFill>
                  <a:srgbClr val="000099"/>
                </a:solidFill>
                <a:ea typeface="標楷體" panose="03000509000000000000" pitchFamily="65" charset="-120"/>
              </a:rPr>
              <a:t>判斷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、和更為複雜的</a:t>
            </a:r>
            <a:r>
              <a:rPr lang="zh-TW" altLang="en-US" sz="3600" b="1" dirty="0">
                <a:solidFill>
                  <a:srgbClr val="000099"/>
                </a:solidFill>
                <a:ea typeface="標楷體" panose="03000509000000000000" pitchFamily="65" charset="-120"/>
              </a:rPr>
              <a:t>推理</a:t>
            </a:r>
            <a:r>
              <a:rPr lang="zh-TW" altLang="en-US" sz="3600" dirty="0">
                <a:solidFill>
                  <a:srgbClr val="000099"/>
                </a:solidFill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7882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論證有效性的判別</a:t>
            </a:r>
            <a:r>
              <a:rPr lang="zh-TW" altLang="en-US" sz="6000" dirty="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論證有效性是根據論證的形式結構來判定</a:t>
            </a:r>
          </a:p>
          <a:p>
            <a:pPr marL="0" indent="0" eaLnBrk="1" hangingPunct="1">
              <a:buNone/>
            </a:pP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b="1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有效論證：</a:t>
            </a:r>
            <a:r>
              <a:rPr lang="zh-TW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不可能前提皆真而結論假</a:t>
            </a:r>
          </a:p>
          <a:p>
            <a:pPr eaLnBrk="1" hangingPunct="1"/>
            <a:r>
              <a:rPr lang="zh-TW" altLang="en-US" sz="3600" dirty="0">
                <a:solidFill>
                  <a:srgbClr val="99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有效論證：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前提的真必然保障其結論的真</a:t>
            </a:r>
            <a:endParaRPr lang="zh-TW" altLang="en-US" sz="3600" b="1" dirty="0">
              <a:solidFill>
                <a:srgbClr val="8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71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論證有效性的判別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魚在水中呼吸。        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鯨魚必須浮出水面呼吸。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所以，鯨魚不是魚。</a:t>
            </a:r>
          </a:p>
          <a:p>
            <a:pPr eaLnBrk="1" hangingPunct="1"/>
            <a:endParaRPr lang="en-US" altLang="zh-TW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6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論證有效性的判別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所有的魚都是在水中呼吸的。        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所有的鯨魚都不是在水中呼吸的。</a:t>
            </a:r>
          </a:p>
          <a:p>
            <a:pPr marL="0" indent="0" eaLnBrk="1" hangingPunct="1">
              <a:buNone/>
            </a:pP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沒有鯨魚是在水中呼吸的</a:t>
            </a:r>
            <a:r>
              <a:rPr lang="en-US" altLang="zh-TW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所以，鯨魚不是魚。</a:t>
            </a:r>
          </a:p>
        </p:txBody>
      </p:sp>
    </p:spTree>
    <p:extLst>
      <p:ext uri="{BB962C8B-B14F-4D97-AF65-F5344CB8AC3E}">
        <p14:creationId xmlns:p14="http://schemas.microsoft.com/office/powerpoint/2010/main" val="1596056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論證有效性的判別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都是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沒有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所以，沒有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這個論證形式永遠無法造成</a:t>
            </a:r>
            <a:r>
              <a:rPr lang="zh-TW" altLang="en-US" sz="3600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前提皆真而結論假</a:t>
            </a:r>
          </a:p>
        </p:txBody>
      </p:sp>
    </p:spTree>
    <p:extLst>
      <p:ext uri="{BB962C8B-B14F-4D97-AF65-F5344CB8AC3E}">
        <p14:creationId xmlns:p14="http://schemas.microsoft.com/office/powerpoint/2010/main" val="1865223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論證有效性的判別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b="1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無效論證：有可能前提皆真而結論假。</a:t>
            </a:r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/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所有的魚都是在水中呼吸的。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所有的鯉魚都是在水中呼吸的。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所以，所有的鯉魚都是魚。</a:t>
            </a:r>
          </a:p>
          <a:p>
            <a:pPr eaLnBrk="1" hangingPunct="1"/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1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ea typeface="標楷體" panose="03000509000000000000" pitchFamily="65" charset="-120"/>
              </a:rPr>
              <a:t>論證有效性的判別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都是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都是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所以，所有的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都是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eaLnBrk="1" hangingPunct="1"/>
            <a:endParaRPr lang="en-US" altLang="zh-TW" sz="3600" dirty="0">
              <a:solidFill>
                <a:srgbClr val="0066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所有的貓都是動物。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所有的狗都是動物。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所以，所有的狗都是貓。</a:t>
            </a:r>
            <a:endParaRPr lang="zh-TW" altLang="en-US" sz="3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00CC"/>
                </a:solidFill>
                <a:latin typeface="Times New Roman" panose="02020603050405020304" pitchFamily="18" charset="0"/>
              </a:rPr>
              <a:t>Validity and Truth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就論證而言，我們要考究「推論」的「有效性」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(validity)</a:t>
            </a:r>
          </a:p>
          <a:p>
            <a:pPr eaLnBrk="1" hangingPunct="1"/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就命題而言，我們要瞭解「判斷」的「真假值」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(truth value)</a:t>
            </a:r>
          </a:p>
        </p:txBody>
      </p:sp>
    </p:spTree>
    <p:extLst>
      <p:ext uri="{BB962C8B-B14F-4D97-AF65-F5344CB8AC3E}">
        <p14:creationId xmlns:p14="http://schemas.microsoft.com/office/powerpoint/2010/main" val="244578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751375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已知前提、結論真假</a:t>
            </a:r>
            <a:b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待判論證有效性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0221" y="2686930"/>
            <a:ext cx="3747868" cy="3727937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已知前提、結論皆真。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論證有效否？</a:t>
            </a:r>
          </a:p>
          <a:p>
            <a:pPr eaLnBrk="1" hangingPunct="1"/>
            <a:endParaRPr lang="en-US" altLang="zh-TW" sz="3600" dirty="0">
              <a:solidFill>
                <a:srgbClr val="6600CC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6600CC"/>
                </a:solidFill>
                <a:ea typeface="標楷體" panose="03000509000000000000" pitchFamily="65" charset="-120"/>
              </a:rPr>
              <a:t>未知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53B09-B831-0DDA-506D-BE1513F2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6069" y="2686929"/>
            <a:ext cx="7005710" cy="372793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所有的人都是會死的。</a:t>
            </a:r>
          </a:p>
          <a:p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亞里士多德是人。</a:t>
            </a:r>
          </a:p>
          <a:p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所以，亞里士多德是會死的。</a:t>
            </a:r>
          </a:p>
          <a:p>
            <a:r>
              <a:rPr lang="zh-TW" altLang="en-US" sz="3600" dirty="0">
                <a:solidFill>
                  <a:srgbClr val="00CC00"/>
                </a:solidFill>
                <a:ea typeface="標楷體" panose="03000509000000000000" pitchFamily="65" charset="-120"/>
              </a:rPr>
              <a:t>有些空大學生是超過三十歲的人。</a:t>
            </a:r>
          </a:p>
          <a:p>
            <a:r>
              <a:rPr lang="zh-TW" altLang="en-US" sz="3600" dirty="0">
                <a:solidFill>
                  <a:srgbClr val="00CC00"/>
                </a:solidFill>
                <a:ea typeface="標楷體" panose="03000509000000000000" pitchFamily="65" charset="-120"/>
              </a:rPr>
              <a:t>有些超過三十歲的人是未婚的人。</a:t>
            </a:r>
          </a:p>
          <a:p>
            <a:r>
              <a:rPr lang="zh-TW" altLang="en-US" sz="3600" dirty="0">
                <a:solidFill>
                  <a:srgbClr val="00CC00"/>
                </a:solidFill>
                <a:ea typeface="標楷體" panose="03000509000000000000" pitchFamily="65" charset="-120"/>
              </a:rPr>
              <a:t>所以，有些空大學生是未婚的人。</a:t>
            </a:r>
          </a:p>
        </p:txBody>
      </p:sp>
    </p:spTree>
    <p:extLst>
      <p:ext uri="{BB962C8B-B14F-4D97-AF65-F5344CB8AC3E}">
        <p14:creationId xmlns:p14="http://schemas.microsoft.com/office/powerpoint/2010/main" val="26950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uiExpand="1" build="p"/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已知前提、結論真假</a:t>
            </a:r>
            <a:b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待判論證有效性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659117"/>
            <a:ext cx="10515600" cy="3517846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已知前提皆真，而結論假。</a:t>
            </a: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論證有效否？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所有的貓都是動物。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所有的狗都是動物。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所以，所有的狗都是貓。</a:t>
            </a:r>
          </a:p>
          <a:p>
            <a:pPr eaLnBrk="1" hangingPunct="1"/>
            <a:r>
              <a:rPr lang="zh-TW" altLang="en-US" sz="3600" dirty="0">
                <a:solidFill>
                  <a:srgbClr val="6600CC"/>
                </a:solidFill>
                <a:ea typeface="標楷體" panose="03000509000000000000" pitchFamily="65" charset="-120"/>
              </a:rPr>
              <a:t>無效</a:t>
            </a:r>
            <a:endParaRPr lang="zh-TW" altLang="en-US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  <a:p>
            <a:pPr eaLnBrk="1" hangingPunct="1"/>
            <a:endParaRPr lang="en-US" altLang="zh-TW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4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751375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已知前提、結論真假</a:t>
            </a:r>
            <a:b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待判論證有效性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2686929"/>
            <a:ext cx="3747868" cy="3727937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已知前提有假，而結論真。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論證有效否？</a:t>
            </a:r>
          </a:p>
          <a:p>
            <a:pPr eaLnBrk="1" hangingPunct="1"/>
            <a:endParaRPr lang="en-US" altLang="zh-TW" sz="3600" dirty="0">
              <a:solidFill>
                <a:srgbClr val="6600CC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6600CC"/>
                </a:solidFill>
                <a:ea typeface="標楷體" panose="03000509000000000000" pitchFamily="65" charset="-120"/>
              </a:rPr>
              <a:t>未知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53B09-B831-0DDA-506D-BE1513F2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9790" y="2686929"/>
            <a:ext cx="5994009" cy="372793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所有人都是會飛的動物。</a:t>
            </a:r>
          </a:p>
          <a:p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所有會飛的動物都是生物。</a:t>
            </a:r>
          </a:p>
          <a:p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所以，所有人都是生物。</a:t>
            </a:r>
          </a:p>
          <a:p>
            <a:r>
              <a:rPr lang="zh-TW" altLang="en-US" sz="3600" dirty="0">
                <a:solidFill>
                  <a:srgbClr val="00CC00"/>
                </a:solidFill>
                <a:ea typeface="標楷體" panose="03000509000000000000" pitchFamily="65" charset="-120"/>
              </a:rPr>
              <a:t>有些人是植物</a:t>
            </a:r>
          </a:p>
          <a:p>
            <a:r>
              <a:rPr lang="zh-TW" altLang="en-US" sz="3600" dirty="0">
                <a:solidFill>
                  <a:srgbClr val="00CC00"/>
                </a:solidFill>
                <a:ea typeface="標楷體" panose="03000509000000000000" pitchFamily="65" charset="-120"/>
              </a:rPr>
              <a:t>有些植物是會移動的</a:t>
            </a:r>
          </a:p>
          <a:p>
            <a:r>
              <a:rPr lang="zh-TW" altLang="en-US" sz="3600" dirty="0">
                <a:solidFill>
                  <a:srgbClr val="00CC00"/>
                </a:solidFill>
                <a:ea typeface="標楷體" panose="03000509000000000000" pitchFamily="65" charset="-120"/>
              </a:rPr>
              <a:t>所以，有些人是會移動的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59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uiExpand="1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人真的那麼理性嗎？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人人都能思考，卻不一定都能正確思考</a:t>
            </a:r>
          </a:p>
          <a:p>
            <a:pPr algn="just"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試看如下資訊：</a:t>
            </a:r>
          </a:p>
          <a:p>
            <a:pPr algn="just" eaLnBrk="1" hangingPunct="1"/>
            <a:r>
              <a:rPr lang="zh-TW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美國 </a:t>
            </a:r>
            <a:r>
              <a:rPr lang="en-US" altLang="zh-TW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3141</a:t>
            </a:r>
            <a:r>
              <a:rPr lang="zh-TW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郡所做腎臟癌研究，腎臟癌發生率最低的郡，多半在鄉下、人口稀少、屬共和黨的州、分布在中西部、南部和西部。</a:t>
            </a:r>
          </a:p>
          <a:p>
            <a:pPr algn="just" eaLnBrk="1" hangingPunct="1"/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依此資訊，你有何想法？</a:t>
            </a:r>
          </a:p>
          <a:p>
            <a:pPr algn="just" eaLnBrk="1" hangingPunct="1"/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小數原則</a:t>
            </a:r>
          </a:p>
        </p:txBody>
      </p:sp>
    </p:spTree>
    <p:extLst>
      <p:ext uri="{BB962C8B-B14F-4D97-AF65-F5344CB8AC3E}">
        <p14:creationId xmlns:p14="http://schemas.microsoft.com/office/powerpoint/2010/main" val="40346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solidFill>
                  <a:srgbClr val="0226CC"/>
                </a:solidFill>
                <a:ea typeface="標楷體" panose="03000509000000000000" pitchFamily="65" charset="-120"/>
              </a:rPr>
              <a:t>妥當論證 </a:t>
            </a:r>
            <a:r>
              <a:rPr lang="en-US" altLang="zh-TW" sz="6000" dirty="0">
                <a:solidFill>
                  <a:srgbClr val="0226CC"/>
                </a:solidFill>
                <a:latin typeface="Times New Roman" panose="02020603050405020304" pitchFamily="18" charset="0"/>
              </a:rPr>
              <a:t>Sound argument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有效論證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前提皆真必然保障結論為真的論證</a:t>
            </a:r>
          </a:p>
          <a:p>
            <a:pPr eaLnBrk="1" hangingPunct="1"/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妥當論證</a:t>
            </a:r>
            <a:endParaRPr lang="en-US" altLang="zh-TW" sz="3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前提皆真的有效論證</a:t>
            </a:r>
          </a:p>
        </p:txBody>
      </p:sp>
    </p:spTree>
    <p:extLst>
      <p:ext uri="{BB962C8B-B14F-4D97-AF65-F5344CB8AC3E}">
        <p14:creationId xmlns:p14="http://schemas.microsoft.com/office/powerpoint/2010/main" val="6275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43801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226CC"/>
                </a:solidFill>
                <a:ea typeface="標楷體" panose="03000509000000000000" pitchFamily="65" charset="-120"/>
              </a:rPr>
              <a:t>已知前提、結論真假</a:t>
            </a:r>
            <a:br>
              <a:rPr lang="zh-TW" altLang="en-US" sz="6000" dirty="0">
                <a:solidFill>
                  <a:srgbClr val="0226CC"/>
                </a:solidFill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0226CC"/>
                </a:solidFill>
                <a:ea typeface="標楷體" panose="03000509000000000000" pitchFamily="65" charset="-120"/>
              </a:rPr>
              <a:t>待判論證有效性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43807"/>
            <a:ext cx="10515600" cy="4246178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ea typeface="標楷體" panose="03000509000000000000" pitchFamily="65" charset="-120"/>
              </a:rPr>
              <a:t>已知前提有假，結論也假。</a:t>
            </a:r>
            <a:r>
              <a:rPr lang="zh-TW" altLang="en-US" sz="3600" dirty="0">
                <a:solidFill>
                  <a:srgbClr val="006600"/>
                </a:solidFill>
                <a:ea typeface="標楷體" panose="03000509000000000000" pitchFamily="65" charset="-120"/>
              </a:rPr>
              <a:t>論證有效否？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所有人都是會飛的動物。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所有會飛的動物都是有翅膀的。</a:t>
            </a:r>
          </a:p>
          <a:p>
            <a:pPr eaLnBrk="1" hangingPunct="1"/>
            <a:r>
              <a:rPr lang="zh-TW" altLang="en-US" sz="3600" dirty="0">
                <a:solidFill>
                  <a:srgbClr val="663300"/>
                </a:solidFill>
                <a:ea typeface="標楷體" panose="03000509000000000000" pitchFamily="65" charset="-120"/>
              </a:rPr>
              <a:t>所以，所有人都是有翅膀的。</a:t>
            </a:r>
            <a:endParaRPr lang="zh-TW" altLang="en-US" sz="3600" dirty="0">
              <a:solidFill>
                <a:srgbClr val="006600"/>
              </a:solidFill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6600CC"/>
                </a:solidFill>
                <a:ea typeface="標楷體" panose="03000509000000000000" pitchFamily="65" charset="-120"/>
              </a:rPr>
              <a:t>前提跟結論皆假，但該推論有效（</a:t>
            </a:r>
            <a:r>
              <a:rPr lang="zh-TW" altLang="en-US" sz="3600" dirty="0">
                <a:solidFill>
                  <a:srgbClr val="6600CC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其他例子則可能推論無效）</a:t>
            </a:r>
            <a:endParaRPr lang="en-US" altLang="zh-TW" sz="3600" dirty="0">
              <a:solidFill>
                <a:srgbClr val="6600CC"/>
              </a:solidFill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6600CC"/>
                </a:solidFill>
                <a:ea typeface="標楷體" panose="03000509000000000000" pitchFamily="65" charset="-120"/>
              </a:rPr>
              <a:t>可知，前提假結論假，不能得知推論有效無效</a:t>
            </a:r>
          </a:p>
          <a:p>
            <a:pPr eaLnBrk="1" hangingPunct="1"/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3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42890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已知前提真假和論證有效性</a:t>
            </a:r>
            <a:b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待判結論的真假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3429000"/>
            <a:ext cx="7528034" cy="274796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已知論證有效且前提皆真，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已知論證有效且前提有假，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已知論證無效且前提皆真，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結論？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已知論證無效且前提有假，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5D0746-0EE7-6C0F-7469-8E340476B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3890" y="3428999"/>
            <a:ext cx="2829910" cy="27479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必為真</a:t>
            </a:r>
          </a:p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</a:t>
            </a:r>
          </a:p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97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uiExpand="1" build="p"/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42890"/>
            <a:ext cx="10515600" cy="1325563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已知結論真假和論證有效性</a:t>
            </a:r>
            <a:b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</a:br>
            <a:r>
              <a:rPr lang="zh-TW" altLang="en-US" sz="6000" dirty="0">
                <a:solidFill>
                  <a:srgbClr val="0000CC"/>
                </a:solidFill>
                <a:ea typeface="標楷體" panose="03000509000000000000" pitchFamily="65" charset="-120"/>
              </a:rPr>
              <a:t>待判前提的真假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3429000"/>
            <a:ext cx="7528034" cy="2747962"/>
          </a:xfrm>
        </p:spPr>
        <p:txBody>
          <a:bodyPr>
            <a:no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已知論證有效且結論為真，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前提？</a:t>
            </a:r>
          </a:p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已知論證有效且結論為假，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前提？</a:t>
            </a:r>
          </a:p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已知論證無效且結論為真，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前提？</a:t>
            </a:r>
            <a:endParaRPr lang="zh-TW" altLang="en-US" sz="3600" dirty="0">
              <a:solidFill>
                <a:srgbClr val="66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已知論證無效且結論為假，</a:t>
            </a:r>
            <a:r>
              <a:rPr lang="zh-TW" altLang="en-US" sz="3600" dirty="0">
                <a:solidFill>
                  <a:srgbClr val="0066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前提？</a:t>
            </a:r>
            <a:endParaRPr lang="zh-TW" altLang="en-US" sz="3600" dirty="0">
              <a:solidFill>
                <a:srgbClr val="66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5D0746-0EE7-6C0F-7469-8E340476B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4400" y="3428999"/>
            <a:ext cx="2819400" cy="27479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</a:t>
            </a:r>
            <a:endParaRPr lang="zh-TW" altLang="en-US" sz="3600" dirty="0">
              <a:solidFill>
                <a:srgbClr val="0066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前提必有假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</a:t>
            </a:r>
          </a:p>
          <a:p>
            <a:r>
              <a:rPr lang="zh-TW" altLang="en-US" sz="3600" dirty="0">
                <a:solidFill>
                  <a:srgbClr val="66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未知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72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uiExpand="1" build="p"/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人真的那麼理性嗎？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輪盤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非洲聯合國會員國比率？</a:t>
            </a:r>
          </a:p>
          <a:p>
            <a:pPr eaLnBrk="1" hangingPunct="1"/>
            <a:r>
              <a:rPr lang="en-US" altLang="zh-TW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10─25%</a:t>
            </a:r>
          </a:p>
          <a:p>
            <a:pPr eaLnBrk="1" hangingPunct="1"/>
            <a:r>
              <a:rPr lang="en-US" altLang="zh-TW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65─45 %</a:t>
            </a:r>
          </a:p>
          <a:p>
            <a:pPr eaLnBrk="1" hangingPunct="1"/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錨點</a:t>
            </a:r>
          </a:p>
        </p:txBody>
      </p:sp>
    </p:spTree>
    <p:extLst>
      <p:ext uri="{BB962C8B-B14F-4D97-AF65-F5344CB8AC3E}">
        <p14:creationId xmlns:p14="http://schemas.microsoft.com/office/powerpoint/2010/main" val="2705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系統一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自動化運作、快、不費力、不受自主控制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接近直覺─快思</a:t>
            </a:r>
          </a:p>
          <a:p>
            <a:pPr eaLnBrk="1" hangingPunct="1"/>
            <a:endParaRPr lang="en-US" altLang="zh-TW" sz="3600" dirty="0">
              <a:solidFill>
                <a:srgbClr val="99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例如：</a:t>
            </a:r>
          </a:p>
          <a:p>
            <a:pPr eaLnBrk="1" hangingPunct="1"/>
            <a:r>
              <a:rPr lang="en-US" altLang="zh-TW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 x 10=?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開車時的反應</a:t>
            </a:r>
          </a:p>
          <a:p>
            <a:pPr eaLnBrk="1" hangingPunct="1"/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突然聽到背後聲響的反應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 </a:t>
            </a:r>
            <a:r>
              <a:rPr lang="zh-TW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899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TW" altLang="en-US" sz="60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系統二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3600" dirty="0">
                <a:solidFill>
                  <a:srgbClr val="FF006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注意力集中、費心思考</a:t>
            </a:r>
          </a:p>
          <a:p>
            <a:pPr eaLnBrk="1" hangingPunct="1"/>
            <a:r>
              <a:rPr lang="zh-TW" altLang="en-US" sz="36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精細思考─慢想</a:t>
            </a:r>
          </a:p>
          <a:p>
            <a:pPr eaLnBrk="1" hangingPunct="1"/>
            <a:endParaRPr lang="en-US" altLang="zh-TW" sz="3600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例如：</a:t>
            </a:r>
          </a:p>
          <a:p>
            <a:pPr eaLnBrk="1" hangingPunct="1"/>
            <a:r>
              <a:rPr lang="zh-TW" altLang="en-US" sz="3600" dirty="0">
                <a:solidFill>
                  <a:srgbClr val="99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精細計算</a:t>
            </a:r>
          </a:p>
          <a:p>
            <a:pPr eaLnBrk="1" hangingPunct="1"/>
            <a:r>
              <a:rPr lang="zh-TW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填報稅表格</a:t>
            </a:r>
          </a:p>
          <a:p>
            <a:pPr eaLnBrk="1" hangingPunct="1"/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複雜的思辨</a:t>
            </a:r>
            <a:r>
              <a:rPr lang="en-US" altLang="zh-TW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  <a:r>
              <a:rPr lang="zh-TW" altLang="en-US" sz="3600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6156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3757</Words>
  <Application>Microsoft Macintosh PowerPoint</Application>
  <PresentationFormat>寬螢幕</PresentationFormat>
  <Paragraphs>443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0" baseType="lpstr">
      <vt:lpstr>標楷體</vt:lpstr>
      <vt:lpstr>BiauKai</vt:lpstr>
      <vt:lpstr>Arial</vt:lpstr>
      <vt:lpstr>Calibri</vt:lpstr>
      <vt:lpstr>Calibri Light</vt:lpstr>
      <vt:lpstr>Times New Roman</vt:lpstr>
      <vt:lpstr>Office 佈景主題</vt:lpstr>
      <vt:lpstr>邏輯定義與學習範圍</vt:lpstr>
      <vt:lpstr>選修本課程注意事項</vt:lpstr>
      <vt:lpstr>人的特殊性何在？ </vt:lpstr>
      <vt:lpstr>何謂思考？</vt:lpstr>
      <vt:lpstr>何謂思考？</vt:lpstr>
      <vt:lpstr>人真的那麼理性嗎？</vt:lpstr>
      <vt:lpstr>人真的那麼理性嗎？</vt:lpstr>
      <vt:lpstr>系統一</vt:lpstr>
      <vt:lpstr>系統二</vt:lpstr>
      <vt:lpstr>簡單測試</vt:lpstr>
      <vt:lpstr>思考激盪</vt:lpstr>
      <vt:lpstr>激盪一</vt:lpstr>
      <vt:lpstr>PowerPoint 簡報</vt:lpstr>
      <vt:lpstr>激盪一</vt:lpstr>
      <vt:lpstr>PowerPoint 簡報</vt:lpstr>
      <vt:lpstr>激盪一</vt:lpstr>
      <vt:lpstr>PowerPoint 簡報</vt:lpstr>
      <vt:lpstr>激盪一</vt:lpstr>
      <vt:lpstr>PowerPoint 簡報</vt:lpstr>
      <vt:lpstr>激盪一</vt:lpstr>
      <vt:lpstr>PowerPoint 簡報</vt:lpstr>
      <vt:lpstr>激盪一</vt:lpstr>
      <vt:lpstr>PowerPoint 簡報</vt:lpstr>
      <vt:lpstr>PowerPoint 簡報</vt:lpstr>
      <vt:lpstr>激盪二</vt:lpstr>
      <vt:lpstr>激盪三</vt:lpstr>
      <vt:lpstr>激盪三</vt:lpstr>
      <vt:lpstr>激盪三</vt:lpstr>
      <vt:lpstr>激盪三</vt:lpstr>
      <vt:lpstr>PowerPoint 簡報</vt:lpstr>
      <vt:lpstr>激盪四</vt:lpstr>
      <vt:lpstr>激盪五</vt:lpstr>
      <vt:lpstr>理性思考的另一挑戰 何謂理性？</vt:lpstr>
      <vt:lpstr>何謂理性？</vt:lpstr>
      <vt:lpstr>何謂邏輯(logic)？</vt:lpstr>
      <vt:lpstr>狹義的邏輯</vt:lpstr>
      <vt:lpstr>邏輯的名稱</vt:lpstr>
      <vt:lpstr>邏輯的核心關懷</vt:lpstr>
      <vt:lpstr>推理的結構</vt:lpstr>
      <vt:lpstr>推理的結構：論證（Argument）</vt:lpstr>
      <vt:lpstr>如何找尋前提和結論？</vt:lpstr>
      <vt:lpstr>請問如下語句是否為論證？</vt:lpstr>
      <vt:lpstr>那個推理好？</vt:lpstr>
      <vt:lpstr>論證的好壞</vt:lpstr>
      <vt:lpstr>推理與判斷的混淆</vt:lpstr>
      <vt:lpstr>推理與判斷的混淆</vt:lpstr>
      <vt:lpstr>推理與判斷的混淆</vt:lpstr>
      <vt:lpstr>推理與判斷混淆的實例</vt:lpstr>
      <vt:lpstr>推理與判斷混淆的實例</vt:lpstr>
      <vt:lpstr>論證有效性的判別 </vt:lpstr>
      <vt:lpstr>論證有效性的判別</vt:lpstr>
      <vt:lpstr>論證有效性的判別</vt:lpstr>
      <vt:lpstr>論證有效性的判別</vt:lpstr>
      <vt:lpstr>論證有效性的判別</vt:lpstr>
      <vt:lpstr>論證有效性的判別</vt:lpstr>
      <vt:lpstr>Validity and Truth</vt:lpstr>
      <vt:lpstr>已知前提、結論真假 待判論證有效性</vt:lpstr>
      <vt:lpstr>已知前提、結論真假 待判論證有效性</vt:lpstr>
      <vt:lpstr>已知前提、結論真假 待判論證有效性</vt:lpstr>
      <vt:lpstr>妥當論證 Sound argument</vt:lpstr>
      <vt:lpstr>已知前提、結論真假 待判論證有效性</vt:lpstr>
      <vt:lpstr>已知前提真假和論證有效性 待判結論的真假</vt:lpstr>
      <vt:lpstr>已知結論真假和論證有效性 待判前提的真假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從推理談起</dc:title>
  <dc:creator>曾漢塘</dc:creator>
  <cp:lastModifiedBy>朱弘道</cp:lastModifiedBy>
  <cp:revision>48</cp:revision>
  <dcterms:created xsi:type="dcterms:W3CDTF">2019-09-17T12:00:05Z</dcterms:created>
  <dcterms:modified xsi:type="dcterms:W3CDTF">2022-09-30T04:54:09Z</dcterms:modified>
</cp:coreProperties>
</file>