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9" r:id="rId1"/>
  </p:sldMasterIdLst>
  <p:sldIdLst>
    <p:sldId id="264" r:id="rId2"/>
    <p:sldId id="256" r:id="rId3"/>
    <p:sldId id="265" r:id="rId4"/>
    <p:sldId id="257" r:id="rId5"/>
    <p:sldId id="258" r:id="rId6"/>
    <p:sldId id="259" r:id="rId7"/>
    <p:sldId id="260" r:id="rId8"/>
    <p:sldId id="261" r:id="rId9"/>
    <p:sldId id="262" r:id="rId10"/>
    <p:sldId id="263" r:id="rId11"/>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8"/>
  </p:normalViewPr>
  <p:slideViewPr>
    <p:cSldViewPr>
      <p:cViewPr varScale="1">
        <p:scale>
          <a:sx n="119" d="100"/>
          <a:sy n="119" d="100"/>
        </p:scale>
        <p:origin x="144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6E35D3FB-3BD9-FD5B-E915-34224BE17DE0}"/>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F9D2327C-2B8D-76D5-6A88-E87D7033848A}"/>
                </a:ext>
              </a:extLst>
            </p:cNvPr>
            <p:cNvGrpSpPr>
              <a:grpSpLocks/>
            </p:cNvGrpSpPr>
            <p:nvPr/>
          </p:nvGrpSpPr>
          <p:grpSpPr bwMode="auto">
            <a:xfrm>
              <a:off x="183" y="1604"/>
              <a:ext cx="448" cy="299"/>
              <a:chOff x="720" y="336"/>
              <a:chExt cx="624" cy="432"/>
            </a:xfrm>
          </p:grpSpPr>
          <p:sp>
            <p:nvSpPr>
              <p:cNvPr id="10" name="Rectangle 4">
                <a:extLst>
                  <a:ext uri="{FF2B5EF4-FFF2-40B4-BE49-F238E27FC236}">
                    <a16:creationId xmlns:a16="http://schemas.microsoft.com/office/drawing/2014/main" id="{A12EFA30-8371-3B17-D578-CAAEC68B52D2}"/>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a:p>
            </p:txBody>
          </p:sp>
          <p:sp>
            <p:nvSpPr>
              <p:cNvPr id="11" name="Rectangle 5">
                <a:extLst>
                  <a:ext uri="{FF2B5EF4-FFF2-40B4-BE49-F238E27FC236}">
                    <a16:creationId xmlns:a16="http://schemas.microsoft.com/office/drawing/2014/main" id="{C313B121-6297-785F-0880-1C688C87F116}"/>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a:p>
            </p:txBody>
          </p:sp>
        </p:grpSp>
        <p:grpSp>
          <p:nvGrpSpPr>
            <p:cNvPr id="4" name="Group 6">
              <a:extLst>
                <a:ext uri="{FF2B5EF4-FFF2-40B4-BE49-F238E27FC236}">
                  <a16:creationId xmlns:a16="http://schemas.microsoft.com/office/drawing/2014/main" id="{987A78B1-04E3-603E-7950-CE65AE2D2CDB}"/>
                </a:ext>
              </a:extLst>
            </p:cNvPr>
            <p:cNvGrpSpPr>
              <a:grpSpLocks/>
            </p:cNvGrpSpPr>
            <p:nvPr/>
          </p:nvGrpSpPr>
          <p:grpSpPr bwMode="auto">
            <a:xfrm>
              <a:off x="261" y="1870"/>
              <a:ext cx="465" cy="299"/>
              <a:chOff x="912" y="2640"/>
              <a:chExt cx="672" cy="432"/>
            </a:xfrm>
          </p:grpSpPr>
          <p:sp>
            <p:nvSpPr>
              <p:cNvPr id="8" name="Rectangle 7">
                <a:extLst>
                  <a:ext uri="{FF2B5EF4-FFF2-40B4-BE49-F238E27FC236}">
                    <a16:creationId xmlns:a16="http://schemas.microsoft.com/office/drawing/2014/main" id="{FBD86E6C-8762-1322-9673-654F605C55B1}"/>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a:p>
            </p:txBody>
          </p:sp>
          <p:sp>
            <p:nvSpPr>
              <p:cNvPr id="9" name="Rectangle 8">
                <a:extLst>
                  <a:ext uri="{FF2B5EF4-FFF2-40B4-BE49-F238E27FC236}">
                    <a16:creationId xmlns:a16="http://schemas.microsoft.com/office/drawing/2014/main" id="{109D99B3-0290-0C4C-0A8E-C5E9CEBCF99D}"/>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a:p>
            </p:txBody>
          </p:sp>
        </p:grpSp>
        <p:sp>
          <p:nvSpPr>
            <p:cNvPr id="5" name="Rectangle 9">
              <a:extLst>
                <a:ext uri="{FF2B5EF4-FFF2-40B4-BE49-F238E27FC236}">
                  <a16:creationId xmlns:a16="http://schemas.microsoft.com/office/drawing/2014/main" id="{5764B465-91E7-4A83-888E-245014D240DF}"/>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a:p>
          </p:txBody>
        </p:sp>
        <p:sp>
          <p:nvSpPr>
            <p:cNvPr id="6" name="Rectangle 10">
              <a:extLst>
                <a:ext uri="{FF2B5EF4-FFF2-40B4-BE49-F238E27FC236}">
                  <a16:creationId xmlns:a16="http://schemas.microsoft.com/office/drawing/2014/main" id="{FF15F06E-9464-C79C-D009-6E67E203D0E2}"/>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a:p>
          </p:txBody>
        </p:sp>
        <p:sp>
          <p:nvSpPr>
            <p:cNvPr id="7" name="Rectangle 11">
              <a:extLst>
                <a:ext uri="{FF2B5EF4-FFF2-40B4-BE49-F238E27FC236}">
                  <a16:creationId xmlns:a16="http://schemas.microsoft.com/office/drawing/2014/main" id="{C1243D38-F0E1-A02C-3EAE-F21BD9B787AE}"/>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a:p>
          </p:txBody>
        </p:sp>
      </p:grpSp>
      <p:sp>
        <p:nvSpPr>
          <p:cNvPr id="6156" name="Rectangle 12"/>
          <p:cNvSpPr>
            <a:spLocks noGrp="1" noChangeArrowheads="1"/>
          </p:cNvSpPr>
          <p:nvPr>
            <p:ph type="ctrTitle"/>
          </p:nvPr>
        </p:nvSpPr>
        <p:spPr>
          <a:xfrm>
            <a:off x="990600" y="1676400"/>
            <a:ext cx="7772400" cy="1462088"/>
          </a:xfrm>
        </p:spPr>
        <p:txBody>
          <a:bodyPr/>
          <a:lstStyle>
            <a:lvl1pPr>
              <a:defRPr/>
            </a:lvl1pPr>
          </a:lstStyle>
          <a:p>
            <a:pPr lvl="0"/>
            <a:r>
              <a:rPr lang="zh-TW" altLang="en-US" noProof="0"/>
              <a:t>按一下以編輯母片標題樣式</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TW" altLang="en-US" noProof="0"/>
              <a:t>按一下以編輯母片副標題樣式</a:t>
            </a:r>
          </a:p>
        </p:txBody>
      </p:sp>
      <p:sp>
        <p:nvSpPr>
          <p:cNvPr id="12" name="Rectangle 14">
            <a:extLst>
              <a:ext uri="{FF2B5EF4-FFF2-40B4-BE49-F238E27FC236}">
                <a16:creationId xmlns:a16="http://schemas.microsoft.com/office/drawing/2014/main" id="{60EF850D-B9A5-1980-65B2-81940E8C4F10}"/>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TW"/>
          </a:p>
        </p:txBody>
      </p:sp>
      <p:sp>
        <p:nvSpPr>
          <p:cNvPr id="13" name="Rectangle 15">
            <a:extLst>
              <a:ext uri="{FF2B5EF4-FFF2-40B4-BE49-F238E27FC236}">
                <a16:creationId xmlns:a16="http://schemas.microsoft.com/office/drawing/2014/main" id="{E073BEDB-8DAF-CC97-9938-B3D1079E8D5B}"/>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TW"/>
          </a:p>
        </p:txBody>
      </p:sp>
      <p:sp>
        <p:nvSpPr>
          <p:cNvPr id="14" name="Rectangle 16">
            <a:extLst>
              <a:ext uri="{FF2B5EF4-FFF2-40B4-BE49-F238E27FC236}">
                <a16:creationId xmlns:a16="http://schemas.microsoft.com/office/drawing/2014/main" id="{FE17C65A-EF56-CC09-E979-5EC2524E7B4B}"/>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03EEED86-CC73-AD40-BDAB-15B48C4954B8}" type="slidenum">
              <a:rPr lang="en-US" altLang="zh-TW"/>
              <a:pPr/>
              <a:t>‹#›</a:t>
            </a:fld>
            <a:endParaRPr lang="en-US" altLang="zh-TW"/>
          </a:p>
        </p:txBody>
      </p:sp>
    </p:spTree>
    <p:extLst>
      <p:ext uri="{BB962C8B-B14F-4D97-AF65-F5344CB8AC3E}">
        <p14:creationId xmlns:p14="http://schemas.microsoft.com/office/powerpoint/2010/main" val="35936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1">
            <a:extLst>
              <a:ext uri="{FF2B5EF4-FFF2-40B4-BE49-F238E27FC236}">
                <a16:creationId xmlns:a16="http://schemas.microsoft.com/office/drawing/2014/main" id="{6DFC158B-C921-8744-2FCA-8245B138F36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a:extLst>
              <a:ext uri="{FF2B5EF4-FFF2-40B4-BE49-F238E27FC236}">
                <a16:creationId xmlns:a16="http://schemas.microsoft.com/office/drawing/2014/main" id="{F157BC99-5C5E-1B18-4F71-CC1006A3A7C0}"/>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a:extLst>
              <a:ext uri="{FF2B5EF4-FFF2-40B4-BE49-F238E27FC236}">
                <a16:creationId xmlns:a16="http://schemas.microsoft.com/office/drawing/2014/main" id="{E437D607-A743-7BB7-935C-39A249EB386F}"/>
              </a:ext>
            </a:extLst>
          </p:cNvPr>
          <p:cNvSpPr>
            <a:spLocks noGrp="1" noChangeArrowheads="1"/>
          </p:cNvSpPr>
          <p:nvPr>
            <p:ph type="sldNum" sz="quarter" idx="12"/>
          </p:nvPr>
        </p:nvSpPr>
        <p:spPr>
          <a:ln/>
        </p:spPr>
        <p:txBody>
          <a:bodyPr/>
          <a:lstStyle>
            <a:lvl1pPr>
              <a:defRPr/>
            </a:lvl1pPr>
          </a:lstStyle>
          <a:p>
            <a:fld id="{3AF2FE96-CE19-EB49-9DAB-7D97C70C6AC3}" type="slidenum">
              <a:rPr lang="en-US" altLang="zh-TW"/>
              <a:pPr/>
              <a:t>‹#›</a:t>
            </a:fld>
            <a:endParaRPr lang="en-US" altLang="zh-TW"/>
          </a:p>
        </p:txBody>
      </p:sp>
    </p:spTree>
    <p:extLst>
      <p:ext uri="{BB962C8B-B14F-4D97-AF65-F5344CB8AC3E}">
        <p14:creationId xmlns:p14="http://schemas.microsoft.com/office/powerpoint/2010/main" val="409494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04050" y="214313"/>
            <a:ext cx="1951038" cy="59182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150938" y="214313"/>
            <a:ext cx="5700712" cy="59182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1">
            <a:extLst>
              <a:ext uri="{FF2B5EF4-FFF2-40B4-BE49-F238E27FC236}">
                <a16:creationId xmlns:a16="http://schemas.microsoft.com/office/drawing/2014/main" id="{4D071987-DBE4-AA50-D49C-0AB9E70A69F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a:extLst>
              <a:ext uri="{FF2B5EF4-FFF2-40B4-BE49-F238E27FC236}">
                <a16:creationId xmlns:a16="http://schemas.microsoft.com/office/drawing/2014/main" id="{C9031E4A-7012-35F7-517E-8BB1D31E9D68}"/>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a:extLst>
              <a:ext uri="{FF2B5EF4-FFF2-40B4-BE49-F238E27FC236}">
                <a16:creationId xmlns:a16="http://schemas.microsoft.com/office/drawing/2014/main" id="{A278EAA1-1699-EFE7-A6CC-5D0B77531288}"/>
              </a:ext>
            </a:extLst>
          </p:cNvPr>
          <p:cNvSpPr>
            <a:spLocks noGrp="1" noChangeArrowheads="1"/>
          </p:cNvSpPr>
          <p:nvPr>
            <p:ph type="sldNum" sz="quarter" idx="12"/>
          </p:nvPr>
        </p:nvSpPr>
        <p:spPr>
          <a:ln/>
        </p:spPr>
        <p:txBody>
          <a:bodyPr/>
          <a:lstStyle>
            <a:lvl1pPr>
              <a:defRPr/>
            </a:lvl1pPr>
          </a:lstStyle>
          <a:p>
            <a:fld id="{31F7A1C5-AED8-ED4D-AA06-1F65E3DB54EE}" type="slidenum">
              <a:rPr lang="en-US" altLang="zh-TW"/>
              <a:pPr/>
              <a:t>‹#›</a:t>
            </a:fld>
            <a:endParaRPr lang="en-US" altLang="zh-TW"/>
          </a:p>
        </p:txBody>
      </p:sp>
    </p:spTree>
    <p:extLst>
      <p:ext uri="{BB962C8B-B14F-4D97-AF65-F5344CB8AC3E}">
        <p14:creationId xmlns:p14="http://schemas.microsoft.com/office/powerpoint/2010/main" val="110608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1">
            <a:extLst>
              <a:ext uri="{FF2B5EF4-FFF2-40B4-BE49-F238E27FC236}">
                <a16:creationId xmlns:a16="http://schemas.microsoft.com/office/drawing/2014/main" id="{D12E6A00-03FE-FBCF-B6CC-1115CDAC7F4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a:extLst>
              <a:ext uri="{FF2B5EF4-FFF2-40B4-BE49-F238E27FC236}">
                <a16:creationId xmlns:a16="http://schemas.microsoft.com/office/drawing/2014/main" id="{8AA168B8-2784-09B3-317A-F7EE360D4AC9}"/>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a:extLst>
              <a:ext uri="{FF2B5EF4-FFF2-40B4-BE49-F238E27FC236}">
                <a16:creationId xmlns:a16="http://schemas.microsoft.com/office/drawing/2014/main" id="{7D758031-6B7C-1A12-699A-406A9B8F9687}"/>
              </a:ext>
            </a:extLst>
          </p:cNvPr>
          <p:cNvSpPr>
            <a:spLocks noGrp="1" noChangeArrowheads="1"/>
          </p:cNvSpPr>
          <p:nvPr>
            <p:ph type="sldNum" sz="quarter" idx="12"/>
          </p:nvPr>
        </p:nvSpPr>
        <p:spPr>
          <a:ln/>
        </p:spPr>
        <p:txBody>
          <a:bodyPr/>
          <a:lstStyle>
            <a:lvl1pPr>
              <a:defRPr/>
            </a:lvl1pPr>
          </a:lstStyle>
          <a:p>
            <a:fld id="{748F6357-6AEF-504A-9C03-B42894866866}" type="slidenum">
              <a:rPr lang="en-US" altLang="zh-TW"/>
              <a:pPr/>
              <a:t>‹#›</a:t>
            </a:fld>
            <a:endParaRPr lang="en-US" altLang="zh-TW"/>
          </a:p>
        </p:txBody>
      </p:sp>
    </p:spTree>
    <p:extLst>
      <p:ext uri="{BB962C8B-B14F-4D97-AF65-F5344CB8AC3E}">
        <p14:creationId xmlns:p14="http://schemas.microsoft.com/office/powerpoint/2010/main" val="80075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編輯母片文字樣式</a:t>
            </a:r>
          </a:p>
        </p:txBody>
      </p:sp>
      <p:sp>
        <p:nvSpPr>
          <p:cNvPr id="4" name="Rectangle 11">
            <a:extLst>
              <a:ext uri="{FF2B5EF4-FFF2-40B4-BE49-F238E27FC236}">
                <a16:creationId xmlns:a16="http://schemas.microsoft.com/office/drawing/2014/main" id="{8025006F-E3D4-D660-071B-710E017C178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a:extLst>
              <a:ext uri="{FF2B5EF4-FFF2-40B4-BE49-F238E27FC236}">
                <a16:creationId xmlns:a16="http://schemas.microsoft.com/office/drawing/2014/main" id="{5A275EAE-405D-37B0-2038-9E2176AA5ED8}"/>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a:extLst>
              <a:ext uri="{FF2B5EF4-FFF2-40B4-BE49-F238E27FC236}">
                <a16:creationId xmlns:a16="http://schemas.microsoft.com/office/drawing/2014/main" id="{5BA58ADD-0E9E-4C05-7E5E-F13BA60F8028}"/>
              </a:ext>
            </a:extLst>
          </p:cNvPr>
          <p:cNvSpPr>
            <a:spLocks noGrp="1" noChangeArrowheads="1"/>
          </p:cNvSpPr>
          <p:nvPr>
            <p:ph type="sldNum" sz="quarter" idx="12"/>
          </p:nvPr>
        </p:nvSpPr>
        <p:spPr>
          <a:ln/>
        </p:spPr>
        <p:txBody>
          <a:bodyPr/>
          <a:lstStyle>
            <a:lvl1pPr>
              <a:defRPr/>
            </a:lvl1pPr>
          </a:lstStyle>
          <a:p>
            <a:fld id="{7636F005-AB5C-C549-921A-08B23393F77F}" type="slidenum">
              <a:rPr lang="en-US" altLang="zh-TW"/>
              <a:pPr/>
              <a:t>‹#›</a:t>
            </a:fld>
            <a:endParaRPr lang="en-US" altLang="zh-TW"/>
          </a:p>
        </p:txBody>
      </p:sp>
    </p:spTree>
    <p:extLst>
      <p:ext uri="{BB962C8B-B14F-4D97-AF65-F5344CB8AC3E}">
        <p14:creationId xmlns:p14="http://schemas.microsoft.com/office/powerpoint/2010/main" val="323192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182688" y="2017713"/>
            <a:ext cx="3810000" cy="4114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5145088" y="2017713"/>
            <a:ext cx="3810000" cy="4114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1">
            <a:extLst>
              <a:ext uri="{FF2B5EF4-FFF2-40B4-BE49-F238E27FC236}">
                <a16:creationId xmlns:a16="http://schemas.microsoft.com/office/drawing/2014/main" id="{E5967EC1-5A6C-EC4E-6B57-E2BE6786340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a:extLst>
              <a:ext uri="{FF2B5EF4-FFF2-40B4-BE49-F238E27FC236}">
                <a16:creationId xmlns:a16="http://schemas.microsoft.com/office/drawing/2014/main" id="{4C89056F-813A-2FD9-B0D9-1361EC39183D}"/>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a:extLst>
              <a:ext uri="{FF2B5EF4-FFF2-40B4-BE49-F238E27FC236}">
                <a16:creationId xmlns:a16="http://schemas.microsoft.com/office/drawing/2014/main" id="{0A002BA0-72DD-6B38-760B-B2E775221726}"/>
              </a:ext>
            </a:extLst>
          </p:cNvPr>
          <p:cNvSpPr>
            <a:spLocks noGrp="1" noChangeArrowheads="1"/>
          </p:cNvSpPr>
          <p:nvPr>
            <p:ph type="sldNum" sz="quarter" idx="12"/>
          </p:nvPr>
        </p:nvSpPr>
        <p:spPr>
          <a:ln/>
        </p:spPr>
        <p:txBody>
          <a:bodyPr/>
          <a:lstStyle>
            <a:lvl1pPr>
              <a:defRPr/>
            </a:lvl1pPr>
          </a:lstStyle>
          <a:p>
            <a:fld id="{01283342-8053-5546-80FA-18FDE15D8E0B}" type="slidenum">
              <a:rPr lang="en-US" altLang="zh-TW"/>
              <a:pPr/>
              <a:t>‹#›</a:t>
            </a:fld>
            <a:endParaRPr lang="en-US" altLang="zh-TW"/>
          </a:p>
        </p:txBody>
      </p:sp>
    </p:spTree>
    <p:extLst>
      <p:ext uri="{BB962C8B-B14F-4D97-AF65-F5344CB8AC3E}">
        <p14:creationId xmlns:p14="http://schemas.microsoft.com/office/powerpoint/2010/main" val="8256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1">
            <a:extLst>
              <a:ext uri="{FF2B5EF4-FFF2-40B4-BE49-F238E27FC236}">
                <a16:creationId xmlns:a16="http://schemas.microsoft.com/office/drawing/2014/main" id="{F7BD1E68-90E0-0BED-6E79-C45B501C1FD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2">
            <a:extLst>
              <a:ext uri="{FF2B5EF4-FFF2-40B4-BE49-F238E27FC236}">
                <a16:creationId xmlns:a16="http://schemas.microsoft.com/office/drawing/2014/main" id="{069698A7-A0B1-64B5-B02A-7B76943D666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13">
            <a:extLst>
              <a:ext uri="{FF2B5EF4-FFF2-40B4-BE49-F238E27FC236}">
                <a16:creationId xmlns:a16="http://schemas.microsoft.com/office/drawing/2014/main" id="{8902D52F-0571-047E-49B9-34DEB9B9265C}"/>
              </a:ext>
            </a:extLst>
          </p:cNvPr>
          <p:cNvSpPr>
            <a:spLocks noGrp="1" noChangeArrowheads="1"/>
          </p:cNvSpPr>
          <p:nvPr>
            <p:ph type="sldNum" sz="quarter" idx="12"/>
          </p:nvPr>
        </p:nvSpPr>
        <p:spPr>
          <a:ln/>
        </p:spPr>
        <p:txBody>
          <a:bodyPr/>
          <a:lstStyle>
            <a:lvl1pPr>
              <a:defRPr/>
            </a:lvl1pPr>
          </a:lstStyle>
          <a:p>
            <a:fld id="{0787D690-8D3C-1848-91A9-98AD2B238848}" type="slidenum">
              <a:rPr lang="en-US" altLang="zh-TW"/>
              <a:pPr/>
              <a:t>‹#›</a:t>
            </a:fld>
            <a:endParaRPr lang="en-US" altLang="zh-TW"/>
          </a:p>
        </p:txBody>
      </p:sp>
    </p:spTree>
    <p:extLst>
      <p:ext uri="{BB962C8B-B14F-4D97-AF65-F5344CB8AC3E}">
        <p14:creationId xmlns:p14="http://schemas.microsoft.com/office/powerpoint/2010/main" val="261338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11">
            <a:extLst>
              <a:ext uri="{FF2B5EF4-FFF2-40B4-BE49-F238E27FC236}">
                <a16:creationId xmlns:a16="http://schemas.microsoft.com/office/drawing/2014/main" id="{124942EA-460E-F6E4-632E-7D343EDD29E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2">
            <a:extLst>
              <a:ext uri="{FF2B5EF4-FFF2-40B4-BE49-F238E27FC236}">
                <a16:creationId xmlns:a16="http://schemas.microsoft.com/office/drawing/2014/main" id="{F39C2817-8CD0-7957-E19F-6922696E509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3">
            <a:extLst>
              <a:ext uri="{FF2B5EF4-FFF2-40B4-BE49-F238E27FC236}">
                <a16:creationId xmlns:a16="http://schemas.microsoft.com/office/drawing/2014/main" id="{A5CB5F46-1147-CAC6-86D8-4550D4D4C02E}"/>
              </a:ext>
            </a:extLst>
          </p:cNvPr>
          <p:cNvSpPr>
            <a:spLocks noGrp="1" noChangeArrowheads="1"/>
          </p:cNvSpPr>
          <p:nvPr>
            <p:ph type="sldNum" sz="quarter" idx="12"/>
          </p:nvPr>
        </p:nvSpPr>
        <p:spPr>
          <a:ln/>
        </p:spPr>
        <p:txBody>
          <a:bodyPr/>
          <a:lstStyle>
            <a:lvl1pPr>
              <a:defRPr/>
            </a:lvl1pPr>
          </a:lstStyle>
          <a:p>
            <a:fld id="{194994C0-0E44-FB41-9571-351CEB8EFE8A}" type="slidenum">
              <a:rPr lang="en-US" altLang="zh-TW"/>
              <a:pPr/>
              <a:t>‹#›</a:t>
            </a:fld>
            <a:endParaRPr lang="en-US" altLang="zh-TW"/>
          </a:p>
        </p:txBody>
      </p:sp>
    </p:spTree>
    <p:extLst>
      <p:ext uri="{BB962C8B-B14F-4D97-AF65-F5344CB8AC3E}">
        <p14:creationId xmlns:p14="http://schemas.microsoft.com/office/powerpoint/2010/main" val="108848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3C145B6A-A055-CFF3-22CF-EDAFF82DB8A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2">
            <a:extLst>
              <a:ext uri="{FF2B5EF4-FFF2-40B4-BE49-F238E27FC236}">
                <a16:creationId xmlns:a16="http://schemas.microsoft.com/office/drawing/2014/main" id="{B53A0426-77FA-E601-F7CC-D318DE30CC3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13">
            <a:extLst>
              <a:ext uri="{FF2B5EF4-FFF2-40B4-BE49-F238E27FC236}">
                <a16:creationId xmlns:a16="http://schemas.microsoft.com/office/drawing/2014/main" id="{F5DE7BAF-9508-68C3-DFF1-FAF49665C29C}"/>
              </a:ext>
            </a:extLst>
          </p:cNvPr>
          <p:cNvSpPr>
            <a:spLocks noGrp="1" noChangeArrowheads="1"/>
          </p:cNvSpPr>
          <p:nvPr>
            <p:ph type="sldNum" sz="quarter" idx="12"/>
          </p:nvPr>
        </p:nvSpPr>
        <p:spPr>
          <a:ln/>
        </p:spPr>
        <p:txBody>
          <a:bodyPr/>
          <a:lstStyle>
            <a:lvl1pPr>
              <a:defRPr/>
            </a:lvl1pPr>
          </a:lstStyle>
          <a:p>
            <a:fld id="{92FC487A-98E6-4544-9E8D-D5E6D38CEED5}" type="slidenum">
              <a:rPr lang="en-US" altLang="zh-TW"/>
              <a:pPr/>
              <a:t>‹#›</a:t>
            </a:fld>
            <a:endParaRPr lang="en-US" altLang="zh-TW"/>
          </a:p>
        </p:txBody>
      </p:sp>
    </p:spTree>
    <p:extLst>
      <p:ext uri="{BB962C8B-B14F-4D97-AF65-F5344CB8AC3E}">
        <p14:creationId xmlns:p14="http://schemas.microsoft.com/office/powerpoint/2010/main" val="260145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11">
            <a:extLst>
              <a:ext uri="{FF2B5EF4-FFF2-40B4-BE49-F238E27FC236}">
                <a16:creationId xmlns:a16="http://schemas.microsoft.com/office/drawing/2014/main" id="{0193D85E-7D99-21B5-8B7E-8585C09E94E6}"/>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a:extLst>
              <a:ext uri="{FF2B5EF4-FFF2-40B4-BE49-F238E27FC236}">
                <a16:creationId xmlns:a16="http://schemas.microsoft.com/office/drawing/2014/main" id="{D2AE62DC-172B-15D8-F539-AFC6C6FB442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a:extLst>
              <a:ext uri="{FF2B5EF4-FFF2-40B4-BE49-F238E27FC236}">
                <a16:creationId xmlns:a16="http://schemas.microsoft.com/office/drawing/2014/main" id="{CAA0D3D6-8536-30A9-7DF4-DEC655C8ECE9}"/>
              </a:ext>
            </a:extLst>
          </p:cNvPr>
          <p:cNvSpPr>
            <a:spLocks noGrp="1" noChangeArrowheads="1"/>
          </p:cNvSpPr>
          <p:nvPr>
            <p:ph type="sldNum" sz="quarter" idx="12"/>
          </p:nvPr>
        </p:nvSpPr>
        <p:spPr>
          <a:ln/>
        </p:spPr>
        <p:txBody>
          <a:bodyPr/>
          <a:lstStyle>
            <a:lvl1pPr>
              <a:defRPr/>
            </a:lvl1pPr>
          </a:lstStyle>
          <a:p>
            <a:fld id="{419AF6F5-232B-0A41-A883-43927D438AEC}" type="slidenum">
              <a:rPr lang="en-US" altLang="zh-TW"/>
              <a:pPr/>
              <a:t>‹#›</a:t>
            </a:fld>
            <a:endParaRPr lang="en-US" altLang="zh-TW"/>
          </a:p>
        </p:txBody>
      </p:sp>
    </p:spTree>
    <p:extLst>
      <p:ext uri="{BB962C8B-B14F-4D97-AF65-F5344CB8AC3E}">
        <p14:creationId xmlns:p14="http://schemas.microsoft.com/office/powerpoint/2010/main" val="3469580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Rectangle 11">
            <a:extLst>
              <a:ext uri="{FF2B5EF4-FFF2-40B4-BE49-F238E27FC236}">
                <a16:creationId xmlns:a16="http://schemas.microsoft.com/office/drawing/2014/main" id="{37144C31-CEAE-F710-773D-6C2D762C870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a:extLst>
              <a:ext uri="{FF2B5EF4-FFF2-40B4-BE49-F238E27FC236}">
                <a16:creationId xmlns:a16="http://schemas.microsoft.com/office/drawing/2014/main" id="{09627B96-1085-7B8D-3ABB-ECB361B5DC90}"/>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a:extLst>
              <a:ext uri="{FF2B5EF4-FFF2-40B4-BE49-F238E27FC236}">
                <a16:creationId xmlns:a16="http://schemas.microsoft.com/office/drawing/2014/main" id="{F9DDACF1-D7B0-7C97-73FF-97B6C543BEF6}"/>
              </a:ext>
            </a:extLst>
          </p:cNvPr>
          <p:cNvSpPr>
            <a:spLocks noGrp="1" noChangeArrowheads="1"/>
          </p:cNvSpPr>
          <p:nvPr>
            <p:ph type="sldNum" sz="quarter" idx="12"/>
          </p:nvPr>
        </p:nvSpPr>
        <p:spPr>
          <a:ln/>
        </p:spPr>
        <p:txBody>
          <a:bodyPr/>
          <a:lstStyle>
            <a:lvl1pPr>
              <a:defRPr/>
            </a:lvl1pPr>
          </a:lstStyle>
          <a:p>
            <a:fld id="{524D1E88-E77F-C641-996D-25AB715E7CA1}" type="slidenum">
              <a:rPr lang="en-US" altLang="zh-TW"/>
              <a:pPr/>
              <a:t>‹#›</a:t>
            </a:fld>
            <a:endParaRPr lang="en-US" altLang="zh-TW"/>
          </a:p>
        </p:txBody>
      </p:sp>
    </p:spTree>
    <p:extLst>
      <p:ext uri="{BB962C8B-B14F-4D97-AF65-F5344CB8AC3E}">
        <p14:creationId xmlns:p14="http://schemas.microsoft.com/office/powerpoint/2010/main" val="324246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C4E45FF-F9DC-4C55-999D-0FE6030C7E3F}"/>
              </a:ext>
            </a:extLst>
          </p:cNvPr>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a:p>
        </p:txBody>
      </p:sp>
      <p:sp>
        <p:nvSpPr>
          <p:cNvPr id="1027" name="Rectangle 3">
            <a:extLst>
              <a:ext uri="{FF2B5EF4-FFF2-40B4-BE49-F238E27FC236}">
                <a16:creationId xmlns:a16="http://schemas.microsoft.com/office/drawing/2014/main" id="{C2095DB6-86E2-4B62-A18A-BF394754BD37}"/>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a:p>
        </p:txBody>
      </p:sp>
      <p:sp>
        <p:nvSpPr>
          <p:cNvPr id="1028" name="Rectangle 4">
            <a:extLst>
              <a:ext uri="{FF2B5EF4-FFF2-40B4-BE49-F238E27FC236}">
                <a16:creationId xmlns:a16="http://schemas.microsoft.com/office/drawing/2014/main" id="{CCC503E1-74DD-459B-9703-011A3B0025CA}"/>
              </a:ext>
            </a:extLst>
          </p:cNvPr>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a:p>
        </p:txBody>
      </p:sp>
      <p:sp>
        <p:nvSpPr>
          <p:cNvPr id="1029" name="Rectangle 5">
            <a:extLst>
              <a:ext uri="{FF2B5EF4-FFF2-40B4-BE49-F238E27FC236}">
                <a16:creationId xmlns:a16="http://schemas.microsoft.com/office/drawing/2014/main" id="{C6EB6CB8-7600-4D92-864B-A5DAA6ED9CF1}"/>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a:p>
        </p:txBody>
      </p:sp>
      <p:sp>
        <p:nvSpPr>
          <p:cNvPr id="1030" name="Rectangle 6">
            <a:extLst>
              <a:ext uri="{FF2B5EF4-FFF2-40B4-BE49-F238E27FC236}">
                <a16:creationId xmlns:a16="http://schemas.microsoft.com/office/drawing/2014/main" id="{9618CF4D-CDF4-45AC-BD75-FE4B2229D89F}"/>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a:p>
        </p:txBody>
      </p:sp>
      <p:sp>
        <p:nvSpPr>
          <p:cNvPr id="1031" name="Rectangle 7">
            <a:extLst>
              <a:ext uri="{FF2B5EF4-FFF2-40B4-BE49-F238E27FC236}">
                <a16:creationId xmlns:a16="http://schemas.microsoft.com/office/drawing/2014/main" id="{DFEDDD2B-688C-4934-A27C-F867D9FEFC1E}"/>
              </a:ext>
            </a:extLst>
          </p:cNvPr>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a:p>
        </p:txBody>
      </p:sp>
      <p:sp>
        <p:nvSpPr>
          <p:cNvPr id="1032" name="Rectangle 8">
            <a:extLst>
              <a:ext uri="{FF2B5EF4-FFF2-40B4-BE49-F238E27FC236}">
                <a16:creationId xmlns:a16="http://schemas.microsoft.com/office/drawing/2014/main" id="{32EBD03D-69FE-4DEF-92A5-FD549FA81763}"/>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Tahoma" panose="020B0604030504040204" pitchFamily="34" charset="0"/>
                <a:ea typeface="新細明體" panose="02020500000000000000" pitchFamily="18" charset="-120"/>
              </a:defRPr>
            </a:lvl1pPr>
            <a:lvl2pPr marL="742950" indent="-285750">
              <a:defRPr kumimoji="1">
                <a:solidFill>
                  <a:schemeClr val="tx1"/>
                </a:solidFill>
                <a:latin typeface="Tahoma" panose="020B0604030504040204" pitchFamily="34" charset="0"/>
                <a:ea typeface="新細明體" panose="02020500000000000000" pitchFamily="18" charset="-120"/>
              </a:defRPr>
            </a:lvl2pPr>
            <a:lvl3pPr marL="1143000" indent="-228600">
              <a:defRPr kumimoji="1">
                <a:solidFill>
                  <a:schemeClr val="tx1"/>
                </a:solidFill>
                <a:latin typeface="Tahoma" panose="020B0604030504040204" pitchFamily="34" charset="0"/>
                <a:ea typeface="新細明體" panose="02020500000000000000" pitchFamily="18" charset="-120"/>
              </a:defRPr>
            </a:lvl3pPr>
            <a:lvl4pPr marL="1600200" indent="-228600">
              <a:defRPr kumimoji="1">
                <a:solidFill>
                  <a:schemeClr val="tx1"/>
                </a:solidFill>
                <a:latin typeface="Tahoma" panose="020B0604030504040204" pitchFamily="34" charset="0"/>
                <a:ea typeface="新細明體" panose="02020500000000000000" pitchFamily="18" charset="-120"/>
              </a:defRPr>
            </a:lvl4pPr>
            <a:lvl5pPr marL="2057400" indent="-22860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a:p>
        </p:txBody>
      </p:sp>
      <p:sp>
        <p:nvSpPr>
          <p:cNvPr id="1033" name="Rectangle 9">
            <a:extLst>
              <a:ext uri="{FF2B5EF4-FFF2-40B4-BE49-F238E27FC236}">
                <a16:creationId xmlns:a16="http://schemas.microsoft.com/office/drawing/2014/main" id="{1D8D2094-0891-744F-0643-8EEFE823D6BC}"/>
              </a:ext>
            </a:extLst>
          </p:cNvPr>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34" name="Rectangle 10">
            <a:extLst>
              <a:ext uri="{FF2B5EF4-FFF2-40B4-BE49-F238E27FC236}">
                <a16:creationId xmlns:a16="http://schemas.microsoft.com/office/drawing/2014/main" id="{8133037C-0F4C-42E9-7CEF-5B92421F351B}"/>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31" name="Rectangle 11">
            <a:extLst>
              <a:ext uri="{FF2B5EF4-FFF2-40B4-BE49-F238E27FC236}">
                <a16:creationId xmlns:a16="http://schemas.microsoft.com/office/drawing/2014/main" id="{596E52DC-2C74-4F4F-A538-2C56A65AD5B5}"/>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400"/>
            </a:lvl1pPr>
          </a:lstStyle>
          <a:p>
            <a:pPr>
              <a:defRPr/>
            </a:pPr>
            <a:endParaRPr lang="en-US" altLang="zh-TW"/>
          </a:p>
        </p:txBody>
      </p:sp>
      <p:sp>
        <p:nvSpPr>
          <p:cNvPr id="5132" name="Rectangle 12">
            <a:extLst>
              <a:ext uri="{FF2B5EF4-FFF2-40B4-BE49-F238E27FC236}">
                <a16:creationId xmlns:a16="http://schemas.microsoft.com/office/drawing/2014/main" id="{476B9F03-06B5-4CEC-990A-8E7FF8906DA0}"/>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400"/>
            </a:lvl1pPr>
          </a:lstStyle>
          <a:p>
            <a:pPr>
              <a:defRPr/>
            </a:pPr>
            <a:endParaRPr lang="en-US" altLang="zh-TW"/>
          </a:p>
        </p:txBody>
      </p:sp>
      <p:sp>
        <p:nvSpPr>
          <p:cNvPr id="5133" name="Rectangle 13">
            <a:extLst>
              <a:ext uri="{FF2B5EF4-FFF2-40B4-BE49-F238E27FC236}">
                <a16:creationId xmlns:a16="http://schemas.microsoft.com/office/drawing/2014/main" id="{9EB08C26-2CC9-43B8-AFB7-D476943BA152}"/>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a:lvl1pPr>
          </a:lstStyle>
          <a:p>
            <a:fld id="{0E37B454-D171-9C43-BA57-42556A3149F7}"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816"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5pPr>
      <a:lvl6pPr marL="457200" algn="l" rtl="0" fontAlgn="base">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6pPr>
      <a:lvl7pPr marL="914400" algn="l" rtl="0" fontAlgn="base">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7pPr>
      <a:lvl8pPr marL="1371600" algn="l" rtl="0" fontAlgn="base">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8pPr>
      <a:lvl9pPr marL="1828800" algn="l" rtl="0" fontAlgn="base">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a:extLst>
              <a:ext uri="{FF2B5EF4-FFF2-40B4-BE49-F238E27FC236}">
                <a16:creationId xmlns:a16="http://schemas.microsoft.com/office/drawing/2014/main" id="{C8E32788-B3D2-6896-5F15-4A3C8515CC7C}"/>
              </a:ext>
            </a:extLst>
          </p:cNvPr>
          <p:cNvSpPr>
            <a:spLocks noGrp="1" noChangeArrowheads="1"/>
          </p:cNvSpPr>
          <p:nvPr>
            <p:ph type="ctrTitle"/>
          </p:nvPr>
        </p:nvSpPr>
        <p:spPr/>
        <p:txBody>
          <a:bodyPr/>
          <a:lstStyle/>
          <a:p>
            <a:pPr eaLnBrk="1" hangingPunct="1"/>
            <a:r>
              <a:rPr lang="zh-TW" altLang="en-US" sz="6000">
                <a:latin typeface="標楷體" panose="02010601000101010101" pitchFamily="2" charset="-120"/>
                <a:ea typeface="標楷體" panose="02010601000101010101" pitchFamily="2" charset="-120"/>
              </a:rPr>
              <a:t>第二講</a:t>
            </a:r>
          </a:p>
        </p:txBody>
      </p:sp>
      <p:sp>
        <p:nvSpPr>
          <p:cNvPr id="3075" name="副標題 2">
            <a:extLst>
              <a:ext uri="{FF2B5EF4-FFF2-40B4-BE49-F238E27FC236}">
                <a16:creationId xmlns:a16="http://schemas.microsoft.com/office/drawing/2014/main" id="{3D13F2DB-F6FB-EDA4-9351-8C809996C165}"/>
              </a:ext>
            </a:extLst>
          </p:cNvPr>
          <p:cNvSpPr>
            <a:spLocks noGrp="1" noChangeArrowheads="1"/>
          </p:cNvSpPr>
          <p:nvPr>
            <p:ph type="subTitle" idx="1"/>
          </p:nvPr>
        </p:nvSpPr>
        <p:spPr/>
        <p:txBody>
          <a:bodyPr/>
          <a:lstStyle/>
          <a:p>
            <a:pPr eaLnBrk="1" hangingPunct="1"/>
            <a:r>
              <a:rPr lang="en-US" altLang="zh-TW" sz="4000">
                <a:solidFill>
                  <a:srgbClr val="FF0000"/>
                </a:solidFill>
                <a:latin typeface="Times New Roman" panose="02020603050405020304" pitchFamily="18" charset="0"/>
                <a:ea typeface="標楷體" panose="02010601000101010101" pitchFamily="2" charset="-120"/>
                <a:cs typeface="Times New Roman" panose="02020603050405020304" pitchFamily="18" charset="0"/>
              </a:rPr>
              <a:t>2022/09/30</a:t>
            </a:r>
            <a:endParaRPr lang="zh-TW" altLang="en-US" sz="40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F9FDF28-ADE2-91B6-8B5D-0957620319D8}"/>
              </a:ext>
            </a:extLst>
          </p:cNvPr>
          <p:cNvSpPr>
            <a:spLocks noGrp="1" noChangeArrowheads="1"/>
          </p:cNvSpPr>
          <p:nvPr>
            <p:ph type="title"/>
          </p:nvPr>
        </p:nvSpPr>
        <p:spPr/>
        <p:txBody>
          <a:bodyPr/>
          <a:lstStyle/>
          <a:p>
            <a:pPr eaLnBrk="1" hangingPunct="1"/>
            <a:r>
              <a:rPr lang="zh-TW" altLang="en-US" dirty="0">
                <a:solidFill>
                  <a:srgbClr val="0000CC"/>
                </a:solidFill>
                <a:latin typeface="Times New Roman" panose="02020603050405020304" pitchFamily="18" charset="0"/>
                <a:ea typeface="標楷體" panose="02010601000101010101" pitchFamily="2" charset="-120"/>
              </a:rPr>
              <a:t>空論域（</a:t>
            </a:r>
            <a:r>
              <a:rPr lang="en-US" altLang="zh-TW" dirty="0">
                <a:solidFill>
                  <a:srgbClr val="0000CC"/>
                </a:solidFill>
                <a:latin typeface="Times New Roman" panose="02020603050405020304" pitchFamily="18" charset="0"/>
                <a:ea typeface="標楷體" panose="02010601000101010101" pitchFamily="2" charset="-120"/>
              </a:rPr>
              <a:t>empty domain</a:t>
            </a:r>
            <a:r>
              <a:rPr lang="zh-TW" altLang="en-US" dirty="0">
                <a:solidFill>
                  <a:srgbClr val="0000CC"/>
                </a:solidFill>
                <a:latin typeface="Times New Roman" panose="02020603050405020304" pitchFamily="18" charset="0"/>
                <a:ea typeface="標楷體" panose="02010601000101010101" pitchFamily="2" charset="-120"/>
              </a:rPr>
              <a:t>）所導致之語句判斷的困難</a:t>
            </a:r>
          </a:p>
        </p:txBody>
      </p:sp>
      <p:sp>
        <p:nvSpPr>
          <p:cNvPr id="14339" name="Rectangle 3">
            <a:extLst>
              <a:ext uri="{FF2B5EF4-FFF2-40B4-BE49-F238E27FC236}">
                <a16:creationId xmlns:a16="http://schemas.microsoft.com/office/drawing/2014/main" id="{D3841FDB-87F5-E331-B2FA-F5773126CB98}"/>
              </a:ext>
            </a:extLst>
          </p:cNvPr>
          <p:cNvSpPr>
            <a:spLocks noGrp="1" noChangeArrowheads="1"/>
          </p:cNvSpPr>
          <p:nvPr>
            <p:ph idx="1"/>
          </p:nvPr>
        </p:nvSpPr>
        <p:spPr/>
        <p:txBody>
          <a:bodyPr/>
          <a:lstStyle/>
          <a:p>
            <a:pPr eaLnBrk="1" hangingPunct="1"/>
            <a:r>
              <a:rPr lang="zh-TW" altLang="en-US" dirty="0">
                <a:solidFill>
                  <a:srgbClr val="CC0000"/>
                </a:solidFill>
                <a:latin typeface="標楷體" panose="02010601000101010101" pitchFamily="2" charset="-120"/>
                <a:ea typeface="標楷體" panose="02010601000101010101" pitchFamily="2" charset="-120"/>
              </a:rPr>
              <a:t>現在的法國國王是禿頭的。</a:t>
            </a:r>
          </a:p>
          <a:p>
            <a:pPr eaLnBrk="1" hangingPunct="1"/>
            <a:r>
              <a:rPr lang="zh-TW" altLang="en-US" dirty="0">
                <a:solidFill>
                  <a:srgbClr val="006600"/>
                </a:solidFill>
                <a:latin typeface="標楷體" panose="02010601000101010101" pitchFamily="2" charset="-120"/>
                <a:ea typeface="標楷體" panose="02010601000101010101" pitchFamily="2" charset="-120"/>
              </a:rPr>
              <a:t>當其為假</a:t>
            </a:r>
          </a:p>
          <a:p>
            <a:pPr eaLnBrk="1" hangingPunct="1"/>
            <a:r>
              <a:rPr lang="zh-TW" altLang="en-US" dirty="0">
                <a:solidFill>
                  <a:srgbClr val="CC0000"/>
                </a:solidFill>
                <a:latin typeface="標楷體" panose="02010601000101010101" pitchFamily="2" charset="-120"/>
                <a:ea typeface="標楷體" panose="02010601000101010101" pitchFamily="2" charset="-120"/>
              </a:rPr>
              <a:t>現在的法國國王不是禿頭的。</a:t>
            </a:r>
          </a:p>
          <a:p>
            <a:pPr eaLnBrk="1" hangingPunct="1"/>
            <a:r>
              <a:rPr lang="zh-TW" altLang="en-US" dirty="0">
                <a:solidFill>
                  <a:srgbClr val="6600CC"/>
                </a:solidFill>
                <a:latin typeface="標楷體" panose="02010601000101010101" pitchFamily="2" charset="-120"/>
                <a:ea typeface="標楷體" panose="02010601000101010101" pitchFamily="2" charset="-120"/>
              </a:rPr>
              <a:t>矛盾律和排中律</a:t>
            </a:r>
          </a:p>
          <a:p>
            <a:pPr eaLnBrk="1" hangingPunct="1"/>
            <a:r>
              <a:rPr lang="zh-TW" altLang="en-US" dirty="0">
                <a:solidFill>
                  <a:srgbClr val="6600CC"/>
                </a:solidFill>
                <a:latin typeface="標楷體" panose="02010601000101010101" pitchFamily="2" charset="-120"/>
                <a:ea typeface="標楷體" panose="02010601000101010101" pitchFamily="2" charset="-120"/>
              </a:rPr>
              <a:t>羅素的確定描述詞</a:t>
            </a:r>
          </a:p>
          <a:p>
            <a:pPr eaLnBrk="1" hangingPunct="1"/>
            <a:r>
              <a:rPr lang="en-US" altLang="zh-TW" dirty="0">
                <a:solidFill>
                  <a:srgbClr val="6600CC"/>
                </a:solidFill>
                <a:latin typeface="Times New Roman" panose="02020603050405020304" pitchFamily="18" charset="0"/>
              </a:rPr>
              <a:t>Strawson’s reference theory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9">
                                            <p:txEl>
                                              <p:pRg st="0" end="0"/>
                                            </p:txEl>
                                          </p:spTgt>
                                        </p:tgtEl>
                                        <p:attrNameLst>
                                          <p:attrName>style.visibility</p:attrName>
                                        </p:attrNameLst>
                                      </p:cBhvr>
                                      <p:to>
                                        <p:strVal val="visible"/>
                                      </p:to>
                                    </p:set>
                                    <p:anim calcmode="lin" valueType="num">
                                      <p:cBhvr additive="base">
                                        <p:cTn id="13"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39">
                                            <p:txEl>
                                              <p:pRg st="1" end="1"/>
                                            </p:txEl>
                                          </p:spTgt>
                                        </p:tgtEl>
                                        <p:attrNameLst>
                                          <p:attrName>style.visibility</p:attrName>
                                        </p:attrNameLst>
                                      </p:cBhvr>
                                      <p:to>
                                        <p:strVal val="visible"/>
                                      </p:to>
                                    </p:set>
                                    <p:anim calcmode="lin" valueType="num">
                                      <p:cBhvr additive="base">
                                        <p:cTn id="19"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339">
                                            <p:txEl>
                                              <p:pRg st="2" end="2"/>
                                            </p:txEl>
                                          </p:spTgt>
                                        </p:tgtEl>
                                        <p:attrNameLst>
                                          <p:attrName>style.visibility</p:attrName>
                                        </p:attrNameLst>
                                      </p:cBhvr>
                                      <p:to>
                                        <p:strVal val="visible"/>
                                      </p:to>
                                    </p:set>
                                    <p:anim calcmode="lin" valueType="num">
                                      <p:cBhvr additive="base">
                                        <p:cTn id="25"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339">
                                            <p:txEl>
                                              <p:pRg st="3" end="3"/>
                                            </p:txEl>
                                          </p:spTgt>
                                        </p:tgtEl>
                                        <p:attrNameLst>
                                          <p:attrName>style.visibility</p:attrName>
                                        </p:attrNameLst>
                                      </p:cBhvr>
                                      <p:to>
                                        <p:strVal val="visible"/>
                                      </p:to>
                                    </p:set>
                                    <p:anim calcmode="lin" valueType="num">
                                      <p:cBhvr additive="base">
                                        <p:cTn id="31"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339">
                                            <p:txEl>
                                              <p:pRg st="4" end="4"/>
                                            </p:txEl>
                                          </p:spTgt>
                                        </p:tgtEl>
                                        <p:attrNameLst>
                                          <p:attrName>style.visibility</p:attrName>
                                        </p:attrNameLst>
                                      </p:cBhvr>
                                      <p:to>
                                        <p:strVal val="visible"/>
                                      </p:to>
                                    </p:set>
                                    <p:anim calcmode="lin" valueType="num">
                                      <p:cBhvr additive="base">
                                        <p:cTn id="37"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339">
                                            <p:txEl>
                                              <p:pRg st="5" end="5"/>
                                            </p:txEl>
                                          </p:spTgt>
                                        </p:tgtEl>
                                        <p:attrNameLst>
                                          <p:attrName>style.visibility</p:attrName>
                                        </p:attrNameLst>
                                      </p:cBhvr>
                                      <p:to>
                                        <p:strVal val="visible"/>
                                      </p:to>
                                    </p:set>
                                    <p:anim calcmode="lin" valueType="num">
                                      <p:cBhvr additive="base">
                                        <p:cTn id="43"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3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8BDB50E8-631C-ACBA-BD37-5A22FF9D851A}"/>
              </a:ext>
            </a:extLst>
          </p:cNvPr>
          <p:cNvSpPr>
            <a:spLocks noGrp="1" noChangeArrowheads="1"/>
          </p:cNvSpPr>
          <p:nvPr>
            <p:ph type="title"/>
          </p:nvPr>
        </p:nvSpPr>
        <p:spPr/>
        <p:txBody>
          <a:bodyPr/>
          <a:lstStyle/>
          <a:p>
            <a:pPr eaLnBrk="1" hangingPunct="1"/>
            <a:r>
              <a:rPr lang="zh-TW" altLang="en-US" dirty="0">
                <a:solidFill>
                  <a:srgbClr val="0000CC"/>
                </a:solidFill>
                <a:ea typeface="標楷體" panose="02010601000101010101" pitchFamily="2" charset="-120"/>
              </a:rPr>
              <a:t>認識語句</a:t>
            </a:r>
          </a:p>
        </p:txBody>
      </p:sp>
      <p:sp>
        <p:nvSpPr>
          <p:cNvPr id="2053" name="Rectangle 5">
            <a:extLst>
              <a:ext uri="{FF2B5EF4-FFF2-40B4-BE49-F238E27FC236}">
                <a16:creationId xmlns:a16="http://schemas.microsoft.com/office/drawing/2014/main" id="{032C1089-4065-5EDC-708A-4FA5CFDBD63B}"/>
              </a:ext>
            </a:extLst>
          </p:cNvPr>
          <p:cNvSpPr>
            <a:spLocks noGrp="1" noChangeArrowheads="1"/>
          </p:cNvSpPr>
          <p:nvPr>
            <p:ph idx="1"/>
          </p:nvPr>
        </p:nvSpPr>
        <p:spPr/>
        <p:txBody>
          <a:bodyPr/>
          <a:lstStyle/>
          <a:p>
            <a:pPr eaLnBrk="1" hangingPunct="1"/>
            <a:r>
              <a:rPr lang="zh-TW" altLang="en-US" dirty="0">
                <a:solidFill>
                  <a:srgbClr val="CC0000"/>
                </a:solidFill>
                <a:latin typeface="Times New Roman" panose="02020603050405020304" pitchFamily="18" charset="0"/>
                <a:ea typeface="標楷體" panose="02010601000101010101" pitchFamily="2" charset="-120"/>
              </a:rPr>
              <a:t>認知語言（</a:t>
            </a:r>
            <a:r>
              <a:rPr lang="en-US" altLang="zh-TW" dirty="0">
                <a:solidFill>
                  <a:srgbClr val="CC0000"/>
                </a:solidFill>
                <a:latin typeface="Times New Roman" panose="02020603050405020304" pitchFamily="18" charset="0"/>
                <a:ea typeface="標楷體" panose="02010601000101010101" pitchFamily="2" charset="-120"/>
              </a:rPr>
              <a:t>cognitive language</a:t>
            </a:r>
            <a:r>
              <a:rPr lang="zh-TW" altLang="en-US" dirty="0">
                <a:solidFill>
                  <a:srgbClr val="CC0000"/>
                </a:solidFill>
                <a:latin typeface="Times New Roman" panose="02020603050405020304" pitchFamily="18" charset="0"/>
                <a:ea typeface="標楷體" panose="02010601000101010101" pitchFamily="2" charset="-120"/>
              </a:rPr>
              <a:t>）與情感語言（</a:t>
            </a:r>
            <a:r>
              <a:rPr lang="en-US" altLang="zh-TW" dirty="0">
                <a:solidFill>
                  <a:srgbClr val="CC0000"/>
                </a:solidFill>
                <a:latin typeface="Times New Roman" panose="02020603050405020304" pitchFamily="18" charset="0"/>
                <a:ea typeface="標楷體" panose="02010601000101010101" pitchFamily="2" charset="-120"/>
              </a:rPr>
              <a:t>emotional language</a:t>
            </a:r>
            <a:r>
              <a:rPr lang="zh-TW" altLang="en-US" dirty="0">
                <a:solidFill>
                  <a:srgbClr val="CC0000"/>
                </a:solidFill>
                <a:latin typeface="Times New Roman" panose="02020603050405020304" pitchFamily="18" charset="0"/>
                <a:ea typeface="標楷體" panose="02010601000101010101" pitchFamily="2" charset="-120"/>
              </a:rPr>
              <a:t>）</a:t>
            </a:r>
            <a:endParaRPr lang="en-US" altLang="zh-TW" dirty="0">
              <a:solidFill>
                <a:srgbClr val="CC0000"/>
              </a:solidFill>
              <a:latin typeface="Times New Roman" panose="02020603050405020304" pitchFamily="18" charset="0"/>
              <a:ea typeface="標楷體" panose="02010601000101010101" pitchFamily="2" charset="-120"/>
            </a:endParaRPr>
          </a:p>
          <a:p>
            <a:pPr marL="514350" indent="-514350" eaLnBrk="1" hangingPunct="1">
              <a:buClrTx/>
              <a:buSzPct val="100000"/>
              <a:buFont typeface="+mj-lt"/>
              <a:buAutoNum type="arabicPeriod"/>
            </a:pPr>
            <a:r>
              <a:rPr lang="zh-TW" altLang="en-US" dirty="0">
                <a:solidFill>
                  <a:srgbClr val="006600"/>
                </a:solidFill>
                <a:latin typeface="Times New Roman" panose="02020603050405020304" pitchFamily="18" charset="0"/>
                <a:ea typeface="標楷體" panose="02010601000101010101" pitchFamily="2" charset="-120"/>
              </a:rPr>
              <a:t>十的倍數也必然是三的倍數。</a:t>
            </a:r>
          </a:p>
          <a:p>
            <a:pPr marL="514350" indent="-514350" eaLnBrk="1" hangingPunct="1">
              <a:buClrTx/>
              <a:buSzPct val="100000"/>
              <a:buFont typeface="+mj-lt"/>
              <a:buAutoNum type="arabicPeriod"/>
            </a:pPr>
            <a:r>
              <a:rPr lang="en-US" altLang="zh-TW" dirty="0">
                <a:solidFill>
                  <a:srgbClr val="006600"/>
                </a:solidFill>
                <a:latin typeface="Times New Roman" panose="02020603050405020304" pitchFamily="18" charset="0"/>
                <a:ea typeface="標楷體" panose="02010601000101010101" pitchFamily="2" charset="-120"/>
              </a:rPr>
              <a:t>2022</a:t>
            </a:r>
            <a:r>
              <a:rPr lang="zh-TW" altLang="en-US" dirty="0">
                <a:solidFill>
                  <a:srgbClr val="006600"/>
                </a:solidFill>
                <a:latin typeface="Times New Roman" panose="02020603050405020304" pitchFamily="18" charset="0"/>
                <a:ea typeface="標楷體" panose="02010601000101010101" pitchFamily="2" charset="-120"/>
              </a:rPr>
              <a:t>年</a:t>
            </a:r>
            <a:r>
              <a:rPr lang="en-US" altLang="zh-TW" dirty="0">
                <a:solidFill>
                  <a:srgbClr val="006600"/>
                </a:solidFill>
                <a:latin typeface="Times New Roman" panose="02020603050405020304" pitchFamily="18" charset="0"/>
                <a:ea typeface="標楷體" panose="02010601000101010101" pitchFamily="2" charset="-120"/>
              </a:rPr>
              <a:t>2</a:t>
            </a:r>
            <a:r>
              <a:rPr lang="zh-TW" altLang="en-US" dirty="0">
                <a:solidFill>
                  <a:srgbClr val="006600"/>
                </a:solidFill>
                <a:latin typeface="Times New Roman" panose="02020603050405020304" pitchFamily="18" charset="0"/>
                <a:ea typeface="標楷體" panose="02010601000101010101" pitchFamily="2" charset="-120"/>
              </a:rPr>
              <a:t>月</a:t>
            </a:r>
            <a:r>
              <a:rPr lang="en-US" altLang="zh-TW" dirty="0">
                <a:solidFill>
                  <a:srgbClr val="006600"/>
                </a:solidFill>
                <a:latin typeface="Times New Roman" panose="02020603050405020304" pitchFamily="18" charset="0"/>
                <a:ea typeface="標楷體" panose="02010601000101010101" pitchFamily="2" charset="-120"/>
              </a:rPr>
              <a:t>4</a:t>
            </a:r>
            <a:r>
              <a:rPr lang="zh-TW" altLang="en-US" dirty="0">
                <a:solidFill>
                  <a:srgbClr val="006600"/>
                </a:solidFill>
                <a:latin typeface="Times New Roman" panose="02020603050405020304" pitchFamily="18" charset="0"/>
                <a:ea typeface="標楷體" panose="02010601000101010101" pitchFamily="2" charset="-120"/>
              </a:rPr>
              <a:t>日起冬季奧運在北京舉行。</a:t>
            </a:r>
          </a:p>
          <a:p>
            <a:pPr marL="514350" indent="-514350" eaLnBrk="1" hangingPunct="1">
              <a:buClrTx/>
              <a:buSzPct val="100000"/>
              <a:buFont typeface="+mj-lt"/>
              <a:buAutoNum type="arabicPeriod"/>
            </a:pPr>
            <a:r>
              <a:rPr lang="zh-TW" altLang="en-US" dirty="0">
                <a:solidFill>
                  <a:srgbClr val="006600"/>
                </a:solidFill>
                <a:latin typeface="Times New Roman" panose="02020603050405020304" pitchFamily="18" charset="0"/>
                <a:ea typeface="標楷體" panose="02010601000101010101" pitchFamily="2" charset="-120"/>
              </a:rPr>
              <a:t>春花秋月何時了？</a:t>
            </a:r>
          </a:p>
          <a:p>
            <a:pPr marL="514350" indent="-514350" eaLnBrk="1" hangingPunct="1">
              <a:buClrTx/>
              <a:buSzPct val="100000"/>
              <a:buFont typeface="+mj-lt"/>
              <a:buAutoNum type="arabicPeriod"/>
            </a:pPr>
            <a:r>
              <a:rPr lang="zh-TW" altLang="en-US" dirty="0">
                <a:solidFill>
                  <a:srgbClr val="006600"/>
                </a:solidFill>
                <a:latin typeface="Times New Roman" panose="02020603050405020304" pitchFamily="18" charset="0"/>
                <a:ea typeface="標楷體" panose="02010601000101010101" pitchFamily="2" charset="-120"/>
              </a:rPr>
              <a:t>太棒了！</a:t>
            </a:r>
          </a:p>
          <a:p>
            <a:pPr marL="514350" indent="-514350" eaLnBrk="1" hangingPunct="1">
              <a:buClrTx/>
              <a:buSzPct val="100000"/>
              <a:buFont typeface="+mj-lt"/>
              <a:buAutoNum type="arabicPeriod"/>
            </a:pPr>
            <a:r>
              <a:rPr lang="zh-TW" altLang="en-US" dirty="0">
                <a:solidFill>
                  <a:srgbClr val="006600"/>
                </a:solidFill>
                <a:latin typeface="Times New Roman" panose="02020603050405020304" pitchFamily="18" charset="0"/>
                <a:ea typeface="標楷體" panose="02010601000101010101" pitchFamily="2" charset="-120"/>
              </a:rPr>
              <a:t>恨不相逢未嫁時。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3">
                                            <p:txEl>
                                              <p:pRg st="0" end="0"/>
                                            </p:txEl>
                                          </p:spTgt>
                                        </p:tgtEl>
                                        <p:attrNameLst>
                                          <p:attrName>style.visibility</p:attrName>
                                        </p:attrNameLst>
                                      </p:cBhvr>
                                      <p:to>
                                        <p:strVal val="visible"/>
                                      </p:to>
                                    </p:set>
                                    <p:anim calcmode="lin" valueType="num">
                                      <p:cBhvr additive="base">
                                        <p:cTn id="13" dur="500" fill="hold"/>
                                        <p:tgtEl>
                                          <p:spTgt spid="205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53">
                                            <p:txEl>
                                              <p:pRg st="1" end="1"/>
                                            </p:txEl>
                                          </p:spTgt>
                                        </p:tgtEl>
                                        <p:attrNameLst>
                                          <p:attrName>style.visibility</p:attrName>
                                        </p:attrNameLst>
                                      </p:cBhvr>
                                      <p:to>
                                        <p:strVal val="visible"/>
                                      </p:to>
                                    </p:set>
                                    <p:anim calcmode="lin" valueType="num">
                                      <p:cBhvr additive="base">
                                        <p:cTn id="19" dur="500" fill="hold"/>
                                        <p:tgtEl>
                                          <p:spTgt spid="205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53">
                                            <p:txEl>
                                              <p:pRg st="2" end="2"/>
                                            </p:txEl>
                                          </p:spTgt>
                                        </p:tgtEl>
                                        <p:attrNameLst>
                                          <p:attrName>style.visibility</p:attrName>
                                        </p:attrNameLst>
                                      </p:cBhvr>
                                      <p:to>
                                        <p:strVal val="visible"/>
                                      </p:to>
                                    </p:set>
                                    <p:anim calcmode="lin" valueType="num">
                                      <p:cBhvr additive="base">
                                        <p:cTn id="25" dur="500" fill="hold"/>
                                        <p:tgtEl>
                                          <p:spTgt spid="205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5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53">
                                            <p:txEl>
                                              <p:pRg st="3" end="3"/>
                                            </p:txEl>
                                          </p:spTgt>
                                        </p:tgtEl>
                                        <p:attrNameLst>
                                          <p:attrName>style.visibility</p:attrName>
                                        </p:attrNameLst>
                                      </p:cBhvr>
                                      <p:to>
                                        <p:strVal val="visible"/>
                                      </p:to>
                                    </p:set>
                                    <p:anim calcmode="lin" valueType="num">
                                      <p:cBhvr additive="base">
                                        <p:cTn id="31" dur="500" fill="hold"/>
                                        <p:tgtEl>
                                          <p:spTgt spid="205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5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53">
                                            <p:txEl>
                                              <p:pRg st="4" end="4"/>
                                            </p:txEl>
                                          </p:spTgt>
                                        </p:tgtEl>
                                        <p:attrNameLst>
                                          <p:attrName>style.visibility</p:attrName>
                                        </p:attrNameLst>
                                      </p:cBhvr>
                                      <p:to>
                                        <p:strVal val="visible"/>
                                      </p:to>
                                    </p:set>
                                    <p:anim calcmode="lin" valueType="num">
                                      <p:cBhvr additive="base">
                                        <p:cTn id="37" dur="500" fill="hold"/>
                                        <p:tgtEl>
                                          <p:spTgt spid="205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5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53">
                                            <p:txEl>
                                              <p:pRg st="5" end="5"/>
                                            </p:txEl>
                                          </p:spTgt>
                                        </p:tgtEl>
                                        <p:attrNameLst>
                                          <p:attrName>style.visibility</p:attrName>
                                        </p:attrNameLst>
                                      </p:cBhvr>
                                      <p:to>
                                        <p:strVal val="visible"/>
                                      </p:to>
                                    </p:set>
                                    <p:anim calcmode="lin" valueType="num">
                                      <p:cBhvr additive="base">
                                        <p:cTn id="43" dur="500" fill="hold"/>
                                        <p:tgtEl>
                                          <p:spTgt spid="205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5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p:bldP spid="205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內容版面配置區 2">
            <a:extLst>
              <a:ext uri="{FF2B5EF4-FFF2-40B4-BE49-F238E27FC236}">
                <a16:creationId xmlns:a16="http://schemas.microsoft.com/office/drawing/2014/main" id="{A29CF691-3CB4-BA78-6E16-EEFD2B5CA462}"/>
              </a:ext>
            </a:extLst>
          </p:cNvPr>
          <p:cNvSpPr>
            <a:spLocks noGrp="1" noChangeArrowheads="1"/>
          </p:cNvSpPr>
          <p:nvPr>
            <p:ph idx="1"/>
          </p:nvPr>
        </p:nvSpPr>
        <p:spPr>
          <a:xfrm>
            <a:off x="1182688" y="2017712"/>
            <a:ext cx="7772400" cy="4579639"/>
          </a:xfrm>
        </p:spPr>
        <p:txBody>
          <a:bodyPr/>
          <a:lstStyle/>
          <a:p>
            <a:r>
              <a:rPr lang="zh-TW" altLang="en-US" dirty="0">
                <a:solidFill>
                  <a:srgbClr val="CC0000"/>
                </a:solidFill>
                <a:latin typeface="Times New Roman" panose="02020603050405020304" pitchFamily="18" charset="0"/>
                <a:ea typeface="標楷體" panose="02010601000101010101" pitchFamily="2" charset="-120"/>
              </a:rPr>
              <a:t>原則上，邏輯課程所要探討的，主要以認知語言為主。</a:t>
            </a:r>
            <a:endParaRPr lang="en-US" altLang="zh-TW" dirty="0">
              <a:solidFill>
                <a:srgbClr val="CC0000"/>
              </a:solidFill>
              <a:latin typeface="Times New Roman" panose="02020603050405020304" pitchFamily="18" charset="0"/>
              <a:ea typeface="標楷體" panose="02010601000101010101" pitchFamily="2" charset="-120"/>
            </a:endParaRPr>
          </a:p>
          <a:p>
            <a:r>
              <a:rPr lang="zh-TW" altLang="en-US" dirty="0">
                <a:solidFill>
                  <a:srgbClr val="006600"/>
                </a:solidFill>
                <a:latin typeface="Times New Roman" panose="02020603050405020304" pitchFamily="18" charset="0"/>
                <a:ea typeface="標楷體" panose="02010601000101010101" pitchFamily="2" charset="-120"/>
              </a:rPr>
              <a:t>情感或價值語言，因為較難有普遍真假認同，邏輯思考上盡量避免使用。</a:t>
            </a:r>
            <a:endParaRPr lang="en-US" altLang="zh-TW" dirty="0">
              <a:solidFill>
                <a:srgbClr val="006600"/>
              </a:solidFill>
              <a:latin typeface="Times New Roman" panose="02020603050405020304" pitchFamily="18" charset="0"/>
              <a:ea typeface="標楷體" panose="02010601000101010101" pitchFamily="2" charset="-120"/>
            </a:endParaRPr>
          </a:p>
          <a:p>
            <a:r>
              <a:rPr lang="zh-TW" altLang="en-US" dirty="0">
                <a:solidFill>
                  <a:srgbClr val="660066"/>
                </a:solidFill>
                <a:latin typeface="Times New Roman" panose="02020603050405020304" pitchFamily="18" charset="0"/>
                <a:ea typeface="標楷體" panose="02010601000101010101" pitchFamily="2" charset="-120"/>
              </a:rPr>
              <a:t>然日常生活中，人類不可能完全避免使用情感或價值語言，但就學邏輯的學生而言，至少要培養出不被情感或價值語言干擾的能力。</a:t>
            </a:r>
            <a:endParaRPr lang="zh-TW" altLang="en-US" dirty="0">
              <a:solidFill>
                <a:srgbClr val="6600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055F9BA-D7EA-9517-813F-7AF2FF26C663}"/>
              </a:ext>
            </a:extLst>
          </p:cNvPr>
          <p:cNvSpPr>
            <a:spLocks noGrp="1" noChangeArrowheads="1"/>
          </p:cNvSpPr>
          <p:nvPr>
            <p:ph type="title"/>
          </p:nvPr>
        </p:nvSpPr>
        <p:spPr/>
        <p:txBody>
          <a:bodyPr/>
          <a:lstStyle/>
          <a:p>
            <a:pPr eaLnBrk="1" hangingPunct="1"/>
            <a:r>
              <a:rPr lang="zh-TW" altLang="en-US">
                <a:solidFill>
                  <a:srgbClr val="0000CC"/>
                </a:solidFill>
                <a:ea typeface="標楷體" panose="02010601000101010101" pitchFamily="2" charset="-120"/>
              </a:rPr>
              <a:t>還原為認知語句</a:t>
            </a:r>
          </a:p>
        </p:txBody>
      </p:sp>
      <p:sp>
        <p:nvSpPr>
          <p:cNvPr id="8195" name="Rectangle 3">
            <a:extLst>
              <a:ext uri="{FF2B5EF4-FFF2-40B4-BE49-F238E27FC236}">
                <a16:creationId xmlns:a16="http://schemas.microsoft.com/office/drawing/2014/main" id="{EED6D7F6-96DB-5792-7455-3305822602DA}"/>
              </a:ext>
            </a:extLst>
          </p:cNvPr>
          <p:cNvSpPr>
            <a:spLocks noGrp="1" noChangeArrowheads="1"/>
          </p:cNvSpPr>
          <p:nvPr>
            <p:ph idx="1"/>
          </p:nvPr>
        </p:nvSpPr>
        <p:spPr>
          <a:xfrm>
            <a:off x="1182688" y="2017712"/>
            <a:ext cx="7772400" cy="4507631"/>
          </a:xfrm>
        </p:spPr>
        <p:txBody>
          <a:bodyPr/>
          <a:lstStyle/>
          <a:p>
            <a:pPr eaLnBrk="1" hangingPunct="1"/>
            <a:r>
              <a:rPr lang="zh-TW" altLang="en-US" dirty="0">
                <a:solidFill>
                  <a:srgbClr val="CC0000"/>
                </a:solidFill>
                <a:ea typeface="標楷體" panose="02010601000101010101" pitchFamily="2" charset="-120"/>
              </a:rPr>
              <a:t>那充滿霸權心態的美國帝國主義正向我們這些敦厚樸實的國度推銷其虛偽的資產主義民主思想和制度。</a:t>
            </a:r>
          </a:p>
          <a:p>
            <a:pPr eaLnBrk="1" hangingPunct="1"/>
            <a:r>
              <a:rPr lang="zh-TW" altLang="en-US" dirty="0">
                <a:solidFill>
                  <a:srgbClr val="006600"/>
                </a:solidFill>
                <a:ea typeface="標楷體" panose="02010601000101010101" pitchFamily="2" charset="-120"/>
              </a:rPr>
              <a:t>世人普遍嚮往的美國正善意的跟我們這些企圖追求更理想政治體制的國家分享其優質的民主觀念和制度。</a:t>
            </a:r>
          </a:p>
          <a:p>
            <a:pPr eaLnBrk="1" hangingPunct="1"/>
            <a:r>
              <a:rPr lang="zh-TW" altLang="en-US" dirty="0">
                <a:solidFill>
                  <a:srgbClr val="6600CC"/>
                </a:solidFill>
                <a:ea typeface="標楷體" panose="02010601000101010101" pitchFamily="2" charset="-120"/>
              </a:rPr>
              <a:t>美國正向我國等若干國家傳播其民主思想和制度。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0" end="0"/>
                                            </p:txEl>
                                          </p:spTgt>
                                        </p:tgtEl>
                                        <p:attrNameLst>
                                          <p:attrName>style.visibility</p:attrName>
                                        </p:attrNameLst>
                                      </p:cBhvr>
                                      <p:to>
                                        <p:strVal val="visible"/>
                                      </p:to>
                                    </p:set>
                                    <p:anim calcmode="lin" valueType="num">
                                      <p:cBhvr additive="base">
                                        <p:cTn id="13"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1" end="1"/>
                                            </p:txEl>
                                          </p:spTgt>
                                        </p:tgtEl>
                                        <p:attrNameLst>
                                          <p:attrName>style.visibility</p:attrName>
                                        </p:attrNameLst>
                                      </p:cBhvr>
                                      <p:to>
                                        <p:strVal val="visible"/>
                                      </p:to>
                                    </p:set>
                                    <p:anim calcmode="lin" valueType="num">
                                      <p:cBhvr additive="base">
                                        <p:cTn id="19"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2" end="2"/>
                                            </p:txEl>
                                          </p:spTgt>
                                        </p:tgtEl>
                                        <p:attrNameLst>
                                          <p:attrName>style.visibility</p:attrName>
                                        </p:attrNameLst>
                                      </p:cBhvr>
                                      <p:to>
                                        <p:strVal val="visible"/>
                                      </p:to>
                                    </p:set>
                                    <p:anim calcmode="lin" valueType="num">
                                      <p:cBhvr additive="base">
                                        <p:cTn id="2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B4B6ADE-A5F9-59F8-CCE3-8963BE16C314}"/>
              </a:ext>
            </a:extLst>
          </p:cNvPr>
          <p:cNvSpPr>
            <a:spLocks noGrp="1" noChangeArrowheads="1"/>
          </p:cNvSpPr>
          <p:nvPr>
            <p:ph type="title"/>
          </p:nvPr>
        </p:nvSpPr>
        <p:spPr/>
        <p:txBody>
          <a:bodyPr/>
          <a:lstStyle/>
          <a:p>
            <a:pPr eaLnBrk="1" hangingPunct="1"/>
            <a:r>
              <a:rPr lang="zh-TW" altLang="en-US">
                <a:solidFill>
                  <a:srgbClr val="0000CC"/>
                </a:solidFill>
                <a:ea typeface="標楷體" panose="02010601000101010101" pitchFamily="2" charset="-120"/>
              </a:rPr>
              <a:t>還原為認知語句</a:t>
            </a:r>
          </a:p>
        </p:txBody>
      </p:sp>
      <p:sp>
        <p:nvSpPr>
          <p:cNvPr id="9219" name="Rectangle 3">
            <a:extLst>
              <a:ext uri="{FF2B5EF4-FFF2-40B4-BE49-F238E27FC236}">
                <a16:creationId xmlns:a16="http://schemas.microsoft.com/office/drawing/2014/main" id="{FF32189E-57A3-EF25-A228-6D64DBA7A7EE}"/>
              </a:ext>
            </a:extLst>
          </p:cNvPr>
          <p:cNvSpPr>
            <a:spLocks noGrp="1" noChangeArrowheads="1"/>
          </p:cNvSpPr>
          <p:nvPr>
            <p:ph idx="1"/>
          </p:nvPr>
        </p:nvSpPr>
        <p:spPr/>
        <p:txBody>
          <a:bodyPr/>
          <a:lstStyle/>
          <a:p>
            <a:pPr eaLnBrk="1" hangingPunct="1"/>
            <a:r>
              <a:rPr lang="zh-TW" altLang="en-US" dirty="0">
                <a:solidFill>
                  <a:srgbClr val="CC0000"/>
                </a:solidFill>
                <a:ea typeface="標楷體" panose="02010601000101010101" pitchFamily="2" charset="-120"/>
              </a:rPr>
              <a:t>備受各方指責的總統，昨日假藉訪視各地基層建設之名，企圖建立親民的假象，以期扳回逐漸喪失的民眾支持度。</a:t>
            </a:r>
          </a:p>
          <a:p>
            <a:pPr eaLnBrk="1" hangingPunct="1"/>
            <a:r>
              <a:rPr lang="zh-TW" altLang="en-US" dirty="0">
                <a:solidFill>
                  <a:srgbClr val="006600"/>
                </a:solidFill>
                <a:ea typeface="標楷體" panose="02010601000101010101" pitchFamily="2" charset="-120"/>
              </a:rPr>
              <a:t>一向勤政愛民的總統，昨日風塵僕僕走訪全台各鄉鎮，關懷與民眾息息相關的基層建設進度。</a:t>
            </a:r>
          </a:p>
          <a:p>
            <a:pPr eaLnBrk="1" hangingPunct="1"/>
            <a:r>
              <a:rPr lang="zh-TW" altLang="en-US" dirty="0">
                <a:solidFill>
                  <a:srgbClr val="6600CC"/>
                </a:solidFill>
                <a:ea typeface="標楷體" panose="02010601000101010101" pitchFamily="2" charset="-120"/>
              </a:rPr>
              <a:t>總統昨日視察全台各地基層建設。</a:t>
            </a:r>
            <a:r>
              <a:rPr lang="zh-TW"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9">
                                            <p:txEl>
                                              <p:pRg st="0" end="0"/>
                                            </p:txEl>
                                          </p:spTgt>
                                        </p:tgtEl>
                                        <p:attrNameLst>
                                          <p:attrName>style.visibility</p:attrName>
                                        </p:attrNameLst>
                                      </p:cBhvr>
                                      <p:to>
                                        <p:strVal val="visible"/>
                                      </p:to>
                                    </p:set>
                                    <p:anim calcmode="lin" valueType="num">
                                      <p:cBhvr additive="base">
                                        <p:cTn id="13"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9">
                                            <p:txEl>
                                              <p:pRg st="1" end="1"/>
                                            </p:txEl>
                                          </p:spTgt>
                                        </p:tgtEl>
                                        <p:attrNameLst>
                                          <p:attrName>style.visibility</p:attrName>
                                        </p:attrNameLst>
                                      </p:cBhvr>
                                      <p:to>
                                        <p:strVal val="visible"/>
                                      </p:to>
                                    </p:set>
                                    <p:anim calcmode="lin" valueType="num">
                                      <p:cBhvr additive="base">
                                        <p:cTn id="19"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9">
                                            <p:txEl>
                                              <p:pRg st="2" end="2"/>
                                            </p:txEl>
                                          </p:spTgt>
                                        </p:tgtEl>
                                        <p:attrNameLst>
                                          <p:attrName>style.visibility</p:attrName>
                                        </p:attrNameLst>
                                      </p:cBhvr>
                                      <p:to>
                                        <p:strVal val="visible"/>
                                      </p:to>
                                    </p:set>
                                    <p:anim calcmode="lin" valueType="num">
                                      <p:cBhvr additive="base">
                                        <p:cTn id="25"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7EE9DAB-45D4-7CC3-2510-391C0FDDC78E}"/>
              </a:ext>
            </a:extLst>
          </p:cNvPr>
          <p:cNvSpPr>
            <a:spLocks noGrp="1" noChangeArrowheads="1"/>
          </p:cNvSpPr>
          <p:nvPr>
            <p:ph type="title"/>
          </p:nvPr>
        </p:nvSpPr>
        <p:spPr/>
        <p:txBody>
          <a:bodyPr/>
          <a:lstStyle/>
          <a:p>
            <a:pPr eaLnBrk="1" hangingPunct="1"/>
            <a:r>
              <a:rPr lang="zh-TW" altLang="en-US">
                <a:solidFill>
                  <a:srgbClr val="0000CC"/>
                </a:solidFill>
                <a:ea typeface="標楷體" panose="02010601000101010101" pitchFamily="2" charset="-120"/>
              </a:rPr>
              <a:t>情感語句的影響</a:t>
            </a:r>
          </a:p>
        </p:txBody>
      </p:sp>
      <p:sp>
        <p:nvSpPr>
          <p:cNvPr id="10243" name="Rectangle 3">
            <a:extLst>
              <a:ext uri="{FF2B5EF4-FFF2-40B4-BE49-F238E27FC236}">
                <a16:creationId xmlns:a16="http://schemas.microsoft.com/office/drawing/2014/main" id="{DA64D761-8F07-6E5B-9813-BDDE81765262}"/>
              </a:ext>
            </a:extLst>
          </p:cNvPr>
          <p:cNvSpPr>
            <a:spLocks noGrp="1" noChangeArrowheads="1"/>
          </p:cNvSpPr>
          <p:nvPr>
            <p:ph idx="1"/>
          </p:nvPr>
        </p:nvSpPr>
        <p:spPr/>
        <p:txBody>
          <a:bodyPr/>
          <a:lstStyle/>
          <a:p>
            <a:pPr eaLnBrk="1" hangingPunct="1"/>
            <a:r>
              <a:rPr lang="zh-TW" altLang="en-US" dirty="0">
                <a:solidFill>
                  <a:srgbClr val="CC0000"/>
                </a:solidFill>
                <a:ea typeface="標楷體" panose="02010601000101010101" pitchFamily="2" charset="-120"/>
              </a:rPr>
              <a:t>一群</a:t>
            </a:r>
            <a:r>
              <a:rPr lang="zh-TW" altLang="en-US" dirty="0">
                <a:solidFill>
                  <a:srgbClr val="006600"/>
                </a:solidFill>
                <a:ea typeface="標楷體" panose="02010601000101010101" pitchFamily="2" charset="-120"/>
              </a:rPr>
              <a:t>貪婪</a:t>
            </a:r>
            <a:r>
              <a:rPr lang="zh-TW" altLang="en-US" dirty="0">
                <a:solidFill>
                  <a:srgbClr val="CC0000"/>
                </a:solidFill>
                <a:ea typeface="標楷體" panose="02010601000101010101" pitchFamily="2" charset="-120"/>
              </a:rPr>
              <a:t>的國民大會代表藉著修憲的權柄，完全忽視民意的要求，肆行</a:t>
            </a:r>
            <a:r>
              <a:rPr lang="zh-TW" altLang="en-US" dirty="0">
                <a:solidFill>
                  <a:srgbClr val="006600"/>
                </a:solidFill>
                <a:ea typeface="標楷體" panose="02010601000101010101" pitchFamily="2" charset="-120"/>
              </a:rPr>
              <a:t>自我擴權與謀利的醜行</a:t>
            </a:r>
            <a:r>
              <a:rPr lang="zh-TW" altLang="en-US" dirty="0">
                <a:solidFill>
                  <a:srgbClr val="CC0000"/>
                </a:solidFill>
                <a:ea typeface="標楷體" panose="02010601000101010101" pitchFamily="2" charset="-120"/>
              </a:rPr>
              <a:t>。我們根本不需要這種枉顧國家與人民利益的民意機構。顯然，這已經到了以人民的力量來廢除國民大會的關鍵時刻。</a:t>
            </a:r>
            <a:r>
              <a:rPr lang="zh-TW" altLang="en-US" dirty="0">
                <a:solidFill>
                  <a:srgbClr val="CC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3">
                                            <p:txEl>
                                              <p:pRg st="0" end="0"/>
                                            </p:txEl>
                                          </p:spTgt>
                                        </p:tgtEl>
                                        <p:attrNameLst>
                                          <p:attrName>style.visibility</p:attrName>
                                        </p:attrNameLst>
                                      </p:cBhvr>
                                      <p:to>
                                        <p:strVal val="visible"/>
                                      </p:to>
                                    </p:set>
                                    <p:anim calcmode="lin" valueType="num">
                                      <p:cBhvr additive="base">
                                        <p:cTn id="13"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F2AACB1-53B4-1F34-AA39-08B317AE7C23}"/>
              </a:ext>
            </a:extLst>
          </p:cNvPr>
          <p:cNvSpPr>
            <a:spLocks noGrp="1" noChangeArrowheads="1"/>
          </p:cNvSpPr>
          <p:nvPr>
            <p:ph type="title"/>
          </p:nvPr>
        </p:nvSpPr>
        <p:spPr/>
        <p:txBody>
          <a:bodyPr/>
          <a:lstStyle/>
          <a:p>
            <a:pPr eaLnBrk="1" hangingPunct="1"/>
            <a:r>
              <a:rPr lang="zh-TW" altLang="en-US">
                <a:solidFill>
                  <a:srgbClr val="0000CC"/>
                </a:solidFill>
                <a:ea typeface="標楷體" panose="02010601000101010101" pitchFamily="2" charset="-120"/>
              </a:rPr>
              <a:t>語句判斷的困難</a:t>
            </a:r>
            <a:r>
              <a:rPr lang="zh-TW" altLang="en-US"/>
              <a:t> </a:t>
            </a:r>
          </a:p>
        </p:txBody>
      </p:sp>
      <p:sp>
        <p:nvSpPr>
          <p:cNvPr id="11267" name="Rectangle 3">
            <a:extLst>
              <a:ext uri="{FF2B5EF4-FFF2-40B4-BE49-F238E27FC236}">
                <a16:creationId xmlns:a16="http://schemas.microsoft.com/office/drawing/2014/main" id="{A20DC23C-0520-A974-4F91-A69668E24C83}"/>
              </a:ext>
            </a:extLst>
          </p:cNvPr>
          <p:cNvSpPr>
            <a:spLocks noGrp="1" noChangeArrowheads="1"/>
          </p:cNvSpPr>
          <p:nvPr>
            <p:ph type="body" idx="1"/>
          </p:nvPr>
        </p:nvSpPr>
        <p:spPr>
          <a:xfrm>
            <a:off x="827088" y="2017713"/>
            <a:ext cx="8128000" cy="4114800"/>
          </a:xfrm>
        </p:spPr>
        <p:txBody>
          <a:bodyPr/>
          <a:lstStyle/>
          <a:p>
            <a:pPr eaLnBrk="1" hangingPunct="1"/>
            <a:r>
              <a:rPr lang="zh-TW" altLang="en-US" dirty="0">
                <a:solidFill>
                  <a:srgbClr val="CC0000"/>
                </a:solidFill>
                <a:latin typeface="Times New Roman" panose="02020603050405020304" pitchFamily="18" charset="0"/>
                <a:ea typeface="標楷體" panose="02010601000101010101" pitchFamily="2" charset="-120"/>
              </a:rPr>
              <a:t>由知識理論差異所引發之語句判斷的困難</a:t>
            </a:r>
          </a:p>
          <a:p>
            <a:pPr eaLnBrk="1" hangingPunct="1"/>
            <a:r>
              <a:rPr lang="zh-TW" altLang="en-US" dirty="0">
                <a:solidFill>
                  <a:srgbClr val="006600"/>
                </a:solidFill>
                <a:latin typeface="Times New Roman" panose="02020603050405020304" pitchFamily="18" charset="0"/>
                <a:ea typeface="標楷體" panose="02010601000101010101" pitchFamily="2" charset="-120"/>
              </a:rPr>
              <a:t>投影螢幕的顏色是白的。</a:t>
            </a:r>
          </a:p>
          <a:p>
            <a:pPr eaLnBrk="1" hangingPunct="1"/>
            <a:r>
              <a:rPr lang="en-US" altLang="en-US" dirty="0" err="1">
                <a:solidFill>
                  <a:srgbClr val="6600CC"/>
                </a:solidFill>
                <a:latin typeface="Times New Roman" panose="02020603050405020304" pitchFamily="18" charset="0"/>
                <a:ea typeface="標楷體" panose="02010601000101010101" pitchFamily="2" charset="-120"/>
              </a:rPr>
              <a:t>實在論</a:t>
            </a:r>
            <a:r>
              <a:rPr lang="zh-TW" altLang="en-US" dirty="0">
                <a:solidFill>
                  <a:srgbClr val="6600CC"/>
                </a:solidFill>
                <a:latin typeface="Times New Roman" panose="02020603050405020304" pitchFamily="18" charset="0"/>
                <a:ea typeface="標楷體" panose="02010601000101010101" pitchFamily="2" charset="-120"/>
              </a:rPr>
              <a:t>（</a:t>
            </a:r>
            <a:r>
              <a:rPr lang="en-US" altLang="zh-TW" dirty="0">
                <a:solidFill>
                  <a:srgbClr val="6600CC"/>
                </a:solidFill>
                <a:latin typeface="Times New Roman" panose="02020603050405020304" pitchFamily="18" charset="0"/>
                <a:ea typeface="標楷體" panose="02010601000101010101" pitchFamily="2" charset="-120"/>
              </a:rPr>
              <a:t>realism</a:t>
            </a:r>
            <a:r>
              <a:rPr lang="zh-TW" altLang="en-US" dirty="0">
                <a:solidFill>
                  <a:srgbClr val="6600CC"/>
                </a:solidFill>
                <a:latin typeface="Times New Roman" panose="02020603050405020304" pitchFamily="18" charset="0"/>
                <a:ea typeface="標楷體" panose="02010601000101010101" pitchFamily="2" charset="-120"/>
              </a:rPr>
              <a:t>）或符應論（</a:t>
            </a:r>
            <a:r>
              <a:rPr lang="en-US" altLang="zh-TW" dirty="0">
                <a:solidFill>
                  <a:srgbClr val="6600CC"/>
                </a:solidFill>
                <a:latin typeface="Times New Roman" panose="02020603050405020304" pitchFamily="18" charset="0"/>
                <a:ea typeface="標楷體" panose="02010601000101010101" pitchFamily="2" charset="-120"/>
              </a:rPr>
              <a:t>correspondent theory</a:t>
            </a:r>
            <a:r>
              <a:rPr lang="zh-TW" altLang="en-US" dirty="0">
                <a:solidFill>
                  <a:srgbClr val="6600CC"/>
                </a:solidFill>
                <a:latin typeface="Times New Roman" panose="02020603050405020304" pitchFamily="18" charset="0"/>
                <a:ea typeface="標楷體" panose="02010601000101010101" pitchFamily="2" charset="-120"/>
              </a:rPr>
              <a:t>）的看法</a:t>
            </a:r>
          </a:p>
          <a:p>
            <a:pPr eaLnBrk="1" hangingPunct="1"/>
            <a:r>
              <a:rPr lang="zh-TW" altLang="en-US" dirty="0">
                <a:solidFill>
                  <a:srgbClr val="663300"/>
                </a:solidFill>
                <a:latin typeface="Times New Roman" panose="02020603050405020304" pitchFamily="18" charset="0"/>
                <a:ea typeface="標楷體" panose="02010601000101010101" pitchFamily="2" charset="-120"/>
              </a:rPr>
              <a:t>觀念論（</a:t>
            </a:r>
            <a:r>
              <a:rPr lang="en-US" altLang="zh-TW" dirty="0">
                <a:solidFill>
                  <a:srgbClr val="663300"/>
                </a:solidFill>
                <a:latin typeface="Times New Roman" panose="02020603050405020304" pitchFamily="18" charset="0"/>
                <a:ea typeface="標楷體" panose="02010601000101010101" pitchFamily="2" charset="-120"/>
              </a:rPr>
              <a:t>idealism</a:t>
            </a:r>
            <a:r>
              <a:rPr lang="zh-TW" altLang="en-US" dirty="0">
                <a:solidFill>
                  <a:srgbClr val="663300"/>
                </a:solidFill>
                <a:latin typeface="Times New Roman" panose="02020603050405020304" pitchFamily="18" charset="0"/>
                <a:ea typeface="標楷體" panose="02010601000101010101" pitchFamily="2" charset="-120"/>
              </a:rPr>
              <a:t>）或融貫論（</a:t>
            </a:r>
            <a:r>
              <a:rPr lang="en-US" altLang="zh-TW" dirty="0">
                <a:solidFill>
                  <a:srgbClr val="663300"/>
                </a:solidFill>
                <a:latin typeface="Times New Roman" panose="02020603050405020304" pitchFamily="18" charset="0"/>
                <a:ea typeface="標楷體" panose="02010601000101010101" pitchFamily="2" charset="-120"/>
              </a:rPr>
              <a:t>coherent theory</a:t>
            </a:r>
            <a:r>
              <a:rPr lang="zh-TW" altLang="en-US" dirty="0">
                <a:solidFill>
                  <a:srgbClr val="663300"/>
                </a:solidFill>
                <a:latin typeface="Times New Roman" panose="02020603050405020304" pitchFamily="18" charset="0"/>
                <a:ea typeface="標楷體" panose="02010601000101010101" pitchFamily="2" charset="-120"/>
              </a:rPr>
              <a:t>）的看法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xEl>
                                              <p:pRg st="0" end="0"/>
                                            </p:txEl>
                                          </p:spTgt>
                                        </p:tgtEl>
                                        <p:attrNameLst>
                                          <p:attrName>style.visibility</p:attrName>
                                        </p:attrNameLst>
                                      </p:cBhvr>
                                      <p:to>
                                        <p:strVal val="visible"/>
                                      </p:to>
                                    </p:set>
                                    <p:anim calcmode="lin" valueType="num">
                                      <p:cBhvr additive="base">
                                        <p:cTn id="13"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7">
                                            <p:txEl>
                                              <p:pRg st="1" end="1"/>
                                            </p:txEl>
                                          </p:spTgt>
                                        </p:tgtEl>
                                        <p:attrNameLst>
                                          <p:attrName>style.visibility</p:attrName>
                                        </p:attrNameLst>
                                      </p:cBhvr>
                                      <p:to>
                                        <p:strVal val="visible"/>
                                      </p:to>
                                    </p:set>
                                    <p:anim calcmode="lin" valueType="num">
                                      <p:cBhvr additive="base">
                                        <p:cTn id="19"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7">
                                            <p:txEl>
                                              <p:pRg st="2" end="2"/>
                                            </p:txEl>
                                          </p:spTgt>
                                        </p:tgtEl>
                                        <p:attrNameLst>
                                          <p:attrName>style.visibility</p:attrName>
                                        </p:attrNameLst>
                                      </p:cBhvr>
                                      <p:to>
                                        <p:strVal val="visible"/>
                                      </p:to>
                                    </p:set>
                                    <p:anim calcmode="lin" valueType="num">
                                      <p:cBhvr additive="base">
                                        <p:cTn id="25"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7">
                                            <p:txEl>
                                              <p:pRg st="3" end="3"/>
                                            </p:txEl>
                                          </p:spTgt>
                                        </p:tgtEl>
                                        <p:attrNameLst>
                                          <p:attrName>style.visibility</p:attrName>
                                        </p:attrNameLst>
                                      </p:cBhvr>
                                      <p:to>
                                        <p:strVal val="visible"/>
                                      </p:to>
                                    </p:set>
                                    <p:anim calcmode="lin" valueType="num">
                                      <p:cBhvr additive="base">
                                        <p:cTn id="31"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2DF810F-A893-6C7A-A79F-1FB538AFD84D}"/>
              </a:ext>
            </a:extLst>
          </p:cNvPr>
          <p:cNvSpPr>
            <a:spLocks noGrp="1" noChangeArrowheads="1"/>
          </p:cNvSpPr>
          <p:nvPr>
            <p:ph type="title"/>
          </p:nvPr>
        </p:nvSpPr>
        <p:spPr/>
        <p:txBody>
          <a:bodyPr/>
          <a:lstStyle/>
          <a:p>
            <a:pPr eaLnBrk="1" hangingPunct="1"/>
            <a:r>
              <a:rPr lang="zh-TW" altLang="en-US">
                <a:solidFill>
                  <a:srgbClr val="0000CC"/>
                </a:solidFill>
                <a:ea typeface="標楷體" panose="02010601000101010101" pitchFamily="2" charset="-120"/>
              </a:rPr>
              <a:t>判斷困難的名例</a:t>
            </a:r>
          </a:p>
        </p:txBody>
      </p:sp>
      <p:sp>
        <p:nvSpPr>
          <p:cNvPr id="12291" name="Rectangle 3">
            <a:extLst>
              <a:ext uri="{FF2B5EF4-FFF2-40B4-BE49-F238E27FC236}">
                <a16:creationId xmlns:a16="http://schemas.microsoft.com/office/drawing/2014/main" id="{27303DDD-E7F1-E3E6-BF7E-2F38D26E4566}"/>
              </a:ext>
            </a:extLst>
          </p:cNvPr>
          <p:cNvSpPr>
            <a:spLocks noGrp="1" noChangeArrowheads="1"/>
          </p:cNvSpPr>
          <p:nvPr>
            <p:ph idx="1"/>
          </p:nvPr>
        </p:nvSpPr>
        <p:spPr/>
        <p:txBody>
          <a:bodyPr/>
          <a:lstStyle/>
          <a:p>
            <a:pPr eaLnBrk="1" hangingPunct="1"/>
            <a:r>
              <a:rPr lang="zh-TW" altLang="en-US" dirty="0">
                <a:solidFill>
                  <a:srgbClr val="CC0000"/>
                </a:solidFill>
                <a:latin typeface="標楷體" panose="02010601000101010101" pitchFamily="2" charset="-120"/>
                <a:ea typeface="標楷體" panose="02010601000101010101" pitchFamily="2" charset="-120"/>
              </a:rPr>
              <a:t>昔者莊周夢為胡蝶，栩栩然胡蝶也。自喻適志與！不知周也。俄然覺，則蘧蘧然周也。不知周之夢為胡蝶與，胡蝶之夢為周與？</a:t>
            </a:r>
            <a:r>
              <a:rPr lang="en-US" altLang="zh-TW" dirty="0">
                <a:solidFill>
                  <a:srgbClr val="CC0000"/>
                </a:solidFill>
                <a:latin typeface="標楷體" panose="02010601000101010101" pitchFamily="2" charset="-120"/>
                <a:ea typeface="標楷體" panose="02010601000101010101" pitchFamily="2" charset="-120"/>
              </a:rPr>
              <a:t>(《</a:t>
            </a:r>
            <a:r>
              <a:rPr lang="zh-TW" altLang="en-US" dirty="0">
                <a:solidFill>
                  <a:srgbClr val="CC0000"/>
                </a:solidFill>
                <a:latin typeface="標楷體" panose="02010601000101010101" pitchFamily="2" charset="-120"/>
                <a:ea typeface="標楷體" panose="02010601000101010101" pitchFamily="2" charset="-120"/>
              </a:rPr>
              <a:t>莊子</a:t>
            </a:r>
            <a:r>
              <a:rPr lang="en-US" altLang="zh-TW" dirty="0">
                <a:solidFill>
                  <a:srgbClr val="CC0000"/>
                </a:solidFill>
                <a:latin typeface="標楷體" panose="02010601000101010101" pitchFamily="2" charset="-120"/>
                <a:ea typeface="標楷體" panose="02010601000101010101" pitchFamily="2" charset="-120"/>
              </a:rPr>
              <a:t>》〈</a:t>
            </a:r>
            <a:r>
              <a:rPr lang="zh-TW" altLang="en-US" dirty="0">
                <a:solidFill>
                  <a:srgbClr val="CC0000"/>
                </a:solidFill>
                <a:latin typeface="標楷體" panose="02010601000101010101" pitchFamily="2" charset="-120"/>
                <a:ea typeface="標楷體" panose="02010601000101010101" pitchFamily="2" charset="-120"/>
              </a:rPr>
              <a:t>齊物論</a:t>
            </a:r>
            <a:r>
              <a:rPr lang="en-US" altLang="zh-TW" dirty="0">
                <a:solidFill>
                  <a:srgbClr val="CC0000"/>
                </a:solidFill>
                <a:latin typeface="標楷體" panose="02010601000101010101" pitchFamily="2" charset="-120"/>
                <a:ea typeface="標楷體" panose="02010601000101010101" pitchFamily="2" charset="-12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0" end="0"/>
                                            </p:txEl>
                                          </p:spTgt>
                                        </p:tgtEl>
                                        <p:attrNameLst>
                                          <p:attrName>style.visibility</p:attrName>
                                        </p:attrNameLst>
                                      </p:cBhvr>
                                      <p:to>
                                        <p:strVal val="visible"/>
                                      </p:to>
                                    </p:set>
                                    <p:anim calcmode="lin" valueType="num">
                                      <p:cBhvr additive="base">
                                        <p:cTn id="13"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BB7E532-67F3-692B-9FAA-58D1AA6BC37F}"/>
              </a:ext>
            </a:extLst>
          </p:cNvPr>
          <p:cNvSpPr>
            <a:spLocks noGrp="1" noChangeArrowheads="1"/>
          </p:cNvSpPr>
          <p:nvPr>
            <p:ph type="title"/>
          </p:nvPr>
        </p:nvSpPr>
        <p:spPr/>
        <p:txBody>
          <a:bodyPr/>
          <a:lstStyle/>
          <a:p>
            <a:pPr eaLnBrk="1" hangingPunct="1"/>
            <a:r>
              <a:rPr lang="zh-TW" altLang="en-US" dirty="0">
                <a:solidFill>
                  <a:srgbClr val="0000CC"/>
                </a:solidFill>
                <a:latin typeface="Times New Roman" panose="02020603050405020304" pitchFamily="18" charset="0"/>
                <a:ea typeface="標楷體" panose="02010601000101010101" pitchFamily="2" charset="-120"/>
              </a:rPr>
              <a:t>未來事件（</a:t>
            </a:r>
            <a:r>
              <a:rPr lang="en-US" altLang="zh-TW" dirty="0">
                <a:solidFill>
                  <a:srgbClr val="0000CC"/>
                </a:solidFill>
                <a:latin typeface="Times New Roman" panose="02020603050405020304" pitchFamily="18" charset="0"/>
                <a:ea typeface="標楷體" panose="02010601000101010101" pitchFamily="2" charset="-120"/>
              </a:rPr>
              <a:t>future contingency</a:t>
            </a:r>
            <a:r>
              <a:rPr lang="zh-TW" altLang="en-US" dirty="0">
                <a:solidFill>
                  <a:srgbClr val="0000CC"/>
                </a:solidFill>
                <a:latin typeface="Times New Roman" panose="02020603050405020304" pitchFamily="18" charset="0"/>
                <a:ea typeface="標楷體" panose="02010601000101010101" pitchFamily="2" charset="-120"/>
              </a:rPr>
              <a:t>）所造成之語句判斷的困難</a:t>
            </a:r>
            <a:r>
              <a:rPr lang="zh-TW" altLang="en-US" dirty="0"/>
              <a:t> </a:t>
            </a:r>
          </a:p>
        </p:txBody>
      </p:sp>
      <p:sp>
        <p:nvSpPr>
          <p:cNvPr id="13315" name="Rectangle 3">
            <a:extLst>
              <a:ext uri="{FF2B5EF4-FFF2-40B4-BE49-F238E27FC236}">
                <a16:creationId xmlns:a16="http://schemas.microsoft.com/office/drawing/2014/main" id="{7EC01A8F-45DE-76E7-5C11-E3D756A5EECE}"/>
              </a:ext>
            </a:extLst>
          </p:cNvPr>
          <p:cNvSpPr>
            <a:spLocks noGrp="1" noChangeArrowheads="1"/>
          </p:cNvSpPr>
          <p:nvPr>
            <p:ph idx="1"/>
          </p:nvPr>
        </p:nvSpPr>
        <p:spPr/>
        <p:txBody>
          <a:bodyPr/>
          <a:lstStyle/>
          <a:p>
            <a:pPr eaLnBrk="1" hangingPunct="1"/>
            <a:r>
              <a:rPr lang="zh-TW" altLang="en-US" dirty="0">
                <a:solidFill>
                  <a:srgbClr val="CC0000"/>
                </a:solidFill>
                <a:latin typeface="Times New Roman" panose="02020603050405020304" pitchFamily="18" charset="0"/>
                <a:ea typeface="標楷體" panose="02010601000101010101" pitchFamily="2" charset="-120"/>
                <a:cs typeface="Times New Roman" panose="02020603050405020304" pitchFamily="18" charset="0"/>
              </a:rPr>
              <a:t>「明天台海上將會有一場海戰。」 </a:t>
            </a:r>
          </a:p>
          <a:p>
            <a:pPr eaLnBrk="1" hangingPunct="1"/>
            <a:r>
              <a:rPr lang="zh-TW" altLang="en-US" dirty="0">
                <a:solidFill>
                  <a:srgbClr val="006600"/>
                </a:solidFill>
                <a:latin typeface="Times New Roman" panose="02020603050405020304" pitchFamily="18" charset="0"/>
                <a:ea typeface="標楷體" panose="02010601000101010101" pitchFamily="2" charset="-120"/>
                <a:cs typeface="Times New Roman" panose="02020603050405020304" pitchFamily="18" charset="0"/>
              </a:rPr>
              <a:t>無明確時間定位的未來 </a:t>
            </a:r>
          </a:p>
          <a:p>
            <a:pPr eaLnBrk="1" hangingPunct="1"/>
            <a:r>
              <a:rPr lang="zh-TW" altLang="en-US" dirty="0">
                <a:solidFill>
                  <a:srgbClr val="006600"/>
                </a:solidFill>
                <a:latin typeface="Times New Roman" panose="02020603050405020304" pitchFamily="18" charset="0"/>
                <a:ea typeface="標楷體" panose="02010601000101010101" pitchFamily="2" charset="-120"/>
                <a:cs typeface="Times New Roman" panose="02020603050405020304" pitchFamily="18" charset="0"/>
              </a:rPr>
              <a:t>明確時間定位的未來</a:t>
            </a:r>
          </a:p>
          <a:p>
            <a:pPr eaLnBrk="1" hangingPunct="1"/>
            <a:r>
              <a:rPr lang="en-US" altLang="zh-TW" dirty="0">
                <a:solidFill>
                  <a:srgbClr val="CC0000"/>
                </a:solidFill>
                <a:latin typeface="Times New Roman" panose="02020603050405020304" pitchFamily="18" charset="0"/>
                <a:ea typeface="標楷體" panose="02010601000101010101" pitchFamily="2" charset="-120"/>
                <a:cs typeface="Times New Roman" panose="02020603050405020304" pitchFamily="18" charset="0"/>
              </a:rPr>
              <a:t>2022</a:t>
            </a:r>
            <a:r>
              <a:rPr lang="zh-TW" altLang="en-US" dirty="0">
                <a:solidFill>
                  <a:srgbClr val="CC0000"/>
                </a:solidFill>
                <a:latin typeface="Times New Roman" panose="02020603050405020304" pitchFamily="18" charset="0"/>
                <a:ea typeface="標楷體" panose="02010601000101010101" pitchFamily="2" charset="-120"/>
                <a:cs typeface="Times New Roman" panose="02020603050405020304" pitchFamily="18" charset="0"/>
              </a:rPr>
              <a:t>年</a:t>
            </a:r>
            <a:r>
              <a:rPr lang="en-US" altLang="zh-TW" dirty="0">
                <a:solidFill>
                  <a:srgbClr val="CC0000"/>
                </a:solidFill>
                <a:latin typeface="Times New Roman" panose="02020603050405020304" pitchFamily="18" charset="0"/>
                <a:ea typeface="標楷體" panose="02010601000101010101" pitchFamily="2" charset="-120"/>
                <a:cs typeface="Times New Roman" panose="02020603050405020304" pitchFamily="18" charset="0"/>
              </a:rPr>
              <a:t>10</a:t>
            </a:r>
            <a:r>
              <a:rPr lang="zh-TW" altLang="en-US" dirty="0">
                <a:solidFill>
                  <a:srgbClr val="CC0000"/>
                </a:solidFill>
                <a:latin typeface="Times New Roman" panose="02020603050405020304" pitchFamily="18" charset="0"/>
                <a:ea typeface="標楷體" panose="02010601000101010101" pitchFamily="2" charset="-120"/>
                <a:cs typeface="Times New Roman" panose="02020603050405020304" pitchFamily="18" charset="0"/>
              </a:rPr>
              <a:t>月</a:t>
            </a:r>
            <a:r>
              <a:rPr lang="en-US" altLang="zh-TW" dirty="0">
                <a:solidFill>
                  <a:srgbClr val="CC0000"/>
                </a:solidFill>
                <a:latin typeface="Times New Roman" panose="02020603050405020304" pitchFamily="18" charset="0"/>
                <a:ea typeface="標楷體" panose="02010601000101010101" pitchFamily="2" charset="-120"/>
                <a:cs typeface="Times New Roman" panose="02020603050405020304" pitchFamily="18" charset="0"/>
              </a:rPr>
              <a:t>1</a:t>
            </a:r>
            <a:r>
              <a:rPr lang="zh-TW" altLang="en-US" dirty="0">
                <a:solidFill>
                  <a:srgbClr val="CC0000"/>
                </a:solidFill>
                <a:latin typeface="Times New Roman" panose="02020603050405020304" pitchFamily="18" charset="0"/>
                <a:ea typeface="標楷體" panose="02010601000101010101" pitchFamily="2" charset="-120"/>
                <a:cs typeface="Times New Roman" panose="02020603050405020304" pitchFamily="18" charset="0"/>
              </a:rPr>
              <a:t>日台海上將會有一場海戰。</a:t>
            </a:r>
          </a:p>
          <a:p>
            <a:pPr eaLnBrk="1" hangingPunct="1"/>
            <a:r>
              <a:rPr lang="zh-TW" altLang="en-US" dirty="0">
                <a:solidFill>
                  <a:srgbClr val="6600CC"/>
                </a:solidFill>
                <a:latin typeface="Times New Roman" panose="02020603050405020304" pitchFamily="18" charset="0"/>
                <a:ea typeface="標楷體" panose="02010601000101010101" pitchFamily="2" charset="-120"/>
                <a:cs typeface="Times New Roman" panose="02020603050405020304" pitchFamily="18" charset="0"/>
              </a:rPr>
              <a:t>未來學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5">
                                            <p:txEl>
                                              <p:pRg st="0" end="0"/>
                                            </p:txEl>
                                          </p:spTgt>
                                        </p:tgtEl>
                                        <p:attrNameLst>
                                          <p:attrName>style.visibility</p:attrName>
                                        </p:attrNameLst>
                                      </p:cBhvr>
                                      <p:to>
                                        <p:strVal val="visible"/>
                                      </p:to>
                                    </p:set>
                                    <p:anim calcmode="lin" valueType="num">
                                      <p:cBhvr additive="base">
                                        <p:cTn id="13"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5">
                                            <p:txEl>
                                              <p:pRg st="1" end="1"/>
                                            </p:txEl>
                                          </p:spTgt>
                                        </p:tgtEl>
                                        <p:attrNameLst>
                                          <p:attrName>style.visibility</p:attrName>
                                        </p:attrNameLst>
                                      </p:cBhvr>
                                      <p:to>
                                        <p:strVal val="visible"/>
                                      </p:to>
                                    </p:set>
                                    <p:anim calcmode="lin" valueType="num">
                                      <p:cBhvr additive="base">
                                        <p:cTn id="19"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315">
                                            <p:txEl>
                                              <p:pRg st="2" end="2"/>
                                            </p:txEl>
                                          </p:spTgt>
                                        </p:tgtEl>
                                        <p:attrNameLst>
                                          <p:attrName>style.visibility</p:attrName>
                                        </p:attrNameLst>
                                      </p:cBhvr>
                                      <p:to>
                                        <p:strVal val="visible"/>
                                      </p:to>
                                    </p:set>
                                    <p:anim calcmode="lin" valueType="num">
                                      <p:cBhvr additive="base">
                                        <p:cTn id="25"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5">
                                            <p:txEl>
                                              <p:pRg st="3" end="3"/>
                                            </p:txEl>
                                          </p:spTgt>
                                        </p:tgtEl>
                                        <p:attrNameLst>
                                          <p:attrName>style.visibility</p:attrName>
                                        </p:attrNameLst>
                                      </p:cBhvr>
                                      <p:to>
                                        <p:strVal val="visible"/>
                                      </p:to>
                                    </p:set>
                                    <p:anim calcmode="lin" valueType="num">
                                      <p:cBhvr additive="base">
                                        <p:cTn id="31"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315">
                                            <p:txEl>
                                              <p:pRg st="4" end="4"/>
                                            </p:txEl>
                                          </p:spTgt>
                                        </p:tgtEl>
                                        <p:attrNameLst>
                                          <p:attrName>style.visibility</p:attrName>
                                        </p:attrNameLst>
                                      </p:cBhvr>
                                      <p:to>
                                        <p:strVal val="visible"/>
                                      </p:to>
                                    </p:set>
                                    <p:anim calcmode="lin" valueType="num">
                                      <p:cBhvr additive="base">
                                        <p:cTn id="37"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443</TotalTime>
  <Words>550</Words>
  <Application>Microsoft Macintosh PowerPoint</Application>
  <PresentationFormat>如螢幕大小 (4:3)</PresentationFormat>
  <Paragraphs>42</Paragraphs>
  <Slides>10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10</vt:i4>
      </vt:variant>
    </vt:vector>
  </HeadingPairs>
  <TitlesOfParts>
    <vt:vector size="16" baseType="lpstr">
      <vt:lpstr>標楷體</vt:lpstr>
      <vt:lpstr>Arial</vt:lpstr>
      <vt:lpstr>Tahoma</vt:lpstr>
      <vt:lpstr>Times New Roman</vt:lpstr>
      <vt:lpstr>Wingdings</vt:lpstr>
      <vt:lpstr>Blends</vt:lpstr>
      <vt:lpstr>第二講</vt:lpstr>
      <vt:lpstr>認識語句</vt:lpstr>
      <vt:lpstr>PowerPoint 簡報</vt:lpstr>
      <vt:lpstr>還原為認知語句</vt:lpstr>
      <vt:lpstr>還原為認知語句</vt:lpstr>
      <vt:lpstr>情感語句的影響</vt:lpstr>
      <vt:lpstr>語句判斷的困難 </vt:lpstr>
      <vt:lpstr>判斷困難的名例</vt:lpstr>
      <vt:lpstr>未來事件（future contingency）所造成之語句判斷的困難 </vt:lpstr>
      <vt:lpstr>空論域（empty domain）所導致之語句判斷的困難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xp</dc:creator>
  <cp:lastModifiedBy>朱弘道</cp:lastModifiedBy>
  <cp:revision>25</cp:revision>
  <dcterms:created xsi:type="dcterms:W3CDTF">2007-10-02T23:18:12Z</dcterms:created>
  <dcterms:modified xsi:type="dcterms:W3CDTF">2022-09-30T04:54:43Z</dcterms:modified>
</cp:coreProperties>
</file>