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6" r:id="rId2"/>
    <p:sldId id="257" r:id="rId3"/>
    <p:sldId id="256" r:id="rId4"/>
    <p:sldId id="311" r:id="rId5"/>
    <p:sldId id="259" r:id="rId6"/>
    <p:sldId id="260" r:id="rId7"/>
    <p:sldId id="261" r:id="rId8"/>
    <p:sldId id="312" r:id="rId9"/>
    <p:sldId id="265" r:id="rId10"/>
    <p:sldId id="263" r:id="rId11"/>
    <p:sldId id="264" r:id="rId12"/>
    <p:sldId id="273" r:id="rId13"/>
    <p:sldId id="274" r:id="rId14"/>
    <p:sldId id="313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314" r:id="rId27"/>
    <p:sldId id="287" r:id="rId28"/>
    <p:sldId id="315" r:id="rId29"/>
    <p:sldId id="288" r:id="rId30"/>
    <p:sldId id="289" r:id="rId31"/>
    <p:sldId id="310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98" r:id="rId41"/>
    <p:sldId id="303" r:id="rId42"/>
    <p:sldId id="299" r:id="rId43"/>
    <p:sldId id="300" r:id="rId44"/>
    <p:sldId id="305" r:id="rId45"/>
    <p:sldId id="301" r:id="rId46"/>
    <p:sldId id="304" r:id="rId4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902030302020204" pitchFamily="66" charset="0"/>
        <a:ea typeface="標楷體" panose="02010601000101010101" pitchFamily="2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6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544E67E-ADA3-8DAC-FF1E-CCBF236E3D47}"/>
              </a:ext>
            </a:extLst>
          </p:cNvPr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0E5E698E-1A4A-73F0-AEBE-835C665FE249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7195E0C4-0A5C-6E16-EE3D-656227FCB4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147483646 w 794"/>
                <a:gd name="T1" fmla="*/ 694403372 h 414"/>
                <a:gd name="T2" fmla="*/ 2147483646 w 794"/>
                <a:gd name="T3" fmla="*/ 559196143 h 414"/>
                <a:gd name="T4" fmla="*/ 2147483646 w 794"/>
                <a:gd name="T5" fmla="*/ 369499068 h 414"/>
                <a:gd name="T6" fmla="*/ 1227229359 w 794"/>
                <a:gd name="T7" fmla="*/ 0 h 414"/>
                <a:gd name="T8" fmla="*/ 395806202 w 794"/>
                <a:gd name="T9" fmla="*/ 35007909 h 414"/>
                <a:gd name="T10" fmla="*/ 0 w 794"/>
                <a:gd name="T11" fmla="*/ 146040743 h 414"/>
                <a:gd name="T12" fmla="*/ 482353713 w 794"/>
                <a:gd name="T13" fmla="*/ 272727544 h 414"/>
                <a:gd name="T14" fmla="*/ 2147483646 w 794"/>
                <a:gd name="T15" fmla="*/ 719463210 h 414"/>
                <a:gd name="T16" fmla="*/ 2147483646 w 794"/>
                <a:gd name="T17" fmla="*/ 690856238 h 414"/>
                <a:gd name="T18" fmla="*/ 2147483646 w 794"/>
                <a:gd name="T19" fmla="*/ 727857307 h 414"/>
                <a:gd name="T20" fmla="*/ 2147483646 w 794"/>
                <a:gd name="T21" fmla="*/ 694403372 h 414"/>
                <a:gd name="T22" fmla="*/ 2147483646 w 794"/>
                <a:gd name="T23" fmla="*/ 694403372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19EEE0CC-0F4F-9DB5-D59D-5C3F1D8102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35344 w 1586"/>
                <a:gd name="T1" fmla="*/ 0 h 821"/>
                <a:gd name="T2" fmla="*/ 343290 w 1586"/>
                <a:gd name="T3" fmla="*/ 13617 h 821"/>
                <a:gd name="T4" fmla="*/ 368288 w 1586"/>
                <a:gd name="T5" fmla="*/ 16740 h 821"/>
                <a:gd name="T6" fmla="*/ 409093 w 1586"/>
                <a:gd name="T7" fmla="*/ 20778 h 821"/>
                <a:gd name="T8" fmla="*/ 403681 w 1586"/>
                <a:gd name="T9" fmla="*/ 21542 h 821"/>
                <a:gd name="T10" fmla="*/ 348128 w 1586"/>
                <a:gd name="T11" fmla="*/ 20647 h 821"/>
                <a:gd name="T12" fmla="*/ 295274 w 1586"/>
                <a:gd name="T13" fmla="*/ 21281 h 821"/>
                <a:gd name="T14" fmla="*/ 10677 w 1586"/>
                <a:gd name="T15" fmla="*/ 7841 h 821"/>
                <a:gd name="T16" fmla="*/ 0 w 1586"/>
                <a:gd name="T17" fmla="*/ 3937 h 821"/>
                <a:gd name="T18" fmla="*/ 11840 w 1586"/>
                <a:gd name="T19" fmla="*/ 830 h 821"/>
                <a:gd name="T20" fmla="*/ 35344 w 1586"/>
                <a:gd name="T21" fmla="*/ 0 h 821"/>
                <a:gd name="T22" fmla="*/ 35344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785A97A9-B479-77A4-426C-F62947C80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8944 h 747"/>
                <a:gd name="T2" fmla="*/ 247689 w 1049"/>
                <a:gd name="T3" fmla="*/ 20574 h 747"/>
                <a:gd name="T4" fmla="*/ 252296 w 1049"/>
                <a:gd name="T5" fmla="*/ 14709 h 747"/>
                <a:gd name="T6" fmla="*/ 281842 w 1049"/>
                <a:gd name="T7" fmla="*/ 11628 h 747"/>
                <a:gd name="T8" fmla="*/ 20953 w 1049"/>
                <a:gd name="T9" fmla="*/ 0 h 747"/>
                <a:gd name="T10" fmla="*/ 0 w 1049"/>
                <a:gd name="T11" fmla="*/ 3484 h 747"/>
                <a:gd name="T12" fmla="*/ 0 w 1049"/>
                <a:gd name="T13" fmla="*/ 8944 h 747"/>
                <a:gd name="T14" fmla="*/ 0 w 1049"/>
                <a:gd name="T15" fmla="*/ 8944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E15B86A7-7543-9AA6-2856-0A3F76D1DBC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8" name="Freeform 13">
                <a:extLst>
                  <a:ext uri="{FF2B5EF4-FFF2-40B4-BE49-F238E27FC236}">
                    <a16:creationId xmlns:a16="http://schemas.microsoft.com/office/drawing/2014/main" id="{8B42D637-7A79-8FC9-1028-23CD23241B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27831 w 150"/>
                  <a:gd name="T1" fmla="*/ 0 h 173"/>
                  <a:gd name="T2" fmla="*/ 10244 w 150"/>
                  <a:gd name="T3" fmla="*/ 1995 h 173"/>
                  <a:gd name="T4" fmla="*/ 0 w 150"/>
                  <a:gd name="T5" fmla="*/ 5205 h 173"/>
                  <a:gd name="T6" fmla="*/ 20250 w 150"/>
                  <a:gd name="T7" fmla="*/ 4811 h 173"/>
                  <a:gd name="T8" fmla="*/ 26086 w 150"/>
                  <a:gd name="T9" fmla="*/ 2542 h 173"/>
                  <a:gd name="T10" fmla="*/ 38064 w 150"/>
                  <a:gd name="T11" fmla="*/ 807 h 173"/>
                  <a:gd name="T12" fmla="*/ 27831 w 150"/>
                  <a:gd name="T13" fmla="*/ 0 h 173"/>
                  <a:gd name="T14" fmla="*/ 27831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09C0F4F5-CE5C-8DDE-9DD8-5044ACF75D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41132 w 1684"/>
                  <a:gd name="T1" fmla="*/ 0 h 880"/>
                  <a:gd name="T2" fmla="*/ 16630 w 1684"/>
                  <a:gd name="T3" fmla="*/ 1399 h 880"/>
                  <a:gd name="T4" fmla="*/ 0 w 1684"/>
                  <a:gd name="T5" fmla="*/ 5594 h 880"/>
                  <a:gd name="T6" fmla="*/ 17738 w 1684"/>
                  <a:gd name="T7" fmla="*/ 9648 h 880"/>
                  <a:gd name="T8" fmla="*/ 311771 w 1684"/>
                  <a:gd name="T9" fmla="*/ 23307 h 880"/>
                  <a:gd name="T10" fmla="*/ 375112 w 1684"/>
                  <a:gd name="T11" fmla="*/ 22457 h 880"/>
                  <a:gd name="T12" fmla="*/ 426438 w 1684"/>
                  <a:gd name="T13" fmla="*/ 23659 h 880"/>
                  <a:gd name="T14" fmla="*/ 444247 w 1684"/>
                  <a:gd name="T15" fmla="*/ 21749 h 880"/>
                  <a:gd name="T16" fmla="*/ 396189 w 1684"/>
                  <a:gd name="T17" fmla="*/ 17845 h 880"/>
                  <a:gd name="T18" fmla="*/ 376662 w 1684"/>
                  <a:gd name="T19" fmla="*/ 13780 h 880"/>
                  <a:gd name="T20" fmla="*/ 361251 w 1684"/>
                  <a:gd name="T21" fmla="*/ 14170 h 880"/>
                  <a:gd name="T22" fmla="*/ 379561 w 1684"/>
                  <a:gd name="T23" fmla="*/ 17845 h 880"/>
                  <a:gd name="T24" fmla="*/ 416271 w 1684"/>
                  <a:gd name="T25" fmla="*/ 21764 h 880"/>
                  <a:gd name="T26" fmla="*/ 372786 w 1684"/>
                  <a:gd name="T27" fmla="*/ 21162 h 880"/>
                  <a:gd name="T28" fmla="*/ 321512 w 1684"/>
                  <a:gd name="T29" fmla="*/ 21862 h 880"/>
                  <a:gd name="T30" fmla="*/ 331001 w 1684"/>
                  <a:gd name="T31" fmla="*/ 17463 h 880"/>
                  <a:gd name="T32" fmla="*/ 352986 w 1684"/>
                  <a:gd name="T33" fmla="*/ 14467 h 880"/>
                  <a:gd name="T34" fmla="*/ 327249 w 1684"/>
                  <a:gd name="T35" fmla="*/ 14840 h 880"/>
                  <a:gd name="T36" fmla="*/ 307297 w 1684"/>
                  <a:gd name="T37" fmla="*/ 17705 h 880"/>
                  <a:gd name="T38" fmla="*/ 300516 w 1684"/>
                  <a:gd name="T39" fmla="*/ 21274 h 880"/>
                  <a:gd name="T40" fmla="*/ 28259 w 1684"/>
                  <a:gd name="T41" fmla="*/ 8332 h 880"/>
                  <a:gd name="T42" fmla="*/ 21040 w 1684"/>
                  <a:gd name="T43" fmla="*/ 5772 h 880"/>
                  <a:gd name="T44" fmla="*/ 27157 w 1684"/>
                  <a:gd name="T45" fmla="*/ 2570 h 880"/>
                  <a:gd name="T46" fmla="*/ 57152 w 1684"/>
                  <a:gd name="T47" fmla="*/ 0 h 880"/>
                  <a:gd name="T48" fmla="*/ 41132 w 1684"/>
                  <a:gd name="T49" fmla="*/ 0 h 880"/>
                  <a:gd name="T50" fmla="*/ 4113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C6D1531B-0198-185D-0216-97D91CDF47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6398 w 1190"/>
                  <a:gd name="T1" fmla="*/ 0 h 500"/>
                  <a:gd name="T2" fmla="*/ 313766 w 1190"/>
                  <a:gd name="T3" fmla="*/ 13102 h 500"/>
                  <a:gd name="T4" fmla="*/ 283514 w 1190"/>
                  <a:gd name="T5" fmla="*/ 13367 h 500"/>
                  <a:gd name="T6" fmla="*/ 0 w 1190"/>
                  <a:gd name="T7" fmla="*/ 721 h 500"/>
                  <a:gd name="T8" fmla="*/ 26398 w 1190"/>
                  <a:gd name="T9" fmla="*/ 0 h 500"/>
                  <a:gd name="T10" fmla="*/ 26398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9C484941-4DA1-52A4-BC45-0A712326F8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31322 w 160"/>
                  <a:gd name="T1" fmla="*/ 0 h 335"/>
                  <a:gd name="T2" fmla="*/ 5129 w 160"/>
                  <a:gd name="T3" fmla="*/ 2702 h 335"/>
                  <a:gd name="T4" fmla="*/ 0 w 160"/>
                  <a:gd name="T5" fmla="*/ 5820 h 335"/>
                  <a:gd name="T6" fmla="*/ 8988 w 160"/>
                  <a:gd name="T7" fmla="*/ 7956 h 335"/>
                  <a:gd name="T8" fmla="*/ 25255 w 160"/>
                  <a:gd name="T9" fmla="*/ 8483 h 335"/>
                  <a:gd name="T10" fmla="*/ 20505 w 160"/>
                  <a:gd name="T11" fmla="*/ 3885 h 335"/>
                  <a:gd name="T12" fmla="*/ 43085 w 160"/>
                  <a:gd name="T13" fmla="*/ 443 h 335"/>
                  <a:gd name="T14" fmla="*/ 31322 w 160"/>
                  <a:gd name="T15" fmla="*/ 0 h 335"/>
                  <a:gd name="T16" fmla="*/ 31322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7B645787-9B9E-C341-0752-CF26ADEFC3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3622 w 489"/>
                  <a:gd name="T1" fmla="*/ 940 h 296"/>
                  <a:gd name="T2" fmla="*/ 40363 w 489"/>
                  <a:gd name="T3" fmla="*/ 1815 h 296"/>
                  <a:gd name="T4" fmla="*/ 81901 w 489"/>
                  <a:gd name="T5" fmla="*/ 3754 h 296"/>
                  <a:gd name="T6" fmla="*/ 111231 w 489"/>
                  <a:gd name="T7" fmla="*/ 6657 h 296"/>
                  <a:gd name="T8" fmla="*/ 82397 w 489"/>
                  <a:gd name="T9" fmla="*/ 6295 h 296"/>
                  <a:gd name="T10" fmla="*/ 35036 w 489"/>
                  <a:gd name="T11" fmla="*/ 4000 h 296"/>
                  <a:gd name="T12" fmla="*/ 12608 w 489"/>
                  <a:gd name="T13" fmla="*/ 2188 h 296"/>
                  <a:gd name="T14" fmla="*/ 26967 w 489"/>
                  <a:gd name="T15" fmla="*/ 4459 h 296"/>
                  <a:gd name="T16" fmla="*/ 68733 w 489"/>
                  <a:gd name="T17" fmla="*/ 7380 h 296"/>
                  <a:gd name="T18" fmla="*/ 117729 w 489"/>
                  <a:gd name="T19" fmla="*/ 8119 h 296"/>
                  <a:gd name="T20" fmla="*/ 123567 w 489"/>
                  <a:gd name="T21" fmla="*/ 6129 h 296"/>
                  <a:gd name="T22" fmla="*/ 99593 w 489"/>
                  <a:gd name="T23" fmla="*/ 3296 h 296"/>
                  <a:gd name="T24" fmla="*/ 42915 w 489"/>
                  <a:gd name="T25" fmla="*/ 475 h 296"/>
                  <a:gd name="T26" fmla="*/ 0 w 489"/>
                  <a:gd name="T27" fmla="*/ 0 h 296"/>
                  <a:gd name="T28" fmla="*/ 3622 w 489"/>
                  <a:gd name="T29" fmla="*/ 940 h 296"/>
                  <a:gd name="T30" fmla="*/ 3622 w 489"/>
                  <a:gd name="T31" fmla="*/ 94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6E6AD7F1-BC72-1E55-708C-2825D8287683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C7F2E266-1E78-BD99-4244-92E54D1935E5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9 w 794"/>
                <a:gd name="T1" fmla="*/ 1 h 414"/>
                <a:gd name="T2" fmla="*/ 17 w 794"/>
                <a:gd name="T3" fmla="*/ 1 h 414"/>
                <a:gd name="T4" fmla="*/ 13 w 794"/>
                <a:gd name="T5" fmla="*/ 1 h 414"/>
                <a:gd name="T6" fmla="*/ 2 w 794"/>
                <a:gd name="T7" fmla="*/ 0 h 414"/>
                <a:gd name="T8" fmla="*/ 2 w 794"/>
                <a:gd name="T9" fmla="*/ 1 h 414"/>
                <a:gd name="T10" fmla="*/ 0 w 794"/>
                <a:gd name="T11" fmla="*/ 1 h 414"/>
                <a:gd name="T12" fmla="*/ 2 w 794"/>
                <a:gd name="T13" fmla="*/ 1 h 414"/>
                <a:gd name="T14" fmla="*/ 13 w 794"/>
                <a:gd name="T15" fmla="*/ 1 h 414"/>
                <a:gd name="T16" fmla="*/ 17 w 794"/>
                <a:gd name="T17" fmla="*/ 1 h 414"/>
                <a:gd name="T18" fmla="*/ 19 w 794"/>
                <a:gd name="T19" fmla="*/ 1 h 414"/>
                <a:gd name="T20" fmla="*/ 19 w 794"/>
                <a:gd name="T21" fmla="*/ 1 h 414"/>
                <a:gd name="T22" fmla="*/ 19 w 794"/>
                <a:gd name="T23" fmla="*/ 1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C0A6CEA1-4FA1-F988-5312-F49EDB07CFCD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3B3F1190-A365-F3ED-362A-CB5890ACD2E2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9035CE24-54F2-FEB1-A969-756D3C183E7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4AB05924-F8B5-CF65-007B-80DF1D18DB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42BF1899-54B5-F79A-4D14-2B7FA53181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F5FCCC3E-B649-78F1-3224-9BC800DBD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091A0D6C-F30E-33E1-12A1-FEDC09CD75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Freeform 27">
                <a:extLst>
                  <a:ext uri="{FF2B5EF4-FFF2-40B4-BE49-F238E27FC236}">
                    <a16:creationId xmlns:a16="http://schemas.microsoft.com/office/drawing/2014/main" id="{765DE6F7-2300-8B44-3F06-0273A4630C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23" name="Freeform 28">
            <a:extLst>
              <a:ext uri="{FF2B5EF4-FFF2-40B4-BE49-F238E27FC236}">
                <a16:creationId xmlns:a16="http://schemas.microsoft.com/office/drawing/2014/main" id="{12A9F624-14B1-2088-AB68-F4A7F4B1AE13}"/>
              </a:ext>
            </a:extLst>
          </p:cNvPr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Freeform 29">
            <a:extLst>
              <a:ext uri="{FF2B5EF4-FFF2-40B4-BE49-F238E27FC236}">
                <a16:creationId xmlns:a16="http://schemas.microsoft.com/office/drawing/2014/main" id="{53D85152-F8A2-ABC9-6ABE-455C8FFBFF38}"/>
              </a:ext>
            </a:extLst>
          </p:cNvPr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2A2E149-F099-1E8E-0297-561A19BBB5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D50906B3-E48B-FEA5-BD47-5C42EF9CC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C06558EA-3BE6-9361-C420-8E1FDCE8D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FC94A9-C3E7-5E41-8EF2-41C83AB4398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870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FC17A0-7377-76DC-9E55-5FC03D953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5F1A49-59A8-6242-6B2D-ECF7C6831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4806417-20A9-7313-6A0D-8784C9A2A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3CC8E-8049-3C41-B0A6-B9AD2153BA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9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9198C2-B7FB-40AE-B934-01DB333AD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950A9C-3774-5C0C-5E94-740D166366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7DACAA2-7756-49FF-061E-B2771B50B5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D7AFE-34C3-0D42-BCD0-1078672624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219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8C5A5A-95C6-77EE-5EF2-B220B0BB9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5AD768-5ABB-9B11-686E-81306A4768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7C7FCE3-AF8C-7086-5859-DFED94FBE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BA26F-530F-0D41-9201-146ED8FF51D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1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59245F-6131-6053-DD6F-1967A4CA5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DA2DBC-5F36-AD77-D75C-1599AA5A7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0B54F1A-8239-473F-AB55-75BC503B8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D0566-A1FB-8849-9BA3-D8373F9CA32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D6B115-C40C-2DC2-03B3-30D6B22494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C4F89C-7A2D-7A5C-AEE9-0CFB69413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94FA97-C33B-E5ED-C0E4-860AECB03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CD579-1CEA-8546-AE9A-222414673E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758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AD3953D-2166-26B5-4AC2-90776C24B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29DE41B-6F9D-C524-9F77-6531A6781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7477480-0356-58E3-10E9-B28C6F114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58252-74BF-5F45-B57C-D48A0B6C0F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207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982E686-9753-A275-A885-025A74A06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EFCCE5-F64A-E168-2623-77C3F0019D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92FD8FA-D787-9F8F-7E2D-367E0CDE3A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DE02E-11DE-6B44-AF0A-4F2A840A94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18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B0637C2-2990-BBFD-E592-E5F478747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7D0529A-555F-5555-DF3C-D8CB2F883D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26E454-CC42-639F-1F98-9ACA380D81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E6C45-A3B6-E14F-A21E-A2AA499E97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584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BEBFF0-1769-A9CF-ED14-F1D05B9A1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4A6A2B-D130-4419-2153-C06FE61D4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4044050-5E16-6137-3DC2-94BDD16C9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651EB-365A-2F46-A3F5-1A81C247B3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33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C61A48-1845-87CE-60C5-21B1EB422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CFA95-090E-AFC3-8EE3-866EBF536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51FD7B-C940-0C52-F7EF-EF21813435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312E6-F32D-124A-9216-5864B473AD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10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D731E951-5589-ABDF-4D82-A3B2C7AB987C}"/>
              </a:ext>
            </a:extLst>
          </p:cNvPr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C22C0C-EAA0-6061-E7A3-D0DAF16A6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8ED2EE-39F5-65F4-182E-2053D0A91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4B13FE-43C7-418C-B98D-6048FDF56F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Comic Sans MS" panose="030F0702030302020204" pitchFamily="66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3C7B884-217F-41F0-9471-E87F3AD3AB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Comic Sans MS" panose="030F0702030302020204" pitchFamily="66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E79069A-9327-4CA3-A69F-FEF33F1E5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新細明體" panose="02020500000000000000" pitchFamily="18" charset="-120"/>
              </a:defRPr>
            </a:lvl1pPr>
          </a:lstStyle>
          <a:p>
            <a:fld id="{F471080B-56A6-294D-8853-70A73E2C563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731177E5-6CFC-DE9E-1A82-00F923DBE434}"/>
              </a:ext>
            </a:extLst>
          </p:cNvPr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B4A90FA0-5C97-EA29-0058-292E6CD949D4}"/>
              </a:ext>
            </a:extLst>
          </p:cNvPr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F2F62A8E-561A-B0DE-C5E8-20FE32940E02}"/>
              </a:ext>
            </a:extLst>
          </p:cNvPr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738E40A1-6DC6-2BD5-099F-55C8AE6C0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 w 2177"/>
                <a:gd name="T1" fmla="*/ 1 h 1298"/>
                <a:gd name="T2" fmla="*/ 1 w 2177"/>
                <a:gd name="T3" fmla="*/ 1 h 1298"/>
                <a:gd name="T4" fmla="*/ 1 w 2177"/>
                <a:gd name="T5" fmla="*/ 1 h 1298"/>
                <a:gd name="T6" fmla="*/ 1 w 2177"/>
                <a:gd name="T7" fmla="*/ 1 h 1298"/>
                <a:gd name="T8" fmla="*/ 1 w 2177"/>
                <a:gd name="T9" fmla="*/ 1 h 1298"/>
                <a:gd name="T10" fmla="*/ 1 w 2177"/>
                <a:gd name="T11" fmla="*/ 1 h 1298"/>
                <a:gd name="T12" fmla="*/ 1 w 2177"/>
                <a:gd name="T13" fmla="*/ 1 h 1298"/>
                <a:gd name="T14" fmla="*/ 1 w 2177"/>
                <a:gd name="T15" fmla="*/ 1 h 1298"/>
                <a:gd name="T16" fmla="*/ 1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1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1 w 2177"/>
                <a:gd name="T39" fmla="*/ 1 h 1298"/>
                <a:gd name="T40" fmla="*/ 1 w 2177"/>
                <a:gd name="T41" fmla="*/ 1 h 1298"/>
                <a:gd name="T42" fmla="*/ 1 w 2177"/>
                <a:gd name="T43" fmla="*/ 1 h 1298"/>
                <a:gd name="T44" fmla="*/ 1 w 2177"/>
                <a:gd name="T45" fmla="*/ 1 h 1298"/>
                <a:gd name="T46" fmla="*/ 1 w 2177"/>
                <a:gd name="T47" fmla="*/ 1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C2DED257-687E-63F9-1104-464F45859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67B5B9D3-5057-FFDE-7F32-6DC1515518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03073CDB-DCF7-9C8C-4B98-CA3C25A0D3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1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8722751A-01CB-7195-B4EF-6EABBD1B0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00015090-A7AE-8DE9-1894-400DF6C60E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E9E65522-DDDD-D21B-0796-80EA5F24E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1D43FF49-8F66-EE9A-AA88-7703CC7F3A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A018E30A-BAB8-F515-A8A0-15AC78E1BB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A445A639-6F4B-79E1-7B90-1F614A310AF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5CA2061F-248B-CA58-8509-26C8B9BAA06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65258CC1-8DDF-905C-7943-39A0CD5DB6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8F3E679A-9594-7A5B-7751-97CF4A5EB2E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1830AA85-4450-4586-FB58-F35B2A9D145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BBA4C146-A4E1-A1EA-92C2-782F3E4ECE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 w 1190"/>
                  <a:gd name="T3" fmla="*/ 1 h 500"/>
                  <a:gd name="T4" fmla="*/ 1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7D838FD7-95B1-ACE7-BE93-23E64E87B3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6A8CB60C-68FC-4EB1-B19F-CCE14B5D6A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5EF65F42-B7AD-B9C8-86AB-C015EDDAC33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160538B2-E14B-EECE-BB6A-68789E95D6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F6938FC1-BA13-7388-1FAE-A0BFE18640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1 w 1684"/>
                    <a:gd name="T9" fmla="*/ 1 h 880"/>
                    <a:gd name="T10" fmla="*/ 1 w 1684"/>
                    <a:gd name="T11" fmla="*/ 1 h 880"/>
                    <a:gd name="T12" fmla="*/ 1 w 1684"/>
                    <a:gd name="T13" fmla="*/ 1 h 880"/>
                    <a:gd name="T14" fmla="*/ 1 w 1684"/>
                    <a:gd name="T15" fmla="*/ 1 h 880"/>
                    <a:gd name="T16" fmla="*/ 1 w 1684"/>
                    <a:gd name="T17" fmla="*/ 1 h 880"/>
                    <a:gd name="T18" fmla="*/ 1 w 1684"/>
                    <a:gd name="T19" fmla="*/ 1 h 880"/>
                    <a:gd name="T20" fmla="*/ 1 w 1684"/>
                    <a:gd name="T21" fmla="*/ 1 h 880"/>
                    <a:gd name="T22" fmla="*/ 1 w 1684"/>
                    <a:gd name="T23" fmla="*/ 1 h 880"/>
                    <a:gd name="T24" fmla="*/ 1 w 1684"/>
                    <a:gd name="T25" fmla="*/ 1 h 880"/>
                    <a:gd name="T26" fmla="*/ 1 w 1684"/>
                    <a:gd name="T27" fmla="*/ 1 h 880"/>
                    <a:gd name="T28" fmla="*/ 1 w 1684"/>
                    <a:gd name="T29" fmla="*/ 1 h 880"/>
                    <a:gd name="T30" fmla="*/ 1 w 1684"/>
                    <a:gd name="T31" fmla="*/ 1 h 880"/>
                    <a:gd name="T32" fmla="*/ 1 w 1684"/>
                    <a:gd name="T33" fmla="*/ 1 h 880"/>
                    <a:gd name="T34" fmla="*/ 1 w 1684"/>
                    <a:gd name="T35" fmla="*/ 1 h 880"/>
                    <a:gd name="T36" fmla="*/ 1 w 1684"/>
                    <a:gd name="T37" fmla="*/ 1 h 880"/>
                    <a:gd name="T38" fmla="*/ 1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5943BD6F-8E9D-CA5C-5974-DB00AA3D16B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B1CBB1C2-D57E-B915-9FDA-300692A4FB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1 h 1188"/>
                    <a:gd name="T12" fmla="*/ 1 w 642"/>
                    <a:gd name="T13" fmla="*/ 1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0E3F92D2-8FBE-F8D8-78C9-BA02EEFF575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BE5CE7D7-8BA6-4C1D-39D3-4A97BFB475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B5C5178C-602E-9EDC-7692-8E0A5AD0C4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AD231F1A-0D8A-A64A-9375-3C5DE0608B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6EBE6640-8054-9052-4FF0-C0E2BFA14B8F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D3804DBD-1CE0-11E5-87E3-B214E77ADE62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A25E6248-7A45-BE54-3287-A8BEE2443D7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00D6FEAB-FA21-14E5-7F11-51DC5A243BB7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A818C80A-981D-22D8-CD83-3DBA121F8B3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BBBF9A58-2641-D003-D40E-CB47DDEE66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F119C4F9-F64A-9B86-4372-D3CB16DDC51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37BFD054-B82D-03D8-9544-5AB5117E268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E868E189-EB70-6E01-EAB4-0A3EA8833A2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DAF9EA22-1966-8C5D-B763-7E227F386B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1525FA9C-0DB0-2661-552E-9298F6ECBE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537E4662-6953-08A8-4FF0-05232AAA22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DB970BF3-4D2C-1118-7ADF-A74B8D0160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97A56BE8-1C5A-9D34-80C8-E72A8F2A4DD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9939D152-006A-2583-A812-C440C4C1B44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5C888FE0-20A0-5777-3270-B2202793BB1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omic Sans MS" pitchFamily="66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CD6EC-6F3D-4366-A40F-BC7C059E5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TW" altLang="zh-TW" sz="6000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語句邏輯的形式化</a:t>
            </a:r>
            <a:endParaRPr lang="zh-TW" altLang="en-US" sz="6000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5584D9-E27F-4C49-8E69-C3CB8535C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/>
              <a:t>2022/10/07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C17E1F-1FC5-66D0-0B0E-0B372F3B0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連言實例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D4A9D02-2365-1115-1298-E5182927F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詠</a:t>
            </a:r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琴、文慧、秀蘭都去逛街。</a:t>
            </a:r>
            <a:endParaRPr lang="en-US" altLang="zh-TW" dirty="0">
              <a:solidFill>
                <a:srgbClr val="0066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：詠琴去逛街。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：文慧去逛街。</a:t>
            </a:r>
          </a:p>
          <a:p>
            <a:pPr eaLnBrk="1" hangingPunct="1"/>
            <a:r>
              <a:rPr kumimoji="0"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  <a:r>
              <a:rPr kumimoji="0"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：秀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蘭去逛街。</a:t>
            </a:r>
            <a:endParaRPr lang="en-US" altLang="zh-TW" dirty="0">
              <a:solidFill>
                <a:srgbClr val="0066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  </a:t>
            </a:r>
            <a:r>
              <a:rPr lang="zh-TW" altLang="en-US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這是非完構語句</a:t>
            </a:r>
            <a:endParaRPr lang="zh-TW" altLang="en-US" dirty="0">
              <a:solidFill>
                <a:srgbClr val="0066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0226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</a:t>
            </a:r>
            <a:r>
              <a:rPr lang="zh-TW" altLang="en-US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226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)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 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才是完構語句</a:t>
            </a:r>
            <a:endParaRPr lang="zh-TW" altLang="en-US" dirty="0">
              <a:solidFill>
                <a:srgbClr val="660033"/>
              </a:solidFill>
              <a:latin typeface="標楷體" panose="02010601000101010101" pitchFamily="2" charset="-120"/>
              <a:ea typeface="標楷體" panose="02010601000101010101" pitchFamily="2" charset="-120"/>
            </a:endParaRPr>
          </a:p>
          <a:p>
            <a:pPr eaLnBrk="1" hangingPunct="1"/>
            <a:r>
              <a:rPr lang="zh-TW" altLang="en-US" dirty="0">
                <a:solidFill>
                  <a:srgbClr val="0000CC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A1EF135-FDC6-B248-3F59-2BA1A445B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完構語句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90A701-3113-34B7-8996-A67E46793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語句的符號化，除了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「～」、「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‧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」、「</a:t>
            </a:r>
            <a:r>
              <a:rPr lang="en-US" altLang="zh-TW" dirty="0">
                <a:solidFill>
                  <a:srgbClr val="006600"/>
                </a:solidFill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」、「→」、「↔︎」</a:t>
            </a:r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五個語句連接詞的使用以外，我們還需要借重括號</a:t>
            </a:r>
            <a:r>
              <a:rPr lang="zh-TW" altLang="en-US" dirty="0">
                <a:latin typeface="標楷體" panose="02010601000101010101" pitchFamily="2" charset="-120"/>
                <a:ea typeface="標楷體" panose="02010601000101010101" pitchFamily="2" charset="-12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(  )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、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[  ]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{  }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同時要注意語法。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所謂「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完構語句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well-formed sentence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），就是遵守符號邏輯使用之語法，並能有清楚真、假判斷的語句。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69C348F-ABEC-3E7A-A946-824FB90FC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完構語句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C70DD65-7EE7-41A2-5C19-E79E174DEF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皆非完構語句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3DFE4C5-F5C9-5225-740D-B9704D14F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ea typeface="標楷體" panose="02010601000101010101" pitchFamily="2" charset="-120"/>
              </a:rPr>
              <a:t>連言結合律</a:t>
            </a:r>
            <a:r>
              <a:rPr lang="zh-TW" altLang="en-US" sz="5400"/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666336F-0FEA-E412-3099-0AE3BE051B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 = 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zh-TW" altLang="en-US" dirty="0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選言亦具有</a:t>
            </a:r>
            <a:r>
              <a:rPr lang="zh-TW" altLang="en-US" dirty="0">
                <a:solidFill>
                  <a:srgbClr val="6600CC"/>
                </a:solidFill>
                <a:ea typeface="標楷體" panose="02010601000101010101" pitchFamily="2" charset="-120"/>
              </a:rPr>
              <a:t>結合律</a:t>
            </a:r>
            <a:r>
              <a:rPr lang="zh-TW" altLang="en-US" dirty="0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的性質</a:t>
            </a: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C = A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C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02141D-7D38-B234-B737-59CF3122C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ea typeface="標楷體" panose="02010601000101010101" pitchFamily="2" charset="-120"/>
              </a:rPr>
              <a:t>連言真值表實例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B7049E3-B336-42D2-9E9C-DB8F169A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1639"/>
              </p:ext>
            </p:extLst>
          </p:nvPr>
        </p:nvGraphicFramePr>
        <p:xfrm>
          <a:off x="2267744" y="1943616"/>
          <a:ext cx="5976665" cy="4696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67">
                  <a:extLst>
                    <a:ext uri="{9D8B030D-6E8A-4147-A177-3AD203B41FA5}">
                      <a16:colId xmlns:a16="http://schemas.microsoft.com/office/drawing/2014/main" val="2575008429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2088902175"/>
                    </a:ext>
                  </a:extLst>
                </a:gridCol>
                <a:gridCol w="600067">
                  <a:extLst>
                    <a:ext uri="{9D8B030D-6E8A-4147-A177-3AD203B41FA5}">
                      <a16:colId xmlns:a16="http://schemas.microsoft.com/office/drawing/2014/main" val="50073502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52865838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597366458"/>
                    </a:ext>
                  </a:extLst>
                </a:gridCol>
              </a:tblGrid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A</a:t>
                      </a:r>
                      <a:r>
                        <a:rPr lang="zh-TW" altLang="en-US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)</a:t>
                      </a:r>
                      <a:r>
                        <a:rPr lang="zh-TW" altLang="en-US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B</a:t>
                      </a:r>
                      <a:r>
                        <a:rPr lang="zh-TW" altLang="en-US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9614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60219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39114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61565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088673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881218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T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955484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788724"/>
                  </a:ext>
                </a:extLst>
              </a:tr>
              <a:tr h="5218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 </a:t>
                      </a:r>
                      <a:r>
                        <a:rPr lang="zh-TW" altLang="en-US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</a:t>
                      </a:r>
                      <a:r>
                        <a:rPr lang="en-US" altLang="zh-TW" sz="2800" b="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 </a:t>
                      </a:r>
                      <a:r>
                        <a:rPr lang="en-US" altLang="zh-TW" sz="2800" b="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TW" sz="28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</a:t>
                      </a:r>
                      <a:endParaRPr lang="zh-TW" altLang="en-US" sz="2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84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0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A578C3E-E0B3-E728-3F98-FAD033552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選言</a:t>
            </a:r>
            <a:r>
              <a:rPr lang="en-US" altLang="zh-TW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(disjunction)</a:t>
            </a:r>
            <a:r>
              <a:rPr lang="en-US" altLang="zh-TW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DE3E7AE-0B5D-7657-7A5A-C77F1C651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張三去看電影或李四去看電影。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：張三去看電影。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：李四去看電影。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7D1736-6F5C-55E0-B86D-7D87A5FE0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選言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AEFB5C1-99A1-8780-444D-962AEAF2B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像這種以「或」、「或者是」、「若不是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，就是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」、「要嘛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，要嘛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…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」、「必須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，否則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…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」等連接詞連結而成的日常複合語句，我們就稱之為「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選言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」，其所連結的「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成分語句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」或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原子語句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，就稱之為「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選言項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F9EA347-3F8B-5CCB-8A5B-4A4770015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包容性的或（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inclusive or; nonexclusive or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endParaRPr lang="en-US" altLang="zh-TW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A0DF1A-A493-810A-3F49-0221D0ED9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592088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張三去看電影或李四去看電影。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A21C2A2-2949-ADCF-8DB4-40EE27D24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22052"/>
              </p:ext>
            </p:extLst>
          </p:nvPr>
        </p:nvGraphicFramePr>
        <p:xfrm>
          <a:off x="1979712" y="2636912"/>
          <a:ext cx="3935760" cy="3312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920">
                  <a:extLst>
                    <a:ext uri="{9D8B030D-6E8A-4147-A177-3AD203B41FA5}">
                      <a16:colId xmlns:a16="http://schemas.microsoft.com/office/drawing/2014/main" val="1396850103"/>
                    </a:ext>
                  </a:extLst>
                </a:gridCol>
                <a:gridCol w="1311920">
                  <a:extLst>
                    <a:ext uri="{9D8B030D-6E8A-4147-A177-3AD203B41FA5}">
                      <a16:colId xmlns:a16="http://schemas.microsoft.com/office/drawing/2014/main" val="1972729950"/>
                    </a:ext>
                  </a:extLst>
                </a:gridCol>
                <a:gridCol w="1311920">
                  <a:extLst>
                    <a:ext uri="{9D8B030D-6E8A-4147-A177-3AD203B41FA5}">
                      <a16:colId xmlns:a16="http://schemas.microsoft.com/office/drawing/2014/main" val="3542650908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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787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0801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91756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2924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701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621D8C-11F5-C240-F14F-529A27DF8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排斥性的或 </a:t>
            </a:r>
            <a:r>
              <a:rPr lang="en-US" altLang="zh-TW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(exclusive or)</a:t>
            </a:r>
            <a:r>
              <a:rPr lang="en-US" altLang="zh-TW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7D0EEBD-2634-C739-4E7C-80949774A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今天要嘛是星期一，要嘛是星期二。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：今天是星期一。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：今天是星期二。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注意： 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⊻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這個符號只是暫時借用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633EA4B-058C-28F3-52EC-3C95A3585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排斥性的或 </a:t>
            </a:r>
            <a:r>
              <a:rPr lang="en-US" altLang="zh-TW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(exclusive or)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FFD5A44-E792-049A-C85A-A18F39A6A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41584"/>
              </p:ext>
            </p:extLst>
          </p:nvPr>
        </p:nvGraphicFramePr>
        <p:xfrm>
          <a:off x="2153270" y="2060848"/>
          <a:ext cx="3935760" cy="3312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920">
                  <a:extLst>
                    <a:ext uri="{9D8B030D-6E8A-4147-A177-3AD203B41FA5}">
                      <a16:colId xmlns:a16="http://schemas.microsoft.com/office/drawing/2014/main" val="1396850103"/>
                    </a:ext>
                  </a:extLst>
                </a:gridCol>
                <a:gridCol w="1311920">
                  <a:extLst>
                    <a:ext uri="{9D8B030D-6E8A-4147-A177-3AD203B41FA5}">
                      <a16:colId xmlns:a16="http://schemas.microsoft.com/office/drawing/2014/main" val="1972729950"/>
                    </a:ext>
                  </a:extLst>
                </a:gridCol>
                <a:gridCol w="1311920">
                  <a:extLst>
                    <a:ext uri="{9D8B030D-6E8A-4147-A177-3AD203B41FA5}">
                      <a16:colId xmlns:a16="http://schemas.microsoft.com/office/drawing/2014/main" val="3542650908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3200" b="0" i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⊻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787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0801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91756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2924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701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9402ACB-24FE-030E-C38D-C0FE4D9ED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日常生活語句與形式語句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EF580B8-F297-7697-CB1C-7EA638F6E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CC0000"/>
                </a:solidFill>
                <a:ea typeface="標楷體" panose="02010601000101010101" pitchFamily="2" charset="-120"/>
              </a:rPr>
              <a:t>目前所學習的是語句邏輯，是以一整個語句來翻譯和思考。相對的是述詞邏輯。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CC0000"/>
                </a:solidFill>
                <a:ea typeface="標楷體" panose="02010601000101010101" pitchFamily="2" charset="-120"/>
              </a:rPr>
              <a:t>符號化是目前學習的焦點之一。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6600CC"/>
                </a:solidFill>
                <a:ea typeface="標楷體" panose="02010601000101010101" pitchFamily="2" charset="-120"/>
              </a:rPr>
              <a:t>以一個大寫的英文字母來翻譯一個語句的肯定狀態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：美國第一任總統是華盛頓。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：巴西是南美洲的國家。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F246229-475D-0720-4BE7-5CA2E8618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選言交換律和結合律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DF579A5-A282-E6B9-A9F6-DE97EBF186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D = D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G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C = A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C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zh-TW" altLang="en-US" dirty="0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但注意下列語句就不適用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0066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 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0066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 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TW" dirty="0">
                <a:solidFill>
                  <a:srgbClr val="0066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 C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) 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66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C71D2C8-400D-80A5-2B1F-3FA8B0271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否定句</a:t>
            </a:r>
            <a:r>
              <a:rPr lang="en-US" altLang="zh-TW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(negation)</a:t>
            </a:r>
            <a:r>
              <a:rPr lang="en-US" altLang="zh-TW"/>
              <a:t>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3BD3998-A559-9919-C9DA-CE3F356113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張三這次考試不及格。 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：張三這次考試及格。</a:t>
            </a:r>
          </a:p>
          <a:p>
            <a:pPr eaLnBrk="1" hangingPunct="1"/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～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ACB7328-9B40-E3C4-EB93-34C2516D7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否定句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80AFCFB-CE22-CD06-DC5E-DC8729C5A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FF0000"/>
                </a:solidFill>
                <a:ea typeface="標楷體" panose="02010601000101010101" pitchFamily="2" charset="-120"/>
              </a:rPr>
              <a:t>注意如下語句的否定</a:t>
            </a:r>
          </a:p>
          <a:p>
            <a:pPr eaLnBrk="1" hangingPunct="1"/>
            <a:r>
              <a:rPr lang="zh-TW" altLang="en-US">
                <a:solidFill>
                  <a:srgbClr val="006600"/>
                </a:solidFill>
                <a:ea typeface="標楷體" panose="02010601000101010101" pitchFamily="2" charset="-120"/>
              </a:rPr>
              <a:t>張三每次考試及格。</a:t>
            </a:r>
          </a:p>
          <a:p>
            <a:pPr eaLnBrk="1" hangingPunct="1"/>
            <a:r>
              <a:rPr lang="zh-TW" altLang="en-US">
                <a:solidFill>
                  <a:srgbClr val="FF0000"/>
                </a:solidFill>
                <a:ea typeface="標楷體" panose="02010601000101010101" pitchFamily="2" charset="-120"/>
              </a:rPr>
              <a:t>其否定不是</a:t>
            </a:r>
          </a:p>
          <a:p>
            <a:pPr eaLnBrk="1" hangingPunct="1"/>
            <a:r>
              <a:rPr lang="zh-TW" altLang="en-US">
                <a:solidFill>
                  <a:srgbClr val="006600"/>
                </a:solidFill>
                <a:ea typeface="標楷體" panose="02010601000101010101" pitchFamily="2" charset="-120"/>
              </a:rPr>
              <a:t>張三每次考試不及格。</a:t>
            </a:r>
          </a:p>
          <a:p>
            <a:pPr eaLnBrk="1" hangingPunct="1"/>
            <a:r>
              <a:rPr lang="zh-TW" altLang="en-US">
                <a:solidFill>
                  <a:srgbClr val="FF0000"/>
                </a:solidFill>
                <a:ea typeface="標楷體" panose="02010601000101010101" pitchFamily="2" charset="-120"/>
              </a:rPr>
              <a:t>而是</a:t>
            </a:r>
          </a:p>
          <a:p>
            <a:pPr eaLnBrk="1" hangingPunct="1"/>
            <a:r>
              <a:rPr lang="zh-TW" altLang="en-US">
                <a:solidFill>
                  <a:srgbClr val="006600"/>
                </a:solidFill>
                <a:ea typeface="標楷體" panose="02010601000101010101" pitchFamily="2" charset="-120"/>
              </a:rPr>
              <a:t>並非張三每次考試及格。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EDA4D0-0F05-3AA0-8946-6FE4E888F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否定句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2C88F59-BB18-68D0-CC63-BBF0D3757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語句有觸及「主詞」（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subject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）的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「量」（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quantity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或「述詞」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(predicate)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的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「頻率」（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frequency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，其否定需特別注意。</a:t>
            </a: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複合語句的否定也需加以注意。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9F7605-A59D-A2D9-4F90-D27AF801D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否定句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2BA479F-16ED-F013-A9D4-34D22AEFE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檢察官起訴：「張三和李四都貪污。」</a:t>
            </a:r>
          </a:p>
          <a:p>
            <a:pPr eaLnBrk="1" hangingPunct="1"/>
            <a:r>
              <a:rPr lang="zh-TW" altLang="en-US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證人在法院證稱：檢察官的陳述是錯的。</a:t>
            </a:r>
          </a:p>
          <a:p>
            <a:pPr eaLnBrk="1" hangingPunct="1"/>
            <a:r>
              <a:rPr lang="zh-TW" altLang="en-US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假如證人沒說謊，法官是否可以據此就推斷「張三和李四都沒有貪污。」</a:t>
            </a:r>
          </a:p>
          <a:p>
            <a:pPr eaLnBrk="1" hangingPunct="1"/>
            <a:r>
              <a:rPr lang="en-US" altLang="zh-TW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：張三貪污</a:t>
            </a:r>
          </a:p>
          <a:p>
            <a:pPr eaLnBrk="1" hangingPunct="1"/>
            <a:r>
              <a:rPr lang="en-US" altLang="zh-TW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：李四貪污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D04EE9D-709A-7A92-6B28-D6B5EEC27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連言的否定句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6566D4C-3C26-6B18-9C41-C117119B9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「張三和李四都貪污。」可翻譯為：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此句之否定為： 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</a:rPr>
              <a:t>)</a:t>
            </a:r>
            <a:endParaRPr lang="en-US" altLang="zh-TW" dirty="0">
              <a:solidFill>
                <a:srgbClr val="660066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請從真值表解讀其意義</a:t>
            </a:r>
            <a:endParaRPr lang="en-US" altLang="zh-TW" dirty="0">
              <a:solidFill>
                <a:srgbClr val="6633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等值（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equivalence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E0C8E22-BA4C-DA6D-18E3-BF1C616CF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8523"/>
              </p:ext>
            </p:extLst>
          </p:nvPr>
        </p:nvGraphicFramePr>
        <p:xfrm>
          <a:off x="467544" y="764704"/>
          <a:ext cx="7248130" cy="4230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70106409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2797803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1844462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23510414"/>
                    </a:ext>
                  </a:extLst>
                </a:gridCol>
                <a:gridCol w="2207570">
                  <a:extLst>
                    <a:ext uri="{9D8B030D-6E8A-4147-A177-3AD203B41FA5}">
                      <a16:colId xmlns:a16="http://schemas.microsoft.com/office/drawing/2014/main" val="196493557"/>
                    </a:ext>
                  </a:extLst>
                </a:gridCol>
              </a:tblGrid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・～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265846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24483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755166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270715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901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A7C9EB6-CF00-5085-5331-A61B009B0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選言的否定句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9BB3DC1-D442-BE2E-A80B-21C1A4D9A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要嘛李大明偷了王大智的錢，要嘛趙曉華偷了王大智的錢。</a:t>
            </a: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翻譯為：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L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H</a:t>
            </a: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其否定為：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L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H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參看其真值表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E0C8E22-BA4C-DA6D-18E3-BF1C616CF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64432"/>
              </p:ext>
            </p:extLst>
          </p:nvPr>
        </p:nvGraphicFramePr>
        <p:xfrm>
          <a:off x="467544" y="764704"/>
          <a:ext cx="7248130" cy="4230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70106409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2797803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1844462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123510414"/>
                    </a:ext>
                  </a:extLst>
                </a:gridCol>
                <a:gridCol w="2207570">
                  <a:extLst>
                    <a:ext uri="{9D8B030D-6E8A-4147-A177-3AD203B41FA5}">
                      <a16:colId xmlns:a16="http://schemas.microsoft.com/office/drawing/2014/main" val="196493557"/>
                    </a:ext>
                  </a:extLst>
                </a:gridCol>
              </a:tblGrid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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L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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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265846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24483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755166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270715"/>
                  </a:ext>
                </a:extLst>
              </a:tr>
              <a:tr h="846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86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13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5E8177F-CB34-0EE1-2AFB-168C75098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條件句</a:t>
            </a:r>
            <a:r>
              <a:rPr lang="en-US" altLang="zh-TW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(conditional)</a:t>
            </a:r>
            <a:r>
              <a:rPr lang="en-US" altLang="zh-TW"/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2B7ACB4-0022-414A-E6DF-279928D09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假如</a:t>
            </a:r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台灣宣布獨立，中共就會武力侵台。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</a:t>
            </a:r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台灣宣布獨立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：中共武力侵台。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A→B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1451B022-1EBB-F63B-31F9-56D88AF9B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邏輯符號：否定符號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F295BB4-F369-695C-7D2F-BCC6AC7C3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「否定」（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negation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）的符號：～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：美國第一任總統是華盛頓。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～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：美國第一任總統不是華盛頓。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～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：並非美國第一任總統是華盛頓。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：巴西是南美洲的國家。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～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：巴西不是南美洲的國家。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～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：並非巴西是南美洲的國家。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E3BA897-0ED4-675B-CE43-B77112FA3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條件句的判斷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02448D0-7BF6-58E3-18C2-6728EB58C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如果你願意成為我的女朋友，我一定全心全意呵護著你。</a:t>
            </a:r>
          </a:p>
          <a:p>
            <a:pPr eaLnBrk="1" hangingPunct="1"/>
            <a:r>
              <a:rPr kumimoji="0" lang="zh-TW" altLang="en-US" dirty="0">
                <a:solidFill>
                  <a:srgbClr val="0066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萬一從未</a:t>
            </a:r>
            <a:r>
              <a:rPr lang="zh-TW" altLang="en-US" dirty="0">
                <a:solidFill>
                  <a:srgbClr val="0066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呵護，其真值如何？</a:t>
            </a:r>
          </a:p>
          <a:p>
            <a:pPr eaLnBrk="1" hangingPunct="1"/>
            <a:r>
              <a:rPr lang="zh-TW" altLang="en-US" dirty="0">
                <a:solidFill>
                  <a:srgbClr val="660066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請從真值表解讀</a:t>
            </a:r>
            <a:endParaRPr lang="en-US" altLang="zh-TW" dirty="0">
              <a:solidFill>
                <a:srgbClr val="660066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endParaRPr lang="en-US" altLang="zh-TW" dirty="0">
              <a:solidFill>
                <a:srgbClr val="FF0000"/>
              </a:solidFill>
              <a:latin typeface="標楷體" panose="02010601000101010101" pitchFamily="2" charset="-120"/>
              <a:ea typeface="標楷體" panose="02010601000101010101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3B6FBB-ED26-F4B1-E486-F452F4E46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1042"/>
              </p:ext>
            </p:extLst>
          </p:nvPr>
        </p:nvGraphicFramePr>
        <p:xfrm>
          <a:off x="2507940" y="1772815"/>
          <a:ext cx="4128120" cy="3312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13968501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7272995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42650908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3200" b="0" i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787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0801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91756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2924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701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1E6C5E8-FA74-0343-6BF3-C5B390A37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條件句的認識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746864E-834B-2540-E95F-1BB473CB4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→ B 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是充分條件（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sufficient condition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</a:p>
          <a:p>
            <a:pPr eaLnBrk="1" hangingPunct="1"/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是必要條件（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necessary condition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</a:p>
          <a:p>
            <a:pPr eaLnBrk="1" hangingPunct="1"/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F2AFCA0-A308-BC4F-F842-F00419017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條件句的進一步認識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0D3342C-7481-8D00-6E1C-E586A3AB2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有之必然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→ B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／∴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283AE1D-583C-80A4-321D-32F278F70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條件句的進一步認識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94C8BE2-365C-D3D9-F17A-C28331F03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無之必不然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→ B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／∴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1B3BE1-084D-3290-BAFD-40F37A0AB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雙條件句（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bi-conditional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endParaRPr lang="en-US" altLang="zh-TW" dirty="0">
              <a:solidFill>
                <a:srgbClr val="0000CC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D2EF986-F74D-0845-8028-ABB03237D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4632" cy="365760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若且唯若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10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能被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整除時，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10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是偶數。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10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能被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2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整除。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10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是偶數。</a:t>
            </a:r>
          </a:p>
          <a:p>
            <a:pPr eaLnBrk="1" hangingPunct="1"/>
            <a:r>
              <a:rPr lang="en-US" altLang="zh-TW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↔︎ 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if and only if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870EDFF-89BC-3CEA-BCC8-28586ED52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雙條件句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7B12BF1-3B1A-F3BD-1AFD-78F29EC3F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206680" cy="3657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↔︎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和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互為「充分條件」和「必要條件」</a:t>
            </a:r>
          </a:p>
          <a:p>
            <a:pPr eaLnBrk="1" hangingPunct="1"/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簡稱充要條件</a:t>
            </a:r>
          </a:p>
          <a:p>
            <a:pPr eaLnBrk="1" hangingPunct="1"/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亦即 </a:t>
            </a:r>
            <a:r>
              <a:rPr lang="en-US" altLang="zh-TW" dirty="0" smtClean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dirty="0" smtClean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↔︎ </a:t>
            </a:r>
            <a:r>
              <a:rPr lang="en-US" altLang="zh-TW" dirty="0" smtClean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 smtClean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完全等於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 )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(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9461197-F647-186A-D5B4-9CBB242DF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雙條件句的其他翻譯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1FD7E32-ECCF-4F4B-A3CF-3A772C32D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張三對工作所付出的努力是他事業成功的充要條件。</a:t>
            </a:r>
          </a:p>
          <a:p>
            <a:pPr eaLnBrk="1" hangingPunct="1"/>
            <a:r>
              <a:rPr lang="zh-TW" altLang="en-US" dirty="0">
                <a:solidFill>
                  <a:srgbClr val="FF0000"/>
                </a:solidFill>
                <a:ea typeface="標楷體" panose="02010601000101010101" pitchFamily="2" charset="-120"/>
              </a:rPr>
              <a:t>政府政策決定的妥當性和國家的穩定發展可謂一體二面。</a:t>
            </a:r>
          </a:p>
          <a:p>
            <a:pPr eaLnBrk="1" hangingPunct="1"/>
            <a:r>
              <a:rPr lang="zh-TW" altLang="en-US">
                <a:solidFill>
                  <a:srgbClr val="FF0000"/>
                </a:solidFill>
                <a:ea typeface="標楷體" panose="02010601000101010101" pitchFamily="2" charset="-120"/>
              </a:rPr>
              <a:t>淑芳若穿防寒衣就會保暖，若不</a:t>
            </a:r>
            <a:r>
              <a:rPr lang="zh-TW" altLang="en-US" smtClean="0">
                <a:solidFill>
                  <a:srgbClr val="FF0000"/>
                </a:solidFill>
                <a:ea typeface="標楷體" panose="02010601000101010101" pitchFamily="2" charset="-120"/>
              </a:rPr>
              <a:t>穿防</a:t>
            </a:r>
            <a:r>
              <a:rPr lang="zh-TW" altLang="en-US">
                <a:solidFill>
                  <a:srgbClr val="FF0000"/>
                </a:solidFill>
                <a:ea typeface="標楷體" panose="02010601000101010101" pitchFamily="2" charset="-120"/>
              </a:rPr>
              <a:t>寒衣就不會保暖。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4EFFC84-546F-6F9C-206E-2890FDB9B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雙條件句的真值表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701359-0A2E-4DF5-C687-0BCF32F0F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81621"/>
              </p:ext>
            </p:extLst>
          </p:nvPr>
        </p:nvGraphicFramePr>
        <p:xfrm>
          <a:off x="2057090" y="2132856"/>
          <a:ext cx="4128120" cy="3312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13968501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7272995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42650908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3200" b="0" i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↔︎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sym typeface="Symbol" pitchFamily="2" charset="2"/>
                        </a:rPr>
                        <a:t> 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787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0801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91756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2924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226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226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701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6540CE5-190E-5B24-F55B-9B80264A3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幾個值得注意的翻譯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A5B00E1-FD8E-6E09-208C-CD6E22E9E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張三只有用功，才會及格。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：張三用功。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：張三及格。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 → A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Only if A, then 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1B420C-7B81-3B2B-290E-FDCE1B1C3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 dirty="0">
                <a:solidFill>
                  <a:srgbClr val="0000CC"/>
                </a:solidFill>
                <a:ea typeface="標楷體" panose="02010601000101010101" pitchFamily="2" charset="-120"/>
              </a:rPr>
              <a:t>真值表</a:t>
            </a:r>
            <a:r>
              <a:rPr lang="zh-TW" altLang="en-US" sz="5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（</a:t>
            </a:r>
            <a:r>
              <a:rPr lang="en-US" altLang="zh-TW" sz="5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truth table</a:t>
            </a:r>
            <a:r>
              <a:rPr lang="zh-TW" altLang="en-US" sz="5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endParaRPr lang="en-US" altLang="zh-TW" sz="5400" dirty="0">
              <a:solidFill>
                <a:srgbClr val="0000CC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46FD154-007C-E380-2136-B01F67C2F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529366"/>
              </p:ext>
            </p:extLst>
          </p:nvPr>
        </p:nvGraphicFramePr>
        <p:xfrm>
          <a:off x="1979712" y="2420888"/>
          <a:ext cx="4750296" cy="2392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148">
                  <a:extLst>
                    <a:ext uri="{9D8B030D-6E8A-4147-A177-3AD203B41FA5}">
                      <a16:colId xmlns:a16="http://schemas.microsoft.com/office/drawing/2014/main" val="1500605681"/>
                    </a:ext>
                  </a:extLst>
                </a:gridCol>
                <a:gridCol w="2375148">
                  <a:extLst>
                    <a:ext uri="{9D8B030D-6E8A-4147-A177-3AD203B41FA5}">
                      <a16:colId xmlns:a16="http://schemas.microsoft.com/office/drawing/2014/main" val="971811854"/>
                    </a:ext>
                  </a:extLst>
                </a:gridCol>
              </a:tblGrid>
              <a:tr h="7974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altLang="zh-TW" sz="40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73141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052894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TW" altLang="en-US" sz="4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44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821E0C8-A710-A661-601C-FA0BE38BD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幾個值得注意的翻譯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C4FDF72-4FDE-DA94-EBD3-865DD23A4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除非你用功，否則你不會及格。</a:t>
            </a:r>
          </a:p>
          <a:p>
            <a:pPr eaLnBrk="1" hangingPunct="1"/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：你用功。</a:t>
            </a:r>
          </a:p>
          <a:p>
            <a:pPr eaLnBrk="1" hangingPunct="1"/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：你會及格。</a:t>
            </a:r>
          </a:p>
          <a:p>
            <a:pPr eaLnBrk="1" hangingPunct="1"/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kumimoji="0" lang="en-US" altLang="zh-TW" dirty="0">
                <a:solidFill>
                  <a:srgbClr val="66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→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Unless A, then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B. 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kumimoji="0"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 v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kumimoji="0"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B; 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→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9E59C6D-91D0-7B7A-D52E-C5B6A162A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條件句與選言的關係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229539E-7D89-EC97-71E5-0D4C4EE4A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dirty="0">
                <a:solidFill>
                  <a:srgbClr val="0066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</a:p>
          <a:p>
            <a:pPr eaLnBrk="1" hangingPunct="1"/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0E47499-1070-5452-7A2B-5AD20E14E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幾個值得注意的翻譯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981661D-FD24-9BB7-F56A-447D26F9A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高中畢業或高職畢業者皆可報考大學。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：高中畢業者可以報考大學。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：高職畢業者可以報考大學。</a:t>
            </a:r>
          </a:p>
          <a:p>
            <a:pPr eaLnBrk="1" hangingPunct="1"/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5B3D830-00EA-5B13-EC06-65EEA20BC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ea typeface="標楷體" panose="02010601000101010101" pitchFamily="2" charset="-120"/>
              </a:rPr>
              <a:t>幾個值得注意的翻譯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4056C3D-4C67-4DFA-116E-8998D3E7A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28800"/>
            <a:ext cx="7842250" cy="365760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張三可以在升學和就業中選擇。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：張三可以選擇升學。</a:t>
            </a:r>
          </a:p>
          <a:p>
            <a:pPr eaLnBrk="1" hangingPunct="1"/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：張三可以選擇就業。</a:t>
            </a:r>
          </a:p>
          <a:p>
            <a:pPr eaLnBrk="1" hangingPunct="1"/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0F3ADFE-610F-7C97-540C-D12E3083C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連言和選言的否定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973ED80-6566-49FF-CCCA-639F5697338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85800" y="2420888"/>
            <a:ext cx="3771900" cy="306551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sz="32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)</a:t>
            </a:r>
          </a:p>
          <a:p>
            <a:pPr eaLnBrk="1" hangingPunct="1"/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sz="3200" dirty="0">
                <a:solidFill>
                  <a:srgbClr val="006600"/>
                </a:solidFill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endParaRPr lang="en-US" altLang="zh-TW" sz="3200" dirty="0">
              <a:solidFill>
                <a:srgbClr val="FF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1E146C3-74E5-DD16-73A8-2C7AC97F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2420888"/>
            <a:ext cx="3771900" cy="306551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sz="3200" dirty="0">
                <a:solidFill>
                  <a:srgbClr val="0226CC"/>
                </a:solidFill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</a:p>
          <a:p>
            <a:pPr eaLnBrk="1" hangingPunct="1"/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B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)</a:t>
            </a:r>
          </a:p>
          <a:p>
            <a:pPr eaLnBrk="1" hangingPunct="1"/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zh-TW" altLang="en-US" sz="3200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sz="3200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endParaRPr lang="en-US" altLang="zh-TW" sz="3200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C3EAC5E-CE59-5993-1374-4B116A7B7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條件句的否定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8284468-BB56-0A33-9D35-7945D4B94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endParaRPr lang="en-US" altLang="zh-TW" dirty="0">
              <a:solidFill>
                <a:srgbClr val="660066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eaLnBrk="1" hangingPunct="1"/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zh-TW" altLang="en-US" dirty="0">
                <a:solidFill>
                  <a:srgbClr val="660066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→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6633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66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3501272-7D78-BB00-786A-B4B996A95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雙條件句的否定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277CA3D-EAED-5B0C-428C-DBEB869C4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↔︎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↔︎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C3FEA96-616E-6205-7DD9-6E50568C1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71500"/>
            <a:ext cx="6870700" cy="1600200"/>
          </a:xfrm>
        </p:spPr>
        <p:txBody>
          <a:bodyPr/>
          <a:lstStyle/>
          <a:p>
            <a:pPr eaLnBrk="1" hangingPunct="1"/>
            <a:r>
              <a:rPr lang="zh-TW" altLang="en-US" sz="4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「</a:t>
            </a:r>
            <a:r>
              <a:rPr lang="zh-TW" altLang="en-US" sz="4800" b="1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語句連接詞</a:t>
            </a:r>
            <a:r>
              <a:rPr lang="zh-TW" altLang="en-US" sz="4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」</a:t>
            </a:r>
            <a:r>
              <a:rPr lang="en-US" altLang="zh-TW" sz="4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/>
            </a:r>
            <a:br>
              <a:rPr lang="en-US" altLang="zh-TW" sz="4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</a:br>
            <a:r>
              <a:rPr lang="zh-TW" altLang="en-US" sz="4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（</a:t>
            </a:r>
            <a:r>
              <a:rPr lang="en-US" altLang="zh-TW" sz="4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sentence connectives</a:t>
            </a:r>
            <a:r>
              <a:rPr lang="zh-TW" altLang="en-US" sz="4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endParaRPr lang="en-US" altLang="zh-TW" sz="4800" dirty="0">
              <a:solidFill>
                <a:srgbClr val="0000CC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19AC7E6-B76E-A64A-5C09-ED2DFC28A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636912"/>
            <a:ext cx="7696200" cy="2849488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「～」、「・」、「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」、「→」、「↔︎」</a:t>
            </a:r>
          </a:p>
          <a:p>
            <a:pPr eaLnBrk="1" hangingPunct="1"/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簡單語句（</a:t>
            </a:r>
            <a:r>
              <a:rPr lang="en-US" altLang="zh-TW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simple statement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）經語句連接詞連結成一複合語句（</a:t>
            </a:r>
            <a:r>
              <a:rPr lang="en-US" altLang="zh-TW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compound statement</a:t>
            </a:r>
            <a:r>
              <a:rPr lang="zh-TW" altLang="en-US" dirty="0">
                <a:solidFill>
                  <a:srgbClr val="CC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endParaRPr lang="en-US" altLang="zh-TW" dirty="0">
              <a:solidFill>
                <a:srgbClr val="CC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0A4C12-FBD1-8B1E-9DBE-31A06C60C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71500"/>
            <a:ext cx="6870700" cy="1600200"/>
          </a:xfrm>
        </p:spPr>
        <p:txBody>
          <a:bodyPr/>
          <a:lstStyle/>
          <a:p>
            <a:pPr eaLnBrk="1" hangingPunct="1"/>
            <a:r>
              <a:rPr lang="zh-TW" altLang="en-US" sz="5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連言（</a:t>
            </a:r>
            <a:r>
              <a:rPr lang="en-US" altLang="zh-TW" sz="5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conjunctions or adjunctions</a:t>
            </a:r>
            <a:r>
              <a:rPr lang="zh-TW" altLang="en-US" sz="5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）</a:t>
            </a:r>
            <a:endParaRPr lang="en-US" altLang="zh-TW" sz="5400" dirty="0">
              <a:solidFill>
                <a:srgbClr val="0000CC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D61DFD7-E257-A85C-FFA4-B40170553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92896"/>
            <a:ext cx="7696200" cy="2993504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張三和李四都去看了電影。 </a:t>
            </a:r>
          </a:p>
          <a:p>
            <a:pPr eaLnBrk="1" hangingPunct="1"/>
            <a:r>
              <a:rPr lang="zh-TW" altLang="en-US" dirty="0">
                <a:solidFill>
                  <a:srgbClr val="0033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張三去看了電影。</a:t>
            </a:r>
          </a:p>
          <a:p>
            <a:pPr eaLnBrk="1" hangingPunct="1"/>
            <a:r>
              <a:rPr lang="zh-TW" altLang="en-US" dirty="0">
                <a:solidFill>
                  <a:srgbClr val="0033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李四去看了電影。</a:t>
            </a:r>
          </a:p>
          <a:p>
            <a:pPr eaLnBrk="1" hangingPunct="1"/>
            <a:r>
              <a:rPr lang="zh-TW" altLang="en-US" dirty="0">
                <a:solidFill>
                  <a:srgbClr val="660033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張三去看了電影，而且，李四也去看了電影。</a:t>
            </a:r>
            <a:r>
              <a:rPr lang="zh-TW" altLang="en-US" dirty="0">
                <a:solidFill>
                  <a:srgbClr val="FF0000"/>
                </a:solidFill>
                <a:latin typeface="標楷體" panose="02010601000101010101" pitchFamily="2" charset="-120"/>
                <a:ea typeface="標楷體" panose="02010601000101010101" pitchFamily="2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83DA71C-2D07-883A-EC99-23E72961E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連言的翻譯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6E8FD6B-D135-5948-0DA5-1FAA4E5E1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sz="28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：張三去看了電影。</a:t>
            </a:r>
          </a:p>
          <a:p>
            <a:pPr eaLnBrk="1" hangingPunct="1"/>
            <a:r>
              <a:rPr lang="en-US" altLang="zh-TW" sz="28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sz="2800" dirty="0">
                <a:solidFill>
                  <a:srgbClr val="0033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：李四去看了電影。</a:t>
            </a:r>
          </a:p>
          <a:p>
            <a:pPr eaLnBrk="1" hangingPunct="1"/>
            <a:r>
              <a:rPr lang="zh-TW" altLang="en-US" sz="2800" dirty="0">
                <a:solidFill>
                  <a:srgbClr val="660033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張三去看了電影，而且，李四也去看了電影。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</a:p>
          <a:p>
            <a:pPr eaLnBrk="1" hangingPunct="1"/>
            <a:r>
              <a:rPr lang="en-US" altLang="zh-TW" sz="2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・</a:t>
            </a:r>
            <a:r>
              <a:rPr lang="en-US" altLang="zh-TW" sz="28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</a:p>
          <a:p>
            <a:pPr eaLnBrk="1" hangingPunct="1"/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日常「和」、「且」、「但是」等連接詞皆是如此翻譯。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A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和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B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就被稱為連言項</a:t>
            </a:r>
          </a:p>
          <a:p>
            <a:pPr eaLnBrk="1" hangingPunct="1"/>
            <a:endParaRPr lang="en-US" altLang="zh-TW" sz="2800" dirty="0">
              <a:solidFill>
                <a:srgbClr val="0000CC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63D02C6-7327-3354-2A8B-6E04F8171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連言的真值表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238357C-3AE1-EA3D-6D92-8F7357C49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1680" y="5233055"/>
            <a:ext cx="5970240" cy="617240"/>
          </a:xfrm>
        </p:spPr>
        <p:txBody>
          <a:bodyPr/>
          <a:lstStyle/>
          <a:p>
            <a:pPr eaLnBrk="1" hangingPunct="1"/>
            <a:r>
              <a:rPr lang="zh-TW" altLang="en-US" dirty="0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真值表變化繁複度的公式是</a:t>
            </a:r>
            <a:r>
              <a:rPr lang="en-US" altLang="zh-TW" dirty="0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2</a:t>
            </a:r>
            <a:r>
              <a:rPr lang="en-US" altLang="zh-TW" baseline="30000" dirty="0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n</a:t>
            </a:r>
            <a:endParaRPr lang="en-US" altLang="zh-TW" dirty="0">
              <a:solidFill>
                <a:srgbClr val="80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63D4861-6534-8F19-8F59-31A1DDC0C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11188"/>
              </p:ext>
            </p:extLst>
          </p:nvPr>
        </p:nvGraphicFramePr>
        <p:xfrm>
          <a:off x="1331640" y="1916832"/>
          <a:ext cx="6096000" cy="3312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9685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27299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2650908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TW" altLang="en-US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787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0801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91756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2924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32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70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4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FECED24-0476-4367-4984-9A4D4684A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5400">
                <a:solidFill>
                  <a:srgbClr val="00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連言的交換律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BB7342C-4BC3-9335-5F46-EF70A296F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D = D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・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 </a:t>
            </a:r>
          </a:p>
          <a:p>
            <a:pPr eaLnBrk="1" hangingPunct="1"/>
            <a:r>
              <a:rPr lang="zh-TW" altLang="en-US" dirty="0">
                <a:solidFill>
                  <a:srgbClr val="6600CC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選言亦具有相同的性質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D = D </a:t>
            </a:r>
            <a:r>
              <a:rPr lang="en-US" altLang="zh-TW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新細明體"/>
        <a:cs typeface=""/>
      </a:majorFont>
      <a:minorFont>
        <a:latin typeface="Comic Sans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2806</TotalTime>
  <Words>1819</Words>
  <Application>Microsoft Office PowerPoint</Application>
  <PresentationFormat>如螢幕大小 (4:3)</PresentationFormat>
  <Paragraphs>375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新細明體</vt:lpstr>
      <vt:lpstr>標楷體</vt:lpstr>
      <vt:lpstr>Comic Sans MS</vt:lpstr>
      <vt:lpstr>Symbol</vt:lpstr>
      <vt:lpstr>Times New Roman</vt:lpstr>
      <vt:lpstr>Crayons</vt:lpstr>
      <vt:lpstr>語句邏輯的形式化</vt:lpstr>
      <vt:lpstr>日常生活語句與形式語句</vt:lpstr>
      <vt:lpstr>邏輯符號：否定符號</vt:lpstr>
      <vt:lpstr>真值表（truth table）</vt:lpstr>
      <vt:lpstr>「語句連接詞」 （sentence connectives）</vt:lpstr>
      <vt:lpstr>連言（conjunctions or adjunctions）</vt:lpstr>
      <vt:lpstr>連言的翻譯</vt:lpstr>
      <vt:lpstr>連言的真值表</vt:lpstr>
      <vt:lpstr>連言的交換律</vt:lpstr>
      <vt:lpstr>連言實例</vt:lpstr>
      <vt:lpstr>完構語句</vt:lpstr>
      <vt:lpstr>完構語句</vt:lpstr>
      <vt:lpstr>連言結合律 </vt:lpstr>
      <vt:lpstr>連言真值表實例</vt:lpstr>
      <vt:lpstr>選言(disjunction) </vt:lpstr>
      <vt:lpstr>選言</vt:lpstr>
      <vt:lpstr>包容性的或（inclusive or; nonexclusive or）</vt:lpstr>
      <vt:lpstr>排斥性的或 (exclusive or) </vt:lpstr>
      <vt:lpstr>排斥性的或 (exclusive or)</vt:lpstr>
      <vt:lpstr>選言交換律和結合律</vt:lpstr>
      <vt:lpstr>否定句(negation) </vt:lpstr>
      <vt:lpstr>否定句</vt:lpstr>
      <vt:lpstr>否定句</vt:lpstr>
      <vt:lpstr>否定句</vt:lpstr>
      <vt:lpstr>連言的否定句</vt:lpstr>
      <vt:lpstr>PowerPoint 簡報</vt:lpstr>
      <vt:lpstr>選言的否定句</vt:lpstr>
      <vt:lpstr>PowerPoint 簡報</vt:lpstr>
      <vt:lpstr>條件句(conditional) </vt:lpstr>
      <vt:lpstr>條件句的判斷</vt:lpstr>
      <vt:lpstr>PowerPoint 簡報</vt:lpstr>
      <vt:lpstr>條件句的認識</vt:lpstr>
      <vt:lpstr>條件句的進一步認識</vt:lpstr>
      <vt:lpstr>條件句的進一步認識</vt:lpstr>
      <vt:lpstr>雙條件句（bi-conditional）</vt:lpstr>
      <vt:lpstr>雙條件句</vt:lpstr>
      <vt:lpstr>雙條件句的其他翻譯</vt:lpstr>
      <vt:lpstr>雙條件句的真值表</vt:lpstr>
      <vt:lpstr>幾個值得注意的翻譯</vt:lpstr>
      <vt:lpstr>幾個值得注意的翻譯</vt:lpstr>
      <vt:lpstr>條件句與選言的關係</vt:lpstr>
      <vt:lpstr>幾個值得注意的翻譯</vt:lpstr>
      <vt:lpstr>幾個值得注意的翻譯</vt:lpstr>
      <vt:lpstr>連言和選言的否定</vt:lpstr>
      <vt:lpstr>條件句的否定</vt:lpstr>
      <vt:lpstr>雙條件句的否定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日常生活語句與形式語句</dc:title>
  <dc:creator>xp</dc:creator>
  <cp:lastModifiedBy>user</cp:lastModifiedBy>
  <cp:revision>75</cp:revision>
  <dcterms:created xsi:type="dcterms:W3CDTF">2007-10-08T00:27:36Z</dcterms:created>
  <dcterms:modified xsi:type="dcterms:W3CDTF">2022-10-07T04:54:17Z</dcterms:modified>
</cp:coreProperties>
</file>