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1" r:id="rId2"/>
    <p:sldId id="256" r:id="rId3"/>
    <p:sldId id="261" r:id="rId4"/>
    <p:sldId id="281" r:id="rId5"/>
    <p:sldId id="257" r:id="rId6"/>
    <p:sldId id="282" r:id="rId7"/>
    <p:sldId id="258" r:id="rId8"/>
    <p:sldId id="283" r:id="rId9"/>
    <p:sldId id="262" r:id="rId10"/>
    <p:sldId id="263" r:id="rId11"/>
    <p:sldId id="284" r:id="rId12"/>
    <p:sldId id="264" r:id="rId13"/>
    <p:sldId id="285" r:id="rId14"/>
    <p:sldId id="265" r:id="rId15"/>
    <p:sldId id="286" r:id="rId16"/>
    <p:sldId id="266" r:id="rId17"/>
    <p:sldId id="287" r:id="rId18"/>
    <p:sldId id="267" r:id="rId19"/>
    <p:sldId id="268" r:id="rId20"/>
    <p:sldId id="269" r:id="rId21"/>
    <p:sldId id="288" r:id="rId22"/>
    <p:sldId id="270" r:id="rId23"/>
    <p:sldId id="289" r:id="rId2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1366"/>
    <a:srgbClr val="006600"/>
    <a:srgbClr val="022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5A91709-F9AE-3476-B362-B57E1C438E4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F6F2CF6-780D-4638-F44E-351F52C0A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C68A27F7-4DA8-241B-D04C-CB91A1E57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2D29C94C-4E8C-F063-E70C-B542AD99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1AB9DC21-DAE8-A4B5-5F72-0307916FD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0DD88F-77BD-48CA-C388-C5C9BFCF2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1895F7-1F50-A742-BB54-90FDEBE51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08222EAD-BF10-3A58-1C44-8080C9FAE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B83416B7-3970-7A61-29B9-2B95E46B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9F3257D-F6C5-458B-C78F-3EAA9B7F25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81515E0-290A-1590-0686-88C9E29DA2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5602A60-2E4B-55F7-E663-0C5F1B456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223E6B2-E837-17A7-9FB4-933EEB5F4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983757-726C-3149-8AFD-C85DE46A90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3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0946A4-07E2-BC5A-B0F6-050C92DE9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A22DAB3-4758-640F-AE4E-747ACB412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B650F2-DB07-4660-2F7F-888132ACFC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D9F71-EC3E-6B49-ADB2-3F817C9410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899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B6C5A89-4AA6-0D80-3304-C0D0C45A5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37DF324-A095-C737-015E-ED5B6BF4D7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1CC1B8A-DF3A-81D3-4FF2-C4D9217E2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5DBB3-0786-F74D-87A0-0E5D92FAE4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05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8F4D3DD-D5F1-E554-D69F-43A88D8C3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5914DF-F565-DF41-76CE-4F63C3717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5A8073-040C-6695-2C41-A826A7B33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9B551-F34E-6543-AA86-E650A1D81D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31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B479766-C0ED-C7C8-66CC-96F608FD5D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C0B87B4-8992-BF98-83BB-36D9A2E98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437DCCD-6774-4E62-B276-FF2742FDD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E0EAB-B1C2-C04D-8754-7C2E7FA52C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74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FF55098-E7FA-5A48-D961-B4C11F934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53D3B50-50EE-AECA-69DF-132D838791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A6DC7FD-E832-D02E-654E-86A854702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CF201-FF1C-404C-BD4B-DEF41EE1C1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787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879F5A0-1E16-AA5D-8700-27DC24C8AF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1509CAB-D74D-F7E5-6830-B83274CDD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998B78E-42B4-4D4B-C881-3C679C36A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2E9A4-728B-484C-9365-1B1ECC9A25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8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3AB2975-4573-0B89-573F-ED10F6DCB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D5ABDD8-3348-3204-7554-A249197C67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E7E5808-3089-D66D-8A16-9A1D65DC32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ED520-B690-FD49-9A7A-573C2C87C2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185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1401BA1-A483-0775-66E6-53F50E184A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29140AF-BB3E-7FB5-ADC1-F74FAC518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9BA9E0D-04BF-778B-FAFD-F641308FA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F51F0-41A0-E740-AA35-9F3429C5F6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50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38E9C63-378B-018C-CF13-5B0EA165FE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A38A9FB-709E-2DD5-CE38-01262F216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D24DA17-5ED5-7F3E-1C7C-8D250059E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ED58F-8B37-D944-87BC-52CA185F6C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42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22F685F-4050-C5BF-3659-EEA50E9D2F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E2BBD38-A85F-EF2A-3281-52E4FE697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58E7F80-FE97-1874-7FB8-E7AC8D363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0B82F-F193-A848-B4AC-53DAF8B048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5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FB7050-B4F1-4F27-B473-A422847835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6F14CE-FB7E-4571-958C-583738123E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7B289CA-85D8-443B-9606-9739EC7112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028B58-9F5D-43B6-9C95-A3DCA4D0CA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F75463-1C44-4F16-A9E5-9864ED00A3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46E9734-D14C-4098-A25A-D18D9E7D28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425A8FF-C91C-43AD-A2AF-6CD38818F9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A1C20C8-89C0-170F-7336-C671DF128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BD299E34-BEAE-1390-A57A-AB524A6FA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54137906-5767-4060-AD78-9710A41AA1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F76C4483-128B-47A9-B566-21AEBE5EEA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741A6F86-66CA-4DD6-8FBB-09C694C2C0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fld id="{E791D83B-8F97-A34E-B612-785F20178D6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35716674-0DF4-F4F0-5E35-280F71C837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第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4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講</a:t>
            </a:r>
          </a:p>
        </p:txBody>
      </p:sp>
      <p:sp>
        <p:nvSpPr>
          <p:cNvPr id="3075" name="副標題 2">
            <a:extLst>
              <a:ext uri="{FF2B5EF4-FFF2-40B4-BE49-F238E27FC236}">
                <a16:creationId xmlns:a16="http://schemas.microsoft.com/office/drawing/2014/main" id="{1B262A54-B185-E3B1-2F43-04875F8E1B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2022/10/14</a:t>
            </a:r>
            <a:endParaRPr lang="zh-TW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83AB30-25F4-BBCD-26FE-9E3D1F23D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等值（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equivalence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solidFill>
                <a:srgbClr val="006600"/>
              </a:solidFill>
              <a:latin typeface="Times New Roman" panose="02020603050405020304" pitchFamily="18" charset="0"/>
              <a:ea typeface="標楷體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BED2E27-5640-5E9A-25A9-6B0B46438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061720" cy="4114800"/>
          </a:xfrm>
        </p:spPr>
        <p:txBody>
          <a:bodyPr/>
          <a:lstStyle/>
          <a:p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除非今天下雨，否則我一定去郊遊。</a:t>
            </a:r>
          </a:p>
          <a:p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要嘛今天下雨，要嘛我一定去郊遊。</a:t>
            </a:r>
          </a:p>
          <a:p>
            <a:r>
              <a:rPr lang="zh-TW" altLang="pt-BR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～</a:t>
            </a:r>
            <a:r>
              <a:rPr lang="pt-BR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 </a:t>
            </a:r>
            <a:r>
              <a:rPr lang="pt-BR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 </a:t>
            </a:r>
            <a:r>
              <a:rPr lang="pt-BR" altLang="zh-TW" dirty="0" err="1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B</a:t>
            </a:r>
            <a:endParaRPr lang="pt-BR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2010601000101010101" pitchFamily="2" charset="-120"/>
              <a:cs typeface="Times New Roman" panose="02020603050405020304" pitchFamily="18" charset="0"/>
            </a:endParaRPr>
          </a:p>
          <a:p>
            <a:r>
              <a:rPr lang="pt-BR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pt-BR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 </a:t>
            </a:r>
            <a:r>
              <a:rPr lang="pt-BR" altLang="zh-TW" dirty="0" err="1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B</a:t>
            </a:r>
            <a:endParaRPr lang="pt-BR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2010601000101010101" pitchFamily="2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二個語句在真值表變化中的每一列都具有相同的真假值。</a:t>
            </a:r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見其真值表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F55AE28-1D94-C5D5-2D7B-E8DE44A91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63700"/>
              </p:ext>
            </p:extLst>
          </p:nvPr>
        </p:nvGraphicFramePr>
        <p:xfrm>
          <a:off x="1763689" y="2060848"/>
          <a:ext cx="5328592" cy="38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24">
                  <a:extLst>
                    <a:ext uri="{9D8B030D-6E8A-4147-A177-3AD203B41FA5}">
                      <a16:colId xmlns:a16="http://schemas.microsoft.com/office/drawing/2014/main" val="2634091028"/>
                    </a:ext>
                  </a:extLst>
                </a:gridCol>
                <a:gridCol w="849687">
                  <a:extLst>
                    <a:ext uri="{9D8B030D-6E8A-4147-A177-3AD203B41FA5}">
                      <a16:colId xmlns:a16="http://schemas.microsoft.com/office/drawing/2014/main" val="959903714"/>
                    </a:ext>
                  </a:extLst>
                </a:gridCol>
                <a:gridCol w="2095897">
                  <a:extLst>
                    <a:ext uri="{9D8B030D-6E8A-4147-A177-3AD203B41FA5}">
                      <a16:colId xmlns:a16="http://schemas.microsoft.com/office/drawing/2014/main" val="4283507800"/>
                    </a:ext>
                  </a:extLst>
                </a:gridCol>
                <a:gridCol w="1586084">
                  <a:extLst>
                    <a:ext uri="{9D8B030D-6E8A-4147-A177-3AD203B41FA5}">
                      <a16:colId xmlns:a16="http://schemas.microsoft.com/office/drawing/2014/main" val="2184567643"/>
                    </a:ext>
                  </a:extLst>
                </a:gridCol>
              </a:tblGrid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A → B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A 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pt-BR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altLang="zh-TW" sz="32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TW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標楷體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49053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41125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4028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44843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0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82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0BC72A-03E0-629A-CEE5-EFC88835D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80008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一致性</a:t>
            </a:r>
            <a:r>
              <a:rPr lang="en-US" altLang="zh-TW">
                <a:solidFill>
                  <a:srgbClr val="80008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(consistency)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1C469D5-B9DB-37C4-38AB-B4E068039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061720" cy="411480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若中共沒有武力犯台，就一定是台灣沒有宣布獨立。 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B →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A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若台灣沒有宣布獨立，中共也會武力犯台。 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A → B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二語句在其真值表上至少會共同出現一列真值。</a:t>
            </a:r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見其真值表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F55AE28-1D94-C5D5-2D7B-E8DE44A91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02296"/>
              </p:ext>
            </p:extLst>
          </p:nvPr>
        </p:nvGraphicFramePr>
        <p:xfrm>
          <a:off x="1547665" y="2060848"/>
          <a:ext cx="6048670" cy="38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63409102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990371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283507800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2184567643"/>
                    </a:ext>
                  </a:extLst>
                </a:gridCol>
              </a:tblGrid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B → </a:t>
                      </a:r>
                      <a:r>
                        <a:rPr lang="zh-TW" altLang="en-US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A → B</a:t>
                      </a:r>
                      <a:endParaRPr lang="en-US" altLang="zh-TW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標楷體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49053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41125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32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</a:t>
                      </a:r>
                      <a:endParaRPr lang="zh-TW" altLang="en-US" sz="32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4028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44843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2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F</a:t>
                      </a:r>
                      <a:endParaRPr lang="zh-TW" altLang="en-US" sz="32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0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2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6633FF8-08A3-2664-D949-7767C4A2E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CC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不一致性</a:t>
            </a:r>
            <a:r>
              <a:rPr lang="en-US" altLang="zh-TW">
                <a:solidFill>
                  <a:srgbClr val="0000CC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(inconsistency)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27AEEB5-5D87-74F8-11AE-8225C0655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061720" cy="411480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ea typeface="標楷體" panose="02010601000101010101" pitchFamily="2" charset="-120"/>
              </a:rPr>
              <a:t>「要嘛民進黨連任總統，要嘛台灣沒有獨立」，這是絕對不可能的。</a:t>
            </a:r>
          </a:p>
          <a:p>
            <a:r>
              <a:rPr lang="zh-TW" altLang="en-US" dirty="0">
                <a:solidFill>
                  <a:srgbClr val="FF0000"/>
                </a:solidFill>
                <a:ea typeface="標楷體" panose="02010601000101010101" pitchFamily="2" charset="-120"/>
              </a:rPr>
              <a:t>民進黨已連任總統，而且，台灣沒有獨立。</a:t>
            </a:r>
          </a:p>
          <a:p>
            <a:r>
              <a:rPr lang="zh-TW" altLang="pt-BR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～</a:t>
            </a:r>
            <a:r>
              <a:rPr lang="pt-BR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( A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pt-BR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～</a:t>
            </a:r>
            <a:r>
              <a:rPr lang="pt-BR" altLang="zh-TW" dirty="0" err="1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B</a:t>
            </a:r>
            <a:r>
              <a:rPr lang="pt-BR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 )</a:t>
            </a:r>
          </a:p>
          <a:p>
            <a:pPr eaLnBrk="1" hangingPunct="1"/>
            <a:r>
              <a:rPr lang="pt-BR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A </a:t>
            </a:r>
            <a:r>
              <a:rPr lang="pt-BR" altLang="zh-TW" b="1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‧</a:t>
            </a:r>
            <a:r>
              <a:rPr lang="pt-BR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 </a:t>
            </a:r>
            <a:r>
              <a:rPr lang="zh-TW" altLang="pt-BR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～</a:t>
            </a:r>
            <a:r>
              <a:rPr lang="pt-BR" altLang="zh-TW" dirty="0" err="1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   </a:t>
            </a:r>
            <a:r>
              <a:rPr lang="zh-TW" altLang="en-US" dirty="0">
                <a:solidFill>
                  <a:srgbClr val="006600"/>
                </a:solidFill>
                <a:ea typeface="標楷體" panose="02010601000101010101" pitchFamily="2" charset="-120"/>
              </a:rPr>
              <a:t>           </a:t>
            </a:r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見其真值表</a:t>
            </a:r>
          </a:p>
          <a:p>
            <a:r>
              <a:rPr lang="zh-TW" altLang="pt-BR" dirty="0">
                <a:solidFill>
                  <a:srgbClr val="0000CC"/>
                </a:solidFill>
                <a:ea typeface="標楷體" panose="02010601000101010101" pitchFamily="2" charset="-120"/>
              </a:rPr>
              <a:t>二語句在真值表沒有一列同時為真。</a:t>
            </a:r>
            <a:endParaRPr lang="zh-TW" altLang="en-US" dirty="0">
              <a:solidFill>
                <a:srgbClr val="0000CC"/>
              </a:solidFill>
              <a:ea typeface="標楷體" panose="02010601000101010101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F55AE28-1D94-C5D5-2D7B-E8DE44A91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755023"/>
              </p:ext>
            </p:extLst>
          </p:nvPr>
        </p:nvGraphicFramePr>
        <p:xfrm>
          <a:off x="1547665" y="2060848"/>
          <a:ext cx="6048670" cy="38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63409102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990371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283507800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2184567643"/>
                    </a:ext>
                  </a:extLst>
                </a:gridCol>
              </a:tblGrid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pt-BR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pt-BR" altLang="zh-TW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( A 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zh-TW" altLang="pt-BR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pt-BR" altLang="zh-TW" sz="3200" dirty="0" err="1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altLang="zh-TW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 )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pt-BR" altLang="zh-TW" sz="32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‧</a:t>
                      </a:r>
                      <a:r>
                        <a:rPr lang="pt-BR" altLang="zh-TW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pt-BR" sz="3200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pt-BR" altLang="zh-TW" sz="3200" dirty="0" err="1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TW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標楷體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49053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41125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4028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44843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0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2479740-D8E0-F6FF-00AC-D56D23622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FF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相互矛盾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DE4F89A-D628-DFF2-6F3C-8B8BBF5E0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6773688" cy="4114800"/>
          </a:xfrm>
        </p:spPr>
        <p:txBody>
          <a:bodyPr/>
          <a:lstStyle/>
          <a:p>
            <a:r>
              <a:rPr lang="zh-TW" altLang="en-US" dirty="0">
                <a:solidFill>
                  <a:srgbClr val="80008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若民進黨連任總統，則台灣就會獨立。</a:t>
            </a:r>
          </a:p>
          <a:p>
            <a:r>
              <a:rPr lang="zh-TW" altLang="en-US" dirty="0">
                <a:solidFill>
                  <a:srgbClr val="80008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民進黨已連任總統，而且，台灣沒有獨立。</a:t>
            </a:r>
          </a:p>
          <a:p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A → B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・～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     </a:t>
            </a:r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見其真值表</a:t>
            </a:r>
          </a:p>
          <a:p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二語句</a:t>
            </a:r>
            <a:r>
              <a:rPr lang="zh-TW" altLang="pt-BR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在真值表中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真假值彼此對反</a:t>
            </a:r>
            <a:endParaRPr lang="zh-TW" alt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F55AE28-1D94-C5D5-2D7B-E8DE44A91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044656"/>
              </p:ext>
            </p:extLst>
          </p:nvPr>
        </p:nvGraphicFramePr>
        <p:xfrm>
          <a:off x="2051720" y="2060848"/>
          <a:ext cx="5040559" cy="38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1">
                  <a:extLst>
                    <a:ext uri="{9D8B030D-6E8A-4147-A177-3AD203B41FA5}">
                      <a16:colId xmlns:a16="http://schemas.microsoft.com/office/drawing/2014/main" val="263409102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599037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283507800"/>
                    </a:ext>
                  </a:extLst>
                </a:gridCol>
                <a:gridCol w="1800198">
                  <a:extLst>
                    <a:ext uri="{9D8B030D-6E8A-4147-A177-3AD203B41FA5}">
                      <a16:colId xmlns:a16="http://schemas.microsoft.com/office/drawing/2014/main" val="2184567643"/>
                    </a:ext>
                  </a:extLst>
                </a:gridCol>
              </a:tblGrid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→ B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pt-BR" altLang="zh-TW" sz="3200" b="1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‧</a:t>
                      </a:r>
                      <a:r>
                        <a:rPr lang="pt-BR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pt-BR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pt-BR" altLang="zh-TW" sz="3200" dirty="0" err="1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TW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標楷體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49053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41125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4028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44843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0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13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3A5DD0D-D425-73F5-54FF-73B91FD34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應用實例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91129B8-1E68-9A9A-C548-449AED744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67736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FF0000"/>
                </a:solidFill>
                <a:ea typeface="標楷體" panose="02010601000101010101" pitchFamily="2" charset="-120"/>
              </a:rPr>
              <a:t>張三、李四、和王五三人各在法庭上作證，其證詞分別陳述如后。</a:t>
            </a:r>
          </a:p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006600"/>
                </a:solidFill>
                <a:ea typeface="標楷體" panose="02010601000101010101" pitchFamily="2" charset="-120"/>
              </a:rPr>
              <a:t>張三說：「只有當乙送出賄款且丙沒有圖利他人時，甲沒有貪污」。</a:t>
            </a:r>
          </a:p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660066"/>
                </a:solidFill>
                <a:ea typeface="標楷體" panose="02010601000101010101" pitchFamily="2" charset="-120"/>
              </a:rPr>
              <a:t>李四說：「甲貪污，而且要嘛乙沒送賄款要嘛丙圖利他人。」</a:t>
            </a:r>
          </a:p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663300"/>
                </a:solidFill>
                <a:ea typeface="標楷體" panose="02010601000101010101" pitchFamily="2" charset="-120"/>
              </a:rPr>
              <a:t>王五說：「乙沒送賄款，若且唯若丙圖利他人且甲貪污。」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F0A6FFC-C4ED-77FF-5D05-95B628B1A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應用實例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0728A32-E005-4E1B-41FC-0921E7220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061720" cy="411480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ea typeface="標楷體" panose="02010601000101010101" pitchFamily="2" charset="-120"/>
              </a:rPr>
              <a:t>如果三人的證詞都可採信，假定你是這個法庭上的法官或陪審團成員，根據他們三個人的證詞，你會認定誰有罪？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8276BD46-81E9-20E5-55C8-04CAB2026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語句的種類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63B7C881-65D6-23EF-9C65-9E097F592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349752" cy="4114800"/>
          </a:xfrm>
        </p:spPr>
        <p:txBody>
          <a:bodyPr/>
          <a:lstStyle/>
          <a:p>
            <a:pPr algn="just" eaLnBrk="1" hangingPunct="1"/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根據語句的真值狀況，我們可以將語句分為「套套言」（</a:t>
            </a:r>
            <a:r>
              <a:rPr lang="en-US" altLang="zh-TW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tautology</a:t>
            </a:r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）、「矛盾句」（</a:t>
            </a:r>
            <a:r>
              <a:rPr lang="en-US" altLang="zh-TW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contradiction or contradictory sentence</a:t>
            </a:r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）、和「適真句」（</a:t>
            </a:r>
            <a:r>
              <a:rPr lang="en-US" altLang="zh-TW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contingent sentence</a:t>
            </a:r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）三種。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938F69B-5FC3-496B-D915-89421B577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應用實例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3B1ABBD-4DB8-18F7-D2C9-E6A46D803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甲貪污；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：乙送賄款；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：丙圖利他人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( 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↔︎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見其真值表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21173-A85D-C6ED-A599-713949BB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FEDFBBC-082B-FEFB-4663-0941E0FF2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8612"/>
              </p:ext>
            </p:extLst>
          </p:nvPr>
        </p:nvGraphicFramePr>
        <p:xfrm>
          <a:off x="107504" y="2017712"/>
          <a:ext cx="8847582" cy="4723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20017164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35966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7263191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12703829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25796373"/>
                    </a:ext>
                  </a:extLst>
                </a:gridCol>
                <a:gridCol w="2438870">
                  <a:extLst>
                    <a:ext uri="{9D8B030D-6E8A-4147-A177-3AD203B41FA5}">
                      <a16:colId xmlns:a16="http://schemas.microsoft.com/office/drawing/2014/main" val="372494154"/>
                    </a:ext>
                  </a:extLst>
                </a:gridCol>
              </a:tblGrid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→ ( B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・～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)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C)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40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↔︎ (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425648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43311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66614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T</a:t>
                      </a:r>
                      <a:endParaRPr lang="zh-TW" altLang="en-US" sz="24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661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6613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13798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124669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759637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35425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046934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03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14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F124F20-072F-AB48-3FB6-2A3970B82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應用實例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6B3D5F1-27F3-5E1A-5A08-69141DF3E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6917704" cy="411480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ea typeface="標楷體" panose="02010601000101010101" pitchFamily="2" charset="-120"/>
              </a:rPr>
              <a:t>依上例，若後來查出張三說謊，則又該如何判斷？</a:t>
            </a:r>
          </a:p>
          <a:p>
            <a:endParaRPr lang="en-US" altLang="zh-TW" dirty="0">
              <a:solidFill>
                <a:srgbClr val="FF0000"/>
              </a:solidFill>
              <a:ea typeface="標楷體" panose="02010601000101010101" pitchFamily="2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21173-A85D-C6ED-A599-713949BB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solidFill>
                  <a:srgbClr val="FF0000"/>
                </a:solidFill>
                <a:ea typeface="標楷體" panose="02010601000101010101" pitchFamily="2" charset="-120"/>
              </a:rPr>
              <a:t>依上例，若後來查出張三說謊，則又該如何判斷？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FEDFBBC-082B-FEFB-4663-0941E0FF2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26259"/>
              </p:ext>
            </p:extLst>
          </p:nvPr>
        </p:nvGraphicFramePr>
        <p:xfrm>
          <a:off x="107504" y="2017712"/>
          <a:ext cx="8847582" cy="4723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20017164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35966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7263191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12703829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5796373"/>
                    </a:ext>
                  </a:extLst>
                </a:gridCol>
                <a:gridCol w="2222846">
                  <a:extLst>
                    <a:ext uri="{9D8B030D-6E8A-4147-A177-3AD203B41FA5}">
                      <a16:colId xmlns:a16="http://schemas.microsoft.com/office/drawing/2014/main" val="372494154"/>
                    </a:ext>
                  </a:extLst>
                </a:gridCol>
              </a:tblGrid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→ ( B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・～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) ]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C)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240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↔︎ (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425648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43311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66614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T</a:t>
                      </a:r>
                      <a:endParaRPr lang="zh-TW" alt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13798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124669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759637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35425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046934"/>
                  </a:ext>
                </a:extLst>
              </a:tr>
              <a:tr h="524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F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03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BAA5BA4-447F-25A9-DFC9-069913058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適真句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61B870F-A4B2-586D-571E-B5F8F3F5A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6845696" cy="4435623"/>
          </a:xfrm>
        </p:spPr>
        <p:txBody>
          <a:bodyPr/>
          <a:lstStyle/>
          <a:p>
            <a:pPr algn="just" eaLnBrk="1" hangingPunct="1"/>
            <a:r>
              <a:rPr lang="zh-TW" altLang="en-US" dirty="0">
                <a:solidFill>
                  <a:srgbClr val="C0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一個完構語句，其真值表有些列出現真值，有些列出現假值，我們就稱該語句為「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適真句」，又有人譯為「偶真句」。</a:t>
            </a:r>
          </a:p>
          <a:p>
            <a:pPr algn="just" eaLnBrk="1" hangingPunct="1"/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基本上，所有的形式簡單語句都是適真句。其他諸如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；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en-US" altLang="zh-TW" dirty="0">
                <a:solidFill>
                  <a:srgbClr val="C0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B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；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；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↔︎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都是適真句。</a:t>
            </a:r>
          </a:p>
          <a:p>
            <a:pPr algn="just" eaLnBrk="1" hangingPunct="1"/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見其真值表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0CEA2BC-86F1-B4B1-1286-F2C2EBBE1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28292"/>
              </p:ext>
            </p:extLst>
          </p:nvPr>
        </p:nvGraphicFramePr>
        <p:xfrm>
          <a:off x="1182688" y="2017712"/>
          <a:ext cx="6845696" cy="4435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08">
                  <a:extLst>
                    <a:ext uri="{9D8B030D-6E8A-4147-A177-3AD203B41FA5}">
                      <a16:colId xmlns:a16="http://schemas.microsoft.com/office/drawing/2014/main" val="1586285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43562884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7748702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8731920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27894941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09812437"/>
                    </a:ext>
                  </a:extLst>
                </a:gridCol>
              </a:tblGrid>
              <a:tr h="8871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 B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→ B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↔︎ B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45364"/>
                  </a:ext>
                </a:extLst>
              </a:tr>
              <a:tr h="8871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57063"/>
                  </a:ext>
                </a:extLst>
              </a:tr>
              <a:tr h="8871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689945"/>
                  </a:ext>
                </a:extLst>
              </a:tr>
              <a:tr h="8871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252650"/>
                  </a:ext>
                </a:extLst>
              </a:tr>
              <a:tr h="8871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89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5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3112285-4FE7-D3AF-D88D-64321D3D2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套套言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81878F6-9367-170D-7259-DCE1C677C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6701680" cy="4114800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C0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一個完構語句，其真值表每一列的判斷都會出現真值，我們就稱該語句為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「套套言」</a:t>
            </a:r>
            <a:r>
              <a:rPr lang="zh-TW" altLang="en-US" dirty="0">
                <a:solidFill>
                  <a:srgbClr val="C0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，舊譯常稱「恆真句」。</a:t>
            </a:r>
          </a:p>
          <a:p>
            <a:pPr eaLnBrk="1" hangingPunct="1"/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例如：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P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～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P 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或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 P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Q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) 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P</a:t>
            </a:r>
          </a:p>
          <a:p>
            <a:pPr eaLnBrk="1" hangingPunct="1"/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見其真值狀況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F55AE28-1D94-C5D5-2D7B-E8DE44A91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489855"/>
              </p:ext>
            </p:extLst>
          </p:nvPr>
        </p:nvGraphicFramePr>
        <p:xfrm>
          <a:off x="1182688" y="2017712"/>
          <a:ext cx="6773688" cy="38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048">
                  <a:extLst>
                    <a:ext uri="{9D8B030D-6E8A-4147-A177-3AD203B41FA5}">
                      <a16:colId xmlns:a16="http://schemas.microsoft.com/office/drawing/2014/main" val="263409102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95990371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835078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184567643"/>
                    </a:ext>
                  </a:extLst>
                </a:gridCol>
              </a:tblGrid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P 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 </a:t>
                      </a:r>
                      <a:r>
                        <a:rPr lang="zh-TW" altLang="en-US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P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( P</a:t>
                      </a:r>
                      <a:r>
                        <a:rPr lang="zh-TW" altLang="en-US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・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Q</a:t>
                      </a:r>
                      <a:r>
                        <a:rPr lang="zh-TW" altLang="en-US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) →</a:t>
                      </a:r>
                      <a:r>
                        <a:rPr lang="zh-TW" altLang="en-US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49053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41125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4028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44843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0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51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1EEAB73-8D7E-51C3-7C3E-BFE9A48FE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矛盾句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500CD21-20B3-2E9D-7192-9A637B502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6629672" cy="4114800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C0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一個完構語句，其真值表每一列的判斷都會出現假值，我們就稱該語句為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「矛盾句」。</a:t>
            </a:r>
          </a:p>
          <a:p>
            <a:pPr eaLnBrk="1" hangingPunct="1"/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例如：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P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・～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P 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或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Q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・～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P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→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Q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)</a:t>
            </a:r>
          </a:p>
          <a:p>
            <a:pPr eaLnBrk="1" hangingPunct="1"/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見其真值表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F55AE28-1D94-C5D5-2D7B-E8DE44A91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479100"/>
              </p:ext>
            </p:extLst>
          </p:nvPr>
        </p:nvGraphicFramePr>
        <p:xfrm>
          <a:off x="1182688" y="2017712"/>
          <a:ext cx="6773688" cy="38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032">
                  <a:extLst>
                    <a:ext uri="{9D8B030D-6E8A-4147-A177-3AD203B41FA5}">
                      <a16:colId xmlns:a16="http://schemas.microsoft.com/office/drawing/2014/main" val="263409102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990371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2835078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184567643"/>
                    </a:ext>
                  </a:extLst>
                </a:gridCol>
              </a:tblGrid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P</a:t>
                      </a:r>
                      <a:r>
                        <a:rPr lang="zh-TW" altLang="en-US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・～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P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Q</a:t>
                      </a:r>
                      <a:r>
                        <a:rPr lang="zh-TW" altLang="en-US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・～</a:t>
                      </a:r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( P → Q)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49053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41125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40284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44843"/>
                  </a:ext>
                </a:extLst>
              </a:tr>
              <a:tr h="771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0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3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AF04AFA3-F82B-EE51-8B60-7E38AB08C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語句彼此間的關係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B5AB91A-D15E-73A7-C498-6554ABE25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語句彼此間的關係有：</a:t>
            </a:r>
          </a:p>
          <a:p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彼此一致（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consistent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solidFill>
                <a:srgbClr val="006600"/>
              </a:solidFill>
              <a:latin typeface="Times New Roman" panose="02020603050405020304" pitchFamily="18" charset="0"/>
              <a:ea typeface="標楷體" panose="02010601000101010101" pitchFamily="2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彼此不一致（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inconsistent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solidFill>
                <a:srgbClr val="006600"/>
              </a:solidFill>
              <a:latin typeface="Times New Roman" panose="02020603050405020304" pitchFamily="18" charset="0"/>
              <a:ea typeface="標楷體" panose="02010601000101010101" pitchFamily="2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相互矛盾（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contradictory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solidFill>
                <a:srgbClr val="006600"/>
              </a:solidFill>
              <a:latin typeface="Times New Roman" panose="02020603050405020304" pitchFamily="18" charset="0"/>
              <a:ea typeface="標楷體" panose="02010601000101010101" pitchFamily="2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相互等值（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equivalent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）等關係。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600</TotalTime>
  <Words>1157</Words>
  <Application>Microsoft Office PowerPoint</Application>
  <PresentationFormat>如螢幕大小 (4:3)</PresentationFormat>
  <Paragraphs>320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標楷體</vt:lpstr>
      <vt:lpstr>Symbol</vt:lpstr>
      <vt:lpstr>Tahoma</vt:lpstr>
      <vt:lpstr>Times New Roman</vt:lpstr>
      <vt:lpstr>Wingdings</vt:lpstr>
      <vt:lpstr>Blends</vt:lpstr>
      <vt:lpstr>第4講</vt:lpstr>
      <vt:lpstr>語句的種類</vt:lpstr>
      <vt:lpstr>適真句</vt:lpstr>
      <vt:lpstr>PowerPoint 簡報</vt:lpstr>
      <vt:lpstr>套套言</vt:lpstr>
      <vt:lpstr>PowerPoint 簡報</vt:lpstr>
      <vt:lpstr>矛盾句</vt:lpstr>
      <vt:lpstr>PowerPoint 簡報</vt:lpstr>
      <vt:lpstr>語句彼此間的關係</vt:lpstr>
      <vt:lpstr>等值（equivalence）</vt:lpstr>
      <vt:lpstr>PowerPoint 簡報</vt:lpstr>
      <vt:lpstr>一致性(consistency)</vt:lpstr>
      <vt:lpstr>PowerPoint 簡報</vt:lpstr>
      <vt:lpstr>不一致性(inconsistency)</vt:lpstr>
      <vt:lpstr>PowerPoint 簡報</vt:lpstr>
      <vt:lpstr>相互矛盾</vt:lpstr>
      <vt:lpstr>PowerPoint 簡報</vt:lpstr>
      <vt:lpstr>應用實例</vt:lpstr>
      <vt:lpstr>應用實例</vt:lpstr>
      <vt:lpstr>應用實例</vt:lpstr>
      <vt:lpstr>PowerPoint 簡報</vt:lpstr>
      <vt:lpstr>應用實例</vt:lpstr>
      <vt:lpstr>依上例，若後來查出張三說謊，則又該如何判斷？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語句的種類</dc:title>
  <dc:creator>xp</dc:creator>
  <cp:lastModifiedBy>user</cp:lastModifiedBy>
  <cp:revision>27</cp:revision>
  <dcterms:created xsi:type="dcterms:W3CDTF">2007-10-21T07:39:26Z</dcterms:created>
  <dcterms:modified xsi:type="dcterms:W3CDTF">2022-10-07T04:54:00Z</dcterms:modified>
</cp:coreProperties>
</file>