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268" r:id="rId9"/>
    <p:sldId id="269" r:id="rId10"/>
    <p:sldId id="270" r:id="rId11"/>
    <p:sldId id="326" r:id="rId12"/>
    <p:sldId id="272" r:id="rId13"/>
    <p:sldId id="327" r:id="rId14"/>
    <p:sldId id="317" r:id="rId15"/>
    <p:sldId id="315" r:id="rId16"/>
    <p:sldId id="318" r:id="rId17"/>
    <p:sldId id="319" r:id="rId18"/>
    <p:sldId id="328" r:id="rId19"/>
    <p:sldId id="330" r:id="rId20"/>
    <p:sldId id="331" r:id="rId21"/>
    <p:sldId id="279" r:id="rId22"/>
    <p:sldId id="297" r:id="rId23"/>
    <p:sldId id="362" r:id="rId24"/>
    <p:sldId id="280" r:id="rId25"/>
    <p:sldId id="277" r:id="rId26"/>
    <p:sldId id="278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6" r:id="rId36"/>
    <p:sldId id="341" r:id="rId37"/>
    <p:sldId id="342" r:id="rId38"/>
    <p:sldId id="343" r:id="rId39"/>
    <p:sldId id="345" r:id="rId40"/>
    <p:sldId id="347" r:id="rId41"/>
    <p:sldId id="348" r:id="rId42"/>
    <p:sldId id="349" r:id="rId43"/>
    <p:sldId id="350" r:id="rId44"/>
    <p:sldId id="351" r:id="rId45"/>
    <p:sldId id="304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226CC"/>
    <a:srgbClr val="FF0000"/>
    <a:srgbClr val="800D00"/>
    <a:srgbClr val="003300"/>
    <a:srgbClr val="663300"/>
    <a:srgbClr val="006600"/>
    <a:srgbClr val="0432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96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29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4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3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7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96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5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8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16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2D38-E059-4E37-A25A-2917EA32876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E14F-F958-4518-85C3-937D04614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06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從語句判斷到論證推理</a:t>
            </a:r>
            <a:endParaRPr lang="zh-TW" alt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2022/10/14</a:t>
            </a:r>
            <a:endParaRPr lang="zh-TW" alt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如何以一致性概念來檢視論證有效性？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把論證還原為一群語句。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ea typeface="標楷體" panose="03000509000000000000" pitchFamily="65" charset="-120"/>
              </a:rPr>
              <a:t>先假定論證無效。即把結論用其否定句替代。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7030A0"/>
                </a:solidFill>
                <a:ea typeface="標楷體" panose="03000509000000000000" pitchFamily="65" charset="-120"/>
              </a:rPr>
              <a:t>接著，架構真值表，檢視上述語句是否一致？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ea typeface="標楷體" panose="03000509000000000000" pitchFamily="65" charset="-120"/>
              </a:rPr>
              <a:t>若一致，則論證無效。因它可能造成前提皆真而結論假。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002060"/>
                </a:solidFill>
                <a:ea typeface="標楷體" panose="03000509000000000000" pitchFamily="65" charset="-120"/>
              </a:rPr>
              <a:t>若彼此不一致，則論證有效。因它永遠不可能造成前提皆真而結論假。</a:t>
            </a:r>
          </a:p>
          <a:p>
            <a:pPr eaLnBrk="1" hangingPunct="1">
              <a:lnSpc>
                <a:spcPct val="100000"/>
              </a:lnSpc>
            </a:pPr>
            <a:endParaRPr lang="zh-TW" altLang="en-US" sz="3600" dirty="0">
              <a:solidFill>
                <a:srgbClr val="000066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2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實際檢視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3"/>
            <a:ext cx="10992729" cy="48283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→ 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∴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</a:rPr>
              <a:t>A → 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見真值表，知該</a:t>
            </a:r>
            <a:r>
              <a:rPr lang="zh-TW" altLang="en-US" sz="3600" dirty="0">
                <a:solidFill>
                  <a:srgbClr val="660066"/>
                </a:solidFill>
                <a:ea typeface="標楷體" panose="03000509000000000000" pitchFamily="65" charset="-120"/>
              </a:rPr>
              <a:t>論證無效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29A45DF-6251-FB57-08F9-7592AF11B4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2549441"/>
              </p:ext>
            </p:extLst>
          </p:nvPr>
        </p:nvGraphicFramePr>
        <p:xfrm>
          <a:off x="6766561" y="2205449"/>
          <a:ext cx="4839288" cy="35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028">
                  <a:extLst>
                    <a:ext uri="{9D8B030D-6E8A-4147-A177-3AD203B41FA5}">
                      <a16:colId xmlns:a16="http://schemas.microsoft.com/office/drawing/2014/main" val="1701936954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4083646703"/>
                    </a:ext>
                  </a:extLst>
                </a:gridCol>
                <a:gridCol w="1913206">
                  <a:extLst>
                    <a:ext uri="{9D8B030D-6E8A-4147-A177-3AD203B41FA5}">
                      <a16:colId xmlns:a16="http://schemas.microsoft.com/office/drawing/2014/main" val="1493510790"/>
                    </a:ext>
                  </a:extLst>
                </a:gridCol>
                <a:gridCol w="1252026">
                  <a:extLst>
                    <a:ext uri="{9D8B030D-6E8A-4147-A177-3AD203B41FA5}">
                      <a16:colId xmlns:a16="http://schemas.microsoft.com/office/drawing/2014/main" val="48646112"/>
                    </a:ext>
                  </a:extLst>
                </a:gridCol>
              </a:tblGrid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 →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04874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78376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35922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6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68108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4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另一實例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47670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如果湯姆全心全意愛瑪莉，瑪莉就會嫁給湯姆。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湯姆確實全心全意愛瑪莉。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所以，瑪莉會嫁給湯姆。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∴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86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實際檢視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3"/>
            <a:ext cx="10515600" cy="48283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→ 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∴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A → 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見真值表，知該</a:t>
            </a:r>
            <a:r>
              <a:rPr lang="zh-TW" altLang="en-US" sz="3600" dirty="0">
                <a:solidFill>
                  <a:srgbClr val="660066"/>
                </a:solidFill>
                <a:ea typeface="標楷體" panose="03000509000000000000" pitchFamily="65" charset="-120"/>
              </a:rPr>
              <a:t>論證有效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29A45DF-6251-FB57-08F9-7592AF11B4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2184653"/>
              </p:ext>
            </p:extLst>
          </p:nvPr>
        </p:nvGraphicFramePr>
        <p:xfrm>
          <a:off x="6344530" y="2177314"/>
          <a:ext cx="4839288" cy="35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028">
                  <a:extLst>
                    <a:ext uri="{9D8B030D-6E8A-4147-A177-3AD203B41FA5}">
                      <a16:colId xmlns:a16="http://schemas.microsoft.com/office/drawing/2014/main" val="1701936954"/>
                    </a:ext>
                  </a:extLst>
                </a:gridCol>
                <a:gridCol w="837028">
                  <a:extLst>
                    <a:ext uri="{9D8B030D-6E8A-4147-A177-3AD203B41FA5}">
                      <a16:colId xmlns:a16="http://schemas.microsoft.com/office/drawing/2014/main" val="4083646703"/>
                    </a:ext>
                  </a:extLst>
                </a:gridCol>
                <a:gridCol w="1913206">
                  <a:extLst>
                    <a:ext uri="{9D8B030D-6E8A-4147-A177-3AD203B41FA5}">
                      <a16:colId xmlns:a16="http://schemas.microsoft.com/office/drawing/2014/main" val="1493510790"/>
                    </a:ext>
                  </a:extLst>
                </a:gridCol>
                <a:gridCol w="1252026">
                  <a:extLst>
                    <a:ext uri="{9D8B030D-6E8A-4147-A177-3AD203B41FA5}">
                      <a16:colId xmlns:a16="http://schemas.microsoft.com/office/drawing/2014/main" val="48646112"/>
                    </a:ext>
                  </a:extLst>
                </a:gridCol>
              </a:tblGrid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 →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04874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78376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35922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68108"/>
                  </a:ext>
                </a:extLst>
              </a:tr>
              <a:tr h="71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4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簡易真值表法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用真值表法有一缺點，那就是當原子語句數目太大時，畫起來費時。</a:t>
            </a:r>
            <a:endParaRPr lang="en-US" altLang="zh-TW" sz="3600" dirty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ea typeface="標楷體" panose="03000509000000000000" pitchFamily="65" charset="-120"/>
              </a:rPr>
              <a:t>此時，簡易真值表法就是一個替代方法。</a:t>
            </a:r>
            <a:endParaRPr lang="zh-TW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8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簡易真值表法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9374946" cy="48283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舉例來說，設有一論證為：</a:t>
            </a:r>
            <a:endParaRPr lang="en-US" altLang="zh-TW" sz="3600" dirty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當我們假設此論證為假時，會矛盾。故有效。</a:t>
            </a:r>
            <a:endParaRPr lang="en-US" altLang="zh-TW" sz="36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sz="3600" dirty="0">
              <a:solidFill>
                <a:srgbClr val="00006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D9D6750-1642-AF75-F028-2E1CC8D1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3188" y="2504049"/>
            <a:ext cx="6950612" cy="32777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9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簡易真值表法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59683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又如：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600" dirty="0">
              <a:solidFill>
                <a:srgbClr val="00006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當我們假設此論證為假時，可能成立，故無效。</a:t>
            </a:r>
            <a:endParaRPr lang="en-US" altLang="zh-TW" sz="36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8AA238-D1EE-920B-9C06-E0F783AC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9331" y="2489983"/>
            <a:ext cx="7220243" cy="27291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真值樹法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4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但簡易真值表法也有一缺點，若沒有清楚的原子語句之真值當推論起點，判別就發生困難。諸如</a:t>
            </a:r>
            <a:endParaRPr lang="en-US" altLang="zh-TW" sz="3600" dirty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真值樹法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9650"/>
            <a:ext cx="10515600" cy="755126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C00000"/>
                </a:solidFill>
                <a:ea typeface="標楷體" panose="03000509000000000000" pitchFamily="65" charset="-120"/>
              </a:rPr>
              <a:t>真值樹法的使用必須先學會複合語句的拆解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9CC491-D85B-B857-7DA4-1EA3581994DD}"/>
              </a:ext>
            </a:extLst>
          </p:cNvPr>
          <p:cNvSpPr txBox="1"/>
          <p:nvPr/>
        </p:nvSpPr>
        <p:spPr>
          <a:xfrm>
            <a:off x="1997614" y="2329497"/>
            <a:ext cx="144897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1465B3-05C9-3895-C0A9-74BA8DC8F769}"/>
              </a:ext>
            </a:extLst>
          </p:cNvPr>
          <p:cNvSpPr txBox="1"/>
          <p:nvPr/>
        </p:nvSpPr>
        <p:spPr>
          <a:xfrm>
            <a:off x="3581401" y="2329497"/>
            <a:ext cx="2656449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766D80A-4EDB-9935-DAF6-DA982CF2CC38}"/>
              </a:ext>
            </a:extLst>
          </p:cNvPr>
          <p:cNvGrpSpPr/>
          <p:nvPr/>
        </p:nvGrpSpPr>
        <p:grpSpPr>
          <a:xfrm>
            <a:off x="4012262" y="3022021"/>
            <a:ext cx="1794725" cy="369277"/>
            <a:chOff x="2241198" y="3397211"/>
            <a:chExt cx="1794725" cy="36927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5EA5438-7347-D9B0-ECAF-9F7586A761A0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DCD0BE7-F9D4-DC03-270A-3D20AD137F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5CA746-A95D-E2E4-15B8-92690E2C80B7}"/>
              </a:ext>
            </a:extLst>
          </p:cNvPr>
          <p:cNvSpPr txBox="1"/>
          <p:nvPr/>
        </p:nvSpPr>
        <p:spPr>
          <a:xfrm>
            <a:off x="6372665" y="2329497"/>
            <a:ext cx="2656449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TW" altLang="en-US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A3021F5-4992-3391-3DB1-76F9B4FB31D0}"/>
              </a:ext>
            </a:extLst>
          </p:cNvPr>
          <p:cNvGrpSpPr/>
          <p:nvPr/>
        </p:nvGrpSpPr>
        <p:grpSpPr>
          <a:xfrm>
            <a:off x="6803526" y="3019453"/>
            <a:ext cx="1794725" cy="369277"/>
            <a:chOff x="2241198" y="3397211"/>
            <a:chExt cx="1794725" cy="369277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FCCDC0E-BE68-AE02-ABB6-99CC1703294A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C5426A6-A3AF-F45C-D28A-2E484B3CF6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B62458E-0ACE-08E0-297C-0C845A4B396D}"/>
              </a:ext>
            </a:extLst>
          </p:cNvPr>
          <p:cNvSpPr txBox="1"/>
          <p:nvPr/>
        </p:nvSpPr>
        <p:spPr>
          <a:xfrm>
            <a:off x="9163929" y="2329497"/>
            <a:ext cx="265644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TW" altLang="en-US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↔︎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F0295F3-8118-D012-0F1B-E0B69AAF1E53}"/>
              </a:ext>
            </a:extLst>
          </p:cNvPr>
          <p:cNvGrpSpPr/>
          <p:nvPr/>
        </p:nvGrpSpPr>
        <p:grpSpPr>
          <a:xfrm>
            <a:off x="9594790" y="3055077"/>
            <a:ext cx="1794725" cy="369277"/>
            <a:chOff x="2241198" y="3397211"/>
            <a:chExt cx="1794725" cy="36927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5338C02-B4A0-DD7F-F2D8-0C5E62BC0596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4107D9B-73B8-9814-26EE-12CFE8124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2B36E2-659C-8476-B32A-FF4B4AA3C9C5}"/>
              </a:ext>
            </a:extLst>
          </p:cNvPr>
          <p:cNvSpPr txBox="1"/>
          <p:nvPr/>
        </p:nvSpPr>
        <p:spPr>
          <a:xfrm>
            <a:off x="413827" y="2329497"/>
            <a:ext cx="14489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～～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0513EF0-A53F-C63F-6808-8B11BE52D4DE}"/>
              </a:ext>
            </a:extLst>
          </p:cNvPr>
          <p:cNvSpPr txBox="1"/>
          <p:nvPr/>
        </p:nvSpPr>
        <p:spPr>
          <a:xfrm>
            <a:off x="413827" y="4366793"/>
            <a:ext cx="265644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TW" altLang="en-US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↔︎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)</a:t>
            </a:r>
          </a:p>
          <a:p>
            <a:pPr algn="ctr"/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529ACC1-EA97-8386-CB79-322AF4B5B9CE}"/>
              </a:ext>
            </a:extLst>
          </p:cNvPr>
          <p:cNvGrpSpPr/>
          <p:nvPr/>
        </p:nvGrpSpPr>
        <p:grpSpPr>
          <a:xfrm>
            <a:off x="838200" y="5053202"/>
            <a:ext cx="1794725" cy="369277"/>
            <a:chOff x="2241198" y="3397211"/>
            <a:chExt cx="1794725" cy="36927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4C77AF4-0DFE-2032-94D8-825A966D9B3C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C1DB692-B768-0CC5-4608-74B0AFFBC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F37775D-4189-40F4-2101-7C099A533997}"/>
              </a:ext>
            </a:extLst>
          </p:cNvPr>
          <p:cNvSpPr txBox="1"/>
          <p:nvPr/>
        </p:nvSpPr>
        <p:spPr>
          <a:xfrm>
            <a:off x="3337267" y="4920791"/>
            <a:ext cx="2656449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TW" altLang="en-US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)</a:t>
            </a:r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700DEF2-7DD0-B2A0-D781-46A28A11FDDB}"/>
              </a:ext>
            </a:extLst>
          </p:cNvPr>
          <p:cNvSpPr txBox="1"/>
          <p:nvPr/>
        </p:nvSpPr>
        <p:spPr>
          <a:xfrm>
            <a:off x="6237850" y="4920791"/>
            <a:ext cx="2656449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TW" sz="36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)</a:t>
            </a:r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2409235-F695-2704-17D3-4909F99F0962}"/>
              </a:ext>
            </a:extLst>
          </p:cNvPr>
          <p:cNvSpPr txBox="1"/>
          <p:nvPr/>
        </p:nvSpPr>
        <p:spPr>
          <a:xfrm>
            <a:off x="9161290" y="4920791"/>
            <a:ext cx="2656449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kumimoji="1"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・</a:t>
            </a:r>
            <a:r>
              <a:rPr kumimoji="1"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)</a:t>
            </a:r>
            <a:endParaRPr kumimoji="1"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TW" sz="36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～</a:t>
            </a:r>
            <a:r>
              <a:rPr kumimoji="1" lang="en-US" altLang="zh-TW" sz="3600" dirty="0">
                <a:solidFill>
                  <a:srgbClr val="022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3600" dirty="0">
              <a:solidFill>
                <a:srgbClr val="022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C0CC01-9B6E-4A01-0BEB-BAFA6C1A6C91}"/>
              </a:ext>
            </a:extLst>
          </p:cNvPr>
          <p:cNvGrpSpPr/>
          <p:nvPr/>
        </p:nvGrpSpPr>
        <p:grpSpPr>
          <a:xfrm>
            <a:off x="9594790" y="5613315"/>
            <a:ext cx="1794725" cy="369277"/>
            <a:chOff x="2241198" y="3397211"/>
            <a:chExt cx="1794725" cy="369277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7694D73-64D5-6329-DCC5-5A0526A3AF2D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DF10BBEA-248B-F304-03D5-7A3F26360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57150">
              <a:solidFill>
                <a:srgbClr val="022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90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551" cy="13255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回到原例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841629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02060"/>
              </a:solidFill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≡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0EFE0F-8D5A-3685-8A2E-F2EA25E9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203" y="225083"/>
            <a:ext cx="7244862" cy="65133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r>
              <a:rPr lang="zh-TW" altLang="zh-TW" sz="24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r>
              <a:rPr lang="zh-TW" alt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</a:t>
            </a:r>
            <a:r>
              <a:rPr lang="zh-TW" altLang="zh-TW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╳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491200D-EF11-4BFD-582F-2A5D9CB62EEC}"/>
              </a:ext>
            </a:extLst>
          </p:cNvPr>
          <p:cNvGrpSpPr/>
          <p:nvPr/>
        </p:nvGrpSpPr>
        <p:grpSpPr>
          <a:xfrm>
            <a:off x="6203852" y="2302001"/>
            <a:ext cx="3601733" cy="369277"/>
            <a:chOff x="2241198" y="3397211"/>
            <a:chExt cx="1794725" cy="36927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19A4B9C1-537C-1A31-F588-70F3ADAAA5F1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B9EB8D2-4442-3823-75DF-0801445B6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EA6B048-7D22-D4B0-5F51-795E6F6AE7F5}"/>
              </a:ext>
            </a:extLst>
          </p:cNvPr>
          <p:cNvGrpSpPr/>
          <p:nvPr/>
        </p:nvGrpSpPr>
        <p:grpSpPr>
          <a:xfrm>
            <a:off x="5431107" y="3244361"/>
            <a:ext cx="1265115" cy="369277"/>
            <a:chOff x="2241198" y="3397211"/>
            <a:chExt cx="1794725" cy="369277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A40F225-F0FF-F405-C097-757AEA856BF1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F663A97-C9C9-8AF1-7BC2-3554E41A06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614234A-979A-5955-2B26-5A67CA5226B5}"/>
              </a:ext>
            </a:extLst>
          </p:cNvPr>
          <p:cNvGrpSpPr/>
          <p:nvPr/>
        </p:nvGrpSpPr>
        <p:grpSpPr>
          <a:xfrm>
            <a:off x="8859150" y="3248999"/>
            <a:ext cx="1806160" cy="369277"/>
            <a:chOff x="2241198" y="3397211"/>
            <a:chExt cx="1794725" cy="36927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B38EEAE-EF6A-5EBA-0FF8-4DAC0B97F1B5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DD3A960-0609-820A-002D-98309AB23D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8B91567-0379-9EAE-2C9F-6672CB3B6805}"/>
              </a:ext>
            </a:extLst>
          </p:cNvPr>
          <p:cNvGrpSpPr/>
          <p:nvPr/>
        </p:nvGrpSpPr>
        <p:grpSpPr>
          <a:xfrm>
            <a:off x="4898852" y="4195998"/>
            <a:ext cx="1029907" cy="369277"/>
            <a:chOff x="2241198" y="3397211"/>
            <a:chExt cx="1794725" cy="369277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E20A17D-6D2A-06C2-1B95-EBB3E1F1B6AD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FDCB596-7E77-1566-FA56-6556773A20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FD813B-D3B6-9C21-985C-39D0AB014015}"/>
              </a:ext>
            </a:extLst>
          </p:cNvPr>
          <p:cNvGrpSpPr/>
          <p:nvPr/>
        </p:nvGrpSpPr>
        <p:grpSpPr>
          <a:xfrm>
            <a:off x="6399149" y="4205275"/>
            <a:ext cx="833540" cy="369277"/>
            <a:chOff x="2241198" y="3397211"/>
            <a:chExt cx="1794725" cy="369277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6D94080-A961-B627-EE81-9A1BAE267229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9725432-0E53-066E-B85A-0D98AB42CD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B44CEB0-11F5-6644-41EB-A7AEB5411D57}"/>
              </a:ext>
            </a:extLst>
          </p:cNvPr>
          <p:cNvGrpSpPr/>
          <p:nvPr/>
        </p:nvGrpSpPr>
        <p:grpSpPr>
          <a:xfrm>
            <a:off x="8341167" y="4214551"/>
            <a:ext cx="971384" cy="369277"/>
            <a:chOff x="2241198" y="3397211"/>
            <a:chExt cx="1794725" cy="369277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ECE73DD-B499-C2AE-8BE4-F8892BCE4F7C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098B57-F2CD-40F1-5E10-27D750B54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52FF32A-4F2C-8F0A-3574-9E78260BD363}"/>
              </a:ext>
            </a:extLst>
          </p:cNvPr>
          <p:cNvGrpSpPr/>
          <p:nvPr/>
        </p:nvGrpSpPr>
        <p:grpSpPr>
          <a:xfrm>
            <a:off x="10160141" y="4200636"/>
            <a:ext cx="1017605" cy="369277"/>
            <a:chOff x="2241198" y="3397211"/>
            <a:chExt cx="1794725" cy="369277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F9D4544-D775-F70A-26F3-1705E2416AFA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0818A75-B613-FBBB-E1A1-4DCB62741A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4A128826-47AD-B894-528C-EEBF21C54CAB}"/>
              </a:ext>
            </a:extLst>
          </p:cNvPr>
          <p:cNvGrpSpPr/>
          <p:nvPr/>
        </p:nvGrpSpPr>
        <p:grpSpPr>
          <a:xfrm>
            <a:off x="6851236" y="5175465"/>
            <a:ext cx="635176" cy="369277"/>
            <a:chOff x="2241198" y="3397211"/>
            <a:chExt cx="1794725" cy="369277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08501CA7-A0F3-D757-DC28-F6681C2A4D5E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6C7F6361-6D3C-EDEA-CF8D-130F3433EB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3845C9C-C92F-ED1B-BC25-43C706935F42}"/>
              </a:ext>
            </a:extLst>
          </p:cNvPr>
          <p:cNvGrpSpPr/>
          <p:nvPr/>
        </p:nvGrpSpPr>
        <p:grpSpPr>
          <a:xfrm>
            <a:off x="8042687" y="5166187"/>
            <a:ext cx="598719" cy="369277"/>
            <a:chOff x="2241198" y="3397211"/>
            <a:chExt cx="1794725" cy="369277"/>
          </a:xfrm>
        </p:grpSpPr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DE781A6-B2E5-D24D-F26B-FCA88308E042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598647E-BCE2-1DE0-F538-F8F14FFF4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7E1B110-3B30-9753-9E74-EBCE656218DF}"/>
              </a:ext>
            </a:extLst>
          </p:cNvPr>
          <p:cNvGrpSpPr/>
          <p:nvPr/>
        </p:nvGrpSpPr>
        <p:grpSpPr>
          <a:xfrm>
            <a:off x="9805585" y="5170827"/>
            <a:ext cx="565919" cy="369277"/>
            <a:chOff x="2241198" y="3397211"/>
            <a:chExt cx="1794725" cy="369277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5521C07-6326-4B99-050B-166CE55D0116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6FF5A61D-861A-C06A-B79D-358079B54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AA72BF0-B7BB-0AA2-0549-2DE258B08809}"/>
              </a:ext>
            </a:extLst>
          </p:cNvPr>
          <p:cNvGrpSpPr/>
          <p:nvPr/>
        </p:nvGrpSpPr>
        <p:grpSpPr>
          <a:xfrm>
            <a:off x="10935407" y="5161548"/>
            <a:ext cx="636296" cy="369277"/>
            <a:chOff x="2241198" y="3397211"/>
            <a:chExt cx="1794725" cy="369277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76CE8FAF-C667-1F96-ACFD-D4039C3EF63E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75992A9-A376-7A8E-35CD-4A2949FB2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利用條件句真值判斷與論證有效性推衍的類似性，來協助我們辨識論證是否有效。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ea typeface="標楷體" panose="03000509000000000000" pitchFamily="65" charset="-120"/>
              </a:rPr>
              <a:t>條件句不可前件真而後件假，否則其複合語句就是假值。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7030A0"/>
                </a:solidFill>
                <a:ea typeface="標楷體" panose="03000509000000000000" pitchFamily="65" charset="-120"/>
              </a:rPr>
              <a:t>論證不可能前提真而結論假，否則其論證無效。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000066"/>
                </a:solidFill>
                <a:ea typeface="標楷體" panose="03000509000000000000" pitchFamily="65" charset="-120"/>
              </a:rPr>
              <a:t>所以，我們可以把論證化為條件句，然後用真值表來檢視其真值。</a:t>
            </a:r>
          </a:p>
        </p:txBody>
      </p:sp>
    </p:spTree>
    <p:extLst>
      <p:ext uri="{BB962C8B-B14F-4D97-AF65-F5344CB8AC3E}">
        <p14:creationId xmlns:p14="http://schemas.microsoft.com/office/powerpoint/2010/main" val="4182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36852" cy="13255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再判別一例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841629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02060"/>
              </a:solidFill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≡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・～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0EFE0F-8D5A-3685-8A2E-F2EA25E9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9077" y="225083"/>
            <a:ext cx="6499988" cy="6513341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TW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 </a:t>
            </a:r>
            <a:r>
              <a:rPr lang="zh-TW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zh-TW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╳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614234A-979A-5955-2B26-5A67CA5226B5}"/>
              </a:ext>
            </a:extLst>
          </p:cNvPr>
          <p:cNvGrpSpPr/>
          <p:nvPr/>
        </p:nvGrpSpPr>
        <p:grpSpPr>
          <a:xfrm>
            <a:off x="7705991" y="3238940"/>
            <a:ext cx="1806160" cy="369277"/>
            <a:chOff x="2241198" y="3397211"/>
            <a:chExt cx="1794725" cy="36927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B38EEAE-EF6A-5EBA-0FF8-4DAC0B97F1B5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DD3A960-0609-820A-002D-98309AB23D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33C4DCC-5378-30E6-80ED-1C5B5CD54773}"/>
              </a:ext>
            </a:extLst>
          </p:cNvPr>
          <p:cNvGrpSpPr/>
          <p:nvPr/>
        </p:nvGrpSpPr>
        <p:grpSpPr>
          <a:xfrm>
            <a:off x="6712370" y="4159250"/>
            <a:ext cx="1806160" cy="369277"/>
            <a:chOff x="2241198" y="3397211"/>
            <a:chExt cx="1794725" cy="36927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419E4506-5C54-AEC1-034E-8610F02C986B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0E185C1-3C73-4228-6D10-6667732928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6715D95-5159-4291-0FD7-D12F1EB5961D}"/>
              </a:ext>
            </a:extLst>
          </p:cNvPr>
          <p:cNvGrpSpPr/>
          <p:nvPr/>
        </p:nvGrpSpPr>
        <p:grpSpPr>
          <a:xfrm>
            <a:off x="5806636" y="5264198"/>
            <a:ext cx="1806160" cy="369277"/>
            <a:chOff x="2241198" y="3397211"/>
            <a:chExt cx="1794725" cy="36927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56E1C3E-9C51-E981-4D75-2F8AF9740436}"/>
                </a:ext>
              </a:extLst>
            </p:cNvPr>
            <p:cNvCxnSpPr/>
            <p:nvPr/>
          </p:nvCxnSpPr>
          <p:spPr>
            <a:xfrm flipV="1">
              <a:off x="2241198" y="3406488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E014FE3-E0ED-38D9-7EB1-BDE404173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923" y="3397211"/>
              <a:ext cx="900000" cy="3600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8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自然演繹法 </a:t>
            </a:r>
            <a:r>
              <a:rPr lang="en-US" altLang="zh-TW" sz="54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Natural Deduction</a:t>
            </a:r>
            <a:endParaRPr lang="zh-TW" altLang="en-US" sz="54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C9C54B-1506-FF76-7D74-6132D6B6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4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蘊含性規則 </a:t>
            </a:r>
            <a:r>
              <a:rPr lang="en-US" altLang="zh-TW" sz="5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Rules of Implication</a:t>
            </a:r>
            <a:endParaRPr lang="zh-TW" altLang="en-US" sz="5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AB4422-AAA5-D9D5-D5BA-C4C372907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4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肯定前件就肯定後件規則（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013960" cy="4378228"/>
          </a:xfrm>
        </p:spPr>
        <p:txBody>
          <a:bodyPr>
            <a:noAutofit/>
          </a:bodyPr>
          <a:lstStyle/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若水被加熱達攝氏一百度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，那水就會沸騰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現在水已經被加熱達攝氏一百度。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所以，水會沸騰。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1" y="1825625"/>
            <a:ext cx="5420750" cy="4667250"/>
          </a:xfrm>
        </p:spPr>
        <p:txBody>
          <a:bodyPr>
            <a:noAutofit/>
          </a:bodyPr>
          <a:lstStyle/>
          <a:p>
            <a:pPr marL="449263" indent="-449263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就這個論證而言，根據提示的符號，就可將論證翻譯為：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7313" indent="0">
              <a:lnSpc>
                <a:spcPct val="100000"/>
              </a:lnSpc>
              <a:buNone/>
            </a:pPr>
            <a:endParaRPr lang="en-US" altLang="zh-TW" sz="3600" dirty="0">
              <a:solidFill>
                <a:srgbClr val="00006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</a:p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</a:p>
          <a:p>
            <a:pPr marL="87313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　／∴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7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1E6287D-0E8B-79AE-91FD-2EB416D7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7463"/>
              </p:ext>
            </p:extLst>
          </p:nvPr>
        </p:nvGraphicFramePr>
        <p:xfrm>
          <a:off x="838200" y="2406658"/>
          <a:ext cx="5482897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02">
                  <a:extLst>
                    <a:ext uri="{9D8B030D-6E8A-4147-A177-3AD203B41FA5}">
                      <a16:colId xmlns:a16="http://schemas.microsoft.com/office/drawing/2014/main" val="638211541"/>
                    </a:ext>
                  </a:extLst>
                </a:gridCol>
                <a:gridCol w="549800">
                  <a:extLst>
                    <a:ext uri="{9D8B030D-6E8A-4147-A177-3AD203B41FA5}">
                      <a16:colId xmlns:a16="http://schemas.microsoft.com/office/drawing/2014/main" val="688410192"/>
                    </a:ext>
                  </a:extLst>
                </a:gridCol>
                <a:gridCol w="4417795">
                  <a:extLst>
                    <a:ext uri="{9D8B030D-6E8A-4147-A177-3AD203B41FA5}">
                      <a16:colId xmlns:a16="http://schemas.microsoft.com/office/drawing/2014/main" val="319584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 A → B )</a:t>
                      </a:r>
                      <a:r>
                        <a:rPr kumimoji="1" lang="zh-TW" alt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19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9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1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64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T</a:t>
                      </a:r>
                      <a:endParaRPr lang="zh-TW" altLang="en-US" sz="32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91554"/>
                  </a:ext>
                </a:extLst>
              </a:tr>
            </a:tbl>
          </a:graphicData>
        </a:graphic>
      </p:graphicFrame>
      <p:sp>
        <p:nvSpPr>
          <p:cNvPr id="6" name="標題 5">
            <a:extLst>
              <a:ext uri="{FF2B5EF4-FFF2-40B4-BE49-F238E27FC236}">
                <a16:creationId xmlns:a16="http://schemas.microsoft.com/office/drawing/2014/main" id="{1FA45872-A573-EECD-FE23-3505CF59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肯定前件就肯定後件規則（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8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肯定前件就肯定後件規則（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8978" y="1729716"/>
            <a:ext cx="6400801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若總統說重話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，那麼，行政院長會辭職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且清廉專案會中止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若行政院長且清廉專案中止，那麼，百姓就只能自求多福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總統已說重話。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所以，百姓就只好自求多福。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9779" y="1729716"/>
            <a:ext cx="4740812" cy="5128283"/>
          </a:xfrm>
        </p:spPr>
        <p:txBody>
          <a:bodyPr>
            <a:noAutofit/>
          </a:bodyPr>
          <a:lstStyle/>
          <a:p>
            <a:pPr marL="449263" indent="-449263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就這個論證而言，根據提示的符號，就可將論證翻譯為：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)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9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肯定前件就肯定後件規則（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</a:t>
            </a:r>
          </a:p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825625"/>
            <a:ext cx="44887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MP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1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否定後件就否定前件規則（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5829886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如果勇哥中了樂透頭彩一億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，它必然會拿出五千萬當作慈善捐款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勇哥並沒有拿出五千萬當作慈善捐款。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所以，勇哥一定沒有中樂透頭彩一億。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0628" y="1825625"/>
            <a:ext cx="4811151" cy="4351338"/>
          </a:xfrm>
        </p:spPr>
        <p:txBody>
          <a:bodyPr>
            <a:noAutofit/>
          </a:bodyPr>
          <a:lstStyle/>
          <a:p>
            <a:pPr marL="449263" indent="-449263">
              <a:lnSpc>
                <a:spcPct val="11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就這個論證而言，根據提示的符號，就可將論證翻譯為：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～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～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7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否定後件就否定前件規則（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226CC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FABEF63-AF5C-1E40-6EBC-83BE6FB03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99994"/>
              </p:ext>
            </p:extLst>
          </p:nvPr>
        </p:nvGraphicFramePr>
        <p:xfrm>
          <a:off x="838200" y="1825624"/>
          <a:ext cx="7236655" cy="413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652">
                  <a:extLst>
                    <a:ext uri="{9D8B030D-6E8A-4147-A177-3AD203B41FA5}">
                      <a16:colId xmlns:a16="http://schemas.microsoft.com/office/drawing/2014/main" val="351600895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389026401"/>
                    </a:ext>
                  </a:extLst>
                </a:gridCol>
                <a:gridCol w="5598941">
                  <a:extLst>
                    <a:ext uri="{9D8B030D-6E8A-4147-A177-3AD203B41FA5}">
                      <a16:colId xmlns:a16="http://schemas.microsoft.com/office/drawing/2014/main" val="1549340727"/>
                    </a:ext>
                  </a:extLst>
                </a:gridCol>
              </a:tblGrid>
              <a:tr h="827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 A → B )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736680"/>
                  </a:ext>
                </a:extLst>
              </a:tr>
              <a:tr h="827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354257"/>
                  </a:ext>
                </a:extLst>
              </a:tr>
              <a:tr h="827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79148"/>
                  </a:ext>
                </a:extLst>
              </a:tr>
              <a:tr h="827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90563"/>
                  </a:ext>
                </a:extLst>
              </a:tr>
              <a:tr h="8278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8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94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否定後件就否定前件規則（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226CC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6040902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若張三高中三年苦讀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，他就必然不會在大專聯考落榜。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若張三考試當天發生意外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，他就會在大專聯考落榜 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張三已在高中苦讀三年。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所以，張三在考試當天沒有發生意外。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949" y="1825625"/>
            <a:ext cx="4332850" cy="4667250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同樣地，我們以實例中所提示的符號，我們可以把這個論證翻譯為：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  <a:r>
              <a:rPr lang="zh-TW" altLang="en-US" sz="48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把論證的「前提」化為「條件語句」的「前件」，把論證的「結論」化為「條件語句」的「後件」。</a:t>
            </a:r>
            <a:endParaRPr lang="en-US" altLang="zh-TW" sz="3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簡言之，就是把一個論證轉化為一個「條件語句」。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然後，再以真值表來檢視這個「條件語句」，看這個「條件語句」有沒有可能出現假值？</a:t>
            </a:r>
            <a:endParaRPr lang="en-US" altLang="zh-TW" sz="36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00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如果有，那它就是無效論證。如果沒有，那它就是有效論證。 </a:t>
            </a:r>
          </a:p>
        </p:txBody>
      </p:sp>
    </p:spTree>
    <p:extLst>
      <p:ext uri="{BB962C8B-B14F-4D97-AF65-F5344CB8AC3E}">
        <p14:creationId xmlns:p14="http://schemas.microsoft.com/office/powerpoint/2010/main" val="36892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否定後件就否定前件規則（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226CC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825625"/>
            <a:ext cx="44887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MT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2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825625"/>
            <a:ext cx="3944814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已知淑娟邏輯期中考已經及格。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所以，可以肯定的說，淑娟和淑惠至少有一人邏輯期中考會及格。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4369" y="1825625"/>
            <a:ext cx="6289429" cy="4667250"/>
          </a:xfrm>
        </p:spPr>
        <p:txBody>
          <a:bodyPr>
            <a:noAutofit/>
          </a:bodyPr>
          <a:lstStyle/>
          <a:p>
            <a:pPr marL="536575" indent="-536575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首先，我們把「淑娟邏輯期中考及格」翻譯為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，把「淑惠邏輯期中考及格」翻譯為 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，那上述論證的形式就成為：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itchFamily="2" charset="2"/>
              </a:rPr>
              <a:t>  Q</a:t>
            </a:r>
            <a:endParaRPr lang="zh-TW" altLang="en-US" sz="36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0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CE6EC03-5C2C-D691-50E3-EA18D8420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15987"/>
              </p:ext>
            </p:extLst>
          </p:nvPr>
        </p:nvGraphicFramePr>
        <p:xfrm>
          <a:off x="838201" y="1825625"/>
          <a:ext cx="6336322" cy="442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312">
                  <a:extLst>
                    <a:ext uri="{9D8B030D-6E8A-4147-A177-3AD203B41FA5}">
                      <a16:colId xmlns:a16="http://schemas.microsoft.com/office/drawing/2014/main" val="127383001"/>
                    </a:ext>
                  </a:extLst>
                </a:gridCol>
                <a:gridCol w="1125699">
                  <a:extLst>
                    <a:ext uri="{9D8B030D-6E8A-4147-A177-3AD203B41FA5}">
                      <a16:colId xmlns:a16="http://schemas.microsoft.com/office/drawing/2014/main" val="55364015"/>
                    </a:ext>
                  </a:extLst>
                </a:gridCol>
                <a:gridCol w="4137311">
                  <a:extLst>
                    <a:ext uri="{9D8B030D-6E8A-4147-A177-3AD203B41FA5}">
                      <a16:colId xmlns:a16="http://schemas.microsoft.com/office/drawing/2014/main" val="1048024174"/>
                    </a:ext>
                  </a:extLst>
                </a:gridCol>
              </a:tblGrid>
              <a:tr h="884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→ ( P </a:t>
                      </a:r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)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225980"/>
                  </a:ext>
                </a:extLst>
              </a:tr>
              <a:tr h="884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954987"/>
                  </a:ext>
                </a:extLst>
              </a:tr>
              <a:tr h="884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5846"/>
                  </a:ext>
                </a:extLst>
              </a:tr>
              <a:tr h="884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183507"/>
                  </a:ext>
                </a:extLst>
              </a:tr>
              <a:tr h="884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T</a:t>
                      </a:r>
                      <a:endParaRPr lang="zh-TW" altLang="en-US" sz="36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5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89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576667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如果帥哥出馬競選，就絕對不可能會有長昌和英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堃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同台競選的戲碼。</a:t>
            </a: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若安妮出來競選，長昌和英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堃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就必然會同時出馬競選。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帥哥已經決定出馬競選。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所以，要嘛安妮不會出來競選，要嘛阿輝自己出來競選。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825625"/>
            <a:ext cx="4488764" cy="4667250"/>
          </a:xfrm>
        </p:spPr>
        <p:txBody>
          <a:bodyPr>
            <a:noAutofit/>
          </a:bodyPr>
          <a:lstStyle/>
          <a:p>
            <a:pPr marL="536575" indent="-536575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同樣地，我們以實例中所提示的符號，我們可以把這個論證</a:t>
            </a:r>
            <a:b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翻譯為：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</a:t>
            </a:r>
            <a:r>
              <a:rPr lang="en-US" altLang="zh-TW" sz="32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38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</a:t>
            </a:r>
          </a:p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( 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 E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825625"/>
            <a:ext cx="44887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MT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 Add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23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709884"/>
            <a:ext cx="3649393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張三和李四至少有一人曾經學過邏輯。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張三確實沒學過邏輯。</a:t>
            </a:r>
            <a:endParaRPr lang="en-US" altLang="zh-TW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所以，李四必然學過邏輯。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7083" y="1709884"/>
            <a:ext cx="6682154" cy="4667250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如果我們把「張三曾經學過邏輯」翻譯為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，把「李四曾經學過邏輯」翻譯為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。則整個論證可以翻譯為：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 </a:t>
            </a:r>
            <a:r>
              <a:rPr lang="en-US" altLang="zh-TW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 Q</a:t>
            </a:r>
            <a:endParaRPr lang="en-US" altLang="zh-TW" sz="36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～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639313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2A460FB-FE78-9DAA-45CE-98CF34758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55082"/>
              </p:ext>
            </p:extLst>
          </p:nvPr>
        </p:nvGraphicFramePr>
        <p:xfrm>
          <a:off x="838201" y="1825625"/>
          <a:ext cx="7757158" cy="42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2855896256"/>
                    </a:ext>
                  </a:extLst>
                </a:gridCol>
                <a:gridCol w="1035909">
                  <a:extLst>
                    <a:ext uri="{9D8B030D-6E8A-4147-A177-3AD203B41FA5}">
                      <a16:colId xmlns:a16="http://schemas.microsoft.com/office/drawing/2014/main" val="3665468384"/>
                    </a:ext>
                  </a:extLst>
                </a:gridCol>
                <a:gridCol w="5702515">
                  <a:extLst>
                    <a:ext uri="{9D8B030D-6E8A-4147-A177-3AD203B41FA5}">
                      <a16:colId xmlns:a16="http://schemas.microsoft.com/office/drawing/2014/main" val="190733720"/>
                    </a:ext>
                  </a:extLst>
                </a:gridCol>
              </a:tblGrid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 P </a:t>
                      </a:r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)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→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7707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72711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25658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870264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27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0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709884"/>
            <a:ext cx="6069037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若執政者貪瀆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，則人民會用選票唾棄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要嘛社會動盪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，要嘛人民不會用選票唾棄。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如果執政者沒有貪瀆或經濟穩定發展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，那麼，台海就會有長足的安定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社會並沒有動盪。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所以，台海會有長足的安定。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6726" y="1709884"/>
            <a:ext cx="3724420" cy="4667250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根據上述提示的符號，整個語句可以翻譯為：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32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en-US" altLang="zh-TW" sz="32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2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3004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5181600" cy="5047737"/>
          </a:xfrm>
        </p:spPr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 algn="l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( 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E ) → D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E</a:t>
            </a: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690688"/>
            <a:ext cx="4488766" cy="50477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 MT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6 Add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3, 7 MP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709884"/>
            <a:ext cx="5759548" cy="489873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若是校長領導優質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，教師的研究和教學就會卓絕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若教師的研究和教學卓絕，學生就會有很好的學習成果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因此，若是校長領導優質，學生就會有很好的學習成果。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7914" y="1709884"/>
            <a:ext cx="4037428" cy="4522104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根據論證中提示的符號，整個論證可以翻譯為：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6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Clr>
                <a:srgbClr val="800000"/>
              </a:buClr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 </a:t>
            </a:r>
            <a:r>
              <a:rPr lang="zh-TW" altLang="en-US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Q</a:t>
            </a:r>
            <a:endParaRPr lang="en-US" altLang="zh-TW" sz="36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 → 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 </a:t>
            </a:r>
            <a:r>
              <a:rPr lang="zh-TW" altLang="en-US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R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A703B53-E278-2597-89F0-90DDAE2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7616483" cy="43513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如果我努力用功，我就會考上大學。</a:t>
            </a: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我並沒有努力用功。</a:t>
            </a: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C00000"/>
                </a:solidFill>
                <a:ea typeface="標楷體" panose="03000509000000000000" pitchFamily="65" charset="-120"/>
              </a:rPr>
              <a:t>所以，我不會考上大學。</a:t>
            </a:r>
            <a:endParaRPr lang="en-US" altLang="zh-TW" sz="3600" dirty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eaLnBrk="1" hangingPunct="1"/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 ( A → B )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・～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] →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真值表見下頁</a:t>
            </a:r>
            <a:endParaRPr lang="en-US" altLang="zh-TW" sz="3600" dirty="0">
              <a:solidFill>
                <a:srgbClr val="000066"/>
              </a:solidFill>
              <a:ea typeface="標楷體" panose="03000509000000000000" pitchFamily="65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5DD03-79E4-345F-E76A-C978D5D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2984" y="1825625"/>
            <a:ext cx="2420815" cy="207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→ B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∴ ～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27944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62"/>
          <p:cNvSpPr>
            <a:spLocks noChangeArrowheads="1"/>
          </p:cNvSpPr>
          <p:nvPr/>
        </p:nvSpPr>
        <p:spPr bwMode="auto">
          <a:xfrm>
            <a:off x="1524001" y="2742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77" name="Rectangle 1324"/>
          <p:cNvSpPr>
            <a:spLocks noChangeArrowheads="1"/>
          </p:cNvSpPr>
          <p:nvPr/>
        </p:nvSpPr>
        <p:spPr bwMode="auto">
          <a:xfrm>
            <a:off x="1524001" y="2742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78" name="Rectangle 1386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79" name="Rectangle 1782"/>
          <p:cNvSpPr>
            <a:spLocks noChangeArrowheads="1"/>
          </p:cNvSpPr>
          <p:nvPr/>
        </p:nvSpPr>
        <p:spPr bwMode="auto">
          <a:xfrm>
            <a:off x="1524001" y="2468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0" name="Rectangle 1915"/>
          <p:cNvSpPr>
            <a:spLocks noChangeArrowheads="1"/>
          </p:cNvSpPr>
          <p:nvPr/>
        </p:nvSpPr>
        <p:spPr bwMode="auto">
          <a:xfrm>
            <a:off x="1524001" y="24664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1" name="Rectangle 2045"/>
          <p:cNvSpPr>
            <a:spLocks noChangeArrowheads="1"/>
          </p:cNvSpPr>
          <p:nvPr/>
        </p:nvSpPr>
        <p:spPr bwMode="auto">
          <a:xfrm>
            <a:off x="1524001" y="40206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2" name="Rectangle 2048"/>
          <p:cNvSpPr>
            <a:spLocks noChangeArrowheads="1"/>
          </p:cNvSpPr>
          <p:nvPr/>
        </p:nvSpPr>
        <p:spPr bwMode="auto">
          <a:xfrm>
            <a:off x="1524001" y="2468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3" name="Rectangle 225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4" name="Rectangle 235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85" name="Rectangle 2452"/>
          <p:cNvSpPr>
            <a:spLocks noChangeArrowheads="1"/>
          </p:cNvSpPr>
          <p:nvPr/>
        </p:nvSpPr>
        <p:spPr bwMode="auto">
          <a:xfrm>
            <a:off x="1524001" y="20092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BF1362-1E09-B57A-EBDF-94709C1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61" y="389528"/>
            <a:ext cx="2958489" cy="207613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假言三段論</a:t>
            </a:r>
            <a:b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</a:t>
            </a:r>
            <a:b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A203E0-3048-9411-61F9-FC5F1BB5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99748"/>
              </p:ext>
            </p:extLst>
          </p:nvPr>
        </p:nvGraphicFramePr>
        <p:xfrm>
          <a:off x="3504081" y="389528"/>
          <a:ext cx="8385178" cy="6187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49">
                  <a:extLst>
                    <a:ext uri="{9D8B030D-6E8A-4147-A177-3AD203B41FA5}">
                      <a16:colId xmlns:a16="http://schemas.microsoft.com/office/drawing/2014/main" val="3189015650"/>
                    </a:ext>
                  </a:extLst>
                </a:gridCol>
                <a:gridCol w="658449">
                  <a:extLst>
                    <a:ext uri="{9D8B030D-6E8A-4147-A177-3AD203B41FA5}">
                      <a16:colId xmlns:a16="http://schemas.microsoft.com/office/drawing/2014/main" val="2349697692"/>
                    </a:ext>
                  </a:extLst>
                </a:gridCol>
                <a:gridCol w="658449">
                  <a:extLst>
                    <a:ext uri="{9D8B030D-6E8A-4147-A177-3AD203B41FA5}">
                      <a16:colId xmlns:a16="http://schemas.microsoft.com/office/drawing/2014/main" val="4222056277"/>
                    </a:ext>
                  </a:extLst>
                </a:gridCol>
                <a:gridCol w="6409831">
                  <a:extLst>
                    <a:ext uri="{9D8B030D-6E8A-4147-A177-3AD203B41FA5}">
                      <a16:colId xmlns:a16="http://schemas.microsoft.com/office/drawing/2014/main" val="1614376172"/>
                    </a:ext>
                  </a:extLst>
                </a:gridCol>
              </a:tblGrid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72086517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37395283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38314372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41298311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59321463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08164327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14680720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04813162"/>
                  </a:ext>
                </a:extLst>
              </a:tr>
              <a:tr h="687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華康特粗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2086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38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1" y="1608211"/>
            <a:ext cx="6547338" cy="500040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若阿山展開愛情攻勢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，阿桃就會告別單身生活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若阿桃告別單身生活，阿草就會失戀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假如若阿山展開愛情攻勢，阿草就會失戀，那麼，班上就不會有和諧。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要嘛班上和諧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，要嘛班上大部分同學會轉系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所以，班上大部分同學會轉系。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6892" y="1608211"/>
            <a:ext cx="4234376" cy="5102077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根據論證中提示的符號，整個論證可以翻譯為：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) 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TW" sz="32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／∴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1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假言三段論規則（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5181600" cy="4653841"/>
          </a:xfrm>
        </p:spPr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 → 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( A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C ) 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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E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690688"/>
            <a:ext cx="4488766" cy="46538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 HS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 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4, 6 DS</a:t>
            </a:r>
          </a:p>
        </p:txBody>
      </p:sp>
    </p:spTree>
    <p:extLst>
      <p:ext uri="{BB962C8B-B14F-4D97-AF65-F5344CB8AC3E}">
        <p14:creationId xmlns:p14="http://schemas.microsoft.com/office/powerpoint/2010/main" val="257823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3593123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馬英九先生和陳水扁先生都曾擔任台北市長。</a:t>
            </a:r>
            <a:endParaRPr lang="en-US" altLang="zh-TW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所以，可以確定馬英九先生曾擔任台北市長。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8609" y="1825625"/>
            <a:ext cx="6921305" cy="4547040"/>
          </a:xfrm>
        </p:spPr>
        <p:txBody>
          <a:bodyPr>
            <a:noAutofit/>
          </a:bodyPr>
          <a:lstStyle/>
          <a:p>
            <a:pPr marL="449263" indent="-449263" algn="just" hangingPunct="0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若將「馬英九先生曾擔任台北市長」翻譯為 </a:t>
            </a:r>
            <a:r>
              <a:rPr lang="en-US" altLang="zh-TW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；「陳水扁先生曾擔任台北市長」翻譯為 </a:t>
            </a:r>
            <a:r>
              <a:rPr lang="en-US" altLang="zh-TW" sz="36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，則整個語句翻譯為：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3600" dirty="0">
              <a:solidFill>
                <a:srgbClr val="800D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／∴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1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2A460FB-FE78-9DAA-45CE-98CF34758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47678"/>
              </p:ext>
            </p:extLst>
          </p:nvPr>
        </p:nvGraphicFramePr>
        <p:xfrm>
          <a:off x="838200" y="1825625"/>
          <a:ext cx="5731412" cy="42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680">
                  <a:extLst>
                    <a:ext uri="{9D8B030D-6E8A-4147-A177-3AD203B41FA5}">
                      <a16:colId xmlns:a16="http://schemas.microsoft.com/office/drawing/2014/main" val="2855896256"/>
                    </a:ext>
                  </a:extLst>
                </a:gridCol>
                <a:gridCol w="993680">
                  <a:extLst>
                    <a:ext uri="{9D8B030D-6E8A-4147-A177-3AD203B41FA5}">
                      <a16:colId xmlns:a16="http://schemas.microsoft.com/office/drawing/2014/main" val="3665468384"/>
                    </a:ext>
                  </a:extLst>
                </a:gridCol>
                <a:gridCol w="3744052">
                  <a:extLst>
                    <a:ext uri="{9D8B030D-6E8A-4147-A177-3AD203B41FA5}">
                      <a16:colId xmlns:a16="http://schemas.microsoft.com/office/drawing/2014/main" val="190733720"/>
                    </a:ext>
                  </a:extLst>
                </a:gridCol>
              </a:tblGrid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P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・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)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7707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72711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25658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870264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27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80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9654F-73C8-6556-4EE5-BFFA2E3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78302" y="1557679"/>
            <a:ext cx="11366695" cy="49351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台灣政府若有明顯的統獨宣告，台海局勢必然不穩定。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若台海局勢不穩定，那麼，台灣經濟就不可能順利發展且社會必然動盪。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要嘛台灣經濟能順利發展，要嘛台灣有國際援助來穩定局勢。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假如台灣有國際援助來穩定局勢或中共政權瓦解，那麼，台灣就可免於戰爭。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顯然，台灣政府會有明顯的統獨宣告。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所以，台灣就可免於戰爭。</a:t>
            </a:r>
            <a:endParaRPr lang="zh-TW" altLang="en-US" sz="3200" b="1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8435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41BF0-6F95-8816-8476-44BAB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 algn="just" hangingPunct="0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若將「台灣政府有明顯的統獨宣告」翻譯為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；將「台海局勢穩定」翻譯為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；將「台灣經濟能順利發展」翻譯為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；將「台灣社會動盪」翻譯為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；將「台灣有國際援助來穩定局勢」翻譯為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；將「中共政權瓦解」翻譯為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；將「台灣可免於戰爭」翻譯為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。那整個論證就可被翻譯為：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48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簡化規則</a:t>
            </a:r>
            <a:b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965896" y="0"/>
            <a:ext cx="4346917" cy="6858000"/>
          </a:xfrm>
        </p:spPr>
        <p:txBody>
          <a:bodyPr>
            <a:noAutofit/>
          </a:bodyPr>
          <a:lstStyle/>
          <a:p>
            <a:pPr marL="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B</a:t>
            </a:r>
            <a:endParaRPr lang="en-US" altLang="zh-TW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 → ( 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 )</a:t>
            </a:r>
            <a:endParaRPr lang="en-US" altLang="zh-TW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2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E</a:t>
            </a:r>
            <a:endParaRPr lang="en-US" altLang="zh-TW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</a:t>
            </a:r>
            <a:r>
              <a:rPr lang="en-US" altLang="zh-TW" sz="32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 F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 G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endParaRPr lang="en-US" altLang="zh-TW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( 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 ) 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TW" sz="32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 F</a:t>
            </a:r>
          </a:p>
          <a:p>
            <a:pPr marL="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endParaRPr lang="en-US" altLang="zh-TW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08123" y="0"/>
            <a:ext cx="2039399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 HS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5,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6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7 Simp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3, 8 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9 Add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4, 10 MP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78B207A-31B9-40D2-85E7-56B3B612003E}"/>
              </a:ext>
            </a:extLst>
          </p:cNvPr>
          <p:cNvSpPr txBox="1">
            <a:spLocks/>
          </p:cNvSpPr>
          <p:nvPr/>
        </p:nvSpPr>
        <p:spPr>
          <a:xfrm>
            <a:off x="839788" y="2374265"/>
            <a:ext cx="3264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A → B</a:t>
            </a:r>
          </a:p>
          <a:p>
            <a:pPr>
              <a:lnSpc>
                <a:spcPct val="10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B → ( 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D )</a:t>
            </a:r>
          </a:p>
          <a:p>
            <a:pPr>
              <a:lnSpc>
                <a:spcPct val="10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E </a:t>
            </a:r>
          </a:p>
          <a:p>
            <a:pPr>
              <a:lnSpc>
                <a:spcPct val="10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( E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F ) →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</a:p>
          <a:p>
            <a:pPr>
              <a:lnSpc>
                <a:spcPct val="10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／∴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連結規則（</a:t>
            </a:r>
            <a:r>
              <a:rPr lang="en-US" altLang="zh-TW" sz="4800" dirty="0" err="1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Conj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4887351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張三學過邏輯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李四學過邏輯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所以，張三和李四都學過邏輯。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36575" indent="-536575" algn="l"/>
            <a:endParaRPr lang="zh-TW" altLang="en-US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667250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若以上述提示的符號，則整個語句可翻譯為：</a:t>
            </a:r>
            <a:endParaRPr lang="en-US" altLang="zh-TW" sz="3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endParaRPr lang="en-US" altLang="zh-TW" sz="3600" dirty="0">
              <a:solidFill>
                <a:srgbClr val="800D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／∴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03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連結規則（</a:t>
            </a:r>
            <a:r>
              <a:rPr lang="en-US" altLang="zh-TW" sz="4800" dirty="0" err="1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Conj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2A460FB-FE78-9DAA-45CE-98CF34758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63533"/>
              </p:ext>
            </p:extLst>
          </p:nvPr>
        </p:nvGraphicFramePr>
        <p:xfrm>
          <a:off x="838199" y="1825625"/>
          <a:ext cx="6631746" cy="42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43">
                  <a:extLst>
                    <a:ext uri="{9D8B030D-6E8A-4147-A177-3AD203B41FA5}">
                      <a16:colId xmlns:a16="http://schemas.microsoft.com/office/drawing/2014/main" val="2855896256"/>
                    </a:ext>
                  </a:extLst>
                </a:gridCol>
                <a:gridCol w="966243">
                  <a:extLst>
                    <a:ext uri="{9D8B030D-6E8A-4147-A177-3AD203B41FA5}">
                      <a16:colId xmlns:a16="http://schemas.microsoft.com/office/drawing/2014/main" val="3665468384"/>
                    </a:ext>
                  </a:extLst>
                </a:gridCol>
                <a:gridCol w="4699260">
                  <a:extLst>
                    <a:ext uri="{9D8B030D-6E8A-4147-A177-3AD203B41FA5}">
                      <a16:colId xmlns:a16="http://schemas.microsoft.com/office/drawing/2014/main" val="190733720"/>
                    </a:ext>
                  </a:extLst>
                </a:gridCol>
              </a:tblGrid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P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・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)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P</a:t>
                      </a:r>
                      <a:r>
                        <a:rPr kumimoji="1" lang="zh-TW" altLang="en-US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zh-TW" sz="3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) </a:t>
                      </a:r>
                      <a:endParaRPr lang="zh-TW" altLang="en-US" sz="3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7707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72711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25658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870264"/>
                  </a:ext>
                </a:extLst>
              </a:tr>
              <a:tr h="85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27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4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492655"/>
            <a:ext cx="7222588" cy="68430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由其真值表判斷，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知其為無效論證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9A1398D-0882-678F-F160-37ADD0733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830945"/>
              </p:ext>
            </p:extLst>
          </p:nvPr>
        </p:nvGraphicFramePr>
        <p:xfrm>
          <a:off x="838199" y="1722382"/>
          <a:ext cx="6800558" cy="341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980">
                  <a:extLst>
                    <a:ext uri="{9D8B030D-6E8A-4147-A177-3AD203B41FA5}">
                      <a16:colId xmlns:a16="http://schemas.microsoft.com/office/drawing/2014/main" val="2864919725"/>
                    </a:ext>
                  </a:extLst>
                </a:gridCol>
                <a:gridCol w="609607">
                  <a:extLst>
                    <a:ext uri="{9D8B030D-6E8A-4147-A177-3AD203B41FA5}">
                      <a16:colId xmlns:a16="http://schemas.microsoft.com/office/drawing/2014/main" val="736934183"/>
                    </a:ext>
                  </a:extLst>
                </a:gridCol>
                <a:gridCol w="5589971">
                  <a:extLst>
                    <a:ext uri="{9D8B030D-6E8A-4147-A177-3AD203B41FA5}">
                      <a16:colId xmlns:a16="http://schemas.microsoft.com/office/drawing/2014/main" val="2880802554"/>
                    </a:ext>
                  </a:extLst>
                </a:gridCol>
              </a:tblGrid>
              <a:tr h="6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 ( A → B )</a:t>
                      </a:r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026154"/>
                  </a:ext>
                </a:extLst>
              </a:tr>
              <a:tr h="6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96756"/>
                  </a:ext>
                </a:extLst>
              </a:tr>
              <a:tr h="6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64888"/>
                  </a:ext>
                </a:extLst>
              </a:tr>
              <a:tr h="6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6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lang="en-US" altLang="zh-TW" sz="3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754925"/>
                  </a:ext>
                </a:extLst>
              </a:tr>
              <a:tr h="6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T</a:t>
                      </a:r>
                      <a:endParaRPr lang="zh-TW" altLang="en-US" sz="3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32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522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連結規則（</a:t>
            </a:r>
            <a:r>
              <a:rPr lang="en-US" altLang="zh-TW" sz="4800" dirty="0" err="1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Conj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8710" y="1836516"/>
            <a:ext cx="4887351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馬英九和蘇貞昌都會競選總統。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若馬英九競選總統，則王金平就不會參與競選。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若謝長廷也競選總統，則王金平就會參與競選。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因此，蘇貞昌會競選總統，但謝長廷不會參與競選。</a:t>
            </a: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672" y="1836516"/>
            <a:ext cx="6302325" cy="4772124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若我們將「蘇貞昌會競選總統」都翻譯為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；將「馬英九會競選總統」都翻譯為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；將「王金平會競選總統」都翻譯為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。則整個論證可翻譯為：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／∴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3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連結規則（</a:t>
            </a:r>
            <a:r>
              <a:rPr lang="en-US" altLang="zh-TW" sz="4800" dirty="0" err="1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Conj</a:t>
            </a:r>
            <a:r>
              <a:rPr lang="zh-TW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5181600" cy="5047737"/>
          </a:xfrm>
        </p:spPr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 algn="l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 →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 → 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</a:p>
          <a:p>
            <a:pPr marL="1404938" lvl="1" indent="-514350">
              <a:lnSpc>
                <a:spcPct val="100000"/>
              </a:lnSpc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・～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690688"/>
            <a:ext cx="4488766" cy="50477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 Simp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 MT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 Simp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6, 7 </a:t>
            </a:r>
            <a:r>
              <a:rPr lang="en-US" altLang="zh-TW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Conj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61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建設性兩難規則（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54637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若張三邏輯考試及格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，他就會開香檳慶祝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若張三英文考試及格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，他就會開舞會慶祝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張三的邏輯或英文考試至少有一科會及格。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因此，張三不是開香檳就是開舞會慶祝。</a:t>
            </a:r>
            <a:endParaRPr lang="en-US" altLang="zh-TW" sz="3200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825624"/>
            <a:ext cx="5257800" cy="4772124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根據論證中提示的符號，這整個論證可被翻譯為：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Clr>
                <a:srgbClr val="800000"/>
              </a:buClr>
              <a:buNone/>
            </a:pPr>
            <a:endParaRPr lang="en-US" altLang="zh-TW" sz="32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Q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R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　 ／∴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 S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56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94" name="Rectangle 1386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sp>
        <p:nvSpPr>
          <p:cNvPr id="95990" name="Rectangle 1782"/>
          <p:cNvSpPr>
            <a:spLocks noChangeArrowheads="1"/>
          </p:cNvSpPr>
          <p:nvPr/>
        </p:nvSpPr>
        <p:spPr bwMode="auto">
          <a:xfrm>
            <a:off x="1524001" y="2468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96123" name="Rectangle 1915"/>
          <p:cNvSpPr>
            <a:spLocks noChangeArrowheads="1"/>
          </p:cNvSpPr>
          <p:nvPr/>
        </p:nvSpPr>
        <p:spPr bwMode="auto">
          <a:xfrm>
            <a:off x="1524001" y="2466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96253" name="Rectangle 2045"/>
          <p:cNvSpPr>
            <a:spLocks noChangeArrowheads="1"/>
          </p:cNvSpPr>
          <p:nvPr/>
        </p:nvSpPr>
        <p:spPr bwMode="auto">
          <a:xfrm>
            <a:off x="1524001" y="4020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05472" name="Rectangle 2048"/>
          <p:cNvSpPr>
            <a:spLocks noChangeArrowheads="1"/>
          </p:cNvSpPr>
          <p:nvPr/>
        </p:nvSpPr>
        <p:spPr bwMode="auto">
          <a:xfrm>
            <a:off x="1524001" y="2468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05678" name="Rectangle 225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05778" name="Rectangle 2354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06211" name="Rectangle 2787"/>
          <p:cNvSpPr>
            <a:spLocks noChangeArrowheads="1"/>
          </p:cNvSpPr>
          <p:nvPr/>
        </p:nvSpPr>
        <p:spPr bwMode="auto">
          <a:xfrm>
            <a:off x="1524001" y="393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6E74C3-3456-FF56-1DCD-378603DE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3" y="368300"/>
            <a:ext cx="3253910" cy="2007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建設性</a:t>
            </a:r>
            <a:br>
              <a:rPr lang="en-US" altLang="zh-TW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兩難規則</a:t>
            </a:r>
            <a:br>
              <a:rPr lang="en-US" altLang="zh-TW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sz="40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000" dirty="0">
              <a:solidFill>
                <a:srgbClr val="000066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A644A38-F487-978E-D085-F298EEA5E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710975"/>
              </p:ext>
            </p:extLst>
          </p:nvPr>
        </p:nvGraphicFramePr>
        <p:xfrm>
          <a:off x="3643533" y="0"/>
          <a:ext cx="8548467" cy="6858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919">
                  <a:extLst>
                    <a:ext uri="{9D8B030D-6E8A-4147-A177-3AD203B41FA5}">
                      <a16:colId xmlns:a16="http://schemas.microsoft.com/office/drawing/2014/main" val="3453125835"/>
                    </a:ext>
                  </a:extLst>
                </a:gridCol>
                <a:gridCol w="675919">
                  <a:extLst>
                    <a:ext uri="{9D8B030D-6E8A-4147-A177-3AD203B41FA5}">
                      <a16:colId xmlns:a16="http://schemas.microsoft.com/office/drawing/2014/main" val="1492955411"/>
                    </a:ext>
                  </a:extLst>
                </a:gridCol>
                <a:gridCol w="675919">
                  <a:extLst>
                    <a:ext uri="{9D8B030D-6E8A-4147-A177-3AD203B41FA5}">
                      <a16:colId xmlns:a16="http://schemas.microsoft.com/office/drawing/2014/main" val="1427992575"/>
                    </a:ext>
                  </a:extLst>
                </a:gridCol>
                <a:gridCol w="675919">
                  <a:extLst>
                    <a:ext uri="{9D8B030D-6E8A-4147-A177-3AD203B41FA5}">
                      <a16:colId xmlns:a16="http://schemas.microsoft.com/office/drawing/2014/main" val="2925485760"/>
                    </a:ext>
                  </a:extLst>
                </a:gridCol>
                <a:gridCol w="5844791">
                  <a:extLst>
                    <a:ext uri="{9D8B030D-6E8A-4147-A177-3AD203B41FA5}">
                      <a16:colId xmlns:a16="http://schemas.microsoft.com/office/drawing/2014/main" val="157488648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[ ( P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)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R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) ]</a:t>
                      </a:r>
                      <a:r>
                        <a:rPr lang="zh-TW" alt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P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) } → ( Q 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</a:t>
                      </a:r>
                      <a:r>
                        <a:rPr lang="en-US" altLang="zh-TW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)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9600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30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36825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56366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9441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3810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189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088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05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7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0738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59096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6991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63574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8597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3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T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86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08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368B-44D6-67EF-AEC6-5ED4B17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建設性兩難規則（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575582"/>
            <a:ext cx="6688015" cy="502216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若阿山加入校隊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，則校隊就會參加鐵人三項比賽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阿山和阿草至少有一人會加入校隊。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若校隊參加鐵人三項比賽或全國越野馬拉松賽，就一定會得錦標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若阿草加入校隊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，則校隊就會參加全國越野馬拉松賽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因此，要嘛校隊會得錦標，要嘛校隊會出國比賽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32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E1A0A-EF33-ACD8-D1BE-5B99320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0111" y="1575582"/>
            <a:ext cx="3840480" cy="5022166"/>
          </a:xfrm>
        </p:spPr>
        <p:txBody>
          <a:bodyPr>
            <a:noAutofit/>
          </a:bodyPr>
          <a:lstStyle/>
          <a:p>
            <a:pPr marL="449263" indent="-449263" algn="l">
              <a:lnSpc>
                <a:spcPct val="100000"/>
              </a:lnSpc>
              <a:buClr>
                <a:srgbClr val="800000"/>
              </a:buClr>
              <a:buFont typeface="Wingdings 2" panose="05020102010507070707" pitchFamily="18" charset="2"/>
              <a:buChar char="ª"/>
            </a:pPr>
            <a:r>
              <a:rPr lang="zh-TW" altLang="en-US" sz="32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根據論證中提示的符號，這整個論證可被翻譯為：</a:t>
            </a:r>
            <a:endParaRPr lang="en-US" altLang="zh-TW" sz="32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lang="en-US" altLang="zh-TW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47B-BC1C-CD08-45F7-5DC307E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建設性兩難規則（</a:t>
            </a:r>
            <a:r>
              <a:rPr lang="en-US" altLang="zh-TW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sz="4800" dirty="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規則）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5181600" cy="4802187"/>
          </a:xfrm>
        </p:spPr>
        <p:txBody>
          <a:bodyPr>
            <a:normAutofit/>
          </a:bodyPr>
          <a:lstStyle/>
          <a:p>
            <a:pPr marL="1404938" lvl="1" indent="-514350" algn="l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→ B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( B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 D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) → E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D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  D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</a:t>
            </a:r>
          </a:p>
          <a:p>
            <a:pPr marL="1404938" lvl="1" indent="-514350">
              <a:lnSpc>
                <a:spcPct val="100000"/>
              </a:lnSpc>
              <a:spcBef>
                <a:spcPts val="1000"/>
              </a:spcBef>
              <a:buAutoNum type="arabicPeriod"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TW" sz="3600" b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 F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06F64-C87B-A2D1-08DB-0E616AF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034" y="1690688"/>
            <a:ext cx="4488766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1,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36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4 CD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3,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5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6 Add</a:t>
            </a:r>
          </a:p>
        </p:txBody>
      </p:sp>
    </p:spTree>
    <p:extLst>
      <p:ext uri="{BB962C8B-B14F-4D97-AF65-F5344CB8AC3E}">
        <p14:creationId xmlns:p14="http://schemas.microsoft.com/office/powerpoint/2010/main" val="162146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E5F63B-8B2D-955E-B51A-46F6354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4911" y="1825624"/>
            <a:ext cx="9692640" cy="448627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張三和李四都會去考大學。 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如果李四去考大學，那麼，王五也必定會去考。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所以，王五必定會去考大學。</a:t>
            </a:r>
            <a:endParaRPr lang="en-US" altLang="zh-TW" sz="36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→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真值表見下頁</a:t>
            </a:r>
            <a:endParaRPr lang="en-US" altLang="zh-TW" sz="3600" dirty="0">
              <a:solidFill>
                <a:srgbClr val="002060"/>
              </a:solidFill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0B9A4B-7574-29F4-1F3D-DF724945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7551" y="1825624"/>
            <a:ext cx="1561513" cy="43513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・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∴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221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2738A-CD1D-9B89-28F9-C2260BC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條件句與論證有效性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9BA4176-DEB8-BD4A-AA93-4099099AA1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882708"/>
              </p:ext>
            </p:extLst>
          </p:nvPr>
        </p:nvGraphicFramePr>
        <p:xfrm>
          <a:off x="838200" y="1502068"/>
          <a:ext cx="7349197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475">
                  <a:extLst>
                    <a:ext uri="{9D8B030D-6E8A-4147-A177-3AD203B41FA5}">
                      <a16:colId xmlns:a16="http://schemas.microsoft.com/office/drawing/2014/main" val="3745670333"/>
                    </a:ext>
                  </a:extLst>
                </a:gridCol>
                <a:gridCol w="676475">
                  <a:extLst>
                    <a:ext uri="{9D8B030D-6E8A-4147-A177-3AD203B41FA5}">
                      <a16:colId xmlns:a16="http://schemas.microsoft.com/office/drawing/2014/main" val="2854799230"/>
                    </a:ext>
                  </a:extLst>
                </a:gridCol>
                <a:gridCol w="676475">
                  <a:extLst>
                    <a:ext uri="{9D8B030D-6E8A-4147-A177-3AD203B41FA5}">
                      <a16:colId xmlns:a16="http://schemas.microsoft.com/office/drawing/2014/main" val="1929339188"/>
                    </a:ext>
                  </a:extLst>
                </a:gridCol>
                <a:gridCol w="5319772">
                  <a:extLst>
                    <a:ext uri="{9D8B030D-6E8A-4147-A177-3AD203B41FA5}">
                      <a16:colId xmlns:a16="http://schemas.microsoft.com/office/drawing/2014/main" val="2823568192"/>
                    </a:ext>
                  </a:extLst>
                </a:gridCol>
              </a:tblGrid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 →</a:t>
                      </a:r>
                      <a:r>
                        <a:rPr lang="zh-TW" altLang="en-US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04948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301846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4218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739768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862357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053008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597842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50394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T</a:t>
                      </a:r>
                      <a:endParaRPr lang="zh-TW" altLang="en-US" sz="3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29779"/>
                  </a:ext>
                </a:extLst>
              </a:tr>
            </a:tbl>
          </a:graphicData>
        </a:graphic>
      </p:graphicFrame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479A18-DD3D-9EA9-7E4A-24739AB6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9941" y="3205479"/>
            <a:ext cx="3695114" cy="13255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由其真值表判斷，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知其為有效論證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複習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TW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有效論證：不可能前提皆真而結論假。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有效論證：前提的真必然保障結論的真。</a:t>
            </a:r>
          </a:p>
          <a:p>
            <a:pPr eaLnBrk="1" hangingPunct="1">
              <a:lnSpc>
                <a:spcPct val="100000"/>
              </a:lnSpc>
            </a:pP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無效論證：有可能前提皆真而結論假。</a:t>
            </a:r>
            <a:endParaRPr lang="zh-TW" altLang="en-US" sz="3600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90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800" dirty="0">
                <a:solidFill>
                  <a:srgbClr val="000066"/>
                </a:solidFill>
                <a:ea typeface="標楷體" panose="03000509000000000000" pitchFamily="65" charset="-120"/>
              </a:rPr>
              <a:t>語句一致性與論證有效性</a:t>
            </a:r>
            <a:endParaRPr lang="zh-TW" altLang="en-US" sz="4800" dirty="0">
              <a:solidFill>
                <a:srgbClr val="000066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6673948" cy="43513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如果湯姆全心全意愛瑪莉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，瑪莉就會嫁給湯姆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瑪莉已經嫁給湯姆。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所以，湯姆確實全心全意愛瑪莉。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CEE13-EE04-13F5-8328-6F69F3C9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496" y="1825625"/>
            <a:ext cx="273030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→ B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／</a:t>
            </a:r>
            <a:r>
              <a:rPr lang="zh-TW" altLang="en-US" sz="36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∴ </a:t>
            </a:r>
            <a:r>
              <a:rPr lang="en-US" altLang="zh-TW" sz="36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306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3682</Words>
  <Application>Microsoft Macintosh PowerPoint</Application>
  <PresentationFormat>寬螢幕</PresentationFormat>
  <Paragraphs>779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標楷體</vt:lpstr>
      <vt:lpstr>Arial</vt:lpstr>
      <vt:lpstr>Calibri</vt:lpstr>
      <vt:lpstr>Calibri Light</vt:lpstr>
      <vt:lpstr>Times New Roman</vt:lpstr>
      <vt:lpstr>Wingdings 2</vt:lpstr>
      <vt:lpstr>Office 佈景主題</vt:lpstr>
      <vt:lpstr>從語句判斷到論證推理</vt:lpstr>
      <vt:lpstr>條件句與論證有效性</vt:lpstr>
      <vt:lpstr>條件句與論證有效性 </vt:lpstr>
      <vt:lpstr>條件句與論證有效性</vt:lpstr>
      <vt:lpstr>條件句與論證有效性</vt:lpstr>
      <vt:lpstr>條件句與論證有效性</vt:lpstr>
      <vt:lpstr>條件句與論證有效性</vt:lpstr>
      <vt:lpstr>複習</vt:lpstr>
      <vt:lpstr>語句一致性與論證有效性</vt:lpstr>
      <vt:lpstr>如何以一致性概念來檢視論證有效性？</vt:lpstr>
      <vt:lpstr>實際檢視</vt:lpstr>
      <vt:lpstr>另一實例</vt:lpstr>
      <vt:lpstr>實際檢視</vt:lpstr>
      <vt:lpstr>簡易真值表法</vt:lpstr>
      <vt:lpstr>簡易真值表法</vt:lpstr>
      <vt:lpstr>簡易真值表法</vt:lpstr>
      <vt:lpstr>真值樹法</vt:lpstr>
      <vt:lpstr>真值樹法</vt:lpstr>
      <vt:lpstr>回到原例</vt:lpstr>
      <vt:lpstr>再判別一例</vt:lpstr>
      <vt:lpstr>自然演繹法 Natural Deduction</vt:lpstr>
      <vt:lpstr>蘊含性規則 Rules of Implication</vt:lpstr>
      <vt:lpstr>肯定前件就肯定後件規則（MP 規則）</vt:lpstr>
      <vt:lpstr>肯定前件就肯定後件規則（MP 規則）</vt:lpstr>
      <vt:lpstr>肯定前件就肯定後件規則（MP 規則）</vt:lpstr>
      <vt:lpstr>肯定前件就肯定後件規則（MP 規則）</vt:lpstr>
      <vt:lpstr>否定後件就否定前件規則（MT 規則）</vt:lpstr>
      <vt:lpstr>否定後件就否定前件規則（MT 規則）</vt:lpstr>
      <vt:lpstr>否定後件就否定前件規則（MT 規則）</vt:lpstr>
      <vt:lpstr>否定後件就否定前件規則（MT 規則）</vt:lpstr>
      <vt:lpstr>添加規則（Add 規則）</vt:lpstr>
      <vt:lpstr>添加規則（Add 規則）</vt:lpstr>
      <vt:lpstr>添加規則（Add 規則）</vt:lpstr>
      <vt:lpstr>添加規則（Add 規則）</vt:lpstr>
      <vt:lpstr>選言三段論規則（DS 規則）</vt:lpstr>
      <vt:lpstr>選言三段論規則（DS 規則）</vt:lpstr>
      <vt:lpstr>選言三段論規則（DS 規則）</vt:lpstr>
      <vt:lpstr>選言三段論規則（DS 規則）</vt:lpstr>
      <vt:lpstr>假言三段論規則（HS 規則）</vt:lpstr>
      <vt:lpstr>假言三段論 規則 （HS 規則）</vt:lpstr>
      <vt:lpstr>假言三段論規則（HS 規則）</vt:lpstr>
      <vt:lpstr>假言三段論規則（HS 規則）</vt:lpstr>
      <vt:lpstr>簡化規則（Simp 規則）</vt:lpstr>
      <vt:lpstr>簡化規則（Simp 規則）</vt:lpstr>
      <vt:lpstr>簡化規則（Simp 規則）</vt:lpstr>
      <vt:lpstr>簡化規則（Simp 規則）</vt:lpstr>
      <vt:lpstr>簡化規則 （Simp 規則）</vt:lpstr>
      <vt:lpstr>連結規則（Conj 規則）</vt:lpstr>
      <vt:lpstr>連結規則（Conj 規則）</vt:lpstr>
      <vt:lpstr>連結規則（Conj 規則）</vt:lpstr>
      <vt:lpstr>連結規則（Conj 規則）</vt:lpstr>
      <vt:lpstr>建設性兩難規則（CD 規則）</vt:lpstr>
      <vt:lpstr>建設性 兩難規則 （CD 規則）</vt:lpstr>
      <vt:lpstr>建設性兩難規則（CD 規則）</vt:lpstr>
      <vt:lpstr>建設性兩難規則（CD 規則）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從語句判斷到論證推理</dc:title>
  <dc:creator>曾漢塘</dc:creator>
  <cp:lastModifiedBy>Ted Hsiung</cp:lastModifiedBy>
  <cp:revision>72</cp:revision>
  <dcterms:created xsi:type="dcterms:W3CDTF">2018-02-07T01:45:06Z</dcterms:created>
  <dcterms:modified xsi:type="dcterms:W3CDTF">2022-10-14T05:05:23Z</dcterms:modified>
</cp:coreProperties>
</file>