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6" r:id="rId4"/>
    <p:sldId id="371" r:id="rId5"/>
    <p:sldId id="372" r:id="rId6"/>
    <p:sldId id="373" r:id="rId7"/>
    <p:sldId id="374" r:id="rId8"/>
    <p:sldId id="303" r:id="rId9"/>
    <p:sldId id="375" r:id="rId10"/>
    <p:sldId id="376" r:id="rId11"/>
    <p:sldId id="377" r:id="rId12"/>
    <p:sldId id="307" r:id="rId13"/>
    <p:sldId id="378" r:id="rId14"/>
    <p:sldId id="379" r:id="rId15"/>
    <p:sldId id="310" r:id="rId16"/>
    <p:sldId id="380" r:id="rId17"/>
    <p:sldId id="381" r:id="rId18"/>
    <p:sldId id="314" r:id="rId19"/>
    <p:sldId id="382" r:id="rId20"/>
    <p:sldId id="316" r:id="rId21"/>
    <p:sldId id="383" r:id="rId22"/>
    <p:sldId id="384" r:id="rId23"/>
    <p:sldId id="385" r:id="rId24"/>
    <p:sldId id="386" r:id="rId25"/>
    <p:sldId id="388" r:id="rId26"/>
    <p:sldId id="389" r:id="rId27"/>
    <p:sldId id="324" r:id="rId28"/>
    <p:sldId id="390" r:id="rId29"/>
    <p:sldId id="391" r:id="rId30"/>
    <p:sldId id="392" r:id="rId31"/>
    <p:sldId id="393" r:id="rId32"/>
    <p:sldId id="394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344" r:id="rId42"/>
    <p:sldId id="404" r:id="rId43"/>
    <p:sldId id="405" r:id="rId44"/>
    <p:sldId id="406" r:id="rId45"/>
    <p:sldId id="409" r:id="rId46"/>
    <p:sldId id="408" r:id="rId47"/>
    <p:sldId id="351" r:id="rId48"/>
    <p:sldId id="410" r:id="rId49"/>
    <p:sldId id="411" r:id="rId50"/>
    <p:sldId id="412" r:id="rId51"/>
    <p:sldId id="414" r:id="rId52"/>
    <p:sldId id="415" r:id="rId53"/>
    <p:sldId id="416" r:id="rId54"/>
    <p:sldId id="361" r:id="rId55"/>
    <p:sldId id="417" r:id="rId56"/>
    <p:sldId id="365" r:id="rId57"/>
    <p:sldId id="418" r:id="rId58"/>
    <p:sldId id="419" r:id="rId59"/>
    <p:sldId id="368" r:id="rId60"/>
    <p:sldId id="369" r:id="rId61"/>
    <p:sldId id="421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0033"/>
    <a:srgbClr val="000099"/>
    <a:srgbClr val="663300"/>
    <a:srgbClr val="33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祐銓 甘" userId="56a77351c2377bff" providerId="LiveId" clId="{022C695F-6F06-445C-9972-822FDF5ECE85}"/>
    <pc:docChg chg="delSld">
      <pc:chgData name="祐銓 甘" userId="56a77351c2377bff" providerId="LiveId" clId="{022C695F-6F06-445C-9972-822FDF5ECE85}" dt="2022-10-25T06:58:55.365" v="0" actId="47"/>
      <pc:docMkLst>
        <pc:docMk/>
      </pc:docMkLst>
      <pc:sldChg chg="del">
        <pc:chgData name="祐銓 甘" userId="56a77351c2377bff" providerId="LiveId" clId="{022C695F-6F06-445C-9972-822FDF5ECE85}" dt="2022-10-25T06:58:55.365" v="0" actId="47"/>
        <pc:sldMkLst>
          <pc:docMk/>
          <pc:sldMk cId="2420402342" sldId="4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0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2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5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7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4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73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2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22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1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93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8A5E-8EEF-4ECA-BFD6-61D7C01CF73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FBF6-399C-405B-803F-09EE859D2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56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自然演繹法</a:t>
            </a:r>
            <a:br>
              <a:rPr lang="en-US" altLang="zh-TW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Natural Deduction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2022/10/21</a:t>
            </a:r>
            <a:endParaRPr lang="zh-TW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4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異質換位規則（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</a:t>
            </a:r>
            <a:r>
              <a:rPr lang="zh-TW" altLang="en-US" sz="4800" dirty="0">
                <a:solidFill>
                  <a:srgbClr val="0070C0"/>
                </a:solidFill>
              </a:rPr>
              <a:t>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→ 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D)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→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D )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Contra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3, 5 CD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DN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7 MT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6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蘊涵規則（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5495E2-1D2A-807C-DBD4-DC590AD36180}"/>
              </a:ext>
            </a:extLst>
          </p:cNvPr>
          <p:cNvSpPr txBox="1"/>
          <p:nvPr/>
        </p:nvSpPr>
        <p:spPr>
          <a:xfrm>
            <a:off x="3748234" y="1690688"/>
            <a:ext cx="469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華康特粗楷體" pitchFamily="65" charset="-120"/>
              </a:rPr>
              <a:t>P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華康特粗楷體" pitchFamily="65" charset="-120"/>
              </a:rPr>
              <a:t>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華康特粗楷體" pitchFamily="65" charset="-120"/>
              </a:rPr>
              <a:t>→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華康特粗楷體" pitchFamily="65" charset="-120"/>
              </a:rPr>
              <a:t>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華康特粗楷體" pitchFamily="65" charset="-120"/>
              </a:rPr>
              <a:t>Q ≡ </a:t>
            </a:r>
            <a:r>
              <a:rPr lang="zh-TW" altLang="en-US" sz="3600" dirty="0">
                <a:solidFill>
                  <a:srgbClr val="C00000"/>
                </a:solidFill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華康特粗楷體" pitchFamily="65" charset="-120"/>
              </a:rPr>
              <a:t>P </a:t>
            </a:r>
            <a:r>
              <a:rPr lang="en-US" altLang="zh-TW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華康特粗楷體" pitchFamily="65" charset="-120"/>
              </a:rPr>
              <a:t> Q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B79072-05CE-7546-A94D-9F88AB7DA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286716"/>
              </p:ext>
            </p:extLst>
          </p:nvPr>
        </p:nvGraphicFramePr>
        <p:xfrm>
          <a:off x="509953" y="2338801"/>
          <a:ext cx="11172094" cy="4154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">
                  <a:extLst>
                    <a:ext uri="{9D8B030D-6E8A-4147-A177-3AD203B41FA5}">
                      <a16:colId xmlns:a16="http://schemas.microsoft.com/office/drawing/2014/main" val="94460394"/>
                    </a:ext>
                  </a:extLst>
                </a:gridCol>
                <a:gridCol w="547260">
                  <a:extLst>
                    <a:ext uri="{9D8B030D-6E8A-4147-A177-3AD203B41FA5}">
                      <a16:colId xmlns:a16="http://schemas.microsoft.com/office/drawing/2014/main" val="1537269616"/>
                    </a:ext>
                  </a:extLst>
                </a:gridCol>
                <a:gridCol w="1251269">
                  <a:extLst>
                    <a:ext uri="{9D8B030D-6E8A-4147-A177-3AD203B41FA5}">
                      <a16:colId xmlns:a16="http://schemas.microsoft.com/office/drawing/2014/main" val="399318409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1986103805"/>
                    </a:ext>
                  </a:extLst>
                </a:gridCol>
                <a:gridCol w="3718602">
                  <a:extLst>
                    <a:ext uri="{9D8B030D-6E8A-4147-A177-3AD203B41FA5}">
                      <a16:colId xmlns:a16="http://schemas.microsoft.com/office/drawing/2014/main" val="2356216561"/>
                    </a:ext>
                  </a:extLst>
                </a:gridCol>
                <a:gridCol w="3630596">
                  <a:extLst>
                    <a:ext uri="{9D8B030D-6E8A-4147-A177-3AD203B41FA5}">
                      <a16:colId xmlns:a16="http://schemas.microsoft.com/office/drawing/2014/main" val="2148094363"/>
                    </a:ext>
                  </a:extLst>
                </a:gridCol>
              </a:tblGrid>
              <a:tr h="830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→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zh-TW" altLang="en-US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zh-TW" altLang="en-US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zh-TW" altLang="en-US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590386"/>
                  </a:ext>
                </a:extLst>
              </a:tr>
              <a:tr h="830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771681"/>
                  </a:ext>
                </a:extLst>
              </a:tr>
              <a:tr h="830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300736"/>
                  </a:ext>
                </a:extLst>
              </a:tr>
              <a:tr h="830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547585"/>
                  </a:ext>
                </a:extLst>
              </a:tr>
              <a:tr h="830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8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BEE44-D4AE-46EC-4DF5-892CBF28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蘊涵規則（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TW" sz="3600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36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我只要用功讀書，就一定可以考上大學。</a:t>
            </a:r>
            <a:endParaRPr lang="en-US" altLang="zh-TW" sz="3600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endParaRPr lang="en-US" altLang="zh-TW" sz="3600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要嘛我沒有用功讀書，要嘛我一定可以考上大學。</a:t>
            </a:r>
          </a:p>
        </p:txBody>
      </p:sp>
    </p:spTree>
    <p:extLst>
      <p:ext uri="{BB962C8B-B14F-4D97-AF65-F5344CB8AC3E}">
        <p14:creationId xmlns:p14="http://schemas.microsoft.com/office/powerpoint/2010/main" val="178265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蘊涵規則（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75250" y="1575582"/>
            <a:ext cx="6668086" cy="513470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要嘛我沒有用功讀書，要嘛我一定可以考上大學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若我可以考上大學，就會擁有很好的學術基礎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若我用心學習一技之長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，就會擁有很好的就業基礎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我若擁有好的學術基礎或好的就業基礎，未來人生的發展就會很順利。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我會用功讀書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或用心學習一技之長。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因此，我未來人生的發展會很順利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  </a:t>
            </a:r>
          </a:p>
          <a:p>
            <a:pPr marL="0" indent="0" algn="l">
              <a:lnSpc>
                <a:spcPct val="100000"/>
              </a:lnSpc>
              <a:buNone/>
            </a:pPr>
            <a:endParaRPr lang="zh-TW" altLang="en-US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3337" y="1575582"/>
            <a:ext cx="4360984" cy="4917293"/>
          </a:xfrm>
        </p:spPr>
        <p:txBody>
          <a:bodyPr>
            <a:no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根據論證中提示的符號，整個論證可翻譯為：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8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～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C </a:t>
            </a:r>
            <a:r>
              <a:rPr lang="en-US" altLang="zh-TW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 )  →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　  ／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2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蘊涵規則（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5582"/>
            <a:ext cx="5181600" cy="51347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→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→ 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C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 )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F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D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B</a:t>
            </a:r>
            <a:endParaRPr lang="en-US" altLang="zh-TW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5582"/>
            <a:ext cx="5181600" cy="513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6 HS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5, 7 CD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8 MP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等冪規則（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Idemp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539261" y="1690688"/>
            <a:ext cx="11113477" cy="20231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P ≡ P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P ≡ P </a:t>
            </a:r>
            <a:r>
              <a:rPr lang="en-US" altLang="zh-TW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 P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張三是大學生。≡「張三是大學生，而且，張三是大學生。」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張三是大學生。≡「張三是大學生，或者，張三是大學生。」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70585E9-7BE9-E4AA-1978-0C961378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48886"/>
              </p:ext>
            </p:extLst>
          </p:nvPr>
        </p:nvGraphicFramePr>
        <p:xfrm>
          <a:off x="539259" y="3713871"/>
          <a:ext cx="11113477" cy="2779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411">
                  <a:extLst>
                    <a:ext uri="{9D8B030D-6E8A-4147-A177-3AD203B41FA5}">
                      <a16:colId xmlns:a16="http://schemas.microsoft.com/office/drawing/2014/main" val="1234184159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1524501967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2229008618"/>
                    </a:ext>
                  </a:extLst>
                </a:gridCol>
                <a:gridCol w="1195753">
                  <a:extLst>
                    <a:ext uri="{9D8B030D-6E8A-4147-A177-3AD203B41FA5}">
                      <a16:colId xmlns:a16="http://schemas.microsoft.com/office/drawing/2014/main" val="486226315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94898496"/>
                    </a:ext>
                  </a:extLst>
                </a:gridCol>
                <a:gridCol w="2096086">
                  <a:extLst>
                    <a:ext uri="{9D8B030D-6E8A-4147-A177-3AD203B41FA5}">
                      <a16:colId xmlns:a16="http://schemas.microsoft.com/office/drawing/2014/main" val="2233698197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903723703"/>
                    </a:ext>
                  </a:extLst>
                </a:gridCol>
                <a:gridCol w="2171114">
                  <a:extLst>
                    <a:ext uri="{9D8B030D-6E8A-4147-A177-3AD203B41FA5}">
                      <a16:colId xmlns:a16="http://schemas.microsoft.com/office/drawing/2014/main" val="3031856479"/>
                    </a:ext>
                  </a:extLst>
                </a:gridCol>
              </a:tblGrid>
              <a:tr h="9263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→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↔︎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→ (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→ P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zh-TW" altLang="en-US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↔︎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zh-TW" altLang="en-US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496765"/>
                  </a:ext>
                </a:extLst>
              </a:tr>
              <a:tr h="9263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793553"/>
                  </a:ext>
                </a:extLst>
              </a:tr>
              <a:tr h="9263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23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8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等冪規則（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Idemp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2" y="1825625"/>
            <a:ext cx="5070230" cy="4532972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要嘛張三愛阿花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，要嘛阿花愛張三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若阿花愛張三，張三就愛阿花。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所以，張三愛阿花。 </a:t>
            </a:r>
          </a:p>
          <a:p>
            <a:pPr marL="0" indent="0" algn="l">
              <a:lnSpc>
                <a:spcPct val="110000"/>
              </a:lnSpc>
              <a:buNone/>
            </a:pPr>
            <a:endParaRPr lang="zh-TW" altLang="en-US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5883" y="1825625"/>
            <a:ext cx="4727917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1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根據論證中提示的符號，整個論證可翻譯為：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2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等冪規則（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Idemp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→ A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→ B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A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A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 HS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DN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Idemp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5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常犯錯誤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742950" algn="l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P</a:t>
            </a:r>
          </a:p>
          <a:p>
            <a:pPr marL="742950" lvl="1" indent="-742950" algn="l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        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Simp ( 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錯誤的局部使用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19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常犯錯誤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70381A-1F28-901A-8065-4CDE055E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89677" cy="3811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( A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B ) →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C</a:t>
            </a:r>
          </a:p>
          <a:p>
            <a:pPr>
              <a:lnSpc>
                <a:spcPct val="100000"/>
              </a:lnSpc>
            </a:pP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／∴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C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114737" name="Rectangle 49"/>
          <p:cNvSpPr>
            <a:spLocks noChangeArrowheads="1"/>
          </p:cNvSpPr>
          <p:nvPr/>
        </p:nvSpPr>
        <p:spPr bwMode="auto">
          <a:xfrm>
            <a:off x="1524001" y="4020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14738" name="Rectangle 50"/>
          <p:cNvSpPr>
            <a:spLocks noChangeArrowheads="1"/>
          </p:cNvSpPr>
          <p:nvPr/>
        </p:nvSpPr>
        <p:spPr bwMode="auto">
          <a:xfrm>
            <a:off x="1524001" y="2009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zh-TW"/>
          </a:p>
        </p:txBody>
      </p:sp>
      <p:graphicFrame>
        <p:nvGraphicFramePr>
          <p:cNvPr id="114973" name="Group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83520"/>
              </p:ext>
            </p:extLst>
          </p:nvPr>
        </p:nvGraphicFramePr>
        <p:xfrm>
          <a:off x="4310227" y="921114"/>
          <a:ext cx="7422228" cy="54796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07274">
                  <a:extLst>
                    <a:ext uri="{9D8B030D-6E8A-4147-A177-3AD203B41FA5}">
                      <a16:colId xmlns:a16="http://schemas.microsoft.com/office/drawing/2014/main" val="1549616773"/>
                    </a:ext>
                  </a:extLst>
                </a:gridCol>
                <a:gridCol w="707276">
                  <a:extLst>
                    <a:ext uri="{9D8B030D-6E8A-4147-A177-3AD203B41FA5}">
                      <a16:colId xmlns:a16="http://schemas.microsoft.com/office/drawing/2014/main" val="344421411"/>
                    </a:ext>
                  </a:extLst>
                </a:gridCol>
                <a:gridCol w="707274">
                  <a:extLst>
                    <a:ext uri="{9D8B030D-6E8A-4147-A177-3AD203B41FA5}">
                      <a16:colId xmlns:a16="http://schemas.microsoft.com/office/drawing/2014/main" val="3267309135"/>
                    </a:ext>
                  </a:extLst>
                </a:gridCol>
                <a:gridCol w="5300404">
                  <a:extLst>
                    <a:ext uri="{9D8B030D-6E8A-4147-A177-3AD203B41FA5}">
                      <a16:colId xmlns:a16="http://schemas.microsoft.com/office/drawing/2014/main" val="3720096750"/>
                    </a:ext>
                  </a:extLst>
                </a:gridCol>
              </a:tblGrid>
              <a:tr h="608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94586019"/>
                  </a:ext>
                </a:extLst>
              </a:tr>
              <a:tr h="608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01066617"/>
                  </a:ext>
                </a:extLst>
              </a:tr>
              <a:tr h="608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68987979"/>
                  </a:ext>
                </a:extLst>
              </a:tr>
              <a:tr h="608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76853581"/>
                  </a:ext>
                </a:extLst>
              </a:tr>
              <a:tr h="608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51587655"/>
                  </a:ext>
                </a:extLst>
              </a:tr>
              <a:tr h="608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56779895"/>
                  </a:ext>
                </a:extLst>
              </a:tr>
              <a:tr h="608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06287481"/>
                  </a:ext>
                </a:extLst>
              </a:tr>
              <a:tr h="608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58080571"/>
                  </a:ext>
                </a:extLst>
              </a:tr>
              <a:tr h="608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8707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等值性規則</a:t>
            </a:r>
            <a:r>
              <a:rPr lang="en-US" altLang="zh-TW" sz="5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Rules of Equivalence</a:t>
            </a:r>
            <a:endParaRPr lang="zh-TW" altLang="en-US" sz="5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67831-4C96-98D2-0461-0A93D80D8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22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 ≡ 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Q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R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TW" sz="36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R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) ≡ (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sz="36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(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R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endParaRPr lang="en-US" altLang="zh-TW" sz="36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endParaRPr lang="en-US" altLang="zh-TW" sz="28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錢若不是張三偷的，就是李四和王五偷的。</a:t>
            </a:r>
          </a:p>
          <a:p>
            <a:pPr algn="l"/>
            <a:r>
              <a:rPr lang="zh-TW" altLang="en-US" sz="36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錢是張三或李四偷的，而且，錢是張三或王五偷的。</a:t>
            </a:r>
          </a:p>
        </p:txBody>
      </p:sp>
    </p:spTree>
    <p:extLst>
      <p:ext uri="{BB962C8B-B14F-4D97-AF65-F5344CB8AC3E}">
        <p14:creationId xmlns:p14="http://schemas.microsoft.com/office/powerpoint/2010/main" val="1641875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15" name="Rectangle 51"/>
          <p:cNvSpPr>
            <a:spLocks noChangeArrowheads="1"/>
          </p:cNvSpPr>
          <p:nvPr/>
        </p:nvSpPr>
        <p:spPr bwMode="auto">
          <a:xfrm>
            <a:off x="1524001" y="27410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13876" name="Rectangle 212"/>
          <p:cNvSpPr>
            <a:spLocks noChangeArrowheads="1"/>
          </p:cNvSpPr>
          <p:nvPr/>
        </p:nvSpPr>
        <p:spPr bwMode="auto">
          <a:xfrm>
            <a:off x="1524001" y="2007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zh-TW"/>
          </a:p>
        </p:txBody>
      </p:sp>
      <p:graphicFrame>
        <p:nvGraphicFramePr>
          <p:cNvPr id="114242" name="Group 5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57051"/>
              </p:ext>
            </p:extLst>
          </p:nvPr>
        </p:nvGraphicFramePr>
        <p:xfrm>
          <a:off x="295924" y="1111346"/>
          <a:ext cx="11600152" cy="55155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25">
                  <a:extLst>
                    <a:ext uri="{9D8B030D-6E8A-4147-A177-3AD203B41FA5}">
                      <a16:colId xmlns:a16="http://schemas.microsoft.com/office/drawing/2014/main" val="368327325"/>
                    </a:ext>
                  </a:extLst>
                </a:gridCol>
                <a:gridCol w="467025">
                  <a:extLst>
                    <a:ext uri="{9D8B030D-6E8A-4147-A177-3AD203B41FA5}">
                      <a16:colId xmlns:a16="http://schemas.microsoft.com/office/drawing/2014/main" val="3141934931"/>
                    </a:ext>
                  </a:extLst>
                </a:gridCol>
                <a:gridCol w="467025">
                  <a:extLst>
                    <a:ext uri="{9D8B030D-6E8A-4147-A177-3AD203B41FA5}">
                      <a16:colId xmlns:a16="http://schemas.microsoft.com/office/drawing/2014/main" val="3804912381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3714954350"/>
                    </a:ext>
                  </a:extLst>
                </a:gridCol>
                <a:gridCol w="2837712">
                  <a:extLst>
                    <a:ext uri="{9D8B030D-6E8A-4147-A177-3AD203B41FA5}">
                      <a16:colId xmlns:a16="http://schemas.microsoft.com/office/drawing/2014/main" val="1798522198"/>
                    </a:ext>
                  </a:extLst>
                </a:gridCol>
                <a:gridCol w="5462227">
                  <a:extLst>
                    <a:ext uri="{9D8B030D-6E8A-4147-A177-3AD203B41FA5}">
                      <a16:colId xmlns:a16="http://schemas.microsoft.com/office/drawing/2014/main" val="338043587"/>
                    </a:ext>
                  </a:extLst>
                </a:gridCol>
              </a:tblGrid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  <a:defRPr/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6680311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47756616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95560754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94677232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5287696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76689513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3248063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157184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45361243"/>
                  </a:ext>
                </a:extLst>
              </a:tr>
            </a:tbl>
          </a:graphicData>
        </a:graphic>
      </p:graphicFrame>
      <p:sp>
        <p:nvSpPr>
          <p:cNvPr id="114231" name="Rectangle 567"/>
          <p:cNvSpPr>
            <a:spLocks noChangeArrowheads="1"/>
          </p:cNvSpPr>
          <p:nvPr/>
        </p:nvSpPr>
        <p:spPr bwMode="auto">
          <a:xfrm>
            <a:off x="1524001" y="4479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zh-TW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A9A5B93-A701-0A34-A49C-0BB3929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4" y="0"/>
            <a:ext cx="5800076" cy="1111346"/>
          </a:xfrm>
        </p:spPr>
        <p:txBody>
          <a:bodyPr/>
          <a:lstStyle/>
          <a:p>
            <a:r>
              <a:rPr lang="zh-TW" altLang="en-US" sz="4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分配規則（</a:t>
            </a:r>
            <a:r>
              <a:rPr lang="en-US" altLang="zh-TW" sz="44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r>
              <a:rPr lang="zh-TW" altLang="en-US" sz="4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881E13B-4B49-3194-A393-CC857ECFF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551" y="263285"/>
            <a:ext cx="6170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) ≡ 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51976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15" name="Rectangle 51"/>
          <p:cNvSpPr>
            <a:spLocks noChangeArrowheads="1"/>
          </p:cNvSpPr>
          <p:nvPr/>
        </p:nvSpPr>
        <p:spPr bwMode="auto">
          <a:xfrm>
            <a:off x="1524001" y="27410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13876" name="Rectangle 212"/>
          <p:cNvSpPr>
            <a:spLocks noChangeArrowheads="1"/>
          </p:cNvSpPr>
          <p:nvPr/>
        </p:nvSpPr>
        <p:spPr bwMode="auto">
          <a:xfrm>
            <a:off x="1524001" y="2007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zh-TW"/>
          </a:p>
        </p:txBody>
      </p:sp>
      <p:graphicFrame>
        <p:nvGraphicFramePr>
          <p:cNvPr id="114242" name="Group 5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46626"/>
              </p:ext>
            </p:extLst>
          </p:nvPr>
        </p:nvGraphicFramePr>
        <p:xfrm>
          <a:off x="295924" y="1111346"/>
          <a:ext cx="11600152" cy="55155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25">
                  <a:extLst>
                    <a:ext uri="{9D8B030D-6E8A-4147-A177-3AD203B41FA5}">
                      <a16:colId xmlns:a16="http://schemas.microsoft.com/office/drawing/2014/main" val="368327325"/>
                    </a:ext>
                  </a:extLst>
                </a:gridCol>
                <a:gridCol w="467025">
                  <a:extLst>
                    <a:ext uri="{9D8B030D-6E8A-4147-A177-3AD203B41FA5}">
                      <a16:colId xmlns:a16="http://schemas.microsoft.com/office/drawing/2014/main" val="3141934931"/>
                    </a:ext>
                  </a:extLst>
                </a:gridCol>
                <a:gridCol w="467025">
                  <a:extLst>
                    <a:ext uri="{9D8B030D-6E8A-4147-A177-3AD203B41FA5}">
                      <a16:colId xmlns:a16="http://schemas.microsoft.com/office/drawing/2014/main" val="3804912381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3714954350"/>
                    </a:ext>
                  </a:extLst>
                </a:gridCol>
                <a:gridCol w="2837712">
                  <a:extLst>
                    <a:ext uri="{9D8B030D-6E8A-4147-A177-3AD203B41FA5}">
                      <a16:colId xmlns:a16="http://schemas.microsoft.com/office/drawing/2014/main" val="1798522198"/>
                    </a:ext>
                  </a:extLst>
                </a:gridCol>
                <a:gridCol w="5462227">
                  <a:extLst>
                    <a:ext uri="{9D8B030D-6E8A-4147-A177-3AD203B41FA5}">
                      <a16:colId xmlns:a16="http://schemas.microsoft.com/office/drawing/2014/main" val="338043587"/>
                    </a:ext>
                  </a:extLst>
                </a:gridCol>
              </a:tblGrid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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  <a:defRPr/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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6680311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47756616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95560754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94677232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5287696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76689513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3248063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1571849"/>
                  </a:ext>
                </a:extLst>
              </a:tr>
              <a:tr h="6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45361243"/>
                  </a:ext>
                </a:extLst>
              </a:tr>
            </a:tbl>
          </a:graphicData>
        </a:graphic>
      </p:graphicFrame>
      <p:sp>
        <p:nvSpPr>
          <p:cNvPr id="114231" name="Rectangle 567"/>
          <p:cNvSpPr>
            <a:spLocks noChangeArrowheads="1"/>
          </p:cNvSpPr>
          <p:nvPr/>
        </p:nvSpPr>
        <p:spPr bwMode="auto">
          <a:xfrm>
            <a:off x="1524001" y="4479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zh-TW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A9A5B93-A701-0A34-A49C-0BB3929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4" y="0"/>
            <a:ext cx="5800076" cy="1111346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分配規則（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881E13B-4B49-3194-A393-CC857ECFF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551" y="263285"/>
            <a:ext cx="6170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) ≡ 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923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2" y="1825625"/>
            <a:ext cx="3804136" cy="4532972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若老師加以講解，張三和李四的期末考就會及格。</a:t>
            </a:r>
          </a:p>
          <a:p>
            <a:pPr marL="0" indent="0" algn="l">
              <a:lnSpc>
                <a:spcPct val="100000"/>
              </a:lnSpc>
              <a:buClr>
                <a:srgbClr val="800000"/>
              </a:buClr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所以，若老師加以講解，李四的期末考就會及格。</a:t>
            </a:r>
          </a:p>
          <a:p>
            <a:pPr marL="0" indent="0" algn="l">
              <a:lnSpc>
                <a:spcPct val="100000"/>
              </a:lnSpc>
              <a:buNone/>
            </a:pPr>
            <a:endParaRPr lang="zh-TW" altLang="en-US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9625" y="1825625"/>
            <a:ext cx="6444175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1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若我們把「老師加以講解」翻譯為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；「張三期末考會及格」翻譯為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；把「李四的期末考會及格」翻譯為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。整個論證可翻譯為：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448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C )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C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Simp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5590733" cy="453297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Clr>
                <a:srgbClr val="800000"/>
              </a:buClr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張四妹已經考上大學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，而且，若張三順利就業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，張爸的負擔就減輕了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「張四妹考上大學且張三未順利就業」並非事實。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所以，要嘛張爸的負擔減輕，要嘛張媽準備退休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7313" indent="0" algn="l">
              <a:lnSpc>
                <a:spcPct val="100000"/>
              </a:lnSpc>
              <a:buClr>
                <a:srgbClr val="800000"/>
              </a:buClr>
              <a:buNone/>
            </a:pPr>
            <a:endParaRPr lang="zh-TW" altLang="en-US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4357" y="1825625"/>
            <a:ext cx="4825218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根據論證中提示的符號，整個論證可翻譯為：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endParaRPr lang="en-US" altLang="zh-TW" sz="3200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 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・～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 ／∴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107468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C 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D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 DS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Simp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Add</a:t>
            </a:r>
          </a:p>
        </p:txBody>
      </p:sp>
    </p:spTree>
    <p:extLst>
      <p:ext uri="{BB962C8B-B14F-4D97-AF65-F5344CB8AC3E}">
        <p14:creationId xmlns:p14="http://schemas.microsoft.com/office/powerpoint/2010/main" val="3789350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移出移入規則（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≡</a:t>
            </a:r>
            <a:r>
              <a:rPr lang="en-US" altLang="zh-TW" sz="32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</a:p>
          <a:p>
            <a:endParaRPr lang="en-US" altLang="zh-TW" sz="3200" b="1" dirty="0">
              <a:solidFill>
                <a:srgbClr val="8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假如大氣中水氣充沛，那麼，若溫度降到攝氏零度以下，就會下雪。</a:t>
            </a:r>
          </a:p>
          <a:p>
            <a:pPr algn="l"/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假如大氣中水氣充沛且溫度降到攝氏零度以下，那麼，就會下雪。</a:t>
            </a:r>
          </a:p>
        </p:txBody>
      </p:sp>
    </p:spTree>
    <p:extLst>
      <p:ext uri="{BB962C8B-B14F-4D97-AF65-F5344CB8AC3E}">
        <p14:creationId xmlns:p14="http://schemas.microsoft.com/office/powerpoint/2010/main" val="370055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908D9-BCBE-10B0-4F9E-253D25BE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移出移入規則（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kumimoji="1" lang="zh-TW" altLang="en-US" sz="48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22C95D2-1B9D-0763-E32A-740219507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07698"/>
              </p:ext>
            </p:extLst>
          </p:nvPr>
        </p:nvGraphicFramePr>
        <p:xfrm>
          <a:off x="533107" y="1825628"/>
          <a:ext cx="11125786" cy="4667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741">
                  <a:extLst>
                    <a:ext uri="{9D8B030D-6E8A-4147-A177-3AD203B41FA5}">
                      <a16:colId xmlns:a16="http://schemas.microsoft.com/office/drawing/2014/main" val="1158265453"/>
                    </a:ext>
                  </a:extLst>
                </a:gridCol>
                <a:gridCol w="541741">
                  <a:extLst>
                    <a:ext uri="{9D8B030D-6E8A-4147-A177-3AD203B41FA5}">
                      <a16:colId xmlns:a16="http://schemas.microsoft.com/office/drawing/2014/main" val="2604601351"/>
                    </a:ext>
                  </a:extLst>
                </a:gridCol>
                <a:gridCol w="541741">
                  <a:extLst>
                    <a:ext uri="{9D8B030D-6E8A-4147-A177-3AD203B41FA5}">
                      <a16:colId xmlns:a16="http://schemas.microsoft.com/office/drawing/2014/main" val="1175040831"/>
                    </a:ext>
                  </a:extLst>
                </a:gridCol>
                <a:gridCol w="2106460">
                  <a:extLst>
                    <a:ext uri="{9D8B030D-6E8A-4147-A177-3AD203B41FA5}">
                      <a16:colId xmlns:a16="http://schemas.microsoft.com/office/drawing/2014/main" val="2309190812"/>
                    </a:ext>
                  </a:extLst>
                </a:gridCol>
                <a:gridCol w="2120790">
                  <a:extLst>
                    <a:ext uri="{9D8B030D-6E8A-4147-A177-3AD203B41FA5}">
                      <a16:colId xmlns:a16="http://schemas.microsoft.com/office/drawing/2014/main" val="2986608125"/>
                    </a:ext>
                  </a:extLst>
                </a:gridCol>
                <a:gridCol w="5273313">
                  <a:extLst>
                    <a:ext uri="{9D8B030D-6E8A-4147-A177-3AD203B41FA5}">
                      <a16:colId xmlns:a16="http://schemas.microsoft.com/office/drawing/2014/main" val="3717650729"/>
                    </a:ext>
                  </a:extLst>
                </a:gridCol>
              </a:tblGrid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TW" altLang="en-US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 → ( Q → R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 P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TW" altLang="en-US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↔︎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220817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833391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94288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510004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264911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94660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1947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776293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T</a:t>
                      </a:r>
                      <a:endParaRPr lang="zh-TW" alt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55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73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移出移入規則（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5815817" cy="453297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當阿花和阿桃都修邏輯，則班上辯論隊的實力一定會提昇。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假如阿桃只要修邏輯，班上辯論隊的實力就會提昇，那麼，他們就會參加校際比賽。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阿花的確修了邏輯。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所以，班上辯論隊會參加校際比賽。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4018" y="1825625"/>
            <a:ext cx="4895557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根據論證中提示的符號，整個論證可翻譯為：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endParaRPr lang="en-US" altLang="zh-TW" sz="3200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 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9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雙重否定規則（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825625"/>
            <a:ext cx="8151055" cy="453297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張三邏輯考試及格</a:t>
            </a:r>
            <a:r>
              <a:rPr lang="zh-TW" altLang="en-US" sz="3200" b="1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b="1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200" b="1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所以，並非張三邏輯考試不及格。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zh-TW" sz="32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並非張三邏輯考試不及格。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所以，張三邏輯考試及格。 </a:t>
            </a:r>
            <a:endParaRPr lang="en-US" altLang="zh-TW" sz="32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zh-TW" sz="32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如果這二個語句用符號形式表述，就是：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09428" y="1825625"/>
            <a:ext cx="274437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∴～～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</a:p>
          <a:p>
            <a:pPr marL="536575" indent="-536575">
              <a:lnSpc>
                <a:spcPct val="100000"/>
              </a:lnSpc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62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移出移入規則（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)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→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→ D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 →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(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B → C 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B → C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IE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 MP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5 MP</a:t>
            </a:r>
          </a:p>
        </p:txBody>
      </p:sp>
    </p:spTree>
    <p:extLst>
      <p:ext uri="{BB962C8B-B14F-4D97-AF65-F5344CB8AC3E}">
        <p14:creationId xmlns:p14="http://schemas.microsoft.com/office/powerpoint/2010/main" val="224008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交換規則（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TW" sz="3200" b="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TW" sz="3200" b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US" altLang="zh-TW" sz="32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張三或李四學過邏輯。</a:t>
            </a:r>
            <a:endParaRPr lang="en-US" altLang="zh-TW" sz="32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李四或張三學過邏輯。</a:t>
            </a:r>
            <a:endParaRPr lang="en-US" altLang="zh-TW" sz="32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1106">
            <a:extLst>
              <a:ext uri="{FF2B5EF4-FFF2-40B4-BE49-F238E27FC236}">
                <a16:creationId xmlns:a16="http://schemas.microsoft.com/office/drawing/2014/main" id="{8B8A39B4-CB51-8DF2-A35E-D6463C9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46763"/>
              </p:ext>
            </p:extLst>
          </p:nvPr>
        </p:nvGraphicFramePr>
        <p:xfrm>
          <a:off x="838200" y="3678791"/>
          <a:ext cx="7719231" cy="289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773">
                  <a:extLst>
                    <a:ext uri="{9D8B030D-6E8A-4147-A177-3AD203B41FA5}">
                      <a16:colId xmlns:a16="http://schemas.microsoft.com/office/drawing/2014/main" val="3630504564"/>
                    </a:ext>
                  </a:extLst>
                </a:gridCol>
                <a:gridCol w="511773">
                  <a:extLst>
                    <a:ext uri="{9D8B030D-6E8A-4147-A177-3AD203B41FA5}">
                      <a16:colId xmlns:a16="http://schemas.microsoft.com/office/drawing/2014/main" val="2270431867"/>
                    </a:ext>
                  </a:extLst>
                </a:gridCol>
                <a:gridCol w="1319719">
                  <a:extLst>
                    <a:ext uri="{9D8B030D-6E8A-4147-A177-3AD203B41FA5}">
                      <a16:colId xmlns:a16="http://schemas.microsoft.com/office/drawing/2014/main" val="3397150648"/>
                    </a:ext>
                  </a:extLst>
                </a:gridCol>
                <a:gridCol w="1319719">
                  <a:extLst>
                    <a:ext uri="{9D8B030D-6E8A-4147-A177-3AD203B41FA5}">
                      <a16:colId xmlns:a16="http://schemas.microsoft.com/office/drawing/2014/main" val="595352580"/>
                    </a:ext>
                  </a:extLst>
                </a:gridCol>
                <a:gridCol w="4056247">
                  <a:extLst>
                    <a:ext uri="{9D8B030D-6E8A-4147-A177-3AD203B41FA5}">
                      <a16:colId xmlns:a16="http://schemas.microsoft.com/office/drawing/2014/main" val="3367953415"/>
                    </a:ext>
                  </a:extLst>
                </a:gridCol>
              </a:tblGrid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3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US" altLang="zh-TW" sz="3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3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Q </a:t>
                      </a:r>
                      <a:r>
                        <a:rPr lang="en-US" altLang="zh-TW" sz="3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99272612"/>
                  </a:ext>
                </a:extLst>
              </a:tr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351678266"/>
                  </a:ext>
                </a:extLst>
              </a:tr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91742645"/>
                  </a:ext>
                </a:extLst>
              </a:tr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24581046"/>
                  </a:ext>
                </a:extLst>
              </a:tr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8912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28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交換規則（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8603512" cy="1768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TW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TW" sz="32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張三學過邏輯，且李四也學過邏輯。</a:t>
            </a:r>
            <a:endParaRPr lang="en-US" altLang="zh-TW" sz="32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李四學過邏輯，且張三也學過邏輯。</a:t>
            </a:r>
            <a:endParaRPr lang="en-US" altLang="zh-TW" sz="3200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1106">
            <a:extLst>
              <a:ext uri="{FF2B5EF4-FFF2-40B4-BE49-F238E27FC236}">
                <a16:creationId xmlns:a16="http://schemas.microsoft.com/office/drawing/2014/main" id="{8B8A39B4-CB51-8DF2-A35E-D6463C9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26013"/>
              </p:ext>
            </p:extLst>
          </p:nvPr>
        </p:nvGraphicFramePr>
        <p:xfrm>
          <a:off x="838200" y="3678791"/>
          <a:ext cx="7719231" cy="289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773">
                  <a:extLst>
                    <a:ext uri="{9D8B030D-6E8A-4147-A177-3AD203B41FA5}">
                      <a16:colId xmlns:a16="http://schemas.microsoft.com/office/drawing/2014/main" val="3630504564"/>
                    </a:ext>
                  </a:extLst>
                </a:gridCol>
                <a:gridCol w="511773">
                  <a:extLst>
                    <a:ext uri="{9D8B030D-6E8A-4147-A177-3AD203B41FA5}">
                      <a16:colId xmlns:a16="http://schemas.microsoft.com/office/drawing/2014/main" val="2270431867"/>
                    </a:ext>
                  </a:extLst>
                </a:gridCol>
                <a:gridCol w="1319719">
                  <a:extLst>
                    <a:ext uri="{9D8B030D-6E8A-4147-A177-3AD203B41FA5}">
                      <a16:colId xmlns:a16="http://schemas.microsoft.com/office/drawing/2014/main" val="3397150648"/>
                    </a:ext>
                  </a:extLst>
                </a:gridCol>
                <a:gridCol w="1319719">
                  <a:extLst>
                    <a:ext uri="{9D8B030D-6E8A-4147-A177-3AD203B41FA5}">
                      <a16:colId xmlns:a16="http://schemas.microsoft.com/office/drawing/2014/main" val="595352580"/>
                    </a:ext>
                  </a:extLst>
                </a:gridCol>
                <a:gridCol w="4056247">
                  <a:extLst>
                    <a:ext uri="{9D8B030D-6E8A-4147-A177-3AD203B41FA5}">
                      <a16:colId xmlns:a16="http://schemas.microsoft.com/office/drawing/2014/main" val="3367953415"/>
                    </a:ext>
                  </a:extLst>
                </a:gridCol>
              </a:tblGrid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99272612"/>
                  </a:ext>
                </a:extLst>
              </a:tr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351678266"/>
                  </a:ext>
                </a:extLst>
              </a:tr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91742645"/>
                  </a:ext>
                </a:extLst>
              </a:tr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24581046"/>
                  </a:ext>
                </a:extLst>
              </a:tr>
              <a:tr h="42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8912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68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交換規則（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0856" y="1825625"/>
            <a:ext cx="441251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)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 </a:t>
            </a: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→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→ D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)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 → ( B → C )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B → C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D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14121" y="1825625"/>
            <a:ext cx="2039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Comm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IE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5 MP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6 MP</a:t>
            </a: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BEC12E81-1ECB-6DA7-2148-82E0D25F67D9}"/>
              </a:ext>
            </a:extLst>
          </p:cNvPr>
          <p:cNvSpPr txBox="1">
            <a:spLocks/>
          </p:cNvSpPr>
          <p:nvPr/>
        </p:nvSpPr>
        <p:spPr>
          <a:xfrm>
            <a:off x="838200" y="1825994"/>
            <a:ext cx="33084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)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→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→ D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／∴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3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交換規則（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5009706" cy="453297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若老師會來監考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，則要嘛張三會缺考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，要嘛李四會不及格。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老師會來監考。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所以，若李四及格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，則張三會缺考。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4096" y="1825625"/>
            <a:ext cx="5205480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根據論證中提示的符號，整個論證可翻譯為：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endParaRPr lang="en-US" altLang="zh-TW" sz="3200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en-US" altLang="zh-TW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	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75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交換規則（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B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B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 MP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Comm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Assoc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(Q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R) ≡ (P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Q)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R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(Q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R) ≡ (P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Q)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41816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6487633" cy="1325563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Assoc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ED12C1-2ACB-F27E-CB6C-7F896F7AA008}"/>
              </a:ext>
            </a:extLst>
          </p:cNvPr>
          <p:cNvSpPr txBox="1"/>
          <p:nvPr/>
        </p:nvSpPr>
        <p:spPr>
          <a:xfrm>
            <a:off x="7325833" y="76629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R</a:t>
            </a: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 ≡ (</a:t>
            </a: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Q</a:t>
            </a: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R</a:t>
            </a:r>
            <a:endParaRPr kumimoji="1" lang="zh-TW" altLang="en-US" sz="2800" dirty="0"/>
          </a:p>
        </p:txBody>
      </p:sp>
      <p:graphicFrame>
        <p:nvGraphicFramePr>
          <p:cNvPr id="4" name="Group 1468">
            <a:extLst>
              <a:ext uri="{FF2B5EF4-FFF2-40B4-BE49-F238E27FC236}">
                <a16:creationId xmlns:a16="http://schemas.microsoft.com/office/drawing/2014/main" id="{BC9BF3BB-4D7B-5B4F-2012-964ABF8F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55032"/>
              </p:ext>
            </p:extLst>
          </p:nvPr>
        </p:nvGraphicFramePr>
        <p:xfrm>
          <a:off x="440998" y="1825625"/>
          <a:ext cx="11310003" cy="46995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891">
                  <a:extLst>
                    <a:ext uri="{9D8B030D-6E8A-4147-A177-3AD203B41FA5}">
                      <a16:colId xmlns:a16="http://schemas.microsoft.com/office/drawing/2014/main" val="2137147139"/>
                    </a:ext>
                  </a:extLst>
                </a:gridCol>
                <a:gridCol w="565891">
                  <a:extLst>
                    <a:ext uri="{9D8B030D-6E8A-4147-A177-3AD203B41FA5}">
                      <a16:colId xmlns:a16="http://schemas.microsoft.com/office/drawing/2014/main" val="515139799"/>
                    </a:ext>
                  </a:extLst>
                </a:gridCol>
                <a:gridCol w="565891">
                  <a:extLst>
                    <a:ext uri="{9D8B030D-6E8A-4147-A177-3AD203B41FA5}">
                      <a16:colId xmlns:a16="http://schemas.microsoft.com/office/drawing/2014/main" val="367745797"/>
                    </a:ext>
                  </a:extLst>
                </a:gridCol>
                <a:gridCol w="2069991">
                  <a:extLst>
                    <a:ext uri="{9D8B030D-6E8A-4147-A177-3AD203B41FA5}">
                      <a16:colId xmlns:a16="http://schemas.microsoft.com/office/drawing/2014/main" val="1232644710"/>
                    </a:ext>
                  </a:extLst>
                </a:gridCol>
                <a:gridCol w="2069991">
                  <a:extLst>
                    <a:ext uri="{9D8B030D-6E8A-4147-A177-3AD203B41FA5}">
                      <a16:colId xmlns:a16="http://schemas.microsoft.com/office/drawing/2014/main" val="402294711"/>
                    </a:ext>
                  </a:extLst>
                </a:gridCol>
                <a:gridCol w="5472348">
                  <a:extLst>
                    <a:ext uri="{9D8B030D-6E8A-4147-A177-3AD203B41FA5}">
                      <a16:colId xmlns:a16="http://schemas.microsoft.com/office/drawing/2014/main" val="1567304093"/>
                    </a:ext>
                  </a:extLst>
                </a:gridCol>
              </a:tblGrid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altLang="zh-TW" sz="2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24469465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495349598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805153034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92515099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24591866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02682798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556986378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238200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94495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95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6487633" cy="1325563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Assoc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ED12C1-2ACB-F27E-CB6C-7F896F7AA008}"/>
              </a:ext>
            </a:extLst>
          </p:cNvPr>
          <p:cNvSpPr txBox="1"/>
          <p:nvPr/>
        </p:nvSpPr>
        <p:spPr>
          <a:xfrm>
            <a:off x="7325833" y="76629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R</a:t>
            </a:r>
            <a:r>
              <a:rPr lang="zh-TW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) ≡ (</a:t>
            </a:r>
            <a:r>
              <a:rPr lang="zh-TW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R</a:t>
            </a:r>
            <a:endParaRPr kumimoji="1" lang="zh-TW" altLang="en-US" sz="2800" dirty="0"/>
          </a:p>
        </p:txBody>
      </p:sp>
      <p:graphicFrame>
        <p:nvGraphicFramePr>
          <p:cNvPr id="2" name="Group 1468">
            <a:extLst>
              <a:ext uri="{FF2B5EF4-FFF2-40B4-BE49-F238E27FC236}">
                <a16:creationId xmlns:a16="http://schemas.microsoft.com/office/drawing/2014/main" id="{882F2863-221B-AEE3-0BCD-A0E3B0798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29423"/>
              </p:ext>
            </p:extLst>
          </p:nvPr>
        </p:nvGraphicFramePr>
        <p:xfrm>
          <a:off x="440998" y="1825625"/>
          <a:ext cx="11310003" cy="46995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891">
                  <a:extLst>
                    <a:ext uri="{9D8B030D-6E8A-4147-A177-3AD203B41FA5}">
                      <a16:colId xmlns:a16="http://schemas.microsoft.com/office/drawing/2014/main" val="2137147139"/>
                    </a:ext>
                  </a:extLst>
                </a:gridCol>
                <a:gridCol w="565891">
                  <a:extLst>
                    <a:ext uri="{9D8B030D-6E8A-4147-A177-3AD203B41FA5}">
                      <a16:colId xmlns:a16="http://schemas.microsoft.com/office/drawing/2014/main" val="515139799"/>
                    </a:ext>
                  </a:extLst>
                </a:gridCol>
                <a:gridCol w="565891">
                  <a:extLst>
                    <a:ext uri="{9D8B030D-6E8A-4147-A177-3AD203B41FA5}">
                      <a16:colId xmlns:a16="http://schemas.microsoft.com/office/drawing/2014/main" val="367745797"/>
                    </a:ext>
                  </a:extLst>
                </a:gridCol>
                <a:gridCol w="2069991">
                  <a:extLst>
                    <a:ext uri="{9D8B030D-6E8A-4147-A177-3AD203B41FA5}">
                      <a16:colId xmlns:a16="http://schemas.microsoft.com/office/drawing/2014/main" val="1232644710"/>
                    </a:ext>
                  </a:extLst>
                </a:gridCol>
                <a:gridCol w="2069991">
                  <a:extLst>
                    <a:ext uri="{9D8B030D-6E8A-4147-A177-3AD203B41FA5}">
                      <a16:colId xmlns:a16="http://schemas.microsoft.com/office/drawing/2014/main" val="402294711"/>
                    </a:ext>
                  </a:extLst>
                </a:gridCol>
                <a:gridCol w="5472348">
                  <a:extLst>
                    <a:ext uri="{9D8B030D-6E8A-4147-A177-3AD203B41FA5}">
                      <a16:colId xmlns:a16="http://schemas.microsoft.com/office/drawing/2014/main" val="1567304093"/>
                    </a:ext>
                  </a:extLst>
                </a:gridCol>
              </a:tblGrid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24469465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495349598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805153034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92515099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24591866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02682798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556986378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238200"/>
                  </a:ext>
                </a:extLst>
              </a:tr>
              <a:tr h="522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973138" algn="l"/>
                        </a:tabLst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l"/>
                        </a:tabLst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94495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488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Assoc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4871483" cy="4787826"/>
          </a:xfrm>
        </p:spPr>
        <p:txBody>
          <a:bodyPr>
            <a:no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如果張三來考期中考且李四和王五都來考期中考，那麼，全班都會及格。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張三和李四考了期中考。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若全班及格或王五沒來考期中考，則要嘛校長高興，要嘛老師或家長會高興。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其實並不是校長或老師高興。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所以，那是家長會高興。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932" y="1825625"/>
            <a:ext cx="5258644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整個論證可翻譯為：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endParaRPr lang="en-US" altLang="zh-TW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] →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TW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 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) →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TW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( F </a:t>
            </a:r>
            <a:r>
              <a:rPr lang="en-US" altLang="zh-TW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 G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TW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 F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／∴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82503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雙重否定規則（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B6E3194-41F4-E6CA-07C9-62C793CA1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377797"/>
              </p:ext>
            </p:extLst>
          </p:nvPr>
        </p:nvGraphicFramePr>
        <p:xfrm>
          <a:off x="838200" y="2392801"/>
          <a:ext cx="10162736" cy="2774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977">
                  <a:extLst>
                    <a:ext uri="{9D8B030D-6E8A-4147-A177-3AD203B41FA5}">
                      <a16:colId xmlns:a16="http://schemas.microsoft.com/office/drawing/2014/main" val="1135370269"/>
                    </a:ext>
                  </a:extLst>
                </a:gridCol>
                <a:gridCol w="1277990">
                  <a:extLst>
                    <a:ext uri="{9D8B030D-6E8A-4147-A177-3AD203B41FA5}">
                      <a16:colId xmlns:a16="http://schemas.microsoft.com/office/drawing/2014/main" val="2566497653"/>
                    </a:ext>
                  </a:extLst>
                </a:gridCol>
                <a:gridCol w="1740241">
                  <a:extLst>
                    <a:ext uri="{9D8B030D-6E8A-4147-A177-3AD203B41FA5}">
                      <a16:colId xmlns:a16="http://schemas.microsoft.com/office/drawing/2014/main" val="3483664344"/>
                    </a:ext>
                  </a:extLst>
                </a:gridCol>
                <a:gridCol w="3235760">
                  <a:extLst>
                    <a:ext uri="{9D8B030D-6E8A-4147-A177-3AD203B41FA5}">
                      <a16:colId xmlns:a16="http://schemas.microsoft.com/office/drawing/2014/main" val="2998923799"/>
                    </a:ext>
                  </a:extLst>
                </a:gridCol>
                <a:gridCol w="3005768">
                  <a:extLst>
                    <a:ext uri="{9D8B030D-6E8A-4147-A177-3AD203B41FA5}">
                      <a16:colId xmlns:a16="http://schemas.microsoft.com/office/drawing/2014/main" val="2100427028"/>
                    </a:ext>
                  </a:extLst>
                </a:gridCol>
              </a:tblGrid>
              <a:tr h="924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～～</a:t>
                      </a:r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→ </a:t>
                      </a:r>
                      <a:r>
                        <a:rPr lang="zh-TW" altLang="en-US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～～</a:t>
                      </a:r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～～</a:t>
                      </a:r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→ P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583095"/>
                  </a:ext>
                </a:extLst>
              </a:tr>
              <a:tr h="924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005268"/>
                  </a:ext>
                </a:extLst>
              </a:tr>
              <a:tr h="924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22924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35495E2-1D2A-807C-DBD4-DC590AD36180}"/>
              </a:ext>
            </a:extLst>
          </p:cNvPr>
          <p:cNvSpPr txBox="1"/>
          <p:nvPr/>
        </p:nvSpPr>
        <p:spPr>
          <a:xfrm>
            <a:off x="4625047" y="1690688"/>
            <a:ext cx="258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≡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～～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7239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512" y="599041"/>
            <a:ext cx="3893288" cy="1399880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結合規則</a:t>
            </a:r>
            <a:b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Assoc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4287" y="451880"/>
            <a:ext cx="5305647" cy="595423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] 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 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) 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( F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 G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 F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( 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B )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] 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( 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B ) → ( C 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D )</a:t>
            </a:r>
            <a:endParaRPr lang="en-US" altLang="zh-TW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itchFamily="2" charset="2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C 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 D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 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( F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 G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( E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F )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 G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81190" y="451879"/>
            <a:ext cx="1857154" cy="59542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Assoc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IE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6 MP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Comm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9 MP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Assoc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11, DS</a:t>
            </a:r>
            <a:endParaRPr lang="zh-TW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96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等值規則（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Equiv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↔︎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Q ≡ (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None/>
            </a:pPr>
            <a:endParaRPr lang="en-US" altLang="zh-TW" sz="36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↔︎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 ≡ 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・～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en-US" altLang="zh-TW" sz="36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TW" sz="36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TW" sz="36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00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等值規則（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Equiv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6198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↔︎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Q ≡ (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Group 1636">
            <a:extLst>
              <a:ext uri="{FF2B5EF4-FFF2-40B4-BE49-F238E27FC236}">
                <a16:creationId xmlns:a16="http://schemas.microsoft.com/office/drawing/2014/main" id="{314BE2A6-28BA-87B1-5AAD-42271B3F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9607"/>
              </p:ext>
            </p:extLst>
          </p:nvPr>
        </p:nvGraphicFramePr>
        <p:xfrm>
          <a:off x="545653" y="2580425"/>
          <a:ext cx="11100694" cy="38569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5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96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等值規則（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Equiv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66239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↔︎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 ≡ 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・～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en-US" altLang="zh-TW" sz="36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TW" sz="36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TW" sz="36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Group 1636">
            <a:extLst>
              <a:ext uri="{FF2B5EF4-FFF2-40B4-BE49-F238E27FC236}">
                <a16:creationId xmlns:a16="http://schemas.microsoft.com/office/drawing/2014/main" id="{C553E9B4-1355-BBB1-03C0-E8D130940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91866"/>
              </p:ext>
            </p:extLst>
          </p:nvPr>
        </p:nvGraphicFramePr>
        <p:xfrm>
          <a:off x="545653" y="2580425"/>
          <a:ext cx="11100694" cy="38569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1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) 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(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～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・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～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) 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(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～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・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～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T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F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F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T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425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等值規則（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Equiv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4860850" cy="4787826"/>
          </a:xfrm>
        </p:spPr>
        <p:txBody>
          <a:bodyPr>
            <a:noAutofit/>
          </a:bodyPr>
          <a:lstStyle/>
          <a:p>
            <a:pPr marL="0" indent="0" algn="l" eaLnBrk="1" hangingPunct="1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龍兄虎弟考上大學一直都是劉媽期盼的願望。</a:t>
            </a:r>
          </a:p>
          <a:p>
            <a:pPr marL="0" indent="0" algn="l" eaLnBrk="1" hangingPunct="1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劉媽期盼的願望也就是劉爸期盼的願望。</a:t>
            </a:r>
          </a:p>
          <a:p>
            <a:pPr marL="0" indent="0" algn="l" eaLnBrk="1" hangingPunct="1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如今，龍兄已考上大學。</a:t>
            </a:r>
          </a:p>
          <a:p>
            <a:pPr marL="0" indent="0" algn="l" eaLnBrk="1" hangingPunct="1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所以，虎弟考上大學就是劉爸期盼的願望。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4536558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整個論證可翻譯為：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endParaRPr lang="en-US" altLang="zh-TW" sz="3200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) ↔︎ C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C ↔︎ D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 ／∴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B ↔︎ D</a:t>
            </a:r>
          </a:p>
        </p:txBody>
      </p:sp>
    </p:spTree>
    <p:extLst>
      <p:ext uri="{BB962C8B-B14F-4D97-AF65-F5344CB8AC3E}">
        <p14:creationId xmlns:p14="http://schemas.microsoft.com/office/powerpoint/2010/main" val="1999718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EB22-9DEF-0DB6-94FD-9DF1AF0B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等值規則（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Equiv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　　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接下頁</a:t>
            </a:r>
            <a:endParaRPr kumimoji="1"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EAF110-E3F3-6664-1EB2-607D8E5F352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8799"/>
            <a:ext cx="5996763" cy="48516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 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 ) ↔︎ C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 ↔︎ D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[ ( 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 ]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7C9A11-E0A5-0C55-4067-128581D4F2D3}"/>
              </a:ext>
            </a:extLst>
          </p:cNvPr>
          <p:cNvSpPr txBox="1">
            <a:spLocks noChangeArrowheads="1"/>
          </p:cNvSpPr>
          <p:nvPr/>
        </p:nvSpPr>
        <p:spPr>
          <a:xfrm>
            <a:off x="7719237" y="1828799"/>
            <a:ext cx="1414130" cy="4848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Equiv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4 Simp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5 IE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3, 6 MP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Equiv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8 Simp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7, 9 HS</a:t>
            </a:r>
          </a:p>
        </p:txBody>
      </p:sp>
    </p:spTree>
    <p:extLst>
      <p:ext uri="{BB962C8B-B14F-4D97-AF65-F5344CB8AC3E}">
        <p14:creationId xmlns:p14="http://schemas.microsoft.com/office/powerpoint/2010/main" val="201298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EB22-9DEF-0DB6-94FD-9DF1AF0B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等值規則（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Equiv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　　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接上頁</a:t>
            </a:r>
            <a:endParaRPr kumimoji="1"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BAC1C46-B344-3FFD-0552-E472436EAD6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8799"/>
            <a:ext cx="4104166" cy="424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-514350">
              <a:buFont typeface="+mj-lt"/>
              <a:buAutoNum type="arabicPeriod" startAt="11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57150" lvl="1" indent="-514350">
              <a:buFont typeface="+mj-lt"/>
              <a:buAutoNum type="arabicPeriod" startAt="11"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57150" lvl="1" indent="-514350">
              <a:buFont typeface="+mj-lt"/>
              <a:buAutoNum type="arabicPeriod" startAt="11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 ‧ 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57150" lvl="1" indent="-514350">
              <a:buFont typeface="+mj-lt"/>
              <a:buAutoNum type="arabicPeriod" startAt="11"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B</a:t>
            </a:r>
          </a:p>
          <a:p>
            <a:pPr marL="57150" lvl="1" indent="-514350">
              <a:buFont typeface="+mj-lt"/>
              <a:buAutoNum type="arabicPeriod" startAt="11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</a:p>
          <a:p>
            <a:pPr marL="57150" lvl="1" indent="-514350">
              <a:buFont typeface="+mj-lt"/>
              <a:buAutoNum type="arabicPeriod" startAt="11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</a:p>
          <a:p>
            <a:pPr marL="57150" lvl="1" indent="-514350">
              <a:buFont typeface="+mj-lt"/>
              <a:buAutoNum type="arabicPeriod" startAt="11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</a:p>
          <a:p>
            <a:pPr marL="57150" lvl="1" indent="-514350">
              <a:buFont typeface="+mj-lt"/>
              <a:buAutoNum type="arabicPeriod" startAt="11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57150" lvl="1" indent="-514350">
              <a:buFont typeface="+mj-lt"/>
              <a:buAutoNum type="arabicPeriod" startAt="11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 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↔︎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D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39FA880-8605-B3D5-4933-AC712546A734}"/>
              </a:ext>
            </a:extLst>
          </p:cNvPr>
          <p:cNvSpPr txBox="1">
            <a:spLocks noChangeArrowheads="1"/>
          </p:cNvSpPr>
          <p:nvPr/>
        </p:nvSpPr>
        <p:spPr>
          <a:xfrm>
            <a:off x="7719237" y="1828799"/>
            <a:ext cx="2066258" cy="42423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4 Simp 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11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Impl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12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13 Simp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14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Impl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8 Simp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15, 16 HS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10,17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Conj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18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Equiv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0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德摩根規則（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 ≡ 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Q)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≡ 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・～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Q</a:t>
            </a:r>
            <a:endParaRPr lang="zh-TW" altLang="en-US" sz="3600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988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德摩根規則（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69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) ≡ 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Q</a:t>
            </a:r>
          </a:p>
        </p:txBody>
      </p:sp>
      <p:graphicFrame>
        <p:nvGraphicFramePr>
          <p:cNvPr id="2" name="Group 1806">
            <a:extLst>
              <a:ext uri="{FF2B5EF4-FFF2-40B4-BE49-F238E27FC236}">
                <a16:creationId xmlns:a16="http://schemas.microsoft.com/office/drawing/2014/main" id="{FF9C1940-BDA4-9A7C-FD39-D401AF09D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49472"/>
              </p:ext>
            </p:extLst>
          </p:nvPr>
        </p:nvGraphicFramePr>
        <p:xfrm>
          <a:off x="838200" y="2519916"/>
          <a:ext cx="10515600" cy="3908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4335">
                  <a:extLst>
                    <a:ext uri="{9D8B030D-6E8A-4147-A177-3AD203B41FA5}">
                      <a16:colId xmlns:a16="http://schemas.microsoft.com/office/drawing/2014/main" val="750358698"/>
                    </a:ext>
                  </a:extLst>
                </a:gridCol>
                <a:gridCol w="581921">
                  <a:extLst>
                    <a:ext uri="{9D8B030D-6E8A-4147-A177-3AD203B41FA5}">
                      <a16:colId xmlns:a16="http://schemas.microsoft.com/office/drawing/2014/main" val="2489552976"/>
                    </a:ext>
                  </a:extLst>
                </a:gridCol>
                <a:gridCol w="2043247">
                  <a:extLst>
                    <a:ext uri="{9D8B030D-6E8A-4147-A177-3AD203B41FA5}">
                      <a16:colId xmlns:a16="http://schemas.microsoft.com/office/drawing/2014/main" val="2874301923"/>
                    </a:ext>
                  </a:extLst>
                </a:gridCol>
                <a:gridCol w="2173263">
                  <a:extLst>
                    <a:ext uri="{9D8B030D-6E8A-4147-A177-3AD203B41FA5}">
                      <a16:colId xmlns:a16="http://schemas.microsoft.com/office/drawing/2014/main" val="1047812668"/>
                    </a:ext>
                  </a:extLst>
                </a:gridCol>
                <a:gridCol w="5132834">
                  <a:extLst>
                    <a:ext uri="{9D8B030D-6E8A-4147-A177-3AD203B41FA5}">
                      <a16:colId xmlns:a16="http://schemas.microsoft.com/office/drawing/2014/main" val="2573429115"/>
                    </a:ext>
                  </a:extLst>
                </a:gridCol>
              </a:tblGrid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3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sz="3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10330870"/>
                  </a:ext>
                </a:extLst>
              </a:tr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86702705"/>
                  </a:ext>
                </a:extLst>
              </a:tr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6851644"/>
                  </a:ext>
                </a:extLst>
              </a:tr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 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14016003"/>
                  </a:ext>
                </a:extLst>
              </a:tr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1407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63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德摩根規則（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69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Q)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 ≡ 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・～</a:t>
            </a:r>
            <a:r>
              <a:rPr lang="en-US" altLang="zh-TW" sz="3600" dirty="0">
                <a:solidFill>
                  <a:srgbClr val="7030A0"/>
                </a:solidFill>
                <a:latin typeface="Times New Roman" panose="02020603050405020304" pitchFamily="18" charset="0"/>
              </a:rPr>
              <a:t>Q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Group 1806">
            <a:extLst>
              <a:ext uri="{FF2B5EF4-FFF2-40B4-BE49-F238E27FC236}">
                <a16:creationId xmlns:a16="http://schemas.microsoft.com/office/drawing/2014/main" id="{FF9C1940-BDA4-9A7C-FD39-D401AF09D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60392"/>
              </p:ext>
            </p:extLst>
          </p:nvPr>
        </p:nvGraphicFramePr>
        <p:xfrm>
          <a:off x="838200" y="2519916"/>
          <a:ext cx="10515600" cy="3908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4335">
                  <a:extLst>
                    <a:ext uri="{9D8B030D-6E8A-4147-A177-3AD203B41FA5}">
                      <a16:colId xmlns:a16="http://schemas.microsoft.com/office/drawing/2014/main" val="750358698"/>
                    </a:ext>
                  </a:extLst>
                </a:gridCol>
                <a:gridCol w="581921">
                  <a:extLst>
                    <a:ext uri="{9D8B030D-6E8A-4147-A177-3AD203B41FA5}">
                      <a16:colId xmlns:a16="http://schemas.microsoft.com/office/drawing/2014/main" val="2489552976"/>
                    </a:ext>
                  </a:extLst>
                </a:gridCol>
                <a:gridCol w="2043247">
                  <a:extLst>
                    <a:ext uri="{9D8B030D-6E8A-4147-A177-3AD203B41FA5}">
                      <a16:colId xmlns:a16="http://schemas.microsoft.com/office/drawing/2014/main" val="2874301923"/>
                    </a:ext>
                  </a:extLst>
                </a:gridCol>
                <a:gridCol w="2173263">
                  <a:extLst>
                    <a:ext uri="{9D8B030D-6E8A-4147-A177-3AD203B41FA5}">
                      <a16:colId xmlns:a16="http://schemas.microsoft.com/office/drawing/2014/main" val="1047812668"/>
                    </a:ext>
                  </a:extLst>
                </a:gridCol>
                <a:gridCol w="5132834">
                  <a:extLst>
                    <a:ext uri="{9D8B030D-6E8A-4147-A177-3AD203B41FA5}">
                      <a16:colId xmlns:a16="http://schemas.microsoft.com/office/drawing/2014/main" val="2573429115"/>
                    </a:ext>
                  </a:extLst>
                </a:gridCol>
              </a:tblGrid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zh-TW" altLang="en-US" sz="3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zh-TW" altLang="en-US" sz="3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↔︎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iauKai" panose="02010601000101010101" pitchFamily="2" charset="-12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10330870"/>
                  </a:ext>
                </a:extLst>
              </a:tr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86702705"/>
                  </a:ext>
                </a:extLst>
              </a:tr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6851644"/>
                  </a:ext>
                </a:extLst>
              </a:tr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14016003"/>
                  </a:ext>
                </a:extLst>
              </a:tr>
              <a:tr h="78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1407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0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雙重否定規則（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5787682" cy="453297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若非政府決策正確，國家就不會有穩固的經濟基礎。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政府決策正確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，國家才能長治久安。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國家確實有穩固的經濟基礎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所以，國家會長治久安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3170" y="1825625"/>
            <a:ext cx="4460630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如果這二個語句用符號形式表述，就是：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3200" dirty="0">
              <a:solidFill>
                <a:srgbClr val="8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7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德摩根規則（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825625"/>
            <a:ext cx="5435009" cy="478782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若是情報提供錯誤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，就會引發美、伊戰爭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若原油供應短缺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，就會導致美國經濟衰退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若美、伊發生戰爭或美國經濟衰退，都會引發全球經濟蕭條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事實上，目前並沒有發生全球經濟蕭條。</a:t>
            </a:r>
          </a:p>
          <a:p>
            <a:pPr marL="0" indent="0" algn="l">
              <a:buNone/>
            </a:pPr>
            <a:r>
              <a:rPr lang="zh-TW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所以，並非情報提供錯誤或原油供應短缺。</a:t>
            </a:r>
            <a:endParaRPr lang="en-US" altLang="zh-TW" sz="28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6708" y="1825625"/>
            <a:ext cx="4624315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根據論證中提示的符號，整個論證可翻譯為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endParaRPr lang="en-US" altLang="zh-TW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indent="0"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0" indent="0"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～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0" indent="0"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／∴ ～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6612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3018" y="606053"/>
            <a:ext cx="4169735" cy="1718856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德摩根規則</a:t>
            </a:r>
            <a:b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967AA29-2450-E91F-860D-50C6FB1C3E45}"/>
              </a:ext>
            </a:extLst>
          </p:cNvPr>
          <p:cNvSpPr txBox="1">
            <a:spLocks noChangeArrowheads="1"/>
          </p:cNvSpPr>
          <p:nvPr/>
        </p:nvSpPr>
        <p:spPr>
          <a:xfrm>
            <a:off x="5512625" y="606053"/>
            <a:ext cx="4169735" cy="625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B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D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D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E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E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D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・～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D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B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D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C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・～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C</a:t>
            </a:r>
          </a:p>
          <a:p>
            <a:pPr marL="571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C</a:t>
            </a:r>
            <a:r>
              <a:rPr lang="zh-TW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49413F-D968-E9D6-EE43-F3351CBAFA0E}"/>
              </a:ext>
            </a:extLst>
          </p:cNvPr>
          <p:cNvSpPr txBox="1">
            <a:spLocks noChangeArrowheads="1"/>
          </p:cNvSpPr>
          <p:nvPr/>
        </p:nvSpPr>
        <p:spPr>
          <a:xfrm>
            <a:off x="9682360" y="606054"/>
            <a:ext cx="2055983" cy="625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3, 4 MT 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TW" sz="2800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DeM</a:t>
            </a:r>
            <a:endParaRPr lang="en-US" altLang="zh-TW" sz="28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6 Simp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6 Simp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1, 7 MT 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2, 8 MT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9, 10 </a:t>
            </a:r>
            <a:r>
              <a:rPr lang="en-US" altLang="zh-TW" sz="2800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Conj</a:t>
            </a:r>
            <a:endParaRPr lang="en-US" altLang="zh-TW" sz="28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11 </a:t>
            </a:r>
            <a:r>
              <a:rPr lang="en-US" altLang="zh-TW" sz="2800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DeM</a:t>
            </a:r>
            <a:endParaRPr lang="en-US" altLang="zh-TW" sz="28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82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間接證法（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825625"/>
            <a:ext cx="5109872" cy="478782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若總統被罷免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，則由副總統繼任總統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要嘛總統被罷免，要嘛副總統會繼任總統。</a:t>
            </a:r>
          </a:p>
          <a:p>
            <a:pPr marL="0" indent="0" algn="l"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因此，副總統會繼任總統。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930" y="1825625"/>
            <a:ext cx="4867093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根據論證中提示的符號，整個論證可翻譯為：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800000"/>
              </a:buClr>
              <a:buNone/>
            </a:pPr>
            <a:endParaRPr lang="en-US" altLang="zh-TW" sz="3200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1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間接證法（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TW" alt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8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8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8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018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TW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3 MT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 DS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3, 5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3–6 IP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DN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42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間接證法（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10687493" cy="4500748"/>
          </a:xfrm>
        </p:spPr>
        <p:txBody>
          <a:bodyPr>
            <a:normAutofit/>
          </a:bodyPr>
          <a:lstStyle/>
          <a:p>
            <a:pPr marL="540000" indent="-540000" algn="l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當出現因為要使用「間接證法」的推論而有的假設性前提時，就記得要用向右退縮的方式表示出來。以示其與使用「直接證法」間的區別。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0000" indent="-540000" algn="l">
              <a:buFont typeface="+mj-lt"/>
              <a:buAutoNum type="arabicPeriod"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當推導到任何形式的矛盾之後，表示「間接證法」已經接近完成，下一行要對假設性前提進行否定時，要記得行號的標示位置要向左移回原來正常的表示位置，以顯示我們已經完成了「間接證法」的推論程序。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0000" indent="-540000" algn="l">
              <a:buFont typeface="+mj-lt"/>
              <a:buAutoNum type="arabicPeriod"/>
            </a:pPr>
            <a:r>
              <a:rPr lang="zh-TW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如果向右退縮的整個推論行列還沒有回到原有非假設性正常的位置，就表示我們還沒有完成整個推論程序。</a:t>
            </a:r>
          </a:p>
        </p:txBody>
      </p:sp>
    </p:spTree>
    <p:extLst>
      <p:ext uri="{BB962C8B-B14F-4D97-AF65-F5344CB8AC3E}">
        <p14:creationId xmlns:p14="http://schemas.microsoft.com/office/powerpoint/2010/main" val="2133245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EB22-9DEF-0DB6-94FD-9DF1AF0B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間接證法（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規則）</a:t>
            </a:r>
            <a:endParaRPr kumimoji="1"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EAF110-E3F3-6664-1EB2-607D8E5F352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5996763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 → B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B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B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～～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TW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B 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TW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B</a:t>
            </a:r>
          </a:p>
          <a:p>
            <a:pPr marL="57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7C9A11-E0A5-0C55-4067-128581D4F2D3}"/>
              </a:ext>
            </a:extLst>
          </p:cNvPr>
          <p:cNvSpPr txBox="1">
            <a:spLocks noChangeArrowheads="1"/>
          </p:cNvSpPr>
          <p:nvPr/>
        </p:nvSpPr>
        <p:spPr>
          <a:xfrm>
            <a:off x="6220047" y="1825625"/>
            <a:ext cx="4380613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2, DN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Impl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4 Contra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5 DN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1, 6 HS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7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Impl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8 DN</a:t>
            </a:r>
          </a:p>
          <a:p>
            <a:pPr marL="0" lvl="1" indent="-457200" algn="l">
              <a:lnSpc>
                <a:spcPct val="100000"/>
              </a:lnSpc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9 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Idemp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6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條件證法（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0000" indent="-540000" algn="l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當一個論證的結論出現「條件語句」的相關形式時，我們可以把該「條件語句」的「前件」當作我們推導程序中的假設性前提，加入我們推導的行列。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0000" indent="-540000" algn="l">
              <a:buFont typeface="+mj-lt"/>
              <a:buAutoNum type="arabicPeriod"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如果因為加入這個假設性前提，而能推導出結論之「條件語句」的「後件」時，就等於說明，假如這個「條件語句」的「前件」成立，其「後件」也必然伴隨成立。這等於就宣告該「條件語句」是成立的。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indent="-540000" algn="l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此時，我們就可以合理的宣告，該「條件語句」是可以被推導而成立的。</a:t>
            </a:r>
          </a:p>
        </p:txBody>
      </p:sp>
    </p:spTree>
    <p:extLst>
      <p:ext uri="{BB962C8B-B14F-4D97-AF65-F5344CB8AC3E}">
        <p14:creationId xmlns:p14="http://schemas.microsoft.com/office/powerpoint/2010/main" val="1158418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條件證法（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4520610" cy="4787826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如果總統被罷免，則當副總統也不能繼任時，就由行政院長繼任總統。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如今，行政院長並未繼任總統。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所以，若總統被罷免，就沒有副總統不能繼任的情事。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5257" y="1825625"/>
            <a:ext cx="5443870" cy="4667250"/>
          </a:xfrm>
        </p:spPr>
        <p:txBody>
          <a:bodyPr>
            <a:normAutofit/>
          </a:bodyPr>
          <a:lstStyle/>
          <a:p>
            <a:pPr marL="536575" indent="-536575">
              <a:lnSpc>
                <a:spcPct val="11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假如我們將「總統被罷免」翻譯為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，將「副總統繼任總統」翻譯為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，將「行政院長繼任總統」翻譯為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，則上述論證就可以被翻譯為：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～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／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～～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8105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條件證法（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8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1018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B → C</a:t>
            </a:r>
          </a:p>
          <a:p>
            <a:pPr marL="1018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～～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～～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3 MP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 MT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3–5 CP</a:t>
            </a:r>
          </a:p>
        </p:txBody>
      </p:sp>
    </p:spTree>
    <p:extLst>
      <p:ext uri="{BB962C8B-B14F-4D97-AF65-F5344CB8AC3E}">
        <p14:creationId xmlns:p14="http://schemas.microsoft.com/office/powerpoint/2010/main" val="4087083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條件證法（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en-US" altLang="zh-TW" sz="4800" dirty="0">
              <a:solidFill>
                <a:srgbClr val="000099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0000" indent="-540000" algn="l">
              <a:buFont typeface="+mj-lt"/>
              <a:buAutoNum type="arabicPeriod"/>
            </a:pPr>
            <a:r>
              <a:rPr lang="zh-TW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「條件證法」和「間接證法」一樣，都會使用到假設性的前提。但是切記，和使用「間接證法」一樣，當有假設性前提出現時，其推論行號就必須向右退縮。以便於跟使用「直接證法」的程序區隔。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0000" indent="-540000" algn="l">
              <a:buFont typeface="+mj-lt"/>
              <a:buAutoNum type="arabicPeriod"/>
            </a:pPr>
            <a:r>
              <a:rPr lang="zh-TW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使用「條件證法」的推論程序中，可以推導出所需「條件語句」的「後件」時，就等於宣告，當加入「條件語句」的「前件」成為假設性前提後，就必然可以支持「後件」的成立。基本上，這就等於宣告「條件證法」的完成。</a:t>
            </a:r>
            <a:endParaRPr lang="en-US" altLang="zh-TW" sz="24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0000" indent="-540000" algn="l">
              <a:buFont typeface="+mj-lt"/>
              <a:buAutoNum type="arabicPeriod"/>
            </a:pPr>
            <a:r>
              <a:rPr lang="zh-TW" altLang="en-US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所以，緊接著我們就可以像上述推論的第</a:t>
            </a:r>
            <a:r>
              <a:rPr lang="en-US" altLang="zh-TW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6 </a:t>
            </a:r>
            <a:r>
              <a:rPr lang="zh-TW" altLang="en-US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行一般，宣告我們是從第</a:t>
            </a:r>
            <a:r>
              <a:rPr lang="en-US" altLang="zh-TW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3 </a:t>
            </a:r>
            <a:r>
              <a:rPr lang="zh-TW" altLang="en-US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行一直推論到第</a:t>
            </a:r>
            <a:r>
              <a:rPr lang="en-US" altLang="zh-TW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 </a:t>
            </a:r>
            <a:r>
              <a:rPr lang="zh-TW" altLang="en-US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行，使用「條件證法」（</a:t>
            </a:r>
            <a:r>
              <a:rPr lang="en-US" altLang="zh-TW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）來支持 </a:t>
            </a:r>
            <a:r>
              <a:rPr lang="en-US" altLang="zh-TW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～～</a:t>
            </a:r>
            <a:r>
              <a:rPr lang="en-US" altLang="zh-TW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4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這個結論的「條件語句」。當然，也別忘了，要退回原來的推論行列位置，已宣告「條件證法」的完成。</a:t>
            </a:r>
          </a:p>
        </p:txBody>
      </p:sp>
    </p:spTree>
    <p:extLst>
      <p:ext uri="{BB962C8B-B14F-4D97-AF65-F5344CB8AC3E}">
        <p14:creationId xmlns:p14="http://schemas.microsoft.com/office/powerpoint/2010/main" val="405322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雙重否定規則（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4 MT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DN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6 MP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35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定理證明</a:t>
            </a:r>
            <a:endParaRPr lang="zh-TW" altLang="en-US" sz="4800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／</a:t>
            </a:r>
            <a:r>
              <a:rPr lang="en-US" altLang="zh-TW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∴(</a:t>
            </a:r>
            <a:r>
              <a:rPr lang="zh-TW" alt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→</a:t>
            </a:r>
            <a:r>
              <a:rPr lang="zh-TW" alt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 </a:t>
            </a:r>
            <a:r>
              <a:rPr lang="en-US" altLang="zh-TW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・～</a:t>
            </a:r>
            <a:r>
              <a:rPr lang="en-US" altLang="zh-TW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56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定理證明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82A5F-EA83-EDA3-A936-8AA5A7CF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pPr marL="104400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TW" alt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</a:p>
          <a:p>
            <a:pPr marL="154800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・～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Q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800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154800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800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marL="154800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TW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itchFamily="2" charset="2"/>
            </a:endParaRPr>
          </a:p>
          <a:p>
            <a:pPr marL="1044000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 → Q ) →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・～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)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A767FA-9695-9E91-475F-F0CA3D49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348" y="1825625"/>
            <a:ext cx="470845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Simp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3 MP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Simp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4, 5 </a:t>
            </a:r>
            <a:r>
              <a:rPr lang="en-US" altLang="zh-TW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2–6 IP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1–7 CP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0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異質換位規則（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</a:t>
            </a:r>
            <a:r>
              <a:rPr lang="zh-TW" altLang="en-US" sz="4800" dirty="0">
                <a:solidFill>
                  <a:srgbClr val="0070C0"/>
                </a:solidFill>
              </a:rPr>
              <a:t>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5495E2-1D2A-807C-DBD4-DC590AD36180}"/>
              </a:ext>
            </a:extLst>
          </p:cNvPr>
          <p:cNvSpPr txBox="1"/>
          <p:nvPr/>
        </p:nvSpPr>
        <p:spPr>
          <a:xfrm>
            <a:off x="3748234" y="1690688"/>
            <a:ext cx="469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Q ≡ 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B79072-05CE-7546-A94D-9F88AB7DA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730018"/>
              </p:ext>
            </p:extLst>
          </p:nvPr>
        </p:nvGraphicFramePr>
        <p:xfrm>
          <a:off x="225082" y="2337019"/>
          <a:ext cx="11774659" cy="4155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625">
                  <a:extLst>
                    <a:ext uri="{9D8B030D-6E8A-4147-A177-3AD203B41FA5}">
                      <a16:colId xmlns:a16="http://schemas.microsoft.com/office/drawing/2014/main" val="94460394"/>
                    </a:ext>
                  </a:extLst>
                </a:gridCol>
                <a:gridCol w="337625">
                  <a:extLst>
                    <a:ext uri="{9D8B030D-6E8A-4147-A177-3AD203B41FA5}">
                      <a16:colId xmlns:a16="http://schemas.microsoft.com/office/drawing/2014/main" val="1537269616"/>
                    </a:ext>
                  </a:extLst>
                </a:gridCol>
                <a:gridCol w="1178572">
                  <a:extLst>
                    <a:ext uri="{9D8B030D-6E8A-4147-A177-3AD203B41FA5}">
                      <a16:colId xmlns:a16="http://schemas.microsoft.com/office/drawing/2014/main" val="399318409"/>
                    </a:ext>
                  </a:extLst>
                </a:gridCol>
                <a:gridCol w="1882787">
                  <a:extLst>
                    <a:ext uri="{9D8B030D-6E8A-4147-A177-3AD203B41FA5}">
                      <a16:colId xmlns:a16="http://schemas.microsoft.com/office/drawing/2014/main" val="1986103805"/>
                    </a:ext>
                  </a:extLst>
                </a:gridCol>
                <a:gridCol w="4019025">
                  <a:extLst>
                    <a:ext uri="{9D8B030D-6E8A-4147-A177-3AD203B41FA5}">
                      <a16:colId xmlns:a16="http://schemas.microsoft.com/office/drawing/2014/main" val="2356216561"/>
                    </a:ext>
                  </a:extLst>
                </a:gridCol>
                <a:gridCol w="4019025">
                  <a:extLst>
                    <a:ext uri="{9D8B030D-6E8A-4147-A177-3AD203B41FA5}">
                      <a16:colId xmlns:a16="http://schemas.microsoft.com/office/drawing/2014/main" val="2148094363"/>
                    </a:ext>
                  </a:extLst>
                </a:gridCol>
              </a:tblGrid>
              <a:tr h="8311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→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→</a:t>
                      </a:r>
                      <a:r>
                        <a:rPr lang="zh-TW" altLang="en-US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P)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590386"/>
                  </a:ext>
                </a:extLst>
              </a:tr>
              <a:tr h="8311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771681"/>
                  </a:ext>
                </a:extLst>
              </a:tr>
              <a:tr h="8311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300736"/>
                  </a:ext>
                </a:extLst>
              </a:tr>
              <a:tr h="8311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547585"/>
                  </a:ext>
                </a:extLst>
              </a:tr>
              <a:tr h="8311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T</a:t>
                      </a:r>
                      <a:endParaRPr lang="zh-TW" altLang="en-US" sz="2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9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8D46F-2D96-8BC3-ADAB-D2F2F45A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異質換位規則（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</a:t>
            </a:r>
            <a:r>
              <a:rPr lang="zh-TW" altLang="en-US" sz="4800" dirty="0">
                <a:solidFill>
                  <a:srgbClr val="0070C0"/>
                </a:solidFill>
              </a:rPr>
              <a:t>）</a:t>
            </a:r>
            <a:endParaRPr lang="zh-TW" altLang="en-US" sz="48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80000"/>
              </a:lnSpc>
              <a:buNone/>
            </a:pPr>
            <a:endParaRPr lang="en-US" altLang="zh-TW" sz="3600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36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若讀書用功，考試必然及格。</a:t>
            </a:r>
          </a:p>
          <a:p>
            <a:pPr marL="449263" indent="-449263" algn="l">
              <a:lnSpc>
                <a:spcPct val="80000"/>
              </a:lnSpc>
            </a:pPr>
            <a:endParaRPr lang="zh-TW" altLang="en-US" sz="3600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若考試不及格，則顯然是讀書不用功。 </a:t>
            </a:r>
          </a:p>
        </p:txBody>
      </p:sp>
    </p:spTree>
    <p:extLst>
      <p:ext uri="{BB962C8B-B14F-4D97-AF65-F5344CB8AC3E}">
        <p14:creationId xmlns:p14="http://schemas.microsoft.com/office/powerpoint/2010/main" val="12250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異質換位規則（</a:t>
            </a:r>
            <a:r>
              <a:rPr lang="en-US" altLang="zh-TW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</a:t>
            </a:r>
            <a:r>
              <a:rPr lang="zh-TW" altLang="en-US" sz="4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</a:t>
            </a:r>
            <a:r>
              <a:rPr lang="zh-TW" altLang="en-US" sz="4800" dirty="0">
                <a:solidFill>
                  <a:srgbClr val="0070C0"/>
                </a:solidFill>
              </a:rPr>
              <a:t>）</a:t>
            </a:r>
            <a:endParaRPr lang="en-US" altLang="zh-TW" sz="4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90688"/>
            <a:ext cx="6040901" cy="501960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若美國攻打伊朗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，則會引起回教國家反美情緒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若以色列採睦鄰外交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，中東和平就會燃起曙光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要嘛不會引起回教國家反美情緒，要嘛以色列會採睦鄰外交。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若全球經濟蕭條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，則「美國不攻打伊朗或中東和平會燃起曙光」就是一句假話。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所以，不會引起全球經濟蕭條。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465F9F-F9F0-9A6A-AFDE-639BC8F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8591" y="1690688"/>
            <a:ext cx="4487594" cy="4802187"/>
          </a:xfrm>
        </p:spPr>
        <p:txBody>
          <a:bodyPr>
            <a:noAutofit/>
          </a:bodyPr>
          <a:lstStyle/>
          <a:p>
            <a:pPr marL="536575" indent="-536575">
              <a:lnSpc>
                <a:spcPct val="12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根據論證中提示的符號，整個論證可翻譯為：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～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en-US" altLang="zh-TW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　  ／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～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</a:p>
          <a:p>
            <a:pPr marL="0" indent="0">
              <a:lnSpc>
                <a:spcPct val="120000"/>
              </a:lnSpc>
              <a:buNone/>
            </a:pP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5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4646</Words>
  <Application>Microsoft Office PowerPoint</Application>
  <PresentationFormat>寬螢幕</PresentationFormat>
  <Paragraphs>1091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9" baseType="lpstr">
      <vt:lpstr>BiauKai</vt:lpstr>
      <vt:lpstr>標楷體</vt:lpstr>
      <vt:lpstr>Arial</vt:lpstr>
      <vt:lpstr>Calibri</vt:lpstr>
      <vt:lpstr>Calibri Light</vt:lpstr>
      <vt:lpstr>Times New Roman</vt:lpstr>
      <vt:lpstr>Wingdings 2</vt:lpstr>
      <vt:lpstr>Office 佈景主題</vt:lpstr>
      <vt:lpstr>自然演繹法 Natural Deduction</vt:lpstr>
      <vt:lpstr>等值性規則 Rules of Equivalence</vt:lpstr>
      <vt:lpstr>雙重否定規則（DN 規則）</vt:lpstr>
      <vt:lpstr>雙重否定規則（DN 規則）</vt:lpstr>
      <vt:lpstr>雙重否定規則（DN 規則）</vt:lpstr>
      <vt:lpstr>雙重否定規則（DN 規則）</vt:lpstr>
      <vt:lpstr>異質換位規則（Contra 規則）</vt:lpstr>
      <vt:lpstr>異質換位規則（Contra 規則）</vt:lpstr>
      <vt:lpstr>異質換位規則（Contra 規則）</vt:lpstr>
      <vt:lpstr>異質換位規則（Contra 規則）</vt:lpstr>
      <vt:lpstr>蘊涵規則（Impl 規則）</vt:lpstr>
      <vt:lpstr>蘊涵規則（Impl 規則）</vt:lpstr>
      <vt:lpstr>蘊涵規則（Impl 規則）</vt:lpstr>
      <vt:lpstr>蘊涵規則（Impl 規則）</vt:lpstr>
      <vt:lpstr>等冪規則（Idemp 規則）</vt:lpstr>
      <vt:lpstr>等冪規則（Idemp 規則）</vt:lpstr>
      <vt:lpstr>等冪規則（Idemp 規則）</vt:lpstr>
      <vt:lpstr>常犯錯誤</vt:lpstr>
      <vt:lpstr>常犯錯誤</vt:lpstr>
      <vt:lpstr>分配規則（Dist 規則）</vt:lpstr>
      <vt:lpstr>分配規則（Dist 規則）</vt:lpstr>
      <vt:lpstr>分配規則（Dist 規則）</vt:lpstr>
      <vt:lpstr>分配規則（Dist 規則）</vt:lpstr>
      <vt:lpstr>分配規則（Dist 規則）</vt:lpstr>
      <vt:lpstr>分配規則（Dist 規則）</vt:lpstr>
      <vt:lpstr>分配規則（Dist 規則）</vt:lpstr>
      <vt:lpstr>移出移入規則（IE 規則）</vt:lpstr>
      <vt:lpstr>移出移入規則（IE 規則）</vt:lpstr>
      <vt:lpstr>移出移入規則（IE 規則）</vt:lpstr>
      <vt:lpstr>移出移入規則（IE 規則）</vt:lpstr>
      <vt:lpstr>交換規則（Comm 規則） </vt:lpstr>
      <vt:lpstr>交換規則（Comm 規則） </vt:lpstr>
      <vt:lpstr>交換規則（Comm 規則）</vt:lpstr>
      <vt:lpstr>交換規則（Comm 規則）</vt:lpstr>
      <vt:lpstr>交換規則（Comm 規則）</vt:lpstr>
      <vt:lpstr>結合規則（Assoc 規則） </vt:lpstr>
      <vt:lpstr>結合規則（Assoc 規則） </vt:lpstr>
      <vt:lpstr>結合規則（Assoc 規則） </vt:lpstr>
      <vt:lpstr>結合規則（Assoc 規則）</vt:lpstr>
      <vt:lpstr>結合規則 （Assoc 規則）</vt:lpstr>
      <vt:lpstr>等值規則（Equiv 規則） </vt:lpstr>
      <vt:lpstr>等值規則（Equiv 規則） </vt:lpstr>
      <vt:lpstr>等值規則（Equiv 規則） </vt:lpstr>
      <vt:lpstr>等值規則（Equiv 規則）</vt:lpstr>
      <vt:lpstr>等值規則（Equiv 規則）　　接下頁</vt:lpstr>
      <vt:lpstr>等值規則（Equiv 規則）　　接上頁</vt:lpstr>
      <vt:lpstr>德摩根規則（DeM 規則）</vt:lpstr>
      <vt:lpstr>德摩根規則（DeM 規則）</vt:lpstr>
      <vt:lpstr>德摩根規則（DeM 規則）</vt:lpstr>
      <vt:lpstr>德摩根規則（DeM 規則）</vt:lpstr>
      <vt:lpstr>德摩根規則 （DeM 規則）</vt:lpstr>
      <vt:lpstr>間接證法（IP 規則）</vt:lpstr>
      <vt:lpstr>間接證法（IP 規則）</vt:lpstr>
      <vt:lpstr>間接證法（IP 規則）</vt:lpstr>
      <vt:lpstr>間接證法（IP 規則）</vt:lpstr>
      <vt:lpstr>條件證法（CP 規則）</vt:lpstr>
      <vt:lpstr>條件證法（CP 規則）</vt:lpstr>
      <vt:lpstr>條件證法（CP 規則）</vt:lpstr>
      <vt:lpstr>條件證法（CP 規則）</vt:lpstr>
      <vt:lpstr>定理證明</vt:lpstr>
      <vt:lpstr>定理證明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自然演繹法natural deduction</dc:title>
  <dc:creator>曾漢塘</dc:creator>
  <cp:lastModifiedBy>祐銓 甘</cp:lastModifiedBy>
  <cp:revision>65</cp:revision>
  <dcterms:created xsi:type="dcterms:W3CDTF">2018-02-21T01:36:08Z</dcterms:created>
  <dcterms:modified xsi:type="dcterms:W3CDTF">2022-10-25T06:59:06Z</dcterms:modified>
</cp:coreProperties>
</file>