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8" r:id="rId2"/>
    <p:sldId id="408" r:id="rId3"/>
    <p:sldId id="409" r:id="rId4"/>
    <p:sldId id="410" r:id="rId5"/>
    <p:sldId id="411" r:id="rId6"/>
    <p:sldId id="387" r:id="rId7"/>
    <p:sldId id="388" r:id="rId8"/>
    <p:sldId id="389" r:id="rId9"/>
    <p:sldId id="404" r:id="rId10"/>
    <p:sldId id="405" r:id="rId11"/>
    <p:sldId id="392" r:id="rId12"/>
    <p:sldId id="407" r:id="rId13"/>
    <p:sldId id="40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9E7"/>
    <a:srgbClr val="DFDAD7"/>
    <a:srgbClr val="7C4502"/>
    <a:srgbClr val="945200"/>
    <a:srgbClr val="F1EDEB"/>
    <a:srgbClr val="EFECEA"/>
    <a:srgbClr val="F9F6F3"/>
    <a:srgbClr val="ADBACA"/>
    <a:srgbClr val="D6DDE5"/>
    <a:srgbClr val="DF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07"/>
  </p:normalViewPr>
  <p:slideViewPr>
    <p:cSldViewPr snapToGrid="0" snapToObjects="1" showGuides="1">
      <p:cViewPr varScale="1">
        <p:scale>
          <a:sx n="119" d="100"/>
          <a:sy n="119" d="100"/>
        </p:scale>
        <p:origin x="1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10574-3DAB-5B4F-8523-3B446179467D}" type="datetimeFigureOut">
              <a:rPr kumimoji="1" lang="zh-TW" altLang="en-US" smtClean="0"/>
              <a:t>2023/2/20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522F8-E3F2-F040-994F-DAE09E74E6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3927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38438"/>
            <a:ext cx="7772400" cy="1190562"/>
          </a:xfrm>
        </p:spPr>
        <p:txBody>
          <a:bodyPr anchor="t">
            <a:noAutofit/>
          </a:bodyPr>
          <a:lstStyle>
            <a:lvl1pPr algn="l">
              <a:defRPr sz="5400"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22908"/>
            <a:ext cx="7772400" cy="192503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0A7B-A380-EC4B-9617-AEAFA51DFEBB}" type="datetimeFigureOut">
              <a:rPr kumimoji="1" lang="zh-TW" altLang="en-US" smtClean="0"/>
              <a:t>2023/2/20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06494EB8-7C47-C246-8E4A-7CF41D254B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749488"/>
            <a:ext cx="7780020" cy="488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3991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0A7B-A380-EC4B-9617-AEAFA51DFEBB}" type="datetimeFigureOut">
              <a:rPr kumimoji="1" lang="zh-TW" altLang="en-US" smtClean="0"/>
              <a:t>2023/2/20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237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0A7B-A380-EC4B-9617-AEAFA51DFEBB}" type="datetimeFigureOut">
              <a:rPr kumimoji="1" lang="zh-TW" altLang="en-US" smtClean="0"/>
              <a:t>2023/2/20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577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548128"/>
            <a:ext cx="7886700" cy="2075308"/>
          </a:xfrm>
        </p:spPr>
        <p:txBody>
          <a:bodyPr anchor="t">
            <a:normAutofit/>
          </a:bodyPr>
          <a:lstStyle>
            <a:lvl1pPr>
              <a:defRPr sz="4800"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770699"/>
            <a:ext cx="7886700" cy="55879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0A7B-A380-EC4B-9617-AEAFA51DFEBB}" type="datetimeFigureOut">
              <a:rPr kumimoji="1" lang="zh-TW" altLang="en-US" smtClean="0"/>
              <a:t>2023/2/20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790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5113782" cy="614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7008"/>
            <a:ext cx="7886700" cy="514934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0A7B-A380-EC4B-9617-AEAFA51DFEBB}" type="datetimeFigureOut">
              <a:rPr kumimoji="1" lang="zh-TW" altLang="en-US" smtClean="0"/>
              <a:t>2023/2/20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平行四邊形 7">
            <a:extLst>
              <a:ext uri="{FF2B5EF4-FFF2-40B4-BE49-F238E27FC236}">
                <a16:creationId xmlns:a16="http://schemas.microsoft.com/office/drawing/2014/main" id="{0A477963-7FFA-9946-9A57-7F3B997E3664}"/>
              </a:ext>
            </a:extLst>
          </p:cNvPr>
          <p:cNvSpPr/>
          <p:nvPr userDrawn="1"/>
        </p:nvSpPr>
        <p:spPr>
          <a:xfrm>
            <a:off x="-170688" y="365127"/>
            <a:ext cx="5803392" cy="614587"/>
          </a:xfrm>
          <a:prstGeom prst="parallelogram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814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0A7B-A380-EC4B-9617-AEAFA51DFEBB}" type="datetimeFigureOut">
              <a:rPr kumimoji="1" lang="zh-TW" altLang="en-US" smtClean="0"/>
              <a:t>2023/2/20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92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0A7B-A380-EC4B-9617-AEAFA51DFEBB}" type="datetimeFigureOut">
              <a:rPr kumimoji="1" lang="zh-TW" altLang="en-US" smtClean="0"/>
              <a:t>2023/2/20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0921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0A7B-A380-EC4B-9617-AEAFA51DFEBB}" type="datetimeFigureOut">
              <a:rPr kumimoji="1" lang="zh-TW" altLang="en-US" smtClean="0"/>
              <a:t>2023/2/20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9744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0A7B-A380-EC4B-9617-AEAFA51DFEBB}" type="datetimeFigureOut">
              <a:rPr kumimoji="1" lang="zh-TW" altLang="en-US" smtClean="0"/>
              <a:t>2023/2/20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11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0A7B-A380-EC4B-9617-AEAFA51DFEBB}" type="datetimeFigureOut">
              <a:rPr kumimoji="1" lang="zh-TW" altLang="en-US" smtClean="0"/>
              <a:t>2023/2/20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656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0A7B-A380-EC4B-9617-AEAFA51DFEBB}" type="datetimeFigureOut">
              <a:rPr kumimoji="1" lang="zh-TW" altLang="en-US" smtClean="0"/>
              <a:t>2023/2/20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154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E0A7B-A380-EC4B-9617-AEAFA51DFEBB}" type="datetimeFigureOut">
              <a:rPr kumimoji="1" lang="zh-TW" altLang="en-US" smtClean="0"/>
              <a:t>2023/2/20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482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6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inhuilo@ntu.edu.tw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.ntu.edu.tw/nobel/2013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B124AF-9EEF-3F48-BE77-9B7F812F9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Numerical Analysis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8031E9-EF37-6146-943C-9BB6DF238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授課老師：羅敏輝</a:t>
            </a:r>
            <a:endParaRPr kumimoji="1" lang="en-US" altLang="zh-TW" sz="2900" dirty="0">
              <a:solidFill>
                <a:schemeClr val="tx1">
                  <a:lumMod val="50000"/>
                  <a:lumOff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課程助教：</a:t>
            </a:r>
            <a:endParaRPr kumimoji="1" lang="en-US" altLang="zh-TW" sz="2900" dirty="0">
              <a:solidFill>
                <a:schemeClr val="tx1">
                  <a:lumMod val="50000"/>
                  <a:lumOff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zh-TW" sz="180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施璟宏 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R11229004@ntu.edu.tw</a:t>
            </a:r>
            <a:endParaRPr lang="zh-TW" altLang="zh-TW" sz="1800" dirty="0">
              <a:solidFill>
                <a:srgbClr val="000000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zh-TW" sz="180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吳宥廷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b07502039@ntu.edu.tw </a:t>
            </a:r>
            <a:endParaRPr lang="zh-TW" altLang="zh-TW" sz="1800" dirty="0">
              <a:solidFill>
                <a:srgbClr val="000000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zh-TW" sz="180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張筑怡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b09209005@ntu.edu.tw</a:t>
            </a:r>
            <a:endParaRPr lang="zh-TW" altLang="zh-TW" sz="1800" dirty="0">
              <a:solidFill>
                <a:srgbClr val="000000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kumimoji="1" lang="en-US" altLang="zh-TW" sz="2000" dirty="0">
              <a:solidFill>
                <a:schemeClr val="tx1">
                  <a:lumMod val="50000"/>
                  <a:lumOff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62CDA0-138F-614D-9962-9CA8B906B3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Week 1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28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8E9DB-4566-CB4B-BC13-BCA7BBC0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1919CDB-DE56-B043-AB87-36962F406D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07008"/>
                <a:ext cx="7886700" cy="315295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kumimoji="1"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2000" b="0" i="1" smtClean="0">
                              <a:latin typeface="Cambria Math" panose="02040503050406030204" pitchFamily="18" charset="0"/>
                            </a:rPr>
                            <m:t>𝑒𝑠𝑡𝑖𝑚𝑎𝑡𝑒</m:t>
                          </m:r>
                        </m:sub>
                      </m:sSub>
                      <m:r>
                        <a:rPr kumimoji="1" lang="en-US" altLang="zh-TW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20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</m:oMath>
                  </m:oMathPara>
                </a14:m>
                <a:endParaRPr kumimoji="1" lang="en-US" altLang="zh-TW" sz="2000"/>
              </a:p>
              <a:p>
                <a:pPr>
                  <a:lnSpc>
                    <a:spcPct val="150000"/>
                  </a:lnSpc>
                </a:pPr>
                <a:endParaRPr kumimoji="1" lang="en-US" altLang="zh-TW" sz="2000"/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2000" b="1">
                    <a:solidFill>
                      <a:srgbClr val="C00000"/>
                    </a:solidFill>
                  </a:rPr>
                  <a:t>Absolute error:</a:t>
                </a:r>
                <a:r>
                  <a:rPr kumimoji="1" lang="en-US" altLang="zh-TW" sz="2000"/>
                  <a:t>	 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TW" sz="2000" i="1">
                                <a:latin typeface="Cambria Math" panose="02040503050406030204" pitchFamily="18" charset="0"/>
                              </a:rPr>
                              <m:t>𝑒𝑠𝑡𝑖𝑚𝑎𝑡𝑒</m:t>
                            </m:r>
                          </m:sub>
                        </m:sSub>
                        <m:r>
                          <a:rPr kumimoji="1" lang="en-US" altLang="zh-TW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TW" sz="2000" i="1">
                                <a:latin typeface="Cambria Math" panose="02040503050406030204" pitchFamily="18" charset="0"/>
                              </a:rPr>
                              <m:t>𝑡𝑟𝑢𝑒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TW" sz="2000"/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2000" b="1">
                    <a:solidFill>
                      <a:srgbClr val="C00000"/>
                    </a:solidFill>
                  </a:rPr>
                  <a:t>Relative error: 	</a:t>
                </a:r>
                <a:r>
                  <a:rPr kumimoji="1" lang="en-US" altLang="zh-TW" sz="200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  <m:t>𝑒𝑠𝑡𝑖𝑚𝑎𝑡𝑒</m:t>
                                </m:r>
                              </m:sub>
                            </m:sSub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𝑡𝑟𝑢𝑒</m:t>
                            </m:r>
                          </m:sub>
                        </m:s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𝑡𝑟𝑢𝑒</m:t>
                            </m:r>
                          </m:sub>
                        </m:sSub>
                      </m:den>
                    </m:f>
                  </m:oMath>
                </a14:m>
                <a:endParaRPr kumimoji="1" lang="en-US" altLang="zh-TW" sz="200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1919CDB-DE56-B043-AB87-36962F406D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07008"/>
                <a:ext cx="7886700" cy="3152957"/>
              </a:xfrm>
              <a:blipFill>
                <a:blip r:embed="rId2"/>
                <a:stretch>
                  <a:fillRect l="-8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>
            <a:extLst>
              <a:ext uri="{FF2B5EF4-FFF2-40B4-BE49-F238E27FC236}">
                <a16:creationId xmlns:a16="http://schemas.microsoft.com/office/drawing/2014/main" id="{6FBD4A48-B919-7145-A988-21400F96AB3E}"/>
              </a:ext>
            </a:extLst>
          </p:cNvPr>
          <p:cNvSpPr txBox="1">
            <a:spLocks/>
          </p:cNvSpPr>
          <p:nvPr/>
        </p:nvSpPr>
        <p:spPr>
          <a:xfrm>
            <a:off x="628650" y="4718540"/>
            <a:ext cx="7349159" cy="806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b="1">
                <a:latin typeface="+mn-lt"/>
              </a:rPr>
              <a:t>How to combine errors?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9A0D1F0-47E1-D64E-A8FC-734CE358913E}"/>
              </a:ext>
            </a:extLst>
          </p:cNvPr>
          <p:cNvSpPr txBox="1"/>
          <p:nvPr/>
        </p:nvSpPr>
        <p:spPr>
          <a:xfrm>
            <a:off x="630371" y="5399512"/>
            <a:ext cx="7215822" cy="96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000"/>
              <a:t>Please read the article by </a:t>
            </a:r>
            <a:r>
              <a:rPr lang="en-US" altLang="zh-TW" sz="2000"/>
              <a:t>Robin Hogan, 2006 (Highlight in Yellow)</a:t>
            </a:r>
          </a:p>
          <a:p>
            <a:pPr>
              <a:lnSpc>
                <a:spcPct val="150000"/>
              </a:lnSpc>
            </a:pPr>
            <a:r>
              <a:rPr kumimoji="1" lang="en-US" altLang="zh-TW" sz="2000"/>
              <a:t>And summarize it for the HW0.  </a:t>
            </a:r>
          </a:p>
        </p:txBody>
      </p:sp>
    </p:spTree>
    <p:extLst>
      <p:ext uri="{BB962C8B-B14F-4D97-AF65-F5344CB8AC3E}">
        <p14:creationId xmlns:p14="http://schemas.microsoft.com/office/powerpoint/2010/main" val="1705631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Arial"/>
              </a:rPr>
              <a:t>Purpose of this Class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83235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cs typeface="Arial"/>
              </a:rPr>
              <a:t>Learning how to use programming and apply 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cs typeface="Arial"/>
              </a:rPr>
              <a:t>Learning several useful </a:t>
            </a:r>
            <a:r>
              <a:rPr lang="en-US" altLang="zh-TW" dirty="0">
                <a:solidFill>
                  <a:srgbClr val="C00000"/>
                </a:solidFill>
                <a:cs typeface="Arial"/>
              </a:rPr>
              <a:t>numerical schemes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cs typeface="Arial"/>
              </a:rPr>
              <a:t>Learning how to </a:t>
            </a:r>
            <a:r>
              <a:rPr lang="en-US" altLang="zh-TW" dirty="0">
                <a:solidFill>
                  <a:srgbClr val="C00000"/>
                </a:solidFill>
                <a:cs typeface="Arial"/>
              </a:rPr>
              <a:t>solve</a:t>
            </a:r>
            <a:r>
              <a:rPr lang="en-US" altLang="zh-TW" dirty="0">
                <a:cs typeface="Arial"/>
              </a:rPr>
              <a:t> numerical problems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cs typeface="Arial"/>
              </a:rPr>
              <a:t>Learning how to </a:t>
            </a:r>
            <a:r>
              <a:rPr lang="en-US" altLang="zh-TW" dirty="0">
                <a:solidFill>
                  <a:srgbClr val="C00000"/>
                </a:solidFill>
              </a:rPr>
              <a:t>build numerical models </a:t>
            </a:r>
            <a:r>
              <a:rPr lang="en-US" altLang="zh-TW" dirty="0">
                <a:cs typeface="Arial"/>
              </a:rPr>
              <a:t>(box model)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cs typeface="Arial"/>
              </a:rPr>
              <a:t>Let’s </a:t>
            </a:r>
            <a:r>
              <a:rPr lang="en-US" altLang="zh-TW" dirty="0">
                <a:solidFill>
                  <a:srgbClr val="C00000"/>
                </a:solidFill>
                <a:cs typeface="Arial"/>
              </a:rPr>
              <a:t>practice</a:t>
            </a:r>
            <a:r>
              <a:rPr lang="en-US" altLang="zh-TW" dirty="0">
                <a:cs typeface="Arial"/>
              </a:rPr>
              <a:t> at </a:t>
            </a:r>
            <a:r>
              <a:rPr lang="en-US" altLang="zh-TW" dirty="0">
                <a:solidFill>
                  <a:srgbClr val="C00000"/>
                </a:solidFill>
                <a:cs typeface="Arial"/>
              </a:rPr>
              <a:t>every </a:t>
            </a:r>
            <a:r>
              <a:rPr lang="en-US" altLang="zh-TW" dirty="0">
                <a:cs typeface="Arial"/>
              </a:rPr>
              <a:t>class!</a:t>
            </a:r>
          </a:p>
        </p:txBody>
      </p:sp>
    </p:spTree>
    <p:extLst>
      <p:ext uri="{BB962C8B-B14F-4D97-AF65-F5344CB8AC3E}">
        <p14:creationId xmlns:p14="http://schemas.microsoft.com/office/powerpoint/2010/main" val="1779447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6A636E-75A3-8747-A9F5-F9262286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Exercise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59F6C1-DA92-1D42-8DB6-73BCEA414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indent="-12700">
              <a:lnSpc>
                <a:spcPct val="150000"/>
              </a:lnSpc>
            </a:pPr>
            <a:r>
              <a:rPr lang="en-US" altLang="zh-TW" dirty="0">
                <a:ea typeface="BiauKai"/>
                <a:cs typeface="BiauKai"/>
              </a:rPr>
              <a:t>Use a “for loop” to write a function to compute the Factorial (!) on a paper</a:t>
            </a:r>
            <a:endParaRPr kumimoji="1" lang="fr-FR" altLang="zh-TW" dirty="0"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141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5B3809-B0CF-E442-8584-5CFCEB14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HW1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348D6E-2D9F-D14B-8D90-1D78BA8CE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7008"/>
            <a:ext cx="7886700" cy="5285865"/>
          </a:xfrm>
        </p:spPr>
        <p:txBody>
          <a:bodyPr>
            <a:normAutofit/>
          </a:bodyPr>
          <a:lstStyle/>
          <a:p>
            <a:pPr marL="365125" indent="-3651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dirty="0">
                <a:ea typeface="Times New Roman" charset="0"/>
                <a:cs typeface="Times New Roman" charset="0"/>
              </a:rPr>
              <a:t>Read the article by </a:t>
            </a:r>
            <a:r>
              <a:rPr lang="en-US" altLang="zh-TW" dirty="0">
                <a:ea typeface="Times New Roman" charset="0"/>
                <a:cs typeface="Times New Roman" charset="0"/>
              </a:rPr>
              <a:t>Hogan, 2006</a:t>
            </a:r>
            <a:br>
              <a:rPr lang="en-US" altLang="zh-TW" dirty="0">
                <a:ea typeface="Times New Roman" charset="0"/>
                <a:cs typeface="Times New Roman" charset="0"/>
              </a:rPr>
            </a:br>
            <a:r>
              <a:rPr lang="en-US" altLang="zh-TW" sz="2000" dirty="0">
                <a:solidFill>
                  <a:srgbClr val="C00000"/>
                </a:solidFill>
                <a:ea typeface="Times New Roman" charset="0"/>
                <a:cs typeface="Times New Roman" charset="0"/>
              </a:rPr>
              <a:t>summarize what the error is</a:t>
            </a:r>
          </a:p>
          <a:p>
            <a:pPr marL="365125" indent="-3651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Times New Roman" charset="0"/>
                <a:cs typeface="Times New Roman" charset="0"/>
              </a:rPr>
              <a:t>Watch two advection animations</a:t>
            </a:r>
            <a:br>
              <a:rPr lang="en-US" altLang="zh-TW" dirty="0">
                <a:ea typeface="Times New Roman" charset="0"/>
                <a:cs typeface="Times New Roman" charset="0"/>
              </a:rPr>
            </a:br>
            <a:r>
              <a:rPr lang="en-US" altLang="zh-TW" sz="2000" dirty="0">
                <a:solidFill>
                  <a:srgbClr val="C00000"/>
                </a:solidFill>
                <a:ea typeface="Times New Roman" charset="0"/>
                <a:cs typeface="Times New Roman" charset="0"/>
              </a:rPr>
              <a:t>summarize your thoughts </a:t>
            </a:r>
          </a:p>
          <a:p>
            <a:pPr marL="365125" indent="-3651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Times New Roman" charset="0"/>
                <a:cs typeface="Times New Roman" charset="0"/>
              </a:rPr>
              <a:t>Finish the </a:t>
            </a:r>
            <a:r>
              <a:rPr kumimoji="1" lang="en-US" altLang="zh-TW" dirty="0"/>
              <a:t>Exercise work using python/</a:t>
            </a:r>
            <a:r>
              <a:rPr kumimoji="1" lang="en-US" altLang="zh-TW" dirty="0" err="1"/>
              <a:t>matlab</a:t>
            </a:r>
            <a:endParaRPr lang="en-US" altLang="zh-TW" dirty="0"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rgbClr val="C00000"/>
              </a:solidFill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C00000"/>
                </a:solidFill>
                <a:ea typeface="Times New Roman" charset="0"/>
                <a:cs typeface="Times New Roman" charset="0"/>
              </a:rPr>
              <a:t>upload the above tasks (in one zip file including word files and the code) on NTU COOL (due this Friday, Feb 24 at 22:00)</a:t>
            </a:r>
            <a:endParaRPr kumimoji="1"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0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84967D3-FFBA-6D7F-2011-CFEB5CC5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1800" b="1" dirty="0">
                <a:effectLst/>
                <a:latin typeface="微軟正黑體" panose="020B0604030504040204" pitchFamily="34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Numerical Analysis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91E6954-87B4-45A1-3439-232DE9958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28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Class Hours and Location: Mon 13:20-15:10,  </a:t>
            </a:r>
            <a:r>
              <a:rPr lang="zh-TW" altLang="zh-TW" sz="2800" dirty="0">
                <a:solidFill>
                  <a:srgbClr val="000000"/>
                </a:solidFill>
                <a:effectLst/>
                <a:latin typeface="Times New Roman PS"/>
                <a:ea typeface="微軟正黑體" panose="020B0604030504040204" pitchFamily="34" charset="-120"/>
                <a:cs typeface="Times New Roman" panose="02020603050405020304" pitchFamily="18" charset="0"/>
              </a:rPr>
              <a:t>大氣系：</a:t>
            </a:r>
            <a:r>
              <a:rPr lang="en-US" altLang="zh-TW" sz="2800" dirty="0">
                <a:solidFill>
                  <a:srgbClr val="000000"/>
                </a:solidFill>
                <a:effectLst/>
                <a:latin typeface="Times New Roman PS"/>
                <a:ea typeface="微軟正黑體" panose="020B0604030504040204" pitchFamily="34" charset="-120"/>
                <a:cs typeface="Times New Roman" panose="02020603050405020304" pitchFamily="18" charset="0"/>
              </a:rPr>
              <a:t>B105 </a:t>
            </a:r>
            <a:endParaRPr lang="zh-TW" altLang="zh-TW" sz="2800" dirty="0">
              <a:effectLst/>
              <a:latin typeface="Times New Roman PS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TW" sz="28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Instructor: Min-Hui Lo (</a:t>
            </a:r>
            <a:r>
              <a:rPr lang="en-US" altLang="zh-TW" sz="2800" u="sng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新細明體" panose="02020500000000000000" pitchFamily="18" charset="-120"/>
                <a:cs typeface="Times New Roman" panose="02020603050405020304" pitchFamily="18" charset="0"/>
                <a:hlinkClick r:id="rId2"/>
              </a:rPr>
              <a:t>minhuilo@ntu.edu.tw</a:t>
            </a:r>
            <a:r>
              <a:rPr lang="en-US" altLang="zh-TW" sz="28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endParaRPr lang="zh-TW" altLang="zh-TW" sz="2800" dirty="0">
              <a:solidFill>
                <a:srgbClr val="000000"/>
              </a:solidFill>
              <a:effectLst/>
              <a:latin typeface="Times New Roman PS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28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endParaRPr lang="zh-TW" altLang="zh-TW" sz="2800" dirty="0">
              <a:solidFill>
                <a:srgbClr val="000000"/>
              </a:solidFill>
              <a:effectLst/>
              <a:latin typeface="Times New Roman PS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28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TAs: </a:t>
            </a:r>
            <a:endParaRPr lang="zh-TW" altLang="zh-TW" sz="2800" dirty="0">
              <a:solidFill>
                <a:srgbClr val="000000"/>
              </a:solidFill>
              <a:effectLst/>
              <a:latin typeface="Times New Roman PS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</a:pPr>
            <a:r>
              <a:rPr lang="zh-TW" altLang="zh-TW" sz="2800" dirty="0">
                <a:solidFill>
                  <a:srgbClr val="000000"/>
                </a:solidFill>
                <a:effectLst/>
                <a:latin typeface="Times New Roman PS"/>
                <a:ea typeface="微軟正黑體" panose="020B0604030504040204" pitchFamily="34" charset="-120"/>
                <a:cs typeface="Times New Roman" panose="02020603050405020304" pitchFamily="18" charset="0"/>
              </a:rPr>
              <a:t>施璟宏 </a:t>
            </a:r>
            <a:r>
              <a:rPr lang="en-US" altLang="zh-TW" sz="2800" dirty="0">
                <a:solidFill>
                  <a:srgbClr val="000000"/>
                </a:solidFill>
                <a:effectLst/>
                <a:latin typeface="Times New Roman PS"/>
                <a:ea typeface="微軟正黑體" panose="020B0604030504040204" pitchFamily="34" charset="-120"/>
                <a:cs typeface="Times New Roman" panose="02020603050405020304" pitchFamily="18" charset="0"/>
              </a:rPr>
              <a:t>R11229004@ntu.edu.tw</a:t>
            </a:r>
            <a:endParaRPr lang="zh-TW" altLang="zh-TW" sz="2800" dirty="0">
              <a:solidFill>
                <a:srgbClr val="000000"/>
              </a:solidFill>
              <a:effectLst/>
              <a:latin typeface="Times New Roman PS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</a:pPr>
            <a:r>
              <a:rPr lang="zh-TW" altLang="zh-TW" sz="2800" dirty="0">
                <a:solidFill>
                  <a:srgbClr val="000000"/>
                </a:solidFill>
                <a:effectLst/>
                <a:latin typeface="Times New Roman PS"/>
                <a:ea typeface="微軟正黑體" panose="020B0604030504040204" pitchFamily="34" charset="-120"/>
                <a:cs typeface="Times New Roman" panose="02020603050405020304" pitchFamily="18" charset="0"/>
              </a:rPr>
              <a:t>吳宥廷</a:t>
            </a:r>
            <a:r>
              <a:rPr lang="en-US" altLang="zh-TW" sz="2800" dirty="0">
                <a:solidFill>
                  <a:srgbClr val="000000"/>
                </a:solidFill>
                <a:effectLst/>
                <a:latin typeface="Times New Roman PS"/>
                <a:ea typeface="微軟正黑體" panose="020B0604030504040204" pitchFamily="34" charset="-120"/>
                <a:cs typeface="Times New Roman" panose="02020603050405020304" pitchFamily="18" charset="0"/>
              </a:rPr>
              <a:t> b07502039@ntu.edu.tw </a:t>
            </a:r>
            <a:endParaRPr lang="zh-TW" altLang="zh-TW" sz="2800" dirty="0">
              <a:solidFill>
                <a:srgbClr val="000000"/>
              </a:solidFill>
              <a:effectLst/>
              <a:latin typeface="Times New Roman PS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</a:pPr>
            <a:r>
              <a:rPr lang="zh-TW" altLang="zh-TW" sz="2800" dirty="0">
                <a:solidFill>
                  <a:srgbClr val="000000"/>
                </a:solidFill>
                <a:effectLst/>
                <a:latin typeface="Times New Roman PS"/>
                <a:ea typeface="微軟正黑體" panose="020B0604030504040204" pitchFamily="34" charset="-120"/>
                <a:cs typeface="Times New Roman" panose="02020603050405020304" pitchFamily="18" charset="0"/>
              </a:rPr>
              <a:t>張筑怡</a:t>
            </a:r>
            <a:r>
              <a:rPr lang="en-US" altLang="zh-TW" sz="2800" dirty="0">
                <a:solidFill>
                  <a:srgbClr val="000000"/>
                </a:solidFill>
                <a:effectLst/>
                <a:latin typeface="Times New Roman PS"/>
                <a:ea typeface="微軟正黑體" panose="020B0604030504040204" pitchFamily="34" charset="-120"/>
                <a:cs typeface="Times New Roman" panose="02020603050405020304" pitchFamily="18" charset="0"/>
              </a:rPr>
              <a:t> b09209005@ntu.edu.tw</a:t>
            </a:r>
            <a:endParaRPr lang="zh-TW" altLang="zh-TW" sz="2800" dirty="0">
              <a:solidFill>
                <a:srgbClr val="000000"/>
              </a:solidFill>
              <a:effectLst/>
              <a:latin typeface="Times New Roman PS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6921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03324F-6157-3391-CCEF-A230E71B3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965200"/>
            <a:ext cx="8699500" cy="58928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TW" sz="120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</a:t>
            </a:r>
            <a:endParaRPr lang="zh-TW" altLang="zh-TW" sz="1200" dirty="0">
              <a:solidFill>
                <a:srgbClr val="000000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lvl="0" indent="-342900">
              <a:lnSpc>
                <a:spcPct val="120000"/>
              </a:lnSpc>
              <a:buFont typeface="Wingdings" pitchFamily="2" charset="2"/>
              <a:buChar char=""/>
              <a:tabLst>
                <a:tab pos="457200" algn="l"/>
              </a:tabLst>
            </a:pPr>
            <a:r>
              <a:rPr lang="en-US" altLang="zh-TW" b="1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Textbook</a:t>
            </a:r>
            <a:endParaRPr lang="zh-TW" altLang="zh-TW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  <a:cs typeface="新細明體" panose="02020500000000000000" pitchFamily="18" charset="-12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"/>
            </a:pPr>
            <a:r>
              <a:rPr lang="en-US" altLang="zh-TW" kern="180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新細明體" panose="02020500000000000000" pitchFamily="18" charset="-120"/>
              </a:rPr>
              <a:t>Python Programming and Numerical Methods: A Guide for Engineers and Scientists</a:t>
            </a:r>
            <a:endParaRPr lang="zh-TW" altLang="zh-TW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  <a:cs typeface="新細明體" panose="02020500000000000000" pitchFamily="18" charset="-120"/>
            </a:endParaRPr>
          </a:p>
          <a:p>
            <a:pPr marL="990600">
              <a:lnSpc>
                <a:spcPct val="120000"/>
              </a:lnSpc>
            </a:pPr>
            <a:r>
              <a:rPr lang="en-US" altLang="zh-TW" sz="120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 </a:t>
            </a:r>
            <a:endParaRPr lang="zh-TW" altLang="zh-TW" sz="120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  <a:cs typeface="新細明體" panose="02020500000000000000" pitchFamily="18" charset="-120"/>
            </a:endParaRPr>
          </a:p>
          <a:p>
            <a:pPr marL="342900" lvl="0" indent="-342900">
              <a:lnSpc>
                <a:spcPct val="120000"/>
              </a:lnSpc>
              <a:buFont typeface="Wingdings" pitchFamily="2" charset="2"/>
              <a:buChar char=""/>
              <a:tabLst>
                <a:tab pos="457200" algn="l"/>
              </a:tabLst>
            </a:pPr>
            <a:r>
              <a:rPr lang="en-US" altLang="zh-TW" b="1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Class Introduction</a:t>
            </a:r>
            <a:endParaRPr lang="zh-TW" altLang="zh-TW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  <a:cs typeface="新細明體" panose="02020500000000000000" pitchFamily="18" charset="-12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"/>
            </a:pPr>
            <a:r>
              <a:rPr lang="zh-TW" altLang="zh-TW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介紹在科學與工程上常用的數值方法與其理論基礎，並比較各方法的優缺點。此課程同時借助</a:t>
            </a:r>
            <a:r>
              <a:rPr lang="en-US" altLang="zh-TW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Python</a:t>
            </a:r>
            <a:r>
              <a:rPr lang="zh-TW" altLang="zh-TW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語言軟體進行實習。</a:t>
            </a:r>
            <a:endParaRPr lang="zh-TW" altLang="zh-TW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  <a:cs typeface="新細明體" panose="02020500000000000000" pitchFamily="18" charset="-12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"/>
            </a:pPr>
            <a:r>
              <a:rPr lang="zh-TW" altLang="zh-TW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課程內容介紹的投影片與影音檔預定會在前一周的星期二</a:t>
            </a:r>
            <a:r>
              <a:rPr lang="en-US" altLang="zh-TW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23:00</a:t>
            </a:r>
            <a:r>
              <a:rPr lang="zh-TW" altLang="zh-TW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上傳至</a:t>
            </a:r>
            <a:r>
              <a:rPr lang="en-US" altLang="zh-TW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NTUCOOL</a:t>
            </a:r>
            <a:r>
              <a:rPr lang="zh-TW" altLang="zh-TW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，並寄信公告，</a:t>
            </a:r>
            <a:r>
              <a:rPr lang="zh-TW" altLang="zh-TW" u="sng" dirty="0">
                <a:solidFill>
                  <a:srgbClr val="FF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請務必先行預習</a:t>
            </a:r>
            <a:r>
              <a:rPr lang="zh-TW" altLang="zh-TW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。</a:t>
            </a:r>
            <a:endParaRPr lang="zh-TW" altLang="zh-TW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  <a:cs typeface="新細明體" panose="02020500000000000000" pitchFamily="18" charset="-12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"/>
            </a:pPr>
            <a:r>
              <a:rPr lang="zh-TW" altLang="zh-TW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作業將以分組的方式進行，兩個人為一組將作業完成，我們會利用上課時間於</a:t>
            </a:r>
            <a:r>
              <a:rPr lang="en-US" altLang="zh-TW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 B105</a:t>
            </a:r>
            <a:r>
              <a:rPr lang="zh-TW" altLang="zh-TW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完成部分作業，助教和我會從旁協助。</a:t>
            </a:r>
            <a:r>
              <a:rPr lang="zh-TW" altLang="zh-TW" dirty="0">
                <a:solidFill>
                  <a:srgbClr val="C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新細明體" panose="02020500000000000000" pitchFamily="18" charset="-120"/>
              </a:rPr>
              <a:t>每週作業</a:t>
            </a:r>
            <a:r>
              <a:rPr lang="zh-TW" altLang="zh-TW" dirty="0">
                <a:solidFill>
                  <a:srgbClr val="C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請在星期二</a:t>
            </a:r>
            <a:r>
              <a:rPr lang="en-US" altLang="zh-TW" dirty="0">
                <a:solidFill>
                  <a:srgbClr val="C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22:00</a:t>
            </a:r>
            <a:r>
              <a:rPr lang="zh-TW" altLang="zh-TW" dirty="0">
                <a:solidFill>
                  <a:srgbClr val="C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之前上傳</a:t>
            </a:r>
            <a:r>
              <a:rPr lang="zh-TW" altLang="zh-TW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one zip file including code and word file</a:t>
            </a:r>
            <a:r>
              <a:rPr lang="zh-TW" altLang="zh-TW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），嚴禁抄襲與遲交。</a:t>
            </a:r>
            <a:endParaRPr lang="zh-TW" altLang="zh-TW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  <a:cs typeface="新細明體" panose="02020500000000000000" pitchFamily="18" charset="-12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"/>
            </a:pPr>
            <a:r>
              <a:rPr lang="zh-TW" altLang="zh-TW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請定期收信件，會利用</a:t>
            </a:r>
            <a:r>
              <a:rPr lang="en-US" altLang="zh-TW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NTUCOOL</a:t>
            </a:r>
            <a:r>
              <a:rPr lang="zh-TW" altLang="zh-TW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寄信跟同學們交代課程相關事情。</a:t>
            </a:r>
            <a:endParaRPr lang="zh-TW" altLang="zh-TW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  <a:cs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4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03324F-6157-3391-CCEF-A230E71B3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965200"/>
            <a:ext cx="8572500" cy="5892800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20000"/>
              </a:lnSpc>
              <a:buFont typeface="Wingdings" pitchFamily="2" charset="2"/>
              <a:buChar char=""/>
              <a:tabLst>
                <a:tab pos="457200" algn="l"/>
              </a:tabLst>
            </a:pPr>
            <a:r>
              <a:rPr lang="en-US" altLang="zh-TW" sz="2200" b="1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Grading</a:t>
            </a:r>
            <a:r>
              <a:rPr lang="en-US" altLang="zh-TW" sz="220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: Final grades for the course will be determined using the following weightings:</a:t>
            </a:r>
            <a:endParaRPr lang="zh-TW" altLang="zh-TW" sz="220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  <a:cs typeface="新細明體" panose="02020500000000000000" pitchFamily="18" charset="-12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"/>
            </a:pPr>
            <a:r>
              <a:rPr lang="en-US" altLang="zh-TW" sz="220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48% Programming assignments at each class (about 12 times)</a:t>
            </a:r>
            <a:endParaRPr lang="zh-TW" altLang="zh-TW" sz="220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  <a:cs typeface="新細明體" panose="02020500000000000000" pitchFamily="18" charset="-12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"/>
            </a:pPr>
            <a:r>
              <a:rPr lang="en-US" altLang="zh-TW" sz="220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20% Midterm</a:t>
            </a:r>
            <a:endParaRPr lang="zh-TW" altLang="zh-TW" sz="220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  <a:cs typeface="新細明體" panose="02020500000000000000" pitchFamily="18" charset="-12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"/>
            </a:pPr>
            <a:r>
              <a:rPr lang="en-US" altLang="zh-TW" sz="220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20% Final</a:t>
            </a:r>
            <a:endParaRPr lang="zh-TW" altLang="zh-TW" sz="220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  <a:cs typeface="新細明體" panose="02020500000000000000" pitchFamily="18" charset="-12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"/>
            </a:pPr>
            <a:r>
              <a:rPr lang="en-US" altLang="zh-TW" sz="220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12% Final project presentation on 06/12 (6-8 mins video)</a:t>
            </a:r>
            <a:endParaRPr lang="zh-TW" altLang="zh-TW" sz="220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  <a:cs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597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220076E-2838-7192-4D3D-0DAA6992C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326534"/>
              </p:ext>
            </p:extLst>
          </p:nvPr>
        </p:nvGraphicFramePr>
        <p:xfrm>
          <a:off x="571500" y="152400"/>
          <a:ext cx="8102600" cy="69661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1359">
                  <a:extLst>
                    <a:ext uri="{9D8B030D-6E8A-4147-A177-3AD203B41FA5}">
                      <a16:colId xmlns:a16="http://schemas.microsoft.com/office/drawing/2014/main" val="1865109504"/>
                    </a:ext>
                  </a:extLst>
                </a:gridCol>
                <a:gridCol w="6231241">
                  <a:extLst>
                    <a:ext uri="{9D8B030D-6E8A-4147-A177-3AD203B41FA5}">
                      <a16:colId xmlns:a16="http://schemas.microsoft.com/office/drawing/2014/main" val="1820967697"/>
                    </a:ext>
                  </a:extLst>
                </a:gridCol>
              </a:tblGrid>
              <a:tr h="937821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WK1(02/20) </a:t>
                      </a:r>
                      <a:endParaRPr lang="zh-TW" sz="20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0365" marR="60365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Introduction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(HW1)</a:t>
                      </a:r>
                      <a:endParaRPr lang="zh-TW" sz="20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en-US" sz="20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Arrange the groups (2 students)</a:t>
                      </a:r>
                      <a:endParaRPr lang="zh-TW" sz="20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60365" marR="60365" marT="0" marB="0"/>
                </a:tc>
                <a:extLst>
                  <a:ext uri="{0D108BD9-81ED-4DB2-BD59-A6C34878D82A}">
                    <a16:rowId xmlns:a16="http://schemas.microsoft.com/office/drawing/2014/main" val="689831"/>
                  </a:ext>
                </a:extLst>
              </a:tr>
              <a:tr h="344879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WK2(02/27)</a:t>
                      </a:r>
                      <a:endParaRPr lang="zh-TW" sz="20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0365" marR="60365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1600200" algn="l"/>
                        </a:tabLst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No class</a:t>
                      </a:r>
                      <a:endParaRPr lang="zh-TW" sz="2000" dirty="0">
                        <a:solidFill>
                          <a:srgbClr val="C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0365" marR="60365" marT="0" marB="0"/>
                </a:tc>
                <a:extLst>
                  <a:ext uri="{0D108BD9-81ED-4DB2-BD59-A6C34878D82A}">
                    <a16:rowId xmlns:a16="http://schemas.microsoft.com/office/drawing/2014/main" val="158742865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WK3(03/06)</a:t>
                      </a:r>
                      <a:endParaRPr lang="zh-TW" sz="20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0365" marR="60365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Nonlinear equation I (HW2)</a:t>
                      </a:r>
                      <a:endParaRPr lang="zh-TW" sz="20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0365" marR="60365" marT="0" marB="0"/>
                </a:tc>
                <a:extLst>
                  <a:ext uri="{0D108BD9-81ED-4DB2-BD59-A6C34878D82A}">
                    <a16:rowId xmlns:a16="http://schemas.microsoft.com/office/drawing/2014/main" val="16925968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WK4(03/13)</a:t>
                      </a:r>
                      <a:endParaRPr lang="zh-TW" sz="20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0365" marR="60365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Nonlinear equation II (HW3)</a:t>
                      </a:r>
                      <a:endParaRPr lang="zh-TW" sz="20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0365" marR="60365" marT="0" marB="0"/>
                </a:tc>
                <a:extLst>
                  <a:ext uri="{0D108BD9-81ED-4DB2-BD59-A6C34878D82A}">
                    <a16:rowId xmlns:a16="http://schemas.microsoft.com/office/drawing/2014/main" val="158776219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WK5(03/20)</a:t>
                      </a:r>
                      <a:endParaRPr lang="zh-TW" sz="20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0365" marR="60365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Solving a system of linear equations I (HW4)</a:t>
                      </a:r>
                      <a:endParaRPr lang="zh-TW" sz="20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0365" marR="60365" marT="0" marB="0"/>
                </a:tc>
                <a:extLst>
                  <a:ext uri="{0D108BD9-81ED-4DB2-BD59-A6C34878D82A}">
                    <a16:rowId xmlns:a16="http://schemas.microsoft.com/office/drawing/2014/main" val="2444449369"/>
                  </a:ext>
                </a:extLst>
              </a:tr>
              <a:tr h="312607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WK6(03/27)</a:t>
                      </a:r>
                      <a:endParaRPr lang="zh-TW" sz="20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0365" marR="60365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Solving a system of linear equations II (HW5)</a:t>
                      </a:r>
                      <a:endParaRPr lang="zh-TW" sz="20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0365" marR="60365" marT="0" marB="0"/>
                </a:tc>
                <a:extLst>
                  <a:ext uri="{0D108BD9-81ED-4DB2-BD59-A6C34878D82A}">
                    <a16:rowId xmlns:a16="http://schemas.microsoft.com/office/drawing/2014/main" val="3267371149"/>
                  </a:ext>
                </a:extLst>
              </a:tr>
              <a:tr h="360493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WK7(04/03)</a:t>
                      </a:r>
                      <a:endParaRPr lang="zh-TW" sz="20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0365" marR="60365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1600200" algn="l"/>
                        </a:tabLst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No class</a:t>
                      </a:r>
                      <a:endParaRPr lang="zh-TW" sz="2000" dirty="0">
                        <a:solidFill>
                          <a:srgbClr val="C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0365" marR="60365" marT="0" marB="0"/>
                </a:tc>
                <a:extLst>
                  <a:ext uri="{0D108BD9-81ED-4DB2-BD59-A6C34878D82A}">
                    <a16:rowId xmlns:a16="http://schemas.microsoft.com/office/drawing/2014/main" val="68064388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WK8(04/10)</a:t>
                      </a:r>
                      <a:endParaRPr lang="zh-TW" sz="20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0365" marR="60365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Curve fitting; Interpolation (HW6)</a:t>
                      </a:r>
                      <a:endParaRPr lang="zh-TW" sz="20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0365" marR="60365" marT="0" marB="0"/>
                </a:tc>
                <a:extLst>
                  <a:ext uri="{0D108BD9-81ED-4DB2-BD59-A6C34878D82A}">
                    <a16:rowId xmlns:a16="http://schemas.microsoft.com/office/drawing/2014/main" val="295268562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WK9(04/17)</a:t>
                      </a:r>
                      <a:endParaRPr lang="zh-TW" sz="20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0365" marR="60365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highlight>
                            <a:srgbClr val="FFFF00"/>
                          </a:highlight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Midterm</a:t>
                      </a:r>
                      <a:endParaRPr lang="zh-TW" sz="20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0365" marR="60365" marT="0" marB="0"/>
                </a:tc>
                <a:extLst>
                  <a:ext uri="{0D108BD9-81ED-4DB2-BD59-A6C34878D82A}">
                    <a16:rowId xmlns:a16="http://schemas.microsoft.com/office/drawing/2014/main" val="1242072858"/>
                  </a:ext>
                </a:extLst>
              </a:tr>
              <a:tr h="347855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WK10(04/24)</a:t>
                      </a:r>
                      <a:endParaRPr lang="zh-TW" sz="20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0365" marR="60365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Finite Difference (HW7)</a:t>
                      </a:r>
                      <a:endParaRPr lang="zh-TW" sz="20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0365" marR="60365" marT="0" marB="0"/>
                </a:tc>
                <a:extLst>
                  <a:ext uri="{0D108BD9-81ED-4DB2-BD59-A6C34878D82A}">
                    <a16:rowId xmlns:a16="http://schemas.microsoft.com/office/drawing/2014/main" val="3450588772"/>
                  </a:ext>
                </a:extLst>
              </a:tr>
              <a:tr h="363345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WK11(05/01)</a:t>
                      </a:r>
                      <a:endParaRPr lang="zh-TW" sz="20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0365" marR="60365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Ordinary differential equation I (HW8)</a:t>
                      </a:r>
                      <a:endParaRPr lang="zh-TW" sz="20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0365" marR="60365" marT="0" marB="0"/>
                </a:tc>
                <a:extLst>
                  <a:ext uri="{0D108BD9-81ED-4DB2-BD59-A6C34878D82A}">
                    <a16:rowId xmlns:a16="http://schemas.microsoft.com/office/drawing/2014/main" val="1124384277"/>
                  </a:ext>
                </a:extLst>
              </a:tr>
              <a:tr h="342779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WK12(05/08)</a:t>
                      </a:r>
                      <a:endParaRPr lang="zh-TW" sz="20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0365" marR="60365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Ordinary differential equation II (HW9)</a:t>
                      </a:r>
                      <a:endParaRPr lang="zh-TW" sz="20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0365" marR="60365" marT="0" marB="0"/>
                </a:tc>
                <a:extLst>
                  <a:ext uri="{0D108BD9-81ED-4DB2-BD59-A6C34878D82A}">
                    <a16:rowId xmlns:a16="http://schemas.microsoft.com/office/drawing/2014/main" val="2342154429"/>
                  </a:ext>
                </a:extLst>
              </a:tr>
              <a:tr h="388979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WK13(05/15)</a:t>
                      </a:r>
                      <a:endParaRPr lang="zh-TW" sz="20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0365" marR="60365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Numerical integration (HW10)</a:t>
                      </a:r>
                      <a:endParaRPr lang="zh-TW" sz="20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0365" marR="60365" marT="0" marB="0"/>
                </a:tc>
                <a:extLst>
                  <a:ext uri="{0D108BD9-81ED-4DB2-BD59-A6C34878D82A}">
                    <a16:rowId xmlns:a16="http://schemas.microsoft.com/office/drawing/2014/main" val="182645073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WK14(05/22)</a:t>
                      </a:r>
                      <a:endParaRPr lang="zh-TW" sz="20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0365" marR="60365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Advection and diffusion equations I (HW11)</a:t>
                      </a:r>
                      <a:endParaRPr lang="zh-TW" sz="20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0365" marR="60365" marT="0" marB="0"/>
                </a:tc>
                <a:extLst>
                  <a:ext uri="{0D108BD9-81ED-4DB2-BD59-A6C34878D82A}">
                    <a16:rowId xmlns:a16="http://schemas.microsoft.com/office/drawing/2014/main" val="72127508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WK15(05/29)</a:t>
                      </a:r>
                      <a:endParaRPr lang="zh-TW" sz="20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0365" marR="60365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Advection and diffusion equations II (HW12)</a:t>
                      </a:r>
                      <a:endParaRPr lang="zh-TW" sz="20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0365" marR="60365" marT="0" marB="0"/>
                </a:tc>
                <a:extLst>
                  <a:ext uri="{0D108BD9-81ED-4DB2-BD59-A6C34878D82A}">
                    <a16:rowId xmlns:a16="http://schemas.microsoft.com/office/drawing/2014/main" val="1862437200"/>
                  </a:ext>
                </a:extLst>
              </a:tr>
              <a:tr h="976561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WK16(06/05)</a:t>
                      </a:r>
                      <a:endParaRPr lang="zh-TW" sz="20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0365" marR="60365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Wingdings" pitchFamily="2" charset="2"/>
                        <a:buChar char=""/>
                      </a:pPr>
                      <a:r>
                        <a:rPr lang="en-US" sz="2000" dirty="0">
                          <a:effectLst/>
                          <a:highlight>
                            <a:srgbClr val="FFFF00"/>
                          </a:highlight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Final exam</a:t>
                      </a:r>
                      <a:endParaRPr lang="zh-TW" sz="2000" dirty="0">
                        <a:effectLst/>
                        <a:highlight>
                          <a:srgbClr val="FFFF00"/>
                        </a:highlight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342900" lvl="0" indent="-342900">
                        <a:buFont typeface="Wingdings" pitchFamily="2" charset="2"/>
                        <a:buChar char=""/>
                      </a:pPr>
                      <a:r>
                        <a:rPr lang="en-US" sz="2000" dirty="0">
                          <a:effectLst/>
                          <a:highlight>
                            <a:srgbClr val="FFFF00"/>
                          </a:highlight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video record for final project presentation (6-8 mins) + ppt file (with descriptions) 6/12 22:00</a:t>
                      </a:r>
                      <a:endParaRPr lang="zh-TW" sz="20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365" marR="60365" marT="0" marB="0"/>
                </a:tc>
                <a:extLst>
                  <a:ext uri="{0D108BD9-81ED-4DB2-BD59-A6C34878D82A}">
                    <a16:rowId xmlns:a16="http://schemas.microsoft.com/office/drawing/2014/main" val="3981240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19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BiauKai" charset="0"/>
              </a:rPr>
              <a:t>2013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BiauKai" charset="0"/>
              </a:rPr>
              <a:t>年諾貝爾化學獎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2"/>
              </a:rPr>
              <a:t>http://www.ch.ntu.edu.tw/nobel/2013.html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  <a:cs typeface="BiauKai"/>
              </a:rPr>
              <a:t>化學反應以閃電的速度進行著，閃避著化學家們虎視眈眈的雙眼。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  <a:cs typeface="BiauKai"/>
              </a:rPr>
              <a:t>2013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  <a:cs typeface="BiauKai"/>
              </a:rPr>
              <a:t>年</a:t>
            </a:r>
            <a:r>
              <a:rPr lang="zh-TW" altLang="en-US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BiauKai"/>
              </a:rPr>
              <a:t>的諾貝爾化學獎得主們利用電腦模擬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  <a:cs typeface="BiauKai"/>
              </a:rPr>
              <a:t>，讓化學的神祕路徑得以現形。對於化學運作的細部暸解，使得催化劑、藥物以及太陽能電池的最佳化變得更有效率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kumimoji="1"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(by 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  <a:cs typeface="BiauKai"/>
              </a:rPr>
              <a:t>蔡蘊明老師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935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BiauKai"/>
              </a:rPr>
              <a:t>古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BiauKai"/>
              </a:rPr>
              <a:t>巴比倫泥板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6D0595C-2850-C745-84D9-C692BCC5FB1B}"/>
              </a:ext>
            </a:extLst>
          </p:cNvPr>
          <p:cNvGrpSpPr/>
          <p:nvPr/>
        </p:nvGrpSpPr>
        <p:grpSpPr>
          <a:xfrm>
            <a:off x="4465849" y="2372139"/>
            <a:ext cx="4528926" cy="4326814"/>
            <a:chOff x="4465849" y="2372139"/>
            <a:chExt cx="4528926" cy="4326814"/>
          </a:xfrm>
        </p:grpSpPr>
        <p:pic>
          <p:nvPicPr>
            <p:cNvPr id="4" name="Picture 6" descr="ybc7289-1-medium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5849" y="2372139"/>
              <a:ext cx="4528926" cy="4326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5388276" y="4085879"/>
              <a:ext cx="2485221" cy="749002"/>
              <a:chOff x="5075709" y="3716610"/>
              <a:chExt cx="2484931" cy="749644"/>
            </a:xfrm>
          </p:grpSpPr>
          <p:sp>
            <p:nvSpPr>
              <p:cNvPr id="6" name="TextBox 2"/>
              <p:cNvSpPr txBox="1">
                <a:spLocks noChangeArrowheads="1"/>
              </p:cNvSpPr>
              <p:nvPr/>
            </p:nvSpPr>
            <p:spPr bwMode="auto">
              <a:xfrm>
                <a:off x="5075709" y="4004193"/>
                <a:ext cx="362558" cy="4620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altLang="zh-TW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1</a:t>
                </a:r>
              </a:p>
            </p:txBody>
          </p:sp>
          <p:sp>
            <p:nvSpPr>
              <p:cNvPr id="7" name="TextBox 4"/>
              <p:cNvSpPr txBox="1">
                <a:spLocks noChangeArrowheads="1"/>
              </p:cNvSpPr>
              <p:nvPr/>
            </p:nvSpPr>
            <p:spPr bwMode="auto">
              <a:xfrm>
                <a:off x="5580475" y="3975594"/>
                <a:ext cx="540470" cy="4620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altLang="zh-TW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24</a:t>
                </a:r>
              </a:p>
            </p:txBody>
          </p:sp>
          <p:sp>
            <p:nvSpPr>
              <p:cNvPr id="8" name="TextBox 5"/>
              <p:cNvSpPr txBox="1">
                <a:spLocks noChangeArrowheads="1"/>
              </p:cNvSpPr>
              <p:nvPr/>
            </p:nvSpPr>
            <p:spPr bwMode="auto">
              <a:xfrm>
                <a:off x="6228100" y="3975594"/>
                <a:ext cx="540470" cy="4620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altLang="zh-TW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51</a:t>
                </a: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7020170" y="3716610"/>
                <a:ext cx="540470" cy="4620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altLang="zh-TW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10</a:t>
                </a:r>
              </a:p>
            </p:txBody>
          </p:sp>
        </p:grpSp>
      </p:grpSp>
      <p:pic>
        <p:nvPicPr>
          <p:cNvPr id="10" name="Picture 3" descr="babys22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96" y="3856594"/>
            <a:ext cx="2588921" cy="263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 flipH="1">
                <a:off x="671533" y="1408165"/>
                <a:ext cx="5416688" cy="673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  <a:cs typeface="Arial"/>
                        </a:rPr>
                        <m:t>1 + </m:t>
                      </m:r>
                      <m:d>
                        <m:d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  <a:cs typeface="Arial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 dirty="0" smtClean="0">
                                  <a:latin typeface="Cambria Math" panose="02040503050406030204" pitchFamily="18" charset="0"/>
                                  <a:ea typeface="Microsoft JhengHei" panose="020B0604030504040204" pitchFamily="34" charset="-120"/>
                                  <a:cs typeface="Arial"/>
                                </a:rPr>
                              </m:ctrlPr>
                            </m:fPr>
                            <m:num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  <a:ea typeface="Microsoft JhengHei" panose="020B0604030504040204" pitchFamily="34" charset="-120"/>
                                  <a:cs typeface="Arial"/>
                                </a:rPr>
                                <m:t>24</m:t>
                              </m:r>
                            </m:num>
                            <m:den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  <a:ea typeface="Microsoft JhengHei" panose="020B0604030504040204" pitchFamily="34" charset="-120"/>
                                  <a:cs typeface="Arial"/>
                                </a:rPr>
                                <m:t>60</m:t>
                              </m:r>
                            </m:den>
                          </m:f>
                        </m:e>
                      </m:d>
                      <m:r>
                        <a:rPr lang="en-US" altLang="zh-TW" i="1" dirty="0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  <a:cs typeface="Arial"/>
                        </a:rPr>
                        <m:t> + </m:t>
                      </m:r>
                      <m:sSup>
                        <m:sSup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  <a:cs typeface="Aria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 dirty="0" smtClean="0">
                                  <a:latin typeface="Cambria Math" panose="02040503050406030204" pitchFamily="18" charset="0"/>
                                  <a:ea typeface="Microsoft JhengHei" panose="020B0604030504040204" pitchFamily="34" charset="-120"/>
                                  <a:cs typeface="Arial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 dirty="0" smtClean="0">
                                      <a:latin typeface="Cambria Math" panose="02040503050406030204" pitchFamily="18" charset="0"/>
                                      <a:ea typeface="Microsoft JhengHei" panose="020B0604030504040204" pitchFamily="34" charset="-120"/>
                                      <a:cs typeface="Arial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 dirty="0" smtClean="0">
                                      <a:latin typeface="Cambria Math" panose="02040503050406030204" pitchFamily="18" charset="0"/>
                                      <a:ea typeface="Microsoft JhengHei" panose="020B0604030504040204" pitchFamily="34" charset="-120"/>
                                      <a:cs typeface="Arial"/>
                                    </a:rPr>
                                    <m:t>51</m:t>
                                  </m:r>
                                </m:num>
                                <m:den>
                                  <m:r>
                                    <a:rPr lang="en-US" altLang="zh-TW" i="1" dirty="0" smtClean="0">
                                      <a:latin typeface="Cambria Math" panose="02040503050406030204" pitchFamily="18" charset="0"/>
                                      <a:ea typeface="Microsoft JhengHei" panose="020B0604030504040204" pitchFamily="34" charset="-120"/>
                                      <a:cs typeface="Arial"/>
                                    </a:rPr>
                                    <m:t>60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  <a:cs typeface="Arial"/>
                            </a:rPr>
                            <m:t>2</m:t>
                          </m:r>
                        </m:sup>
                      </m:sSup>
                      <m:r>
                        <a:rPr lang="en-US" altLang="zh-TW" i="1" dirty="0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  <a:cs typeface="Arial"/>
                        </a:rPr>
                        <m:t> + </m:t>
                      </m:r>
                      <m:sSup>
                        <m:sSup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  <a:cs typeface="Aria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 dirty="0" smtClean="0">
                                  <a:latin typeface="Cambria Math" panose="02040503050406030204" pitchFamily="18" charset="0"/>
                                  <a:ea typeface="Microsoft JhengHei" panose="020B0604030504040204" pitchFamily="34" charset="-120"/>
                                  <a:cs typeface="Arial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 dirty="0" smtClean="0">
                                      <a:latin typeface="Cambria Math" panose="02040503050406030204" pitchFamily="18" charset="0"/>
                                      <a:ea typeface="Microsoft JhengHei" panose="020B0604030504040204" pitchFamily="34" charset="-120"/>
                                      <a:cs typeface="Arial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 dirty="0" smtClean="0">
                                      <a:latin typeface="Cambria Math" panose="02040503050406030204" pitchFamily="18" charset="0"/>
                                      <a:ea typeface="Microsoft JhengHei" panose="020B0604030504040204" pitchFamily="34" charset="-120"/>
                                      <a:cs typeface="Arial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lang="en-US" altLang="zh-TW" i="1" dirty="0" smtClean="0">
                                      <a:latin typeface="Cambria Math" panose="02040503050406030204" pitchFamily="18" charset="0"/>
                                      <a:ea typeface="Microsoft JhengHei" panose="020B0604030504040204" pitchFamily="34" charset="-120"/>
                                      <a:cs typeface="Arial"/>
                                    </a:rPr>
                                    <m:t>60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  <a:cs typeface="Arial"/>
                            </a:rPr>
                            <m:t>3</m:t>
                          </m:r>
                        </m:sup>
                      </m:sSup>
                      <m:r>
                        <a:rPr lang="en-US" altLang="zh-TW" i="1" dirty="0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  <a:cs typeface="Arial"/>
                        </a:rPr>
                        <m:t> = 1.41421296296…</m:t>
                      </m:r>
                    </m:oMath>
                  </m:oMathPara>
                </a14:m>
                <a:endParaRPr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/>
                </a:endParaRPr>
              </a:p>
            </p:txBody>
          </p:sp>
        </mc:Choice>
        <mc:Fallback xmlns="">
          <p:sp>
            <p:nvSpPr>
              <p:cNvPr id="1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671533" y="1408165"/>
                <a:ext cx="5416688" cy="673326"/>
              </a:xfrm>
              <a:prstGeom prst="rect">
                <a:avLst/>
              </a:prstGeom>
              <a:blipFill>
                <a:blip r:embed="rId5"/>
                <a:stretch>
                  <a:fillRect b="-3704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208523"/>
              </p:ext>
            </p:extLst>
          </p:nvPr>
        </p:nvGraphicFramePr>
        <p:xfrm>
          <a:off x="1679198" y="2523194"/>
          <a:ext cx="1142115" cy="1021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300" imgH="215900" progId="Equation.3">
                  <p:embed/>
                </p:oleObj>
              </mc:Choice>
              <mc:Fallback>
                <p:oleObj name="Equation" r:id="rId6" imgW="241300" imgH="215900" progId="Equation.3">
                  <p:embed/>
                  <p:pic>
                    <p:nvPicPr>
                      <p:cNvPr id="1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198" y="2523194"/>
                        <a:ext cx="1142115" cy="10210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592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Numerical analysis (method)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altLang="zh-TW" dirty="0">
                <a:cs typeface="Arial"/>
              </a:rPr>
              <a:t>Numerical analysis/method does </a:t>
            </a:r>
            <a:r>
              <a:rPr lang="en-US" altLang="zh-TW" dirty="0">
                <a:solidFill>
                  <a:srgbClr val="C00000"/>
                </a:solidFill>
                <a:cs typeface="Arial"/>
              </a:rPr>
              <a:t>NOT</a:t>
            </a:r>
            <a:r>
              <a:rPr lang="en-US" altLang="zh-TW" dirty="0">
                <a:cs typeface="Arial"/>
              </a:rPr>
              <a:t> seek exact answers, because exact answers are often impossible to obtain in practice. </a:t>
            </a:r>
          </a:p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altLang="zh-TW" dirty="0">
                <a:cs typeface="Arial"/>
              </a:rPr>
              <a:t>Instead, much of numerical analysis is concerned with obtaining </a:t>
            </a:r>
            <a:r>
              <a:rPr lang="en-US" altLang="zh-TW" dirty="0">
                <a:solidFill>
                  <a:srgbClr val="C00000"/>
                </a:solidFill>
                <a:cs typeface="Arial"/>
              </a:rPr>
              <a:t>approximate solutions </a:t>
            </a:r>
            <a:r>
              <a:rPr lang="en-US" altLang="zh-TW" dirty="0">
                <a:cs typeface="Arial"/>
              </a:rPr>
              <a:t>while maintaining reasonable bounds on </a:t>
            </a:r>
            <a:r>
              <a:rPr lang="en-US" altLang="zh-TW" dirty="0">
                <a:solidFill>
                  <a:srgbClr val="C00000"/>
                </a:solidFill>
                <a:cs typeface="Arial"/>
              </a:rPr>
              <a:t>ERRORS</a:t>
            </a:r>
            <a:r>
              <a:rPr lang="en-US" altLang="zh-TW" dirty="0">
                <a:cs typeface="Arial"/>
              </a:rPr>
              <a:t>. </a:t>
            </a:r>
            <a:endParaRPr lang="zh-TW" alt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4001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A7C90-5131-7B4E-AB97-7A8D7FE5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Errors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64E0AB-7932-594F-ADFC-FD64AC5E9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2234"/>
            <a:ext cx="7886700" cy="45994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altLang="zh-TW" sz="1800" b="1" dirty="0" err="1">
                <a:solidFill>
                  <a:srgbClr val="C00000"/>
                </a:solidFill>
                <a:ea typeface="標楷體"/>
                <a:cs typeface="BiauKai"/>
              </a:rPr>
              <a:t>捨入誤差</a:t>
            </a:r>
            <a:r>
              <a:rPr lang="en-US" altLang="zh-TW" sz="1800" b="1" dirty="0">
                <a:solidFill>
                  <a:srgbClr val="C00000"/>
                </a:solidFill>
                <a:ea typeface="標楷體"/>
                <a:cs typeface="BiauKai"/>
              </a:rPr>
              <a:t>(round-off error)</a:t>
            </a:r>
            <a:r>
              <a:rPr lang="en-US" altLang="zh-TW" sz="1800" b="1" dirty="0">
                <a:ea typeface="標楷體"/>
                <a:cs typeface="BiauKai"/>
              </a:rPr>
              <a:t>：</a:t>
            </a:r>
            <a:br>
              <a:rPr lang="en-US" altLang="zh-TW" sz="1800" dirty="0">
                <a:ea typeface="標楷體"/>
                <a:cs typeface="BiauKai"/>
              </a:rPr>
            </a:br>
            <a:r>
              <a:rPr lang="en-US" altLang="zh-TW" sz="1800" dirty="0" err="1">
                <a:ea typeface="標楷體"/>
                <a:cs typeface="BiauKai"/>
              </a:rPr>
              <a:t>浮點運算保留有效位數，除去精度外的數字所造成</a:t>
            </a:r>
            <a:endParaRPr lang="en-US" altLang="zh-TW" sz="1800" dirty="0">
              <a:ea typeface="標楷體"/>
              <a:cs typeface="BiauKai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altLang="zh-TW" sz="1600" dirty="0">
                <a:ea typeface="標楷體"/>
                <a:cs typeface="BiauKai"/>
              </a:rPr>
              <a:t>For example: MATLAB (or other computer languages) </a:t>
            </a:r>
            <a:r>
              <a:rPr lang="zh-TW" altLang="en-US" sz="1600" dirty="0">
                <a:ea typeface="標楷體"/>
                <a:cs typeface="BiauKai"/>
              </a:rPr>
              <a:t>可以正確計算 </a:t>
            </a:r>
            <a:r>
              <a:rPr lang="en-US" altLang="zh-TW" sz="1600" dirty="0">
                <a:ea typeface="標楷體"/>
                <a:cs typeface="BiauKai"/>
              </a:rPr>
              <a:t>1/2 </a:t>
            </a:r>
            <a:r>
              <a:rPr lang="zh-TW" altLang="en-US" sz="1600" dirty="0">
                <a:ea typeface="標楷體"/>
                <a:cs typeface="BiauKai"/>
              </a:rPr>
              <a:t>或者 </a:t>
            </a:r>
            <a:r>
              <a:rPr lang="en-US" altLang="zh-TW" sz="1600" dirty="0">
                <a:ea typeface="標楷體"/>
                <a:cs typeface="BiauKai"/>
              </a:rPr>
              <a:t>1/5</a:t>
            </a:r>
            <a:r>
              <a:rPr lang="zh-TW" altLang="en-US" sz="1600" dirty="0">
                <a:ea typeface="標楷體"/>
                <a:cs typeface="BiauKai"/>
              </a:rPr>
              <a:t>，但是 </a:t>
            </a:r>
            <a:r>
              <a:rPr lang="en-US" altLang="zh-TW" sz="1600" dirty="0">
                <a:ea typeface="標楷體"/>
                <a:cs typeface="BiauKai"/>
              </a:rPr>
              <a:t>1 / 3 </a:t>
            </a:r>
            <a:r>
              <a:rPr lang="zh-TW" altLang="en-US" sz="1600" dirty="0">
                <a:ea typeface="標楷體"/>
                <a:cs typeface="BiauKai"/>
              </a:rPr>
              <a:t>計算結果是 </a:t>
            </a:r>
            <a:r>
              <a:rPr lang="en-US" altLang="zh-TW" sz="1600" dirty="0">
                <a:ea typeface="標楷體"/>
                <a:cs typeface="BiauKai"/>
              </a:rPr>
              <a:t>0.3333</a:t>
            </a:r>
            <a:r>
              <a:rPr lang="zh-TW" altLang="en-US" sz="1600" dirty="0">
                <a:ea typeface="標楷體"/>
                <a:cs typeface="BiauKai"/>
              </a:rPr>
              <a:t>；我們知道答案應該是 </a:t>
            </a:r>
            <a:r>
              <a:rPr lang="en-US" altLang="zh-TW" sz="1600" dirty="0">
                <a:ea typeface="標楷體"/>
                <a:cs typeface="BiauKai"/>
              </a:rPr>
              <a:t>0.3</a:t>
            </a:r>
            <a:r>
              <a:rPr lang="zh-TW" altLang="en-US" sz="1600" dirty="0">
                <a:ea typeface="標楷體"/>
                <a:cs typeface="BiauKai"/>
              </a:rPr>
              <a:t>循環。 這是所有數值計算軟體無法避免的誤差，稱為 </a:t>
            </a:r>
            <a:r>
              <a:rPr lang="en-US" altLang="zh-TW" sz="1600" dirty="0">
                <a:ea typeface="標楷體"/>
                <a:cs typeface="BiauKai"/>
              </a:rPr>
              <a:t>(round-off error) </a:t>
            </a:r>
            <a:r>
              <a:rPr lang="zh-TW" altLang="en-US" sz="1600" dirty="0">
                <a:ea typeface="標楷體"/>
                <a:cs typeface="BiauKai"/>
              </a:rPr>
              <a:t>。它是發生在當電腦在利用其有限的位元處理有小數點的數值（如實數，又叫浮點數）會有需要四捨五入的情況。</a:t>
            </a:r>
            <a:endParaRPr lang="en-US" altLang="zh-TW" sz="1600" dirty="0">
              <a:ea typeface="標楷體"/>
              <a:cs typeface="BiauKai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altLang="zh-TW" sz="1600" dirty="0">
                <a:ea typeface="標楷體"/>
                <a:cs typeface="BiauKai"/>
              </a:rPr>
              <a:t>For example: </a:t>
            </a:r>
            <a:r>
              <a:rPr lang="zh-TW" altLang="en-US" sz="1600" dirty="0">
                <a:ea typeface="標楷體"/>
                <a:cs typeface="BiauKai"/>
              </a:rPr>
              <a:t>若保留小數點後一位，則 </a:t>
            </a:r>
            <a:r>
              <a:rPr lang="en-US" altLang="zh-TW" sz="1600" dirty="0">
                <a:ea typeface="標楷體"/>
                <a:cs typeface="BiauKai"/>
              </a:rPr>
              <a:t>1.1 </a:t>
            </a:r>
            <a:r>
              <a:rPr lang="zh-TW" altLang="en-US" sz="1600" dirty="0">
                <a:ea typeface="標楷體"/>
                <a:cs typeface="BiauKai"/>
              </a:rPr>
              <a:t>乘以 </a:t>
            </a:r>
            <a:r>
              <a:rPr lang="en-US" altLang="zh-TW" sz="1600" dirty="0">
                <a:ea typeface="標楷體"/>
                <a:cs typeface="BiauKai"/>
              </a:rPr>
              <a:t>1.1 </a:t>
            </a:r>
            <a:r>
              <a:rPr lang="zh-TW" altLang="en-US" sz="1600" dirty="0">
                <a:ea typeface="標楷體"/>
                <a:cs typeface="BiauKai"/>
              </a:rPr>
              <a:t>的結果就要表示成 </a:t>
            </a:r>
            <a:r>
              <a:rPr lang="en-US" altLang="zh-TW" sz="1600" dirty="0">
                <a:ea typeface="標楷體"/>
                <a:cs typeface="BiauKai"/>
              </a:rPr>
              <a:t>1.2 </a:t>
            </a:r>
            <a:r>
              <a:rPr lang="zh-TW" altLang="en-US" sz="1600" dirty="0">
                <a:ea typeface="標楷體"/>
                <a:cs typeface="BiauKai"/>
              </a:rPr>
              <a:t>而不是更正確的 </a:t>
            </a:r>
            <a:r>
              <a:rPr lang="en-US" altLang="zh-TW" sz="1600" dirty="0">
                <a:ea typeface="標楷體"/>
                <a:cs typeface="BiauKai"/>
              </a:rPr>
              <a:t>1.21</a:t>
            </a:r>
            <a:r>
              <a:rPr lang="zh-TW" altLang="en-US" sz="1600" dirty="0">
                <a:ea typeface="標楷體"/>
                <a:cs typeface="BiauKai"/>
              </a:rPr>
              <a:t>。</a:t>
            </a:r>
            <a:endParaRPr lang="en-US" altLang="zh-TW" sz="1600" dirty="0">
              <a:ea typeface="標楷體"/>
              <a:cs typeface="BiauKai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altLang="zh-TW" sz="1800" b="1" dirty="0" err="1">
                <a:solidFill>
                  <a:srgbClr val="C00000"/>
                </a:solidFill>
                <a:ea typeface="標楷體"/>
                <a:cs typeface="BiauKai"/>
              </a:rPr>
              <a:t>結尾誤差</a:t>
            </a:r>
            <a:r>
              <a:rPr lang="en-US" altLang="zh-TW" sz="1800" b="1" dirty="0">
                <a:solidFill>
                  <a:srgbClr val="C00000"/>
                </a:solidFill>
                <a:ea typeface="標楷體"/>
                <a:cs typeface="BiauKai"/>
              </a:rPr>
              <a:t>(truncation error)</a:t>
            </a:r>
            <a:r>
              <a:rPr lang="en-US" altLang="zh-TW" sz="1800" b="1" dirty="0">
                <a:ea typeface="標楷體"/>
                <a:cs typeface="BiauKai"/>
              </a:rPr>
              <a:t>：</a:t>
            </a:r>
            <a:br>
              <a:rPr lang="en-US" altLang="zh-TW" sz="1800" dirty="0">
                <a:ea typeface="標楷體"/>
                <a:cs typeface="BiauKai"/>
              </a:rPr>
            </a:br>
            <a:r>
              <a:rPr lang="en-US" altLang="zh-TW" sz="1800" dirty="0" err="1">
                <a:ea typeface="標楷體"/>
                <a:cs typeface="BiauKai"/>
              </a:rPr>
              <a:t>數值方法本身引入之誤差</a:t>
            </a:r>
            <a:r>
              <a:rPr lang="en-US" altLang="zh-TW" sz="1800" dirty="0">
                <a:ea typeface="標楷體"/>
                <a:cs typeface="BiauKai"/>
              </a:rPr>
              <a:t>，</a:t>
            </a:r>
            <a:r>
              <a:rPr lang="zh-TW" altLang="en-US" sz="1800" dirty="0">
                <a:ea typeface="標楷體"/>
                <a:cs typeface="BiauKai"/>
              </a:rPr>
              <a:t>來自演算法所使用的近似，會有這種名稱是因為演算法常用無窮級數展開的形式，例如</a:t>
            </a:r>
            <a:endParaRPr lang="en-US" altLang="zh-TW" sz="1800" dirty="0">
              <a:ea typeface="標楷體"/>
              <a:cs typeface="BiauKai"/>
            </a:endParaRP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64F2D120-D799-6646-AA62-7EFA01EB52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32375"/>
              </p:ext>
            </p:extLst>
          </p:nvPr>
        </p:nvGraphicFramePr>
        <p:xfrm>
          <a:off x="3367297" y="5711685"/>
          <a:ext cx="4305714" cy="737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51100" imgH="419100" progId="Equation.3">
                  <p:embed/>
                </p:oleObj>
              </mc:Choice>
              <mc:Fallback>
                <p:oleObj name="Equation" r:id="rId2" imgW="2451100" imgH="4191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297" y="5711685"/>
                        <a:ext cx="4305714" cy="737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1BBA9BB1-4AA4-9A40-A012-62A7356E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667" y="5895682"/>
            <a:ext cx="21349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>
                <a:cs typeface="Arial" charset="0"/>
              </a:rPr>
              <a:t>Taylor’s expansion</a:t>
            </a:r>
          </a:p>
        </p:txBody>
      </p:sp>
    </p:spTree>
    <p:extLst>
      <p:ext uri="{BB962C8B-B14F-4D97-AF65-F5344CB8AC3E}">
        <p14:creationId xmlns:p14="http://schemas.microsoft.com/office/powerpoint/2010/main" val="418503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</TotalTime>
  <Words>936</Words>
  <Application>Microsoft Macintosh PowerPoint</Application>
  <PresentationFormat>如螢幕大小 (4:3)</PresentationFormat>
  <Paragraphs>104</Paragraphs>
  <Slides>13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4" baseType="lpstr">
      <vt:lpstr>微軟正黑體</vt:lpstr>
      <vt:lpstr>微軟正黑體</vt:lpstr>
      <vt:lpstr>KaiTi</vt:lpstr>
      <vt:lpstr>Times New Roman PS</vt:lpstr>
      <vt:lpstr>Arial</vt:lpstr>
      <vt:lpstr>Calibri</vt:lpstr>
      <vt:lpstr>Calibri Light</vt:lpstr>
      <vt:lpstr>Cambria Math</vt:lpstr>
      <vt:lpstr>Wingdings</vt:lpstr>
      <vt:lpstr>Office 佈景主題</vt:lpstr>
      <vt:lpstr>Equation</vt:lpstr>
      <vt:lpstr>Numerical Analysis</vt:lpstr>
      <vt:lpstr>Numerical Analysis</vt:lpstr>
      <vt:lpstr>PowerPoint 簡報</vt:lpstr>
      <vt:lpstr>PowerPoint 簡報</vt:lpstr>
      <vt:lpstr>PowerPoint 簡報</vt:lpstr>
      <vt:lpstr>2013年諾貝爾化學獎</vt:lpstr>
      <vt:lpstr>古巴比倫泥板</vt:lpstr>
      <vt:lpstr>Numerical analysis (method)</vt:lpstr>
      <vt:lpstr>Errors</vt:lpstr>
      <vt:lpstr>Errors</vt:lpstr>
      <vt:lpstr>Purpose of this Class</vt:lpstr>
      <vt:lpstr>Exercise</vt:lpstr>
      <vt:lpstr>HW1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虹臻 陳</dc:creator>
  <cp:lastModifiedBy>璟宏 施</cp:lastModifiedBy>
  <cp:revision>83</cp:revision>
  <dcterms:created xsi:type="dcterms:W3CDTF">2022-01-22T01:42:15Z</dcterms:created>
  <dcterms:modified xsi:type="dcterms:W3CDTF">2023-02-20T05:19:57Z</dcterms:modified>
</cp:coreProperties>
</file>