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5"/>
  </p:notesMasterIdLst>
  <p:sldIdLst>
    <p:sldId id="258" r:id="rId2"/>
    <p:sldId id="265" r:id="rId3"/>
    <p:sldId id="384" r:id="rId4"/>
    <p:sldId id="345" r:id="rId5"/>
    <p:sldId id="271" r:id="rId6"/>
    <p:sldId id="264" r:id="rId7"/>
    <p:sldId id="266" r:id="rId8"/>
    <p:sldId id="267" r:id="rId9"/>
    <p:sldId id="272" r:id="rId10"/>
    <p:sldId id="268" r:id="rId11"/>
    <p:sldId id="269" r:id="rId12"/>
    <p:sldId id="270" r:id="rId13"/>
    <p:sldId id="273" r:id="rId14"/>
    <p:sldId id="274" r:id="rId15"/>
    <p:sldId id="275" r:id="rId16"/>
    <p:sldId id="346" r:id="rId17"/>
    <p:sldId id="277" r:id="rId18"/>
    <p:sldId id="278" r:id="rId19"/>
    <p:sldId id="262" r:id="rId20"/>
    <p:sldId id="358" r:id="rId21"/>
    <p:sldId id="359" r:id="rId22"/>
    <p:sldId id="396" r:id="rId23"/>
    <p:sldId id="397" r:id="rId24"/>
    <p:sldId id="347" r:id="rId25"/>
    <p:sldId id="348" r:id="rId26"/>
    <p:sldId id="283" r:id="rId27"/>
    <p:sldId id="284" r:id="rId28"/>
    <p:sldId id="349" r:id="rId29"/>
    <p:sldId id="350" r:id="rId30"/>
    <p:sldId id="351" r:id="rId31"/>
    <p:sldId id="288" r:id="rId32"/>
    <p:sldId id="289" r:id="rId33"/>
    <p:sldId id="290" r:id="rId34"/>
    <p:sldId id="291" r:id="rId35"/>
    <p:sldId id="352" r:id="rId36"/>
    <p:sldId id="293" r:id="rId37"/>
    <p:sldId id="294" r:id="rId38"/>
    <p:sldId id="295" r:id="rId39"/>
    <p:sldId id="398" r:id="rId40"/>
    <p:sldId id="297" r:id="rId41"/>
    <p:sldId id="364" r:id="rId42"/>
    <p:sldId id="360" r:id="rId43"/>
    <p:sldId id="361" r:id="rId44"/>
    <p:sldId id="399" r:id="rId45"/>
    <p:sldId id="353" r:id="rId46"/>
    <p:sldId id="354" r:id="rId47"/>
    <p:sldId id="368" r:id="rId48"/>
    <p:sldId id="400" r:id="rId49"/>
    <p:sldId id="304" r:id="rId50"/>
    <p:sldId id="401" r:id="rId51"/>
    <p:sldId id="402" r:id="rId52"/>
    <p:sldId id="307" r:id="rId53"/>
    <p:sldId id="308" r:id="rId54"/>
    <p:sldId id="309" r:id="rId55"/>
    <p:sldId id="310" r:id="rId56"/>
    <p:sldId id="311" r:id="rId57"/>
    <p:sldId id="355" r:id="rId58"/>
    <p:sldId id="313" r:id="rId59"/>
    <p:sldId id="314" r:id="rId60"/>
    <p:sldId id="315" r:id="rId61"/>
    <p:sldId id="316" r:id="rId62"/>
    <p:sldId id="356" r:id="rId63"/>
    <p:sldId id="371" r:id="rId64"/>
    <p:sldId id="369" r:id="rId65"/>
    <p:sldId id="318" r:id="rId66"/>
    <p:sldId id="372" r:id="rId67"/>
    <p:sldId id="366" r:id="rId68"/>
    <p:sldId id="373" r:id="rId69"/>
    <p:sldId id="376" r:id="rId70"/>
    <p:sldId id="377" r:id="rId71"/>
    <p:sldId id="378" r:id="rId72"/>
    <p:sldId id="379" r:id="rId73"/>
    <p:sldId id="380" r:id="rId74"/>
    <p:sldId id="319" r:id="rId75"/>
    <p:sldId id="320" r:id="rId76"/>
    <p:sldId id="321" r:id="rId77"/>
    <p:sldId id="322" r:id="rId78"/>
    <p:sldId id="323" r:id="rId79"/>
    <p:sldId id="367" r:id="rId80"/>
    <p:sldId id="403" r:id="rId81"/>
    <p:sldId id="325" r:id="rId82"/>
    <p:sldId id="326" r:id="rId83"/>
    <p:sldId id="365" r:id="rId84"/>
    <p:sldId id="327" r:id="rId85"/>
    <p:sldId id="357" r:id="rId86"/>
    <p:sldId id="329" r:id="rId87"/>
    <p:sldId id="330" r:id="rId88"/>
    <p:sldId id="331" r:id="rId89"/>
    <p:sldId id="332" r:id="rId90"/>
    <p:sldId id="370" r:id="rId91"/>
    <p:sldId id="333" r:id="rId92"/>
    <p:sldId id="334" r:id="rId93"/>
    <p:sldId id="336" r:id="rId94"/>
    <p:sldId id="337" r:id="rId95"/>
    <p:sldId id="338" r:id="rId96"/>
    <p:sldId id="339" r:id="rId97"/>
    <p:sldId id="362" r:id="rId98"/>
    <p:sldId id="374" r:id="rId99"/>
    <p:sldId id="363" r:id="rId100"/>
    <p:sldId id="375" r:id="rId101"/>
    <p:sldId id="381" r:id="rId102"/>
    <p:sldId id="382" r:id="rId103"/>
    <p:sldId id="383" r:id="rId10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941100"/>
    <a:srgbClr val="ECE9E7"/>
    <a:srgbClr val="DFDAD7"/>
    <a:srgbClr val="7C4502"/>
    <a:srgbClr val="945200"/>
    <a:srgbClr val="F1EDEB"/>
    <a:srgbClr val="EFECEA"/>
    <a:srgbClr val="F9F6F3"/>
    <a:srgbClr val="ADB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60"/>
  </p:normalViewPr>
  <p:slideViewPr>
    <p:cSldViewPr snapToGrid="0" snapToObjects="1" showGuides="1">
      <p:cViewPr varScale="1">
        <p:scale>
          <a:sx n="100" d="100"/>
          <a:sy n="100" d="100"/>
        </p:scale>
        <p:origin x="1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10574-3DAB-5B4F-8523-3B446179467D}" type="datetimeFigureOut">
              <a:rPr kumimoji="1" lang="zh-TW" altLang="en-US" smtClean="0"/>
              <a:t>2023/2/20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522F8-E3F2-F040-994F-DAE09E74E6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3927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32771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fld id="{000AA646-4E36-8B4F-AE1A-8727404E422D}" type="slidenum">
              <a:rPr lang="zh-TW" altLang="en-US" sz="1200"/>
              <a:pPr/>
              <a:t>2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188655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p.34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D41E9-79B0-4D9D-9F83-F97AC48DD90F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380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619C-49B2-2D4E-A9D8-4C70CC628E0B}" type="slidenum">
              <a:rPr kumimoji="1" lang="zh-TW" altLang="en-US" smtClean="0"/>
              <a:t>43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7801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p.41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D41E9-79B0-4D9D-9F83-F97AC48DD90F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716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p.42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D41E9-79B0-4D9D-9F83-F97AC48DD90F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309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p.54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D41E9-79B0-4D9D-9F83-F97AC48DD90F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702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P.59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D41E9-79B0-4D9D-9F83-F97AC48DD90F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967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P.59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D41E9-79B0-4D9D-9F83-F97AC48DD90F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559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P.70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D41E9-79B0-4D9D-9F83-F97AC48DD90F}" type="slidenum">
              <a:rPr lang="zh-TW" altLang="en-US" smtClean="0"/>
              <a:t>85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745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6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49507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fld id="{532EF356-11D8-E044-8BD3-5ABFFB007528}" type="slidenum">
              <a:rPr lang="zh-TW" altLang="en-US" sz="1200"/>
              <a:pPr/>
              <a:t>93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1137089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4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51555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fld id="{0F263555-576F-A045-A673-64C71A44D65D}" type="slidenum">
              <a:rPr lang="zh-TW" altLang="en-US" sz="1200"/>
              <a:pPr/>
              <a:t>94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602470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load</a:t>
            </a:r>
            <a:r>
              <a:rPr kumimoji="1" lang="en-US" altLang="zh-TW" baseline="0" dirty="0"/>
              <a:t> </a:t>
            </a:r>
            <a:r>
              <a:rPr kumimoji="1" lang="en-US" altLang="zh-TW" baseline="0" dirty="0" err="1"/>
              <a:t>TS.mat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619C-49B2-2D4E-A9D8-4C70CC628E0B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6546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2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TW" altLang="en-US">
              <a:latin typeface="Calibri" charset="0"/>
              <a:ea typeface="新細明體" charset="0"/>
              <a:cs typeface="新細明體" charset="0"/>
            </a:endParaRPr>
          </a:p>
        </p:txBody>
      </p:sp>
      <p:sp>
        <p:nvSpPr>
          <p:cNvPr id="153603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fld id="{8A07C4EE-D8F6-7A45-8F03-070C58C93B06}" type="slidenum">
              <a:rPr lang="zh-TW" altLang="en-US" sz="1200"/>
              <a:pPr/>
              <a:t>95</a:t>
            </a:fld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332465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p.16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D41E9-79B0-4D9D-9F83-F97AC48DD90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24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619C-49B2-2D4E-A9D8-4C70CC628E0B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8789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p.23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D41E9-79B0-4D9D-9F83-F97AC48DD90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866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p.24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D41E9-79B0-4D9D-9F83-F97AC48DD90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060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P.27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D41E9-79B0-4D9D-9F83-F97AC48DD90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929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P.28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D41E9-79B0-4D9D-9F83-F97AC48DD90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482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p.29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D41E9-79B0-4D9D-9F83-F97AC48DD90F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092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8438"/>
            <a:ext cx="7772400" cy="1190562"/>
          </a:xfrm>
        </p:spPr>
        <p:txBody>
          <a:bodyPr anchor="t">
            <a:noAutofit/>
          </a:bodyPr>
          <a:lstStyle>
            <a:lvl1pPr algn="l">
              <a:defRPr sz="5400"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22908"/>
            <a:ext cx="7772400" cy="192503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2023/2/20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06494EB8-7C47-C246-8E4A-7CF41D254B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49488"/>
            <a:ext cx="7780020" cy="488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3991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2023/2/20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237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2023/2/20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5778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zh-TW"/>
              <a:t> </a:t>
            </a:r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FA5E-53C0-194D-9C31-C0642BA82DF0}" type="datetimeFigureOut">
              <a:rPr kumimoji="1" lang="zh-TW" altLang="en-US" smtClean="0"/>
              <a:t>2023/2/20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3D1E-A518-8D48-A11B-24FEAF66CBE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173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548128"/>
            <a:ext cx="7886700" cy="2075308"/>
          </a:xfrm>
        </p:spPr>
        <p:txBody>
          <a:bodyPr anchor="t">
            <a:normAutofit/>
          </a:bodyPr>
          <a:lstStyle>
            <a:lvl1pPr>
              <a:defRPr sz="4800"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770699"/>
            <a:ext cx="7886700" cy="55879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2023/2/20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790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5113782" cy="614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7008"/>
            <a:ext cx="7886700" cy="514934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2023/2/20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8" name="平行四邊形 7">
            <a:extLst>
              <a:ext uri="{FF2B5EF4-FFF2-40B4-BE49-F238E27FC236}">
                <a16:creationId xmlns:a16="http://schemas.microsoft.com/office/drawing/2014/main" id="{0A477963-7FFA-9946-9A57-7F3B997E3664}"/>
              </a:ext>
            </a:extLst>
          </p:cNvPr>
          <p:cNvSpPr/>
          <p:nvPr userDrawn="1"/>
        </p:nvSpPr>
        <p:spPr>
          <a:xfrm>
            <a:off x="-170688" y="365127"/>
            <a:ext cx="5803392" cy="614587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814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2023/2/20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92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2023/2/20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921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2023/2/20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744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2023/2/20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11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2023/2/20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656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0A7B-A380-EC4B-9617-AEAFA51DFEBB}" type="datetimeFigureOut">
              <a:rPr kumimoji="1" lang="zh-TW" altLang="en-US" smtClean="0"/>
              <a:t>2023/2/20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154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E0A7B-A380-EC4B-9617-AEAFA51DFEBB}" type="datetimeFigureOut">
              <a:rPr kumimoji="1" lang="zh-TW" altLang="en-US" smtClean="0"/>
              <a:t>2023/2/20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0B89F-5980-3D42-91AB-64C4E75896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482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6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matlab/ref/colormap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wmf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124AF-9EEF-3F48-BE77-9B7F812F9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b="1" dirty="0"/>
              <a:t>MATLAB </a:t>
            </a:r>
            <a:r>
              <a:rPr kumimoji="1" lang="en-US" altLang="zh-TW" dirty="0"/>
              <a:t>Introduction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62CDA0-138F-614D-9962-9CA8B906B3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TW" dirty="0"/>
              <a:t>Week 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28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+mn-lt"/>
              </a:rPr>
              <a:t>Matrix: Transpose matrix</a:t>
            </a:r>
            <a:endParaRPr kumimoji="1" lang="zh-TW" altLang="en-US" dirty="0">
              <a:latin typeface="+mn-lt"/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039" y="1793389"/>
            <a:ext cx="5119462" cy="506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5518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D3C6B1-1174-4D3A-8333-144E67D5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5.4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E150CB-EB86-4F0D-B650-BBCBEBDA7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/>
              <a:t>load(‘Taipei2.mat’)</a:t>
            </a:r>
          </a:p>
          <a:p>
            <a:r>
              <a:rPr lang="en-US" altLang="zh-TW" dirty="0"/>
              <a:t>10 years*12 months</a:t>
            </a:r>
          </a:p>
          <a:p>
            <a:r>
              <a:rPr lang="en-US" altLang="zh-TW" dirty="0"/>
              <a:t>Calculate seasonal cycle, e.g. for January</a:t>
            </a:r>
          </a:p>
          <a:p>
            <a:r>
              <a:rPr lang="en-US" altLang="zh-TW" dirty="0"/>
              <a:t>(1) T(1:12:end)</a:t>
            </a:r>
          </a:p>
          <a:p>
            <a:r>
              <a:rPr lang="en-US" altLang="zh-TW" dirty="0"/>
              <a:t>(2) find(</a:t>
            </a:r>
            <a:r>
              <a:rPr lang="zh-TW" altLang="en-US" dirty="0"/>
              <a:t>餘數</a:t>
            </a:r>
            <a:r>
              <a:rPr lang="en-US" altLang="zh-TW" dirty="0"/>
              <a:t>==1)</a:t>
            </a:r>
          </a:p>
          <a:p>
            <a:r>
              <a:rPr lang="en-US" altLang="zh-TW" dirty="0"/>
              <a:t>(3) reshape </a:t>
            </a:r>
            <a:r>
              <a:rPr lang="zh-TW" altLang="en-US" dirty="0"/>
              <a:t>之後再取平均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817632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5.5 – </a:t>
            </a:r>
            <a:r>
              <a:rPr lang="zh-TW" altLang="en-US" dirty="0"/>
              <a:t>計算距平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load(‘Taipei2.mat’)</a:t>
            </a:r>
          </a:p>
          <a:p>
            <a:r>
              <a:rPr lang="en-US" altLang="zh-TW" dirty="0"/>
              <a:t>10 years*12 months</a:t>
            </a:r>
          </a:p>
          <a:p>
            <a:r>
              <a:rPr lang="en-US" altLang="zh-TW" dirty="0"/>
              <a:t>Calculate seasonal T (</a:t>
            </a:r>
            <a:r>
              <a:rPr lang="zh-TW" altLang="en-US" dirty="0"/>
              <a:t>上頁</a:t>
            </a:r>
            <a:r>
              <a:rPr lang="en-US" altLang="zh-TW" dirty="0"/>
              <a:t>): </a:t>
            </a:r>
            <a:r>
              <a:rPr lang="en-US" altLang="zh-TW" dirty="0" err="1">
                <a:solidFill>
                  <a:srgbClr val="FF0000"/>
                </a:solidFill>
              </a:rPr>
              <a:t>seasonalT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Calculate anomaly T (</a:t>
            </a:r>
            <a:r>
              <a:rPr lang="zh-TW" altLang="en-US" dirty="0"/>
              <a:t>距平</a:t>
            </a:r>
            <a:r>
              <a:rPr lang="en-US" altLang="zh-TW" dirty="0"/>
              <a:t>), e.g. for January</a:t>
            </a:r>
          </a:p>
          <a:p>
            <a:r>
              <a:rPr lang="en-US" altLang="zh-TW" dirty="0"/>
              <a:t>(1) T (1:12:end) – </a:t>
            </a:r>
            <a:r>
              <a:rPr lang="en-US" altLang="zh-TW" dirty="0" err="1"/>
              <a:t>seasonalT</a:t>
            </a:r>
            <a:r>
              <a:rPr lang="en-US" altLang="zh-TW" dirty="0"/>
              <a:t> (1)</a:t>
            </a:r>
          </a:p>
          <a:p>
            <a:r>
              <a:rPr lang="en-US" altLang="zh-TW" dirty="0"/>
              <a:t>(2) find (</a:t>
            </a:r>
            <a:r>
              <a:rPr lang="zh-TW" altLang="en-US" dirty="0"/>
              <a:t>餘數</a:t>
            </a:r>
            <a:r>
              <a:rPr lang="en-US" altLang="zh-TW" dirty="0"/>
              <a:t>==1) – </a:t>
            </a:r>
            <a:r>
              <a:rPr lang="en-US" altLang="zh-TW" dirty="0" err="1"/>
              <a:t>seasonalT</a:t>
            </a:r>
            <a:r>
              <a:rPr lang="en-US" altLang="zh-TW" dirty="0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397195958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畫出世界地圖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(‘</a:t>
            </a:r>
            <a:r>
              <a:rPr lang="en-US" dirty="0" err="1"/>
              <a:t>SST.mat</a:t>
            </a:r>
            <a:r>
              <a:rPr lang="en-US" dirty="0"/>
              <a:t>’)</a:t>
            </a:r>
          </a:p>
          <a:p>
            <a:r>
              <a:rPr lang="en-US" altLang="zh-TW" dirty="0"/>
              <a:t>%</a:t>
            </a:r>
            <a:r>
              <a:rPr lang="zh-TW" altLang="en-US" dirty="0"/>
              <a:t>變數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SST, </a:t>
            </a:r>
            <a:r>
              <a:rPr lang="en-US" altLang="zh-TW" dirty="0" err="1"/>
              <a:t>lon</a:t>
            </a:r>
            <a:r>
              <a:rPr lang="en-US" altLang="zh-TW" dirty="0"/>
              <a:t>, </a:t>
            </a:r>
            <a:r>
              <a:rPr lang="en-US" altLang="zh-TW" dirty="0" err="1"/>
              <a:t>lat</a:t>
            </a:r>
            <a:r>
              <a:rPr lang="en-US" altLang="zh-TW" dirty="0"/>
              <a:t>, time</a:t>
            </a:r>
          </a:p>
          <a:p>
            <a:r>
              <a:rPr lang="en-US" altLang="zh-TW" dirty="0"/>
              <a:t>%</a:t>
            </a:r>
            <a:r>
              <a:rPr lang="zh-TW" altLang="en-US" dirty="0"/>
              <a:t>資料時間</a:t>
            </a:r>
            <a:r>
              <a:rPr lang="en-US" altLang="zh-TW" dirty="0"/>
              <a:t>:1979/01-2014/12</a:t>
            </a:r>
          </a:p>
          <a:p>
            <a:r>
              <a:rPr lang="zh-TW" altLang="en-US" dirty="0"/>
              <a:t>試著畫出</a:t>
            </a:r>
            <a:r>
              <a:rPr lang="en-US" altLang="zh-TW" dirty="0"/>
              <a:t>SST</a:t>
            </a:r>
            <a:r>
              <a:rPr lang="zh-TW" altLang="en-US" dirty="0"/>
              <a:t>的</a:t>
            </a:r>
            <a:r>
              <a:rPr lang="en-US" altLang="zh-TW" dirty="0"/>
              <a:t>seasonal</a:t>
            </a:r>
            <a:r>
              <a:rPr lang="zh-TW" altLang="en-US" dirty="0"/>
              <a:t>，會有</a:t>
            </a:r>
            <a:r>
              <a:rPr lang="en-US" altLang="zh-TW" dirty="0"/>
              <a:t>12</a:t>
            </a:r>
            <a:r>
              <a:rPr lang="zh-TW" altLang="en-US" dirty="0"/>
              <a:t>張。請用</a:t>
            </a:r>
            <a:r>
              <a:rPr lang="en-US" altLang="zh-TW" dirty="0" err="1"/>
              <a:t>pcolor</a:t>
            </a:r>
            <a:r>
              <a:rPr lang="en-US" altLang="zh-TW" dirty="0"/>
              <a:t> </a:t>
            </a:r>
            <a:r>
              <a:rPr lang="zh-TW" altLang="en-US" dirty="0"/>
              <a:t>畫 </a:t>
            </a:r>
            <a:r>
              <a:rPr lang="en-US" altLang="zh-TW" dirty="0"/>
              <a:t>(</a:t>
            </a:r>
            <a:r>
              <a:rPr lang="zh-TW" altLang="en-US" dirty="0"/>
              <a:t>請記得要用</a:t>
            </a:r>
            <a:r>
              <a:rPr lang="en-US" altLang="zh-TW" dirty="0"/>
              <a:t>shading flat, </a:t>
            </a:r>
            <a:r>
              <a:rPr lang="en-US" altLang="zh-TW" dirty="0" err="1"/>
              <a:t>colorbar</a:t>
            </a:r>
            <a:r>
              <a:rPr lang="en-US" altLang="zh-TW" dirty="0"/>
              <a:t>, </a:t>
            </a:r>
            <a:r>
              <a:rPr lang="zh-TW" altLang="en-US" dirty="0"/>
              <a:t>更換</a:t>
            </a:r>
            <a:r>
              <a:rPr lang="en-US" altLang="zh-TW" dirty="0" err="1"/>
              <a:t>colormap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試著計算出</a:t>
            </a:r>
            <a:r>
              <a:rPr lang="en-US" altLang="zh-TW" dirty="0"/>
              <a:t>SST</a:t>
            </a:r>
            <a:r>
              <a:rPr lang="zh-TW" altLang="en-US" dirty="0"/>
              <a:t>的距平。並畫出</a:t>
            </a:r>
            <a:r>
              <a:rPr lang="en-US" altLang="zh-TW" dirty="0"/>
              <a:t>1980/1</a:t>
            </a:r>
            <a:r>
              <a:rPr lang="zh-TW" altLang="en-US" dirty="0"/>
              <a:t>的</a:t>
            </a:r>
            <a:r>
              <a:rPr lang="en-US" altLang="zh-TW" dirty="0"/>
              <a:t>SST</a:t>
            </a:r>
            <a:r>
              <a:rPr lang="zh-TW" altLang="en-US" dirty="0"/>
              <a:t>距平。</a:t>
            </a:r>
            <a:r>
              <a:rPr lang="en-US" altLang="zh-TW" dirty="0"/>
              <a:t>(</a:t>
            </a:r>
            <a:r>
              <a:rPr lang="zh-TW" altLang="en-US" dirty="0"/>
              <a:t>下頁參考答案</a:t>
            </a:r>
            <a:r>
              <a:rPr lang="en-US" altLang="zh-TW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3629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參考答案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835132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</a:rPr>
              <a:t>Matrix: Inverse matrix</a:t>
            </a:r>
            <a:endParaRPr kumimoji="1" lang="zh-TW" altLang="en-US" dirty="0"/>
          </a:p>
        </p:txBody>
      </p:sp>
      <p:pic>
        <p:nvPicPr>
          <p:cNvPr id="4" name="Pictur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1" b="4211"/>
          <a:stretch>
            <a:fillRect/>
          </a:stretch>
        </p:blipFill>
        <p:spPr bwMode="auto">
          <a:xfrm>
            <a:off x="457200" y="1600200"/>
            <a:ext cx="8229600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127500"/>
            <a:ext cx="56007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4181475"/>
            <a:ext cx="2835275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98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</a:rPr>
              <a:t>Matrix: Inverse matrix II</a:t>
            </a:r>
            <a:endParaRPr kumimoji="1" lang="zh-TW" altLang="en-US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2133600"/>
            <a:ext cx="9144000" cy="407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565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BiauKai"/>
                <a:ea typeface="BiauKai"/>
                <a:cs typeface="BiauKai"/>
              </a:rPr>
              <a:t>1.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工作空間與變數的儲存及載入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8244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BiauKai"/>
                <a:ea typeface="BiauKai"/>
                <a:cs typeface="BiauKai"/>
              </a:rPr>
              <a:t>工作空間與變數的儲存及載入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BiauKai"/>
                <a:ea typeface="BiauKai"/>
                <a:cs typeface="BiauKai"/>
              </a:rPr>
              <a:t>MATLAB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在進行各種運算時，會將變數儲存在記憶體內，或簡稱工作空間（</a:t>
            </a:r>
            <a:r>
              <a:rPr lang="en-US" altLang="zh-TW" dirty="0">
                <a:latin typeface="BiauKai"/>
                <a:ea typeface="BiauKai"/>
                <a:cs typeface="BiauKai"/>
              </a:rPr>
              <a:t>Workspace)</a:t>
            </a:r>
            <a:endParaRPr lang="zh-TW" altLang="en-US" dirty="0">
              <a:latin typeface="BiauKai"/>
              <a:ea typeface="BiauKai"/>
              <a:cs typeface="BiauKai"/>
            </a:endParaRPr>
          </a:p>
          <a:p>
            <a:pPr lvl="1">
              <a:defRPr/>
            </a:pPr>
            <a:r>
              <a:rPr lang="zh-TW" altLang="en-US" dirty="0">
                <a:latin typeface="BiauKai"/>
                <a:ea typeface="BiauKai"/>
                <a:cs typeface="BiauKai"/>
              </a:rPr>
              <a:t>若要檢視現存於工作空間（</a:t>
            </a:r>
            <a:r>
              <a:rPr lang="en-US" altLang="zh-TW" dirty="0">
                <a:latin typeface="BiauKai"/>
                <a:ea typeface="BiauKai"/>
                <a:cs typeface="BiauKai"/>
              </a:rPr>
              <a:t>Workspace</a:t>
            </a:r>
            <a:r>
              <a:rPr lang="zh-TW" altLang="en-US" dirty="0">
                <a:latin typeface="BiauKai"/>
                <a:ea typeface="BiauKai"/>
                <a:cs typeface="BiauKai"/>
              </a:rPr>
              <a:t>）的變數，可鍵入 </a:t>
            </a:r>
            <a:r>
              <a:rPr lang="en-US" altLang="zh-TW" dirty="0">
                <a:solidFill>
                  <a:srgbClr val="800000"/>
                </a:solidFill>
                <a:latin typeface="BiauKai"/>
                <a:ea typeface="BiauKai"/>
                <a:cs typeface="BiauKai"/>
              </a:rPr>
              <a:t>who</a:t>
            </a:r>
          </a:p>
          <a:p>
            <a:pPr lvl="1">
              <a:defRPr/>
            </a:pPr>
            <a:r>
              <a:rPr lang="zh-TW" altLang="en-US" dirty="0">
                <a:latin typeface="BiauKai"/>
                <a:ea typeface="BiauKai"/>
                <a:cs typeface="BiauKai"/>
              </a:rPr>
              <a:t>若要知道這些變數更詳細的資料，可使用 </a:t>
            </a:r>
            <a:r>
              <a:rPr lang="en-US" altLang="zh-TW" dirty="0" err="1">
                <a:solidFill>
                  <a:srgbClr val="800000"/>
                </a:solidFill>
                <a:latin typeface="BiauKai"/>
                <a:ea typeface="BiauKai"/>
                <a:cs typeface="BiauKai"/>
              </a:rPr>
              <a:t>whos</a:t>
            </a:r>
            <a:r>
              <a:rPr lang="en-US" altLang="zh-TW" dirty="0">
                <a:solidFill>
                  <a:srgbClr val="800000"/>
                </a:solidFill>
                <a:latin typeface="BiauKai"/>
                <a:ea typeface="BiauKai"/>
                <a:cs typeface="BiauKai"/>
              </a:rPr>
              <a:t>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指令</a:t>
            </a:r>
            <a:endParaRPr lang="en-US" altLang="zh-TW" dirty="0">
              <a:latin typeface="BiauKai"/>
              <a:ea typeface="BiauKai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390171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BiauKai"/>
                <a:ea typeface="BiauKai"/>
                <a:cs typeface="BiauKai"/>
              </a:rPr>
              <a:t>檢視工作空間變數的其他方式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TW" altLang="en-US" dirty="0">
                <a:latin typeface="BiauKai"/>
                <a:ea typeface="BiauKai"/>
                <a:cs typeface="BiauKai"/>
              </a:rPr>
              <a:t>使用 </a:t>
            </a:r>
            <a:r>
              <a:rPr lang="en-US" altLang="zh-TW" dirty="0">
                <a:latin typeface="BiauKai"/>
                <a:ea typeface="BiauKai"/>
                <a:cs typeface="BiauKai"/>
              </a:rPr>
              <a:t>clear all</a:t>
            </a:r>
            <a:r>
              <a:rPr lang="zh-TW" altLang="en-US" dirty="0">
                <a:latin typeface="BiauKai"/>
                <a:ea typeface="BiauKai"/>
                <a:cs typeface="BiauKai"/>
              </a:rPr>
              <a:t>指令來清除或刪除工作空間內的所有變數，以避免記憶體的閒置與浪費 </a:t>
            </a:r>
            <a:r>
              <a:rPr lang="en-US" altLang="zh-TW" dirty="0">
                <a:latin typeface="BiauKai"/>
                <a:ea typeface="BiauKai"/>
                <a:cs typeface="BiauKai"/>
              </a:rPr>
              <a:t>Ex: clear</a:t>
            </a:r>
          </a:p>
          <a:p>
            <a:pPr>
              <a:lnSpc>
                <a:spcPct val="90000"/>
              </a:lnSpc>
              <a:defRPr/>
            </a:pPr>
            <a:r>
              <a:rPr lang="zh-TW" altLang="en-US" dirty="0">
                <a:latin typeface="BiauKai"/>
                <a:ea typeface="BiauKai"/>
                <a:cs typeface="BiauKai"/>
              </a:rPr>
              <a:t>如想儲存</a:t>
            </a:r>
            <a:r>
              <a:rPr lang="en-US" altLang="zh-TW" dirty="0">
                <a:latin typeface="BiauKai"/>
                <a:ea typeface="BiauKai"/>
                <a:cs typeface="BiauKai"/>
              </a:rPr>
              <a:t>workspace</a:t>
            </a:r>
            <a:r>
              <a:rPr lang="zh-TW" altLang="en-US" dirty="0">
                <a:latin typeface="BiauKai"/>
                <a:ea typeface="BiauKai"/>
                <a:cs typeface="BiauKai"/>
              </a:rPr>
              <a:t>的變數，可使用</a:t>
            </a:r>
            <a:r>
              <a:rPr lang="en-US" altLang="zh-TW" dirty="0">
                <a:latin typeface="BiauKai"/>
                <a:ea typeface="BiauKai"/>
                <a:cs typeface="BiauKai"/>
              </a:rPr>
              <a:t>save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指令會將工作空間內的變數以二進制（</a:t>
            </a:r>
            <a:r>
              <a:rPr lang="en-US" altLang="zh-TW" dirty="0">
                <a:latin typeface="BiauKai"/>
                <a:ea typeface="BiauKai"/>
                <a:cs typeface="BiauKai"/>
              </a:rPr>
              <a:t>Binary</a:t>
            </a:r>
            <a:r>
              <a:rPr lang="zh-TW" altLang="en-US" dirty="0">
                <a:latin typeface="BiauKai"/>
                <a:ea typeface="BiauKai"/>
                <a:cs typeface="BiauKai"/>
              </a:rPr>
              <a:t>）的方式儲存至副檔名為 </a:t>
            </a:r>
            <a:r>
              <a:rPr lang="en-US" altLang="zh-TW" dirty="0">
                <a:solidFill>
                  <a:srgbClr val="800000"/>
                </a:solidFill>
                <a:latin typeface="BiauKai"/>
                <a:ea typeface="BiauKai"/>
                <a:cs typeface="BiauKai"/>
              </a:rPr>
              <a:t>mat</a:t>
            </a:r>
            <a:r>
              <a:rPr lang="en-US" altLang="zh-TW" dirty="0">
                <a:latin typeface="BiauKai"/>
                <a:ea typeface="BiauKai"/>
                <a:cs typeface="BiauKai"/>
              </a:rPr>
              <a:t>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的檔案；而想讀取此儲存檔時可以使用</a:t>
            </a:r>
            <a:r>
              <a:rPr lang="en-US" altLang="zh-TW" dirty="0">
                <a:solidFill>
                  <a:srgbClr val="800000"/>
                </a:solidFill>
                <a:latin typeface="BiauKai"/>
                <a:ea typeface="BiauKai"/>
                <a:cs typeface="BiauKai"/>
              </a:rPr>
              <a:t>load</a:t>
            </a:r>
            <a:r>
              <a:rPr lang="zh-TW" altLang="en-US" dirty="0">
                <a:latin typeface="BiauKai"/>
                <a:ea typeface="BiauKai"/>
                <a:cs typeface="BiauKai"/>
              </a:rPr>
              <a:t>。</a:t>
            </a:r>
            <a:endParaRPr lang="en-US" altLang="zh-TW" dirty="0">
              <a:latin typeface="BiauKai"/>
              <a:ea typeface="BiauKai"/>
              <a:cs typeface="BiauKai"/>
            </a:endParaRPr>
          </a:p>
          <a:p>
            <a:pPr>
              <a:lnSpc>
                <a:spcPct val="90000"/>
              </a:lnSpc>
              <a:defRPr/>
            </a:pPr>
            <a:r>
              <a:rPr lang="zh-TW" altLang="en-US" dirty="0">
                <a:latin typeface="BiauKai"/>
                <a:ea typeface="BiauKai"/>
                <a:cs typeface="BiauKai"/>
              </a:rPr>
              <a:t>以下將示範如何使用</a:t>
            </a:r>
            <a:r>
              <a:rPr lang="en-US" altLang="zh-TW" dirty="0">
                <a:latin typeface="BiauKai"/>
                <a:ea typeface="BiauKai"/>
                <a:cs typeface="BiauKai"/>
              </a:rPr>
              <a:t>help</a:t>
            </a:r>
            <a:endParaRPr lang="zh-TW" altLang="en-US" dirty="0">
              <a:latin typeface="BiauKai"/>
              <a:ea typeface="BiauKai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1634913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The most useful command</a:t>
            </a:r>
            <a:endParaRPr kumimoji="1"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8276811" cy="43513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12800" dirty="0">
                <a:solidFill>
                  <a:srgbClr val="800000"/>
                </a:solidFill>
                <a:ea typeface="+mj-ea"/>
              </a:rPr>
              <a:t>HELP</a:t>
            </a:r>
          </a:p>
          <a:p>
            <a:pPr>
              <a:defRPr/>
            </a:pPr>
            <a:r>
              <a:rPr lang="en-US" altLang="zh-TW" dirty="0">
                <a:ea typeface="標楷體"/>
              </a:rPr>
              <a:t>help</a:t>
            </a:r>
            <a:r>
              <a:rPr lang="zh-TW" altLang="en-US" dirty="0">
                <a:ea typeface="標楷體"/>
              </a:rPr>
              <a:t>：用來查詢已知指令的用法。</a:t>
            </a:r>
            <a:endParaRPr lang="en-US" altLang="zh-TW" dirty="0">
              <a:ea typeface="標楷體"/>
            </a:endParaRPr>
          </a:p>
          <a:p>
            <a:pPr>
              <a:defRPr/>
            </a:pPr>
            <a:r>
              <a:rPr lang="en-US" altLang="zh-TW" dirty="0">
                <a:ea typeface="標楷體"/>
              </a:rPr>
              <a:t>doc:</a:t>
            </a:r>
            <a:r>
              <a:rPr lang="zh-TW" altLang="en-US" dirty="0">
                <a:ea typeface="標楷體"/>
              </a:rPr>
              <a:t> 查詢指定的已知指令</a:t>
            </a:r>
            <a:endParaRPr lang="en-US" altLang="zh-TW" dirty="0">
              <a:ea typeface="標楷體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TW" altLang="en-US" dirty="0">
                <a:solidFill>
                  <a:srgbClr val="0070C0"/>
                </a:solidFill>
                <a:ea typeface="標楷體"/>
              </a:rPr>
              <a:t> </a:t>
            </a:r>
            <a:r>
              <a:rPr lang="en-US" altLang="zh-TW" dirty="0">
                <a:solidFill>
                  <a:srgbClr val="0070C0"/>
                </a:solidFill>
                <a:ea typeface="標楷體"/>
              </a:rPr>
              <a:t>e.g. doc mean: </a:t>
            </a:r>
            <a:r>
              <a:rPr lang="zh-TW" altLang="en-US" dirty="0">
                <a:solidFill>
                  <a:srgbClr val="0070C0"/>
                </a:solidFill>
                <a:ea typeface="標楷體"/>
              </a:rPr>
              <a:t>查詢</a:t>
            </a:r>
            <a:r>
              <a:rPr lang="en-US" altLang="zh-TW" dirty="0" err="1">
                <a:solidFill>
                  <a:srgbClr val="0070C0"/>
                </a:solidFill>
                <a:ea typeface="標楷體"/>
              </a:rPr>
              <a:t>matlab</a:t>
            </a:r>
            <a:r>
              <a:rPr lang="zh-TW" altLang="en-US" dirty="0">
                <a:solidFill>
                  <a:srgbClr val="0070C0"/>
                </a:solidFill>
                <a:ea typeface="標楷體"/>
              </a:rPr>
              <a:t>內建叫做</a:t>
            </a:r>
            <a:r>
              <a:rPr lang="en-US" altLang="zh-TW" dirty="0">
                <a:solidFill>
                  <a:srgbClr val="0070C0"/>
                </a:solidFill>
                <a:ea typeface="標楷體"/>
              </a:rPr>
              <a:t>mean</a:t>
            </a:r>
            <a:r>
              <a:rPr lang="zh-TW" altLang="en-US" dirty="0">
                <a:solidFill>
                  <a:srgbClr val="0070C0"/>
                </a:solidFill>
                <a:ea typeface="標楷體"/>
              </a:rPr>
              <a:t>的函數詳細資料</a:t>
            </a:r>
          </a:p>
          <a:p>
            <a:pPr>
              <a:defRPr/>
            </a:pPr>
            <a:r>
              <a:rPr lang="en-US" altLang="zh-TW" dirty="0">
                <a:ea typeface="標楷體"/>
              </a:rPr>
              <a:t>Tab</a:t>
            </a:r>
            <a:r>
              <a:rPr lang="zh-TW" altLang="en-US" dirty="0">
                <a:ea typeface="標楷體"/>
              </a:rPr>
              <a:t>鍵: 未完成指令命令提示</a:t>
            </a:r>
            <a:r>
              <a:rPr lang="en-US" altLang="zh-TW" dirty="0">
                <a:ea typeface="標楷體"/>
              </a:rPr>
              <a:t>。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157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BiauKai"/>
                <a:cs typeface="BiauKai"/>
                <a:sym typeface="Wingdings" pitchFamily="2" charset="2"/>
              </a:rPr>
              <a:t>Help </a:t>
            </a:r>
            <a:r>
              <a:rPr lang="zh-TW" altLang="en-US" dirty="0">
                <a:latin typeface="BiauKai"/>
                <a:ea typeface="BiauKai"/>
                <a:cs typeface="BiauKai"/>
                <a:sym typeface="Wingdings" pitchFamily="2" charset="2"/>
              </a:rPr>
              <a:t>視窗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20932"/>
          </a:xfrm>
        </p:spPr>
        <p:txBody>
          <a:bodyPr>
            <a:normAutofit/>
          </a:bodyPr>
          <a:lstStyle/>
          <a:p>
            <a:pPr eaLnBrk="0" hangingPunct="0">
              <a:spcBef>
                <a:spcPts val="600"/>
              </a:spcBef>
              <a:buFont typeface="Arial" charset="0"/>
              <a:buChar char="•"/>
            </a:pPr>
            <a:r>
              <a:rPr lang="zh-TW" altLang="en-US" dirty="0">
                <a:latin typeface="BiauKai"/>
                <a:ea typeface="BiauKai"/>
                <a:cs typeface="BiauKai"/>
              </a:rPr>
              <a:t>有搜尋功能，也可以依照主題用滑鼠點選</a:t>
            </a:r>
            <a:endParaRPr lang="en-US" altLang="zh-TW" dirty="0">
              <a:latin typeface="BiauKai"/>
              <a:ea typeface="BiauKai"/>
              <a:cs typeface="BiauKai"/>
            </a:endParaRPr>
          </a:p>
          <a:p>
            <a:pPr eaLnBrk="0" hangingPunct="0">
              <a:spcBef>
                <a:spcPts val="600"/>
              </a:spcBef>
              <a:buFont typeface="Arial" charset="0"/>
              <a:buChar char="•"/>
            </a:pPr>
            <a:r>
              <a:rPr lang="zh-TW" altLang="en-US" dirty="0">
                <a:latin typeface="BiauKai"/>
                <a:ea typeface="BiauKai"/>
                <a:cs typeface="BiauKai"/>
              </a:rPr>
              <a:t>提供文字解釋與範例，並列出其他相關指令</a:t>
            </a:r>
            <a:endParaRPr lang="en-US" altLang="zh-TW" dirty="0">
              <a:latin typeface="BiauKai"/>
              <a:ea typeface="BiauKai"/>
              <a:cs typeface="BiauKai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81" b="52756"/>
          <a:stretch>
            <a:fillRect/>
          </a:stretch>
        </p:blipFill>
        <p:spPr bwMode="auto">
          <a:xfrm>
            <a:off x="76200" y="3221133"/>
            <a:ext cx="89535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8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Example: help “save”</a:t>
            </a:r>
            <a:endParaRPr kumimoji="1"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altLang="zh-TW" dirty="0"/>
              <a:t>&gt;&gt; help save</a:t>
            </a:r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endParaRPr lang="en-US" altLang="zh-TW" dirty="0"/>
          </a:p>
          <a:p>
            <a:pPr marL="0" indent="0">
              <a:lnSpc>
                <a:spcPct val="120000"/>
              </a:lnSpc>
              <a:buFont typeface="Wingdings" charset="0"/>
              <a:buNone/>
              <a:defRPr/>
            </a:pPr>
            <a:r>
              <a:rPr lang="en-US" altLang="zh-TW" dirty="0"/>
              <a:t>SAVE Save workspace variables to file. SAVE(FILENAME) stores all variables from the current workspace in a MATLAB formatted binary file (MAT-file) called FILENAME. SAVE(FILENAME,VARIABLES) stores only the specified variables. …</a:t>
            </a:r>
          </a:p>
        </p:txBody>
      </p:sp>
    </p:spTree>
    <p:extLst>
      <p:ext uri="{BB962C8B-B14F-4D97-AF65-F5344CB8AC3E}">
        <p14:creationId xmlns:p14="http://schemas.microsoft.com/office/powerpoint/2010/main" val="1872684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BiauKai"/>
                <a:cs typeface="Arial"/>
              </a:rPr>
              <a:t>practice 1.1</a:t>
            </a:r>
            <a:endParaRPr kumimoji="1"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70983"/>
          </a:xfrm>
        </p:spPr>
        <p:txBody>
          <a:bodyPr/>
          <a:lstStyle/>
          <a:p>
            <a:r>
              <a:rPr lang="zh-TW" altLang="en-US" dirty="0">
                <a:latin typeface="BiauKai"/>
                <a:ea typeface="BiauKai"/>
                <a:cs typeface="BiauKai"/>
              </a:rPr>
              <a:t>練習在指令視窗輸入這些命令，並且觀察工作空間中的變數列表：</a:t>
            </a:r>
            <a:endParaRPr lang="en-US" altLang="zh-TW" dirty="0">
              <a:latin typeface="BiauKai"/>
              <a:ea typeface="BiauKai"/>
              <a:cs typeface="BiauKai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57200" y="2762841"/>
            <a:ext cx="3575522" cy="3785652"/>
          </a:xfrm>
          <a:prstGeom prst="rect">
            <a:avLst/>
          </a:prstGeom>
          <a:noFill/>
          <a:ln w="9525">
            <a:solidFill>
              <a:schemeClr val="tx2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en-US" altLang="zh-TW" sz="2000" dirty="0">
                <a:cs typeface="Arial" charset="0"/>
              </a:rPr>
              <a:t>&gt;&gt; A=3</a:t>
            </a:r>
          </a:p>
          <a:p>
            <a:pPr marL="0" lvl="1"/>
            <a:r>
              <a:rPr lang="en-US" altLang="zh-TW" sz="2000" dirty="0">
                <a:cs typeface="Arial" charset="0"/>
              </a:rPr>
              <a:t>&gt;&gt; a=2;</a:t>
            </a:r>
          </a:p>
          <a:p>
            <a:pPr marL="0" lvl="1"/>
            <a:r>
              <a:rPr lang="en-US" altLang="zh-TW" sz="2000" dirty="0">
                <a:cs typeface="Arial" charset="0"/>
              </a:rPr>
              <a:t>&gt;&gt; R0=A*a</a:t>
            </a:r>
          </a:p>
          <a:p>
            <a:pPr marL="0" lvl="1"/>
            <a:r>
              <a:rPr lang="en-US" altLang="zh-TW" sz="2000" dirty="0">
                <a:cs typeface="Arial" charset="0"/>
              </a:rPr>
              <a:t>&gt;&gt;</a:t>
            </a:r>
          </a:p>
          <a:p>
            <a:pPr marL="0" lvl="1"/>
            <a:r>
              <a:rPr lang="en-US" altLang="zh-TW" sz="2000" dirty="0">
                <a:cs typeface="Arial" charset="0"/>
              </a:rPr>
              <a:t>&gt;&gt; name=‘</a:t>
            </a:r>
            <a:r>
              <a:rPr lang="en-US" altLang="zh-TW" sz="2000" dirty="0" err="1">
                <a:cs typeface="Arial" charset="0"/>
              </a:rPr>
              <a:t>abcde</a:t>
            </a:r>
            <a:r>
              <a:rPr lang="en-US" altLang="zh-TW" sz="2000" dirty="0">
                <a:cs typeface="Arial" charset="0"/>
              </a:rPr>
              <a:t>’; name(3)</a:t>
            </a:r>
          </a:p>
          <a:p>
            <a:pPr marL="0" lvl="1"/>
            <a:r>
              <a:rPr lang="en-US" altLang="zh-TW" sz="2000" dirty="0">
                <a:cs typeface="Arial" charset="0"/>
              </a:rPr>
              <a:t>&gt;&gt;</a:t>
            </a:r>
          </a:p>
          <a:p>
            <a:pPr marL="0" lvl="1"/>
            <a:r>
              <a:rPr lang="en-US" altLang="zh-TW" sz="2000" dirty="0">
                <a:cs typeface="Arial" charset="0"/>
              </a:rPr>
              <a:t>&gt;&gt; pi</a:t>
            </a:r>
          </a:p>
          <a:p>
            <a:pPr marL="0" lvl="1"/>
            <a:r>
              <a:rPr lang="en-US" altLang="zh-TW" sz="2000" dirty="0">
                <a:cs typeface="Arial" charset="0"/>
              </a:rPr>
              <a:t>&gt;&gt; format long</a:t>
            </a:r>
          </a:p>
          <a:p>
            <a:pPr marL="0" lvl="1"/>
            <a:r>
              <a:rPr lang="en-US" altLang="zh-TW" sz="2000" dirty="0">
                <a:cs typeface="Arial" charset="0"/>
              </a:rPr>
              <a:t>&gt;&gt; pi</a:t>
            </a:r>
          </a:p>
          <a:p>
            <a:pPr marL="0" lvl="1"/>
            <a:r>
              <a:rPr lang="en-US" altLang="zh-TW" sz="2000" dirty="0">
                <a:cs typeface="Arial" charset="0"/>
              </a:rPr>
              <a:t>&gt;&gt;</a:t>
            </a:r>
          </a:p>
          <a:p>
            <a:pPr marL="0" lvl="1"/>
            <a:r>
              <a:rPr lang="en-US" altLang="zh-TW" sz="2000" dirty="0">
                <a:cs typeface="Arial" charset="0"/>
              </a:rPr>
              <a:t>&gt;&gt; </a:t>
            </a:r>
            <a:r>
              <a:rPr lang="en-US" altLang="zh-TW" sz="2000" dirty="0" err="1">
                <a:cs typeface="Arial" charset="0"/>
              </a:rPr>
              <a:t>cosd</a:t>
            </a:r>
            <a:r>
              <a:rPr lang="en-US" altLang="zh-TW" sz="2000" dirty="0">
                <a:cs typeface="Arial" charset="0"/>
              </a:rPr>
              <a:t>(pi)</a:t>
            </a:r>
            <a:r>
              <a:rPr lang="zh-TW" altLang="en-US" sz="2000" dirty="0">
                <a:cs typeface="Arial" charset="0"/>
              </a:rPr>
              <a:t>  </a:t>
            </a:r>
            <a:r>
              <a:rPr lang="en-US" altLang="zh-TW" sz="2000" dirty="0">
                <a:cs typeface="Arial" charset="0"/>
              </a:rPr>
              <a:t>%degree</a:t>
            </a:r>
          </a:p>
          <a:p>
            <a:pPr marL="0" lvl="1"/>
            <a:r>
              <a:rPr lang="en-US" altLang="zh-TW" sz="2000" dirty="0">
                <a:cs typeface="Arial" charset="0"/>
              </a:rPr>
              <a:t>&gt;&gt; </a:t>
            </a:r>
            <a:r>
              <a:rPr lang="en-US" altLang="zh-TW" sz="2000" dirty="0" err="1">
                <a:cs typeface="Arial" charset="0"/>
              </a:rPr>
              <a:t>cos</a:t>
            </a:r>
            <a:r>
              <a:rPr lang="en-US" altLang="zh-TW" sz="2000" dirty="0">
                <a:cs typeface="Arial" charset="0"/>
              </a:rPr>
              <a:t>(pi)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754241" y="2762841"/>
            <a:ext cx="3657600" cy="1631216"/>
          </a:xfrm>
          <a:prstGeom prst="rect">
            <a:avLst/>
          </a:prstGeom>
          <a:noFill/>
          <a:ln w="9525">
            <a:solidFill>
              <a:schemeClr val="tx2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lvl="1"/>
            <a:r>
              <a:rPr lang="en-US" altLang="zh-TW" sz="2000" dirty="0">
                <a:cs typeface="Arial" charset="0"/>
              </a:rPr>
              <a:t>&gt;&gt; A=[1 2 3 4 5]</a:t>
            </a:r>
          </a:p>
          <a:p>
            <a:pPr marL="0" lvl="1"/>
            <a:r>
              <a:rPr lang="en-US" altLang="zh-TW" sz="2000" dirty="0">
                <a:cs typeface="Arial" charset="0"/>
              </a:rPr>
              <a:t>&gt;&gt; A(4)*A(2)</a:t>
            </a:r>
          </a:p>
          <a:p>
            <a:pPr marL="0" lvl="1"/>
            <a:r>
              <a:rPr lang="en-US" altLang="zh-TW" sz="2000" dirty="0">
                <a:cs typeface="Arial" charset="0"/>
              </a:rPr>
              <a:t>&gt;&gt; mean(A)</a:t>
            </a:r>
          </a:p>
          <a:p>
            <a:pPr marL="0" lvl="1"/>
            <a:r>
              <a:rPr lang="en-US" altLang="zh-TW" sz="2000" dirty="0">
                <a:cs typeface="Arial" charset="0"/>
              </a:rPr>
              <a:t>&gt;&gt; A(1)=0</a:t>
            </a:r>
          </a:p>
          <a:p>
            <a:pPr marL="0" lvl="1"/>
            <a:r>
              <a:rPr lang="en-US" altLang="zh-TW" sz="2000" dirty="0">
                <a:cs typeface="Arial" charset="0"/>
              </a:rPr>
              <a:t>&gt;&gt; sin(A)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754241" y="4787687"/>
            <a:ext cx="3657600" cy="400110"/>
          </a:xfrm>
          <a:prstGeom prst="rect">
            <a:avLst/>
          </a:prstGeom>
          <a:noFill/>
          <a:ln w="9525">
            <a:solidFill>
              <a:schemeClr val="tx2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0" lvl="1"/>
            <a:r>
              <a:rPr lang="en-US" altLang="zh-TW" sz="2000" dirty="0">
                <a:cs typeface="Arial" charset="0"/>
              </a:rPr>
              <a:t>&gt;&gt; help mean</a:t>
            </a:r>
          </a:p>
        </p:txBody>
      </p:sp>
    </p:spTree>
    <p:extLst>
      <p:ext uri="{BB962C8B-B14F-4D97-AF65-F5344CB8AC3E}">
        <p14:creationId xmlns:p14="http://schemas.microsoft.com/office/powerpoint/2010/main" val="41587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MATLAB</a:t>
            </a:r>
            <a:endParaRPr kumimoji="1" lang="zh-TW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dirty="0">
                <a:ea typeface="標楷體"/>
                <a:cs typeface="BiauKai"/>
              </a:rPr>
              <a:t>由</a:t>
            </a:r>
            <a:r>
              <a:rPr lang="en-US" altLang="zh-TW" dirty="0" err="1">
                <a:ea typeface="標楷體"/>
                <a:cs typeface="BiauKai"/>
              </a:rPr>
              <a:t>MathWorks</a:t>
            </a:r>
            <a:r>
              <a:rPr lang="zh-TW" altLang="en-US" dirty="0">
                <a:ea typeface="標楷體"/>
                <a:cs typeface="BiauKai"/>
              </a:rPr>
              <a:t>公司於</a:t>
            </a:r>
            <a:r>
              <a:rPr lang="en-US" altLang="zh-TW" dirty="0">
                <a:ea typeface="標楷體"/>
                <a:cs typeface="BiauKai"/>
              </a:rPr>
              <a:t>1984</a:t>
            </a:r>
            <a:r>
              <a:rPr lang="zh-TW" altLang="en-US" dirty="0">
                <a:ea typeface="標楷體"/>
                <a:cs typeface="BiauKai"/>
              </a:rPr>
              <a:t>年推出的數學軟體。</a:t>
            </a:r>
          </a:p>
          <a:p>
            <a:pPr eaLnBrk="1" hangingPunct="1">
              <a:defRPr/>
            </a:pPr>
            <a:r>
              <a:rPr lang="zh-TW" altLang="en-US" dirty="0">
                <a:ea typeface="標楷體"/>
                <a:cs typeface="BiauKai"/>
              </a:rPr>
              <a:t>名稱是由「矩陣實驗室」</a:t>
            </a:r>
            <a:endParaRPr lang="en-US" altLang="zh-TW" dirty="0">
              <a:ea typeface="標楷體"/>
              <a:cs typeface="BiauKai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﹙</a:t>
            </a:r>
            <a:r>
              <a:rPr lang="en-US" altLang="zh-TW" u="sng" dirty="0" err="1">
                <a:ea typeface="標楷體"/>
                <a:cs typeface="BiauKai"/>
              </a:rPr>
              <a:t>MAT</a:t>
            </a:r>
            <a:r>
              <a:rPr lang="en-US" altLang="zh-TW" dirty="0" err="1">
                <a:ea typeface="標楷體"/>
                <a:cs typeface="BiauKai"/>
              </a:rPr>
              <a:t>rix</a:t>
            </a:r>
            <a:r>
              <a:rPr lang="en-US" altLang="zh-TW" dirty="0">
                <a:ea typeface="標楷體"/>
                <a:cs typeface="BiauKai"/>
              </a:rPr>
              <a:t> </a:t>
            </a:r>
            <a:r>
              <a:rPr lang="en-US" altLang="zh-TW" u="sng" dirty="0" err="1">
                <a:ea typeface="標楷體"/>
                <a:cs typeface="BiauKai"/>
              </a:rPr>
              <a:t>LAB</a:t>
            </a:r>
            <a:r>
              <a:rPr lang="en-US" altLang="zh-TW" dirty="0" err="1">
                <a:ea typeface="標楷體"/>
                <a:cs typeface="BiauKai"/>
              </a:rPr>
              <a:t>oratory</a:t>
            </a:r>
            <a:r>
              <a:rPr lang="zh-TW" altLang="en-US" dirty="0">
                <a:ea typeface="標楷體"/>
                <a:cs typeface="BiauKai"/>
              </a:rPr>
              <a:t>）所合成。 </a:t>
            </a:r>
          </a:p>
        </p:txBody>
      </p:sp>
    </p:spTree>
    <p:extLst>
      <p:ext uri="{BB962C8B-B14F-4D97-AF65-F5344CB8AC3E}">
        <p14:creationId xmlns:p14="http://schemas.microsoft.com/office/powerpoint/2010/main" val="1726363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BiauKai"/>
                <a:cs typeface="Arial"/>
              </a:rPr>
              <a:t>practice 1.2</a:t>
            </a:r>
            <a:endParaRPr kumimoji="1" lang="zh-TW" altLang="en-US" dirty="0">
              <a:latin typeface="+mn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317735" y="1658496"/>
            <a:ext cx="6078582" cy="3477875"/>
          </a:xfrm>
          <a:prstGeom prst="rect">
            <a:avLst/>
          </a:prstGeom>
          <a:noFill/>
          <a:ln w="9525">
            <a:solidFill>
              <a:schemeClr val="tx2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TW" sz="2000" dirty="0">
                <a:cs typeface="Arial" charset="0"/>
              </a:rPr>
              <a:t>&gt;&gt;clear all</a:t>
            </a:r>
          </a:p>
          <a:p>
            <a:r>
              <a:rPr lang="en-US" altLang="zh-TW" sz="2000" dirty="0">
                <a:cs typeface="Arial" charset="0"/>
              </a:rPr>
              <a:t>&gt;&gt;a=1</a:t>
            </a:r>
          </a:p>
          <a:p>
            <a:r>
              <a:rPr lang="en-US" altLang="zh-TW" sz="2000" dirty="0">
                <a:cs typeface="Arial" charset="0"/>
              </a:rPr>
              <a:t>&gt;&gt;b=2</a:t>
            </a:r>
          </a:p>
          <a:p>
            <a:r>
              <a:rPr lang="en-US" altLang="zh-TW" sz="2000" dirty="0">
                <a:cs typeface="Arial" charset="0"/>
              </a:rPr>
              <a:t>&gt;&gt; save(‘practice1_1.mat’)</a:t>
            </a:r>
          </a:p>
          <a:p>
            <a:r>
              <a:rPr lang="en-US" altLang="zh-TW" sz="2000" dirty="0">
                <a:cs typeface="Arial" charset="0"/>
              </a:rPr>
              <a:t>&gt;&gt; save(‘practice1_2.mat’,’a’)</a:t>
            </a:r>
          </a:p>
          <a:p>
            <a:endParaRPr lang="en-US" altLang="zh-TW" sz="2000" dirty="0"/>
          </a:p>
          <a:p>
            <a:r>
              <a:rPr lang="zh-TW" altLang="en-US" sz="2000" dirty="0"/>
              <a:t>比較</a:t>
            </a:r>
            <a:r>
              <a:rPr lang="en-US" altLang="zh-TW" sz="2000" dirty="0">
                <a:cs typeface="Arial" charset="0"/>
              </a:rPr>
              <a:t>practice1_1.mat</a:t>
            </a:r>
            <a:r>
              <a:rPr lang="zh-TW" altLang="en-US" sz="2000" dirty="0">
                <a:cs typeface="Arial" charset="0"/>
              </a:rPr>
              <a:t> 和 </a:t>
            </a:r>
            <a:r>
              <a:rPr lang="en-US" altLang="zh-TW" sz="2000" dirty="0">
                <a:cs typeface="Arial" charset="0"/>
              </a:rPr>
              <a:t>practice1_2.mat</a:t>
            </a:r>
            <a:r>
              <a:rPr lang="zh-TW" altLang="en-US" sz="2000" dirty="0">
                <a:cs typeface="Arial" charset="0"/>
              </a:rPr>
              <a:t> 的差異</a:t>
            </a:r>
            <a:endParaRPr lang="en-US" altLang="zh-TW" sz="2000" dirty="0">
              <a:cs typeface="Arial" charset="0"/>
            </a:endParaRPr>
          </a:p>
          <a:p>
            <a:endParaRPr lang="en-US" altLang="zh-TW" sz="2000" dirty="0">
              <a:cs typeface="Arial" charset="0"/>
            </a:endParaRPr>
          </a:p>
          <a:p>
            <a:r>
              <a:rPr lang="zh-TW" altLang="en-US" sz="2000" dirty="0"/>
              <a:t>讀取</a:t>
            </a:r>
            <a:r>
              <a:rPr lang="en-US" altLang="zh-TW" sz="2000" dirty="0"/>
              <a:t>.mat</a:t>
            </a:r>
            <a:r>
              <a:rPr lang="zh-TW" altLang="en-US" sz="2000" dirty="0"/>
              <a:t>檔</a:t>
            </a:r>
            <a:r>
              <a:rPr lang="en-US" altLang="zh-TW" sz="2000" dirty="0"/>
              <a:t>:</a:t>
            </a:r>
          </a:p>
          <a:p>
            <a:r>
              <a:rPr lang="en-US" altLang="zh-TW" sz="2000" dirty="0"/>
              <a:t>load(‘</a:t>
            </a:r>
            <a:r>
              <a:rPr lang="en-US" altLang="zh-TW" sz="2000" dirty="0">
                <a:cs typeface="Arial" charset="0"/>
              </a:rPr>
              <a:t>practice1_1.mat</a:t>
            </a:r>
            <a:r>
              <a:rPr lang="en-US" altLang="zh-TW" sz="2000" dirty="0"/>
              <a:t>’)</a:t>
            </a:r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81968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BiauKai"/>
                <a:cs typeface="Arial"/>
              </a:rPr>
              <a:t>practice 2</a:t>
            </a:r>
            <a:endParaRPr kumimoji="1"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1084076"/>
          </a:xfrm>
        </p:spPr>
        <p:txBody>
          <a:bodyPr/>
          <a:lstStyle/>
          <a:p>
            <a:r>
              <a:rPr lang="zh-TW" altLang="en-US" dirty="0">
                <a:latin typeface="BiauKai"/>
                <a:ea typeface="BiauKai"/>
                <a:cs typeface="BiauKai"/>
              </a:rPr>
              <a:t>開啟</a:t>
            </a:r>
            <a:r>
              <a:rPr lang="en-US" altLang="zh-TW" dirty="0">
                <a:latin typeface="Arial"/>
                <a:ea typeface="標楷體"/>
                <a:cs typeface="BiauKai"/>
              </a:rPr>
              <a:t>Editor</a:t>
            </a:r>
            <a:r>
              <a:rPr lang="zh-TW" altLang="en-US" dirty="0">
                <a:latin typeface="BiauKai"/>
                <a:ea typeface="BiauKai"/>
                <a:cs typeface="BiauKai"/>
              </a:rPr>
              <a:t>，鍵入以下內容後，按</a:t>
            </a:r>
            <a:r>
              <a:rPr lang="en-US" altLang="zh-TW" dirty="0">
                <a:latin typeface="BiauKai"/>
                <a:ea typeface="BiauKai"/>
                <a:cs typeface="BiauKai"/>
              </a:rPr>
              <a:t>F5</a:t>
            </a:r>
            <a:r>
              <a:rPr lang="zh-TW" altLang="en-US" dirty="0">
                <a:latin typeface="BiauKai"/>
                <a:ea typeface="BiauKai"/>
                <a:cs typeface="BiauKai"/>
              </a:rPr>
              <a:t>鍵（</a:t>
            </a:r>
            <a:r>
              <a:rPr lang="en-US" altLang="zh-TW" dirty="0">
                <a:latin typeface="BiauKai"/>
                <a:ea typeface="BiauKai"/>
                <a:cs typeface="BiauKai"/>
              </a:rPr>
              <a:t>MATLAB</a:t>
            </a:r>
            <a:r>
              <a:rPr lang="zh-TW" altLang="en-US" dirty="0">
                <a:latin typeface="BiauKai"/>
                <a:ea typeface="BiauKai"/>
                <a:cs typeface="BiauKai"/>
              </a:rPr>
              <a:t>會詢問要儲存的檔名，請取</a:t>
            </a:r>
            <a:r>
              <a:rPr lang="en-US" altLang="zh-TW" dirty="0">
                <a:latin typeface="BiauKai"/>
                <a:ea typeface="BiauKai"/>
                <a:cs typeface="BiauKai"/>
              </a:rPr>
              <a:t>ex1.m</a:t>
            </a:r>
            <a:r>
              <a:rPr lang="zh-TW" altLang="en-US" dirty="0">
                <a:latin typeface="BiauKai"/>
                <a:ea typeface="BiauKai"/>
                <a:cs typeface="BiauKai"/>
              </a:rPr>
              <a:t>）</a:t>
            </a:r>
            <a:endParaRPr lang="en-US" altLang="zh-TW" dirty="0">
              <a:latin typeface="BiauKai"/>
              <a:ea typeface="BiauKai"/>
              <a:cs typeface="BiauKai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541850" y="3022722"/>
            <a:ext cx="1938338" cy="1323439"/>
          </a:xfrm>
          <a:prstGeom prst="rect">
            <a:avLst/>
          </a:prstGeom>
          <a:noFill/>
          <a:ln w="9525">
            <a:solidFill>
              <a:schemeClr val="tx2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altLang="zh-TW" sz="2000" dirty="0"/>
              <a:t>clear all</a:t>
            </a:r>
          </a:p>
          <a:p>
            <a:r>
              <a:rPr lang="en-US" altLang="zh-TW" sz="2000" dirty="0"/>
              <a:t>for x=1:5</a:t>
            </a:r>
          </a:p>
          <a:p>
            <a:r>
              <a:rPr lang="en-US" altLang="zh-TW" sz="2000" dirty="0"/>
              <a:t>    y0=x^2</a:t>
            </a:r>
          </a:p>
          <a:p>
            <a:r>
              <a:rPr lang="en-US" altLang="zh-TW" sz="2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6724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BiauKai"/>
                <a:cs typeface="BiauKai"/>
              </a:rPr>
              <a:t>2</a:t>
            </a:r>
            <a:r>
              <a:rPr lang="en-US" altLang="zh-TW" dirty="0">
                <a:latin typeface="BiauKai"/>
                <a:ea typeface="BiauKai"/>
                <a:cs typeface="BiauKai"/>
              </a:rPr>
              <a:t>.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基本運算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4948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BiauKai"/>
                <a:cs typeface="BiauKai"/>
              </a:rPr>
              <a:t>2.1</a:t>
            </a:r>
            <a:r>
              <a:rPr lang="en-US" altLang="zh-TW" dirty="0">
                <a:latin typeface="BiauKai"/>
                <a:ea typeface="BiauKai"/>
                <a:cs typeface="BiauKai"/>
              </a:rPr>
              <a:t>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使用變數與基本運算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zh-TW" altLang="en-US" sz="2800" dirty="0">
                <a:ea typeface="標楷體"/>
                <a:cs typeface="BiauKai"/>
              </a:rPr>
              <a:t>一般數學符號運算</a:t>
            </a:r>
          </a:p>
          <a:p>
            <a:pPr lvl="1">
              <a:lnSpc>
                <a:spcPct val="90000"/>
              </a:lnSpc>
              <a:defRPr/>
            </a:pPr>
            <a:r>
              <a:rPr lang="zh-TW" altLang="en-US" sz="2400" dirty="0">
                <a:ea typeface="標楷體"/>
                <a:cs typeface="BiauKai"/>
              </a:rPr>
              <a:t>在</a:t>
            </a:r>
            <a:r>
              <a:rPr lang="en-US" altLang="zh-TW" sz="2400" dirty="0">
                <a:ea typeface="標楷體"/>
                <a:cs typeface="BiauKai"/>
              </a:rPr>
              <a:t>MATLAB </a:t>
            </a:r>
            <a:r>
              <a:rPr lang="zh-TW" altLang="en-US" sz="2400" dirty="0">
                <a:ea typeface="標楷體"/>
                <a:cs typeface="BiauKai"/>
              </a:rPr>
              <a:t>命令視窗（</a:t>
            </a:r>
            <a:r>
              <a:rPr lang="en-US" altLang="zh-TW" sz="2400" dirty="0">
                <a:ea typeface="標楷體"/>
                <a:cs typeface="BiauKai"/>
              </a:rPr>
              <a:t>Command Window</a:t>
            </a:r>
            <a:r>
              <a:rPr lang="zh-TW" altLang="en-US" sz="2400" dirty="0">
                <a:ea typeface="標楷體"/>
                <a:cs typeface="BiauKai"/>
              </a:rPr>
              <a:t>）內的提示符號（</a:t>
            </a:r>
            <a:r>
              <a:rPr lang="en-US" altLang="zh-TW" sz="2400" dirty="0">
                <a:ea typeface="標楷體"/>
                <a:cs typeface="BiauKai"/>
              </a:rPr>
              <a:t>&gt;&gt;</a:t>
            </a:r>
            <a:r>
              <a:rPr lang="zh-TW" altLang="en-US" sz="2400" dirty="0">
                <a:ea typeface="標楷體"/>
                <a:cs typeface="BiauKai"/>
              </a:rPr>
              <a:t>）之後輸入運算式，並按入 </a:t>
            </a:r>
            <a:r>
              <a:rPr lang="en-US" altLang="zh-TW" sz="2400" dirty="0">
                <a:ea typeface="標楷體"/>
                <a:cs typeface="BiauKai"/>
              </a:rPr>
              <a:t>Enter </a:t>
            </a:r>
            <a:r>
              <a:rPr lang="zh-TW" altLang="en-US" sz="2400" dirty="0">
                <a:ea typeface="標楷體"/>
                <a:cs typeface="BiauKai"/>
              </a:rPr>
              <a:t>鍵即可。</a:t>
            </a:r>
            <a:r>
              <a:rPr lang="zh-TW" altLang="fr-FR" sz="2400" dirty="0">
                <a:ea typeface="標楷體"/>
                <a:cs typeface="BiauKai"/>
              </a:rPr>
              <a:t>例如：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fr-FR" altLang="zh-TW" sz="1800" dirty="0">
                <a:ea typeface="標楷體"/>
                <a:cs typeface="BiauKai"/>
              </a:rPr>
              <a:t>          &gt;&gt; 55-16  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fr-FR" altLang="zh-TW" sz="1800" dirty="0">
                <a:ea typeface="標楷體"/>
                <a:cs typeface="BiauKai"/>
              </a:rPr>
              <a:t>           ans =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fr-FR" altLang="zh-TW" sz="1800" dirty="0">
                <a:ea typeface="標楷體"/>
                <a:cs typeface="BiauKai"/>
              </a:rPr>
              <a:t>                   39  </a:t>
            </a:r>
          </a:p>
          <a:p>
            <a:pPr lvl="1">
              <a:lnSpc>
                <a:spcPct val="90000"/>
              </a:lnSpc>
              <a:defRPr/>
            </a:pPr>
            <a:r>
              <a:rPr lang="fr-FR" altLang="zh-TW" sz="1800" dirty="0">
                <a:ea typeface="標楷體"/>
                <a:cs typeface="BiauKai"/>
              </a:rPr>
              <a:t>	MATLAB </a:t>
            </a:r>
            <a:r>
              <a:rPr lang="zh-TW" altLang="fr-FR" sz="1800" dirty="0">
                <a:ea typeface="標楷體"/>
                <a:cs typeface="BiauKai"/>
              </a:rPr>
              <a:t>會將運算結果自動存入變數「</a:t>
            </a:r>
            <a:r>
              <a:rPr lang="fr-FR" altLang="zh-TW" sz="1800" dirty="0">
                <a:ea typeface="標楷體"/>
                <a:cs typeface="BiauKai"/>
              </a:rPr>
              <a:t>ans」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fr-FR" altLang="zh-TW" sz="1800" dirty="0">
                <a:ea typeface="標楷體"/>
                <a:cs typeface="BiauKai"/>
              </a:rPr>
              <a:t>	  	&gt;&gt;ans+11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fr-FR" altLang="zh-TW" sz="1800" dirty="0">
                <a:ea typeface="標楷體"/>
                <a:cs typeface="BiauKai"/>
              </a:rPr>
              <a:t>		     ans= 50	</a:t>
            </a:r>
          </a:p>
          <a:p>
            <a:pPr lvl="1">
              <a:lnSpc>
                <a:spcPct val="90000"/>
              </a:lnSpc>
              <a:defRPr/>
            </a:pPr>
            <a:r>
              <a:rPr lang="zh-TW" altLang="en-US" sz="2400" dirty="0">
                <a:ea typeface="標楷體"/>
                <a:cs typeface="BiauKai"/>
              </a:rPr>
              <a:t>若不想讓 </a:t>
            </a:r>
            <a:r>
              <a:rPr lang="en-US" altLang="zh-TW" sz="2400" dirty="0">
                <a:ea typeface="標楷體"/>
                <a:cs typeface="BiauKai"/>
              </a:rPr>
              <a:t>MATLAB </a:t>
            </a:r>
            <a:r>
              <a:rPr lang="zh-TW" altLang="en-US" sz="2400" dirty="0">
                <a:ea typeface="標楷體"/>
                <a:cs typeface="BiauKai"/>
              </a:rPr>
              <a:t>每次都顯示運算結果，只需在運算式最後加上</a:t>
            </a:r>
            <a:r>
              <a:rPr lang="zh-TW" altLang="en-US" sz="2400" dirty="0">
                <a:solidFill>
                  <a:srgbClr val="800000"/>
                </a:solidFill>
                <a:ea typeface="標楷體"/>
                <a:cs typeface="BiauKai"/>
              </a:rPr>
              <a:t>分號</a:t>
            </a:r>
            <a:r>
              <a:rPr lang="zh-TW" altLang="en-US" sz="2400" dirty="0">
                <a:ea typeface="標楷體"/>
                <a:cs typeface="BiauKai"/>
              </a:rPr>
              <a:t>（</a:t>
            </a:r>
            <a:r>
              <a:rPr lang="en-US" altLang="zh-TW" sz="2400" dirty="0">
                <a:solidFill>
                  <a:srgbClr val="800000"/>
                </a:solidFill>
                <a:ea typeface="標楷體"/>
                <a:cs typeface="BiauKai"/>
              </a:rPr>
              <a:t>;</a:t>
            </a:r>
            <a:r>
              <a:rPr lang="zh-TW" altLang="en-US" sz="2400" dirty="0">
                <a:ea typeface="標楷體"/>
                <a:cs typeface="BiauKai"/>
              </a:rPr>
              <a:t>）即可，例如</a:t>
            </a:r>
            <a:r>
              <a:rPr lang="zh-TW" altLang="en-US" sz="1800" dirty="0">
                <a:ea typeface="標楷體"/>
                <a:cs typeface="BiauKai"/>
              </a:rPr>
              <a:t>：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zh-TW" sz="1800" dirty="0">
                <a:ea typeface="標楷體"/>
                <a:cs typeface="BiauKai"/>
              </a:rPr>
              <a:t>         &gt;&gt; (5*2+3.5)/5;    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zh-TW" sz="1800" dirty="0">
                <a:ea typeface="標楷體"/>
                <a:cs typeface="BiauKai"/>
              </a:rPr>
              <a:t>		   &gt;&gt; a=4,A=6;x=1;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zh-TW" sz="1800" dirty="0">
                <a:ea typeface="標楷體"/>
                <a:cs typeface="BiauKai"/>
              </a:rPr>
              <a:t>		   &gt;&gt; x=2+i*4	</a:t>
            </a:r>
          </a:p>
        </p:txBody>
      </p:sp>
    </p:spTree>
    <p:extLst>
      <p:ext uri="{BB962C8B-B14F-4D97-AF65-F5344CB8AC3E}">
        <p14:creationId xmlns:p14="http://schemas.microsoft.com/office/powerpoint/2010/main" val="3078058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BiauKai"/>
                <a:cs typeface="BiauKai"/>
              </a:rPr>
              <a:t>2.1</a:t>
            </a:r>
            <a:r>
              <a:rPr lang="en-US" altLang="zh-TW" dirty="0">
                <a:latin typeface="BiauKai"/>
                <a:ea typeface="BiauKai"/>
                <a:cs typeface="BiauKai"/>
              </a:rPr>
              <a:t>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變數命名規則與使用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TW" altLang="en-US" dirty="0">
                <a:solidFill>
                  <a:srgbClr val="800000"/>
                </a:solidFill>
                <a:ea typeface="標楷體"/>
                <a:cs typeface="BiauKai"/>
              </a:rPr>
              <a:t>第一個字母必需是英文字母</a:t>
            </a:r>
            <a:r>
              <a:rPr lang="zh-TW" altLang="en-US" dirty="0">
                <a:ea typeface="標楷體"/>
                <a:cs typeface="BiauKai"/>
              </a:rPr>
              <a:t>。例如：</a:t>
            </a:r>
            <a:r>
              <a:rPr lang="en-US" altLang="zh-TW" dirty="0">
                <a:ea typeface="標楷體"/>
                <a:cs typeface="BiauKai"/>
              </a:rPr>
              <a:t>x1,abc</a:t>
            </a:r>
          </a:p>
          <a:p>
            <a:pPr>
              <a:defRPr/>
            </a:pPr>
            <a:r>
              <a:rPr lang="zh-TW" altLang="en-US" dirty="0">
                <a:solidFill>
                  <a:srgbClr val="800000"/>
                </a:solidFill>
                <a:ea typeface="標楷體"/>
                <a:cs typeface="BiauKai"/>
              </a:rPr>
              <a:t>變數名稱有分大小寫</a:t>
            </a:r>
            <a:r>
              <a:rPr lang="zh-TW" altLang="en-US" dirty="0">
                <a:ea typeface="標楷體"/>
                <a:cs typeface="BiauKai"/>
              </a:rPr>
              <a:t>。例如：</a:t>
            </a:r>
            <a:r>
              <a:rPr lang="en-US" altLang="zh-TW" dirty="0" err="1">
                <a:ea typeface="標楷體"/>
                <a:cs typeface="BiauKai"/>
              </a:rPr>
              <a:t>abc,Abc,x,X</a:t>
            </a:r>
            <a:r>
              <a:rPr lang="zh-TW" altLang="en-US" dirty="0">
                <a:ea typeface="標楷體"/>
                <a:cs typeface="BiauKai"/>
              </a:rPr>
              <a:t>均不同 </a:t>
            </a:r>
          </a:p>
          <a:p>
            <a:pPr>
              <a:defRPr/>
            </a:pPr>
            <a:r>
              <a:rPr lang="zh-TW" altLang="en-US" dirty="0">
                <a:solidFill>
                  <a:srgbClr val="800000"/>
                </a:solidFill>
                <a:ea typeface="標楷體"/>
                <a:cs typeface="BiauKai"/>
              </a:rPr>
              <a:t>字母間不可留空格</a:t>
            </a:r>
            <a:r>
              <a:rPr lang="zh-TW" altLang="en-US" dirty="0">
                <a:ea typeface="標楷體"/>
                <a:cs typeface="BiauKai"/>
              </a:rPr>
              <a:t>。  例如：</a:t>
            </a:r>
            <a:r>
              <a:rPr lang="en-US" altLang="zh-TW" dirty="0" err="1">
                <a:ea typeface="標楷體"/>
                <a:cs typeface="BiauKai"/>
              </a:rPr>
              <a:t>math_score</a:t>
            </a:r>
            <a:endParaRPr lang="en-US" altLang="zh-TW" dirty="0">
              <a:ea typeface="標楷體"/>
              <a:cs typeface="BiauKai"/>
            </a:endParaRPr>
          </a:p>
          <a:p>
            <a:pPr>
              <a:defRPr/>
            </a:pPr>
            <a:r>
              <a:rPr lang="en-US" altLang="zh-TW" dirty="0">
                <a:ea typeface="標楷體"/>
                <a:cs typeface="BiauKai"/>
              </a:rPr>
              <a:t>MATLAB </a:t>
            </a:r>
            <a:r>
              <a:rPr lang="zh-TW" altLang="en-US" dirty="0">
                <a:ea typeface="標楷體"/>
                <a:cs typeface="BiauKai"/>
              </a:rPr>
              <a:t>在使用變數時，不需預先經過變數宣告（</a:t>
            </a:r>
            <a:r>
              <a:rPr lang="en-US" altLang="zh-TW" dirty="0">
                <a:ea typeface="標楷體"/>
                <a:cs typeface="BiauKai"/>
              </a:rPr>
              <a:t>Variable Declaration</a:t>
            </a:r>
            <a:r>
              <a:rPr lang="zh-TW" altLang="en-US" dirty="0">
                <a:ea typeface="標楷體"/>
                <a:cs typeface="BiauKai"/>
              </a:rPr>
              <a:t>）的程序，而且所有數值變數均以預設的 </a:t>
            </a:r>
            <a:r>
              <a:rPr lang="en-US" altLang="zh-TW" dirty="0">
                <a:ea typeface="標楷體"/>
                <a:cs typeface="BiauKai"/>
              </a:rPr>
              <a:t>double </a:t>
            </a:r>
            <a:r>
              <a:rPr lang="zh-TW" altLang="en-US" dirty="0">
                <a:ea typeface="標楷體"/>
                <a:cs typeface="BiauKai"/>
              </a:rPr>
              <a:t>資料型式儲存。</a:t>
            </a:r>
            <a:endParaRPr lang="en-US" altLang="zh-TW" dirty="0">
              <a:ea typeface="標楷體"/>
              <a:cs typeface="BiauKai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TW" altLang="en-US" dirty="0">
                <a:solidFill>
                  <a:srgbClr val="0070C0"/>
                </a:solidFill>
                <a:ea typeface="標楷體"/>
                <a:cs typeface="BiauKai"/>
              </a:rPr>
              <a:t>盡量避免把變數名稱取和內建函數相同，相同時變數的順位較優先</a:t>
            </a:r>
            <a:r>
              <a:rPr lang="en-US" altLang="zh-TW" dirty="0">
                <a:solidFill>
                  <a:srgbClr val="0070C0"/>
                </a:solidFill>
                <a:ea typeface="標楷體"/>
                <a:cs typeface="BiauKai"/>
              </a:rPr>
              <a:t>(</a:t>
            </a:r>
            <a:r>
              <a:rPr lang="zh-TW" altLang="en-US" dirty="0">
                <a:solidFill>
                  <a:srgbClr val="0070C0"/>
                </a:solidFill>
                <a:ea typeface="標楷體"/>
                <a:cs typeface="BiauKai"/>
              </a:rPr>
              <a:t>意思就是你會沒辦法使用該函數</a:t>
            </a:r>
            <a:r>
              <a:rPr lang="en-US" altLang="zh-TW" dirty="0">
                <a:solidFill>
                  <a:srgbClr val="0070C0"/>
                </a:solidFill>
                <a:ea typeface="標楷體"/>
                <a:cs typeface="BiauKai"/>
              </a:rPr>
              <a:t>)</a:t>
            </a:r>
            <a:endParaRPr lang="zh-TW" altLang="en-US" dirty="0">
              <a:solidFill>
                <a:srgbClr val="0070C0"/>
              </a:solidFill>
              <a:ea typeface="標楷體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3895110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lt"/>
                <a:ea typeface="BiauKai"/>
                <a:cs typeface="BiauKai"/>
              </a:rPr>
              <a:t>2.2</a:t>
            </a:r>
            <a:r>
              <a:rPr lang="en-US" altLang="zh-TW" dirty="0">
                <a:latin typeface="BiauKai"/>
                <a:ea typeface="BiauKai"/>
                <a:cs typeface="BiauKai"/>
              </a:rPr>
              <a:t>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純量運算與加入註解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zh-TW" altLang="en-US" dirty="0">
                <a:ea typeface="標楷體"/>
                <a:cs typeface="BiauKai"/>
              </a:rPr>
              <a:t>若要加入註解（</a:t>
            </a:r>
            <a:r>
              <a:rPr lang="en-US" altLang="zh-TW" dirty="0">
                <a:ea typeface="標楷體"/>
                <a:cs typeface="BiauKai"/>
              </a:rPr>
              <a:t>Comments</a:t>
            </a:r>
            <a:r>
              <a:rPr lang="zh-TW" altLang="en-US" dirty="0">
                <a:ea typeface="標楷體"/>
                <a:cs typeface="BiauKai"/>
              </a:rPr>
              <a:t>），可以使用百分比符號（</a:t>
            </a:r>
            <a:r>
              <a:rPr lang="en-US" altLang="zh-TW" dirty="0">
                <a:ea typeface="標楷體"/>
                <a:cs typeface="BiauKai"/>
              </a:rPr>
              <a:t>%</a:t>
            </a:r>
            <a:r>
              <a:rPr lang="zh-TW" altLang="en-US" dirty="0">
                <a:ea typeface="標楷體"/>
                <a:cs typeface="BiauKai"/>
              </a:rPr>
              <a:t>）例如：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    &gt;&gt; y1 = (5*2+3.5)/5;  % </a:t>
            </a:r>
            <a:r>
              <a:rPr lang="zh-TW" altLang="en-US" dirty="0">
                <a:ea typeface="標楷體"/>
                <a:cs typeface="BiauKai"/>
              </a:rPr>
              <a:t>將運算結果儲存在變數 </a:t>
            </a:r>
            <a:r>
              <a:rPr lang="en-US" altLang="zh-TW" dirty="0">
                <a:ea typeface="標楷體"/>
                <a:cs typeface="BiauKai"/>
              </a:rPr>
              <a:t>y</a:t>
            </a:r>
            <a:r>
              <a:rPr lang="zh-TW" altLang="en-US" dirty="0">
                <a:ea typeface="標楷體"/>
                <a:cs typeface="BiauKai"/>
              </a:rPr>
              <a:t>，但不用顯示於螢幕 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    &gt;&gt; z = y1^2           	  % </a:t>
            </a:r>
            <a:r>
              <a:rPr lang="zh-TW" altLang="en-US" dirty="0">
                <a:ea typeface="標楷體"/>
                <a:cs typeface="BiauKai"/>
              </a:rPr>
              <a:t>將運算結果儲存在變數 </a:t>
            </a:r>
            <a:r>
              <a:rPr lang="en-US" altLang="zh-TW" dirty="0">
                <a:ea typeface="標楷體"/>
                <a:cs typeface="BiauKai"/>
              </a:rPr>
              <a:t>z</a:t>
            </a:r>
            <a:r>
              <a:rPr lang="zh-TW" altLang="en-US" dirty="0">
                <a:ea typeface="標楷體"/>
                <a:cs typeface="BiauKai"/>
              </a:rPr>
              <a:t>，並顯示於螢幕 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    z =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         7.2900 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    &gt;&gt; x=2+i*4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	x=2.0000+ 4.0000i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TW" dirty="0" err="1">
                <a:solidFill>
                  <a:srgbClr val="0070C0"/>
                </a:solidFill>
                <a:ea typeface="標楷體"/>
                <a:cs typeface="BiauKai"/>
              </a:rPr>
              <a:t>Matlab</a:t>
            </a:r>
            <a:r>
              <a:rPr lang="en-US" altLang="zh-TW" dirty="0">
                <a:solidFill>
                  <a:srgbClr val="0070C0"/>
                </a:solidFill>
                <a:ea typeface="標楷體"/>
                <a:cs typeface="BiauKai"/>
              </a:rPr>
              <a:t> </a:t>
            </a:r>
            <a:r>
              <a:rPr lang="zh-TW" altLang="en-US" dirty="0">
                <a:solidFill>
                  <a:srgbClr val="0070C0"/>
                </a:solidFill>
                <a:ea typeface="標楷體"/>
                <a:cs typeface="BiauKai"/>
              </a:rPr>
              <a:t>內建的編輯器有下列功能</a:t>
            </a:r>
            <a:endParaRPr lang="en-US" altLang="zh-TW" dirty="0">
              <a:solidFill>
                <a:srgbClr val="0070C0"/>
              </a:solidFill>
              <a:ea typeface="標楷體"/>
              <a:cs typeface="BiauKai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TW" altLang="en-US" dirty="0">
                <a:solidFill>
                  <a:srgbClr val="0070C0"/>
                </a:solidFill>
                <a:ea typeface="標楷體"/>
                <a:cs typeface="BiauKai"/>
              </a:rPr>
              <a:t>反白後按</a:t>
            </a:r>
            <a:r>
              <a:rPr lang="en-US" altLang="zh-TW" dirty="0">
                <a:solidFill>
                  <a:srgbClr val="0070C0"/>
                </a:solidFill>
                <a:ea typeface="標楷體"/>
                <a:cs typeface="BiauKai"/>
              </a:rPr>
              <a:t>ctrl + R</a:t>
            </a:r>
            <a:r>
              <a:rPr lang="zh-TW" altLang="en-US" dirty="0">
                <a:solidFill>
                  <a:srgbClr val="0070C0"/>
                </a:solidFill>
                <a:ea typeface="標楷體"/>
                <a:cs typeface="BiauKai"/>
              </a:rPr>
              <a:t>可整行變成註解</a:t>
            </a:r>
            <a:endParaRPr lang="en-US" altLang="zh-TW" dirty="0">
              <a:solidFill>
                <a:srgbClr val="0070C0"/>
              </a:solidFill>
              <a:ea typeface="標楷體"/>
              <a:cs typeface="BiauKai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TW" altLang="en-US" dirty="0">
                <a:solidFill>
                  <a:srgbClr val="0070C0"/>
                </a:solidFill>
                <a:ea typeface="標楷體"/>
                <a:cs typeface="BiauKai"/>
              </a:rPr>
              <a:t>反白後按</a:t>
            </a:r>
            <a:r>
              <a:rPr lang="en-US" altLang="zh-TW" dirty="0">
                <a:solidFill>
                  <a:srgbClr val="0070C0"/>
                </a:solidFill>
                <a:ea typeface="標楷體"/>
                <a:cs typeface="BiauKai"/>
              </a:rPr>
              <a:t>ctrl + T</a:t>
            </a:r>
            <a:r>
              <a:rPr lang="zh-TW" altLang="en-US" dirty="0">
                <a:solidFill>
                  <a:srgbClr val="0070C0"/>
                </a:solidFill>
                <a:ea typeface="標楷體"/>
                <a:cs typeface="BiauKai"/>
              </a:rPr>
              <a:t>可整行削除註解</a:t>
            </a:r>
            <a:endParaRPr lang="en-US" altLang="zh-TW" dirty="0">
              <a:solidFill>
                <a:srgbClr val="0070C0"/>
              </a:solidFill>
              <a:ea typeface="標楷體"/>
              <a:cs typeface="BiauKai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TW" dirty="0">
                <a:ea typeface="標楷體"/>
                <a:cs typeface="BiauKai"/>
              </a:rPr>
              <a:t>format long		 % </a:t>
            </a:r>
            <a:r>
              <a:rPr lang="zh-TW" altLang="en-US" dirty="0">
                <a:ea typeface="標楷體"/>
                <a:cs typeface="BiauKai"/>
              </a:rPr>
              <a:t>將顯示小數點後15位數</a:t>
            </a:r>
            <a:br>
              <a:rPr lang="en-US" altLang="zh-TW" dirty="0">
                <a:ea typeface="標楷體"/>
                <a:cs typeface="BiauKai"/>
              </a:rPr>
            </a:br>
            <a:r>
              <a:rPr lang="en-US" altLang="zh-TW" dirty="0">
                <a:ea typeface="標楷體"/>
                <a:cs typeface="BiauKai"/>
              </a:rPr>
              <a:t>format short		 % </a:t>
            </a:r>
            <a:r>
              <a:rPr lang="zh-TW" altLang="en-US" dirty="0">
                <a:ea typeface="標楷體"/>
                <a:cs typeface="BiauKai"/>
              </a:rPr>
              <a:t>將顯示小數點後4位數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dirty="0">
                <a:ea typeface="標楷體"/>
                <a:cs typeface="BiauKai"/>
              </a:rPr>
              <a:t>format long e        % </a:t>
            </a:r>
            <a:r>
              <a:rPr lang="zh-TW" altLang="en-US" dirty="0">
                <a:ea typeface="標楷體"/>
                <a:cs typeface="BiauKai"/>
              </a:rPr>
              <a:t>將顯示科學記號表示小數點後15位數</a:t>
            </a:r>
            <a:br>
              <a:rPr lang="en-US" altLang="zh-TW" dirty="0">
                <a:ea typeface="標楷體"/>
                <a:cs typeface="BiauKai"/>
              </a:rPr>
            </a:br>
            <a:r>
              <a:rPr lang="en-US" altLang="zh-TW" dirty="0">
                <a:ea typeface="標楷體"/>
                <a:cs typeface="BiauKai"/>
              </a:rPr>
              <a:t>format short e      % </a:t>
            </a:r>
            <a:r>
              <a:rPr lang="zh-TW" altLang="en-US" dirty="0">
                <a:ea typeface="標楷體"/>
                <a:cs typeface="BiauKai"/>
              </a:rPr>
              <a:t>將顯示科學記號小數點後4位數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dirty="0">
                <a:ea typeface="標楷體"/>
                <a:cs typeface="BiauKai"/>
              </a:rPr>
              <a:t>format bank          % </a:t>
            </a:r>
            <a:r>
              <a:rPr lang="zh-TW" altLang="en-US" dirty="0">
                <a:ea typeface="標楷體"/>
                <a:cs typeface="BiauKai"/>
              </a:rPr>
              <a:t>將顯示小數點後2位數</a:t>
            </a:r>
            <a:endParaRPr lang="en-US" altLang="zh-TW" dirty="0">
              <a:ea typeface="標楷體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4205377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BiauKai"/>
                <a:cs typeface="BiauKai"/>
              </a:rPr>
              <a:t>2.2</a:t>
            </a:r>
            <a:r>
              <a:rPr lang="en-US" altLang="zh-TW" dirty="0">
                <a:latin typeface="BiauKai"/>
                <a:ea typeface="BiauKai"/>
                <a:cs typeface="BiauKai"/>
              </a:rPr>
              <a:t>	</a:t>
            </a:r>
            <a:r>
              <a:rPr lang="zh-TW" altLang="en-US" dirty="0">
                <a:latin typeface="BiauKai"/>
                <a:ea typeface="BiauKai"/>
                <a:cs typeface="BiauKai"/>
              </a:rPr>
              <a:t>向量與矩陣的處理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dirty="0">
                <a:ea typeface="標楷體"/>
                <a:cs typeface="BiauKai"/>
              </a:rPr>
              <a:t>MATLAB </a:t>
            </a:r>
            <a:r>
              <a:rPr lang="zh-TW" altLang="en-US" dirty="0">
                <a:ea typeface="標楷體"/>
                <a:cs typeface="BiauKai"/>
              </a:rPr>
              <a:t>中的變數還可用來儲存向量（</a:t>
            </a:r>
            <a:r>
              <a:rPr lang="en-US" altLang="zh-TW" dirty="0">
                <a:ea typeface="標楷體"/>
                <a:cs typeface="BiauKai"/>
              </a:rPr>
              <a:t>Vectors</a:t>
            </a:r>
            <a:r>
              <a:rPr lang="zh-TW" altLang="en-US" dirty="0">
                <a:ea typeface="標楷體"/>
                <a:cs typeface="BiauKai"/>
              </a:rPr>
              <a:t>）及矩陣（</a:t>
            </a:r>
            <a:r>
              <a:rPr lang="en-US" altLang="zh-TW" dirty="0">
                <a:ea typeface="標楷體"/>
                <a:cs typeface="BiauKai"/>
              </a:rPr>
              <a:t>Matrix</a:t>
            </a:r>
            <a:r>
              <a:rPr lang="zh-TW" altLang="en-US" dirty="0">
                <a:ea typeface="標楷體"/>
                <a:cs typeface="BiauKai"/>
              </a:rPr>
              <a:t>），以進行各種運算，例如：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zh-TW" altLang="en-US" dirty="0">
                <a:ea typeface="標楷體"/>
                <a:cs typeface="BiauKai"/>
              </a:rPr>
              <a:t>	</a:t>
            </a:r>
            <a:r>
              <a:rPr lang="en-US" altLang="zh-TW" sz="2000" dirty="0">
                <a:ea typeface="標楷體"/>
                <a:cs typeface="BiauKai"/>
              </a:rPr>
              <a:t>&gt;&gt; a = [1 2 3 4 5];		% </a:t>
            </a:r>
            <a:r>
              <a:rPr lang="zh-TW" altLang="en-US" sz="2000" dirty="0">
                <a:ea typeface="標楷體"/>
                <a:cs typeface="BiauKai"/>
              </a:rPr>
              <a:t>注意 </a:t>
            </a:r>
            <a:r>
              <a:rPr lang="en-US" altLang="zh-TW" sz="2000" dirty="0">
                <a:ea typeface="標楷體"/>
                <a:cs typeface="BiauKai"/>
              </a:rPr>
              <a:t>[] </a:t>
            </a:r>
            <a:r>
              <a:rPr lang="zh-TW" altLang="en-US" sz="2000" dirty="0">
                <a:ea typeface="標楷體"/>
                <a:cs typeface="BiauKai"/>
              </a:rPr>
              <a:t>的使用及各數字間的空白間隔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zh-TW" sz="2000" dirty="0">
                <a:ea typeface="標楷體"/>
                <a:cs typeface="BiauKai"/>
              </a:rPr>
              <a:t>     a =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zh-TW" sz="2000" dirty="0">
                <a:ea typeface="標楷體"/>
                <a:cs typeface="BiauKai"/>
              </a:rPr>
              <a:t>     1     2     3     4     5</a:t>
            </a:r>
            <a:endParaRPr lang="zh-TW" altLang="en-US" dirty="0">
              <a:ea typeface="標楷體"/>
              <a:cs typeface="BiauKai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altLang="zh-TW" sz="2000" dirty="0">
                <a:ea typeface="標楷體"/>
                <a:cs typeface="BiauKai"/>
              </a:rPr>
              <a:t>	 &gt;&gt; t = 2*a+1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zh-TW" sz="2000" dirty="0">
                <a:ea typeface="標楷體"/>
                <a:cs typeface="BiauKai"/>
              </a:rPr>
              <a:t>	t =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zh-TW" sz="2000" dirty="0">
                <a:ea typeface="標楷體"/>
                <a:cs typeface="BiauKai"/>
              </a:rPr>
              <a:t>     3     5     7     9    11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zh-TW" sz="2000" dirty="0">
                <a:ea typeface="標楷體"/>
                <a:cs typeface="BiauKai"/>
              </a:rPr>
              <a:t>     &gt;&gt; b = [2 4  6  8  10]’;		% </a:t>
            </a:r>
            <a:r>
              <a:rPr lang="zh-TW" altLang="en-US" sz="2000" dirty="0">
                <a:ea typeface="標楷體"/>
                <a:cs typeface="BiauKai"/>
              </a:rPr>
              <a:t>注意 ‘</a:t>
            </a:r>
            <a:r>
              <a:rPr lang="en-US" altLang="zh-TW" sz="2000" dirty="0">
                <a:ea typeface="標楷體"/>
                <a:cs typeface="BiauKai"/>
              </a:rPr>
              <a:t> </a:t>
            </a:r>
            <a:r>
              <a:rPr lang="zh-TW" altLang="en-US" sz="2000" dirty="0">
                <a:ea typeface="標楷體"/>
                <a:cs typeface="BiauKai"/>
              </a:rPr>
              <a:t>的陣列轉置使用</a:t>
            </a:r>
          </a:p>
        </p:txBody>
      </p:sp>
    </p:spTree>
    <p:extLst>
      <p:ext uri="{BB962C8B-B14F-4D97-AF65-F5344CB8AC3E}">
        <p14:creationId xmlns:p14="http://schemas.microsoft.com/office/powerpoint/2010/main" val="3342880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標楷體"/>
                <a:cs typeface="BiauKai"/>
              </a:rPr>
              <a:t>2.2 </a:t>
            </a:r>
            <a:r>
              <a:rPr lang="zh-TW" altLang="en-US" dirty="0">
                <a:latin typeface="+mn-lt"/>
                <a:ea typeface="標楷體"/>
                <a:cs typeface="BiauKai"/>
              </a:rPr>
              <a:t>建立大小為 </a:t>
            </a:r>
            <a:r>
              <a:rPr lang="en-US" altLang="zh-TW" dirty="0" err="1">
                <a:latin typeface="+mn-lt"/>
                <a:ea typeface="標楷體"/>
                <a:cs typeface="BiauKai"/>
              </a:rPr>
              <a:t>m×n</a:t>
            </a:r>
            <a:r>
              <a:rPr lang="zh-TW" altLang="en-US" dirty="0">
                <a:latin typeface="+mn-lt"/>
                <a:ea typeface="標楷體"/>
                <a:cs typeface="BiauKai"/>
              </a:rPr>
              <a:t>的矩陣</a:t>
            </a:r>
            <a:endParaRPr kumimoji="1" lang="zh-TW" altLang="en-US" dirty="0">
              <a:latin typeface="+mn-lt"/>
              <a:ea typeface="標楷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>
                <a:ea typeface="標楷體"/>
                <a:cs typeface="BiauKai"/>
              </a:rPr>
              <a:t>在每一橫列結尾加上分號（</a:t>
            </a:r>
            <a:r>
              <a:rPr lang="en-US" altLang="zh-TW" dirty="0">
                <a:ea typeface="標楷體"/>
                <a:cs typeface="BiauKai"/>
              </a:rPr>
              <a:t>;</a:t>
            </a:r>
            <a:r>
              <a:rPr lang="zh-TW" altLang="en-US" dirty="0">
                <a:ea typeface="標楷體"/>
                <a:cs typeface="BiauKai"/>
              </a:rPr>
              <a:t>），例如：</a:t>
            </a:r>
          </a:p>
          <a:p>
            <a:pPr lvl="1">
              <a:buNone/>
              <a:defRPr/>
            </a:pPr>
            <a:endParaRPr lang="zh-TW" altLang="en-US" dirty="0">
              <a:ea typeface="標楷體"/>
              <a:cs typeface="BiauKai"/>
            </a:endParaRPr>
          </a:p>
          <a:p>
            <a:pPr>
              <a:buNone/>
              <a:defRPr/>
            </a:pPr>
            <a:r>
              <a:rPr lang="en-US" altLang="zh-TW" sz="2400" dirty="0">
                <a:ea typeface="標楷體"/>
                <a:cs typeface="BiauKai"/>
              </a:rPr>
              <a:t>&gt;&gt; </a:t>
            </a:r>
            <a:r>
              <a:rPr lang="en-US" altLang="zh-TW" sz="2000" dirty="0">
                <a:ea typeface="標楷體"/>
                <a:cs typeface="BiauKai"/>
              </a:rPr>
              <a:t>A = [1 2 3; 4 5 6; 7 8 9]; % </a:t>
            </a:r>
            <a:r>
              <a:rPr lang="zh-TW" altLang="en-US" sz="2000" dirty="0">
                <a:ea typeface="標楷體"/>
                <a:cs typeface="BiauKai"/>
              </a:rPr>
              <a:t>建立 </a:t>
            </a:r>
            <a:r>
              <a:rPr lang="en-US" altLang="zh-TW" sz="2000" dirty="0">
                <a:ea typeface="標楷體"/>
                <a:cs typeface="BiauKai"/>
              </a:rPr>
              <a:t>3×3 </a:t>
            </a:r>
            <a:r>
              <a:rPr lang="zh-TW" altLang="en-US" sz="2000" dirty="0">
                <a:ea typeface="標楷體"/>
                <a:cs typeface="BiauKai"/>
              </a:rPr>
              <a:t>的矩陣 </a:t>
            </a:r>
            <a:r>
              <a:rPr lang="en-US" altLang="zh-TW" sz="2000" dirty="0">
                <a:ea typeface="標楷體"/>
                <a:cs typeface="BiauKai"/>
              </a:rPr>
              <a:t>A</a:t>
            </a:r>
          </a:p>
          <a:p>
            <a:pPr>
              <a:buNone/>
              <a:defRPr/>
            </a:pPr>
            <a:r>
              <a:rPr lang="en-US" altLang="zh-TW" sz="2000" dirty="0">
                <a:ea typeface="標楷體"/>
                <a:cs typeface="BiauKai"/>
              </a:rPr>
              <a:t>&gt;&gt; A	  % </a:t>
            </a:r>
            <a:r>
              <a:rPr lang="zh-TW" altLang="en-US" sz="2000" dirty="0">
                <a:ea typeface="標楷體"/>
                <a:cs typeface="BiauKai"/>
              </a:rPr>
              <a:t>顯示矩陣 </a:t>
            </a:r>
            <a:r>
              <a:rPr lang="en-US" altLang="zh-TW" sz="2000" dirty="0">
                <a:ea typeface="標楷體"/>
                <a:cs typeface="BiauKai"/>
              </a:rPr>
              <a:t>A </a:t>
            </a:r>
            <a:r>
              <a:rPr lang="zh-TW" altLang="en-US" sz="2000" dirty="0">
                <a:ea typeface="標楷體"/>
                <a:cs typeface="BiauKai"/>
              </a:rPr>
              <a:t>的內容</a:t>
            </a:r>
          </a:p>
          <a:p>
            <a:pPr>
              <a:buNone/>
              <a:defRPr/>
            </a:pPr>
            <a:r>
              <a:rPr lang="en-US" altLang="zh-TW" sz="2000" dirty="0">
                <a:ea typeface="標楷體"/>
                <a:cs typeface="BiauKai"/>
              </a:rPr>
              <a:t>A =</a:t>
            </a:r>
          </a:p>
          <a:p>
            <a:pPr>
              <a:buNone/>
              <a:defRPr/>
            </a:pPr>
            <a:r>
              <a:rPr lang="en-US" altLang="zh-TW" sz="2000" dirty="0">
                <a:ea typeface="標楷體"/>
                <a:cs typeface="BiauKai"/>
              </a:rPr>
              <a:t>    1     2     3     </a:t>
            </a:r>
          </a:p>
          <a:p>
            <a:pPr>
              <a:buNone/>
              <a:defRPr/>
            </a:pPr>
            <a:r>
              <a:rPr lang="en-US" altLang="zh-TW" sz="2000" dirty="0">
                <a:ea typeface="標楷體"/>
                <a:cs typeface="BiauKai"/>
              </a:rPr>
              <a:t>    4     5     6     </a:t>
            </a:r>
          </a:p>
          <a:p>
            <a:pPr>
              <a:buNone/>
              <a:defRPr/>
            </a:pPr>
            <a:r>
              <a:rPr lang="en-US" altLang="zh-TW" sz="2000" dirty="0">
                <a:ea typeface="標楷體"/>
                <a:cs typeface="BiauKai"/>
              </a:rPr>
              <a:t>    7     8     9  </a:t>
            </a:r>
          </a:p>
          <a:p>
            <a:pPr>
              <a:buNone/>
              <a:defRPr/>
            </a:pPr>
            <a:r>
              <a:rPr lang="en-US" altLang="zh-TW" sz="2400" dirty="0">
                <a:ea typeface="標楷體"/>
                <a:cs typeface="BiauKai"/>
              </a:rPr>
              <a:t>&gt;&gt; </a:t>
            </a:r>
            <a:r>
              <a:rPr lang="en-US" altLang="zh-TW" sz="2000" dirty="0">
                <a:ea typeface="標楷體"/>
                <a:cs typeface="BiauKai"/>
              </a:rPr>
              <a:t>A = [1 2 3</a:t>
            </a:r>
            <a:br>
              <a:rPr lang="en-US" altLang="zh-TW" sz="2000" dirty="0">
                <a:ea typeface="標楷體"/>
                <a:cs typeface="BiauKai"/>
              </a:rPr>
            </a:br>
            <a:r>
              <a:rPr lang="en-US" altLang="zh-TW" sz="2000" dirty="0">
                <a:ea typeface="標楷體"/>
                <a:cs typeface="BiauKai"/>
              </a:rPr>
              <a:t>          4 5 6</a:t>
            </a:r>
            <a:br>
              <a:rPr lang="en-US" altLang="zh-TW" sz="2000" dirty="0">
                <a:ea typeface="標楷體"/>
                <a:cs typeface="BiauKai"/>
              </a:rPr>
            </a:br>
            <a:r>
              <a:rPr lang="en-US" altLang="zh-TW" sz="2000" dirty="0">
                <a:ea typeface="標楷體"/>
                <a:cs typeface="BiauKai"/>
              </a:rPr>
              <a:t>          7 8 9]</a:t>
            </a:r>
          </a:p>
        </p:txBody>
      </p:sp>
    </p:spTree>
    <p:extLst>
      <p:ext uri="{BB962C8B-B14F-4D97-AF65-F5344CB8AC3E}">
        <p14:creationId xmlns:p14="http://schemas.microsoft.com/office/powerpoint/2010/main" val="2167044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BiauKai"/>
                <a:cs typeface="BiauKai"/>
              </a:rPr>
              <a:t>2.3</a:t>
            </a:r>
            <a:r>
              <a:rPr lang="en-US" altLang="zh-TW" dirty="0">
                <a:latin typeface="BiauKai"/>
                <a:ea typeface="BiauKai"/>
                <a:cs typeface="BiauKai"/>
              </a:rPr>
              <a:t>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以內建函式創造矩陣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>
                <a:ea typeface="標楷體"/>
                <a:cs typeface="BiauKai"/>
              </a:rPr>
              <a:t>zeros(</a:t>
            </a:r>
            <a:r>
              <a:rPr lang="en-US" altLang="zh-TW" dirty="0" err="1">
                <a:ea typeface="標楷體"/>
                <a:cs typeface="BiauKai"/>
              </a:rPr>
              <a:t>a,b</a:t>
            </a:r>
            <a:r>
              <a:rPr lang="en-US" altLang="zh-TW" dirty="0">
                <a:ea typeface="標楷體"/>
                <a:cs typeface="BiauKai"/>
              </a:rPr>
              <a:t>) : </a:t>
            </a:r>
            <a:r>
              <a:rPr lang="zh-TW" altLang="en-US" dirty="0">
                <a:ea typeface="標楷體"/>
                <a:cs typeface="BiauKai"/>
              </a:rPr>
              <a:t>製造一個大小為</a:t>
            </a:r>
            <a:r>
              <a:rPr lang="en-US" altLang="zh-TW" dirty="0">
                <a:ea typeface="標楷體"/>
                <a:cs typeface="BiauKai"/>
              </a:rPr>
              <a:t>a*b</a:t>
            </a:r>
            <a:r>
              <a:rPr lang="zh-TW" altLang="en-US" dirty="0">
                <a:ea typeface="標楷體"/>
                <a:cs typeface="BiauKai"/>
              </a:rPr>
              <a:t>值為</a:t>
            </a:r>
            <a:r>
              <a:rPr lang="en-US" altLang="zh-TW" dirty="0">
                <a:ea typeface="標楷體"/>
                <a:cs typeface="BiauKai"/>
              </a:rPr>
              <a:t>0</a:t>
            </a:r>
            <a:r>
              <a:rPr lang="zh-TW" altLang="en-US" dirty="0">
                <a:ea typeface="標楷體"/>
                <a:cs typeface="BiauKai"/>
              </a:rPr>
              <a:t>的矩陣。</a:t>
            </a:r>
            <a:endParaRPr lang="en-US" altLang="zh-TW" dirty="0">
              <a:ea typeface="標楷體"/>
              <a:cs typeface="BiauKai"/>
            </a:endParaRPr>
          </a:p>
          <a:p>
            <a:pPr>
              <a:defRPr/>
            </a:pPr>
            <a:r>
              <a:rPr lang="en-US" altLang="zh-TW" dirty="0">
                <a:ea typeface="標楷體"/>
                <a:cs typeface="BiauKai"/>
              </a:rPr>
              <a:t>ones(</a:t>
            </a:r>
            <a:r>
              <a:rPr lang="en-US" altLang="zh-TW" dirty="0" err="1">
                <a:ea typeface="標楷體"/>
                <a:cs typeface="BiauKai"/>
              </a:rPr>
              <a:t>a,b</a:t>
            </a:r>
            <a:r>
              <a:rPr lang="en-US" altLang="zh-TW" dirty="0">
                <a:ea typeface="標楷體"/>
                <a:cs typeface="BiauKai"/>
              </a:rPr>
              <a:t>) : </a:t>
            </a:r>
            <a:r>
              <a:rPr lang="zh-TW" altLang="en-US" dirty="0">
                <a:ea typeface="標楷體"/>
                <a:cs typeface="BiauKai"/>
              </a:rPr>
              <a:t>製造一個大小為</a:t>
            </a:r>
            <a:r>
              <a:rPr lang="en-US" altLang="zh-TW" dirty="0">
                <a:ea typeface="標楷體"/>
                <a:cs typeface="BiauKai"/>
              </a:rPr>
              <a:t>a*b</a:t>
            </a:r>
            <a:r>
              <a:rPr lang="zh-TW" altLang="en-US" dirty="0">
                <a:ea typeface="標楷體"/>
                <a:cs typeface="BiauKai"/>
              </a:rPr>
              <a:t>值為</a:t>
            </a:r>
            <a:r>
              <a:rPr lang="en-US" altLang="zh-TW" dirty="0">
                <a:ea typeface="標楷體"/>
                <a:cs typeface="BiauKai"/>
              </a:rPr>
              <a:t>1</a:t>
            </a:r>
            <a:r>
              <a:rPr lang="zh-TW" altLang="en-US" dirty="0">
                <a:ea typeface="標楷體"/>
                <a:cs typeface="BiauKai"/>
              </a:rPr>
              <a:t>的矩陣。</a:t>
            </a:r>
            <a:endParaRPr lang="en-US" altLang="zh-TW" dirty="0">
              <a:ea typeface="標楷體"/>
              <a:cs typeface="BiauKai"/>
            </a:endParaRPr>
          </a:p>
          <a:p>
            <a:pPr>
              <a:defRPr/>
            </a:pPr>
            <a:r>
              <a:rPr lang="en-US" altLang="zh-TW" dirty="0">
                <a:ea typeface="標楷體"/>
                <a:cs typeface="BiauKai"/>
              </a:rPr>
              <a:t>nan(</a:t>
            </a:r>
            <a:r>
              <a:rPr lang="en-US" altLang="zh-TW" dirty="0" err="1">
                <a:ea typeface="標楷體"/>
                <a:cs typeface="BiauKai"/>
              </a:rPr>
              <a:t>a,b</a:t>
            </a:r>
            <a:r>
              <a:rPr lang="en-US" altLang="zh-TW" dirty="0">
                <a:ea typeface="標楷體"/>
                <a:cs typeface="BiauKai"/>
              </a:rPr>
              <a:t>) : produce nans within a*b dimension.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solidFill>
                  <a:srgbClr val="0070C0"/>
                </a:solidFill>
                <a:ea typeface="標楷體"/>
                <a:cs typeface="BiauKai"/>
              </a:rPr>
              <a:t>size(A):</a:t>
            </a:r>
            <a:r>
              <a:rPr lang="zh-TW" altLang="en-US" dirty="0">
                <a:solidFill>
                  <a:srgbClr val="0070C0"/>
                </a:solidFill>
                <a:ea typeface="標楷體"/>
                <a:cs typeface="BiauKai"/>
              </a:rPr>
              <a:t> 顯示出矩陣</a:t>
            </a:r>
            <a:r>
              <a:rPr lang="en-US" altLang="zh-TW" dirty="0">
                <a:solidFill>
                  <a:srgbClr val="0070C0"/>
                </a:solidFill>
                <a:ea typeface="標楷體"/>
                <a:cs typeface="BiauKai"/>
              </a:rPr>
              <a:t>A</a:t>
            </a:r>
            <a:r>
              <a:rPr lang="zh-TW" altLang="en-US" dirty="0">
                <a:solidFill>
                  <a:srgbClr val="0070C0"/>
                </a:solidFill>
                <a:ea typeface="標楷體"/>
                <a:cs typeface="BiauKai"/>
              </a:rPr>
              <a:t>的大小</a:t>
            </a:r>
            <a:endParaRPr lang="en-US" altLang="zh-TW" dirty="0">
              <a:solidFill>
                <a:srgbClr val="0070C0"/>
              </a:solidFill>
              <a:ea typeface="標楷體"/>
              <a:cs typeface="BiauKai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solidFill>
                  <a:srgbClr val="0070C0"/>
                </a:solidFill>
                <a:ea typeface="標楷體"/>
                <a:cs typeface="BiauKai"/>
              </a:rPr>
              <a:t>ones(size(A)):</a:t>
            </a:r>
            <a:r>
              <a:rPr lang="zh-TW" altLang="en-US" dirty="0">
                <a:solidFill>
                  <a:srgbClr val="0070C0"/>
                </a:solidFill>
                <a:ea typeface="標楷體"/>
                <a:cs typeface="BiauKai"/>
              </a:rPr>
              <a:t>製造出和矩陣</a:t>
            </a:r>
            <a:r>
              <a:rPr lang="en-US" altLang="zh-TW" dirty="0">
                <a:solidFill>
                  <a:srgbClr val="0070C0"/>
                </a:solidFill>
                <a:ea typeface="標楷體"/>
                <a:cs typeface="BiauKai"/>
              </a:rPr>
              <a:t>A</a:t>
            </a:r>
            <a:r>
              <a:rPr lang="zh-TW" altLang="en-US" dirty="0">
                <a:solidFill>
                  <a:srgbClr val="0070C0"/>
                </a:solidFill>
                <a:ea typeface="標楷體"/>
                <a:cs typeface="BiauKai"/>
              </a:rPr>
              <a:t>相同大小、全為</a:t>
            </a:r>
            <a:r>
              <a:rPr lang="en-US" altLang="zh-TW" dirty="0">
                <a:solidFill>
                  <a:srgbClr val="0070C0"/>
                </a:solidFill>
                <a:ea typeface="標楷體"/>
                <a:cs typeface="BiauKai"/>
              </a:rPr>
              <a:t>1</a:t>
            </a:r>
            <a:r>
              <a:rPr lang="zh-TW" altLang="en-US" dirty="0">
                <a:solidFill>
                  <a:srgbClr val="0070C0"/>
                </a:solidFill>
                <a:ea typeface="標楷體"/>
                <a:cs typeface="BiauKai"/>
              </a:rPr>
              <a:t>的矩陣</a:t>
            </a:r>
            <a:endParaRPr lang="en-US" altLang="zh-TW" dirty="0">
              <a:solidFill>
                <a:srgbClr val="0070C0"/>
              </a:solidFill>
              <a:ea typeface="標楷體"/>
              <a:cs typeface="BiauKai"/>
            </a:endParaRPr>
          </a:p>
          <a:p>
            <a:pPr>
              <a:defRPr/>
            </a:pPr>
            <a:r>
              <a:rPr lang="en-US" altLang="zh-TW" dirty="0" err="1">
                <a:ea typeface="標楷體"/>
                <a:cs typeface="BiauKai"/>
              </a:rPr>
              <a:t>linspace</a:t>
            </a:r>
            <a:r>
              <a:rPr lang="en-US" altLang="zh-TW" dirty="0">
                <a:ea typeface="標楷體"/>
                <a:cs typeface="BiauKai"/>
              </a:rPr>
              <a:t>(</a:t>
            </a:r>
            <a:r>
              <a:rPr lang="en-US" altLang="zh-TW" dirty="0" err="1">
                <a:ea typeface="標楷體"/>
                <a:cs typeface="BiauKai"/>
              </a:rPr>
              <a:t>a,b,m</a:t>
            </a:r>
            <a:r>
              <a:rPr lang="en-US" altLang="zh-TW" dirty="0">
                <a:ea typeface="標楷體"/>
                <a:cs typeface="BiauKai"/>
              </a:rPr>
              <a:t>):</a:t>
            </a:r>
            <a:r>
              <a:rPr lang="zh-TW" altLang="en-US" dirty="0">
                <a:ea typeface="標楷體"/>
                <a:cs typeface="BiauKai"/>
              </a:rPr>
              <a:t>製造一個長度為</a:t>
            </a:r>
            <a:r>
              <a:rPr lang="en-US" altLang="zh-TW" dirty="0">
                <a:ea typeface="標楷體"/>
                <a:cs typeface="BiauKai"/>
              </a:rPr>
              <a:t>m</a:t>
            </a:r>
            <a:r>
              <a:rPr lang="zh-TW" altLang="en-US" dirty="0">
                <a:ea typeface="標楷體"/>
                <a:cs typeface="BiauKai"/>
              </a:rPr>
              <a:t>的向量，</a:t>
            </a:r>
            <a:r>
              <a:rPr lang="en-US" altLang="zh-TW" dirty="0">
                <a:ea typeface="標楷體"/>
                <a:cs typeface="BiauKai"/>
              </a:rPr>
              <a:t>interval </a:t>
            </a:r>
            <a:r>
              <a:rPr lang="zh-TW" altLang="en-US" dirty="0">
                <a:ea typeface="標楷體"/>
                <a:cs typeface="BiauKai"/>
              </a:rPr>
              <a:t>為</a:t>
            </a:r>
            <a:r>
              <a:rPr lang="en-US" altLang="zh-TW" dirty="0">
                <a:ea typeface="標楷體"/>
                <a:cs typeface="BiauKai"/>
                <a:sym typeface="Wingdings" charset="0"/>
              </a:rPr>
              <a:t>(b-a)/(m-1)</a:t>
            </a:r>
          </a:p>
          <a:p>
            <a:pPr>
              <a:defRPr/>
            </a:pPr>
            <a:r>
              <a:rPr lang="en-US" altLang="zh-TW" dirty="0">
                <a:ea typeface="標楷體"/>
                <a:cs typeface="BiauKai"/>
              </a:rPr>
              <a:t>eye(m):</a:t>
            </a:r>
            <a:r>
              <a:rPr lang="zh-TW" altLang="en-US" dirty="0">
                <a:ea typeface="標楷體"/>
                <a:cs typeface="BiauKai"/>
              </a:rPr>
              <a:t> 製造一個</a:t>
            </a:r>
            <a:r>
              <a:rPr lang="en-US" altLang="zh-TW" dirty="0">
                <a:ea typeface="標楷體"/>
                <a:cs typeface="BiauKai"/>
              </a:rPr>
              <a:t>m*m</a:t>
            </a:r>
            <a:r>
              <a:rPr lang="zh-TW" altLang="en-US" dirty="0">
                <a:ea typeface="標楷體"/>
                <a:cs typeface="BiauKai"/>
              </a:rPr>
              <a:t>的單位矩陣</a:t>
            </a:r>
          </a:p>
        </p:txBody>
      </p:sp>
    </p:spTree>
    <p:extLst>
      <p:ext uri="{BB962C8B-B14F-4D97-AF65-F5344CB8AC3E}">
        <p14:creationId xmlns:p14="http://schemas.microsoft.com/office/powerpoint/2010/main" val="713230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邊形 3">
            <a:extLst>
              <a:ext uri="{FF2B5EF4-FFF2-40B4-BE49-F238E27FC236}">
                <a16:creationId xmlns:a16="http://schemas.microsoft.com/office/drawing/2014/main" id="{07781041-2C62-A54F-937D-82150D85FD6E}"/>
              </a:ext>
            </a:extLst>
          </p:cNvPr>
          <p:cNvSpPr/>
          <p:nvPr/>
        </p:nvSpPr>
        <p:spPr>
          <a:xfrm>
            <a:off x="5406887" y="365128"/>
            <a:ext cx="583095" cy="614586"/>
          </a:xfrm>
          <a:prstGeom prst="parallelogram">
            <a:avLst>
              <a:gd name="adj" fmla="val 32168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365127"/>
            <a:ext cx="5361333" cy="614587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+mn-lt"/>
                <a:ea typeface="標楷體"/>
                <a:cs typeface="BiauKai"/>
              </a:rPr>
              <a:t>2.3 </a:t>
            </a:r>
            <a:r>
              <a:rPr lang="zh-TW" altLang="en-US" dirty="0">
                <a:latin typeface="+mn-lt"/>
                <a:ea typeface="標楷體"/>
                <a:cs typeface="BiauKai"/>
              </a:rPr>
              <a:t>冒號（:）</a:t>
            </a:r>
            <a:r>
              <a:rPr lang="en-US" altLang="zh-TW" dirty="0">
                <a:latin typeface="+mn-lt"/>
                <a:ea typeface="標楷體"/>
                <a:cs typeface="BiauKai"/>
              </a:rPr>
              <a:t>The Colon Operator</a:t>
            </a:r>
            <a:endParaRPr kumimoji="1" lang="zh-TW" altLang="en-US" dirty="0">
              <a:latin typeface="+mn-lt"/>
              <a:ea typeface="標楷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2800" dirty="0">
                <a:ea typeface="標楷體"/>
                <a:cs typeface="BiauKai"/>
              </a:rPr>
              <a:t>t=1:5   %</a:t>
            </a:r>
            <a:r>
              <a:rPr lang="zh-TW" altLang="en-US" sz="2800" dirty="0">
                <a:ea typeface="標楷體"/>
                <a:cs typeface="BiauKai"/>
              </a:rPr>
              <a:t>產生一1 2 3 4 5數列向量</a:t>
            </a:r>
          </a:p>
          <a:p>
            <a:pPr>
              <a:defRPr/>
            </a:pPr>
            <a:r>
              <a:rPr lang="en-US" altLang="zh-TW" sz="2800" dirty="0">
                <a:ea typeface="標楷體"/>
                <a:cs typeface="BiauKai"/>
              </a:rPr>
              <a:t>t=1:0.5:4 %</a:t>
            </a:r>
            <a:r>
              <a:rPr lang="zh-TW" altLang="en-US" sz="2800" dirty="0">
                <a:ea typeface="標楷體"/>
                <a:cs typeface="BiauKai"/>
              </a:rPr>
              <a:t>產生一1.0 1.5 2.0 2.5 3.0 3.5 4.0 增量數為0.5之數列向量      </a:t>
            </a:r>
            <a:r>
              <a:rPr lang="en-US" altLang="zh-TW" sz="2800" dirty="0">
                <a:ea typeface="標楷體"/>
                <a:cs typeface="BiauKai"/>
              </a:rPr>
              <a:t>Ex: t=10:-1:5</a:t>
            </a:r>
          </a:p>
          <a:p>
            <a:pPr>
              <a:defRPr/>
            </a:pPr>
            <a:r>
              <a:rPr lang="zh-TW" altLang="en-US" sz="2800" dirty="0">
                <a:ea typeface="標楷體"/>
                <a:cs typeface="BiauKai"/>
              </a:rPr>
              <a:t>可以使用矩陣下標來進行矩陣的索引（</a:t>
            </a:r>
            <a:r>
              <a:rPr lang="en-US" altLang="zh-TW" sz="2800" dirty="0">
                <a:ea typeface="標楷體"/>
                <a:cs typeface="BiauKai"/>
              </a:rPr>
              <a:t>Indexing）</a:t>
            </a:r>
          </a:p>
          <a:p>
            <a:pPr lvl="1">
              <a:defRPr/>
            </a:pPr>
            <a:r>
              <a:rPr lang="zh-TW" altLang="en-US" sz="2400" dirty="0">
                <a:solidFill>
                  <a:srgbClr val="FF0000"/>
                </a:solidFill>
                <a:ea typeface="標楷體"/>
                <a:cs typeface="BiauKai"/>
              </a:rPr>
              <a:t>矩陣的索引值以</a:t>
            </a:r>
            <a:r>
              <a:rPr lang="en-US" altLang="zh-TW" sz="2400" dirty="0">
                <a:solidFill>
                  <a:srgbClr val="FF0000"/>
                </a:solidFill>
                <a:ea typeface="標楷體"/>
                <a:cs typeface="BiauKai"/>
              </a:rPr>
              <a:t>1</a:t>
            </a:r>
            <a:r>
              <a:rPr lang="zh-TW" altLang="en-US" sz="2400" dirty="0">
                <a:solidFill>
                  <a:srgbClr val="FF0000"/>
                </a:solidFill>
                <a:ea typeface="標楷體"/>
                <a:cs typeface="BiauKai"/>
              </a:rPr>
              <a:t>為開頭 </a:t>
            </a:r>
            <a:r>
              <a:rPr lang="en-US" altLang="zh-TW" sz="2400" dirty="0">
                <a:solidFill>
                  <a:srgbClr val="FF0000"/>
                </a:solidFill>
                <a:ea typeface="標楷體"/>
                <a:cs typeface="BiauKai"/>
              </a:rPr>
              <a:t>(i.e. </a:t>
            </a:r>
            <a:r>
              <a:rPr lang="zh-TW" altLang="en-US" sz="2400" dirty="0">
                <a:solidFill>
                  <a:srgbClr val="FF0000"/>
                </a:solidFill>
                <a:ea typeface="標楷體"/>
                <a:cs typeface="BiauKai"/>
              </a:rPr>
              <a:t>第一個元素為</a:t>
            </a:r>
            <a:r>
              <a:rPr lang="en-US" altLang="zh-TW" sz="2400" dirty="0">
                <a:solidFill>
                  <a:srgbClr val="FF0000"/>
                </a:solidFill>
                <a:ea typeface="標楷體"/>
                <a:cs typeface="BiauKai"/>
              </a:rPr>
              <a:t>t (1))</a:t>
            </a:r>
          </a:p>
          <a:p>
            <a:pPr lvl="1">
              <a:defRPr/>
            </a:pPr>
            <a:r>
              <a:rPr lang="en-US" altLang="zh-TW" sz="2400" dirty="0">
                <a:ea typeface="標楷體"/>
                <a:cs typeface="BiauKai"/>
              </a:rPr>
              <a:t>t(2:4) -</a:t>
            </a:r>
            <a:r>
              <a:rPr lang="zh-TW" altLang="en-US" sz="2400" dirty="0">
                <a:ea typeface="標楷體"/>
                <a:cs typeface="BiauKai"/>
              </a:rPr>
              <a:t>取出向量</a:t>
            </a:r>
            <a:r>
              <a:rPr lang="en-US" altLang="zh-TW" sz="2400" dirty="0">
                <a:ea typeface="標楷體"/>
                <a:cs typeface="BiauKai"/>
              </a:rPr>
              <a:t>t </a:t>
            </a:r>
            <a:r>
              <a:rPr lang="zh-TW" altLang="en-US" sz="2400" dirty="0">
                <a:ea typeface="標楷體"/>
                <a:cs typeface="BiauKai"/>
              </a:rPr>
              <a:t>中第二至四個的元素</a:t>
            </a:r>
            <a:endParaRPr lang="en-US" altLang="zh-TW" sz="2400" dirty="0">
              <a:ea typeface="標楷體"/>
              <a:cs typeface="BiauKai"/>
            </a:endParaRPr>
          </a:p>
          <a:p>
            <a:pPr lvl="1">
              <a:defRPr/>
            </a:pPr>
            <a:r>
              <a:rPr lang="en-US" altLang="zh-TW" sz="2400" dirty="0">
                <a:ea typeface="標楷體"/>
                <a:cs typeface="BiauKai"/>
              </a:rPr>
              <a:t>t(2:end) -</a:t>
            </a:r>
            <a:r>
              <a:rPr lang="zh-TW" altLang="en-US" sz="2400" dirty="0">
                <a:ea typeface="標楷體"/>
                <a:cs typeface="BiauKai"/>
              </a:rPr>
              <a:t>取出向量</a:t>
            </a:r>
            <a:r>
              <a:rPr lang="en-US" altLang="zh-TW" sz="2400" dirty="0">
                <a:ea typeface="標楷體"/>
                <a:cs typeface="BiauKai"/>
              </a:rPr>
              <a:t>t </a:t>
            </a:r>
            <a:r>
              <a:rPr lang="zh-TW" altLang="en-US" sz="2400" dirty="0">
                <a:ea typeface="標楷體"/>
                <a:cs typeface="BiauKai"/>
              </a:rPr>
              <a:t>中第二到最後一個的元素</a:t>
            </a:r>
          </a:p>
          <a:p>
            <a:pPr lvl="1">
              <a:defRPr/>
            </a:pPr>
            <a:r>
              <a:rPr lang="zh-TW" altLang="en-US" sz="2400" dirty="0">
                <a:ea typeface="標楷體"/>
                <a:cs typeface="BiauKai"/>
              </a:rPr>
              <a:t>用冒號（:）, 取出一整列或一整行 </a:t>
            </a:r>
          </a:p>
          <a:p>
            <a:pPr lvl="1">
              <a:defRPr/>
            </a:pPr>
            <a:r>
              <a:rPr lang="en-US" altLang="zh-TW" sz="2400" dirty="0">
                <a:ea typeface="標楷體"/>
                <a:cs typeface="BiauKai"/>
              </a:rPr>
              <a:t>A(2, : ) -</a:t>
            </a:r>
            <a:r>
              <a:rPr lang="zh-TW" altLang="en-US" sz="2400" dirty="0">
                <a:ea typeface="標楷體"/>
                <a:cs typeface="BiauKai"/>
              </a:rPr>
              <a:t>取出矩陣 </a:t>
            </a:r>
            <a:r>
              <a:rPr lang="en-US" altLang="zh-TW" sz="2400" dirty="0">
                <a:ea typeface="標楷體"/>
                <a:cs typeface="BiauKai"/>
              </a:rPr>
              <a:t>A </a:t>
            </a:r>
            <a:r>
              <a:rPr lang="zh-TW" altLang="en-US" sz="2400" dirty="0">
                <a:ea typeface="標楷體"/>
                <a:cs typeface="BiauKai"/>
              </a:rPr>
              <a:t>的第二個橫列 </a:t>
            </a:r>
          </a:p>
          <a:p>
            <a:pPr>
              <a:defRPr/>
            </a:pPr>
            <a:r>
              <a:rPr lang="zh-TW" altLang="en-US" sz="2800" dirty="0">
                <a:ea typeface="標楷體"/>
                <a:cs typeface="BiauKai"/>
              </a:rPr>
              <a:t>可以直接刪除矩陣的某一整個橫列或直行 </a:t>
            </a:r>
          </a:p>
          <a:p>
            <a:pPr lvl="1">
              <a:defRPr/>
            </a:pPr>
            <a:r>
              <a:rPr lang="en-US" altLang="zh-TW" sz="2400" dirty="0">
                <a:ea typeface="標楷體"/>
                <a:cs typeface="BiauKai"/>
              </a:rPr>
              <a:t>A(:, 3) = [] – </a:t>
            </a:r>
            <a:r>
              <a:rPr lang="zh-TW" altLang="en-US" sz="2400" dirty="0">
                <a:ea typeface="標楷體"/>
                <a:cs typeface="BiauKai"/>
              </a:rPr>
              <a:t>刪除</a:t>
            </a:r>
            <a:r>
              <a:rPr lang="en-US" altLang="zh-TW" sz="2400" dirty="0">
                <a:ea typeface="標楷體"/>
                <a:cs typeface="BiauKai"/>
              </a:rPr>
              <a:t>A</a:t>
            </a:r>
            <a:r>
              <a:rPr lang="zh-TW" altLang="en-US" sz="2400" dirty="0">
                <a:ea typeface="標楷體"/>
                <a:cs typeface="BiauKai"/>
              </a:rPr>
              <a:t>矩陣的第三行</a:t>
            </a:r>
            <a:endParaRPr lang="en-US" altLang="zh-TW" sz="2400" dirty="0">
              <a:ea typeface="標楷體"/>
              <a:cs typeface="BiauKai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solidFill>
                  <a:srgbClr val="0070C0"/>
                </a:solidFill>
                <a:ea typeface="標楷體"/>
                <a:cs typeface="BiauKai"/>
              </a:rPr>
              <a:t>[]</a:t>
            </a:r>
            <a:r>
              <a:rPr lang="zh-TW" altLang="en-US" dirty="0">
                <a:solidFill>
                  <a:srgbClr val="0070C0"/>
                </a:solidFill>
                <a:ea typeface="標楷體"/>
                <a:cs typeface="BiauKai"/>
              </a:rPr>
              <a:t> 代表空矩陣</a:t>
            </a:r>
            <a:endParaRPr lang="zh-TW" altLang="en-US" sz="2400" dirty="0">
              <a:solidFill>
                <a:srgbClr val="0070C0"/>
              </a:solidFill>
              <a:ea typeface="標楷體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131226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46200" y="1625600"/>
            <a:ext cx="6400800" cy="1752600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Below slides are re-arranged from </a:t>
            </a:r>
            <a:br>
              <a:rPr kumimoji="1" lang="en-US" altLang="zh-TW" dirty="0"/>
            </a:br>
            <a:r>
              <a:rPr kumimoji="1" lang="en-US" altLang="zh-TW" dirty="0"/>
              <a:t>“</a:t>
            </a:r>
            <a:r>
              <a:rPr lang="en-US" altLang="zh-TW" b="1" dirty="0"/>
              <a:t>MATLAB</a:t>
            </a:r>
            <a:r>
              <a:rPr lang="zh-TW" altLang="en-US" b="1" dirty="0"/>
              <a:t>程式設計入門篇</a:t>
            </a:r>
            <a:r>
              <a:rPr lang="en-US" altLang="zh-TW" b="1" dirty="0"/>
              <a:t>”</a:t>
            </a:r>
          </a:p>
          <a:p>
            <a:r>
              <a:rPr lang="en-US" altLang="zh-TW" b="1" dirty="0"/>
              <a:t> by </a:t>
            </a:r>
            <a:r>
              <a:rPr lang="zh-TW" altLang="en-US" b="1" dirty="0"/>
              <a:t>張智星</a:t>
            </a:r>
            <a:endParaRPr kumimoji="1"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F08A61E-2C2E-4F22-A0A4-CDD132CDB8D6}"/>
              </a:ext>
            </a:extLst>
          </p:cNvPr>
          <p:cNvSpPr txBox="1"/>
          <p:nvPr/>
        </p:nvSpPr>
        <p:spPr>
          <a:xfrm>
            <a:off x="2933700" y="5143500"/>
            <a:ext cx="432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Slides 83, 90, 99, 100, 101 are some </a:t>
            </a:r>
            <a:r>
              <a:rPr kumimoji="1" lang="en-US" altLang="zh-TW" dirty="0" err="1"/>
              <a:t>paratics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7788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標楷體"/>
                <a:cs typeface="BiauKai"/>
              </a:rPr>
              <a:t>2.3 </a:t>
            </a:r>
            <a:r>
              <a:rPr lang="zh-TW" altLang="en-US" dirty="0">
                <a:latin typeface="+mn-lt"/>
                <a:ea typeface="標楷體"/>
                <a:cs typeface="BiauKai"/>
              </a:rPr>
              <a:t>矩陣的各種處理</a:t>
            </a:r>
            <a:endParaRPr kumimoji="1" lang="zh-TW" altLang="en-US" dirty="0">
              <a:latin typeface="+mn-lt"/>
              <a:ea typeface="標楷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sz="4000" dirty="0">
                <a:ea typeface="標楷體"/>
                <a:cs typeface="BiauKai"/>
              </a:rPr>
              <a:t>MATLAB </a:t>
            </a:r>
            <a:r>
              <a:rPr lang="zh-TW" altLang="en-US" sz="4000" dirty="0">
                <a:ea typeface="標楷體"/>
                <a:cs typeface="BiauKai"/>
              </a:rPr>
              <a:t>亦可取出向量中的一個元素或一部份來做運算，例如：</a:t>
            </a:r>
          </a:p>
          <a:p>
            <a:pPr>
              <a:buNone/>
              <a:defRPr/>
            </a:pPr>
            <a:r>
              <a:rPr lang="en-US" altLang="zh-TW" sz="2800" dirty="0">
                <a:ea typeface="標楷體"/>
                <a:cs typeface="BiauKai"/>
              </a:rPr>
              <a:t>     </a:t>
            </a:r>
            <a:r>
              <a:rPr lang="en-US" altLang="zh-TW" dirty="0">
                <a:ea typeface="標楷體"/>
                <a:cs typeface="BiauKai"/>
              </a:rPr>
              <a:t>&gt;&gt; t(3) = 2  	% </a:t>
            </a:r>
            <a:r>
              <a:rPr lang="zh-TW" altLang="en-US" dirty="0">
                <a:ea typeface="標楷體"/>
                <a:cs typeface="BiauKai"/>
              </a:rPr>
              <a:t>將向量 </a:t>
            </a:r>
            <a:r>
              <a:rPr lang="en-US" altLang="zh-TW" dirty="0">
                <a:ea typeface="標楷體"/>
                <a:cs typeface="BiauKai"/>
              </a:rPr>
              <a:t>t </a:t>
            </a:r>
            <a:r>
              <a:rPr lang="zh-TW" altLang="en-US" dirty="0">
                <a:ea typeface="標楷體"/>
                <a:cs typeface="BiauKai"/>
              </a:rPr>
              <a:t>的第三個元素更改為 </a:t>
            </a:r>
            <a:r>
              <a:rPr lang="en-US" altLang="zh-TW" dirty="0">
                <a:ea typeface="標楷體"/>
                <a:cs typeface="BiauKai"/>
              </a:rPr>
              <a:t>2</a:t>
            </a:r>
          </a:p>
          <a:p>
            <a:pPr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     t =</a:t>
            </a:r>
          </a:p>
          <a:p>
            <a:pPr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          3     7     2     5  </a:t>
            </a:r>
          </a:p>
          <a:p>
            <a:pPr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    &gt;&gt; t(6) = 10	  	% </a:t>
            </a:r>
            <a:r>
              <a:rPr lang="zh-TW" altLang="en-US" dirty="0">
                <a:ea typeface="標楷體"/>
                <a:cs typeface="BiauKai"/>
              </a:rPr>
              <a:t>在向量 </a:t>
            </a:r>
            <a:r>
              <a:rPr lang="en-US" altLang="zh-TW" dirty="0">
                <a:ea typeface="標楷體"/>
                <a:cs typeface="BiauKai"/>
              </a:rPr>
              <a:t>t </a:t>
            </a:r>
            <a:r>
              <a:rPr lang="zh-TW" altLang="en-US" dirty="0">
                <a:ea typeface="標楷體"/>
                <a:cs typeface="BiauKai"/>
              </a:rPr>
              <a:t>加入第六個元素，其值為 </a:t>
            </a:r>
            <a:r>
              <a:rPr lang="en-US" altLang="zh-TW" dirty="0">
                <a:ea typeface="標楷體"/>
                <a:cs typeface="BiauKai"/>
              </a:rPr>
              <a:t>10</a:t>
            </a:r>
          </a:p>
          <a:p>
            <a:pPr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     t =</a:t>
            </a:r>
          </a:p>
          <a:p>
            <a:pPr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         3     7     2     5     0    10 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TW" altLang="en-US" dirty="0">
                <a:solidFill>
                  <a:srgbClr val="0070C0"/>
                </a:solidFill>
                <a:ea typeface="標楷體"/>
                <a:cs typeface="BiauKai"/>
              </a:rPr>
              <a:t>沒有指定的</a:t>
            </a:r>
            <a:r>
              <a:rPr lang="en-US" altLang="zh-TW" dirty="0">
                <a:solidFill>
                  <a:srgbClr val="0070C0"/>
                </a:solidFill>
                <a:ea typeface="標楷體"/>
                <a:cs typeface="BiauKai"/>
              </a:rPr>
              <a:t>t(5)</a:t>
            </a:r>
            <a:r>
              <a:rPr lang="zh-TW" altLang="en-US" dirty="0">
                <a:solidFill>
                  <a:srgbClr val="0070C0"/>
                </a:solidFill>
                <a:ea typeface="標楷體"/>
                <a:cs typeface="BiauKai"/>
              </a:rPr>
              <a:t>會被補</a:t>
            </a:r>
            <a:r>
              <a:rPr lang="en-US" altLang="zh-TW" dirty="0">
                <a:solidFill>
                  <a:srgbClr val="0070C0"/>
                </a:solidFill>
                <a:ea typeface="標楷體"/>
                <a:cs typeface="BiauKai"/>
              </a:rPr>
              <a:t>0</a:t>
            </a:r>
            <a:endParaRPr lang="en-US" altLang="zh-TW" dirty="0">
              <a:ea typeface="標楷體"/>
              <a:cs typeface="BiauKai"/>
            </a:endParaRPr>
          </a:p>
          <a:p>
            <a:pPr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   &gt;&gt; t(4) = []  		% </a:t>
            </a:r>
            <a:r>
              <a:rPr lang="zh-TW" altLang="en-US" dirty="0">
                <a:ea typeface="標楷體"/>
                <a:cs typeface="BiauKai"/>
              </a:rPr>
              <a:t>將向量 </a:t>
            </a:r>
            <a:r>
              <a:rPr lang="en-US" altLang="zh-TW" dirty="0">
                <a:ea typeface="標楷體"/>
                <a:cs typeface="BiauKai"/>
              </a:rPr>
              <a:t>t </a:t>
            </a:r>
            <a:r>
              <a:rPr lang="zh-TW" altLang="en-US" dirty="0">
                <a:ea typeface="標楷體"/>
                <a:cs typeface="BiauKai"/>
              </a:rPr>
              <a:t>的第四個元素刪除，</a:t>
            </a:r>
            <a:r>
              <a:rPr lang="en-US" altLang="zh-TW" dirty="0">
                <a:ea typeface="標楷體"/>
                <a:cs typeface="BiauKai"/>
              </a:rPr>
              <a:t>[] </a:t>
            </a:r>
            <a:r>
              <a:rPr lang="zh-TW" altLang="en-US" dirty="0">
                <a:ea typeface="標楷體"/>
                <a:cs typeface="BiauKai"/>
              </a:rPr>
              <a:t>代表空集合</a:t>
            </a:r>
          </a:p>
          <a:p>
            <a:pPr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    t =</a:t>
            </a:r>
          </a:p>
          <a:p>
            <a:pPr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         3     7     2     0    10</a:t>
            </a:r>
          </a:p>
        </p:txBody>
      </p:sp>
    </p:spTree>
    <p:extLst>
      <p:ext uri="{BB962C8B-B14F-4D97-AF65-F5344CB8AC3E}">
        <p14:creationId xmlns:p14="http://schemas.microsoft.com/office/powerpoint/2010/main" val="2767583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BiauKai"/>
                <a:cs typeface="BiauKai"/>
              </a:rPr>
              <a:t>2.3</a:t>
            </a:r>
            <a:r>
              <a:rPr lang="en-US" altLang="zh-TW" dirty="0">
                <a:latin typeface="BiauKai"/>
                <a:ea typeface="BiauKai"/>
                <a:cs typeface="BiauKai"/>
              </a:rPr>
              <a:t>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矩陣的索引或下標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defRPr/>
            </a:pPr>
            <a:r>
              <a:rPr lang="zh-TW" altLang="en-US" sz="2800" dirty="0">
                <a:ea typeface="標楷體"/>
                <a:cs typeface="BiauKai"/>
              </a:rPr>
              <a:t>矩陣 </a:t>
            </a:r>
            <a:r>
              <a:rPr lang="en-US" altLang="zh-TW" sz="2800" dirty="0">
                <a:ea typeface="標楷體"/>
                <a:cs typeface="BiauKai"/>
              </a:rPr>
              <a:t>A </a:t>
            </a:r>
            <a:r>
              <a:rPr lang="zh-TW" altLang="en-US" sz="2800" dirty="0">
                <a:ea typeface="標楷體"/>
                <a:cs typeface="BiauKai"/>
              </a:rPr>
              <a:t>中，位於第 </a:t>
            </a:r>
            <a:r>
              <a:rPr lang="en-US" altLang="zh-TW" sz="2800" dirty="0" err="1">
                <a:ea typeface="標楷體"/>
                <a:cs typeface="BiauKai"/>
              </a:rPr>
              <a:t>i</a:t>
            </a:r>
            <a:r>
              <a:rPr lang="en-US" altLang="zh-TW" sz="2800" dirty="0">
                <a:ea typeface="標楷體"/>
                <a:cs typeface="BiauKai"/>
              </a:rPr>
              <a:t> </a:t>
            </a:r>
            <a:r>
              <a:rPr lang="zh-TW" altLang="en-US" sz="2800" dirty="0">
                <a:ea typeface="標楷體"/>
                <a:cs typeface="BiauKai"/>
              </a:rPr>
              <a:t>橫列、第 </a:t>
            </a:r>
            <a:r>
              <a:rPr lang="en-US" altLang="zh-TW" sz="2800" dirty="0">
                <a:ea typeface="標楷體"/>
                <a:cs typeface="BiauKai"/>
              </a:rPr>
              <a:t>j </a:t>
            </a:r>
            <a:r>
              <a:rPr lang="zh-TW" altLang="en-US" sz="2800" dirty="0">
                <a:ea typeface="標楷體"/>
                <a:cs typeface="BiauKai"/>
              </a:rPr>
              <a:t>直行的元素可表示為 </a:t>
            </a:r>
            <a:r>
              <a:rPr lang="en-US" altLang="zh-TW" sz="2800" dirty="0">
                <a:ea typeface="標楷體"/>
                <a:cs typeface="BiauKai"/>
              </a:rPr>
              <a:t>A(</a:t>
            </a:r>
            <a:r>
              <a:rPr lang="en-US" altLang="zh-TW" sz="2800" dirty="0" err="1">
                <a:ea typeface="標楷體"/>
                <a:cs typeface="BiauKai"/>
              </a:rPr>
              <a:t>i</a:t>
            </a:r>
            <a:r>
              <a:rPr lang="en-US" altLang="zh-TW" sz="2800" dirty="0">
                <a:ea typeface="標楷體"/>
                <a:cs typeface="BiauKai"/>
              </a:rPr>
              <a:t>, j) </a:t>
            </a:r>
          </a:p>
          <a:p>
            <a:pPr marL="1295400" lvl="2" indent="-381000">
              <a:buFont typeface="Wingdings" charset="0"/>
              <a:buChar char="u"/>
              <a:defRPr/>
            </a:pPr>
            <a:r>
              <a:rPr lang="en-US" altLang="zh-TW" sz="2000" dirty="0">
                <a:ea typeface="標楷體"/>
                <a:cs typeface="BiauKai"/>
              </a:rPr>
              <a:t> </a:t>
            </a:r>
            <a:r>
              <a:rPr lang="en-US" altLang="zh-TW" sz="2000" dirty="0" err="1">
                <a:ea typeface="標楷體"/>
                <a:cs typeface="BiauKai"/>
              </a:rPr>
              <a:t>i</a:t>
            </a:r>
            <a:r>
              <a:rPr lang="en-US" altLang="zh-TW" sz="2000" dirty="0">
                <a:ea typeface="標楷體"/>
                <a:cs typeface="BiauKai"/>
              </a:rPr>
              <a:t> </a:t>
            </a:r>
            <a:r>
              <a:rPr lang="zh-TW" altLang="en-US" sz="2000" dirty="0">
                <a:ea typeface="標楷體"/>
                <a:cs typeface="BiauKai"/>
              </a:rPr>
              <a:t>與 </a:t>
            </a:r>
            <a:r>
              <a:rPr lang="en-US" altLang="zh-TW" sz="2000" dirty="0">
                <a:ea typeface="標楷體"/>
                <a:cs typeface="BiauKai"/>
              </a:rPr>
              <a:t>j </a:t>
            </a:r>
            <a:r>
              <a:rPr lang="zh-TW" altLang="en-US" sz="2000" dirty="0">
                <a:ea typeface="標楷體"/>
                <a:cs typeface="BiauKai"/>
              </a:rPr>
              <a:t>即是此元素的下標（</a:t>
            </a:r>
            <a:r>
              <a:rPr lang="en-US" altLang="zh-TW" sz="2000" dirty="0">
                <a:ea typeface="標楷體"/>
                <a:cs typeface="BiauKai"/>
              </a:rPr>
              <a:t>Subscript</a:t>
            </a:r>
            <a:r>
              <a:rPr lang="zh-TW" altLang="en-US" sz="2000" dirty="0">
                <a:ea typeface="標楷體"/>
                <a:cs typeface="BiauKai"/>
              </a:rPr>
              <a:t>）或索引（</a:t>
            </a:r>
            <a:r>
              <a:rPr lang="en-US" altLang="zh-TW" sz="2000" dirty="0">
                <a:ea typeface="標楷體"/>
                <a:cs typeface="BiauKai"/>
              </a:rPr>
              <a:t>Index</a:t>
            </a:r>
            <a:r>
              <a:rPr lang="zh-TW" altLang="en-US" sz="2000" dirty="0">
                <a:ea typeface="標楷體"/>
                <a:cs typeface="BiauKai"/>
              </a:rPr>
              <a:t>） </a:t>
            </a:r>
          </a:p>
          <a:p>
            <a:pPr marL="533400" indent="-533400">
              <a:defRPr/>
            </a:pPr>
            <a:r>
              <a:rPr lang="en-US" altLang="zh-TW" sz="2800" dirty="0">
                <a:solidFill>
                  <a:srgbClr val="000000"/>
                </a:solidFill>
                <a:ea typeface="標楷體"/>
                <a:cs typeface="BiauKai"/>
              </a:rPr>
              <a:t>MATLAB </a:t>
            </a:r>
            <a:r>
              <a:rPr lang="zh-TW" altLang="en-US" sz="2800" dirty="0">
                <a:solidFill>
                  <a:srgbClr val="000000"/>
                </a:solidFill>
                <a:ea typeface="標楷體"/>
                <a:cs typeface="BiauKai"/>
              </a:rPr>
              <a:t>中，所有矩陣的內部表示法都是以直行為主的一維向量</a:t>
            </a:r>
            <a:endParaRPr lang="en-US" altLang="zh-TW" sz="2800" dirty="0">
              <a:solidFill>
                <a:srgbClr val="000000"/>
              </a:solidFill>
              <a:ea typeface="標楷體"/>
              <a:cs typeface="BiauKai"/>
            </a:endParaRPr>
          </a:p>
          <a:p>
            <a:pPr marL="933450" lvl="1" indent="-533400">
              <a:defRPr/>
            </a:pPr>
            <a:r>
              <a:rPr lang="zh-TW" altLang="en-US" sz="2400" dirty="0">
                <a:ea typeface="標楷體"/>
                <a:cs typeface="BiauKai"/>
              </a:rPr>
              <a:t>我們可以使用一維或二維下標來存取矩陣</a:t>
            </a:r>
          </a:p>
        </p:txBody>
      </p:sp>
    </p:spTree>
    <p:extLst>
      <p:ext uri="{BB962C8B-B14F-4D97-AF65-F5344CB8AC3E}">
        <p14:creationId xmlns:p14="http://schemas.microsoft.com/office/powerpoint/2010/main" val="4207631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BiauKai"/>
                <a:cs typeface="BiauKai"/>
              </a:rPr>
              <a:t>2.3</a:t>
            </a:r>
            <a:r>
              <a:rPr lang="en-US" altLang="zh-TW" dirty="0">
                <a:latin typeface="BiauKai"/>
                <a:ea typeface="BiauKai"/>
                <a:cs typeface="BiauKai"/>
              </a:rPr>
              <a:t>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矩陣的索引或下標</a:t>
            </a:r>
            <a:endParaRPr kumimoji="1" lang="zh-TW" altLang="en-US" dirty="0"/>
          </a:p>
        </p:txBody>
      </p:sp>
      <p:graphicFrame>
        <p:nvGraphicFramePr>
          <p:cNvPr id="4" name="Object 1029"/>
          <p:cNvGraphicFramePr>
            <a:graphicFrameLocks noChangeAspect="1"/>
          </p:cNvGraphicFramePr>
          <p:nvPr/>
        </p:nvGraphicFramePr>
        <p:xfrm>
          <a:off x="900113" y="1989138"/>
          <a:ext cx="7956550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圖片" r:id="rId2" imgW="4598371" imgH="2395887" progId="Word.Picture.8">
                  <p:embed/>
                </p:oleObj>
              </mc:Choice>
              <mc:Fallback>
                <p:oleObj name="圖片" r:id="rId2" imgW="4598371" imgH="2395887" progId="Word.Picture.8">
                  <p:embed/>
                  <p:pic>
                    <p:nvPicPr>
                      <p:cNvPr id="4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89138"/>
                        <a:ext cx="7956550" cy="415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3489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BiauKai"/>
                <a:cs typeface="BiauKai"/>
              </a:rPr>
              <a:t>2.3</a:t>
            </a:r>
            <a:r>
              <a:rPr lang="en-US" altLang="zh-TW" dirty="0">
                <a:latin typeface="BiauKai"/>
                <a:ea typeface="BiauKai"/>
                <a:cs typeface="BiauKai"/>
              </a:rPr>
              <a:t>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矩陣的索引或下標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TW" altLang="en-US" sz="2400" dirty="0">
                <a:ea typeface="標楷體"/>
                <a:cs typeface="BiauKai"/>
              </a:rPr>
              <a:t>可以使用矩陣下標來進行矩陣的索引（</a:t>
            </a:r>
            <a:r>
              <a:rPr lang="en-US" altLang="zh-TW" sz="2400" dirty="0">
                <a:ea typeface="標楷體"/>
                <a:cs typeface="BiauKai"/>
              </a:rPr>
              <a:t>Indexing</a:t>
            </a:r>
            <a:r>
              <a:rPr lang="zh-TW" altLang="en-US" sz="2400" dirty="0">
                <a:ea typeface="標楷體"/>
                <a:cs typeface="BiauKai"/>
              </a:rPr>
              <a:t>）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000" dirty="0">
                <a:ea typeface="標楷體"/>
                <a:cs typeface="BiauKai"/>
              </a:rPr>
              <a:t>A(4:5,2:3) -</a:t>
            </a:r>
            <a:r>
              <a:rPr lang="zh-TW" altLang="en-US" sz="2000" dirty="0">
                <a:ea typeface="標楷體"/>
                <a:cs typeface="BiauKai"/>
              </a:rPr>
              <a:t>取出矩陣 </a:t>
            </a:r>
            <a:r>
              <a:rPr lang="en-US" altLang="zh-TW" sz="2000" dirty="0">
                <a:ea typeface="標楷體"/>
                <a:cs typeface="BiauKai"/>
              </a:rPr>
              <a:t>A </a:t>
            </a:r>
            <a:r>
              <a:rPr lang="zh-TW" altLang="en-US" sz="2000" dirty="0">
                <a:ea typeface="標楷體"/>
                <a:cs typeface="BiauKai"/>
              </a:rPr>
              <a:t>的 第四、五 橫列與 二、三 直行所形成的部份矩陣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000" dirty="0">
                <a:ea typeface="標楷體"/>
                <a:cs typeface="BiauKai"/>
              </a:rPr>
              <a:t>A([9 14; 10 15]) - </a:t>
            </a:r>
            <a:r>
              <a:rPr lang="zh-TW" altLang="en-US" sz="2000" dirty="0">
                <a:ea typeface="標楷體"/>
                <a:cs typeface="BiauKai"/>
              </a:rPr>
              <a:t>用一維下標的方式來達到同樣目的   </a:t>
            </a:r>
          </a:p>
          <a:p>
            <a:pPr>
              <a:lnSpc>
                <a:spcPct val="90000"/>
              </a:lnSpc>
              <a:defRPr/>
            </a:pPr>
            <a:r>
              <a:rPr lang="zh-TW" altLang="en-US" sz="2400" dirty="0">
                <a:ea typeface="標楷體"/>
                <a:cs typeface="BiauKai"/>
              </a:rPr>
              <a:t>用冒號（</a:t>
            </a:r>
            <a:r>
              <a:rPr lang="en-US" altLang="zh-TW" sz="2400" dirty="0">
                <a:ea typeface="標楷體"/>
                <a:cs typeface="BiauKai"/>
              </a:rPr>
              <a:t>:</a:t>
            </a:r>
            <a:r>
              <a:rPr lang="zh-TW" altLang="en-US" sz="2400" dirty="0">
                <a:ea typeface="標楷體"/>
                <a:cs typeface="BiauKai"/>
              </a:rPr>
              <a:t>）</a:t>
            </a:r>
            <a:r>
              <a:rPr lang="en-US" altLang="zh-TW" sz="2400" dirty="0">
                <a:ea typeface="標楷體"/>
                <a:cs typeface="BiauKai"/>
              </a:rPr>
              <a:t>, </a:t>
            </a:r>
            <a:r>
              <a:rPr lang="zh-TW" altLang="en-US" sz="2400" dirty="0">
                <a:ea typeface="標楷體"/>
                <a:cs typeface="BiauKai"/>
              </a:rPr>
              <a:t>取出一整列或一整行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000" dirty="0">
                <a:ea typeface="標楷體"/>
                <a:cs typeface="BiauKai"/>
              </a:rPr>
              <a:t>A(:, 5) -</a:t>
            </a:r>
            <a:r>
              <a:rPr lang="zh-TW" altLang="en-US" sz="2000" dirty="0">
                <a:ea typeface="標楷體"/>
                <a:cs typeface="BiauKai"/>
              </a:rPr>
              <a:t>取出矩陣 </a:t>
            </a:r>
            <a:r>
              <a:rPr lang="en-US" altLang="zh-TW" sz="2000" dirty="0">
                <a:ea typeface="標楷體"/>
                <a:cs typeface="BiauKai"/>
              </a:rPr>
              <a:t>A </a:t>
            </a:r>
            <a:r>
              <a:rPr lang="zh-TW" altLang="en-US" sz="2000" dirty="0">
                <a:ea typeface="標楷體"/>
                <a:cs typeface="BiauKai"/>
              </a:rPr>
              <a:t>的第五個直行 </a:t>
            </a:r>
          </a:p>
          <a:p>
            <a:pPr>
              <a:lnSpc>
                <a:spcPct val="90000"/>
              </a:lnSpc>
              <a:defRPr/>
            </a:pPr>
            <a:r>
              <a:rPr lang="zh-TW" altLang="en-US" sz="2400" dirty="0">
                <a:ea typeface="標楷體"/>
                <a:cs typeface="BiauKai"/>
              </a:rPr>
              <a:t>用 </a:t>
            </a:r>
            <a:r>
              <a:rPr lang="en-US" altLang="zh-TW" sz="2400" dirty="0">
                <a:solidFill>
                  <a:srgbClr val="800000"/>
                </a:solidFill>
                <a:ea typeface="標楷體"/>
                <a:cs typeface="BiauKai"/>
              </a:rPr>
              <a:t>end</a:t>
            </a:r>
            <a:r>
              <a:rPr lang="en-US" altLang="zh-TW" sz="2400" dirty="0">
                <a:ea typeface="標楷體"/>
                <a:cs typeface="BiauKai"/>
              </a:rPr>
              <a:t> </a:t>
            </a:r>
            <a:r>
              <a:rPr lang="zh-TW" altLang="en-US" sz="2400" dirty="0">
                <a:ea typeface="標楷體"/>
                <a:cs typeface="BiauKai"/>
              </a:rPr>
              <a:t>這個保留字來代表某一維度的最大值</a:t>
            </a:r>
            <a:r>
              <a:rPr lang="en-US" altLang="zh-TW" sz="2400" dirty="0">
                <a:ea typeface="標楷體"/>
                <a:cs typeface="BiauKai"/>
              </a:rPr>
              <a:t> (</a:t>
            </a:r>
            <a:r>
              <a:rPr lang="zh-TW" altLang="en-US" sz="2400" dirty="0">
                <a:ea typeface="標楷體"/>
                <a:cs typeface="BiauKai"/>
              </a:rPr>
              <a:t>最後一個數值</a:t>
            </a:r>
            <a:r>
              <a:rPr lang="en-US" altLang="zh-TW" sz="2400" dirty="0">
                <a:ea typeface="標楷體"/>
                <a:cs typeface="BiauKai"/>
              </a:rPr>
              <a:t>)</a:t>
            </a:r>
            <a:r>
              <a:rPr lang="zh-TW" altLang="en-US" sz="2400" dirty="0">
                <a:ea typeface="標楷體"/>
                <a:cs typeface="BiauKai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000" dirty="0">
                <a:ea typeface="標楷體"/>
                <a:cs typeface="BiauKai"/>
              </a:rPr>
              <a:t>A(:, end) - </a:t>
            </a:r>
            <a:r>
              <a:rPr lang="zh-TW" altLang="en-US" sz="2000" dirty="0">
                <a:ea typeface="標楷體"/>
                <a:cs typeface="BiauKai"/>
              </a:rPr>
              <a:t>矩陣 </a:t>
            </a:r>
            <a:r>
              <a:rPr lang="en-US" altLang="zh-TW" sz="2000" dirty="0">
                <a:ea typeface="標楷體"/>
                <a:cs typeface="BiauKai"/>
              </a:rPr>
              <a:t>A </a:t>
            </a:r>
            <a:r>
              <a:rPr lang="zh-TW" altLang="en-US" sz="2000" dirty="0">
                <a:ea typeface="標楷體"/>
                <a:cs typeface="BiauKai"/>
              </a:rPr>
              <a:t>的最後一個直行  </a:t>
            </a:r>
          </a:p>
          <a:p>
            <a:pPr>
              <a:lnSpc>
                <a:spcPct val="90000"/>
              </a:lnSpc>
              <a:defRPr/>
            </a:pPr>
            <a:r>
              <a:rPr lang="zh-TW" altLang="en-US" sz="2400" dirty="0">
                <a:ea typeface="標楷體"/>
                <a:cs typeface="BiauKai"/>
              </a:rPr>
              <a:t>可以直接刪除矩陣的某一整個橫列或直行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000" dirty="0">
                <a:ea typeface="標楷體"/>
                <a:cs typeface="BiauKai"/>
              </a:rPr>
              <a:t>A(2, :) = [] – </a:t>
            </a:r>
            <a:r>
              <a:rPr lang="zh-TW" altLang="en-US" sz="2000" dirty="0">
                <a:ea typeface="標楷體"/>
                <a:cs typeface="BiauKai"/>
              </a:rPr>
              <a:t>刪除</a:t>
            </a:r>
            <a:r>
              <a:rPr lang="en-US" altLang="zh-TW" sz="2000" dirty="0">
                <a:ea typeface="標楷體"/>
                <a:cs typeface="BiauKai"/>
              </a:rPr>
              <a:t>A</a:t>
            </a:r>
            <a:r>
              <a:rPr lang="zh-TW" altLang="en-US" sz="2000" dirty="0">
                <a:ea typeface="標楷體"/>
                <a:cs typeface="BiauKai"/>
              </a:rPr>
              <a:t>矩陣的第二列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000" dirty="0">
                <a:ea typeface="標楷體"/>
                <a:cs typeface="BiauKai"/>
              </a:rPr>
              <a:t>A(:, [2 4 5]) = [] - </a:t>
            </a:r>
            <a:r>
              <a:rPr lang="zh-TW" altLang="en-US" sz="2000" dirty="0">
                <a:ea typeface="標楷體"/>
                <a:cs typeface="BiauKai"/>
              </a:rPr>
              <a:t>刪除 </a:t>
            </a:r>
            <a:r>
              <a:rPr lang="en-US" altLang="zh-TW" sz="2000" dirty="0">
                <a:ea typeface="標楷體"/>
                <a:cs typeface="BiauKai"/>
              </a:rPr>
              <a:t>A </a:t>
            </a:r>
            <a:r>
              <a:rPr lang="zh-TW" altLang="en-US" sz="2000" dirty="0">
                <a:ea typeface="標楷體"/>
                <a:cs typeface="BiauKai"/>
              </a:rPr>
              <a:t>矩陣的第二、四、五直行</a:t>
            </a:r>
          </a:p>
        </p:txBody>
      </p:sp>
    </p:spTree>
    <p:extLst>
      <p:ext uri="{BB962C8B-B14F-4D97-AF65-F5344CB8AC3E}">
        <p14:creationId xmlns:p14="http://schemas.microsoft.com/office/powerpoint/2010/main" val="1461003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zh-TW" dirty="0">
                <a:latin typeface="+mn-lt"/>
                <a:ea typeface="標楷體"/>
                <a:cs typeface="BiauKai"/>
              </a:rPr>
              <a:t>2.3 </a:t>
            </a:r>
            <a:r>
              <a:rPr kumimoji="0" lang="en-US" altLang="zh-TW" dirty="0" err="1">
                <a:latin typeface="+mn-lt"/>
                <a:ea typeface="標楷體"/>
                <a:cs typeface="BiauKai"/>
              </a:rPr>
              <a:t>mxn</a:t>
            </a:r>
            <a:r>
              <a:rPr kumimoji="0" lang="zh-TW" altLang="en-US" dirty="0">
                <a:latin typeface="+mn-lt"/>
                <a:ea typeface="標楷體"/>
                <a:cs typeface="BiauKai"/>
              </a:rPr>
              <a:t>矩</a:t>
            </a:r>
            <a:r>
              <a:rPr lang="zh-TW" altLang="en-US" dirty="0">
                <a:latin typeface="+mn-lt"/>
                <a:ea typeface="標楷體"/>
                <a:cs typeface="BiauKai"/>
              </a:rPr>
              <a:t>陣的各種處理之一</a:t>
            </a:r>
            <a:endParaRPr kumimoji="1" lang="zh-TW" altLang="en-US" dirty="0">
              <a:latin typeface="+mn-lt"/>
              <a:ea typeface="標楷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>
                <a:ea typeface="標楷體"/>
                <a:cs typeface="BiauKai"/>
              </a:rPr>
              <a:t>&gt;&gt;  A(2,3) = 5  % </a:t>
            </a:r>
            <a:r>
              <a:rPr lang="zh-TW" altLang="en-US" dirty="0">
                <a:ea typeface="標楷體"/>
                <a:cs typeface="BiauKai"/>
              </a:rPr>
              <a:t>將矩陣 </a:t>
            </a:r>
            <a:r>
              <a:rPr lang="en-US" altLang="zh-TW" dirty="0">
                <a:ea typeface="標楷體"/>
                <a:cs typeface="BiauKai"/>
              </a:rPr>
              <a:t>A </a:t>
            </a:r>
            <a:r>
              <a:rPr lang="zh-TW" altLang="en-US" dirty="0">
                <a:ea typeface="標楷體"/>
                <a:cs typeface="BiauKai"/>
              </a:rPr>
              <a:t>第二列、第三行的元素值，改變為 </a:t>
            </a:r>
            <a:r>
              <a:rPr lang="en-US" altLang="zh-TW" dirty="0">
                <a:ea typeface="標楷體"/>
                <a:cs typeface="BiauKai"/>
              </a:rPr>
              <a:t>5</a:t>
            </a:r>
          </a:p>
          <a:p>
            <a:pPr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     A =	</a:t>
            </a:r>
          </a:p>
          <a:p>
            <a:pPr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           1     2     3     4</a:t>
            </a:r>
          </a:p>
          <a:p>
            <a:pPr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           5     6     5     8</a:t>
            </a:r>
          </a:p>
          <a:p>
            <a:pPr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           9    10    11    12 </a:t>
            </a:r>
          </a:p>
          <a:p>
            <a:pPr>
              <a:buNone/>
              <a:defRPr/>
            </a:pPr>
            <a:endParaRPr lang="en-US" altLang="zh-TW" dirty="0">
              <a:ea typeface="標楷體"/>
              <a:cs typeface="BiauKai"/>
            </a:endParaRPr>
          </a:p>
          <a:p>
            <a:pPr>
              <a:defRPr/>
            </a:pPr>
            <a:r>
              <a:rPr lang="en-US" altLang="zh-TW" dirty="0">
                <a:ea typeface="標楷體"/>
                <a:cs typeface="BiauKai"/>
              </a:rPr>
              <a:t>&gt;&gt; B = A(2,1:3)  % </a:t>
            </a:r>
            <a:r>
              <a:rPr lang="zh-TW" altLang="en-US" dirty="0">
                <a:ea typeface="標楷體"/>
                <a:cs typeface="BiauKai"/>
              </a:rPr>
              <a:t>取出矩陣 </a:t>
            </a:r>
            <a:r>
              <a:rPr lang="en-US" altLang="zh-TW" dirty="0">
                <a:ea typeface="標楷體"/>
                <a:cs typeface="BiauKai"/>
              </a:rPr>
              <a:t>A </a:t>
            </a:r>
            <a:r>
              <a:rPr lang="zh-TW" altLang="en-US" dirty="0">
                <a:ea typeface="標楷體"/>
                <a:cs typeface="BiauKai"/>
              </a:rPr>
              <a:t>的第二橫列、第一至第三直行，並儲存成矩陣 </a:t>
            </a:r>
            <a:r>
              <a:rPr lang="en-US" altLang="zh-TW" dirty="0">
                <a:ea typeface="標楷體"/>
                <a:cs typeface="BiauKai"/>
              </a:rPr>
              <a:t>B</a:t>
            </a:r>
          </a:p>
          <a:p>
            <a:pPr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    B =</a:t>
            </a:r>
          </a:p>
          <a:p>
            <a:pPr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          5     6     5</a:t>
            </a:r>
          </a:p>
        </p:txBody>
      </p:sp>
    </p:spTree>
    <p:extLst>
      <p:ext uri="{BB962C8B-B14F-4D97-AF65-F5344CB8AC3E}">
        <p14:creationId xmlns:p14="http://schemas.microsoft.com/office/powerpoint/2010/main" val="1666966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zh-TW" dirty="0">
                <a:latin typeface="+mn-lt"/>
                <a:ea typeface="BiauKai"/>
                <a:cs typeface="BiauKai"/>
              </a:rPr>
              <a:t>2.3 </a:t>
            </a:r>
            <a:r>
              <a:rPr kumimoji="0" lang="en-US" altLang="zh-TW" dirty="0" err="1">
                <a:latin typeface="+mn-lt"/>
                <a:ea typeface="BiauKai"/>
                <a:cs typeface="BiauKai"/>
              </a:rPr>
              <a:t>mxn</a:t>
            </a:r>
            <a:r>
              <a:rPr kumimoji="0" lang="zh-TW" altLang="en-US" dirty="0">
                <a:latin typeface="BiauKai"/>
                <a:ea typeface="BiauKai"/>
                <a:cs typeface="BiauKai"/>
              </a:rPr>
              <a:t>矩</a:t>
            </a:r>
            <a:r>
              <a:rPr lang="zh-TW" altLang="en-US" dirty="0">
                <a:latin typeface="BiauKai"/>
                <a:ea typeface="BiauKai"/>
                <a:cs typeface="BiauKai"/>
              </a:rPr>
              <a:t>陣的各種處理之二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18699"/>
            <a:ext cx="7886700" cy="527966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TW" dirty="0">
                <a:ea typeface="標楷體"/>
                <a:cs typeface="BiauKai"/>
              </a:rPr>
              <a:t>&gt;&gt; A = [A B'] % </a:t>
            </a:r>
            <a:r>
              <a:rPr lang="zh-TW" altLang="en-US" dirty="0">
                <a:ea typeface="標楷體"/>
                <a:cs typeface="BiauKai"/>
              </a:rPr>
              <a:t>將矩陣 </a:t>
            </a:r>
            <a:r>
              <a:rPr lang="en-US" altLang="zh-TW" dirty="0">
                <a:ea typeface="標楷體"/>
                <a:cs typeface="BiauKai"/>
              </a:rPr>
              <a:t>B </a:t>
            </a:r>
            <a:r>
              <a:rPr lang="zh-TW" altLang="en-US" dirty="0">
                <a:ea typeface="標楷體"/>
                <a:cs typeface="BiauKai"/>
              </a:rPr>
              <a:t>轉置後、再以行向量併入矩陣 </a:t>
            </a:r>
            <a:r>
              <a:rPr lang="en-US" altLang="zh-TW" dirty="0">
                <a:ea typeface="標楷體"/>
                <a:cs typeface="BiauKai"/>
              </a:rPr>
              <a:t>A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    A =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          1     2     3     4     5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          5     6     5     8     6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          9    10    11    12     5  </a:t>
            </a:r>
          </a:p>
          <a:p>
            <a:pPr>
              <a:lnSpc>
                <a:spcPct val="120000"/>
              </a:lnSpc>
              <a:buNone/>
              <a:defRPr/>
            </a:pPr>
            <a:endParaRPr lang="en-US" altLang="zh-TW" dirty="0">
              <a:ea typeface="標楷體"/>
              <a:cs typeface="BiauKai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TW" dirty="0">
                <a:ea typeface="標楷體"/>
                <a:cs typeface="BiauKai"/>
              </a:rPr>
              <a:t>&gt;&gt; A(:, 2) = [] % </a:t>
            </a:r>
            <a:r>
              <a:rPr lang="zh-TW" altLang="en-US" dirty="0">
                <a:ea typeface="標楷體"/>
                <a:cs typeface="BiauKai"/>
              </a:rPr>
              <a:t>刪除矩陣 </a:t>
            </a:r>
            <a:r>
              <a:rPr lang="en-US" altLang="zh-TW" dirty="0">
                <a:ea typeface="標楷體"/>
                <a:cs typeface="BiauKai"/>
              </a:rPr>
              <a:t>A </a:t>
            </a:r>
            <a:r>
              <a:rPr lang="zh-TW" altLang="en-US" dirty="0">
                <a:ea typeface="標楷體"/>
                <a:cs typeface="BiauKai"/>
              </a:rPr>
              <a:t>第二行（：代表所有橫列，</a:t>
            </a:r>
            <a:r>
              <a:rPr lang="en-US" altLang="zh-TW" dirty="0">
                <a:ea typeface="標楷體"/>
                <a:cs typeface="BiauKai"/>
              </a:rPr>
              <a:t>[]</a:t>
            </a:r>
            <a:r>
              <a:rPr lang="zh-TW" altLang="en-US" dirty="0">
                <a:ea typeface="標楷體"/>
                <a:cs typeface="BiauKai"/>
              </a:rPr>
              <a:t>代表空矩陣）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   A =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         1     3     4     5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         5     5     8     6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         9    11    12     5 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TW" altLang="en-US" dirty="0">
                <a:solidFill>
                  <a:srgbClr val="0070C0"/>
                </a:solidFill>
                <a:ea typeface="標楷體"/>
                <a:cs typeface="BiauKai"/>
              </a:rPr>
              <a:t>更高維度的矩陣合併</a:t>
            </a:r>
            <a:r>
              <a:rPr lang="en-US" altLang="zh-TW" dirty="0">
                <a:solidFill>
                  <a:srgbClr val="0070C0"/>
                </a:solidFill>
                <a:ea typeface="標楷體"/>
                <a:cs typeface="BiauKai"/>
              </a:rPr>
              <a:t>:</a:t>
            </a:r>
            <a:r>
              <a:rPr lang="zh-TW" altLang="en-US" dirty="0">
                <a:solidFill>
                  <a:srgbClr val="0070C0"/>
                </a:solidFill>
                <a:ea typeface="標楷體"/>
                <a:cs typeface="BiauKai"/>
              </a:rPr>
              <a:t> 請搜尋函數</a:t>
            </a:r>
            <a:r>
              <a:rPr lang="en-US" altLang="zh-TW" dirty="0">
                <a:solidFill>
                  <a:srgbClr val="0070C0"/>
                </a:solidFill>
                <a:ea typeface="標楷體"/>
                <a:cs typeface="BiauKai"/>
              </a:rPr>
              <a:t>cat</a:t>
            </a:r>
            <a:r>
              <a:rPr lang="zh-TW" altLang="en-US" dirty="0">
                <a:solidFill>
                  <a:srgbClr val="0070C0"/>
                </a:solidFill>
                <a:ea typeface="標楷體"/>
                <a:cs typeface="BiauKai"/>
              </a:rPr>
              <a:t>的用法</a:t>
            </a:r>
            <a:endParaRPr lang="en-US" altLang="zh-TW" dirty="0">
              <a:solidFill>
                <a:srgbClr val="0070C0"/>
              </a:solidFill>
              <a:ea typeface="標楷體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2404820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標楷體"/>
                <a:cs typeface="BiauKai"/>
              </a:rPr>
              <a:t>2.3 </a:t>
            </a:r>
            <a:r>
              <a:rPr lang="zh-TW" altLang="en-US" dirty="0">
                <a:latin typeface="+mn-lt"/>
                <a:ea typeface="標楷體"/>
                <a:cs typeface="BiauKai"/>
              </a:rPr>
              <a:t>數學運算子</a:t>
            </a:r>
            <a:endParaRPr kumimoji="1" lang="zh-TW" altLang="en-US" dirty="0">
              <a:latin typeface="+mn-lt"/>
              <a:ea typeface="標楷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zh-TW" altLang="en-US" sz="6000" dirty="0">
                <a:ea typeface="標楷體"/>
                <a:cs typeface="BiauKai"/>
              </a:rPr>
              <a:t>矩陣的加減與一般純量（</a:t>
            </a:r>
            <a:r>
              <a:rPr lang="en-US" altLang="zh-TW" sz="6000" dirty="0">
                <a:ea typeface="標楷體"/>
                <a:cs typeface="BiauKai"/>
              </a:rPr>
              <a:t>Scalar）</a:t>
            </a:r>
            <a:r>
              <a:rPr lang="zh-TW" altLang="en-US" sz="6000" dirty="0">
                <a:ea typeface="標楷體"/>
                <a:cs typeface="BiauKai"/>
              </a:rPr>
              <a:t>的加減類似 </a:t>
            </a:r>
          </a:p>
          <a:p>
            <a:pPr>
              <a:lnSpc>
                <a:spcPct val="120000"/>
              </a:lnSpc>
              <a:defRPr/>
            </a:pPr>
            <a:r>
              <a:rPr lang="zh-TW" altLang="en-US" sz="6000" dirty="0">
                <a:ea typeface="標楷體"/>
                <a:cs typeface="BiauKai"/>
              </a:rPr>
              <a:t>相加或相減的矩陣必需具有相同的維度 </a:t>
            </a:r>
          </a:p>
          <a:p>
            <a:pPr>
              <a:lnSpc>
                <a:spcPct val="120000"/>
              </a:lnSpc>
              <a:defRPr/>
            </a:pPr>
            <a:endParaRPr lang="en-US" altLang="zh-TW" sz="6000" dirty="0">
              <a:ea typeface="標楷體"/>
              <a:cs typeface="BiauKai"/>
            </a:endParaRPr>
          </a:p>
          <a:p>
            <a:pPr>
              <a:lnSpc>
                <a:spcPct val="120000"/>
              </a:lnSpc>
              <a:defRPr/>
            </a:pPr>
            <a:endParaRPr lang="en-US" altLang="zh-TW" sz="6000" dirty="0">
              <a:ea typeface="標楷體"/>
              <a:cs typeface="BiauKai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sz="6000" dirty="0">
                <a:ea typeface="標楷體"/>
                <a:cs typeface="BiauKai"/>
              </a:rPr>
              <a:t>	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	C =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	    13    37    58    24 </a:t>
            </a:r>
          </a:p>
          <a:p>
            <a:pPr>
              <a:lnSpc>
                <a:spcPct val="120000"/>
              </a:lnSpc>
              <a:defRPr/>
            </a:pPr>
            <a:r>
              <a:rPr lang="zh-TW" altLang="en-US" sz="6000" dirty="0">
                <a:ea typeface="標楷體"/>
                <a:cs typeface="BiauKai"/>
              </a:rPr>
              <a:t>矩陣與純量可以直接進行加減，</a:t>
            </a:r>
            <a:r>
              <a:rPr lang="en-US" altLang="zh-TW" sz="6000" dirty="0">
                <a:ea typeface="標楷體"/>
                <a:cs typeface="BiauKai"/>
              </a:rPr>
              <a:t>MATLAB </a:t>
            </a:r>
            <a:r>
              <a:rPr lang="zh-TW" altLang="en-US" sz="6000" dirty="0">
                <a:ea typeface="標楷體"/>
                <a:cs typeface="BiauKai"/>
              </a:rPr>
              <a:t>會直接將加減應用到每一個元素 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zh-TW" altLang="en-US" sz="6000" dirty="0">
                <a:ea typeface="標楷體"/>
                <a:cs typeface="BiauKai"/>
              </a:rPr>
              <a:t>	</a:t>
            </a:r>
            <a:r>
              <a:rPr lang="zh-TW" altLang="en-US" dirty="0">
                <a:ea typeface="標楷體"/>
                <a:cs typeface="BiauKai"/>
              </a:rPr>
              <a:t>&gt;&gt; </a:t>
            </a:r>
            <a:r>
              <a:rPr lang="en-US" altLang="zh-TW" b="1" dirty="0">
                <a:ea typeface="標楷體"/>
                <a:cs typeface="BiauKai"/>
              </a:rPr>
              <a:t>A = [1 2 3 2 1] + 5 </a:t>
            </a:r>
            <a:r>
              <a:rPr lang="en-US" altLang="zh-TW" dirty="0">
                <a:ea typeface="標楷體"/>
                <a:cs typeface="BiauKai"/>
              </a:rPr>
              <a:t>  </a:t>
            </a:r>
            <a:r>
              <a:rPr lang="en-US" altLang="zh-TW" b="1" dirty="0">
                <a:ea typeface="標楷體"/>
                <a:cs typeface="BiauKai"/>
              </a:rPr>
              <a:t> </a:t>
            </a:r>
            <a:r>
              <a:rPr lang="en-US" altLang="zh-TW" dirty="0">
                <a:ea typeface="標楷體"/>
                <a:cs typeface="BiauKai"/>
              </a:rPr>
              <a:t>    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	A =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	     6     7     8     7     6 </a:t>
            </a:r>
          </a:p>
          <a:p>
            <a:endParaRPr kumimoji="1" lang="zh-TW" altLang="en-US" dirty="0"/>
          </a:p>
        </p:txBody>
      </p:sp>
      <p:graphicFrame>
        <p:nvGraphicFramePr>
          <p:cNvPr id="4" name="Group 1028"/>
          <p:cNvGraphicFramePr>
            <a:graphicFrameLocks noGrp="1"/>
          </p:cNvGraphicFramePr>
          <p:nvPr/>
        </p:nvGraphicFramePr>
        <p:xfrm>
          <a:off x="1066800" y="2895600"/>
          <a:ext cx="7343775" cy="817563"/>
        </p:xfrm>
        <a:graphic>
          <a:graphicData uri="http://schemas.openxmlformats.org/drawingml/2006/table">
            <a:tbl>
              <a:tblPr/>
              <a:tblGrid>
                <a:gridCol w="734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7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</a:rPr>
                        <a:t>A = [12 34 56 20];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</a:rPr>
                        <a:t>B = [1 3 2 4];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</a:rPr>
                        <a:t>C = A + B</a:t>
                      </a:r>
                    </a:p>
                  </a:txBody>
                  <a:tcPr marT="45759" marB="45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17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+mn-lt"/>
              </a:rPr>
              <a:t>!!! IMPORTANT !!!</a:t>
            </a:r>
            <a:endParaRPr kumimoji="1" lang="zh-TW" altLang="en-US" dirty="0">
              <a:latin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10916" y="1711022"/>
          <a:ext cx="7572375" cy="4211640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函式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說明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A*B 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BiauKai"/>
                        <a:ea typeface="BiauKai"/>
                        <a:cs typeface="BiauKa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一般的矩陣運算</a:t>
                      </a: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 </a:t>
                      </a:r>
                      <a:endParaRPr kumimoji="0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auKai"/>
                        <a:ea typeface="BiauKai"/>
                        <a:cs typeface="BiauKa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26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A.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*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B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BiauKai"/>
                        <a:ea typeface="BiauKai"/>
                        <a:cs typeface="BiauKa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將相同長度陣列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A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、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B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中的元素相乘，結果還是矩陣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 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auKai"/>
                        <a:ea typeface="BiauKai"/>
                        <a:cs typeface="BiauKa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A/B</a:t>
                      </a:r>
                      <a:endParaRPr kumimoji="0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auKai"/>
                        <a:ea typeface="BiauKai"/>
                        <a:cs typeface="BiauKa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A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與</a:t>
                      </a: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B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的反矩陣相乘，亦即</a:t>
                      </a: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AB</a:t>
                      </a:r>
                      <a:r>
                        <a:rPr kumimoji="0" lang="en-US" altLang="zh-TW" sz="2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-1</a:t>
                      </a:r>
                      <a:endParaRPr kumimoji="0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auKai"/>
                        <a:ea typeface="BiauKai"/>
                        <a:cs typeface="BiauKa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A\B</a:t>
                      </a:r>
                      <a:endParaRPr kumimoji="0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auKai"/>
                        <a:ea typeface="BiauKai"/>
                        <a:cs typeface="BiauKa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A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的反矩陣與</a:t>
                      </a: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B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相乘，亦即</a:t>
                      </a: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A</a:t>
                      </a:r>
                      <a:r>
                        <a:rPr kumimoji="0" lang="en-US" altLang="zh-TW" sz="2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-1</a:t>
                      </a: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B</a:t>
                      </a:r>
                      <a:endParaRPr kumimoji="0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auKai"/>
                        <a:ea typeface="BiauKai"/>
                        <a:cs typeface="BiauKa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A./B</a:t>
                      </a:r>
                      <a:endParaRPr kumimoji="0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auKai"/>
                        <a:ea typeface="BiauKai"/>
                        <a:cs typeface="BiauKa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A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的元素與</a:t>
                      </a: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B</a:t>
                      </a:r>
                      <a:r>
                        <a:rPr kumimoji="0" lang="zh-TW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的元素相除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A.\B</a:t>
                      </a:r>
                      <a:endParaRPr kumimoji="0" lang="zh-TW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BiauKai"/>
                        <a:ea typeface="BiauKai"/>
                        <a:cs typeface="BiauKa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B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的元素與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A</a:t>
                      </a: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BiauKai"/>
                          <a:ea typeface="BiauKai"/>
                          <a:cs typeface="BiauKai"/>
                        </a:rPr>
                        <a:t>的元素相除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829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標楷體"/>
                <a:cs typeface="BiauKai"/>
              </a:rPr>
              <a:t>2.3 </a:t>
            </a:r>
            <a:r>
              <a:rPr lang="zh-TW" altLang="en-US" dirty="0">
                <a:latin typeface="+mn-lt"/>
                <a:ea typeface="標楷體"/>
                <a:cs typeface="BiauKai"/>
              </a:rPr>
              <a:t>矩陣的乘法與除法</a:t>
            </a:r>
            <a:endParaRPr kumimoji="1" lang="zh-TW" altLang="en-US" dirty="0">
              <a:latin typeface="+mn-lt"/>
              <a:ea typeface="標楷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zh-TW" altLang="en-US" sz="4800" dirty="0">
                <a:ea typeface="標楷體"/>
              </a:rPr>
              <a:t>純量對矩陣的乘或除，可比照一般寫法 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zh-TW" altLang="en-US" sz="1600" dirty="0">
                <a:ea typeface="標楷體"/>
              </a:rPr>
              <a:t>	</a:t>
            </a:r>
            <a:r>
              <a:rPr lang="zh-TW" altLang="en-US" dirty="0">
                <a:ea typeface="標楷體"/>
              </a:rPr>
              <a:t>&gt;&gt; </a:t>
            </a:r>
            <a:r>
              <a:rPr lang="en-US" altLang="zh-TW" b="1" dirty="0">
                <a:ea typeface="標楷體"/>
              </a:rPr>
              <a:t>A = [123 , 442]; </a:t>
            </a:r>
            <a:r>
              <a:rPr lang="en-US" altLang="zh-TW" dirty="0">
                <a:ea typeface="標楷體"/>
              </a:rPr>
              <a:t>  	 &gt;&gt; </a:t>
            </a:r>
            <a:r>
              <a:rPr lang="en-US" altLang="zh-TW" b="1" dirty="0">
                <a:ea typeface="標楷體"/>
              </a:rPr>
              <a:t>C = A/3 </a:t>
            </a:r>
            <a:r>
              <a:rPr lang="en-US" altLang="zh-TW" dirty="0">
                <a:ea typeface="標楷體"/>
              </a:rPr>
              <a:t>  </a:t>
            </a:r>
            <a:r>
              <a:rPr lang="en-US" altLang="zh-TW" b="1" dirty="0">
                <a:ea typeface="標楷體"/>
              </a:rPr>
              <a:t>  </a:t>
            </a:r>
            <a:endParaRPr lang="en-US" altLang="zh-TW" dirty="0">
              <a:ea typeface="標楷體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ea typeface="標楷體"/>
              </a:rPr>
              <a:t>	&gt;&gt; </a:t>
            </a:r>
            <a:r>
              <a:rPr lang="en-US" altLang="zh-TW" b="1" dirty="0">
                <a:ea typeface="標楷體"/>
              </a:rPr>
              <a:t>B = 2*A </a:t>
            </a:r>
            <a:r>
              <a:rPr lang="en-US" altLang="zh-TW" dirty="0">
                <a:ea typeface="標楷體"/>
              </a:rPr>
              <a:t>		 C =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ea typeface="標楷體"/>
              </a:rPr>
              <a:t>	 B = 		   	     41.0000  147.3333 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ea typeface="標楷體"/>
              </a:rPr>
              <a:t>	     246   884 </a:t>
            </a:r>
          </a:p>
          <a:p>
            <a:pPr>
              <a:lnSpc>
                <a:spcPct val="120000"/>
              </a:lnSpc>
              <a:defRPr/>
            </a:pPr>
            <a:r>
              <a:rPr lang="zh-TW" altLang="en-US" sz="4800" dirty="0">
                <a:ea typeface="標楷體"/>
              </a:rPr>
              <a:t>欲進行矩陣相乘，必須滿足線性代數的定義，換言之必需確認第一個矩陣的直行數目（ </a:t>
            </a:r>
            <a:r>
              <a:rPr lang="en-US" altLang="zh-TW" sz="4800" dirty="0">
                <a:ea typeface="標楷體"/>
              </a:rPr>
              <a:t>Column Dimension） </a:t>
            </a:r>
            <a:r>
              <a:rPr lang="zh-TW" altLang="en-US" sz="4800" dirty="0">
                <a:ea typeface="標楷體"/>
              </a:rPr>
              <a:t>必需等於第二個矩陣的橫列數目（</a:t>
            </a:r>
            <a:r>
              <a:rPr lang="en-US" altLang="zh-TW" sz="4800" dirty="0">
                <a:ea typeface="標楷體"/>
              </a:rPr>
              <a:t>Row Dimension） </a:t>
            </a:r>
          </a:p>
          <a:p>
            <a:pPr>
              <a:lnSpc>
                <a:spcPct val="120000"/>
              </a:lnSpc>
              <a:defRPr/>
            </a:pPr>
            <a:endParaRPr lang="en-US" altLang="zh-TW" sz="4800" dirty="0">
              <a:ea typeface="標楷體"/>
            </a:endParaRPr>
          </a:p>
          <a:p>
            <a:pPr>
              <a:lnSpc>
                <a:spcPct val="120000"/>
              </a:lnSpc>
              <a:defRPr/>
            </a:pPr>
            <a:endParaRPr lang="en-US" altLang="zh-TW" sz="4800" dirty="0">
              <a:ea typeface="標楷體"/>
            </a:endParaRPr>
          </a:p>
          <a:p>
            <a:pPr>
              <a:lnSpc>
                <a:spcPct val="120000"/>
              </a:lnSpc>
              <a:defRPr/>
            </a:pPr>
            <a:endParaRPr lang="en-US" altLang="zh-TW" sz="4800" dirty="0">
              <a:ea typeface="標楷體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sz="4800" dirty="0">
                <a:ea typeface="標楷體"/>
              </a:rPr>
              <a:t>	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ea typeface="標楷體"/>
              </a:rPr>
              <a:t>	C =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ea typeface="標楷體"/>
              </a:rPr>
              <a:t>	     3     4     5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ea typeface="標楷體"/>
              </a:rPr>
              <a:t>	     6     8    10</a:t>
            </a:r>
            <a:r>
              <a:rPr lang="en-US" altLang="zh-TW" sz="4800" dirty="0">
                <a:ea typeface="標楷體"/>
              </a:rPr>
              <a:t> 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978395" y="4064338"/>
          <a:ext cx="7200900" cy="863600"/>
        </p:xfrm>
        <a:graphic>
          <a:graphicData uri="http://schemas.openxmlformats.org/drawingml/2006/table">
            <a:tbl>
              <a:tblPr/>
              <a:tblGrid>
                <a:gridCol w="72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</a:rPr>
                        <a:t>A = [1; 2];  -- (2 x 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</a:rPr>
                        <a:t>B = [3, 4, 5];  (1 x 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</a:rPr>
                        <a:t>C = A*B (2 x 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605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標楷體"/>
                <a:cs typeface="BiauKai"/>
              </a:rPr>
              <a:t>2.3 </a:t>
            </a:r>
            <a:r>
              <a:rPr lang="zh-TW" altLang="en-US" dirty="0">
                <a:latin typeface="+mn-lt"/>
                <a:ea typeface="標楷體"/>
                <a:cs typeface="BiauKai"/>
              </a:rPr>
              <a:t>矩陣元素的運算</a:t>
            </a:r>
            <a:endParaRPr kumimoji="1" lang="zh-TW" altLang="en-US" dirty="0">
              <a:latin typeface="+mn-lt"/>
              <a:ea typeface="標楷體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a typeface="標楷體"/>
              </a:rPr>
              <a:t>在「*」，「/」及「^」之前加上一個</a:t>
            </a:r>
            <a:r>
              <a:rPr lang="zh-TW" altLang="en-US" sz="4800" dirty="0">
                <a:solidFill>
                  <a:srgbClr val="FF0000"/>
                </a:solidFill>
                <a:ea typeface="標楷體"/>
              </a:rPr>
              <a:t>句點</a:t>
            </a:r>
            <a:r>
              <a:rPr lang="zh-TW" altLang="en-US" dirty="0">
                <a:ea typeface="標楷體"/>
              </a:rPr>
              <a:t>，</a:t>
            </a:r>
            <a:r>
              <a:rPr lang="en-US" altLang="zh-TW" dirty="0">
                <a:ea typeface="標楷體"/>
              </a:rPr>
              <a:t>MATLAB </a:t>
            </a:r>
            <a:r>
              <a:rPr lang="zh-TW" altLang="en-US" dirty="0">
                <a:ea typeface="標楷體"/>
              </a:rPr>
              <a:t>將會執行矩陣內「元素對元素」（</a:t>
            </a:r>
            <a:r>
              <a:rPr lang="en-US" altLang="zh-TW" dirty="0">
                <a:ea typeface="標楷體"/>
              </a:rPr>
              <a:t>Element-by-element） </a:t>
            </a:r>
            <a:r>
              <a:rPr lang="zh-TW" altLang="en-US" dirty="0">
                <a:ea typeface="標楷體"/>
              </a:rPr>
              <a:t>的運算</a:t>
            </a:r>
          </a:p>
          <a:p>
            <a:endParaRPr kumimoji="1" lang="zh-TW" altLang="en-US" dirty="0"/>
          </a:p>
        </p:txBody>
      </p:sp>
      <p:graphicFrame>
        <p:nvGraphicFramePr>
          <p:cNvPr id="4" name="Group 10"/>
          <p:cNvGraphicFramePr>
            <a:graphicFrameLocks noGrp="1"/>
          </p:cNvGraphicFramePr>
          <p:nvPr/>
        </p:nvGraphicFramePr>
        <p:xfrm>
          <a:off x="900113" y="4260017"/>
          <a:ext cx="7561262" cy="1328766"/>
        </p:xfrm>
        <a:graphic>
          <a:graphicData uri="http://schemas.openxmlformats.org/drawingml/2006/table">
            <a:tbl>
              <a:tblPr/>
              <a:tblGrid>
                <a:gridCol w="7561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8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A = [12; 45];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B = [2; 3];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C = A.*B				% </a:t>
                      </a:r>
                      <a:r>
                        <a:rPr kumimoji="1" lang="zh-TW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charset="0"/>
                          <a:ea typeface="ＭＳ Ｐゴシック" charset="0"/>
                          <a:cs typeface="標楷體" charset="0"/>
                        </a:rPr>
                        <a:t>注意</a:t>
                      </a:r>
                      <a:r>
                        <a:rPr kumimoji="1" lang="zh-TW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「*」</a:t>
                      </a:r>
                      <a:r>
                        <a:rPr kumimoji="1" lang="zh-TW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charset="0"/>
                          <a:ea typeface="ＭＳ Ｐゴシック" charset="0"/>
                          <a:cs typeface="標楷體" charset="0"/>
                        </a:rPr>
                        <a:t>前面的句點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D = A./B				% </a:t>
                      </a:r>
                      <a:r>
                        <a:rPr kumimoji="1" lang="zh-TW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charset="0"/>
                          <a:ea typeface="ＭＳ Ｐゴシック" charset="0"/>
                          <a:cs typeface="標楷體" charset="0"/>
                        </a:rPr>
                        <a:t>注意</a:t>
                      </a:r>
                      <a:r>
                        <a:rPr kumimoji="1" lang="zh-TW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「/」</a:t>
                      </a:r>
                      <a:r>
                        <a:rPr kumimoji="1" lang="zh-TW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charset="0"/>
                          <a:ea typeface="ＭＳ Ｐゴシック" charset="0"/>
                          <a:cs typeface="標楷體" charset="0"/>
                        </a:rPr>
                        <a:t>前面的句點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E = A.^2				% </a:t>
                      </a:r>
                      <a:r>
                        <a:rPr kumimoji="1" lang="zh-TW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charset="0"/>
                          <a:ea typeface="ＭＳ Ｐゴシック" charset="0"/>
                          <a:cs typeface="標楷體" charset="0"/>
                        </a:rPr>
                        <a:t>注意</a:t>
                      </a:r>
                      <a:r>
                        <a:rPr kumimoji="1" lang="zh-TW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「^」</a:t>
                      </a:r>
                      <a:r>
                        <a:rPr kumimoji="1" lang="zh-TW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charset="0"/>
                          <a:ea typeface="ＭＳ Ｐゴシック" charset="0"/>
                          <a:cs typeface="標楷體" charset="0"/>
                        </a:rPr>
                        <a:t>前面的句點</a:t>
                      </a:r>
                    </a:p>
                  </a:txBody>
                  <a:tcPr marT="45639" marB="456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07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0. Basics of linear algebra</a:t>
            </a:r>
            <a:endParaRPr lang="en-US" altLang="zh-TW" dirty="0">
              <a:latin typeface="BiauKai"/>
              <a:ea typeface="BiauKai"/>
              <a:cs typeface="BiauKai"/>
            </a:endParaRPr>
          </a:p>
          <a:p>
            <a:pPr marL="514350" indent="-514350">
              <a:buAutoNum type="arabicPeriod"/>
            </a:pPr>
            <a:r>
              <a:rPr lang="zh-TW" altLang="en-US" dirty="0">
                <a:latin typeface="BiauKai"/>
                <a:ea typeface="BiauKai"/>
                <a:cs typeface="BiauKai"/>
              </a:rPr>
              <a:t>工作空間與變數的儲存及載入</a:t>
            </a:r>
            <a:endParaRPr lang="en-US" altLang="zh-TW" dirty="0">
              <a:latin typeface="BiauKai"/>
              <a:ea typeface="BiauKai"/>
              <a:cs typeface="BiauKai"/>
            </a:endParaRPr>
          </a:p>
          <a:p>
            <a:pPr marL="514350" indent="-514350">
              <a:buAutoNum type="arabicPeriod"/>
            </a:pPr>
            <a:r>
              <a:rPr lang="zh-TW" altLang="en-US" dirty="0">
                <a:latin typeface="BiauKai"/>
                <a:ea typeface="BiauKai"/>
                <a:cs typeface="BiauKai"/>
              </a:rPr>
              <a:t>基本運算</a:t>
            </a:r>
            <a:endParaRPr lang="en-US" altLang="zh-TW" dirty="0">
              <a:latin typeface="BiauKai"/>
              <a:ea typeface="BiauKai"/>
              <a:cs typeface="BiauKai"/>
            </a:endParaRPr>
          </a:p>
          <a:p>
            <a:pPr marL="514350" indent="-514350">
              <a:buAutoNum type="arabicPeriod"/>
            </a:pPr>
            <a:r>
              <a:rPr lang="zh-TW" altLang="en-US" dirty="0">
                <a:latin typeface="BiauKai"/>
                <a:ea typeface="BiauKai"/>
                <a:cs typeface="BiauKai"/>
              </a:rPr>
              <a:t>函數介紹</a:t>
            </a:r>
            <a:endParaRPr lang="en-US" altLang="zh-TW" dirty="0">
              <a:latin typeface="BiauKai"/>
              <a:ea typeface="BiauKai"/>
              <a:cs typeface="BiauKai"/>
            </a:endParaRPr>
          </a:p>
          <a:p>
            <a:pPr marL="514350" indent="-514350">
              <a:buAutoNum type="arabicPeriod"/>
            </a:pPr>
            <a:r>
              <a:rPr lang="zh-TW" altLang="en-US" dirty="0">
                <a:latin typeface="BiauKai"/>
                <a:ea typeface="BiauKai"/>
                <a:cs typeface="BiauKai"/>
              </a:rPr>
              <a:t>基本的繪圖指令</a:t>
            </a:r>
            <a:endParaRPr lang="en-US" altLang="zh-TW" dirty="0">
              <a:latin typeface="BiauKai"/>
              <a:ea typeface="BiauKai"/>
              <a:cs typeface="BiauKai"/>
            </a:endParaRPr>
          </a:p>
          <a:p>
            <a:pPr marL="514350" indent="-514350">
              <a:buAutoNum type="arabicPeriod"/>
            </a:pPr>
            <a:r>
              <a:rPr lang="zh-TW" altLang="en-US" dirty="0">
                <a:latin typeface="BiauKai"/>
                <a:ea typeface="BiauKai"/>
                <a:cs typeface="BiauKai"/>
              </a:rPr>
              <a:t>程式設計與程式流程控制</a:t>
            </a:r>
            <a:endParaRPr lang="en-US" altLang="zh-TW" dirty="0">
              <a:latin typeface="BiauKai"/>
              <a:ea typeface="BiauKai"/>
              <a:cs typeface="BiauKai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9898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BiauKai"/>
                <a:cs typeface="BiauKai"/>
              </a:rPr>
              <a:t>2.3</a:t>
            </a:r>
            <a:r>
              <a:rPr lang="en-US" altLang="zh-TW" dirty="0">
                <a:latin typeface="BiauKai"/>
                <a:ea typeface="BiauKai"/>
                <a:cs typeface="BiauKai"/>
              </a:rPr>
              <a:t>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矩陣和矩陣之間的運算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>
                <a:ea typeface="標楷體"/>
                <a:cs typeface="BiauKai"/>
              </a:rPr>
              <a:t>假設</a:t>
            </a:r>
            <a:r>
              <a:rPr lang="en-US" altLang="zh-TW" dirty="0">
                <a:ea typeface="標楷體"/>
                <a:cs typeface="BiauKai"/>
              </a:rPr>
              <a:t>A,B</a:t>
            </a:r>
            <a:r>
              <a:rPr lang="zh-TW" altLang="en-US" dirty="0">
                <a:ea typeface="標楷體"/>
                <a:cs typeface="BiauKai"/>
              </a:rPr>
              <a:t>為大小為</a:t>
            </a:r>
            <a:r>
              <a:rPr lang="en-US" altLang="zh-TW" dirty="0">
                <a:ea typeface="標楷體"/>
                <a:cs typeface="BiauKai"/>
              </a:rPr>
              <a:t>m*n</a:t>
            </a:r>
            <a:r>
              <a:rPr lang="zh-TW" altLang="en-US" dirty="0">
                <a:ea typeface="標楷體"/>
                <a:cs typeface="BiauKai"/>
              </a:rPr>
              <a:t>的矩陣</a:t>
            </a:r>
            <a:endParaRPr lang="en-US" altLang="zh-TW" dirty="0">
              <a:ea typeface="標楷體"/>
              <a:cs typeface="BiauKai"/>
            </a:endParaRPr>
          </a:p>
          <a:p>
            <a:pPr>
              <a:defRPr/>
            </a:pPr>
            <a:r>
              <a:rPr lang="zh-TW" altLang="en-US" dirty="0">
                <a:ea typeface="標楷體"/>
                <a:cs typeface="BiauKai"/>
              </a:rPr>
              <a:t>我們想要一個矩陣</a:t>
            </a:r>
            <a:r>
              <a:rPr lang="en-US" altLang="zh-TW" dirty="0">
                <a:ea typeface="標楷體"/>
                <a:cs typeface="BiauKai"/>
              </a:rPr>
              <a:t>C(</a:t>
            </a:r>
            <a:r>
              <a:rPr lang="en-US" altLang="zh-TW" dirty="0" err="1">
                <a:ea typeface="標楷體"/>
                <a:cs typeface="BiauKai"/>
              </a:rPr>
              <a:t>i,j</a:t>
            </a:r>
            <a:r>
              <a:rPr lang="en-US" altLang="zh-TW" dirty="0">
                <a:ea typeface="標楷體"/>
                <a:cs typeface="BiauKai"/>
              </a:rPr>
              <a:t>)=A(</a:t>
            </a:r>
            <a:r>
              <a:rPr lang="en-US" altLang="zh-TW" dirty="0" err="1">
                <a:ea typeface="標楷體"/>
                <a:cs typeface="BiauKai"/>
              </a:rPr>
              <a:t>i,j</a:t>
            </a:r>
            <a:r>
              <a:rPr lang="en-US" altLang="zh-TW" dirty="0">
                <a:ea typeface="標楷體"/>
                <a:cs typeface="BiauKai"/>
              </a:rPr>
              <a:t>)+B(</a:t>
            </a:r>
            <a:r>
              <a:rPr lang="en-US" altLang="zh-TW" dirty="0" err="1">
                <a:ea typeface="標楷體"/>
                <a:cs typeface="BiauKai"/>
              </a:rPr>
              <a:t>i,j</a:t>
            </a:r>
            <a:r>
              <a:rPr lang="en-US" altLang="zh-TW" dirty="0">
                <a:ea typeface="標楷體"/>
                <a:cs typeface="BiauKai"/>
              </a:rPr>
              <a:t>)</a:t>
            </a:r>
            <a:r>
              <a:rPr lang="zh-TW" altLang="en-US" dirty="0">
                <a:ea typeface="標楷體"/>
                <a:cs typeface="BiauKai"/>
              </a:rPr>
              <a:t>可以直接使用</a:t>
            </a:r>
            <a:r>
              <a:rPr lang="en-US" altLang="zh-TW" dirty="0">
                <a:ea typeface="標楷體"/>
                <a:cs typeface="BiauKai"/>
              </a:rPr>
              <a:t>C=A+B</a:t>
            </a:r>
          </a:p>
          <a:p>
            <a:pPr>
              <a:defRPr/>
            </a:pPr>
            <a:r>
              <a:rPr lang="zh-TW" altLang="en-US" dirty="0">
                <a:ea typeface="標楷體"/>
                <a:cs typeface="BiauKai"/>
              </a:rPr>
              <a:t>那我們想一個矩陣</a:t>
            </a:r>
            <a:r>
              <a:rPr lang="en-US" altLang="zh-TW" dirty="0">
                <a:ea typeface="標楷體"/>
                <a:cs typeface="BiauKai"/>
              </a:rPr>
              <a:t>C(</a:t>
            </a:r>
            <a:r>
              <a:rPr lang="en-US" altLang="zh-TW" dirty="0" err="1">
                <a:ea typeface="標楷體"/>
                <a:cs typeface="BiauKai"/>
              </a:rPr>
              <a:t>i,j</a:t>
            </a:r>
            <a:r>
              <a:rPr lang="en-US" altLang="zh-TW" dirty="0">
                <a:ea typeface="標楷體"/>
                <a:cs typeface="BiauKai"/>
              </a:rPr>
              <a:t>)=A(</a:t>
            </a:r>
            <a:r>
              <a:rPr lang="en-US" altLang="zh-TW" dirty="0" err="1">
                <a:ea typeface="標楷體"/>
                <a:cs typeface="BiauKai"/>
              </a:rPr>
              <a:t>i,j</a:t>
            </a:r>
            <a:r>
              <a:rPr lang="en-US" altLang="zh-TW" dirty="0">
                <a:ea typeface="標楷體"/>
                <a:cs typeface="BiauKai"/>
              </a:rPr>
              <a:t>)</a:t>
            </a:r>
            <a:r>
              <a:rPr lang="zh-TW" altLang="en-US" dirty="0">
                <a:ea typeface="標楷體"/>
                <a:cs typeface="BiauKai"/>
              </a:rPr>
              <a:t>*</a:t>
            </a:r>
            <a:r>
              <a:rPr lang="en-US" altLang="zh-TW" dirty="0">
                <a:ea typeface="標楷體"/>
                <a:cs typeface="BiauKai"/>
              </a:rPr>
              <a:t>B(</a:t>
            </a:r>
            <a:r>
              <a:rPr lang="en-US" altLang="zh-TW" dirty="0" err="1">
                <a:ea typeface="標楷體"/>
                <a:cs typeface="BiauKai"/>
              </a:rPr>
              <a:t>i,j</a:t>
            </a:r>
            <a:r>
              <a:rPr lang="en-US" altLang="zh-TW" dirty="0">
                <a:ea typeface="標楷體"/>
                <a:cs typeface="BiauKai"/>
              </a:rPr>
              <a:t>)</a:t>
            </a:r>
            <a:r>
              <a:rPr lang="zh-TW" altLang="en-US" dirty="0">
                <a:ea typeface="標楷體"/>
                <a:cs typeface="BiauKai"/>
              </a:rPr>
              <a:t>則可使用</a:t>
            </a:r>
            <a:r>
              <a:rPr lang="en-US" altLang="zh-TW" dirty="0">
                <a:ea typeface="標楷體"/>
                <a:cs typeface="BiauKai"/>
              </a:rPr>
              <a:t>C=A.*B</a:t>
            </a:r>
          </a:p>
          <a:p>
            <a:pPr>
              <a:defRPr/>
            </a:pPr>
            <a:r>
              <a:rPr lang="zh-TW" altLang="en-US" dirty="0">
                <a:ea typeface="標楷體"/>
                <a:cs typeface="BiauKai"/>
              </a:rPr>
              <a:t>同理若想</a:t>
            </a:r>
            <a:r>
              <a:rPr lang="en-US" altLang="zh-TW" dirty="0">
                <a:ea typeface="標楷體"/>
                <a:cs typeface="BiauKai"/>
              </a:rPr>
              <a:t>C(</a:t>
            </a:r>
            <a:r>
              <a:rPr lang="en-US" altLang="zh-TW" dirty="0" err="1">
                <a:ea typeface="標楷體"/>
                <a:cs typeface="BiauKai"/>
              </a:rPr>
              <a:t>i,j</a:t>
            </a:r>
            <a:r>
              <a:rPr lang="en-US" altLang="zh-TW" dirty="0">
                <a:ea typeface="標楷體"/>
                <a:cs typeface="BiauKai"/>
              </a:rPr>
              <a:t>)=A(</a:t>
            </a:r>
            <a:r>
              <a:rPr lang="en-US" altLang="zh-TW" dirty="0" err="1">
                <a:ea typeface="標楷體"/>
                <a:cs typeface="BiauKai"/>
              </a:rPr>
              <a:t>i,j</a:t>
            </a:r>
            <a:r>
              <a:rPr lang="en-US" altLang="zh-TW" dirty="0">
                <a:ea typeface="標楷體"/>
                <a:cs typeface="BiauKai"/>
              </a:rPr>
              <a:t>)/B(</a:t>
            </a:r>
            <a:r>
              <a:rPr lang="en-US" altLang="zh-TW" dirty="0" err="1">
                <a:ea typeface="標楷體"/>
                <a:cs typeface="BiauKai"/>
              </a:rPr>
              <a:t>i,j</a:t>
            </a:r>
            <a:r>
              <a:rPr lang="en-US" altLang="zh-TW" dirty="0">
                <a:ea typeface="標楷體"/>
                <a:cs typeface="BiauKai"/>
              </a:rPr>
              <a:t>)</a:t>
            </a:r>
            <a:r>
              <a:rPr lang="zh-TW" altLang="en-US" dirty="0">
                <a:ea typeface="標楷體"/>
                <a:cs typeface="BiauKai"/>
              </a:rPr>
              <a:t>則可使用</a:t>
            </a:r>
            <a:r>
              <a:rPr lang="en-US" altLang="zh-TW" dirty="0">
                <a:ea typeface="標楷體"/>
                <a:cs typeface="BiauKai"/>
              </a:rPr>
              <a:t>C=A./B</a:t>
            </a:r>
          </a:p>
        </p:txBody>
      </p:sp>
    </p:spTree>
    <p:extLst>
      <p:ext uri="{BB962C8B-B14F-4D97-AF65-F5344CB8AC3E}">
        <p14:creationId xmlns:p14="http://schemas.microsoft.com/office/powerpoint/2010/main" val="1780733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A2766-84FA-4B88-9B2C-11195463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2.1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F4ECB8-C972-46DF-9101-DF4E1E693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9195"/>
            <a:ext cx="8229600" cy="313224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x=1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y=5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x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and x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5781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A2766-84FA-4B88-9B2C-11195463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2.2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F4ECB8-C972-46DF-9101-DF4E1E693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93924"/>
            <a:ext cx="8229600" cy="313224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A*B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A.*B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228CBA-CF51-4D5D-8045-03DF0A5EC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57" y="1317131"/>
            <a:ext cx="5020897" cy="137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93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A2766-84FA-4B88-9B2C-11195463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2.3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F4ECB8-C972-46DF-9101-DF4E1E693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13" y="1799305"/>
            <a:ext cx="8229600" cy="313224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c=[1:6;7:12;13:18]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c(8) &amp; c(2,3)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66119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BiauKai"/>
                <a:cs typeface="BiauKai"/>
              </a:rPr>
              <a:t>3.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函數介紹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83432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BiauKai"/>
                <a:cs typeface="BiauKai"/>
              </a:rPr>
              <a:t>3.1</a:t>
            </a:r>
            <a:r>
              <a:rPr lang="en-US" altLang="zh-TW" dirty="0">
                <a:latin typeface="BiauKai"/>
                <a:ea typeface="BiauKai"/>
                <a:cs typeface="BiauKai"/>
              </a:rPr>
              <a:t>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常用數學函數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TW" altLang="en-US" sz="2800" dirty="0">
                <a:ea typeface="標楷體"/>
                <a:cs typeface="BiauKai"/>
              </a:rPr>
              <a:t>有一些函數是特別針對向量而設計</a:t>
            </a:r>
          </a:p>
          <a:p>
            <a:pPr lvl="1">
              <a:defRPr/>
            </a:pPr>
            <a:r>
              <a:rPr lang="en-US" altLang="zh-TW" sz="2400" dirty="0">
                <a:ea typeface="標楷體"/>
                <a:cs typeface="BiauKai"/>
              </a:rPr>
              <a:t>&gt;&gt; y = min(x)	  % </a:t>
            </a:r>
            <a:r>
              <a:rPr lang="zh-TW" altLang="en-US" sz="2400" dirty="0">
                <a:ea typeface="標楷體"/>
                <a:cs typeface="BiauKai"/>
              </a:rPr>
              <a:t>向量 </a:t>
            </a:r>
            <a:r>
              <a:rPr lang="en-US" altLang="zh-TW" sz="2400" dirty="0">
                <a:ea typeface="標楷體"/>
                <a:cs typeface="BiauKai"/>
              </a:rPr>
              <a:t>x </a:t>
            </a:r>
            <a:r>
              <a:rPr lang="zh-TW" altLang="en-US" sz="2400" dirty="0">
                <a:ea typeface="標楷體"/>
                <a:cs typeface="BiauKai"/>
              </a:rPr>
              <a:t>的極小值</a:t>
            </a:r>
          </a:p>
          <a:p>
            <a:pPr lvl="1">
              <a:defRPr/>
            </a:pPr>
            <a:r>
              <a:rPr lang="en-US" altLang="zh-TW" sz="2400" dirty="0">
                <a:ea typeface="標楷體"/>
                <a:cs typeface="BiauKai"/>
              </a:rPr>
              <a:t>&gt;&gt; y = max(x)  % </a:t>
            </a:r>
            <a:r>
              <a:rPr lang="zh-TW" altLang="en-US" sz="2400" dirty="0">
                <a:ea typeface="標楷體"/>
                <a:cs typeface="BiauKai"/>
              </a:rPr>
              <a:t>向量 </a:t>
            </a:r>
            <a:r>
              <a:rPr lang="en-US" altLang="zh-TW" sz="2400" dirty="0">
                <a:ea typeface="標楷體"/>
                <a:cs typeface="BiauKai"/>
              </a:rPr>
              <a:t>x </a:t>
            </a:r>
            <a:r>
              <a:rPr lang="zh-TW" altLang="en-US" sz="2400" dirty="0">
                <a:ea typeface="標楷體"/>
                <a:cs typeface="BiauKai"/>
              </a:rPr>
              <a:t>的極大值</a:t>
            </a:r>
          </a:p>
          <a:p>
            <a:pPr lvl="1">
              <a:defRPr/>
            </a:pPr>
            <a:r>
              <a:rPr lang="en-US" altLang="zh-TW" sz="2400" dirty="0">
                <a:ea typeface="標楷體"/>
                <a:cs typeface="BiauKai"/>
              </a:rPr>
              <a:t>&gt;&gt; y = mean(x) % </a:t>
            </a:r>
            <a:r>
              <a:rPr lang="zh-TW" altLang="en-US" sz="2400" dirty="0">
                <a:ea typeface="標楷體"/>
                <a:cs typeface="BiauKai"/>
              </a:rPr>
              <a:t>向量 </a:t>
            </a:r>
            <a:r>
              <a:rPr lang="en-US" altLang="zh-TW" sz="2400" dirty="0">
                <a:ea typeface="標楷體"/>
                <a:cs typeface="BiauKai"/>
              </a:rPr>
              <a:t>x </a:t>
            </a:r>
            <a:r>
              <a:rPr lang="zh-TW" altLang="en-US" sz="2400" dirty="0">
                <a:ea typeface="標楷體"/>
                <a:cs typeface="BiauKai"/>
              </a:rPr>
              <a:t>的平均值</a:t>
            </a:r>
          </a:p>
          <a:p>
            <a:pPr lvl="1">
              <a:defRPr/>
            </a:pPr>
            <a:r>
              <a:rPr lang="en-US" altLang="zh-TW" sz="2400" dirty="0">
                <a:ea typeface="標楷體"/>
                <a:cs typeface="BiauKai"/>
              </a:rPr>
              <a:t>&gt;&gt; y = sum(x)  % </a:t>
            </a:r>
            <a:r>
              <a:rPr lang="zh-TW" altLang="en-US" sz="2400" dirty="0">
                <a:ea typeface="標楷體"/>
                <a:cs typeface="BiauKai"/>
              </a:rPr>
              <a:t>向量 </a:t>
            </a:r>
            <a:r>
              <a:rPr lang="en-US" altLang="zh-TW" sz="2400" dirty="0">
                <a:ea typeface="標楷體"/>
                <a:cs typeface="BiauKai"/>
              </a:rPr>
              <a:t>x </a:t>
            </a:r>
            <a:r>
              <a:rPr lang="zh-TW" altLang="en-US" sz="2400" dirty="0">
                <a:ea typeface="標楷體"/>
                <a:cs typeface="BiauKai"/>
              </a:rPr>
              <a:t>的總和</a:t>
            </a:r>
          </a:p>
          <a:p>
            <a:pPr lvl="1">
              <a:defRPr/>
            </a:pPr>
            <a:r>
              <a:rPr lang="es-ES" altLang="zh-TW" sz="2400" dirty="0">
                <a:ea typeface="標楷體"/>
                <a:cs typeface="BiauKai"/>
              </a:rPr>
              <a:t>&gt;&gt; y = </a:t>
            </a:r>
            <a:r>
              <a:rPr lang="es-ES" altLang="zh-TW" sz="2400" dirty="0" err="1">
                <a:ea typeface="標楷體"/>
                <a:cs typeface="BiauKai"/>
              </a:rPr>
              <a:t>sort</a:t>
            </a:r>
            <a:r>
              <a:rPr lang="es-ES" altLang="zh-TW" sz="2400" dirty="0">
                <a:ea typeface="標楷體"/>
                <a:cs typeface="BiauKai"/>
              </a:rPr>
              <a:t>(x)  % </a:t>
            </a:r>
            <a:r>
              <a:rPr lang="zh-TW" altLang="es-ES" sz="2400" dirty="0">
                <a:ea typeface="標楷體"/>
                <a:cs typeface="BiauKai"/>
              </a:rPr>
              <a:t>向量 </a:t>
            </a:r>
            <a:r>
              <a:rPr lang="es-ES" altLang="zh-TW" sz="2400" dirty="0">
                <a:ea typeface="標楷體"/>
                <a:cs typeface="BiauKai"/>
              </a:rPr>
              <a:t>x </a:t>
            </a:r>
            <a:r>
              <a:rPr lang="zh-TW" altLang="es-ES" sz="2400" dirty="0">
                <a:ea typeface="標楷體"/>
                <a:cs typeface="BiauKai"/>
              </a:rPr>
              <a:t>的排序</a:t>
            </a:r>
          </a:p>
          <a:p>
            <a:pPr lvl="1">
              <a:defRPr/>
            </a:pPr>
            <a:r>
              <a:rPr lang="zh-TW" altLang="es-ES" sz="2400" dirty="0">
                <a:ea typeface="標楷體"/>
                <a:cs typeface="BiauKai"/>
              </a:rPr>
              <a:t>&gt;&gt;</a:t>
            </a:r>
            <a:r>
              <a:rPr lang="es-ES" altLang="zh-TW" sz="2400" dirty="0" err="1">
                <a:ea typeface="標楷體"/>
                <a:cs typeface="BiauKai"/>
              </a:rPr>
              <a:t>linspace</a:t>
            </a:r>
            <a:r>
              <a:rPr lang="es-ES" altLang="zh-TW" sz="2400" dirty="0">
                <a:ea typeface="標楷體"/>
                <a:cs typeface="BiauKai"/>
              </a:rPr>
              <a:t>(x1,x2,n)  % </a:t>
            </a:r>
            <a:r>
              <a:rPr lang="es-ES" altLang="zh-TW" sz="2400" dirty="0" err="1">
                <a:ea typeface="標楷體"/>
                <a:cs typeface="BiauKai"/>
              </a:rPr>
              <a:t>linspace</a:t>
            </a:r>
            <a:r>
              <a:rPr lang="es-ES" altLang="zh-TW" sz="2400" dirty="0">
                <a:ea typeface="標楷體"/>
                <a:cs typeface="BiauKai"/>
              </a:rPr>
              <a:t>(0,1,6)</a:t>
            </a:r>
          </a:p>
          <a:p>
            <a:pPr lvl="1">
              <a:defRPr/>
            </a:pPr>
            <a:r>
              <a:rPr lang="es-ES" altLang="zh-TW" sz="2400" dirty="0">
                <a:ea typeface="標楷體"/>
                <a:cs typeface="BiauKai"/>
              </a:rPr>
              <a:t>&gt;&gt;</a:t>
            </a:r>
            <a:r>
              <a:rPr lang="es-ES" altLang="zh-TW" sz="2400" dirty="0" err="1">
                <a:ea typeface="標楷體"/>
                <a:cs typeface="BiauKai"/>
              </a:rPr>
              <a:t>logspace</a:t>
            </a:r>
            <a:r>
              <a:rPr lang="es-ES" altLang="zh-TW" sz="2400" dirty="0">
                <a:ea typeface="標楷體"/>
                <a:cs typeface="BiauKai"/>
              </a:rPr>
              <a:t>(x1,x2,n) % </a:t>
            </a:r>
            <a:r>
              <a:rPr lang="es-ES" altLang="zh-TW" sz="2400" dirty="0" err="1">
                <a:ea typeface="標楷體"/>
                <a:cs typeface="BiauKai"/>
              </a:rPr>
              <a:t>logspace</a:t>
            </a:r>
            <a:r>
              <a:rPr lang="es-ES" altLang="zh-TW" sz="2400" dirty="0">
                <a:ea typeface="標楷體"/>
                <a:cs typeface="BiauKai"/>
              </a:rPr>
              <a:t>(-1,2,4)</a:t>
            </a:r>
          </a:p>
          <a:p>
            <a:pPr lvl="1">
              <a:buNone/>
              <a:defRPr/>
            </a:pPr>
            <a:r>
              <a:rPr lang="zh-TW" altLang="en-US" sz="2400" dirty="0">
                <a:ea typeface="標楷體"/>
                <a:cs typeface="BiauKai"/>
              </a:rPr>
              <a:t>這些函式也可以用在矩陣上面，但意義不同</a:t>
            </a:r>
            <a:r>
              <a:rPr lang="zh-TW" altLang="en-US" dirty="0">
                <a:solidFill>
                  <a:srgbClr val="0070C0"/>
                </a:solidFill>
                <a:ea typeface="標楷體"/>
                <a:cs typeface="BiauKai"/>
              </a:rPr>
              <a:t>，可自行用</a:t>
            </a:r>
            <a:r>
              <a:rPr lang="en-US" altLang="zh-TW" dirty="0">
                <a:solidFill>
                  <a:srgbClr val="0070C0"/>
                </a:solidFill>
                <a:ea typeface="標楷體"/>
                <a:cs typeface="BiauKai"/>
              </a:rPr>
              <a:t>help</a:t>
            </a:r>
            <a:r>
              <a:rPr lang="zh-TW" altLang="en-US" dirty="0">
                <a:solidFill>
                  <a:srgbClr val="0070C0"/>
                </a:solidFill>
                <a:ea typeface="標楷體"/>
                <a:cs typeface="BiauKai"/>
              </a:rPr>
              <a:t> 或 </a:t>
            </a:r>
            <a:r>
              <a:rPr lang="en-US" altLang="zh-TW" dirty="0">
                <a:solidFill>
                  <a:srgbClr val="0070C0"/>
                </a:solidFill>
                <a:ea typeface="標楷體"/>
                <a:cs typeface="BiauKai"/>
              </a:rPr>
              <a:t>doc</a:t>
            </a:r>
            <a:r>
              <a:rPr lang="zh-TW" altLang="en-US" dirty="0">
                <a:solidFill>
                  <a:srgbClr val="0070C0"/>
                </a:solidFill>
                <a:ea typeface="標楷體"/>
                <a:cs typeface="BiauKai"/>
              </a:rPr>
              <a:t> 搜尋進階用法</a:t>
            </a:r>
            <a:endParaRPr lang="es-ES" altLang="zh-TW" sz="2400" dirty="0">
              <a:solidFill>
                <a:srgbClr val="0070C0"/>
              </a:solidFill>
              <a:ea typeface="標楷體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36748582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BiauKai"/>
                <a:cs typeface="BiauKai"/>
              </a:rPr>
              <a:t>3.1</a:t>
            </a:r>
            <a:r>
              <a:rPr lang="en-US" altLang="zh-TW" dirty="0">
                <a:latin typeface="BiauKai"/>
                <a:ea typeface="BiauKai"/>
                <a:cs typeface="BiauKai"/>
              </a:rPr>
              <a:t>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常用數學函數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標楷體"/>
                <a:cs typeface="BiauKai"/>
              </a:rPr>
              <a:t>MATLAB </a:t>
            </a:r>
            <a:r>
              <a:rPr lang="zh-TW" altLang="en-US" dirty="0">
                <a:ea typeface="標楷體"/>
                <a:cs typeface="BiauKai"/>
              </a:rPr>
              <a:t>是一個科學計算軟體，因此可以支援很多常用到的數學函數</a:t>
            </a:r>
          </a:p>
          <a:p>
            <a:pPr lvl="1">
              <a:defRPr/>
            </a:pPr>
            <a:r>
              <a:rPr lang="en-US" altLang="zh-TW" dirty="0">
                <a:ea typeface="標楷體"/>
                <a:cs typeface="BiauKai"/>
              </a:rPr>
              <a:t>&gt;&gt; y = abs(x)  % </a:t>
            </a:r>
            <a:r>
              <a:rPr lang="zh-TW" altLang="en-US" dirty="0">
                <a:ea typeface="標楷體"/>
                <a:cs typeface="BiauKai"/>
              </a:rPr>
              <a:t>取 </a:t>
            </a:r>
            <a:r>
              <a:rPr lang="en-US" altLang="zh-TW" dirty="0">
                <a:ea typeface="標楷體"/>
                <a:cs typeface="BiauKai"/>
              </a:rPr>
              <a:t>x </a:t>
            </a:r>
            <a:r>
              <a:rPr lang="zh-TW" altLang="en-US" dirty="0">
                <a:ea typeface="標楷體"/>
                <a:cs typeface="BiauKai"/>
              </a:rPr>
              <a:t>的絕對值</a:t>
            </a:r>
          </a:p>
          <a:p>
            <a:pPr lvl="1">
              <a:defRPr/>
            </a:pPr>
            <a:r>
              <a:rPr lang="es-ES" altLang="zh-TW" dirty="0">
                <a:ea typeface="標楷體"/>
                <a:cs typeface="BiauKai"/>
              </a:rPr>
              <a:t>&gt;&gt; y = sin(x)   % </a:t>
            </a:r>
            <a:r>
              <a:rPr lang="zh-TW" altLang="es-ES" dirty="0">
                <a:ea typeface="標楷體"/>
                <a:cs typeface="BiauKai"/>
              </a:rPr>
              <a:t>取 </a:t>
            </a:r>
            <a:r>
              <a:rPr lang="es-ES" altLang="zh-TW" dirty="0">
                <a:ea typeface="標楷體"/>
                <a:cs typeface="BiauKai"/>
              </a:rPr>
              <a:t>x </a:t>
            </a:r>
            <a:r>
              <a:rPr lang="es-ES" altLang="zh-TW" dirty="0">
                <a:solidFill>
                  <a:srgbClr val="0070C0"/>
                </a:solidFill>
                <a:ea typeface="標楷體"/>
                <a:cs typeface="BiauKai"/>
              </a:rPr>
              <a:t>(</a:t>
            </a:r>
            <a:r>
              <a:rPr lang="zh-TW" altLang="en-US" dirty="0">
                <a:solidFill>
                  <a:srgbClr val="0070C0"/>
                </a:solidFill>
                <a:ea typeface="標楷體"/>
                <a:cs typeface="BiauKai"/>
              </a:rPr>
              <a:t>當作弧度</a:t>
            </a:r>
            <a:r>
              <a:rPr lang="es-ES" altLang="zh-TW" dirty="0">
                <a:solidFill>
                  <a:srgbClr val="0070C0"/>
                </a:solidFill>
                <a:ea typeface="標楷體"/>
                <a:cs typeface="BiauKai"/>
              </a:rPr>
              <a:t>)</a:t>
            </a:r>
            <a:r>
              <a:rPr lang="zh-TW" altLang="es-ES" dirty="0">
                <a:ea typeface="標楷體"/>
                <a:cs typeface="BiauKai"/>
              </a:rPr>
              <a:t>的正弦值</a:t>
            </a:r>
          </a:p>
          <a:p>
            <a:pPr lvl="1">
              <a:defRPr/>
            </a:pPr>
            <a:r>
              <a:rPr lang="en-US" altLang="zh-TW" dirty="0">
                <a:ea typeface="標楷體"/>
                <a:cs typeface="BiauKai"/>
              </a:rPr>
              <a:t>&gt;&gt; y = </a:t>
            </a:r>
            <a:r>
              <a:rPr lang="en-US" altLang="zh-TW" dirty="0" err="1">
                <a:ea typeface="標楷體"/>
                <a:cs typeface="BiauKai"/>
              </a:rPr>
              <a:t>exp</a:t>
            </a:r>
            <a:r>
              <a:rPr lang="en-US" altLang="zh-TW" dirty="0">
                <a:ea typeface="標楷體"/>
                <a:cs typeface="BiauKai"/>
              </a:rPr>
              <a:t>(x)  % </a:t>
            </a:r>
            <a:r>
              <a:rPr lang="zh-TW" altLang="en-US" dirty="0">
                <a:ea typeface="標楷體"/>
                <a:cs typeface="BiauKai"/>
              </a:rPr>
              <a:t>自然指數 </a:t>
            </a:r>
            <a:r>
              <a:rPr lang="en-US" altLang="zh-TW" dirty="0" err="1">
                <a:ea typeface="標楷體"/>
                <a:cs typeface="BiauKai"/>
              </a:rPr>
              <a:t>exp</a:t>
            </a:r>
            <a:r>
              <a:rPr lang="en-US" altLang="zh-TW" dirty="0">
                <a:ea typeface="標楷體"/>
                <a:cs typeface="BiauKai"/>
              </a:rPr>
              <a:t>(x)</a:t>
            </a:r>
          </a:p>
          <a:p>
            <a:pPr lvl="1">
              <a:defRPr/>
            </a:pPr>
            <a:r>
              <a:rPr lang="en-US" altLang="zh-TW" dirty="0">
                <a:ea typeface="標楷體"/>
                <a:cs typeface="BiauKai"/>
              </a:rPr>
              <a:t>&gt;&gt; y = log(A)  % </a:t>
            </a:r>
            <a:r>
              <a:rPr lang="zh-TW" altLang="en-US" dirty="0">
                <a:ea typeface="標楷體"/>
                <a:cs typeface="BiauKai"/>
              </a:rPr>
              <a:t>自然對數 </a:t>
            </a:r>
            <a:r>
              <a:rPr lang="en-US" altLang="zh-TW" dirty="0" err="1">
                <a:ea typeface="標楷體"/>
                <a:cs typeface="BiauKai"/>
              </a:rPr>
              <a:t>ln</a:t>
            </a:r>
            <a:r>
              <a:rPr lang="en-US" altLang="zh-TW" dirty="0">
                <a:ea typeface="標楷體"/>
                <a:cs typeface="BiauKai"/>
              </a:rPr>
              <a:t>(A)</a:t>
            </a:r>
          </a:p>
          <a:p>
            <a:pPr lvl="1">
              <a:defRPr/>
            </a:pPr>
            <a:r>
              <a:rPr lang="en-US" altLang="zh-TW" dirty="0">
                <a:ea typeface="標楷體"/>
                <a:cs typeface="BiauKai"/>
              </a:rPr>
              <a:t>&gt;&gt; Y = </a:t>
            </a:r>
            <a:r>
              <a:rPr lang="en-US" altLang="zh-TW" dirty="0" err="1">
                <a:ea typeface="標楷體"/>
                <a:cs typeface="BiauKai"/>
              </a:rPr>
              <a:t>sqrtm</a:t>
            </a:r>
            <a:r>
              <a:rPr lang="en-US" altLang="zh-TW" dirty="0">
                <a:ea typeface="標楷體"/>
                <a:cs typeface="BiauKai"/>
              </a:rPr>
              <a:t>(A) % </a:t>
            </a:r>
            <a:r>
              <a:rPr lang="zh-TW" altLang="en-US" dirty="0">
                <a:ea typeface="標楷體"/>
                <a:cs typeface="BiauKai"/>
              </a:rPr>
              <a:t>求</a:t>
            </a:r>
            <a:r>
              <a:rPr lang="en-US" altLang="zh-TW" dirty="0">
                <a:ea typeface="標楷體"/>
                <a:cs typeface="BiauKai"/>
              </a:rPr>
              <a:t>Y</a:t>
            </a:r>
            <a:r>
              <a:rPr lang="zh-TW" altLang="en-US" dirty="0">
                <a:ea typeface="標楷體"/>
                <a:cs typeface="BiauKai"/>
              </a:rPr>
              <a:t>使得</a:t>
            </a:r>
            <a:r>
              <a:rPr lang="en-US" altLang="zh-TW" dirty="0">
                <a:ea typeface="標楷體"/>
                <a:cs typeface="BiauKai"/>
              </a:rPr>
              <a:t>Y^2=A</a:t>
            </a:r>
          </a:p>
          <a:p>
            <a:pPr lvl="1">
              <a:defRPr/>
            </a:pPr>
            <a:r>
              <a:rPr lang="zh-TW" altLang="en-US" dirty="0">
                <a:ea typeface="標楷體"/>
                <a:cs typeface="BiauKai"/>
              </a:rPr>
              <a:t>&gt;&gt; </a:t>
            </a:r>
            <a:r>
              <a:rPr lang="en-US" altLang="zh-TW" dirty="0">
                <a:ea typeface="標楷體"/>
                <a:cs typeface="BiauKai"/>
              </a:rPr>
              <a:t>y = length(t)  % </a:t>
            </a:r>
            <a:r>
              <a:rPr lang="zh-TW" altLang="en-US" dirty="0">
                <a:ea typeface="標楷體"/>
                <a:cs typeface="BiauKai"/>
              </a:rPr>
              <a:t>求</a:t>
            </a:r>
            <a:r>
              <a:rPr lang="en-US" altLang="zh-TW" dirty="0">
                <a:ea typeface="標楷體"/>
                <a:cs typeface="BiauKai"/>
              </a:rPr>
              <a:t>t</a:t>
            </a:r>
            <a:r>
              <a:rPr lang="zh-TW" altLang="en-US" dirty="0">
                <a:ea typeface="標楷體"/>
                <a:cs typeface="BiauKai"/>
              </a:rPr>
              <a:t>向量的維度</a:t>
            </a:r>
          </a:p>
        </p:txBody>
      </p:sp>
    </p:spTree>
    <p:extLst>
      <p:ext uri="{BB962C8B-B14F-4D97-AF65-F5344CB8AC3E}">
        <p14:creationId xmlns:p14="http://schemas.microsoft.com/office/powerpoint/2010/main" val="32273219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ADCFA6-A3CA-40BC-8BBE-9812DFE7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DC5AA0-2112-4DC0-A684-D73F48814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x=1:10</a:t>
            </a:r>
          </a:p>
          <a:p>
            <a:r>
              <a:rPr lang="zh-TW" altLang="en-US" dirty="0"/>
              <a:t>練習使用下列內建函數</a:t>
            </a:r>
            <a:endParaRPr lang="en-US" altLang="zh-TW" dirty="0"/>
          </a:p>
          <a:p>
            <a:r>
              <a:rPr lang="en-US" altLang="zh-TW" dirty="0"/>
              <a:t>Y1=sin(x)</a:t>
            </a:r>
          </a:p>
          <a:p>
            <a:r>
              <a:rPr lang="en-US" altLang="zh-TW" dirty="0"/>
              <a:t>Y2=</a:t>
            </a:r>
            <a:r>
              <a:rPr lang="en-US" altLang="zh-TW" dirty="0" err="1"/>
              <a:t>sind</a:t>
            </a:r>
            <a:r>
              <a:rPr lang="en-US" altLang="zh-TW" dirty="0"/>
              <a:t>(x)</a:t>
            </a:r>
          </a:p>
          <a:p>
            <a:r>
              <a:rPr lang="en-US" altLang="zh-TW" dirty="0"/>
              <a:t>Y3=mean(x)</a:t>
            </a:r>
          </a:p>
          <a:p>
            <a:r>
              <a:rPr lang="en-US" altLang="zh-TW" dirty="0"/>
              <a:t>Y4=size(x)</a:t>
            </a:r>
          </a:p>
          <a:p>
            <a:r>
              <a:rPr lang="en-US" altLang="zh-TW" dirty="0"/>
              <a:t>Y5=length(x)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31160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BiauKai"/>
                <a:cs typeface="BiauKai"/>
              </a:rPr>
              <a:t>4.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基本的繪圖指令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65289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4.1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基本的繪圖指令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25772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a typeface="標楷體"/>
                <a:cs typeface="BiauKai"/>
              </a:rPr>
              <a:t>plot : </a:t>
            </a:r>
            <a:r>
              <a:rPr lang="zh-TW" altLang="en-US" dirty="0">
                <a:ea typeface="標楷體"/>
                <a:cs typeface="BiauKai"/>
              </a:rPr>
              <a:t>最基本的繪圖指令</a:t>
            </a:r>
          </a:p>
          <a:p>
            <a:pPr>
              <a:defRPr/>
            </a:pPr>
            <a:r>
              <a:rPr lang="zh-TW" altLang="en-US" dirty="0">
                <a:ea typeface="標楷體"/>
                <a:cs typeface="BiauKai"/>
              </a:rPr>
              <a:t>對 </a:t>
            </a:r>
            <a:r>
              <a:rPr lang="en-US" altLang="zh-TW" dirty="0">
                <a:ea typeface="標楷體"/>
                <a:cs typeface="BiauKai"/>
              </a:rPr>
              <a:t>x </a:t>
            </a:r>
            <a:r>
              <a:rPr lang="zh-TW" altLang="en-US" dirty="0">
                <a:ea typeface="標楷體"/>
                <a:cs typeface="BiauKai"/>
              </a:rPr>
              <a:t>座標及相對應的 </a:t>
            </a:r>
            <a:r>
              <a:rPr lang="en-US" altLang="zh-TW" dirty="0">
                <a:ea typeface="標楷體"/>
                <a:cs typeface="BiauKai"/>
              </a:rPr>
              <a:t>y </a:t>
            </a:r>
            <a:r>
              <a:rPr lang="zh-TW" altLang="en-US" dirty="0">
                <a:ea typeface="標楷體"/>
                <a:cs typeface="BiauKai"/>
              </a:rPr>
              <a:t>座標進行作圖</a:t>
            </a:r>
          </a:p>
          <a:p>
            <a:pPr>
              <a:buNone/>
              <a:defRPr/>
            </a:pPr>
            <a:endParaRPr lang="zh-TW" altLang="en-US" dirty="0">
              <a:ea typeface="標楷體"/>
              <a:cs typeface="BiauKai"/>
            </a:endParaRPr>
          </a:p>
          <a:p>
            <a:pPr lvl="1">
              <a:defRPr/>
            </a:pPr>
            <a:r>
              <a:rPr lang="zh-TW" altLang="en-US" dirty="0">
                <a:ea typeface="標楷體"/>
                <a:cs typeface="BiauKai"/>
              </a:rPr>
              <a:t>範例</a:t>
            </a:r>
            <a:r>
              <a:rPr lang="en-US" altLang="zh-TW" dirty="0">
                <a:ea typeface="標楷體"/>
                <a:cs typeface="BiauKai"/>
              </a:rPr>
              <a:t>:</a:t>
            </a:r>
          </a:p>
          <a:p>
            <a:pPr lvl="1">
              <a:defRPr/>
            </a:pPr>
            <a:endParaRPr lang="en-US" altLang="zh-TW" dirty="0">
              <a:latin typeface="BiauKai"/>
              <a:ea typeface="BiauKai"/>
              <a:cs typeface="BiauKai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73795" y="4235321"/>
            <a:ext cx="7162800" cy="1201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TW" sz="1800" dirty="0">
                <a:latin typeface="+mn-lt"/>
                <a:ea typeface="標楷體"/>
                <a:cs typeface="標楷體" charset="0"/>
              </a:rPr>
              <a:t>x = </a:t>
            </a:r>
            <a:r>
              <a:rPr lang="en-US" altLang="zh-TW" sz="1800" dirty="0" err="1">
                <a:latin typeface="+mn-lt"/>
                <a:ea typeface="標楷體"/>
                <a:cs typeface="標楷體" charset="0"/>
              </a:rPr>
              <a:t>linspace</a:t>
            </a:r>
            <a:r>
              <a:rPr lang="en-US" altLang="zh-TW" sz="1800" dirty="0">
                <a:latin typeface="+mn-lt"/>
                <a:ea typeface="標楷體"/>
                <a:cs typeface="標楷體" charset="0"/>
              </a:rPr>
              <a:t>(0, 2*pi);	% </a:t>
            </a:r>
            <a:r>
              <a:rPr lang="zh-TW" altLang="en-US" sz="1800" dirty="0">
                <a:latin typeface="+mn-lt"/>
                <a:ea typeface="標楷體"/>
                <a:cs typeface="標楷體" charset="0"/>
              </a:rPr>
              <a:t>在 0 到 2</a:t>
            </a:r>
            <a:r>
              <a:rPr lang="en-US" altLang="zh-TW" sz="1800" dirty="0">
                <a:latin typeface="+mn-lt"/>
                <a:ea typeface="標楷體"/>
                <a:cs typeface="標楷體" charset="0"/>
              </a:rPr>
              <a:t>π </a:t>
            </a:r>
            <a:r>
              <a:rPr lang="zh-TW" altLang="en-US" sz="1800" dirty="0">
                <a:latin typeface="+mn-lt"/>
                <a:ea typeface="標楷體"/>
                <a:cs typeface="標楷體" charset="0"/>
              </a:rPr>
              <a:t>間，等分取 100 個點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sz="1800" dirty="0">
                <a:latin typeface="+mn-lt"/>
                <a:ea typeface="標楷體"/>
                <a:cs typeface="標楷體" charset="0"/>
              </a:rPr>
              <a:t>y = sin(x);		% </a:t>
            </a:r>
            <a:r>
              <a:rPr lang="zh-TW" altLang="en-US" sz="1800" dirty="0">
                <a:latin typeface="+mn-lt"/>
                <a:ea typeface="標楷體"/>
                <a:cs typeface="標楷體" charset="0"/>
              </a:rPr>
              <a:t>計算 </a:t>
            </a:r>
            <a:r>
              <a:rPr lang="en-US" altLang="zh-TW" sz="1800" dirty="0">
                <a:latin typeface="+mn-lt"/>
                <a:ea typeface="標楷體"/>
                <a:cs typeface="標楷體" charset="0"/>
              </a:rPr>
              <a:t>x </a:t>
            </a:r>
            <a:r>
              <a:rPr lang="zh-TW" altLang="en-US" sz="1800" dirty="0">
                <a:latin typeface="+mn-lt"/>
                <a:ea typeface="標楷體"/>
                <a:cs typeface="標楷體" charset="0"/>
              </a:rPr>
              <a:t>的正弦函數值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sz="1800" dirty="0">
                <a:latin typeface="+mn-lt"/>
                <a:ea typeface="標楷體"/>
                <a:cs typeface="標楷體" charset="0"/>
              </a:rPr>
              <a:t>plot(x, y);		% </a:t>
            </a:r>
            <a:r>
              <a:rPr lang="zh-TW" altLang="en-US" sz="1800" dirty="0">
                <a:latin typeface="+mn-lt"/>
                <a:ea typeface="標楷體"/>
                <a:cs typeface="標楷體" charset="0"/>
              </a:rPr>
              <a:t>進行二維平面描點作圖</a:t>
            </a:r>
          </a:p>
        </p:txBody>
      </p:sp>
    </p:spTree>
    <p:extLst>
      <p:ext uri="{BB962C8B-B14F-4D97-AF65-F5344CB8AC3E}">
        <p14:creationId xmlns:p14="http://schemas.microsoft.com/office/powerpoint/2010/main" val="84355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0. Basics of linear algebra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01309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BiauKai"/>
                <a:cs typeface="BiauKai"/>
              </a:rPr>
              <a:t>4.1</a:t>
            </a:r>
            <a:r>
              <a:rPr lang="en-US" altLang="zh-TW" dirty="0">
                <a:latin typeface="BiauKai"/>
                <a:ea typeface="BiauKai"/>
                <a:cs typeface="BiauKai"/>
              </a:rPr>
              <a:t> </a:t>
            </a:r>
            <a:r>
              <a:rPr lang="en-US" altLang="zh-TW" dirty="0">
                <a:latin typeface="+mn-lt"/>
                <a:ea typeface="BiauKai"/>
                <a:cs typeface="BiauKai"/>
              </a:rPr>
              <a:t>Plot</a:t>
            </a:r>
            <a:r>
              <a:rPr lang="zh-TW" altLang="en-US" dirty="0">
                <a:latin typeface="BiauKai"/>
                <a:ea typeface="BiauKai"/>
                <a:cs typeface="BiauKai"/>
              </a:rPr>
              <a:t>基本繪圖-1</a:t>
            </a:r>
            <a:endParaRPr kumimoji="1" lang="zh-TW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4648200" cy="351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029200" y="2057400"/>
            <a:ext cx="3810000" cy="4114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endParaRPr lang="zh-TW" altLang="en-US" sz="2000" dirty="0">
              <a:ea typeface="標楷體"/>
              <a:cs typeface="BiauKai"/>
            </a:endParaRPr>
          </a:p>
          <a:p>
            <a:pPr lvl="1">
              <a:defRPr/>
            </a:pPr>
            <a:r>
              <a:rPr lang="en-US" altLang="zh-TW" sz="2000" dirty="0" err="1">
                <a:ea typeface="標楷體"/>
                <a:cs typeface="BiauKai"/>
              </a:rPr>
              <a:t>linspace</a:t>
            </a:r>
            <a:r>
              <a:rPr lang="en-US" altLang="zh-TW" sz="2000" dirty="0">
                <a:ea typeface="標楷體"/>
                <a:cs typeface="BiauKai"/>
              </a:rPr>
              <a:t>(0, 2*pi) </a:t>
            </a:r>
            <a:r>
              <a:rPr lang="zh-TW" altLang="en-US" sz="2000" dirty="0">
                <a:ea typeface="標楷體"/>
                <a:cs typeface="BiauKai"/>
              </a:rPr>
              <a:t>產生從  0  到 2</a:t>
            </a:r>
            <a:r>
              <a:rPr lang="en-US" altLang="zh-TW" sz="2000" dirty="0">
                <a:ea typeface="標楷體"/>
                <a:cs typeface="BiauKai"/>
              </a:rPr>
              <a:t>π</a:t>
            </a:r>
            <a:r>
              <a:rPr lang="zh-TW" altLang="en-US" sz="2000" dirty="0">
                <a:ea typeface="標楷體"/>
                <a:cs typeface="BiauKai"/>
              </a:rPr>
              <a:t>且長度為 100 (預設值)的向量 </a:t>
            </a:r>
            <a:r>
              <a:rPr lang="en-US" altLang="zh-TW" sz="2000" dirty="0">
                <a:ea typeface="標楷體"/>
                <a:cs typeface="BiauKai"/>
              </a:rPr>
              <a:t>x </a:t>
            </a:r>
          </a:p>
          <a:p>
            <a:pPr lvl="1">
              <a:defRPr/>
            </a:pPr>
            <a:r>
              <a:rPr lang="en-US" altLang="zh-TW" sz="2000" dirty="0">
                <a:ea typeface="標楷體"/>
                <a:cs typeface="BiauKai"/>
              </a:rPr>
              <a:t>y </a:t>
            </a:r>
            <a:r>
              <a:rPr lang="zh-TW" altLang="en-US" sz="2000" dirty="0">
                <a:ea typeface="標楷體"/>
                <a:cs typeface="BiauKai"/>
              </a:rPr>
              <a:t>是對應的 </a:t>
            </a:r>
            <a:r>
              <a:rPr lang="en-US" altLang="zh-TW" sz="2000" dirty="0">
                <a:ea typeface="標楷體"/>
                <a:cs typeface="BiauKai"/>
              </a:rPr>
              <a:t>y </a:t>
            </a:r>
            <a:r>
              <a:rPr lang="zh-TW" altLang="en-US" sz="2000" dirty="0">
                <a:ea typeface="標楷體"/>
                <a:cs typeface="BiauKai"/>
              </a:rPr>
              <a:t>座標</a:t>
            </a:r>
          </a:p>
          <a:p>
            <a:pPr>
              <a:defRPr/>
            </a:pPr>
            <a:r>
              <a:rPr lang="zh-TW" altLang="en-US" sz="2400" dirty="0">
                <a:ea typeface="標楷體"/>
                <a:cs typeface="BiauKai"/>
              </a:rPr>
              <a:t>只給定一個向量</a:t>
            </a:r>
          </a:p>
          <a:p>
            <a:pPr lvl="1">
              <a:defRPr/>
            </a:pPr>
            <a:r>
              <a:rPr lang="zh-TW" altLang="en-US" sz="2000" dirty="0">
                <a:ea typeface="標楷體"/>
                <a:cs typeface="BiauKai"/>
              </a:rPr>
              <a:t>該向量則對其索引值(</a:t>
            </a:r>
            <a:r>
              <a:rPr lang="en-US" altLang="zh-TW" sz="2000" dirty="0">
                <a:ea typeface="標楷體"/>
                <a:cs typeface="BiauKai"/>
              </a:rPr>
              <a:t>Index)</a:t>
            </a:r>
            <a:r>
              <a:rPr lang="zh-TW" altLang="en-US" sz="2000" dirty="0">
                <a:ea typeface="標楷體"/>
                <a:cs typeface="BiauKai"/>
              </a:rPr>
              <a:t>作圖</a:t>
            </a:r>
            <a:endParaRPr lang="zh-TW" altLang="en-US" sz="2100" dirty="0">
              <a:ea typeface="標楷體"/>
              <a:cs typeface="BiauKai"/>
            </a:endParaRPr>
          </a:p>
          <a:p>
            <a:pPr>
              <a:defRPr/>
            </a:pPr>
            <a:r>
              <a:rPr lang="en-US" altLang="zh-TW" sz="2100" dirty="0">
                <a:ea typeface="標楷體"/>
                <a:cs typeface="BiauKai"/>
              </a:rPr>
              <a:t>plot(y)</a:t>
            </a:r>
            <a:r>
              <a:rPr lang="zh-TW" altLang="en-US" sz="2400" dirty="0">
                <a:ea typeface="標楷體"/>
                <a:cs typeface="BiauKai"/>
              </a:rPr>
              <a:t>和</a:t>
            </a:r>
            <a:r>
              <a:rPr lang="en-US" altLang="zh-TW" sz="2100" dirty="0">
                <a:ea typeface="標楷體"/>
                <a:cs typeface="BiauKai"/>
              </a:rPr>
              <a:t>plot(1:length(y), y)</a:t>
            </a:r>
            <a:r>
              <a:rPr lang="zh-TW" altLang="en-US" sz="2400" dirty="0">
                <a:ea typeface="標楷體"/>
                <a:cs typeface="BiauKai"/>
              </a:rPr>
              <a:t>會得到相同的結果 </a:t>
            </a:r>
          </a:p>
        </p:txBody>
      </p:sp>
    </p:spTree>
    <p:extLst>
      <p:ext uri="{BB962C8B-B14F-4D97-AF65-F5344CB8AC3E}">
        <p14:creationId xmlns:p14="http://schemas.microsoft.com/office/powerpoint/2010/main" val="814657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BiauKai"/>
                <a:cs typeface="BiauKai"/>
              </a:rPr>
              <a:t>4.1</a:t>
            </a:r>
            <a:r>
              <a:rPr lang="en-US" altLang="zh-TW" dirty="0">
                <a:latin typeface="BiauKai"/>
                <a:ea typeface="BiauKai"/>
                <a:cs typeface="BiauKai"/>
              </a:rPr>
              <a:t> </a:t>
            </a:r>
            <a:r>
              <a:rPr lang="en-US" altLang="zh-TW" dirty="0">
                <a:ea typeface="BiauKai"/>
                <a:cs typeface="BiauKai"/>
              </a:rPr>
              <a:t>Plot</a:t>
            </a:r>
            <a:r>
              <a:rPr lang="zh-TW" altLang="en-US" dirty="0">
                <a:latin typeface="BiauKai"/>
                <a:ea typeface="BiauKai"/>
                <a:cs typeface="BiauKai"/>
              </a:rPr>
              <a:t>基本繪圖-</a:t>
            </a:r>
            <a:r>
              <a:rPr lang="en-US" altLang="zh-TW" dirty="0">
                <a:latin typeface="BiauKai"/>
                <a:ea typeface="BiauKai"/>
                <a:cs typeface="BiauKai"/>
              </a:rPr>
              <a:t>2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90803"/>
          </a:xfrm>
        </p:spPr>
        <p:txBody>
          <a:bodyPr/>
          <a:lstStyle/>
          <a:p>
            <a:pPr>
              <a:defRPr/>
            </a:pPr>
            <a:r>
              <a:rPr lang="zh-TW" altLang="en-US" dirty="0">
                <a:latin typeface="BiauKai"/>
                <a:ea typeface="BiauKai"/>
                <a:cs typeface="BiauKai"/>
              </a:rPr>
              <a:t>一次畫出多條曲線 </a:t>
            </a:r>
          </a:p>
          <a:p>
            <a:pPr lvl="1">
              <a:defRPr/>
            </a:pPr>
            <a:r>
              <a:rPr lang="zh-TW" altLang="en-US" dirty="0">
                <a:latin typeface="BiauKai"/>
                <a:ea typeface="BiauKai"/>
                <a:cs typeface="BiauKai"/>
              </a:rPr>
              <a:t>將 </a:t>
            </a:r>
            <a:r>
              <a:rPr lang="en-US" altLang="zh-TW" dirty="0">
                <a:latin typeface="BiauKai"/>
                <a:ea typeface="BiauKai"/>
                <a:cs typeface="BiauKai"/>
              </a:rPr>
              <a:t>x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及 </a:t>
            </a:r>
            <a:r>
              <a:rPr lang="en-US" altLang="zh-TW" dirty="0">
                <a:latin typeface="BiauKai"/>
                <a:ea typeface="BiauKai"/>
                <a:cs typeface="BiauKai"/>
              </a:rPr>
              <a:t>y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座標依次送入</a:t>
            </a:r>
            <a:r>
              <a:rPr lang="en-US" altLang="zh-TW" dirty="0">
                <a:latin typeface="BiauKai"/>
                <a:ea typeface="BiauKai"/>
                <a:cs typeface="BiauKai"/>
              </a:rPr>
              <a:t>plot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指令</a:t>
            </a:r>
          </a:p>
          <a:p>
            <a:pPr lvl="1">
              <a:defRPr/>
            </a:pPr>
            <a:r>
              <a:rPr lang="zh-TW" altLang="en-US" dirty="0">
                <a:latin typeface="BiauKai"/>
                <a:ea typeface="BiauKai"/>
                <a:cs typeface="BiauKai"/>
              </a:rPr>
              <a:t>範例</a:t>
            </a:r>
            <a:endParaRPr lang="en-US" altLang="zh-TW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89573" y="3681017"/>
            <a:ext cx="7162800" cy="78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TW" sz="1800" dirty="0">
                <a:latin typeface="+mn-lt"/>
                <a:ea typeface="標楷體"/>
                <a:cs typeface="標楷體" charset="0"/>
              </a:rPr>
              <a:t>x = </a:t>
            </a:r>
            <a:r>
              <a:rPr lang="en-US" altLang="zh-TW" sz="1800" dirty="0" err="1">
                <a:latin typeface="+mn-lt"/>
                <a:ea typeface="標楷體"/>
                <a:cs typeface="標楷體" charset="0"/>
              </a:rPr>
              <a:t>linspace</a:t>
            </a:r>
            <a:r>
              <a:rPr lang="en-US" altLang="zh-TW" sz="1800" dirty="0">
                <a:latin typeface="+mn-lt"/>
                <a:ea typeface="標楷體"/>
                <a:cs typeface="標楷體" charset="0"/>
              </a:rPr>
              <a:t>(0, 2*pi);	           % </a:t>
            </a:r>
            <a:r>
              <a:rPr lang="zh-TW" altLang="en-US" sz="1800" dirty="0">
                <a:latin typeface="+mn-lt"/>
                <a:ea typeface="標楷體"/>
                <a:cs typeface="標楷體" charset="0"/>
              </a:rPr>
              <a:t>在 0 到 2 間，等分取 100 個點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sz="1800" dirty="0">
                <a:latin typeface="+mn-lt"/>
                <a:ea typeface="標楷體"/>
                <a:cs typeface="標楷體" charset="0"/>
              </a:rPr>
              <a:t>plot(x, sin(x), x, </a:t>
            </a:r>
            <a:r>
              <a:rPr lang="en-US" altLang="zh-TW" sz="1800" dirty="0" err="1">
                <a:latin typeface="+mn-lt"/>
                <a:ea typeface="標楷體"/>
                <a:cs typeface="標楷體" charset="0"/>
              </a:rPr>
              <a:t>cos</a:t>
            </a:r>
            <a:r>
              <a:rPr lang="en-US" altLang="zh-TW" sz="1800" dirty="0">
                <a:latin typeface="+mn-lt"/>
                <a:ea typeface="標楷體"/>
                <a:cs typeface="標楷體" charset="0"/>
              </a:rPr>
              <a:t>(x), x, sin(x)+</a:t>
            </a:r>
            <a:r>
              <a:rPr lang="en-US" altLang="zh-TW" sz="1800" dirty="0" err="1">
                <a:latin typeface="+mn-lt"/>
                <a:ea typeface="標楷體"/>
                <a:cs typeface="標楷體" charset="0"/>
              </a:rPr>
              <a:t>cos</a:t>
            </a:r>
            <a:r>
              <a:rPr lang="en-US" altLang="zh-TW" sz="1800" dirty="0">
                <a:latin typeface="+mn-lt"/>
                <a:ea typeface="標楷體"/>
                <a:cs typeface="標楷體" charset="0"/>
              </a:rPr>
              <a:t>(x));  % </a:t>
            </a:r>
            <a:r>
              <a:rPr lang="zh-TW" altLang="en-US" sz="1800" dirty="0">
                <a:latin typeface="+mn-lt"/>
                <a:ea typeface="標楷體"/>
                <a:cs typeface="標楷體" charset="0"/>
              </a:rPr>
              <a:t>進行多條曲線描點作圖</a:t>
            </a:r>
            <a:endParaRPr lang="zh-TW" altLang="en-US" dirty="0">
              <a:latin typeface="+mn-lt"/>
              <a:ea typeface="標楷體"/>
              <a:cs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1454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4990382" y="212281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FF0000"/>
              </a:solidFill>
              <a:latin typeface="+mj-ea"/>
              <a:ea typeface="+mj-ea"/>
              <a:cs typeface="新細明體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3923582" y="212281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FF0000"/>
              </a:solidFill>
              <a:latin typeface="+mj-ea"/>
              <a:ea typeface="+mj-ea"/>
              <a:cs typeface="新細明體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009182" y="212281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FF0000"/>
              </a:solidFill>
              <a:latin typeface="+mj-ea"/>
              <a:ea typeface="+mj-ea"/>
              <a:cs typeface="新細明體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982" y="2199010"/>
            <a:ext cx="5257800" cy="397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3009182" y="189421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FF0000"/>
              </a:solidFill>
              <a:latin typeface="+mj-ea"/>
              <a:ea typeface="+mj-ea"/>
              <a:cs typeface="新細明體" charset="0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3694982" y="189421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FF0000"/>
              </a:solidFill>
              <a:latin typeface="+mj-ea"/>
              <a:ea typeface="+mj-ea"/>
              <a:cs typeface="新細明體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3923582" y="189421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FF0000"/>
              </a:solidFill>
              <a:latin typeface="+mj-ea"/>
              <a:ea typeface="+mj-ea"/>
              <a:cs typeface="新細明體" charset="0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685582" y="189421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FF0000"/>
              </a:solidFill>
              <a:latin typeface="+mj-ea"/>
              <a:ea typeface="+mj-ea"/>
              <a:cs typeface="新細明體" charset="0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990382" y="189421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FF0000"/>
              </a:solidFill>
              <a:latin typeface="+mj-ea"/>
              <a:ea typeface="+mj-ea"/>
              <a:cs typeface="新細明體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6438182" y="189421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FF0000"/>
              </a:solidFill>
              <a:latin typeface="+mj-ea"/>
              <a:ea typeface="+mj-ea"/>
              <a:cs typeface="新細明體" charset="0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V="1">
            <a:off x="3085382" y="2122810"/>
            <a:ext cx="0" cy="16002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+mj-ea"/>
              <a:ea typeface="+mj-ea"/>
              <a:cs typeface="新細明體" charset="0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4152182" y="2122810"/>
            <a:ext cx="0" cy="26670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+mj-ea"/>
              <a:ea typeface="+mj-ea"/>
              <a:cs typeface="新細明體" charset="0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V="1">
            <a:off x="5752382" y="2122810"/>
            <a:ext cx="0" cy="27432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+mj-ea"/>
              <a:ea typeface="+mj-ea"/>
              <a:cs typeface="新細明體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14293" y="1377129"/>
            <a:ext cx="3794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latin typeface="+mj-ea"/>
              </a:rPr>
              <a:t>Plot(</a:t>
            </a:r>
            <a:r>
              <a:rPr lang="en-US" altLang="zh-TW" dirty="0" err="1">
                <a:latin typeface="+mj-ea"/>
              </a:rPr>
              <a:t>x,sin</a:t>
            </a:r>
            <a:r>
              <a:rPr lang="en-US" altLang="zh-TW" dirty="0">
                <a:latin typeface="+mj-ea"/>
              </a:rPr>
              <a:t>(x), x, </a:t>
            </a:r>
            <a:r>
              <a:rPr lang="en-US" altLang="zh-TW" dirty="0" err="1">
                <a:latin typeface="+mj-ea"/>
              </a:rPr>
              <a:t>cos</a:t>
            </a:r>
            <a:r>
              <a:rPr lang="en-US" altLang="zh-TW" dirty="0">
                <a:latin typeface="+mj-ea"/>
              </a:rPr>
              <a:t>(x), x, sin(x)+</a:t>
            </a:r>
            <a:r>
              <a:rPr lang="en-US" altLang="zh-TW" dirty="0" err="1">
                <a:latin typeface="+mj-ea"/>
              </a:rPr>
              <a:t>cos</a:t>
            </a:r>
            <a:r>
              <a:rPr lang="en-US" altLang="zh-TW" dirty="0">
                <a:latin typeface="+mj-ea"/>
              </a:rPr>
              <a:t>(x));</a:t>
            </a:r>
          </a:p>
        </p:txBody>
      </p:sp>
    </p:spTree>
    <p:extLst>
      <p:ext uri="{BB962C8B-B14F-4D97-AF65-F5344CB8AC3E}">
        <p14:creationId xmlns:p14="http://schemas.microsoft.com/office/powerpoint/2010/main" val="31681609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BiauKai"/>
                <a:cs typeface="BiauKai"/>
              </a:rPr>
              <a:t>4.2</a:t>
            </a:r>
            <a:r>
              <a:rPr lang="en-US" altLang="zh-TW" dirty="0">
                <a:latin typeface="BiauKai"/>
                <a:ea typeface="BiauKai"/>
                <a:cs typeface="BiauKai"/>
              </a:rPr>
              <a:t>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圖形的控制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50078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BiauKai"/>
                <a:cs typeface="BiauKai"/>
              </a:rPr>
              <a:t>4.2</a:t>
            </a:r>
            <a:r>
              <a:rPr lang="en-US" altLang="zh-TW" dirty="0">
                <a:latin typeface="BiauKai"/>
                <a:ea typeface="BiauKai"/>
                <a:cs typeface="BiauKai"/>
              </a:rPr>
              <a:t>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圖形的控制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標楷體"/>
                <a:cs typeface="BiauKai"/>
              </a:rPr>
              <a:t>plot </a:t>
            </a:r>
            <a:r>
              <a:rPr lang="zh-TW" altLang="en-US" dirty="0">
                <a:ea typeface="標楷體"/>
                <a:cs typeface="BiauKai"/>
              </a:rPr>
              <a:t>指令，可以接受一個控制字串輸入</a:t>
            </a:r>
          </a:p>
          <a:p>
            <a:pPr lvl="1">
              <a:defRPr/>
            </a:pPr>
            <a:r>
              <a:rPr lang="zh-TW" altLang="en-US" dirty="0">
                <a:ea typeface="標楷體"/>
                <a:cs typeface="BiauKai"/>
              </a:rPr>
              <a:t>用以控制曲線的顏色、格式及線標</a:t>
            </a:r>
          </a:p>
          <a:p>
            <a:pPr lvl="1" algn="just">
              <a:defRPr/>
            </a:pPr>
            <a:r>
              <a:rPr lang="zh-TW" altLang="en-US" dirty="0">
                <a:ea typeface="標楷體"/>
                <a:cs typeface="BiauKai"/>
              </a:rPr>
              <a:t>使用語法</a:t>
            </a:r>
            <a:endParaRPr lang="zh-TW" altLang="en-US" sz="2600" dirty="0">
              <a:ea typeface="標楷體"/>
              <a:cs typeface="BiauKai"/>
            </a:endParaRPr>
          </a:p>
          <a:p>
            <a:pPr lvl="2" algn="just">
              <a:buNone/>
              <a:defRPr/>
            </a:pPr>
            <a:r>
              <a:rPr lang="en-US" altLang="zh-TW" sz="2600" dirty="0">
                <a:ea typeface="標楷體"/>
                <a:cs typeface="BiauKai"/>
              </a:rPr>
              <a:t>plot(x, y, </a:t>
            </a:r>
            <a:r>
              <a:rPr lang="en-US" altLang="zh-TW" sz="2600" dirty="0">
                <a:solidFill>
                  <a:srgbClr val="000000"/>
                </a:solidFill>
                <a:ea typeface="標楷體"/>
                <a:cs typeface="BiauKai"/>
              </a:rPr>
              <a:t>‘CLM‘)</a:t>
            </a:r>
            <a:endParaRPr lang="en-US" altLang="zh-TW" sz="2600" dirty="0">
              <a:ea typeface="標楷體"/>
              <a:cs typeface="BiauKai"/>
            </a:endParaRPr>
          </a:p>
          <a:p>
            <a:pPr lvl="1" algn="just">
              <a:defRPr/>
            </a:pPr>
            <a:r>
              <a:rPr lang="en-US" altLang="zh-TW" dirty="0">
                <a:ea typeface="標楷體"/>
                <a:cs typeface="BiauKai"/>
              </a:rPr>
              <a:t>C：</a:t>
            </a:r>
            <a:r>
              <a:rPr lang="zh-TW" altLang="en-US" dirty="0">
                <a:ea typeface="標楷體"/>
                <a:cs typeface="BiauKai"/>
              </a:rPr>
              <a:t>曲線的顏色(</a:t>
            </a:r>
            <a:r>
              <a:rPr lang="en-US" altLang="zh-TW" dirty="0">
                <a:ea typeface="標楷體"/>
                <a:cs typeface="BiauKai"/>
              </a:rPr>
              <a:t>Colors) </a:t>
            </a:r>
          </a:p>
          <a:p>
            <a:pPr lvl="1" algn="just">
              <a:defRPr/>
            </a:pPr>
            <a:r>
              <a:rPr lang="en-US" altLang="zh-TW" dirty="0">
                <a:ea typeface="標楷體"/>
                <a:cs typeface="BiauKai"/>
              </a:rPr>
              <a:t>L：</a:t>
            </a:r>
            <a:r>
              <a:rPr lang="zh-TW" altLang="en-US" dirty="0">
                <a:ea typeface="標楷體"/>
                <a:cs typeface="BiauKai"/>
              </a:rPr>
              <a:t>曲線的格式(</a:t>
            </a:r>
            <a:r>
              <a:rPr lang="en-US" altLang="zh-TW" dirty="0">
                <a:ea typeface="標楷體"/>
                <a:cs typeface="BiauKai"/>
              </a:rPr>
              <a:t>Line Styles) </a:t>
            </a:r>
          </a:p>
          <a:p>
            <a:pPr lvl="1" algn="just">
              <a:defRPr/>
            </a:pPr>
            <a:r>
              <a:rPr lang="en-US" altLang="zh-TW" dirty="0">
                <a:ea typeface="標楷體"/>
                <a:cs typeface="BiauKai"/>
              </a:rPr>
              <a:t>M：</a:t>
            </a:r>
            <a:r>
              <a:rPr lang="zh-TW" altLang="en-US" dirty="0">
                <a:ea typeface="標楷體"/>
                <a:cs typeface="BiauKai"/>
              </a:rPr>
              <a:t>曲線所用的線標(</a:t>
            </a:r>
            <a:r>
              <a:rPr lang="en-US" altLang="zh-TW" dirty="0">
                <a:ea typeface="標楷體"/>
                <a:cs typeface="BiauKai"/>
              </a:rPr>
              <a:t>Markers) </a:t>
            </a:r>
          </a:p>
        </p:txBody>
      </p:sp>
    </p:spTree>
    <p:extLst>
      <p:ext uri="{BB962C8B-B14F-4D97-AF65-F5344CB8AC3E}">
        <p14:creationId xmlns:p14="http://schemas.microsoft.com/office/powerpoint/2010/main" val="17734108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BiauKai"/>
                <a:cs typeface="BiauKai"/>
              </a:rPr>
              <a:t>4.2</a:t>
            </a:r>
            <a:r>
              <a:rPr lang="en-US" altLang="zh-TW" dirty="0">
                <a:latin typeface="BiauKai"/>
                <a:ea typeface="BiauKai"/>
                <a:cs typeface="BiauKai"/>
              </a:rPr>
              <a:t>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圖形控制範例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0273"/>
          </a:xfrm>
        </p:spPr>
        <p:txBody>
          <a:bodyPr/>
          <a:lstStyle/>
          <a:p>
            <a:pPr lvl="1">
              <a:defRPr/>
            </a:pPr>
            <a:r>
              <a:rPr lang="zh-TW" altLang="en-US" dirty="0">
                <a:latin typeface="BiauKai"/>
                <a:ea typeface="BiauKai"/>
                <a:cs typeface="BiauKai"/>
              </a:rPr>
              <a:t>用藍色點線畫出正弦波</a:t>
            </a:r>
          </a:p>
          <a:p>
            <a:pPr lvl="1">
              <a:defRPr/>
            </a:pPr>
            <a:r>
              <a:rPr lang="zh-TW" altLang="en-US" dirty="0">
                <a:latin typeface="BiauKai"/>
                <a:ea typeface="BiauKai"/>
                <a:cs typeface="BiauKai"/>
              </a:rPr>
              <a:t>每一資料點畫上一個小菱形</a:t>
            </a:r>
          </a:p>
          <a:p>
            <a:pPr lvl="1">
              <a:defRPr/>
            </a:pPr>
            <a:r>
              <a:rPr lang="zh-TW" altLang="en-US" dirty="0">
                <a:latin typeface="BiauKai"/>
                <a:ea typeface="BiauKai"/>
                <a:cs typeface="BiauKai"/>
              </a:rPr>
              <a:t>範例</a:t>
            </a:r>
            <a:endParaRPr lang="en-US" altLang="zh-TW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68352" y="3573463"/>
            <a:ext cx="6934200" cy="2170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TW" sz="1800" dirty="0">
                <a:latin typeface="+mn-lt"/>
                <a:ea typeface="標楷體"/>
                <a:cs typeface="標楷體" charset="0"/>
              </a:rPr>
              <a:t>x = 0:0.5:4*pi;		% x </a:t>
            </a:r>
            <a:r>
              <a:rPr lang="zh-TW" altLang="en-US" sz="1800" dirty="0">
                <a:latin typeface="+mn-lt"/>
                <a:ea typeface="標楷體"/>
                <a:cs typeface="標楷體" charset="0"/>
              </a:rPr>
              <a:t>向量的起始與結束元素為 0 及4</a:t>
            </a:r>
            <a:r>
              <a:rPr lang="en-US" altLang="zh-TW" sz="1800" dirty="0">
                <a:latin typeface="+mn-lt"/>
                <a:ea typeface="標楷體"/>
                <a:cs typeface="標楷體" charset="0"/>
              </a:rPr>
              <a:t>pi， 			% 0.5</a:t>
            </a:r>
            <a:r>
              <a:rPr lang="zh-TW" altLang="en-US" sz="1800" dirty="0">
                <a:latin typeface="+mn-lt"/>
                <a:ea typeface="標楷體"/>
                <a:cs typeface="標楷體" charset="0"/>
              </a:rPr>
              <a:t>為各元素相差值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sz="1800" dirty="0">
                <a:latin typeface="+mn-lt"/>
                <a:ea typeface="標楷體"/>
                <a:cs typeface="標楷體" charset="0"/>
              </a:rPr>
              <a:t>y = sin(x);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sz="1800" dirty="0">
                <a:latin typeface="+mn-lt"/>
                <a:ea typeface="標楷體"/>
                <a:cs typeface="標楷體" charset="0"/>
              </a:rPr>
              <a:t>plot(x, y,‘</a:t>
            </a:r>
            <a:r>
              <a:rPr lang="en-US" altLang="zh-TW" sz="1800" dirty="0" err="1">
                <a:latin typeface="+mn-lt"/>
                <a:ea typeface="標楷體"/>
                <a:cs typeface="標楷體" charset="0"/>
              </a:rPr>
              <a:t>b:diamond</a:t>
            </a:r>
            <a:r>
              <a:rPr lang="en-US" altLang="zh-TW" sz="1800" dirty="0">
                <a:latin typeface="+mn-lt"/>
                <a:ea typeface="標楷體"/>
                <a:cs typeface="標楷體" charset="0"/>
              </a:rPr>
              <a:t>’)	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sz="1800" dirty="0">
                <a:latin typeface="+mn-lt"/>
                <a:ea typeface="標楷體"/>
                <a:cs typeface="標楷體" charset="0"/>
              </a:rPr>
              <a:t>% </a:t>
            </a:r>
            <a:r>
              <a:rPr lang="zh-TW" altLang="en-US" sz="1800" dirty="0">
                <a:latin typeface="+mn-lt"/>
                <a:ea typeface="標楷體"/>
                <a:cs typeface="標楷體" charset="0"/>
              </a:rPr>
              <a:t>其中「</a:t>
            </a:r>
            <a:r>
              <a:rPr lang="en-US" altLang="zh-TW" sz="1800" dirty="0">
                <a:latin typeface="+mn-lt"/>
                <a:ea typeface="標楷體"/>
                <a:cs typeface="標楷體" charset="0"/>
              </a:rPr>
              <a:t>b」</a:t>
            </a:r>
            <a:r>
              <a:rPr lang="zh-TW" altLang="en-US" sz="1800" dirty="0">
                <a:latin typeface="+mn-lt"/>
                <a:ea typeface="標楷體"/>
                <a:cs typeface="標楷體" charset="0"/>
              </a:rPr>
              <a:t>代表藍色，「：」代表點線，而「</a:t>
            </a:r>
            <a:r>
              <a:rPr lang="en-US" altLang="zh-TW" sz="1800" dirty="0">
                <a:latin typeface="+mn-lt"/>
                <a:ea typeface="標楷體"/>
                <a:cs typeface="標楷體" charset="0"/>
              </a:rPr>
              <a:t>diamond 」</a:t>
            </a:r>
            <a:r>
              <a:rPr lang="zh-TW" altLang="en-US" sz="1800" dirty="0">
                <a:latin typeface="+mn-lt"/>
                <a:ea typeface="標楷體"/>
                <a:cs typeface="標楷體" charset="0"/>
              </a:rPr>
              <a:t>則指定菱形為曲線的線標</a:t>
            </a:r>
          </a:p>
        </p:txBody>
      </p:sp>
    </p:spTree>
    <p:extLst>
      <p:ext uri="{BB962C8B-B14F-4D97-AF65-F5344CB8AC3E}">
        <p14:creationId xmlns:p14="http://schemas.microsoft.com/office/powerpoint/2010/main" val="7406606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BiauKai"/>
                <a:cs typeface="BiauKai"/>
              </a:rPr>
              <a:t>4.2</a:t>
            </a:r>
            <a:r>
              <a:rPr lang="en-US" altLang="zh-TW" dirty="0">
                <a:latin typeface="BiauKai"/>
                <a:ea typeface="BiauKai"/>
                <a:cs typeface="BiauKai"/>
              </a:rPr>
              <a:t>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圖形控制範例</a:t>
            </a:r>
            <a:endParaRPr kumimoji="1" lang="zh-TW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643063"/>
            <a:ext cx="857408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TW" altLang="en-US">
              <a:latin typeface="標楷體" charset="0"/>
            </a:endParaRPr>
          </a:p>
          <a:p>
            <a:pPr>
              <a:buFont typeface="Wingdings" charset="0"/>
              <a:buNone/>
              <a:defRPr/>
            </a:pPr>
            <a:endParaRPr lang="zh-TW" altLang="en-US">
              <a:latin typeface="標楷體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81000" y="1795463"/>
            <a:ext cx="26066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800" dirty="0">
                <a:latin typeface="+mn-lt"/>
                <a:ea typeface="標楷體"/>
                <a:cs typeface="標楷體" charset="0"/>
              </a:rPr>
              <a:t>x = 0:0.5:4*pi;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sz="1800" dirty="0">
                <a:latin typeface="+mn-lt"/>
                <a:ea typeface="標楷體"/>
                <a:cs typeface="標楷體" charset="0"/>
              </a:rPr>
              <a:t>y = sin(x); 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sz="1800" dirty="0">
                <a:latin typeface="+mn-lt"/>
                <a:ea typeface="標楷體"/>
                <a:cs typeface="標楷體" charset="0"/>
              </a:rPr>
              <a:t>plot(x, y,‘</a:t>
            </a:r>
            <a:r>
              <a:rPr lang="en-US" altLang="zh-TW" sz="1800" dirty="0" err="1">
                <a:latin typeface="+mn-lt"/>
                <a:ea typeface="標楷體"/>
                <a:cs typeface="標楷體" charset="0"/>
              </a:rPr>
              <a:t>b:diamond</a:t>
            </a:r>
            <a:r>
              <a:rPr lang="en-US" altLang="zh-TW" sz="1800" dirty="0">
                <a:latin typeface="+mn-lt"/>
                <a:ea typeface="標楷體"/>
                <a:cs typeface="標楷體" charset="0"/>
              </a:rPr>
              <a:t>’)</a:t>
            </a:r>
            <a:endParaRPr lang="zh-TW" altLang="en-US" sz="1800" dirty="0">
              <a:latin typeface="+mn-lt"/>
              <a:ea typeface="標楷體"/>
              <a:cs typeface="標楷體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04800" y="4919663"/>
            <a:ext cx="9228138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altLang="zh-TW" sz="1800" dirty="0">
              <a:latin typeface="BiauKai"/>
              <a:ea typeface="BiauKai"/>
              <a:cs typeface="BiauKai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TW" sz="1800" dirty="0">
                <a:latin typeface="+mn-lt"/>
                <a:ea typeface="標楷體"/>
                <a:cs typeface="BiauKai"/>
              </a:rPr>
              <a:t>plot(x, y,‘</a:t>
            </a:r>
            <a:r>
              <a:rPr lang="en-US" altLang="zh-TW" sz="1800" dirty="0" err="1">
                <a:latin typeface="+mn-lt"/>
                <a:ea typeface="標楷體"/>
                <a:cs typeface="BiauKai"/>
              </a:rPr>
              <a:t>b:diamond</a:t>
            </a:r>
            <a:r>
              <a:rPr lang="en-US" altLang="zh-TW" sz="1800" dirty="0">
                <a:latin typeface="+mn-lt"/>
                <a:ea typeface="標楷體"/>
                <a:cs typeface="BiauKai"/>
              </a:rPr>
              <a:t>’)	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sz="1800" dirty="0">
                <a:latin typeface="+mn-lt"/>
                <a:ea typeface="標楷體"/>
                <a:cs typeface="BiauKai"/>
              </a:rPr>
              <a:t>% </a:t>
            </a:r>
            <a:r>
              <a:rPr lang="zh-TW" altLang="en-US" sz="1800" dirty="0">
                <a:latin typeface="+mn-lt"/>
                <a:ea typeface="標楷體"/>
                <a:cs typeface="BiauKai"/>
              </a:rPr>
              <a:t>其中「</a:t>
            </a:r>
            <a:r>
              <a:rPr lang="en-US" altLang="zh-TW" sz="1800" dirty="0">
                <a:latin typeface="+mn-lt"/>
                <a:ea typeface="標楷體"/>
                <a:cs typeface="BiauKai"/>
              </a:rPr>
              <a:t>b」</a:t>
            </a:r>
            <a:r>
              <a:rPr lang="zh-TW" altLang="en-US" sz="1800" dirty="0">
                <a:latin typeface="+mn-lt"/>
                <a:ea typeface="標楷體"/>
                <a:cs typeface="BiauKai"/>
              </a:rPr>
              <a:t>代表藍色，「：」代表點線，</a:t>
            </a:r>
          </a:p>
          <a:p>
            <a:pPr>
              <a:spcBef>
                <a:spcPct val="50000"/>
              </a:spcBef>
              <a:defRPr/>
            </a:pPr>
            <a:r>
              <a:rPr lang="zh-TW" altLang="en-US" sz="1800" dirty="0">
                <a:latin typeface="+mn-lt"/>
                <a:ea typeface="標楷體"/>
                <a:cs typeface="BiauKai"/>
              </a:rPr>
              <a:t>而「</a:t>
            </a:r>
            <a:r>
              <a:rPr lang="en-US" altLang="zh-TW" sz="1800" dirty="0">
                <a:latin typeface="+mn-lt"/>
                <a:ea typeface="標楷體"/>
                <a:cs typeface="BiauKai"/>
              </a:rPr>
              <a:t>diamond 」</a:t>
            </a:r>
            <a:r>
              <a:rPr lang="zh-TW" altLang="en-US" sz="1800" dirty="0">
                <a:latin typeface="+mn-lt"/>
                <a:ea typeface="標楷體"/>
                <a:cs typeface="BiauKai"/>
              </a:rPr>
              <a:t>則指定菱形為曲線的線標</a:t>
            </a: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3048000" y="1797050"/>
          <a:ext cx="4953000" cy="381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2" imgW="4819048" imgH="3715269" progId="Paint.Picture">
                  <p:embed/>
                </p:oleObj>
              </mc:Choice>
              <mc:Fallback>
                <p:oleObj name="點陣圖影像" r:id="rId2" imgW="4819048" imgH="3715269" progId="Paint.Picture">
                  <p:embed/>
                  <p:pic>
                    <p:nvPicPr>
                      <p:cNvPr id="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797050"/>
                        <a:ext cx="4953000" cy="381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77881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BiauKai"/>
                <a:cs typeface="BiauKai"/>
              </a:rPr>
              <a:t>4.2</a:t>
            </a:r>
            <a:r>
              <a:rPr lang="en-US" altLang="zh-TW" dirty="0">
                <a:latin typeface="BiauKai"/>
                <a:ea typeface="BiauKai"/>
                <a:cs typeface="BiauKai"/>
              </a:rPr>
              <a:t> plot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指令的曲線顏色 </a:t>
            </a:r>
            <a:endParaRPr kumimoji="1" lang="zh-TW" alt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945815" y="1972458"/>
          <a:ext cx="7283785" cy="3885417"/>
        </p:xfrm>
        <a:graphic>
          <a:graphicData uri="http://schemas.openxmlformats.org/drawingml/2006/table">
            <a:tbl>
              <a:tblPr/>
              <a:tblGrid>
                <a:gridCol w="3219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plot</a:t>
                      </a: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指令的曲線顏色字串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曲線顏色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RGB</a:t>
                      </a: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值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b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藍色(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Blue)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(0,0,1)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c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青藍色(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Cyan)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(0,1,1)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g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綠色(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Green)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(0,1,0)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k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黑色(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Black)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(0,0,0)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m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紫黑色(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Magenta)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(1,0,1)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r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紅色(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Red)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(1,0,0)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w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白色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(1,1,1)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y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黃色(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Yellow)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(1,1,0)</a:t>
                      </a:r>
                    </a:p>
                  </a:txBody>
                  <a:tcPr marT="45701" marB="4570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14FC8E60-D2CC-4BA3-9AA5-865F1B9D6DF6}"/>
              </a:ext>
            </a:extLst>
          </p:cNvPr>
          <p:cNvSpPr txBox="1"/>
          <p:nvPr/>
        </p:nvSpPr>
        <p:spPr>
          <a:xfrm>
            <a:off x="1020427" y="6139644"/>
            <a:ext cx="577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進階可給指定的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RGB</a:t>
            </a: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矩陣當作顏色，可自行搜尋用法</a:t>
            </a:r>
          </a:p>
        </p:txBody>
      </p:sp>
    </p:spTree>
    <p:extLst>
      <p:ext uri="{BB962C8B-B14F-4D97-AF65-F5344CB8AC3E}">
        <p14:creationId xmlns:p14="http://schemas.microsoft.com/office/powerpoint/2010/main" val="1128777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BiauKai"/>
                <a:cs typeface="BiauKai"/>
              </a:rPr>
              <a:t>4.2</a:t>
            </a:r>
            <a:r>
              <a:rPr lang="en-US" altLang="zh-TW" dirty="0">
                <a:latin typeface="BiauKai"/>
                <a:ea typeface="BiauKai"/>
                <a:cs typeface="BiauKai"/>
              </a:rPr>
              <a:t> plot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指令的曲線格式 </a:t>
            </a:r>
            <a:endParaRPr kumimoji="1" lang="zh-TW" alt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1524000" y="2590800"/>
          <a:ext cx="6096000" cy="2133601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plot </a:t>
                      </a: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指令的曲線格式字串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曲線格式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實線(預設值)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--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虛線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：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點線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-.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點虛線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0325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BiauKai"/>
                <a:cs typeface="BiauKai"/>
              </a:rPr>
              <a:t>4.2 </a:t>
            </a:r>
            <a:r>
              <a:rPr lang="en-US" altLang="zh-TW" dirty="0">
                <a:latin typeface="BiauKai"/>
                <a:ea typeface="BiauKai"/>
                <a:cs typeface="BiauKai"/>
              </a:rPr>
              <a:t>plot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指令的曲線線標 </a:t>
            </a:r>
            <a:endParaRPr kumimoji="1" lang="zh-TW" altLang="en-US" dirty="0"/>
          </a:p>
        </p:txBody>
      </p:sp>
      <p:graphicFrame>
        <p:nvGraphicFramePr>
          <p:cNvPr id="4" name="Group 2052"/>
          <p:cNvGraphicFramePr>
            <a:graphicFrameLocks noGrp="1"/>
          </p:cNvGraphicFramePr>
          <p:nvPr/>
        </p:nvGraphicFramePr>
        <p:xfrm>
          <a:off x="1524000" y="2209800"/>
          <a:ext cx="6096000" cy="3394076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plot </a:t>
                      </a: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指令的曲線線標字串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曲線符號符號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圓形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加號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叉號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*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星號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點號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^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朝上三角形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V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朝下三角形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91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lt"/>
              </a:rPr>
              <a:t>1. Basics of linear algebra</a:t>
            </a:r>
            <a:endParaRPr kumimoji="1"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10265"/>
          </a:xfrm>
        </p:spPr>
        <p:txBody>
          <a:bodyPr/>
          <a:lstStyle/>
          <a:p>
            <a:r>
              <a:rPr lang="en-US" altLang="zh-TW" dirty="0"/>
              <a:t>Matrix C below is a (3x2) matrix, meaning it has 3 rows and 2 columns </a:t>
            </a:r>
          </a:p>
          <a:p>
            <a:endParaRPr kumimoji="1" lang="zh-TW" alt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022354"/>
            <a:ext cx="26543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06581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BiauKai"/>
                <a:cs typeface="BiauKai"/>
              </a:rPr>
              <a:t>4.2 </a:t>
            </a:r>
            <a:r>
              <a:rPr lang="en-US" altLang="zh-TW" dirty="0">
                <a:latin typeface="BiauKai"/>
                <a:ea typeface="BiauKai"/>
                <a:cs typeface="BiauKai"/>
              </a:rPr>
              <a:t>plot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指令的曲線線標 (</a:t>
            </a:r>
            <a:r>
              <a:rPr lang="en-US" altLang="zh-TW" dirty="0">
                <a:latin typeface="BiauKai"/>
                <a:ea typeface="BiauKai"/>
                <a:cs typeface="BiauKai"/>
              </a:rPr>
              <a:t>II)</a:t>
            </a:r>
            <a:endParaRPr kumimoji="1" lang="zh-TW" alt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524000" y="2209800"/>
          <a:ext cx="6096000" cy="3394076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plot </a:t>
                      </a: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指令的曲線線標字串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曲線符號符號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&gt;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朝右三角形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&lt;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朝左三角形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square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方形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diamond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菱形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pentagram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五角星形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hexagram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六角星形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無符號(預設值)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2206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BiauKai"/>
                <a:cs typeface="BiauKai"/>
              </a:rPr>
              <a:t>4.3 </a:t>
            </a:r>
            <a:r>
              <a:rPr lang="en-US" altLang="zh-TW" dirty="0">
                <a:latin typeface="+mn-lt"/>
                <a:ea typeface="BiauKai"/>
                <a:cs typeface="BiauKai"/>
              </a:rPr>
              <a:t>plot</a:t>
            </a:r>
            <a:r>
              <a:rPr lang="zh-TW" altLang="en-US" dirty="0">
                <a:latin typeface="BiauKai"/>
                <a:ea typeface="BiauKai"/>
                <a:cs typeface="BiauKai"/>
              </a:rPr>
              <a:t>基本繪圖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xlabel、ylabel、title</a:t>
            </a:r>
            <a:r>
              <a:rPr lang="en-US" altLang="zh-TW" dirty="0"/>
              <a:t> </a:t>
            </a:r>
            <a:r>
              <a:rPr lang="zh-TW" altLang="en-US" dirty="0">
                <a:ea typeface="標楷體"/>
              </a:rPr>
              <a:t>常用標籤</a:t>
            </a:r>
          </a:p>
          <a:p>
            <a:pPr>
              <a:buNone/>
              <a:defRPr/>
            </a:pPr>
            <a:endParaRPr lang="zh-TW" altLang="en-US" dirty="0">
              <a:latin typeface="標楷體" charset="0"/>
            </a:endParaRPr>
          </a:p>
          <a:p>
            <a:pPr lvl="1">
              <a:defRPr/>
            </a:pPr>
            <a:r>
              <a:rPr lang="zh-TW" altLang="en-US" dirty="0">
                <a:latin typeface="標楷體" charset="0"/>
                <a:ea typeface="標楷體" charset="0"/>
              </a:rPr>
              <a:t>範例</a:t>
            </a:r>
            <a:r>
              <a:rPr lang="en-US" altLang="zh-TW" dirty="0">
                <a:latin typeface="標楷體" charset="0"/>
                <a:ea typeface="標楷體" charset="0"/>
              </a:rPr>
              <a:t>: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81200" y="3581400"/>
            <a:ext cx="6400800" cy="2439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TW" sz="1800" dirty="0" err="1">
                <a:latin typeface="BiauKai"/>
                <a:ea typeface="BiauKai"/>
                <a:cs typeface="BiauKai"/>
              </a:rPr>
              <a:t>Yr</a:t>
            </a:r>
            <a:r>
              <a:rPr lang="en-US" altLang="zh-TW" sz="1800" dirty="0">
                <a:latin typeface="BiauKai"/>
                <a:ea typeface="BiauKai"/>
                <a:cs typeface="BiauKai"/>
              </a:rPr>
              <a:t>=[1988:1:1994]; 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sz="1800" dirty="0">
                <a:latin typeface="BiauKai"/>
                <a:ea typeface="BiauKai"/>
                <a:cs typeface="BiauKai"/>
              </a:rPr>
              <a:t>Sale=[8 12 20 22 18 24 27];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sz="1800" dirty="0">
                <a:latin typeface="BiauKai"/>
                <a:ea typeface="BiauKai"/>
                <a:cs typeface="BiauKai"/>
              </a:rPr>
              <a:t>plot(</a:t>
            </a:r>
            <a:r>
              <a:rPr lang="en-US" altLang="zh-TW" sz="1800" dirty="0" err="1">
                <a:latin typeface="BiauKai"/>
                <a:ea typeface="BiauKai"/>
                <a:cs typeface="BiauKai"/>
              </a:rPr>
              <a:t>Yr,Sale</a:t>
            </a:r>
            <a:r>
              <a:rPr lang="en-US" altLang="zh-TW" sz="1800" dirty="0">
                <a:latin typeface="BiauKai"/>
                <a:ea typeface="BiauKai"/>
                <a:cs typeface="BiauKai"/>
              </a:rPr>
              <a:t>,’—r*’,’linewidth’,2,’markersize’,12)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sz="1800" dirty="0" err="1">
                <a:latin typeface="BiauKai"/>
                <a:ea typeface="BiauKai"/>
                <a:cs typeface="BiauKai"/>
              </a:rPr>
              <a:t>xlabel</a:t>
            </a:r>
            <a:r>
              <a:rPr lang="en-US" altLang="zh-TW" sz="1800" dirty="0">
                <a:latin typeface="BiauKai"/>
                <a:ea typeface="BiauKai"/>
                <a:cs typeface="BiauKai"/>
              </a:rPr>
              <a:t>(‘YEAR’)                % X</a:t>
            </a:r>
            <a:r>
              <a:rPr lang="zh-TW" altLang="en-US" sz="1800" dirty="0">
                <a:latin typeface="BiauKai"/>
                <a:ea typeface="BiauKai"/>
                <a:cs typeface="BiauKai"/>
              </a:rPr>
              <a:t>軸標示 ‘</a:t>
            </a:r>
            <a:r>
              <a:rPr lang="en-US" altLang="zh-TW" sz="1800" dirty="0">
                <a:latin typeface="BiauKai"/>
                <a:ea typeface="BiauKai"/>
                <a:cs typeface="BiauKai"/>
              </a:rPr>
              <a:t>YEAR’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sz="1800" dirty="0" err="1">
                <a:latin typeface="BiauKai"/>
                <a:ea typeface="BiauKai"/>
                <a:cs typeface="BiauKai"/>
              </a:rPr>
              <a:t>ylabel</a:t>
            </a:r>
            <a:r>
              <a:rPr lang="en-US" altLang="zh-TW" sz="1800" dirty="0">
                <a:latin typeface="BiauKai"/>
                <a:ea typeface="BiauKai"/>
                <a:cs typeface="BiauKai"/>
              </a:rPr>
              <a:t>(‘SALES(Millions)’)  % Y</a:t>
            </a:r>
            <a:r>
              <a:rPr lang="zh-TW" altLang="en-US" sz="1800" dirty="0">
                <a:latin typeface="BiauKai"/>
                <a:ea typeface="BiauKai"/>
                <a:cs typeface="BiauKai"/>
              </a:rPr>
              <a:t>軸標示 ‘</a:t>
            </a:r>
            <a:r>
              <a:rPr lang="en-US" altLang="zh-TW" sz="1800" dirty="0">
                <a:latin typeface="BiauKai"/>
                <a:ea typeface="BiauKai"/>
                <a:cs typeface="BiauKai"/>
              </a:rPr>
              <a:t>SALES’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sz="1800" dirty="0">
                <a:latin typeface="BiauKai"/>
                <a:ea typeface="BiauKai"/>
                <a:cs typeface="BiauKai"/>
              </a:rPr>
              <a:t>title(‘Sales Records’)       % </a:t>
            </a:r>
            <a:r>
              <a:rPr lang="zh-TW" altLang="en-US" sz="1800" dirty="0">
                <a:latin typeface="BiauKai"/>
                <a:ea typeface="BiauKai"/>
                <a:cs typeface="BiauKai"/>
              </a:rPr>
              <a:t>標題</a:t>
            </a:r>
            <a:r>
              <a:rPr lang="en-US" altLang="zh-TW" sz="1800" dirty="0">
                <a:latin typeface="BiauKai"/>
                <a:ea typeface="BiauKai"/>
                <a:cs typeface="BiauKai"/>
              </a:rPr>
              <a:t>title </a:t>
            </a:r>
            <a:r>
              <a:rPr lang="zh-TW" altLang="en-US" sz="1800" dirty="0">
                <a:latin typeface="BiauKai"/>
                <a:ea typeface="BiauKai"/>
                <a:cs typeface="BiauKai"/>
              </a:rPr>
              <a:t>標示 ‘</a:t>
            </a:r>
            <a:r>
              <a:rPr lang="en-US" altLang="zh-TW" sz="1800" dirty="0">
                <a:latin typeface="BiauKai"/>
                <a:ea typeface="BiauKai"/>
                <a:cs typeface="BiauKai"/>
              </a:rPr>
              <a:t>Sales Record</a:t>
            </a:r>
            <a:r>
              <a:rPr lang="en-US" altLang="zh-TW" sz="1800" dirty="0">
                <a:latin typeface="標楷體" charset="0"/>
                <a:cs typeface="標楷體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0498804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BiauKai"/>
                <a:cs typeface="BiauKai"/>
              </a:rPr>
              <a:t>4.3 plot</a:t>
            </a:r>
            <a:r>
              <a:rPr lang="zh-TW" altLang="en-US" dirty="0">
                <a:latin typeface="BiauKai"/>
                <a:ea typeface="BiauKai"/>
                <a:cs typeface="BiauKai"/>
              </a:rPr>
              <a:t>基本繪圖</a:t>
            </a:r>
            <a:endParaRPr kumimoji="1" lang="zh-TW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600200"/>
            <a:ext cx="857408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TW" altLang="en-US">
              <a:latin typeface="標楷體" charset="0"/>
            </a:endParaRPr>
          </a:p>
          <a:p>
            <a:pPr>
              <a:buFont typeface="Wingdings" charset="0"/>
              <a:buNone/>
              <a:defRPr/>
            </a:pPr>
            <a:endParaRPr lang="zh-TW" altLang="en-US">
              <a:latin typeface="標楷體" charset="0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3352800" y="1752600"/>
          <a:ext cx="5114925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3" imgW="5114286" imgH="3924848" progId="Paint.Picture">
                  <p:embed/>
                </p:oleObj>
              </mc:Choice>
              <mc:Fallback>
                <p:oleObj name="點陣圖影像" r:id="rId3" imgW="5114286" imgH="3924848" progId="Paint.Picture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752600"/>
                        <a:ext cx="5114925" cy="392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57200" y="1981200"/>
            <a:ext cx="2743200" cy="2586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TW" sz="1800" dirty="0" err="1">
                <a:latin typeface="BiauKai"/>
                <a:ea typeface="BiauKai"/>
                <a:cs typeface="BiauKai"/>
              </a:rPr>
              <a:t>xlabel</a:t>
            </a:r>
            <a:r>
              <a:rPr lang="en-US" altLang="zh-TW" sz="1800" dirty="0">
                <a:latin typeface="BiauKai"/>
                <a:ea typeface="BiauKai"/>
                <a:cs typeface="BiauKai"/>
              </a:rPr>
              <a:t>(‘YEAR’)                % X</a:t>
            </a:r>
            <a:r>
              <a:rPr lang="zh-TW" altLang="en-US" sz="1800" dirty="0">
                <a:latin typeface="BiauKai"/>
                <a:ea typeface="BiauKai"/>
                <a:cs typeface="BiauKai"/>
              </a:rPr>
              <a:t>軸標示 ‘</a:t>
            </a:r>
            <a:r>
              <a:rPr lang="en-US" altLang="zh-TW" sz="1800" dirty="0">
                <a:latin typeface="BiauKai"/>
                <a:ea typeface="BiauKai"/>
                <a:cs typeface="BiauKai"/>
              </a:rPr>
              <a:t>YEAR’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sz="1800" dirty="0" err="1">
                <a:latin typeface="BiauKai"/>
                <a:ea typeface="BiauKai"/>
                <a:cs typeface="BiauKai"/>
              </a:rPr>
              <a:t>ylabel</a:t>
            </a:r>
            <a:r>
              <a:rPr lang="en-US" altLang="zh-TW" sz="1800" dirty="0">
                <a:latin typeface="BiauKai"/>
                <a:ea typeface="BiauKai"/>
                <a:cs typeface="BiauKai"/>
              </a:rPr>
              <a:t>(‘SALES(Millions)’)  % Y</a:t>
            </a:r>
            <a:r>
              <a:rPr lang="zh-TW" altLang="en-US" sz="1800" dirty="0">
                <a:latin typeface="BiauKai"/>
                <a:ea typeface="BiauKai"/>
                <a:cs typeface="BiauKai"/>
              </a:rPr>
              <a:t>軸標示 ‘</a:t>
            </a:r>
            <a:r>
              <a:rPr lang="en-US" altLang="zh-TW" sz="1800" dirty="0">
                <a:latin typeface="BiauKai"/>
                <a:ea typeface="BiauKai"/>
                <a:cs typeface="BiauKai"/>
              </a:rPr>
              <a:t>SALES’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TW" sz="1800" dirty="0">
                <a:latin typeface="BiauKai"/>
                <a:ea typeface="BiauKai"/>
                <a:cs typeface="BiauKai"/>
              </a:rPr>
              <a:t>title(‘Sales Records’)       % </a:t>
            </a:r>
            <a:r>
              <a:rPr lang="zh-TW" altLang="en-US" sz="1800" dirty="0">
                <a:latin typeface="BiauKai"/>
                <a:ea typeface="BiauKai"/>
                <a:cs typeface="BiauKai"/>
              </a:rPr>
              <a:t>標題</a:t>
            </a:r>
            <a:r>
              <a:rPr lang="en-US" altLang="zh-TW" sz="1800" dirty="0">
                <a:latin typeface="BiauKai"/>
                <a:ea typeface="BiauKai"/>
                <a:cs typeface="BiauKai"/>
              </a:rPr>
              <a:t>title </a:t>
            </a:r>
            <a:r>
              <a:rPr lang="zh-TW" altLang="en-US" sz="1800" dirty="0">
                <a:latin typeface="BiauKai"/>
                <a:ea typeface="BiauKai"/>
                <a:cs typeface="BiauKai"/>
              </a:rPr>
              <a:t>標示 ‘</a:t>
            </a:r>
            <a:r>
              <a:rPr lang="en-US" altLang="zh-TW" sz="1800" dirty="0">
                <a:latin typeface="BiauKai"/>
                <a:ea typeface="BiauKai"/>
                <a:cs typeface="BiauKai"/>
              </a:rPr>
              <a:t>Sales Record’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355725" y="5943600"/>
            <a:ext cx="6873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charset="0"/>
                <a:ea typeface="新細明體" charset="0"/>
                <a:cs typeface="新細明體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TW" sz="1800" dirty="0">
                <a:solidFill>
                  <a:srgbClr val="0070C0"/>
                </a:solidFill>
                <a:latin typeface="+mj-lt"/>
                <a:ea typeface="+mj-ea"/>
                <a:cs typeface="標楷體" charset="0"/>
              </a:rPr>
              <a:t>plot(</a:t>
            </a:r>
            <a:r>
              <a:rPr lang="en-US" altLang="zh-TW" sz="1800" dirty="0" err="1">
                <a:solidFill>
                  <a:srgbClr val="0070C0"/>
                </a:solidFill>
                <a:latin typeface="+mj-lt"/>
                <a:ea typeface="+mj-ea"/>
                <a:cs typeface="標楷體" charset="0"/>
              </a:rPr>
              <a:t>Yr,Sale</a:t>
            </a:r>
            <a:r>
              <a:rPr lang="en-US" altLang="zh-TW" sz="1800" dirty="0">
                <a:solidFill>
                  <a:srgbClr val="0070C0"/>
                </a:solidFill>
                <a:latin typeface="+mj-lt"/>
                <a:ea typeface="+mj-ea"/>
                <a:cs typeface="標楷體" charset="0"/>
              </a:rPr>
              <a:t>,’—r*’,’linewidth’,2,’markersize’,12)</a:t>
            </a:r>
            <a:endParaRPr lang="zh-TW" altLang="en-US" sz="1800" dirty="0">
              <a:solidFill>
                <a:srgbClr val="0070C0"/>
              </a:solidFill>
              <a:latin typeface="+mj-lt"/>
              <a:ea typeface="+mj-ea"/>
              <a:cs typeface="標楷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7586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增加標籤 </a:t>
            </a:r>
            <a:r>
              <a:rPr lang="en-US" altLang="zh-TW" dirty="0"/>
              <a:t>– legend ()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t="4212" r="6494" b="4650"/>
          <a:stretch/>
        </p:blipFill>
        <p:spPr>
          <a:xfrm>
            <a:off x="594769" y="1262742"/>
            <a:ext cx="5255541" cy="413736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t="30237"/>
          <a:stretch/>
        </p:blipFill>
        <p:spPr>
          <a:xfrm>
            <a:off x="1462314" y="5400108"/>
            <a:ext cx="6219371" cy="120556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850310" y="3094732"/>
            <a:ext cx="283648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@ line 7</a:t>
            </a:r>
          </a:p>
          <a:p>
            <a:r>
              <a:rPr lang="zh-TW" altLang="en-US" dirty="0"/>
              <a:t>更多</a:t>
            </a:r>
            <a:r>
              <a:rPr lang="en-US" altLang="zh-TW" dirty="0"/>
              <a:t>legend</a:t>
            </a:r>
            <a:r>
              <a:rPr lang="zh-TW" altLang="en-US" dirty="0"/>
              <a:t>用法，可使用 </a:t>
            </a:r>
            <a:r>
              <a:rPr lang="en-US" altLang="zh-TW" dirty="0"/>
              <a:t>help</a:t>
            </a:r>
            <a:endParaRPr lang="zh-TW" altLang="en-US" dirty="0"/>
          </a:p>
        </p:txBody>
      </p:sp>
      <p:cxnSp>
        <p:nvCxnSpPr>
          <p:cNvPr id="13" name="直線單箭頭接點 12"/>
          <p:cNvCxnSpPr>
            <a:stCxn id="11" idx="0"/>
          </p:cNvCxnSpPr>
          <p:nvPr/>
        </p:nvCxnSpPr>
        <p:spPr>
          <a:xfrm flipH="1" flipV="1">
            <a:off x="5558975" y="1712686"/>
            <a:ext cx="1709580" cy="1382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0821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BiauKai"/>
                <a:cs typeface="BiauKai"/>
              </a:rPr>
              <a:t>4.3 </a:t>
            </a:r>
            <a:r>
              <a:rPr lang="zh-TW" altLang="en-US" dirty="0">
                <a:ea typeface="BiauKai"/>
                <a:cs typeface="BiauKai"/>
              </a:rPr>
              <a:t>圖片存檔</a:t>
            </a:r>
            <a:endParaRPr kumimoji="1" lang="zh-TW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600200"/>
            <a:ext cx="857408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TW" altLang="en-US">
              <a:latin typeface="標楷體" charset="0"/>
            </a:endParaRPr>
          </a:p>
          <a:p>
            <a:pPr>
              <a:buFont typeface="Wingdings" charset="0"/>
              <a:buNone/>
              <a:defRPr/>
            </a:pPr>
            <a:endParaRPr lang="zh-TW" altLang="en-US">
              <a:latin typeface="標楷體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8855B9-80C7-4FDC-9609-A2B92C29BDB3}"/>
              </a:ext>
            </a:extLst>
          </p:cNvPr>
          <p:cNvSpPr/>
          <p:nvPr/>
        </p:nvSpPr>
        <p:spPr>
          <a:xfrm>
            <a:off x="1215822" y="1417638"/>
            <a:ext cx="7131765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err="1"/>
              <a:t>saveas</a:t>
            </a:r>
            <a:r>
              <a:rPr lang="en-US" altLang="zh-TW" sz="2800" dirty="0"/>
              <a:t>(gcf,'hw1.png','png’);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儲存格式</a:t>
            </a:r>
            <a:r>
              <a:rPr lang="en-US" altLang="zh-TW" sz="2800" dirty="0"/>
              <a:t>: </a:t>
            </a:r>
            <a:r>
              <a:rPr lang="en-US" altLang="zh-TW" sz="2800" dirty="0" err="1"/>
              <a:t>png</a:t>
            </a: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檔名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hw1.png</a:t>
            </a:r>
            <a:endParaRPr lang="zh-TW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8855B9-80C7-4FDC-9609-A2B92C29BDB3}"/>
              </a:ext>
            </a:extLst>
          </p:cNvPr>
          <p:cNvSpPr/>
          <p:nvPr/>
        </p:nvSpPr>
        <p:spPr>
          <a:xfrm>
            <a:off x="1215822" y="2985195"/>
            <a:ext cx="7131765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print (‘-dpng’,'hw1.png');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儲存格式</a:t>
            </a:r>
            <a:r>
              <a:rPr lang="en-US" altLang="zh-TW" sz="2800" dirty="0"/>
              <a:t>: </a:t>
            </a:r>
            <a:r>
              <a:rPr lang="en-US" altLang="zh-TW" sz="2800" dirty="0" err="1"/>
              <a:t>png</a:t>
            </a: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檔名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hw1.png</a:t>
            </a:r>
            <a:endParaRPr lang="zh-TW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8855B9-80C7-4FDC-9609-A2B92C29BDB3}"/>
              </a:ext>
            </a:extLst>
          </p:cNvPr>
          <p:cNvSpPr/>
          <p:nvPr/>
        </p:nvSpPr>
        <p:spPr>
          <a:xfrm>
            <a:off x="3300311" y="5410168"/>
            <a:ext cx="2543378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/>
              <a:t>兩者皆可使用</a:t>
            </a:r>
          </a:p>
        </p:txBody>
      </p:sp>
    </p:spTree>
    <p:extLst>
      <p:ext uri="{BB962C8B-B14F-4D97-AF65-F5344CB8AC3E}">
        <p14:creationId xmlns:p14="http://schemas.microsoft.com/office/powerpoint/2010/main" val="31875100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BiauKai"/>
                <a:cs typeface="BiauKai"/>
              </a:rPr>
              <a:t>4.3</a:t>
            </a:r>
            <a:r>
              <a:rPr lang="en-US" altLang="zh-TW" dirty="0">
                <a:latin typeface="BiauKai"/>
                <a:ea typeface="BiauKai"/>
                <a:cs typeface="BiauKai"/>
              </a:rPr>
              <a:t>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其他常用的畫圖指令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>
                <a:latin typeface="BiauKai"/>
                <a:ea typeface="BiauKai"/>
                <a:cs typeface="BiauKai"/>
              </a:rPr>
              <a:t>Semilogx</a:t>
            </a:r>
            <a:r>
              <a:rPr lang="en-US" altLang="zh-TW" dirty="0">
                <a:latin typeface="BiauKai"/>
                <a:ea typeface="BiauKai"/>
                <a:cs typeface="BiauKai"/>
              </a:rPr>
              <a:t>: x</a:t>
            </a:r>
            <a:r>
              <a:rPr lang="zh-TW" altLang="en-US" dirty="0">
                <a:latin typeface="BiauKai"/>
                <a:ea typeface="BiauKai"/>
                <a:cs typeface="BiauKai"/>
              </a:rPr>
              <a:t>軸以</a:t>
            </a:r>
            <a:r>
              <a:rPr lang="en-US" altLang="zh-TW" dirty="0">
                <a:latin typeface="BiauKai"/>
                <a:ea typeface="BiauKai"/>
                <a:cs typeface="BiauKai"/>
              </a:rPr>
              <a:t>log</a:t>
            </a:r>
            <a:r>
              <a:rPr lang="zh-TW" altLang="en-US" dirty="0">
                <a:latin typeface="BiauKai"/>
                <a:ea typeface="BiauKai"/>
                <a:cs typeface="BiauKai"/>
              </a:rPr>
              <a:t>當作單位</a:t>
            </a:r>
            <a:endParaRPr lang="en-US" altLang="zh-TW" dirty="0">
              <a:latin typeface="BiauKai"/>
              <a:ea typeface="BiauKai"/>
              <a:cs typeface="BiauKai"/>
            </a:endParaRPr>
          </a:p>
          <a:p>
            <a:pPr>
              <a:defRPr/>
            </a:pPr>
            <a:r>
              <a:rPr lang="en-US" altLang="zh-TW" dirty="0" err="1">
                <a:latin typeface="BiauKai"/>
                <a:ea typeface="BiauKai"/>
                <a:cs typeface="BiauKai"/>
              </a:rPr>
              <a:t>Loglog</a:t>
            </a:r>
            <a:r>
              <a:rPr lang="en-US" altLang="zh-TW" dirty="0">
                <a:latin typeface="BiauKai"/>
                <a:ea typeface="BiauKai"/>
                <a:cs typeface="BiauKai"/>
              </a:rPr>
              <a:t>: x</a:t>
            </a:r>
            <a:r>
              <a:rPr lang="zh-TW" altLang="en-US" dirty="0">
                <a:latin typeface="BiauKai"/>
                <a:ea typeface="BiauKai"/>
                <a:cs typeface="BiauKai"/>
              </a:rPr>
              <a:t>軸和</a:t>
            </a:r>
            <a:r>
              <a:rPr lang="en-US" altLang="zh-TW" dirty="0">
                <a:latin typeface="BiauKai"/>
                <a:ea typeface="BiauKai"/>
                <a:cs typeface="BiauKai"/>
              </a:rPr>
              <a:t>y</a:t>
            </a:r>
            <a:r>
              <a:rPr lang="zh-TW" altLang="en-US" dirty="0">
                <a:latin typeface="BiauKai"/>
                <a:ea typeface="BiauKai"/>
                <a:cs typeface="BiauKai"/>
              </a:rPr>
              <a:t>軸皆以</a:t>
            </a:r>
            <a:r>
              <a:rPr lang="en-US" altLang="zh-TW" dirty="0">
                <a:latin typeface="BiauKai"/>
                <a:ea typeface="BiauKai"/>
                <a:cs typeface="BiauKai"/>
              </a:rPr>
              <a:t>log</a:t>
            </a:r>
            <a:r>
              <a:rPr lang="zh-TW" altLang="en-US" dirty="0">
                <a:latin typeface="BiauKai"/>
                <a:ea typeface="BiauKai"/>
                <a:cs typeface="BiauKai"/>
              </a:rPr>
              <a:t>當作單位</a:t>
            </a:r>
            <a:endParaRPr lang="en-US" altLang="zh-TW" dirty="0">
              <a:latin typeface="BiauKai"/>
              <a:ea typeface="BiauKai"/>
              <a:cs typeface="BiauKai"/>
            </a:endParaRPr>
          </a:p>
          <a:p>
            <a:pPr>
              <a:defRPr/>
            </a:pPr>
            <a:r>
              <a:rPr lang="en-US" altLang="zh-TW" dirty="0">
                <a:latin typeface="BiauKai"/>
                <a:ea typeface="BiauKai"/>
                <a:cs typeface="BiauKai"/>
              </a:rPr>
              <a:t>Contour: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等值線圖 </a:t>
            </a:r>
            <a:r>
              <a:rPr lang="en-US" altLang="zh-TW" dirty="0">
                <a:solidFill>
                  <a:srgbClr val="0070C0"/>
                </a:solidFill>
                <a:latin typeface="BiauKai"/>
                <a:ea typeface="BiauKai"/>
                <a:cs typeface="BiauKai"/>
              </a:rPr>
              <a:t>(</a:t>
            </a:r>
            <a:r>
              <a:rPr lang="zh-TW" altLang="en-US" dirty="0">
                <a:solidFill>
                  <a:srgbClr val="0070C0"/>
                </a:solidFill>
                <a:latin typeface="BiauKai"/>
                <a:ea typeface="BiauKai"/>
                <a:cs typeface="BiauKai"/>
              </a:rPr>
              <a:t>三維作圖</a:t>
            </a:r>
            <a:r>
              <a:rPr lang="en-US" altLang="zh-TW" dirty="0">
                <a:solidFill>
                  <a:srgbClr val="0070C0"/>
                </a:solidFill>
                <a:latin typeface="BiauKai"/>
                <a:ea typeface="BiauKai"/>
                <a:cs typeface="BiauKai"/>
              </a:rPr>
              <a:t>)</a:t>
            </a:r>
          </a:p>
          <a:p>
            <a:pPr>
              <a:defRPr/>
            </a:pPr>
            <a:r>
              <a:rPr lang="en-US" altLang="zh-TW" dirty="0" err="1">
                <a:latin typeface="BiauKai"/>
                <a:ea typeface="BiauKai"/>
                <a:cs typeface="BiauKai"/>
              </a:rPr>
              <a:t>contourf</a:t>
            </a:r>
            <a:r>
              <a:rPr lang="en-US" altLang="zh-TW" dirty="0">
                <a:latin typeface="BiauKai"/>
                <a:ea typeface="BiauKai"/>
                <a:cs typeface="BiauKai"/>
              </a:rPr>
              <a:t>: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等值線圖並上色</a:t>
            </a:r>
            <a:r>
              <a:rPr lang="en-US" altLang="zh-TW" dirty="0">
                <a:solidFill>
                  <a:srgbClr val="0070C0"/>
                </a:solidFill>
                <a:latin typeface="BiauKai"/>
                <a:ea typeface="BiauKai"/>
                <a:cs typeface="BiauKai"/>
              </a:rPr>
              <a:t>(</a:t>
            </a:r>
            <a:r>
              <a:rPr lang="zh-TW" altLang="en-US" dirty="0">
                <a:solidFill>
                  <a:srgbClr val="0070C0"/>
                </a:solidFill>
                <a:latin typeface="BiauKai"/>
                <a:ea typeface="BiauKai"/>
                <a:cs typeface="BiauKai"/>
              </a:rPr>
              <a:t>三維作圖</a:t>
            </a:r>
            <a:r>
              <a:rPr lang="en-US" altLang="zh-TW" dirty="0">
                <a:solidFill>
                  <a:srgbClr val="0070C0"/>
                </a:solidFill>
                <a:latin typeface="BiauKai"/>
                <a:ea typeface="BiauKai"/>
                <a:cs typeface="BiauKai"/>
              </a:rPr>
              <a:t>)</a:t>
            </a:r>
            <a:endParaRPr lang="en-US" altLang="zh-TW" dirty="0">
              <a:latin typeface="BiauKai"/>
              <a:ea typeface="BiauKai"/>
              <a:cs typeface="BiauKai"/>
            </a:endParaRPr>
          </a:p>
          <a:p>
            <a:pPr>
              <a:defRPr/>
            </a:pPr>
            <a:r>
              <a:rPr lang="en-US" altLang="zh-TW" dirty="0">
                <a:latin typeface="BiauKai"/>
                <a:ea typeface="BiauKai"/>
                <a:cs typeface="BiauKai"/>
              </a:rPr>
              <a:t>Quiver: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向量圖</a:t>
            </a:r>
            <a:endParaRPr lang="en-US" altLang="zh-TW" dirty="0">
              <a:latin typeface="BiauKai"/>
              <a:ea typeface="BiauKai"/>
              <a:cs typeface="BiauKai"/>
            </a:endParaRPr>
          </a:p>
          <a:p>
            <a:pPr>
              <a:defRPr/>
            </a:pPr>
            <a:r>
              <a:rPr lang="en-US" altLang="zh-TW" dirty="0">
                <a:latin typeface="BiauKai"/>
                <a:ea typeface="BiauKai"/>
                <a:cs typeface="BiauKai"/>
              </a:rPr>
              <a:t>Surf: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曲線圖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96750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BiauKai"/>
                <a:cs typeface="BiauKai"/>
              </a:rPr>
              <a:t>4.4</a:t>
            </a:r>
            <a:r>
              <a:rPr lang="en-US" altLang="zh-TW" dirty="0">
                <a:latin typeface="BiauKai"/>
                <a:ea typeface="BiauKai"/>
                <a:cs typeface="BiauKai"/>
              </a:rPr>
              <a:t>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內建函數</a:t>
            </a:r>
            <a:r>
              <a:rPr lang="en-US" altLang="zh-TW" dirty="0">
                <a:latin typeface="BiauKai"/>
                <a:ea typeface="BiauKai"/>
                <a:cs typeface="BiauKai"/>
              </a:rPr>
              <a:t>:</a:t>
            </a:r>
            <a:r>
              <a:rPr lang="zh-TW" altLang="en-US" dirty="0">
                <a:latin typeface="BiauKai"/>
                <a:ea typeface="BiauKai"/>
                <a:cs typeface="BiauKai"/>
              </a:rPr>
              <a:t> </a:t>
            </a:r>
            <a:r>
              <a:rPr lang="en-US" altLang="zh-TW" dirty="0">
                <a:latin typeface="BiauKai"/>
                <a:ea typeface="BiauKai"/>
                <a:cs typeface="BiauKai"/>
              </a:rPr>
              <a:t>histogram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hist</a:t>
            </a:r>
            <a:r>
              <a:rPr kumimoji="1" lang="en-US" altLang="zh-TW" dirty="0"/>
              <a:t>(x)</a:t>
            </a:r>
          </a:p>
          <a:p>
            <a:r>
              <a:rPr kumimoji="1" lang="en-US" altLang="zh-TW" dirty="0" err="1"/>
              <a:t>hist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x,</a:t>
            </a:r>
            <a:r>
              <a:rPr kumimoji="1" lang="en-US" altLang="zh-TW" dirty="0" err="1">
                <a:solidFill>
                  <a:srgbClr val="FF0000"/>
                </a:solidFill>
              </a:rPr>
              <a:t>nbins</a:t>
            </a:r>
            <a:r>
              <a:rPr kumimoji="1" lang="en-US" altLang="zh-TW" dirty="0"/>
              <a:t>): sorts x into the number of bins specified by the scalar </a:t>
            </a:r>
            <a:r>
              <a:rPr kumimoji="1" lang="en-US" altLang="zh-TW" dirty="0" err="1"/>
              <a:t>nbins</a:t>
            </a:r>
            <a:r>
              <a:rPr kumimoji="1" lang="en-US" altLang="zh-TW" dirty="0"/>
              <a:t>.</a:t>
            </a:r>
          </a:p>
          <a:p>
            <a:r>
              <a:rPr kumimoji="1" lang="en-US" altLang="zh-TW" dirty="0" err="1"/>
              <a:t>hist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x,</a:t>
            </a:r>
            <a:r>
              <a:rPr kumimoji="1" lang="en-US" altLang="zh-TW" dirty="0" err="1">
                <a:solidFill>
                  <a:srgbClr val="FF0000"/>
                </a:solidFill>
              </a:rPr>
              <a:t>xbins</a:t>
            </a:r>
            <a:r>
              <a:rPr kumimoji="1" lang="en-US" altLang="zh-TW" dirty="0"/>
              <a:t>): sorts x into bins with intervals or categories determined by the vector </a:t>
            </a:r>
            <a:r>
              <a:rPr kumimoji="1" lang="en-US" altLang="zh-TW" dirty="0" err="1"/>
              <a:t>xbins</a:t>
            </a:r>
            <a:r>
              <a:rPr kumimoji="1" lang="en-US" altLang="zh-TW" dirty="0"/>
              <a:t>.</a:t>
            </a:r>
          </a:p>
          <a:p>
            <a:r>
              <a:rPr kumimoji="1" lang="en-US" altLang="zh-TW" dirty="0"/>
              <a:t>Try practice 4.2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55109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008189-6C95-4AF3-82A0-918E6D55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4.1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386B91-994E-47A4-9D07-0CBA73DF0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讀取</a:t>
            </a:r>
            <a:r>
              <a:rPr lang="en-US" altLang="zh-TW" dirty="0"/>
              <a:t>practice4.mat</a:t>
            </a:r>
            <a:r>
              <a:rPr lang="zh-TW" altLang="en-US" dirty="0"/>
              <a:t>，內有</a:t>
            </a:r>
            <a:r>
              <a:rPr lang="en-US" altLang="zh-TW" dirty="0"/>
              <a:t>1~24hr</a:t>
            </a:r>
            <a:r>
              <a:rPr lang="zh-TW" altLang="en-US" dirty="0"/>
              <a:t>的溫度時間序列</a:t>
            </a:r>
            <a:endParaRPr lang="en-US" altLang="zh-TW" dirty="0"/>
          </a:p>
          <a:p>
            <a:r>
              <a:rPr lang="en-US" altLang="zh-TW" dirty="0"/>
              <a:t>Ta:</a:t>
            </a:r>
            <a:r>
              <a:rPr lang="zh-TW" altLang="en-US" dirty="0"/>
              <a:t> 空氣溫度</a:t>
            </a:r>
            <a:r>
              <a:rPr lang="en-US" altLang="zh-TW" dirty="0"/>
              <a:t>(</a:t>
            </a:r>
            <a:r>
              <a:rPr lang="en-US" altLang="zh-TW" dirty="0" err="1"/>
              <a:t>oC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Ts</a:t>
            </a:r>
            <a:r>
              <a:rPr lang="en-US" altLang="zh-TW" dirty="0"/>
              <a:t>: </a:t>
            </a:r>
            <a:r>
              <a:rPr lang="zh-TW" altLang="en-US" dirty="0"/>
              <a:t>地表溫度 </a:t>
            </a:r>
            <a:r>
              <a:rPr lang="en-US" altLang="zh-TW" dirty="0"/>
              <a:t>(</a:t>
            </a:r>
            <a:r>
              <a:rPr lang="en-US" altLang="zh-TW" dirty="0" err="1"/>
              <a:t>oC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請劃出兩者的時間序列，並標上適當的</a:t>
            </a:r>
            <a:r>
              <a:rPr lang="en-US" altLang="zh-TW" dirty="0"/>
              <a:t>x/y</a:t>
            </a:r>
            <a:r>
              <a:rPr lang="zh-TW" altLang="en-US" dirty="0"/>
              <a:t>軸標題、圖名、圖例</a:t>
            </a:r>
            <a:endParaRPr lang="en-US" altLang="zh-TW" dirty="0"/>
          </a:p>
          <a:p>
            <a:r>
              <a:rPr lang="zh-TW" altLang="en-US" dirty="0"/>
              <a:t>圖片存檔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65605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008189-6C95-4AF3-82A0-918E6D55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4.2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386B91-994E-47A4-9D07-0CBA73DF0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Load(‘</a:t>
            </a:r>
            <a:r>
              <a:rPr lang="en-US" altLang="zh-TW" dirty="0" err="1"/>
              <a:t>TS.mat</a:t>
            </a:r>
            <a:r>
              <a:rPr lang="en-US" altLang="zh-TW" dirty="0"/>
              <a:t>’)</a:t>
            </a:r>
          </a:p>
          <a:p>
            <a:r>
              <a:rPr lang="en-US" altLang="zh-TW" dirty="0" err="1"/>
              <a:t>hist</a:t>
            </a:r>
            <a:r>
              <a:rPr lang="en-US" altLang="zh-TW" dirty="0"/>
              <a:t>(TS)</a:t>
            </a:r>
          </a:p>
          <a:p>
            <a:r>
              <a:rPr lang="en-US" altLang="zh-TW" dirty="0" err="1"/>
              <a:t>hist</a:t>
            </a:r>
            <a:r>
              <a:rPr lang="en-US" altLang="zh-TW" dirty="0"/>
              <a:t>(TS,100)</a:t>
            </a:r>
            <a:endParaRPr lang="zh-TW" altLang="en-US" dirty="0"/>
          </a:p>
          <a:p>
            <a:r>
              <a:rPr lang="en-US" altLang="zh-TW" dirty="0" err="1"/>
              <a:t>hist</a:t>
            </a:r>
            <a:r>
              <a:rPr lang="en-US" altLang="zh-TW" dirty="0"/>
              <a:t>(TS,[0:5:20])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45816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 </a:t>
            </a:r>
            <a:r>
              <a:rPr lang="zh-TW" altLang="en-US" dirty="0"/>
              <a:t>內建畫圖函數 </a:t>
            </a:r>
            <a:r>
              <a:rPr lang="en-US" altLang="zh-TW" dirty="0" err="1"/>
              <a:t>pcolor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資料維度</a:t>
            </a:r>
            <a:r>
              <a:rPr lang="en-US" altLang="zh-TW" dirty="0"/>
              <a:t>:x (m*1), y (n * 1), z (m*n)</a:t>
            </a:r>
            <a:endParaRPr lang="en-US" dirty="0"/>
          </a:p>
          <a:p>
            <a:r>
              <a:rPr lang="en-US" dirty="0" err="1"/>
              <a:t>Pcolor</a:t>
            </a:r>
            <a:r>
              <a:rPr lang="en-US" dirty="0"/>
              <a:t> (z</a:t>
            </a:r>
            <a:r>
              <a:rPr lang="en-US" dirty="0">
                <a:solidFill>
                  <a:srgbClr val="FF0000"/>
                </a:solidFill>
              </a:rPr>
              <a:t>’</a:t>
            </a:r>
            <a:r>
              <a:rPr lang="en-US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等價於 </a:t>
            </a:r>
            <a:r>
              <a:rPr lang="en-US" altLang="zh-TW" dirty="0" err="1"/>
              <a:t>pcolor</a:t>
            </a:r>
            <a:r>
              <a:rPr lang="en-US" altLang="zh-TW" dirty="0"/>
              <a:t> (1:m, 1:n, z’))</a:t>
            </a:r>
            <a:endParaRPr lang="en-US" dirty="0"/>
          </a:p>
          <a:p>
            <a:r>
              <a:rPr lang="en-US" dirty="0" err="1"/>
              <a:t>Pcolor</a:t>
            </a:r>
            <a:r>
              <a:rPr lang="en-US" dirty="0"/>
              <a:t> (x, y, z</a:t>
            </a:r>
            <a:r>
              <a:rPr lang="en-US" dirty="0">
                <a:solidFill>
                  <a:srgbClr val="FF0000"/>
                </a:solidFill>
              </a:rPr>
              <a:t>’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zh-TW" altLang="en-US" dirty="0"/>
              <a:t>預設繪圖格式 </a:t>
            </a:r>
            <a:r>
              <a:rPr lang="en-US" altLang="zh-TW" dirty="0"/>
              <a:t>faceted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馬賽克格式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Try to practice 4.3, and 4.4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2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+mn-lt"/>
              </a:rPr>
              <a:t>1. Basics of linear algebra</a:t>
            </a:r>
            <a:endParaRPr kumimoji="1" lang="zh-TW" altLang="en-US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600200"/>
            <a:ext cx="8574088" cy="2116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ea typeface="+mj-ea"/>
              </a:rPr>
              <a:t>Matrix Multiplication is defined if the inner dimensions of the matrix agree. A is (4x3) and B is (3x5). Inner dimension is 3 and result is (4x5). 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26" y="3299696"/>
            <a:ext cx="6572155" cy="329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92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邊形 3">
            <a:extLst>
              <a:ext uri="{FF2B5EF4-FFF2-40B4-BE49-F238E27FC236}">
                <a16:creationId xmlns:a16="http://schemas.microsoft.com/office/drawing/2014/main" id="{D218B1C9-1B9C-BF42-AF1A-FD031993ACF5}"/>
              </a:ext>
            </a:extLst>
          </p:cNvPr>
          <p:cNvSpPr/>
          <p:nvPr/>
        </p:nvSpPr>
        <p:spPr>
          <a:xfrm>
            <a:off x="5446643" y="365127"/>
            <a:ext cx="1205948" cy="612000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365127"/>
            <a:ext cx="5917925" cy="614587"/>
          </a:xfrm>
        </p:spPr>
        <p:txBody>
          <a:bodyPr>
            <a:normAutofit/>
          </a:bodyPr>
          <a:lstStyle/>
          <a:p>
            <a:r>
              <a:rPr lang="en-US" dirty="0"/>
              <a:t>Practice 4.3 – with/without x and y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前置動作</a:t>
            </a:r>
            <a:endParaRPr lang="en-US" altLang="zh-TW" dirty="0"/>
          </a:p>
          <a:p>
            <a:r>
              <a:rPr lang="en-US" dirty="0"/>
              <a:t>Z = peaks;</a:t>
            </a:r>
          </a:p>
          <a:p>
            <a:r>
              <a:rPr lang="en-US" dirty="0"/>
              <a:t>X = -3:0.125:3;</a:t>
            </a:r>
          </a:p>
          <a:p>
            <a:r>
              <a:rPr lang="en-US" dirty="0"/>
              <a:t>Y = -3:0.125:3;</a:t>
            </a:r>
          </a:p>
        </p:txBody>
      </p:sp>
    </p:spTree>
    <p:extLst>
      <p:ext uri="{BB962C8B-B14F-4D97-AF65-F5344CB8AC3E}">
        <p14:creationId xmlns:p14="http://schemas.microsoft.com/office/powerpoint/2010/main" val="16202071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邊形 3">
            <a:extLst>
              <a:ext uri="{FF2B5EF4-FFF2-40B4-BE49-F238E27FC236}">
                <a16:creationId xmlns:a16="http://schemas.microsoft.com/office/drawing/2014/main" id="{D1C01135-4532-F040-8554-F0B66DC9D9B9}"/>
              </a:ext>
            </a:extLst>
          </p:cNvPr>
          <p:cNvSpPr/>
          <p:nvPr/>
        </p:nvSpPr>
        <p:spPr>
          <a:xfrm>
            <a:off x="5446643" y="365127"/>
            <a:ext cx="1099931" cy="612000"/>
          </a:xfrm>
          <a:prstGeom prst="parallelogram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365127"/>
            <a:ext cx="6182967" cy="614587"/>
          </a:xfrm>
        </p:spPr>
        <p:txBody>
          <a:bodyPr>
            <a:normAutofit/>
          </a:bodyPr>
          <a:lstStyle/>
          <a:p>
            <a:r>
              <a:rPr lang="en-US" dirty="0"/>
              <a:t>Practice 4.3 – with/without x and y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比較兩者之間的差異</a:t>
            </a:r>
            <a:endParaRPr lang="en-US" altLang="zh-TW" dirty="0"/>
          </a:p>
          <a:p>
            <a:r>
              <a:rPr lang="en-US" dirty="0" err="1"/>
              <a:t>Pcolor</a:t>
            </a:r>
            <a:r>
              <a:rPr lang="en-US" dirty="0"/>
              <a:t> (z);</a:t>
            </a:r>
          </a:p>
          <a:p>
            <a:r>
              <a:rPr lang="en-US" dirty="0" err="1"/>
              <a:t>Pcolor</a:t>
            </a:r>
            <a:r>
              <a:rPr lang="en-US" dirty="0"/>
              <a:t> (x, y, z);</a:t>
            </a:r>
          </a:p>
        </p:txBody>
      </p:sp>
    </p:spTree>
    <p:extLst>
      <p:ext uri="{BB962C8B-B14F-4D97-AF65-F5344CB8AC3E}">
        <p14:creationId xmlns:p14="http://schemas.microsoft.com/office/powerpoint/2010/main" val="4707073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4.4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試觀察依序下指令後的圖形變化</a:t>
            </a:r>
            <a:endParaRPr lang="en-US" altLang="zh-TW" dirty="0"/>
          </a:p>
          <a:p>
            <a:r>
              <a:rPr lang="en-US" altLang="zh-TW" dirty="0" err="1"/>
              <a:t>pcolor</a:t>
            </a:r>
            <a:r>
              <a:rPr lang="en-US" altLang="zh-TW" dirty="0"/>
              <a:t> (x, y, z);</a:t>
            </a:r>
          </a:p>
          <a:p>
            <a:r>
              <a:rPr lang="en-US" altLang="zh-TW" dirty="0"/>
              <a:t>Shading flat</a:t>
            </a:r>
          </a:p>
          <a:p>
            <a:r>
              <a:rPr lang="en-US" altLang="zh-TW" dirty="0" err="1"/>
              <a:t>Colorbar</a:t>
            </a:r>
            <a:r>
              <a:rPr lang="en-US" altLang="zh-TW" dirty="0"/>
              <a:t> ()</a:t>
            </a:r>
          </a:p>
          <a:p>
            <a:r>
              <a:rPr lang="en-US" altLang="zh-TW" dirty="0" err="1"/>
              <a:t>Colormap</a:t>
            </a:r>
            <a:r>
              <a:rPr lang="en-US" altLang="zh-TW" dirty="0"/>
              <a:t> (jet)</a:t>
            </a:r>
          </a:p>
          <a:p>
            <a:r>
              <a:rPr lang="en-US" altLang="zh-TW" dirty="0" err="1"/>
              <a:t>Caxis</a:t>
            </a:r>
            <a:r>
              <a:rPr lang="en-US" altLang="zh-TW" dirty="0"/>
              <a:t> ([-10, 10])</a:t>
            </a:r>
          </a:p>
        </p:txBody>
      </p:sp>
    </p:spTree>
    <p:extLst>
      <p:ext uri="{BB962C8B-B14F-4D97-AF65-F5344CB8AC3E}">
        <p14:creationId xmlns:p14="http://schemas.microsoft.com/office/powerpoint/2010/main" val="26721714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Colormap</a:t>
            </a:r>
            <a:r>
              <a:rPr lang="en-US" dirty="0"/>
              <a:t> reference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09" y="1417638"/>
            <a:ext cx="8687781" cy="408154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47898" y="5943600"/>
            <a:ext cx="77142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</a:p>
          <a:p>
            <a:r>
              <a:rPr lang="en-US" dirty="0">
                <a:hlinkClick r:id="rId3"/>
              </a:rPr>
              <a:t>https://www.mathworks.com/help/matlab/ref/colormap.html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51171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BiauKai"/>
                <a:ea typeface="BiauKai"/>
                <a:cs typeface="BiauKai"/>
              </a:rPr>
              <a:t>5. MATLAB </a:t>
            </a:r>
            <a:br>
              <a:rPr lang="en-US" altLang="zh-TW" dirty="0">
                <a:latin typeface="BiauKai"/>
                <a:ea typeface="BiauKai"/>
                <a:cs typeface="BiauKai"/>
              </a:rPr>
            </a:br>
            <a:r>
              <a:rPr lang="zh-TW" altLang="en-US" dirty="0">
                <a:latin typeface="BiauKai"/>
                <a:ea typeface="BiauKai"/>
                <a:cs typeface="BiauKai"/>
              </a:rPr>
              <a:t>程式設計與程式流程控制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67497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BiauKai"/>
                <a:ea typeface="BiauKai"/>
                <a:cs typeface="BiauKai"/>
              </a:rPr>
              <a:t>5.1 m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檔案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TW" altLang="en-US" dirty="0">
                <a:ea typeface="標楷體"/>
                <a:cs typeface="BiauKai"/>
              </a:rPr>
              <a:t>若要一次執行大量的 </a:t>
            </a:r>
            <a:r>
              <a:rPr lang="en-US" altLang="zh-TW" dirty="0">
                <a:ea typeface="標楷體"/>
                <a:cs typeface="BiauKai"/>
              </a:rPr>
              <a:t>MATLAB </a:t>
            </a:r>
            <a:r>
              <a:rPr lang="zh-TW" altLang="en-US" dirty="0">
                <a:ea typeface="標楷體"/>
                <a:cs typeface="BiauKai"/>
              </a:rPr>
              <a:t>指令，可將這些指令存放於一個副檔名為 </a:t>
            </a:r>
            <a:r>
              <a:rPr lang="en-US" altLang="zh-TW" dirty="0">
                <a:ea typeface="標楷體"/>
                <a:cs typeface="BiauKai"/>
              </a:rPr>
              <a:t>m </a:t>
            </a:r>
            <a:r>
              <a:rPr lang="zh-TW" altLang="en-US" dirty="0">
                <a:ea typeface="標楷體"/>
                <a:cs typeface="BiauKai"/>
              </a:rPr>
              <a:t>的檔案，並在 </a:t>
            </a:r>
            <a:r>
              <a:rPr lang="en-US" altLang="zh-TW" dirty="0">
                <a:ea typeface="標楷體"/>
                <a:cs typeface="BiauKai"/>
              </a:rPr>
              <a:t>MATLAB </a:t>
            </a:r>
            <a:r>
              <a:rPr lang="zh-TW" altLang="en-US" dirty="0">
                <a:ea typeface="標楷體"/>
                <a:cs typeface="BiauKai"/>
              </a:rPr>
              <a:t>指令提示號下鍵入此檔案的主檔名即可。</a:t>
            </a:r>
          </a:p>
          <a:p>
            <a:pPr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&gt;&gt; </a:t>
            </a:r>
            <a:r>
              <a:rPr lang="en-US" altLang="zh-TW" dirty="0" err="1">
                <a:ea typeface="標楷體"/>
                <a:cs typeface="BiauKai"/>
              </a:rPr>
              <a:t>pwd</a:t>
            </a:r>
            <a:r>
              <a:rPr lang="en-US" altLang="zh-TW" dirty="0">
                <a:ea typeface="標楷體"/>
                <a:cs typeface="BiauKai"/>
              </a:rPr>
              <a:t> % </a:t>
            </a:r>
            <a:r>
              <a:rPr lang="zh-TW" altLang="en-US" dirty="0">
                <a:ea typeface="標楷體"/>
                <a:cs typeface="BiauKai"/>
              </a:rPr>
              <a:t>顯示目前的工作目錄</a:t>
            </a:r>
            <a:r>
              <a:rPr lang="en-US" altLang="zh-TW" dirty="0">
                <a:ea typeface="標楷體"/>
                <a:cs typeface="BiauKai"/>
              </a:rPr>
              <a:t> </a:t>
            </a:r>
            <a:endParaRPr lang="zh-TW" altLang="en-US" dirty="0">
              <a:ea typeface="標楷體"/>
              <a:cs typeface="BiauKai"/>
            </a:endParaRPr>
          </a:p>
          <a:p>
            <a:pPr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&gt;&gt; cd d:\</a:t>
            </a:r>
            <a:r>
              <a:rPr lang="en-US" altLang="zh-TW" dirty="0" err="1">
                <a:ea typeface="標楷體"/>
                <a:cs typeface="BiauKai"/>
              </a:rPr>
              <a:t>mywork</a:t>
            </a:r>
            <a:endParaRPr lang="en-US" altLang="zh-TW" dirty="0">
              <a:ea typeface="標楷體"/>
              <a:cs typeface="BiauKai"/>
            </a:endParaRPr>
          </a:p>
          <a:p>
            <a:pPr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&gt;&gt; type </a:t>
            </a:r>
            <a:r>
              <a:rPr lang="en-US" altLang="zh-TW" dirty="0" err="1">
                <a:ea typeface="標楷體"/>
                <a:cs typeface="BiauKai"/>
              </a:rPr>
              <a:t>myTest.m</a:t>
            </a:r>
            <a:r>
              <a:rPr lang="en-US" altLang="zh-TW" dirty="0">
                <a:ea typeface="標楷體"/>
                <a:cs typeface="BiauKai"/>
              </a:rPr>
              <a:t>  % </a:t>
            </a:r>
            <a:r>
              <a:rPr lang="zh-TW" altLang="en-US" dirty="0">
                <a:ea typeface="標楷體"/>
                <a:cs typeface="BiauKai"/>
              </a:rPr>
              <a:t>顯示 </a:t>
            </a:r>
            <a:r>
              <a:rPr lang="en-US" altLang="zh-TW" dirty="0" err="1">
                <a:ea typeface="標楷體"/>
                <a:cs typeface="BiauKai"/>
              </a:rPr>
              <a:t>myTest.m</a:t>
            </a:r>
            <a:r>
              <a:rPr lang="en-US" altLang="zh-TW" dirty="0">
                <a:ea typeface="標楷體"/>
                <a:cs typeface="BiauKai"/>
              </a:rPr>
              <a:t> </a:t>
            </a:r>
            <a:r>
              <a:rPr lang="zh-TW" altLang="en-US" dirty="0">
                <a:ea typeface="標楷體"/>
                <a:cs typeface="BiauKai"/>
              </a:rPr>
              <a:t>的內容</a:t>
            </a:r>
          </a:p>
          <a:p>
            <a:pPr>
              <a:buNone/>
              <a:defRPr/>
            </a:pPr>
            <a:r>
              <a:rPr lang="en-US" altLang="zh-TW" dirty="0">
                <a:ea typeface="標楷體"/>
                <a:cs typeface="BiauKai"/>
              </a:rPr>
              <a:t>&gt;&gt; </a:t>
            </a:r>
            <a:r>
              <a:rPr lang="en-US" altLang="zh-TW" dirty="0" err="1">
                <a:ea typeface="標楷體"/>
                <a:cs typeface="BiauKai"/>
              </a:rPr>
              <a:t>myTest</a:t>
            </a:r>
            <a:r>
              <a:rPr lang="en-US" altLang="zh-TW" dirty="0">
                <a:ea typeface="標楷體"/>
                <a:cs typeface="BiauKai"/>
              </a:rPr>
              <a:t>  % </a:t>
            </a:r>
            <a:r>
              <a:rPr lang="zh-TW" altLang="en-US" dirty="0">
                <a:ea typeface="標楷體"/>
                <a:cs typeface="BiauKai"/>
              </a:rPr>
              <a:t>執行 </a:t>
            </a:r>
            <a:r>
              <a:rPr lang="en-US" altLang="zh-TW" dirty="0" err="1">
                <a:ea typeface="標楷體"/>
                <a:cs typeface="BiauKai"/>
              </a:rPr>
              <a:t>myTest.m</a:t>
            </a:r>
            <a:r>
              <a:rPr lang="en-US" altLang="zh-TW" sz="4000" dirty="0">
                <a:ea typeface="標楷體"/>
                <a:cs typeface="BiauKa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75730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BiauKai"/>
                <a:ea typeface="BiauKai"/>
                <a:cs typeface="BiauKai"/>
              </a:rPr>
              <a:t>5.1 m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檔案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zh-TW" altLang="en-US" dirty="0">
                <a:ea typeface="標楷體"/>
                <a:cs typeface="BiauKai"/>
              </a:rPr>
              <a:t>什麼叫</a:t>
            </a:r>
            <a:r>
              <a:rPr lang="en-US" altLang="zh-TW" b="1" dirty="0">
                <a:ea typeface="標楷體"/>
                <a:cs typeface="BiauKai"/>
              </a:rPr>
              <a:t>m-file</a:t>
            </a:r>
            <a:r>
              <a:rPr lang="zh-TW" altLang="en-US" b="1" dirty="0">
                <a:ea typeface="標楷體"/>
                <a:cs typeface="BiauKai"/>
              </a:rPr>
              <a:t>：</a:t>
            </a:r>
            <a:endParaRPr lang="zh-TW" altLang="en-US" dirty="0">
              <a:ea typeface="標楷體"/>
              <a:cs typeface="BiauKai"/>
            </a:endParaRPr>
          </a:p>
          <a:p>
            <a:pPr algn="just">
              <a:buFont typeface="Wingdings" charset="0"/>
              <a:buNone/>
              <a:defRPr/>
            </a:pPr>
            <a:r>
              <a:rPr lang="zh-TW" altLang="en-US" dirty="0">
                <a:ea typeface="標楷體"/>
                <a:cs typeface="BiauKai"/>
              </a:rPr>
              <a:t>  若在 </a:t>
            </a:r>
            <a:r>
              <a:rPr lang="en-US" altLang="zh-TW" dirty="0">
                <a:ea typeface="標楷體"/>
                <a:cs typeface="BiauKai"/>
              </a:rPr>
              <a:t>Command Window</a:t>
            </a:r>
            <a:r>
              <a:rPr lang="zh-TW" altLang="en-US" dirty="0">
                <a:ea typeface="標楷體"/>
                <a:cs typeface="BiauKai"/>
              </a:rPr>
              <a:t> 上面寫程式，按</a:t>
            </a:r>
            <a:r>
              <a:rPr lang="en-US" altLang="zh-TW" dirty="0">
                <a:ea typeface="標楷體"/>
                <a:cs typeface="BiauKai"/>
              </a:rPr>
              <a:t> Enter </a:t>
            </a:r>
            <a:r>
              <a:rPr lang="zh-TW" altLang="en-US" dirty="0">
                <a:ea typeface="標楷體"/>
                <a:cs typeface="BiauKai"/>
              </a:rPr>
              <a:t>後發現寫錯，很難直接修改。</a:t>
            </a:r>
            <a:endParaRPr lang="en-US" altLang="zh-TW" dirty="0">
              <a:ea typeface="標楷體"/>
              <a:cs typeface="BiauKai"/>
            </a:endParaRPr>
          </a:p>
          <a:p>
            <a:pPr algn="just">
              <a:buFont typeface="Wingdings" charset="0"/>
              <a:buNone/>
              <a:defRPr/>
            </a:pPr>
            <a:r>
              <a:rPr lang="zh-TW" altLang="en-US" dirty="0">
                <a:ea typeface="標楷體"/>
                <a:cs typeface="BiauKai"/>
              </a:rPr>
              <a:t>寫程式最好另外開啟一個檔案，把程式的「原始碼」寫在裡面，這個檔案稱為</a:t>
            </a:r>
            <a:r>
              <a:rPr lang="en-US" altLang="zh-TW" dirty="0">
                <a:ea typeface="標楷體"/>
                <a:cs typeface="BiauKai"/>
              </a:rPr>
              <a:t>M-file</a:t>
            </a:r>
            <a:r>
              <a:rPr lang="zh-TW" altLang="en-US" dirty="0">
                <a:ea typeface="標楷體"/>
                <a:cs typeface="BiauKai"/>
              </a:rPr>
              <a:t>，此檔案是純文字檔，而且副檔名必須是</a:t>
            </a:r>
            <a:r>
              <a:rPr lang="en-US" altLang="zh-TW" dirty="0">
                <a:ea typeface="標楷體"/>
                <a:cs typeface="BiauKai"/>
              </a:rPr>
              <a:t> m </a:t>
            </a:r>
            <a:r>
              <a:rPr lang="zh-TW" altLang="en-US" dirty="0">
                <a:ea typeface="標楷體"/>
                <a:cs typeface="BiauKai"/>
              </a:rPr>
              <a:t>。</a:t>
            </a:r>
            <a:endParaRPr lang="en-US" altLang="zh-TW" dirty="0">
              <a:ea typeface="標楷體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3280224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BiauKai"/>
                <a:ea typeface="BiauKai"/>
                <a:cs typeface="BiauKai"/>
              </a:rPr>
              <a:t>5.1 m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檔案編輯器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>
                <a:latin typeface="BiauKai"/>
                <a:ea typeface="BiauKai"/>
                <a:cs typeface="BiauKai"/>
              </a:rPr>
              <a:t>m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檔案是文字檔</a:t>
            </a:r>
          </a:p>
          <a:p>
            <a:pPr lvl="1">
              <a:defRPr/>
            </a:pPr>
            <a:r>
              <a:rPr lang="zh-TW" altLang="en-US" dirty="0">
                <a:latin typeface="BiauKai"/>
                <a:ea typeface="BiauKai"/>
                <a:cs typeface="BiauKai"/>
              </a:rPr>
              <a:t>可以用各種文字編輯器修改</a:t>
            </a:r>
          </a:p>
          <a:p>
            <a:pPr lvl="1">
              <a:defRPr/>
            </a:pPr>
            <a:r>
              <a:rPr lang="zh-TW" altLang="en-US" dirty="0">
                <a:latin typeface="BiauKai"/>
                <a:ea typeface="BiauKai"/>
                <a:cs typeface="BiauKai"/>
              </a:rPr>
              <a:t>儲存時，需以文字模式儲存</a:t>
            </a:r>
          </a:p>
          <a:p>
            <a:pPr>
              <a:defRPr/>
            </a:pPr>
            <a:r>
              <a:rPr lang="en-US" altLang="zh-TW" dirty="0">
                <a:latin typeface="BiauKai"/>
                <a:ea typeface="BiauKai"/>
                <a:cs typeface="BiauKai"/>
              </a:rPr>
              <a:t>MATLAB</a:t>
            </a:r>
            <a:r>
              <a:rPr lang="zh-TW" altLang="en-US" dirty="0">
                <a:latin typeface="BiauKai"/>
                <a:ea typeface="BiauKai"/>
                <a:cs typeface="BiauKai"/>
              </a:rPr>
              <a:t>在 </a:t>
            </a:r>
            <a:r>
              <a:rPr lang="en-US" altLang="zh-TW" dirty="0">
                <a:latin typeface="BiauKai"/>
                <a:ea typeface="BiauKai"/>
                <a:cs typeface="BiauKai"/>
              </a:rPr>
              <a:t>Windows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及 </a:t>
            </a:r>
            <a:r>
              <a:rPr lang="en-US" altLang="zh-TW" dirty="0">
                <a:latin typeface="BiauKai"/>
                <a:ea typeface="BiauKai"/>
                <a:cs typeface="BiauKai"/>
              </a:rPr>
              <a:t>Mac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平台上，提供了內建的「</a:t>
            </a:r>
            <a:r>
              <a:rPr lang="en-US" altLang="zh-TW" dirty="0">
                <a:latin typeface="BiauKai"/>
                <a:ea typeface="BiauKai"/>
                <a:cs typeface="BiauKai"/>
              </a:rPr>
              <a:t>m</a:t>
            </a:r>
            <a:r>
              <a:rPr lang="zh-TW" altLang="en-US" dirty="0">
                <a:latin typeface="BiauKai"/>
                <a:ea typeface="BiauKai"/>
                <a:cs typeface="BiauKai"/>
              </a:rPr>
              <a:t>檔案編輯器」（</a:t>
            </a:r>
            <a:r>
              <a:rPr lang="en-US" altLang="zh-TW" dirty="0">
                <a:latin typeface="BiauKai"/>
                <a:ea typeface="BiauKai"/>
                <a:cs typeface="BiauKai"/>
              </a:rPr>
              <a:t>m-file Editor）</a:t>
            </a:r>
          </a:p>
          <a:p>
            <a:pPr lvl="1">
              <a:defRPr/>
            </a:pPr>
            <a:r>
              <a:rPr lang="zh-TW" altLang="en-US" dirty="0">
                <a:latin typeface="BiauKai"/>
                <a:ea typeface="BiauKai"/>
                <a:cs typeface="BiauKai"/>
              </a:rPr>
              <a:t>點選指令視窗的 </a:t>
            </a:r>
            <a:r>
              <a:rPr lang="en-US" altLang="zh-TW" dirty="0">
                <a:latin typeface="BiauKai"/>
                <a:ea typeface="BiauKai"/>
                <a:cs typeface="BiauKai"/>
              </a:rPr>
              <a:t>file/open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下拉式選單，開啟 </a:t>
            </a:r>
            <a:r>
              <a:rPr lang="en-US" altLang="zh-TW" dirty="0">
                <a:latin typeface="BiauKai"/>
                <a:ea typeface="BiauKai"/>
                <a:cs typeface="BiauKai"/>
              </a:rPr>
              <a:t>M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檔案編輯器</a:t>
            </a:r>
          </a:p>
          <a:p>
            <a:pPr lvl="1">
              <a:defRPr/>
            </a:pPr>
            <a:r>
              <a:rPr lang="zh-TW" altLang="en-US" dirty="0">
                <a:latin typeface="BiauKai"/>
                <a:ea typeface="BiauKai"/>
                <a:cs typeface="BiauKai"/>
              </a:rPr>
              <a:t>或在指令視窗直接鍵入</a:t>
            </a:r>
            <a:r>
              <a:rPr lang="en-US" altLang="zh-TW" dirty="0">
                <a:latin typeface="BiauKai"/>
                <a:ea typeface="BiauKai"/>
                <a:cs typeface="BiauKai"/>
              </a:rPr>
              <a:t> edit </a:t>
            </a:r>
            <a:r>
              <a:rPr lang="en-US" altLang="zh-TW" dirty="0" err="1">
                <a:latin typeface="BiauKai"/>
                <a:ea typeface="BiauKai"/>
                <a:cs typeface="BiauKai"/>
              </a:rPr>
              <a:t>filename.m</a:t>
            </a:r>
            <a:endParaRPr lang="en-US" altLang="zh-TW" dirty="0">
              <a:latin typeface="BiauKai"/>
              <a:ea typeface="BiauKai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30836944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5.2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函數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>
                <a:latin typeface="BiauKai"/>
                <a:ea typeface="BiauKai"/>
                <a:cs typeface="BiauKai"/>
              </a:rPr>
              <a:t>函數</a:t>
            </a:r>
          </a:p>
          <a:p>
            <a:pPr lvl="1">
              <a:defRPr/>
            </a:pPr>
            <a:r>
              <a:rPr lang="zh-TW" altLang="en-US" dirty="0">
                <a:latin typeface="BiauKai"/>
                <a:ea typeface="BiauKai"/>
                <a:cs typeface="BiauKai"/>
              </a:rPr>
              <a:t>也是 </a:t>
            </a:r>
            <a:r>
              <a:rPr lang="en-US" altLang="zh-TW" dirty="0">
                <a:latin typeface="BiauKai"/>
                <a:ea typeface="BiauKai"/>
                <a:cs typeface="BiauKai"/>
              </a:rPr>
              <a:t>m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檔案的一種</a:t>
            </a:r>
          </a:p>
          <a:p>
            <a:pPr lvl="1">
              <a:defRPr/>
            </a:pPr>
            <a:r>
              <a:rPr lang="zh-TW" altLang="en-US" dirty="0">
                <a:latin typeface="BiauKai"/>
                <a:ea typeface="BiauKai"/>
                <a:cs typeface="BiauKai"/>
              </a:rPr>
              <a:t>可接受輸入變數，並將結果送至輸出變數</a:t>
            </a:r>
          </a:p>
          <a:p>
            <a:pPr lvl="1">
              <a:defRPr/>
            </a:pPr>
            <a:r>
              <a:rPr lang="zh-TW" altLang="en-US" dirty="0">
                <a:latin typeface="BiauKai"/>
                <a:ea typeface="BiauKai"/>
                <a:cs typeface="BiauKai"/>
              </a:rPr>
              <a:t>運算過程產生的變數都存放在函數本身的工作空間(</a:t>
            </a:r>
            <a:r>
              <a:rPr lang="en-US" altLang="zh-TW" dirty="0">
                <a:latin typeface="BiauKai"/>
                <a:ea typeface="BiauKai"/>
                <a:cs typeface="BiauKai"/>
              </a:rPr>
              <a:t>local variable)</a:t>
            </a:r>
          </a:p>
          <a:p>
            <a:pPr lvl="2">
              <a:defRPr/>
            </a:pPr>
            <a:r>
              <a:rPr lang="zh-TW" altLang="en-US" dirty="0">
                <a:latin typeface="BiauKai"/>
                <a:ea typeface="BiauKai"/>
                <a:cs typeface="BiauKai"/>
              </a:rPr>
              <a:t>不會和 </a:t>
            </a:r>
            <a:r>
              <a:rPr lang="en-US" altLang="zh-TW" dirty="0">
                <a:latin typeface="BiauKai"/>
                <a:ea typeface="BiauKai"/>
                <a:cs typeface="BiauKai"/>
              </a:rPr>
              <a:t>MATLAB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基本工作空間的變數相互覆蓋</a:t>
            </a:r>
          </a:p>
          <a:p>
            <a:pPr lvl="1">
              <a:defRPr/>
            </a:pPr>
            <a:r>
              <a:rPr lang="zh-TW" altLang="en-US" dirty="0">
                <a:latin typeface="BiauKai"/>
                <a:ea typeface="BiauKai"/>
                <a:cs typeface="BiauKai"/>
              </a:rPr>
              <a:t>函數適用於大型程式碼</a:t>
            </a:r>
          </a:p>
          <a:p>
            <a:pPr lvl="2">
              <a:defRPr/>
            </a:pPr>
            <a:r>
              <a:rPr lang="zh-TW" altLang="en-US" dirty="0">
                <a:latin typeface="BiauKai"/>
                <a:ea typeface="BiauKai"/>
                <a:cs typeface="BiauKai"/>
              </a:rPr>
              <a:t>使程式碼模組化（</a:t>
            </a:r>
            <a:r>
              <a:rPr lang="en-US" altLang="zh-TW" dirty="0">
                <a:latin typeface="BiauKai"/>
                <a:ea typeface="BiauKai"/>
                <a:cs typeface="BiauKai"/>
              </a:rPr>
              <a:t>modularized）</a:t>
            </a:r>
            <a:r>
              <a:rPr lang="zh-TW" altLang="en-US" dirty="0">
                <a:latin typeface="BiauKai"/>
                <a:ea typeface="BiauKai"/>
                <a:cs typeface="BiauKai"/>
              </a:rPr>
              <a:t>並易於維護與改進</a:t>
            </a:r>
          </a:p>
        </p:txBody>
      </p:sp>
    </p:spTree>
    <p:extLst>
      <p:ext uri="{BB962C8B-B14F-4D97-AF65-F5344CB8AC3E}">
        <p14:creationId xmlns:p14="http://schemas.microsoft.com/office/powerpoint/2010/main" val="24087645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381000" y="1513906"/>
            <a:ext cx="8574088" cy="534409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>
                <a:ea typeface="標楷體"/>
                <a:cs typeface="BiauKai"/>
              </a:rPr>
              <a:t>在</a:t>
            </a:r>
            <a:r>
              <a:rPr lang="en-US" altLang="zh-TW" dirty="0">
                <a:ea typeface="標楷體"/>
                <a:cs typeface="BiauKai"/>
              </a:rPr>
              <a:t>command window</a:t>
            </a:r>
            <a:r>
              <a:rPr lang="zh-TW" altLang="en-US" dirty="0">
                <a:ea typeface="標楷體"/>
                <a:cs typeface="BiauKai"/>
              </a:rPr>
              <a:t>中，可以自己建立函式，例如</a:t>
            </a:r>
            <a:r>
              <a:rPr lang="en-US" altLang="zh-TW" dirty="0">
                <a:ea typeface="標楷體"/>
                <a:cs typeface="BiauKai"/>
              </a:rPr>
              <a:t>: f(x)=sin3x, f(x)=</a:t>
            </a:r>
            <a:r>
              <a:rPr lang="en-US" altLang="zh-TW" dirty="0" err="1">
                <a:ea typeface="標楷體"/>
                <a:cs typeface="BiauKai"/>
              </a:rPr>
              <a:t>exp</a:t>
            </a:r>
            <a:r>
              <a:rPr lang="en-US" altLang="zh-TW" dirty="0">
                <a:ea typeface="標楷體"/>
                <a:cs typeface="BiauKai"/>
              </a:rPr>
              <a:t>(sin(x)),</a:t>
            </a:r>
            <a:r>
              <a:rPr lang="zh-TW" altLang="en-US" dirty="0">
                <a:ea typeface="標楷體"/>
                <a:cs typeface="BiauKai"/>
              </a:rPr>
              <a:t>等</a:t>
            </a:r>
            <a:endParaRPr lang="en-US" altLang="zh-TW" dirty="0">
              <a:ea typeface="標楷體"/>
              <a:cs typeface="BiauKai"/>
            </a:endParaRPr>
          </a:p>
          <a:p>
            <a:pPr>
              <a:defRPr/>
            </a:pPr>
            <a:r>
              <a:rPr lang="zh-TW" altLang="en-US" dirty="0">
                <a:ea typeface="標楷體"/>
                <a:cs typeface="BiauKai"/>
              </a:rPr>
              <a:t>使用方法如下</a:t>
            </a:r>
            <a:r>
              <a:rPr lang="en-US" altLang="zh-TW" dirty="0">
                <a:ea typeface="標楷體"/>
                <a:cs typeface="BiauKai"/>
              </a:rPr>
              <a:t>:</a:t>
            </a:r>
            <a:br>
              <a:rPr lang="en-US" altLang="zh-TW" dirty="0">
                <a:ea typeface="標楷體"/>
                <a:cs typeface="BiauKai"/>
              </a:rPr>
            </a:br>
            <a:r>
              <a:rPr lang="en-US" altLang="zh-TW" dirty="0">
                <a:ea typeface="標楷體"/>
                <a:cs typeface="BiauKai"/>
              </a:rPr>
              <a:t>f=@(</a:t>
            </a:r>
            <a:r>
              <a:rPr lang="en-US" altLang="zh-TW" dirty="0" err="1">
                <a:ea typeface="標楷體"/>
                <a:cs typeface="BiauKai"/>
              </a:rPr>
              <a:t>x,y</a:t>
            </a:r>
            <a:r>
              <a:rPr lang="en-US" altLang="zh-TW" dirty="0">
                <a:ea typeface="標楷體"/>
                <a:cs typeface="BiauKai"/>
              </a:rPr>
              <a:t>,…) sin(x)+sin(y)+….</a:t>
            </a:r>
          </a:p>
          <a:p>
            <a:pPr>
              <a:defRPr/>
            </a:pPr>
            <a:endParaRPr lang="en-US" altLang="zh-TW" dirty="0">
              <a:ea typeface="標楷體"/>
              <a:cs typeface="BiauKai"/>
            </a:endParaRPr>
          </a:p>
          <a:p>
            <a:pPr>
              <a:defRPr/>
            </a:pPr>
            <a:endParaRPr lang="en-US" altLang="zh-TW" dirty="0">
              <a:ea typeface="標楷體"/>
              <a:cs typeface="BiauKai"/>
            </a:endParaRPr>
          </a:p>
          <a:p>
            <a:pPr>
              <a:defRPr/>
            </a:pPr>
            <a:endParaRPr lang="en-US" altLang="zh-TW" dirty="0">
              <a:ea typeface="標楷體"/>
              <a:cs typeface="BiauKai"/>
            </a:endParaRPr>
          </a:p>
          <a:p>
            <a:pPr>
              <a:defRPr/>
            </a:pPr>
            <a:endParaRPr lang="en-US" altLang="zh-TW" dirty="0">
              <a:ea typeface="標楷體"/>
              <a:cs typeface="BiauKai"/>
            </a:endParaRPr>
          </a:p>
          <a:p>
            <a:pPr>
              <a:defRPr/>
            </a:pPr>
            <a:r>
              <a:rPr lang="en-US" altLang="zh-TW" dirty="0">
                <a:ea typeface="標楷體"/>
                <a:cs typeface="BiauKai"/>
              </a:rPr>
              <a:t>Very useful -- like “subroutine/function” in FORTRAN</a:t>
            </a:r>
          </a:p>
          <a:p>
            <a:pPr>
              <a:defRPr/>
            </a:pPr>
            <a:r>
              <a:rPr lang="zh-TW" altLang="en-US" dirty="0">
                <a:solidFill>
                  <a:srgbClr val="0070C0"/>
                </a:solidFill>
                <a:ea typeface="標楷體"/>
                <a:cs typeface="BiauKai"/>
              </a:rPr>
              <a:t>建議太複雜的自訂函數另外建立一個</a:t>
            </a:r>
            <a:r>
              <a:rPr lang="en-US" altLang="zh-TW" dirty="0">
                <a:solidFill>
                  <a:srgbClr val="0070C0"/>
                </a:solidFill>
                <a:ea typeface="標楷體"/>
                <a:cs typeface="BiauKai"/>
              </a:rPr>
              <a:t>.m</a:t>
            </a:r>
            <a:r>
              <a:rPr lang="zh-TW" altLang="en-US" dirty="0">
                <a:solidFill>
                  <a:srgbClr val="0070C0"/>
                </a:solidFill>
                <a:ea typeface="標楷體"/>
                <a:cs typeface="BiauKai"/>
              </a:rPr>
              <a:t>檔，請參考下一頁</a:t>
            </a:r>
          </a:p>
        </p:txBody>
      </p:sp>
      <p:sp>
        <p:nvSpPr>
          <p:cNvPr id="5" name="直線圖說文字 1 3"/>
          <p:cNvSpPr>
            <a:spLocks/>
          </p:cNvSpPr>
          <p:nvPr/>
        </p:nvSpPr>
        <p:spPr bwMode="auto">
          <a:xfrm>
            <a:off x="30163" y="4460081"/>
            <a:ext cx="2879725" cy="528638"/>
          </a:xfrm>
          <a:prstGeom prst="borderCallout1">
            <a:avLst>
              <a:gd name="adj1" fmla="val -28282"/>
              <a:gd name="adj2" fmla="val 48106"/>
              <a:gd name="adj3" fmla="val -249700"/>
              <a:gd name="adj4" fmla="val 298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cs typeface="新細明體" charset="0"/>
              </a:rPr>
              <a:t>要建立之函式的名稱</a:t>
            </a:r>
          </a:p>
        </p:txBody>
      </p:sp>
      <p:sp>
        <p:nvSpPr>
          <p:cNvPr id="6" name="直線圖說文字 1 4"/>
          <p:cNvSpPr>
            <a:spLocks/>
          </p:cNvSpPr>
          <p:nvPr/>
        </p:nvSpPr>
        <p:spPr bwMode="auto">
          <a:xfrm>
            <a:off x="3419475" y="4412457"/>
            <a:ext cx="3313113" cy="576262"/>
          </a:xfrm>
          <a:prstGeom prst="borderCallout1">
            <a:avLst>
              <a:gd name="adj1" fmla="val -16963"/>
              <a:gd name="adj2" fmla="val 43806"/>
              <a:gd name="adj3" fmla="val -224733"/>
              <a:gd name="adj4" fmla="val -378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cs typeface="新細明體" charset="0"/>
              </a:rPr>
              <a:t>要建立之函式內的變數</a:t>
            </a:r>
          </a:p>
        </p:txBody>
      </p:sp>
      <p:sp>
        <p:nvSpPr>
          <p:cNvPr id="7" name="直線圖說文字 1 5"/>
          <p:cNvSpPr>
            <a:spLocks/>
          </p:cNvSpPr>
          <p:nvPr/>
        </p:nvSpPr>
        <p:spPr bwMode="auto">
          <a:xfrm>
            <a:off x="7092950" y="4425157"/>
            <a:ext cx="1943100" cy="563562"/>
          </a:xfrm>
          <a:prstGeom prst="borderCallout1">
            <a:avLst>
              <a:gd name="adj1" fmla="val -21773"/>
              <a:gd name="adj2" fmla="val 49671"/>
              <a:gd name="adj3" fmla="val -220404"/>
              <a:gd name="adj4" fmla="val -1401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cs typeface="新細明體" charset="0"/>
              </a:rPr>
              <a:t>函式敘述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E31D115-0885-4BB0-B2E6-A28000628E4F}"/>
              </a:ext>
            </a:extLst>
          </p:cNvPr>
          <p:cNvSpPr txBox="1">
            <a:spLocks/>
          </p:cNvSpPr>
          <p:nvPr/>
        </p:nvSpPr>
        <p:spPr>
          <a:xfrm>
            <a:off x="235227" y="397566"/>
            <a:ext cx="5556042" cy="583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sz="3200" dirty="0"/>
              <a:t>5.2 </a:t>
            </a:r>
            <a:r>
              <a:rPr kumimoji="1" lang="zh-TW" altLang="en-US" sz="3200" dirty="0">
                <a:latin typeface="Kaiti TC" panose="02010600040101010101" pitchFamily="2" charset="-120"/>
                <a:ea typeface="Kaiti TC" panose="02010600040101010101" pitchFamily="2" charset="-120"/>
              </a:rPr>
              <a:t>建立自訂函數於</a:t>
            </a:r>
            <a:r>
              <a:rPr kumimoji="1" lang="zh-TW" altLang="en-US" sz="3200" dirty="0">
                <a:solidFill>
                  <a:srgbClr val="C00000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主程式中</a:t>
            </a:r>
          </a:p>
        </p:txBody>
      </p:sp>
    </p:spTree>
    <p:extLst>
      <p:ext uri="{BB962C8B-B14F-4D97-AF65-F5344CB8AC3E}">
        <p14:creationId xmlns:p14="http://schemas.microsoft.com/office/powerpoint/2010/main" val="106660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1. Basics of linear algebra</a:t>
            </a:r>
            <a:endParaRPr kumimoji="1" lang="zh-TW" altLang="en-US" dirty="0">
              <a:latin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471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ea typeface="+mj-ea"/>
              </a:rPr>
              <a:t>Matrix multiplication is not commutative, meaning that in general, 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000000"/>
                </a:solidFill>
                <a:ea typeface="+mj-ea"/>
              </a:rPr>
              <a:t>	AB =~ BA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675389"/>
            <a:ext cx="3302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1"/>
          <a:stretch>
            <a:fillRect/>
          </a:stretch>
        </p:blipFill>
        <p:spPr bwMode="auto">
          <a:xfrm>
            <a:off x="395288" y="5062538"/>
            <a:ext cx="85090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93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4967BB-FB47-754B-AB4D-9A731960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5.2 </a:t>
            </a:r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建立自訂函數於</a:t>
            </a:r>
            <a:r>
              <a:rPr kumimoji="1" lang="zh-TW" altLang="en-US" dirty="0">
                <a:solidFill>
                  <a:srgbClr val="C00000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副程式中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AE986D0-F3D7-3C44-994E-C36158A07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9478"/>
            <a:ext cx="8229600" cy="519880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zh-TW" altLang="en-US" sz="2400" dirty="0">
                <a:solidFill>
                  <a:srgbClr val="000000"/>
                </a:solidFill>
                <a:latin typeface="BiauKai"/>
                <a:ea typeface="BiauKai"/>
                <a:cs typeface="BiauKai"/>
              </a:rPr>
              <a:t>另外建立一個</a:t>
            </a:r>
            <a:r>
              <a:rPr lang="en-US" altLang="zh-TW" sz="2400" dirty="0">
                <a:solidFill>
                  <a:srgbClr val="000000"/>
                </a:solidFill>
                <a:latin typeface="BiauKai"/>
                <a:ea typeface="BiauKai"/>
                <a:cs typeface="BiauKai"/>
              </a:rPr>
              <a:t>.m</a:t>
            </a:r>
            <a:r>
              <a:rPr lang="zh-TW" altLang="en-US" sz="2400" dirty="0">
                <a:solidFill>
                  <a:srgbClr val="000000"/>
                </a:solidFill>
                <a:latin typeface="BiauKai"/>
                <a:ea typeface="BiauKai"/>
                <a:cs typeface="BiauKai"/>
              </a:rPr>
              <a:t>檔，檔名請和自訂函數相同</a:t>
            </a:r>
            <a:r>
              <a:rPr lang="en-US" altLang="zh-TW" sz="2400" dirty="0">
                <a:solidFill>
                  <a:srgbClr val="0070C0"/>
                </a:solidFill>
                <a:latin typeface="BiauKai"/>
                <a:ea typeface="BiauKai"/>
                <a:cs typeface="BiauKai"/>
              </a:rPr>
              <a:t>(</a:t>
            </a:r>
            <a:r>
              <a:rPr lang="en-US" altLang="zh-TW" sz="2400" dirty="0" err="1">
                <a:solidFill>
                  <a:srgbClr val="0070C0"/>
                </a:solidFill>
                <a:latin typeface="BiauKai"/>
                <a:ea typeface="BiauKai"/>
                <a:cs typeface="BiauKai"/>
              </a:rPr>
              <a:t>funcname.m</a:t>
            </a:r>
            <a:r>
              <a:rPr lang="en-US" altLang="zh-TW" sz="2400" dirty="0">
                <a:solidFill>
                  <a:srgbClr val="0070C0"/>
                </a:solidFill>
                <a:latin typeface="BiauKai"/>
                <a:ea typeface="BiauKai"/>
                <a:cs typeface="BiauKai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TW" sz="2400" dirty="0">
                <a:solidFill>
                  <a:srgbClr val="000000"/>
                </a:solidFill>
                <a:latin typeface="BiauKai"/>
                <a:ea typeface="BiauKai"/>
                <a:cs typeface="BiauKai"/>
              </a:rPr>
              <a:t>Function output= </a:t>
            </a:r>
            <a:r>
              <a:rPr lang="en-US" altLang="zh-TW" sz="2400" dirty="0" err="1">
                <a:solidFill>
                  <a:srgbClr val="000000"/>
                </a:solidFill>
                <a:latin typeface="BiauKai"/>
                <a:ea typeface="BiauKai"/>
                <a:cs typeface="BiauKai"/>
              </a:rPr>
              <a:t>funcname</a:t>
            </a:r>
            <a:r>
              <a:rPr lang="en-US" altLang="zh-TW" sz="2400" dirty="0">
                <a:solidFill>
                  <a:srgbClr val="000000"/>
                </a:solidFill>
                <a:latin typeface="BiauKai"/>
                <a:ea typeface="BiauKai"/>
                <a:cs typeface="BiauKai"/>
              </a:rPr>
              <a:t>(input)</a:t>
            </a:r>
            <a:endParaRPr lang="en-US" altLang="zh-TW" sz="2400" dirty="0">
              <a:latin typeface="BiauKai"/>
              <a:ea typeface="BiauKai"/>
              <a:cs typeface="BiauKai"/>
            </a:endParaRPr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  <a:latin typeface="BiauKai"/>
                <a:ea typeface="BiauKai"/>
                <a:cs typeface="BiauKai"/>
              </a:rPr>
              <a:t>%</a:t>
            </a:r>
            <a:r>
              <a:rPr lang="en-US" altLang="zh-TW" sz="2400" dirty="0" err="1">
                <a:solidFill>
                  <a:srgbClr val="000000"/>
                </a:solidFill>
                <a:latin typeface="BiauKai"/>
                <a:ea typeface="BiauKai"/>
                <a:cs typeface="BiauKai"/>
              </a:rPr>
              <a:t>helpcomments</a:t>
            </a:r>
            <a:endParaRPr lang="en-US" altLang="zh-TW" sz="2400" dirty="0">
              <a:solidFill>
                <a:srgbClr val="000000"/>
              </a:solidFill>
              <a:latin typeface="BiauKai"/>
              <a:ea typeface="BiauKai"/>
              <a:cs typeface="BiauKai"/>
            </a:endParaRPr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  <a:latin typeface="BiauKai"/>
                <a:ea typeface="BiauKai"/>
                <a:cs typeface="BiauKai"/>
              </a:rPr>
              <a:t>Statements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  <a:latin typeface="BiauKai"/>
                <a:ea typeface="BiauKai"/>
                <a:cs typeface="BiauKai"/>
              </a:rPr>
              <a:t>output=value</a:t>
            </a:r>
          </a:p>
          <a:p>
            <a:pPr lvl="1">
              <a:lnSpc>
                <a:spcPct val="90000"/>
              </a:lnSpc>
              <a:buNone/>
              <a:defRPr/>
            </a:pPr>
            <a:endParaRPr lang="en-US" altLang="zh-TW" sz="2400" dirty="0">
              <a:latin typeface="BiauKai"/>
              <a:ea typeface="BiauKai"/>
              <a:cs typeface="BiauKai"/>
            </a:endParaRPr>
          </a:p>
          <a:p>
            <a:pPr>
              <a:lnSpc>
                <a:spcPct val="90000"/>
              </a:lnSpc>
              <a:defRPr/>
            </a:pPr>
            <a:r>
              <a:rPr lang="zh-TW" altLang="en-US" sz="2800" dirty="0">
                <a:latin typeface="BiauKai"/>
                <a:ea typeface="BiauKai"/>
                <a:cs typeface="BiauKai"/>
              </a:rPr>
              <a:t>第一列為函數定義列（</a:t>
            </a:r>
            <a:r>
              <a:rPr lang="en-US" altLang="zh-TW" sz="2800" dirty="0">
                <a:latin typeface="BiauKai"/>
                <a:ea typeface="BiauKai"/>
                <a:cs typeface="BiauKai"/>
              </a:rPr>
              <a:t>function</a:t>
            </a:r>
            <a:r>
              <a:rPr lang="zh-TW" altLang="en-US" sz="2800" dirty="0">
                <a:latin typeface="BiauKai"/>
                <a:ea typeface="BiauKai"/>
                <a:cs typeface="BiauKai"/>
              </a:rPr>
              <a:t>為關鍵字</a:t>
            </a:r>
            <a:r>
              <a:rPr lang="en-US" altLang="zh-TW" sz="2800" dirty="0">
                <a:latin typeface="BiauKai"/>
                <a:ea typeface="BiauKai"/>
                <a:cs typeface="BiauKai"/>
              </a:rPr>
              <a:t>）</a:t>
            </a:r>
          </a:p>
          <a:p>
            <a:pPr lvl="1">
              <a:lnSpc>
                <a:spcPct val="90000"/>
              </a:lnSpc>
              <a:defRPr/>
            </a:pPr>
            <a:r>
              <a:rPr lang="zh-TW" altLang="en-US" sz="2400" dirty="0">
                <a:latin typeface="BiauKai"/>
                <a:ea typeface="BiauKai"/>
                <a:cs typeface="BiauKai"/>
              </a:rPr>
              <a:t>定義函數名稱（ </a:t>
            </a:r>
            <a:r>
              <a:rPr lang="en-US" altLang="zh-TW" sz="2400" dirty="0" err="1">
                <a:solidFill>
                  <a:srgbClr val="000000"/>
                </a:solidFill>
                <a:latin typeface="BiauKai"/>
                <a:ea typeface="BiauKai"/>
                <a:cs typeface="BiauKai"/>
              </a:rPr>
              <a:t>funcname</a:t>
            </a:r>
            <a:r>
              <a:rPr lang="en-US" altLang="zh-TW" sz="2400" dirty="0">
                <a:latin typeface="BiauKai"/>
                <a:ea typeface="BiauKai"/>
                <a:cs typeface="BiauKai"/>
              </a:rPr>
              <a:t> ，</a:t>
            </a:r>
            <a:r>
              <a:rPr lang="zh-TW" altLang="en-US" sz="2400" dirty="0">
                <a:latin typeface="BiauKai"/>
                <a:ea typeface="BiauKai"/>
                <a:cs typeface="BiauKai"/>
              </a:rPr>
              <a:t>最好和檔案的檔名相同）</a:t>
            </a:r>
          </a:p>
          <a:p>
            <a:pPr lvl="1">
              <a:lnSpc>
                <a:spcPct val="90000"/>
              </a:lnSpc>
              <a:defRPr/>
            </a:pPr>
            <a:r>
              <a:rPr lang="zh-TW" altLang="en-US" sz="2400" dirty="0">
                <a:latin typeface="BiauKai"/>
                <a:ea typeface="BiauKai"/>
                <a:cs typeface="BiauKai"/>
              </a:rPr>
              <a:t>輸入引數（</a:t>
            </a:r>
            <a:r>
              <a:rPr lang="en-US" altLang="zh-TW" sz="2400" dirty="0">
                <a:solidFill>
                  <a:srgbClr val="000000"/>
                </a:solidFill>
                <a:latin typeface="BiauKai"/>
                <a:ea typeface="BiauKai"/>
                <a:cs typeface="BiauKai"/>
              </a:rPr>
              <a:t>input</a:t>
            </a:r>
            <a:r>
              <a:rPr lang="en-US" altLang="zh-TW" sz="2400" dirty="0">
                <a:latin typeface="BiauKai"/>
                <a:ea typeface="BiauKai"/>
                <a:cs typeface="BiauKai"/>
              </a:rPr>
              <a:t>）</a:t>
            </a:r>
          </a:p>
          <a:p>
            <a:pPr lvl="1">
              <a:lnSpc>
                <a:spcPct val="90000"/>
              </a:lnSpc>
              <a:defRPr/>
            </a:pPr>
            <a:r>
              <a:rPr lang="zh-TW" altLang="en-US" sz="2400" dirty="0">
                <a:latin typeface="BiauKai"/>
                <a:ea typeface="BiauKai"/>
                <a:cs typeface="BiauKai"/>
              </a:rPr>
              <a:t>輸出引數（ </a:t>
            </a:r>
            <a:r>
              <a:rPr lang="en-US" altLang="zh-TW" sz="2400" dirty="0">
                <a:solidFill>
                  <a:srgbClr val="000000"/>
                </a:solidFill>
                <a:latin typeface="BiauKai"/>
                <a:ea typeface="BiauKai"/>
                <a:cs typeface="BiauKai"/>
              </a:rPr>
              <a:t>output</a:t>
            </a:r>
            <a:r>
              <a:rPr lang="en-US" altLang="zh-TW" sz="2400" dirty="0">
                <a:latin typeface="BiauKai"/>
                <a:ea typeface="BiauKai"/>
                <a:cs typeface="BiauKai"/>
              </a:rPr>
              <a:t> ）   </a:t>
            </a:r>
          </a:p>
          <a:p>
            <a:pPr>
              <a:lnSpc>
                <a:spcPct val="90000"/>
              </a:lnSpc>
              <a:defRPr/>
            </a:pPr>
            <a:r>
              <a:rPr lang="zh-TW" altLang="en-US" sz="2800" dirty="0">
                <a:latin typeface="BiauKai"/>
                <a:ea typeface="BiauKai"/>
                <a:cs typeface="BiauKai"/>
              </a:rPr>
              <a:t>第二列為</a:t>
            </a:r>
            <a:r>
              <a:rPr lang="en-US" altLang="zh-TW" sz="2800" dirty="0">
                <a:latin typeface="BiauKai"/>
                <a:ea typeface="BiauKai"/>
                <a:cs typeface="BiauKai"/>
              </a:rPr>
              <a:t>help</a:t>
            </a:r>
            <a:r>
              <a:rPr lang="zh-TW" altLang="en-US" sz="2800" dirty="0">
                <a:latin typeface="BiauKai"/>
                <a:ea typeface="BiauKai"/>
                <a:cs typeface="BiauKai"/>
              </a:rPr>
              <a:t>註解說明，可以用</a:t>
            </a:r>
            <a:r>
              <a:rPr lang="en-US" altLang="zh-TW" sz="2800" dirty="0">
                <a:latin typeface="BiauKai"/>
                <a:ea typeface="BiauKai"/>
                <a:cs typeface="BiauKai"/>
              </a:rPr>
              <a:t>help </a:t>
            </a:r>
            <a:r>
              <a:rPr lang="en-US" altLang="zh-TW" sz="2800" dirty="0" err="1">
                <a:solidFill>
                  <a:srgbClr val="000000"/>
                </a:solidFill>
                <a:latin typeface="BiauKai"/>
                <a:ea typeface="BiauKai"/>
                <a:cs typeface="BiauKai"/>
              </a:rPr>
              <a:t>funcname</a:t>
            </a:r>
            <a:r>
              <a:rPr lang="zh-TW" altLang="en-US" sz="2800" dirty="0">
                <a:latin typeface="BiauKai"/>
                <a:ea typeface="BiauKai"/>
                <a:cs typeface="BiauKai"/>
              </a:rPr>
              <a:t>顯示註解說明</a:t>
            </a:r>
          </a:p>
          <a:p>
            <a:pPr>
              <a:lnSpc>
                <a:spcPct val="90000"/>
              </a:lnSpc>
              <a:defRPr/>
            </a:pPr>
            <a:r>
              <a:rPr lang="zh-TW" altLang="en-US" sz="2800" dirty="0">
                <a:latin typeface="BiauKai"/>
                <a:ea typeface="BiauKai"/>
                <a:cs typeface="BiauKai"/>
              </a:rPr>
              <a:t>第三列為函數主體</a:t>
            </a:r>
            <a:r>
              <a:rPr lang="en-US" altLang="zh-TW" sz="2800" dirty="0">
                <a:latin typeface="BiauKai"/>
                <a:ea typeface="BiauKai"/>
                <a:cs typeface="BiauKai"/>
              </a:rPr>
              <a:t> (Function Body)</a:t>
            </a:r>
            <a:endParaRPr lang="zh-TW" altLang="en-US" sz="2800" dirty="0">
              <a:latin typeface="BiauKai"/>
              <a:ea typeface="BiauKai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40596930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latin typeface="BiauKai"/>
                <a:ea typeface="BiauKai"/>
                <a:cs typeface="BiauKai"/>
              </a:rPr>
              <a:t>func1.m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可算出一向量的平均值</a:t>
            </a:r>
          </a:p>
          <a:p>
            <a:pPr lvl="1">
              <a:buNone/>
              <a:defRPr/>
            </a:pPr>
            <a:r>
              <a:rPr lang="zh-TW" altLang="en-US" sz="1800" dirty="0">
                <a:latin typeface="BiauKai"/>
                <a:ea typeface="BiauKai"/>
                <a:cs typeface="BiauKai"/>
              </a:rPr>
              <a:t>&gt;&gt; </a:t>
            </a:r>
            <a:r>
              <a:rPr lang="en-US" altLang="zh-TW" sz="1800" dirty="0">
                <a:latin typeface="BiauKai"/>
                <a:ea typeface="BiauKai"/>
                <a:cs typeface="BiauKai"/>
              </a:rPr>
              <a:t>edit</a:t>
            </a:r>
            <a:r>
              <a:rPr lang="en-US" altLang="zh-TW" sz="1800" b="1" dirty="0">
                <a:solidFill>
                  <a:srgbClr val="000000"/>
                </a:solidFill>
                <a:latin typeface="BiauKai"/>
                <a:ea typeface="BiauKai"/>
                <a:cs typeface="BiauKai"/>
              </a:rPr>
              <a:t> func1.m</a:t>
            </a:r>
            <a:endParaRPr lang="en-US" altLang="zh-TW" sz="1800" dirty="0">
              <a:solidFill>
                <a:schemeClr val="folHlink"/>
              </a:solidFill>
              <a:latin typeface="BiauKai"/>
              <a:ea typeface="BiauKai"/>
              <a:cs typeface="BiauKai"/>
            </a:endParaRPr>
          </a:p>
          <a:p>
            <a:pPr lvl="1">
              <a:buNone/>
              <a:defRPr/>
            </a:pPr>
            <a:r>
              <a:rPr lang="en-US" altLang="zh-TW" dirty="0">
                <a:solidFill>
                  <a:schemeClr val="folHlink"/>
                </a:solidFill>
                <a:latin typeface="BiauKai"/>
                <a:ea typeface="BiauKai"/>
                <a:cs typeface="BiauKai"/>
              </a:rPr>
              <a:t>function average = func1(vector)</a:t>
            </a:r>
          </a:p>
          <a:p>
            <a:pPr lvl="1">
              <a:buNone/>
              <a:defRPr/>
            </a:pPr>
            <a:r>
              <a:rPr lang="en-US" altLang="zh-TW" dirty="0">
                <a:solidFill>
                  <a:schemeClr val="folHlink"/>
                </a:solidFill>
                <a:latin typeface="BiauKai"/>
                <a:ea typeface="BiauKai"/>
                <a:cs typeface="BiauKai"/>
              </a:rPr>
              <a:t>% </a:t>
            </a:r>
            <a:r>
              <a:rPr lang="zh-TW" altLang="en-US" dirty="0">
                <a:solidFill>
                  <a:schemeClr val="folHlink"/>
                </a:solidFill>
                <a:latin typeface="BiauKai"/>
                <a:ea typeface="BiauKai"/>
                <a:cs typeface="BiauKai"/>
              </a:rPr>
              <a:t>計算平均值</a:t>
            </a:r>
            <a:endParaRPr lang="en-US" altLang="zh-TW" dirty="0">
              <a:solidFill>
                <a:schemeClr val="folHlink"/>
              </a:solidFill>
              <a:latin typeface="BiauKai"/>
              <a:ea typeface="BiauKai"/>
              <a:cs typeface="BiauKai"/>
            </a:endParaRPr>
          </a:p>
          <a:p>
            <a:pPr lvl="1">
              <a:buNone/>
              <a:defRPr/>
            </a:pPr>
            <a:r>
              <a:rPr lang="en-US" altLang="zh-TW" dirty="0">
                <a:solidFill>
                  <a:schemeClr val="folHlink"/>
                </a:solidFill>
                <a:latin typeface="BiauKai"/>
                <a:ea typeface="BiauKai"/>
                <a:cs typeface="BiauKai"/>
              </a:rPr>
              <a:t>average = sum(vector)/length(vector);</a:t>
            </a:r>
            <a:r>
              <a:rPr lang="en-US" altLang="zh-TW" sz="1800" dirty="0">
                <a:solidFill>
                  <a:srgbClr val="000000"/>
                </a:solidFill>
                <a:latin typeface="BiauKai"/>
                <a:ea typeface="BiauKai"/>
                <a:cs typeface="BiauKai"/>
              </a:rPr>
              <a:t>	</a:t>
            </a:r>
            <a:endParaRPr lang="zh-TW" altLang="en-US" dirty="0">
              <a:latin typeface="BiauKai"/>
              <a:ea typeface="BiauKai"/>
              <a:cs typeface="BiauKai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45CAD9B-677E-DC46-B473-25A93638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5113782" cy="614587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5.2 </a:t>
            </a:r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建立自訂函數於</a:t>
            </a:r>
            <a:r>
              <a:rPr kumimoji="1" lang="zh-TW" altLang="en-US" dirty="0">
                <a:solidFill>
                  <a:srgbClr val="C00000"/>
                </a:solidFill>
                <a:latin typeface="Kaiti TC" panose="02010600040101010101" pitchFamily="2" charset="-120"/>
                <a:ea typeface="Kaiti TC" panose="02010600040101010101" pitchFamily="2" charset="-120"/>
              </a:rPr>
              <a:t>副程式中</a:t>
            </a:r>
          </a:p>
        </p:txBody>
      </p:sp>
    </p:spTree>
    <p:extLst>
      <p:ext uri="{BB962C8B-B14F-4D97-AF65-F5344CB8AC3E}">
        <p14:creationId xmlns:p14="http://schemas.microsoft.com/office/powerpoint/2010/main" val="144456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BiauKai"/>
                <a:ea typeface="BiauKai"/>
                <a:cs typeface="BiauKai"/>
              </a:rPr>
              <a:t>5.2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建立自訂函數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TW" altLang="en-US" sz="3600" dirty="0">
                <a:latin typeface="BiauKai"/>
                <a:ea typeface="BiauKai"/>
                <a:cs typeface="BiauKai"/>
              </a:rPr>
              <a:t>加上函數「線上輔助說明」（</a:t>
            </a:r>
            <a:r>
              <a:rPr lang="en-US" altLang="zh-TW" sz="3600" dirty="0">
                <a:latin typeface="BiauKai"/>
                <a:ea typeface="BiauKai"/>
                <a:cs typeface="BiauKai"/>
              </a:rPr>
              <a:t>On-line Help）</a:t>
            </a:r>
          </a:p>
          <a:p>
            <a:pPr lvl="1">
              <a:lnSpc>
                <a:spcPct val="90000"/>
              </a:lnSpc>
              <a:defRPr/>
            </a:pPr>
            <a:r>
              <a:rPr lang="zh-TW" altLang="en-US" sz="3200" dirty="0">
                <a:latin typeface="BiauKai"/>
                <a:ea typeface="BiauKai"/>
                <a:cs typeface="BiauKai"/>
              </a:rPr>
              <a:t>在函數定義列下直接加入註解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zh-TW" altLang="en-US" sz="3200" dirty="0">
                <a:latin typeface="BiauKai"/>
                <a:ea typeface="BiauKai"/>
                <a:cs typeface="BiauKai"/>
              </a:rPr>
              <a:t>&gt;&gt;</a:t>
            </a:r>
            <a:r>
              <a:rPr lang="zh-TW" altLang="en-US" sz="3200" b="1" dirty="0">
                <a:latin typeface="BiauKai"/>
                <a:ea typeface="BiauKai"/>
                <a:cs typeface="BiauKai"/>
              </a:rPr>
              <a:t> </a:t>
            </a:r>
            <a:r>
              <a:rPr lang="en-US" altLang="zh-TW" sz="3200" b="1" dirty="0">
                <a:latin typeface="BiauKai"/>
                <a:ea typeface="BiauKai"/>
                <a:cs typeface="BiauKai"/>
              </a:rPr>
              <a:t>edit</a:t>
            </a:r>
            <a:r>
              <a:rPr lang="en-US" altLang="zh-TW" sz="3200" b="1" dirty="0">
                <a:solidFill>
                  <a:srgbClr val="000000"/>
                </a:solidFill>
                <a:latin typeface="BiauKai"/>
                <a:ea typeface="BiauKai"/>
                <a:cs typeface="BiauKai"/>
              </a:rPr>
              <a:t> </a:t>
            </a:r>
            <a:r>
              <a:rPr lang="en-US" altLang="zh-TW" sz="3200" b="1" dirty="0" err="1">
                <a:solidFill>
                  <a:srgbClr val="000000"/>
                </a:solidFill>
                <a:latin typeface="BiauKai"/>
                <a:ea typeface="BiauKai"/>
                <a:cs typeface="BiauKai"/>
              </a:rPr>
              <a:t>stats.m</a:t>
            </a:r>
            <a:endParaRPr lang="en-US" altLang="zh-TW" sz="3200" b="1" dirty="0">
              <a:solidFill>
                <a:srgbClr val="000000"/>
              </a:solidFill>
              <a:latin typeface="BiauKai"/>
              <a:ea typeface="BiauKai"/>
              <a:cs typeface="BiauKai"/>
            </a:endParaRPr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zh-TW" sz="2400" dirty="0">
                <a:latin typeface="BiauKai"/>
                <a:ea typeface="BiauKai"/>
                <a:cs typeface="BiauKai"/>
              </a:rPr>
              <a:t>function[mean, </a:t>
            </a:r>
            <a:r>
              <a:rPr lang="en-US" altLang="zh-TW" sz="2400" dirty="0" err="1">
                <a:latin typeface="BiauKai"/>
                <a:ea typeface="BiauKai"/>
                <a:cs typeface="BiauKai"/>
              </a:rPr>
              <a:t>stdev</a:t>
            </a:r>
            <a:r>
              <a:rPr lang="en-US" altLang="zh-TW" sz="2400" dirty="0">
                <a:latin typeface="BiauKai"/>
                <a:ea typeface="BiauKai"/>
                <a:cs typeface="BiauKai"/>
              </a:rPr>
              <a:t>]=stats(x)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zh-TW" sz="2400" dirty="0">
                <a:solidFill>
                  <a:srgbClr val="000000"/>
                </a:solidFill>
                <a:latin typeface="BiauKai"/>
                <a:ea typeface="BiauKai"/>
                <a:cs typeface="BiauKai"/>
              </a:rPr>
              <a:t>% function stats use to calculate the ‘mean &amp; </a:t>
            </a:r>
            <a:r>
              <a:rPr lang="en-US" altLang="zh-TW" sz="2400" dirty="0" err="1">
                <a:solidFill>
                  <a:srgbClr val="000000"/>
                </a:solidFill>
                <a:latin typeface="BiauKai"/>
                <a:ea typeface="BiauKai"/>
                <a:cs typeface="BiauKai"/>
              </a:rPr>
              <a:t>stdev</a:t>
            </a:r>
            <a:r>
              <a:rPr lang="en-US" altLang="zh-TW" sz="2400" dirty="0">
                <a:solidFill>
                  <a:srgbClr val="000000"/>
                </a:solidFill>
                <a:latin typeface="BiauKai"/>
                <a:ea typeface="BiauKai"/>
                <a:cs typeface="BiauKai"/>
              </a:rPr>
              <a:t>’ of input vector</a:t>
            </a:r>
            <a:endParaRPr lang="en-US" altLang="zh-TW" sz="2400" dirty="0">
              <a:latin typeface="BiauKai"/>
              <a:ea typeface="BiauKai"/>
              <a:cs typeface="BiauKai"/>
            </a:endParaRPr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zh-TW" sz="2400" dirty="0">
                <a:latin typeface="BiauKai"/>
                <a:ea typeface="BiauKai"/>
                <a:cs typeface="BiauKai"/>
              </a:rPr>
              <a:t>n=length(x);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zh-TW" sz="2400" dirty="0">
                <a:latin typeface="BiauKai"/>
                <a:ea typeface="BiauKai"/>
                <a:cs typeface="BiauKai"/>
              </a:rPr>
              <a:t>mean=sum(x)/n;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zh-TW" sz="2400" dirty="0" err="1">
                <a:latin typeface="BiauKai"/>
                <a:ea typeface="BiauKai"/>
                <a:cs typeface="BiauKai"/>
              </a:rPr>
              <a:t>stdev</a:t>
            </a:r>
            <a:r>
              <a:rPr lang="en-US" altLang="zh-TW" sz="2400" dirty="0">
                <a:latin typeface="BiauKai"/>
                <a:ea typeface="BiauKai"/>
                <a:cs typeface="BiauKai"/>
              </a:rPr>
              <a:t>=</a:t>
            </a:r>
            <a:r>
              <a:rPr lang="en-US" altLang="zh-TW" sz="2400" dirty="0" err="1">
                <a:latin typeface="BiauKai"/>
                <a:ea typeface="BiauKai"/>
                <a:cs typeface="BiauKai"/>
              </a:rPr>
              <a:t>sqrt</a:t>
            </a:r>
            <a:r>
              <a:rPr lang="en-US" altLang="zh-TW" sz="2400" dirty="0">
                <a:latin typeface="BiauKai"/>
                <a:ea typeface="BiauKai"/>
                <a:cs typeface="BiauKai"/>
              </a:rPr>
              <a:t>(sum((x-mean).^2/(n-1)));</a:t>
            </a:r>
          </a:p>
        </p:txBody>
      </p:sp>
    </p:spTree>
    <p:extLst>
      <p:ext uri="{BB962C8B-B14F-4D97-AF65-F5344CB8AC3E}">
        <p14:creationId xmlns:p14="http://schemas.microsoft.com/office/powerpoint/2010/main" val="24723885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1208A-3B44-448F-8A97-6174AAC2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5.1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4E21BB-EDA5-4140-BDA9-7674A2698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在主程式中讀取</a:t>
            </a:r>
            <a:r>
              <a:rPr lang="en-US" altLang="zh-TW" dirty="0"/>
              <a:t>practice5_1.mat</a:t>
            </a:r>
          </a:p>
          <a:p>
            <a:r>
              <a:rPr lang="en-US" altLang="zh-TW" dirty="0" err="1"/>
              <a:t>es</a:t>
            </a:r>
            <a:r>
              <a:rPr lang="en-US" altLang="zh-TW" dirty="0"/>
              <a:t>: </a:t>
            </a:r>
            <a:r>
              <a:rPr lang="zh-TW" altLang="en-US" dirty="0"/>
              <a:t>大氣的飽和水蒸汽壓 </a:t>
            </a:r>
            <a:r>
              <a:rPr lang="en-US" altLang="zh-TW" dirty="0"/>
              <a:t>(kPa)</a:t>
            </a:r>
          </a:p>
          <a:p>
            <a:r>
              <a:rPr lang="en-US" altLang="zh-TW" dirty="0" err="1"/>
              <a:t>ea</a:t>
            </a:r>
            <a:r>
              <a:rPr lang="en-US" altLang="zh-TW" dirty="0"/>
              <a:t>:</a:t>
            </a:r>
            <a:r>
              <a:rPr lang="zh-TW" altLang="en-US" dirty="0"/>
              <a:t> 大氣的實際水氣壓 </a:t>
            </a:r>
            <a:r>
              <a:rPr lang="en-US" altLang="zh-TW" dirty="0"/>
              <a:t>(kPa)</a:t>
            </a:r>
          </a:p>
          <a:p>
            <a:r>
              <a:rPr lang="zh-TW" altLang="en-US" dirty="0"/>
              <a:t>請設立一個自訂函數</a:t>
            </a:r>
            <a:r>
              <a:rPr lang="en-US" altLang="zh-TW" dirty="0"/>
              <a:t>”</a:t>
            </a:r>
            <a:r>
              <a:rPr lang="en-US" altLang="zh-TW" dirty="0" err="1"/>
              <a:t>relative_humidity</a:t>
            </a:r>
            <a:r>
              <a:rPr lang="en-US" altLang="zh-TW" dirty="0"/>
              <a:t>”</a:t>
            </a:r>
            <a:r>
              <a:rPr lang="zh-TW" altLang="en-US" dirty="0"/>
              <a:t> ，輸入</a:t>
            </a:r>
            <a:r>
              <a:rPr lang="en-US" altLang="zh-TW" dirty="0" err="1"/>
              <a:t>es</a:t>
            </a:r>
            <a:r>
              <a:rPr lang="zh-TW" altLang="en-US" dirty="0"/>
              <a:t>和</a:t>
            </a:r>
            <a:r>
              <a:rPr lang="en-US" altLang="zh-TW" dirty="0" err="1"/>
              <a:t>ea</a:t>
            </a:r>
            <a:r>
              <a:rPr lang="zh-TW" altLang="en-US" dirty="0"/>
              <a:t>，計算相對溼度</a:t>
            </a:r>
            <a:r>
              <a:rPr lang="en-US" altLang="zh-TW" dirty="0"/>
              <a:t>RH(%)</a:t>
            </a:r>
          </a:p>
          <a:p>
            <a:pPr marL="0" indent="0">
              <a:buNone/>
            </a:pPr>
            <a:r>
              <a:rPr lang="zh-TW" altLang="en-US" dirty="0"/>
              <a:t>                        </a:t>
            </a:r>
            <a:r>
              <a:rPr lang="en-US" altLang="zh-TW" dirty="0"/>
              <a:t>RH=100*</a:t>
            </a:r>
            <a:r>
              <a:rPr lang="en-US" altLang="zh-TW" dirty="0" err="1"/>
              <a:t>ea</a:t>
            </a:r>
            <a:r>
              <a:rPr lang="en-US" altLang="zh-TW" dirty="0"/>
              <a:t>/</a:t>
            </a:r>
            <a:r>
              <a:rPr lang="en-US" altLang="zh-TW" dirty="0" err="1"/>
              <a:t>es</a:t>
            </a:r>
            <a:endParaRPr lang="en-US" altLang="zh-TW" dirty="0"/>
          </a:p>
          <a:p>
            <a:r>
              <a:rPr lang="zh-TW" altLang="en-US" dirty="0"/>
              <a:t>並在主程式中呼叫使用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59814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BiauKai"/>
                <a:ea typeface="BiauKai"/>
                <a:cs typeface="BiauKai"/>
              </a:rPr>
              <a:t>5.3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條件指令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TW" dirty="0">
                <a:latin typeface="BiauKai"/>
                <a:ea typeface="BiauKai"/>
                <a:cs typeface="BiauKai"/>
              </a:rPr>
              <a:t>MATLAB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支援條件指令（</a:t>
            </a:r>
            <a:r>
              <a:rPr lang="en-US" altLang="zh-TW" dirty="0">
                <a:latin typeface="BiauKai"/>
                <a:ea typeface="BiauKai"/>
                <a:cs typeface="BiauKai"/>
              </a:rPr>
              <a:t>Branching Command</a:t>
            </a:r>
            <a:r>
              <a:rPr lang="zh-TW" altLang="en-US" dirty="0">
                <a:latin typeface="BiauKai"/>
                <a:ea typeface="BiauKai"/>
                <a:cs typeface="BiauKai"/>
              </a:rPr>
              <a:t>，或中譯成「分支指令」）是 </a:t>
            </a:r>
            <a:r>
              <a:rPr lang="en-US" altLang="zh-TW" dirty="0">
                <a:latin typeface="BiauKai"/>
                <a:ea typeface="BiauKai"/>
                <a:cs typeface="BiauKai"/>
              </a:rPr>
              <a:t>if-then-else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條件指令。</a:t>
            </a:r>
          </a:p>
          <a:p>
            <a:pPr>
              <a:lnSpc>
                <a:spcPct val="120000"/>
              </a:lnSpc>
              <a:defRPr/>
            </a:pPr>
            <a:r>
              <a:rPr lang="zh-TW" altLang="en-US" dirty="0">
                <a:latin typeface="BiauKai"/>
                <a:ea typeface="BiauKai"/>
                <a:cs typeface="BiauKai"/>
              </a:rPr>
              <a:t>最常用的條件指令是 </a:t>
            </a:r>
            <a:r>
              <a:rPr lang="en-US" altLang="zh-TW" dirty="0">
                <a:latin typeface="BiauKai"/>
                <a:ea typeface="BiauKai"/>
                <a:cs typeface="BiauKai"/>
              </a:rPr>
              <a:t>if - then - else</a:t>
            </a:r>
            <a:r>
              <a:rPr lang="zh-TW" altLang="en-US" dirty="0">
                <a:latin typeface="BiauKai"/>
                <a:ea typeface="BiauKai"/>
                <a:cs typeface="BiauKai"/>
              </a:rPr>
              <a:t>，其使用語法為：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latin typeface="BiauKai"/>
                <a:ea typeface="BiauKai"/>
                <a:cs typeface="BiauKai"/>
              </a:rPr>
              <a:t>	</a:t>
            </a:r>
            <a:r>
              <a:rPr lang="en-US" altLang="zh-TW" dirty="0">
                <a:solidFill>
                  <a:srgbClr val="FF0000"/>
                </a:solidFill>
                <a:latin typeface="BiauKai"/>
                <a:ea typeface="BiauKai"/>
                <a:cs typeface="BiauKai"/>
              </a:rPr>
              <a:t>if</a:t>
            </a:r>
            <a:r>
              <a:rPr lang="en-US" altLang="zh-TW" dirty="0">
                <a:latin typeface="BiauKai"/>
                <a:ea typeface="BiauKai"/>
                <a:cs typeface="BiauKai"/>
              </a:rPr>
              <a:t>	</a:t>
            </a:r>
            <a:r>
              <a:rPr lang="zh-TW" altLang="en-US" dirty="0">
                <a:latin typeface="BiauKai"/>
                <a:ea typeface="BiauKai"/>
                <a:cs typeface="BiauKai"/>
              </a:rPr>
              <a:t>條件式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zh-TW" altLang="en-US" dirty="0">
                <a:latin typeface="BiauKai"/>
                <a:ea typeface="BiauKai"/>
                <a:cs typeface="BiauKai"/>
              </a:rPr>
              <a:t>		運算式一</a:t>
            </a:r>
            <a:r>
              <a:rPr lang="en-US" altLang="zh-TW" dirty="0">
                <a:latin typeface="BiauKai"/>
                <a:ea typeface="BiauKai"/>
                <a:cs typeface="BiauKai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latin typeface="BiauKai"/>
                <a:ea typeface="BiauKai"/>
                <a:cs typeface="BiauKai"/>
              </a:rPr>
              <a:t>	</a:t>
            </a:r>
            <a:r>
              <a:rPr lang="en-US" altLang="zh-TW" dirty="0">
                <a:solidFill>
                  <a:srgbClr val="FF0000"/>
                </a:solidFill>
                <a:latin typeface="BiauKai"/>
                <a:ea typeface="BiauKai"/>
                <a:cs typeface="BiauKai"/>
              </a:rPr>
              <a:t>else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latin typeface="BiauKai"/>
                <a:ea typeface="BiauKai"/>
                <a:cs typeface="BiauKai"/>
              </a:rPr>
              <a:t>		</a:t>
            </a:r>
            <a:r>
              <a:rPr lang="zh-TW" altLang="en-US" dirty="0">
                <a:latin typeface="BiauKai"/>
                <a:ea typeface="BiauKai"/>
                <a:cs typeface="BiauKai"/>
              </a:rPr>
              <a:t>運算式二</a:t>
            </a:r>
            <a:r>
              <a:rPr lang="en-US" altLang="zh-TW" dirty="0">
                <a:latin typeface="BiauKai"/>
                <a:ea typeface="BiauKai"/>
                <a:cs typeface="BiauKai"/>
              </a:rPr>
              <a:t>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latin typeface="BiauKai"/>
                <a:ea typeface="BiauKai"/>
                <a:cs typeface="BiauKai"/>
              </a:rPr>
              <a:t>	</a:t>
            </a:r>
            <a:r>
              <a:rPr lang="en-US" altLang="zh-TW" dirty="0">
                <a:solidFill>
                  <a:srgbClr val="FF0000"/>
                </a:solidFill>
                <a:latin typeface="BiauKai"/>
                <a:ea typeface="BiauKai"/>
                <a:cs typeface="BiauKai"/>
              </a:rPr>
              <a:t>end</a:t>
            </a:r>
          </a:p>
          <a:p>
            <a:pPr>
              <a:lnSpc>
                <a:spcPct val="120000"/>
              </a:lnSpc>
              <a:defRPr/>
            </a:pPr>
            <a:r>
              <a:rPr lang="zh-TW" altLang="en-US" dirty="0">
                <a:latin typeface="BiauKai"/>
                <a:ea typeface="BiauKai"/>
                <a:cs typeface="BiauKai"/>
              </a:rPr>
              <a:t>當條件式成立時，</a:t>
            </a:r>
            <a:r>
              <a:rPr lang="en-US" altLang="zh-TW" dirty="0">
                <a:latin typeface="BiauKai"/>
                <a:ea typeface="BiauKai"/>
                <a:cs typeface="BiauKai"/>
              </a:rPr>
              <a:t>MATLAB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將執行運算式一，否則，就執行運算式二。若不需使用運算式二，則可直接省略 </a:t>
            </a:r>
            <a:r>
              <a:rPr lang="en-US" altLang="zh-TW" dirty="0">
                <a:latin typeface="BiauKai"/>
                <a:ea typeface="BiauKai"/>
                <a:cs typeface="BiauKai"/>
              </a:rPr>
              <a:t>else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和運算式二。 </a:t>
            </a:r>
          </a:p>
        </p:txBody>
      </p:sp>
    </p:spTree>
    <p:extLst>
      <p:ext uri="{BB962C8B-B14F-4D97-AF65-F5344CB8AC3E}">
        <p14:creationId xmlns:p14="http://schemas.microsoft.com/office/powerpoint/2010/main" val="69992501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BiauKai"/>
                <a:ea typeface="BiauKai"/>
                <a:cs typeface="BiauKai"/>
              </a:rPr>
              <a:t>5.3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關係運算元 </a:t>
            </a:r>
            <a:endParaRPr kumimoji="1" lang="zh-TW" alt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862013" y="2624138"/>
          <a:ext cx="7070725" cy="2881314"/>
        </p:xfrm>
        <a:graphic>
          <a:graphicData uri="http://schemas.openxmlformats.org/drawingml/2006/table">
            <a:tbl>
              <a:tblPr/>
              <a:tblGrid>
                <a:gridCol w="353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charset="0"/>
                          <a:ea typeface="ＭＳ Ｐゴシック" charset="0"/>
                          <a:cs typeface="標楷體" charset="0"/>
                        </a:rPr>
                        <a:t>關係運算元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charset="0"/>
                          <a:ea typeface="ＭＳ Ｐゴシック" charset="0"/>
                          <a:cs typeface="標楷體" charset="0"/>
                        </a:rPr>
                        <a:t>說     明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charset="0"/>
                          <a:ea typeface="ＭＳ Ｐゴシック" charset="0"/>
                          <a:cs typeface="標楷體" charset="0"/>
                        </a:rPr>
                        <a:t>等於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~=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charset="0"/>
                          <a:ea typeface="ＭＳ Ｐゴシック" charset="0"/>
                          <a:cs typeface="標楷體" charset="0"/>
                        </a:rPr>
                        <a:t>不等於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charset="0"/>
                          <a:ea typeface="ＭＳ Ｐゴシック" charset="0"/>
                          <a:cs typeface="標楷體" charset="0"/>
                        </a:rPr>
                        <a:t>小於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charset="0"/>
                          <a:ea typeface="ＭＳ Ｐゴシック" charset="0"/>
                          <a:cs typeface="標楷體" charset="0"/>
                        </a:rPr>
                        <a:t>小於或等於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charset="0"/>
                          <a:ea typeface="ＭＳ Ｐゴシック" charset="0"/>
                          <a:cs typeface="標楷體" charset="0"/>
                        </a:rPr>
                        <a:t>大於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charset="0"/>
                          <a:ea typeface="ＭＳ Ｐゴシック" charset="0"/>
                          <a:cs typeface="標楷體" charset="0"/>
                        </a:rPr>
                        <a:t>大於或等於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B327E91F-150A-4090-AF8A-EFE6F4E75F34}"/>
              </a:ext>
            </a:extLst>
          </p:cNvPr>
          <p:cNvSpPr txBox="1"/>
          <p:nvPr/>
        </p:nvSpPr>
        <p:spPr>
          <a:xfrm>
            <a:off x="1057524" y="1582309"/>
            <a:ext cx="5147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變數一定要放在關係運算元的前面</a:t>
            </a:r>
            <a:endParaRPr lang="en-US" altLang="zh-TW" sz="2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正確</a:t>
            </a:r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A&lt;=1 </a:t>
            </a:r>
            <a:r>
              <a:rPr lang="zh-TW" altLang="en-US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錯誤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1&gt;=A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27664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BiauKai"/>
                <a:ea typeface="BiauKai"/>
                <a:cs typeface="BiauKai"/>
              </a:rPr>
              <a:t>5.3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邏輯運算元</a:t>
            </a:r>
            <a:endParaRPr kumimoji="1" lang="zh-TW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000" dirty="0">
                <a:latin typeface="BiauKai"/>
                <a:ea typeface="BiauKai"/>
                <a:cs typeface="BiauKai"/>
              </a:rPr>
              <a:t>MATLAB </a:t>
            </a:r>
            <a:r>
              <a:rPr lang="zh-TW" altLang="en-US" sz="2000" dirty="0">
                <a:latin typeface="BiauKai"/>
                <a:ea typeface="BiauKai"/>
                <a:cs typeface="BiauKai"/>
              </a:rPr>
              <a:t>的邏輯運算元（</a:t>
            </a:r>
            <a:r>
              <a:rPr lang="en-US" altLang="zh-TW" sz="2000" dirty="0">
                <a:latin typeface="BiauKai"/>
                <a:ea typeface="BiauKai"/>
                <a:cs typeface="BiauKai"/>
              </a:rPr>
              <a:t>Logical Operators）</a:t>
            </a:r>
          </a:p>
          <a:p>
            <a:pPr eaLnBrk="1" hangingPunct="1">
              <a:defRPr/>
            </a:pPr>
            <a:endParaRPr lang="en-US" altLang="zh-TW" sz="2000" dirty="0">
              <a:latin typeface="BiauKai"/>
              <a:ea typeface="BiauKai"/>
              <a:cs typeface="BiauKai"/>
            </a:endParaRPr>
          </a:p>
          <a:p>
            <a:pPr eaLnBrk="1" hangingPunct="1">
              <a:defRPr/>
            </a:pPr>
            <a:endParaRPr lang="en-US" altLang="zh-TW" sz="2000" dirty="0">
              <a:latin typeface="BiauKai"/>
              <a:ea typeface="BiauKai"/>
              <a:cs typeface="BiauKai"/>
            </a:endParaRPr>
          </a:p>
          <a:p>
            <a:pPr eaLnBrk="1" hangingPunct="1">
              <a:defRPr/>
            </a:pPr>
            <a:endParaRPr lang="en-US" altLang="zh-TW" sz="2000" dirty="0">
              <a:latin typeface="BiauKai"/>
              <a:ea typeface="BiauKai"/>
              <a:cs typeface="BiauKai"/>
            </a:endParaRPr>
          </a:p>
          <a:p>
            <a:pPr eaLnBrk="1" hangingPunct="1">
              <a:defRPr/>
            </a:pPr>
            <a:endParaRPr lang="en-US" altLang="zh-TW" sz="2000" dirty="0">
              <a:latin typeface="BiauKai"/>
              <a:ea typeface="BiauKai"/>
              <a:cs typeface="BiauKai"/>
            </a:endParaRPr>
          </a:p>
          <a:p>
            <a:pPr eaLnBrk="1" hangingPunct="1">
              <a:defRPr/>
            </a:pPr>
            <a:endParaRPr lang="en-US" altLang="zh-TW" sz="2000" dirty="0">
              <a:latin typeface="BiauKai"/>
              <a:ea typeface="BiauKai"/>
              <a:cs typeface="BiauKai"/>
            </a:endParaRPr>
          </a:p>
          <a:p>
            <a:pPr eaLnBrk="1" hangingPunct="1">
              <a:defRPr/>
            </a:pPr>
            <a:r>
              <a:rPr kumimoji="0" lang="zh-TW" altLang="en-US" sz="2000" dirty="0">
                <a:latin typeface="BiauKai"/>
                <a:ea typeface="BiauKai"/>
                <a:cs typeface="BiauKai"/>
              </a:rPr>
              <a:t>數值為1則為</a:t>
            </a:r>
            <a:r>
              <a:rPr kumimoji="0" lang="en-US" altLang="zh-TW" sz="2000" dirty="0">
                <a:latin typeface="BiauKai"/>
                <a:ea typeface="BiauKai"/>
                <a:cs typeface="BiauKai"/>
              </a:rPr>
              <a:t>True, 0 </a:t>
            </a:r>
            <a:r>
              <a:rPr kumimoji="0" lang="zh-TW" altLang="en-US" sz="2000" dirty="0">
                <a:latin typeface="BiauKai"/>
                <a:ea typeface="BiauKai"/>
                <a:cs typeface="BiauKai"/>
              </a:rPr>
              <a:t>則為</a:t>
            </a:r>
            <a:r>
              <a:rPr kumimoji="0" lang="en-US" altLang="zh-TW" sz="2000" dirty="0">
                <a:latin typeface="BiauKai"/>
                <a:ea typeface="BiauKai"/>
                <a:cs typeface="BiauKai"/>
              </a:rPr>
              <a:t>False</a:t>
            </a:r>
          </a:p>
          <a:p>
            <a:pPr eaLnBrk="1" hangingPunct="1">
              <a:defRPr/>
            </a:pPr>
            <a:endParaRPr kumimoji="0" lang="en-US" altLang="zh-TW" sz="2000" dirty="0">
              <a:latin typeface="BiauKai"/>
              <a:ea typeface="BiauKai"/>
              <a:cs typeface="BiauKai"/>
            </a:endParaRPr>
          </a:p>
          <a:p>
            <a:pPr eaLnBrk="1" hangingPunct="1">
              <a:defRPr/>
            </a:pPr>
            <a:r>
              <a:rPr lang="en-US" altLang="zh-TW" sz="2400" dirty="0">
                <a:latin typeface="BiauKai"/>
                <a:ea typeface="BiauKai"/>
                <a:cs typeface="BiauKai"/>
              </a:rPr>
              <a:t>if (a&gt;2 </a:t>
            </a:r>
            <a:r>
              <a:rPr lang="en-US" altLang="zh-TW" sz="2400" dirty="0">
                <a:solidFill>
                  <a:srgbClr val="FF0000"/>
                </a:solidFill>
                <a:latin typeface="BiauKai"/>
                <a:ea typeface="BiauKai"/>
                <a:cs typeface="BiauKai"/>
              </a:rPr>
              <a:t>| </a:t>
            </a:r>
            <a:r>
              <a:rPr lang="en-US" altLang="zh-TW" sz="2400" dirty="0">
                <a:latin typeface="BiauKai"/>
                <a:ea typeface="BiauKai"/>
                <a:cs typeface="BiauKai"/>
              </a:rPr>
              <a:t>a&lt;-2) </a:t>
            </a:r>
          </a:p>
          <a:p>
            <a:pPr lvl="1">
              <a:defRPr/>
            </a:pPr>
            <a:r>
              <a:rPr kumimoji="0" lang="zh-TW" altLang="en-US" sz="2400" dirty="0">
                <a:latin typeface="BiauKai"/>
                <a:ea typeface="BiauKai"/>
                <a:cs typeface="BiauKai"/>
              </a:rPr>
              <a:t>如果符合 </a:t>
            </a:r>
            <a:r>
              <a:rPr kumimoji="0" lang="en-US" altLang="zh-TW" sz="2400" dirty="0">
                <a:latin typeface="BiauKai"/>
                <a:ea typeface="BiauKai"/>
                <a:cs typeface="BiauKai"/>
              </a:rPr>
              <a:t>a&gt;2 </a:t>
            </a:r>
            <a:r>
              <a:rPr kumimoji="0" lang="zh-TW" altLang="en-US" sz="2400" dirty="0">
                <a:solidFill>
                  <a:srgbClr val="FF0000"/>
                </a:solidFill>
                <a:latin typeface="BiauKai"/>
                <a:ea typeface="BiauKai"/>
                <a:cs typeface="BiauKai"/>
              </a:rPr>
              <a:t>或 </a:t>
            </a:r>
            <a:r>
              <a:rPr kumimoji="0" lang="en-US" altLang="zh-TW" sz="2400" dirty="0">
                <a:latin typeface="BiauKai"/>
                <a:ea typeface="BiauKai"/>
                <a:cs typeface="BiauKai"/>
              </a:rPr>
              <a:t>a&lt;-2 </a:t>
            </a:r>
            <a:r>
              <a:rPr kumimoji="0" lang="zh-TW" altLang="en-US" sz="2400" dirty="0">
                <a:latin typeface="BiauKai"/>
                <a:ea typeface="BiauKai"/>
                <a:cs typeface="BiauKai"/>
              </a:rPr>
              <a:t>的條件</a:t>
            </a:r>
            <a:r>
              <a:rPr kumimoji="0" lang="en-US" altLang="zh-TW" sz="2400" dirty="0">
                <a:latin typeface="BiauKai"/>
                <a:ea typeface="BiauKai"/>
                <a:cs typeface="BiauKai"/>
              </a:rPr>
              <a:t>…</a:t>
            </a:r>
          </a:p>
          <a:p>
            <a:pPr eaLnBrk="1" hangingPunct="1">
              <a:defRPr/>
            </a:pPr>
            <a:endParaRPr lang="zh-TW" altLang="en-US" sz="2000" dirty="0">
              <a:latin typeface="BiauKai"/>
              <a:ea typeface="BiauKai"/>
              <a:cs typeface="BiauKai"/>
            </a:endParaRPr>
          </a:p>
          <a:p>
            <a:pPr eaLnBrk="1" hangingPunct="1">
              <a:defRPr/>
            </a:pPr>
            <a:endParaRPr lang="zh-TW" altLang="en-US" sz="2000" dirty="0">
              <a:latin typeface="BiauKai"/>
              <a:ea typeface="BiauKai"/>
              <a:cs typeface="BiauKai"/>
            </a:endParaRPr>
          </a:p>
        </p:txBody>
      </p:sp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1657350" y="2136775"/>
          <a:ext cx="4846638" cy="1466852"/>
        </p:xfrm>
        <a:graphic>
          <a:graphicData uri="http://schemas.openxmlformats.org/drawingml/2006/table">
            <a:tbl>
              <a:tblPr/>
              <a:tblGrid>
                <a:gridCol w="2424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charset="0"/>
                          <a:ea typeface="ＭＳ Ｐゴシック" charset="0"/>
                          <a:cs typeface="標楷體" charset="0"/>
                        </a:rPr>
                        <a:t>邏輯運算元 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標楷體" charset="0"/>
                          <a:ea typeface="ＭＳ Ｐゴシック" charset="0"/>
                          <a:cs typeface="標楷體" charset="0"/>
                        </a:rPr>
                        <a:t>說明 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＆ 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AND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| 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OR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～ 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標楷體" charset="0"/>
                        </a:rPr>
                        <a:t>NOT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49840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BiauKai"/>
                <a:ea typeface="BiauKai"/>
                <a:cs typeface="BiauKai"/>
              </a:rPr>
              <a:t>5.3 if else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流程控制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defRPr/>
            </a:pPr>
            <a:endParaRPr lang="zh-TW" altLang="en-US" sz="1800" dirty="0">
              <a:latin typeface="BiauKai"/>
              <a:ea typeface="BiauKai"/>
              <a:cs typeface="BiauKai"/>
            </a:endParaRPr>
          </a:p>
          <a:p>
            <a:pPr lvl="1">
              <a:lnSpc>
                <a:spcPct val="80000"/>
              </a:lnSpc>
              <a:buNone/>
              <a:defRPr/>
            </a:pPr>
            <a:endParaRPr lang="en-US" altLang="zh-TW" sz="2500" dirty="0">
              <a:latin typeface="BiauKai"/>
              <a:ea typeface="BiauKai"/>
              <a:cs typeface="BiauKai"/>
            </a:endParaRPr>
          </a:p>
          <a:p>
            <a:pPr marL="457200" lvl="1" indent="0">
              <a:lnSpc>
                <a:spcPct val="80000"/>
              </a:lnSpc>
              <a:buNone/>
              <a:defRPr/>
            </a:pPr>
            <a:r>
              <a:rPr lang="en-US" altLang="zh-TW" sz="2500" dirty="0">
                <a:solidFill>
                  <a:srgbClr val="FF0000"/>
                </a:solidFill>
                <a:latin typeface="BiauKai"/>
                <a:ea typeface="BiauKai"/>
                <a:cs typeface="BiauKai"/>
              </a:rPr>
              <a:t>if</a:t>
            </a:r>
            <a:r>
              <a:rPr lang="en-US" altLang="zh-TW" sz="2500" dirty="0">
                <a:latin typeface="BiauKai"/>
                <a:ea typeface="BiauKai"/>
                <a:cs typeface="BiauKai"/>
              </a:rPr>
              <a:t>   condition</a:t>
            </a:r>
            <a:br>
              <a:rPr lang="en-US" altLang="zh-TW" sz="2500" dirty="0">
                <a:latin typeface="BiauKai"/>
                <a:ea typeface="BiauKai"/>
                <a:cs typeface="BiauKai"/>
              </a:rPr>
            </a:br>
            <a:br>
              <a:rPr lang="en-US" altLang="zh-TW" sz="2500" dirty="0">
                <a:latin typeface="BiauKai"/>
                <a:ea typeface="BiauKai"/>
                <a:cs typeface="BiauKai"/>
              </a:rPr>
            </a:br>
            <a:r>
              <a:rPr lang="en-US" altLang="zh-TW" sz="2500" dirty="0">
                <a:latin typeface="BiauKai"/>
                <a:ea typeface="BiauKai"/>
                <a:cs typeface="BiauKai"/>
              </a:rPr>
              <a:t>    </a:t>
            </a:r>
            <a:r>
              <a:rPr lang="en-US" altLang="zh-TW" sz="2500" dirty="0" err="1">
                <a:solidFill>
                  <a:srgbClr val="FF0000"/>
                </a:solidFill>
                <a:latin typeface="BiauKai"/>
                <a:ea typeface="BiauKai"/>
                <a:cs typeface="BiauKai"/>
              </a:rPr>
              <a:t>elseif</a:t>
            </a:r>
            <a:r>
              <a:rPr lang="en-US" altLang="zh-TW" sz="2500" dirty="0">
                <a:latin typeface="BiauKai"/>
                <a:ea typeface="BiauKai"/>
                <a:cs typeface="BiauKai"/>
              </a:rPr>
              <a:t> condition</a:t>
            </a:r>
            <a:br>
              <a:rPr lang="en-US" altLang="zh-TW" sz="2500" dirty="0">
                <a:latin typeface="BiauKai"/>
                <a:ea typeface="BiauKai"/>
                <a:cs typeface="BiauKai"/>
              </a:rPr>
            </a:br>
            <a:br>
              <a:rPr lang="en-US" altLang="zh-TW" sz="2500" dirty="0">
                <a:latin typeface="BiauKai"/>
                <a:ea typeface="BiauKai"/>
                <a:cs typeface="BiauKai"/>
              </a:rPr>
            </a:br>
            <a:r>
              <a:rPr lang="en-US" altLang="zh-TW" sz="2500" dirty="0">
                <a:latin typeface="BiauKai"/>
                <a:ea typeface="BiauKai"/>
                <a:cs typeface="BiauKai"/>
              </a:rPr>
              <a:t>    </a:t>
            </a:r>
            <a:r>
              <a:rPr lang="en-US" altLang="zh-TW" sz="2500" dirty="0" err="1">
                <a:solidFill>
                  <a:srgbClr val="FF0000"/>
                </a:solidFill>
                <a:latin typeface="BiauKai"/>
                <a:ea typeface="BiauKai"/>
                <a:cs typeface="BiauKai"/>
              </a:rPr>
              <a:t>elseif</a:t>
            </a:r>
            <a:r>
              <a:rPr lang="en-US" altLang="zh-TW" sz="2500" dirty="0">
                <a:latin typeface="BiauKai"/>
                <a:ea typeface="BiauKai"/>
                <a:cs typeface="BiauKai"/>
              </a:rPr>
              <a:t> condition</a:t>
            </a:r>
            <a:br>
              <a:rPr lang="en-US" altLang="zh-TW" sz="2500" dirty="0">
                <a:latin typeface="BiauKai"/>
                <a:ea typeface="BiauKai"/>
                <a:cs typeface="BiauKai"/>
              </a:rPr>
            </a:br>
            <a:br>
              <a:rPr lang="en-US" altLang="zh-TW" sz="2500" dirty="0">
                <a:latin typeface="BiauKai"/>
                <a:ea typeface="BiauKai"/>
                <a:cs typeface="BiauKai"/>
              </a:rPr>
            </a:br>
            <a:r>
              <a:rPr lang="en-US" altLang="zh-TW" sz="2500" dirty="0">
                <a:latin typeface="BiauKai"/>
                <a:ea typeface="BiauKai"/>
                <a:cs typeface="BiauKai"/>
              </a:rPr>
              <a:t>    </a:t>
            </a:r>
            <a:r>
              <a:rPr lang="en-US" altLang="zh-TW" sz="2500" dirty="0">
                <a:solidFill>
                  <a:srgbClr val="FF0000"/>
                </a:solidFill>
                <a:latin typeface="BiauKai"/>
                <a:ea typeface="BiauKai"/>
                <a:cs typeface="BiauKai"/>
              </a:rPr>
              <a:t>else</a:t>
            </a:r>
            <a:br>
              <a:rPr lang="en-US" altLang="zh-TW" sz="2500" dirty="0">
                <a:latin typeface="BiauKai"/>
                <a:ea typeface="BiauKai"/>
                <a:cs typeface="BiauKai"/>
              </a:rPr>
            </a:br>
            <a:br>
              <a:rPr lang="en-US" altLang="zh-TW" sz="2500" dirty="0">
                <a:latin typeface="BiauKai"/>
                <a:ea typeface="BiauKai"/>
                <a:cs typeface="BiauKai"/>
              </a:rPr>
            </a:br>
            <a:r>
              <a:rPr lang="en-US" altLang="zh-TW" sz="2500" dirty="0">
                <a:solidFill>
                  <a:srgbClr val="FF0000"/>
                </a:solidFill>
                <a:latin typeface="BiauKai"/>
                <a:ea typeface="BiauKai"/>
                <a:cs typeface="BiauKai"/>
              </a:rPr>
              <a:t>end</a:t>
            </a:r>
            <a:br>
              <a:rPr lang="en-US" altLang="zh-TW" sz="2500" dirty="0">
                <a:latin typeface="BiauKai"/>
                <a:ea typeface="BiauKai"/>
                <a:cs typeface="BiauKai"/>
              </a:rPr>
            </a:br>
            <a:endParaRPr lang="en-US" altLang="zh-TW" sz="1000" dirty="0">
              <a:latin typeface="BiauKai"/>
              <a:ea typeface="BiauKai"/>
              <a:cs typeface="BiauKai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6530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BiauKai"/>
                <a:ea typeface="BiauKai"/>
                <a:cs typeface="BiauKai"/>
              </a:rPr>
              <a:t>5.3 if else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流程控制之範例一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zh-TW" altLang="en-US" dirty="0">
                <a:latin typeface="BiauKai"/>
                <a:ea typeface="BiauKai"/>
                <a:cs typeface="BiauKai"/>
              </a:rPr>
              <a:t>在下例中，我們可根據向量 </a:t>
            </a:r>
            <a:r>
              <a:rPr lang="en-US" altLang="zh-TW" dirty="0">
                <a:latin typeface="BiauKai"/>
                <a:ea typeface="BiauKai"/>
                <a:cs typeface="BiauKai"/>
              </a:rPr>
              <a:t>y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的元素值為奇數或偶數，來顯示不同的訊息：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latin typeface="BiauKai"/>
                <a:ea typeface="BiauKai"/>
                <a:cs typeface="BiauKai"/>
              </a:rPr>
              <a:t>	y = [0 3 4 1 6];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latin typeface="BiauKai"/>
                <a:ea typeface="BiauKai"/>
                <a:cs typeface="BiauKai"/>
              </a:rPr>
              <a:t>	</a:t>
            </a:r>
            <a:r>
              <a:rPr lang="en-US" altLang="zh-TW" dirty="0">
                <a:solidFill>
                  <a:srgbClr val="FF0000"/>
                </a:solidFill>
                <a:latin typeface="BiauKai"/>
                <a:ea typeface="BiauKai"/>
                <a:cs typeface="BiauKai"/>
              </a:rPr>
              <a:t>for</a:t>
            </a:r>
            <a:r>
              <a:rPr lang="en-US" altLang="zh-TW" dirty="0">
                <a:latin typeface="BiauKai"/>
                <a:ea typeface="BiauKai"/>
                <a:cs typeface="BiauKai"/>
              </a:rPr>
              <a:t> </a:t>
            </a:r>
            <a:r>
              <a:rPr lang="en-US" altLang="zh-TW" dirty="0" err="1">
                <a:latin typeface="BiauKai"/>
                <a:ea typeface="BiauKai"/>
                <a:cs typeface="BiauKai"/>
              </a:rPr>
              <a:t>i</a:t>
            </a:r>
            <a:r>
              <a:rPr lang="en-US" altLang="zh-TW" dirty="0">
                <a:latin typeface="BiauKai"/>
                <a:ea typeface="BiauKai"/>
                <a:cs typeface="BiauKai"/>
              </a:rPr>
              <a:t> = 1:length(y)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latin typeface="BiauKai"/>
                <a:ea typeface="BiauKai"/>
                <a:cs typeface="BiauKai"/>
              </a:rPr>
              <a:t>		if mod(y(</a:t>
            </a:r>
            <a:r>
              <a:rPr lang="en-US" altLang="zh-TW" dirty="0" err="1">
                <a:latin typeface="BiauKai"/>
                <a:ea typeface="BiauKai"/>
                <a:cs typeface="BiauKai"/>
              </a:rPr>
              <a:t>i</a:t>
            </a:r>
            <a:r>
              <a:rPr lang="en-US" altLang="zh-TW" dirty="0">
                <a:latin typeface="BiauKai"/>
                <a:ea typeface="BiauKai"/>
                <a:cs typeface="BiauKai"/>
              </a:rPr>
              <a:t>), 2)==0;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latin typeface="BiauKai"/>
                <a:ea typeface="BiauKai"/>
                <a:cs typeface="BiauKai"/>
              </a:rPr>
              <a:t>			</a:t>
            </a:r>
            <a:r>
              <a:rPr lang="en-US" altLang="zh-TW" dirty="0" err="1">
                <a:latin typeface="BiauKai"/>
                <a:ea typeface="BiauKai"/>
                <a:cs typeface="BiauKai"/>
              </a:rPr>
              <a:t>fprintf</a:t>
            </a:r>
            <a:r>
              <a:rPr lang="en-US" altLang="zh-TW" dirty="0">
                <a:latin typeface="BiauKai"/>
                <a:ea typeface="BiauKai"/>
                <a:cs typeface="BiauKai"/>
              </a:rPr>
              <a:t>('y(%d) = %d is even.\n', </a:t>
            </a:r>
            <a:r>
              <a:rPr lang="en-US" altLang="zh-TW" dirty="0" err="1">
                <a:latin typeface="BiauKai"/>
                <a:ea typeface="BiauKai"/>
                <a:cs typeface="BiauKai"/>
              </a:rPr>
              <a:t>i</a:t>
            </a:r>
            <a:r>
              <a:rPr lang="en-US" altLang="zh-TW" dirty="0">
                <a:latin typeface="BiauKai"/>
                <a:ea typeface="BiauKai"/>
                <a:cs typeface="BiauKai"/>
              </a:rPr>
              <a:t>, y(</a:t>
            </a:r>
            <a:r>
              <a:rPr lang="en-US" altLang="zh-TW" dirty="0" err="1">
                <a:latin typeface="BiauKai"/>
                <a:ea typeface="BiauKai"/>
                <a:cs typeface="BiauKai"/>
              </a:rPr>
              <a:t>i</a:t>
            </a:r>
            <a:r>
              <a:rPr lang="en-US" altLang="zh-TW" dirty="0">
                <a:latin typeface="BiauKai"/>
                <a:ea typeface="BiauKai"/>
                <a:cs typeface="BiauKai"/>
              </a:rPr>
              <a:t>));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latin typeface="BiauKai"/>
                <a:ea typeface="BiauKai"/>
                <a:cs typeface="BiauKai"/>
              </a:rPr>
              <a:t>		else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latin typeface="BiauKai"/>
                <a:ea typeface="BiauKai"/>
                <a:cs typeface="BiauKai"/>
              </a:rPr>
              <a:t>			</a:t>
            </a:r>
            <a:r>
              <a:rPr lang="en-US" altLang="zh-TW" dirty="0" err="1">
                <a:latin typeface="BiauKai"/>
                <a:ea typeface="BiauKai"/>
                <a:cs typeface="BiauKai"/>
              </a:rPr>
              <a:t>fprintf</a:t>
            </a:r>
            <a:r>
              <a:rPr lang="en-US" altLang="zh-TW" dirty="0">
                <a:latin typeface="BiauKai"/>
                <a:ea typeface="BiauKai"/>
                <a:cs typeface="BiauKai"/>
              </a:rPr>
              <a:t>('y(%d) = %d is odd.\n', </a:t>
            </a:r>
            <a:r>
              <a:rPr lang="en-US" altLang="zh-TW" dirty="0" err="1">
                <a:latin typeface="BiauKai"/>
                <a:ea typeface="BiauKai"/>
                <a:cs typeface="BiauKai"/>
              </a:rPr>
              <a:t>i</a:t>
            </a:r>
            <a:r>
              <a:rPr lang="en-US" altLang="zh-TW" dirty="0">
                <a:latin typeface="BiauKai"/>
                <a:ea typeface="BiauKai"/>
                <a:cs typeface="BiauKai"/>
              </a:rPr>
              <a:t>, y(</a:t>
            </a:r>
            <a:r>
              <a:rPr lang="en-US" altLang="zh-TW" dirty="0" err="1">
                <a:latin typeface="BiauKai"/>
                <a:ea typeface="BiauKai"/>
                <a:cs typeface="BiauKai"/>
              </a:rPr>
              <a:t>i</a:t>
            </a:r>
            <a:r>
              <a:rPr lang="en-US" altLang="zh-TW" dirty="0">
                <a:latin typeface="BiauKai"/>
                <a:ea typeface="BiauKai"/>
                <a:cs typeface="BiauKai"/>
              </a:rPr>
              <a:t>));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latin typeface="BiauKai"/>
                <a:ea typeface="BiauKai"/>
                <a:cs typeface="BiauKai"/>
              </a:rPr>
              <a:t>		end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latin typeface="BiauKai"/>
                <a:ea typeface="BiauKai"/>
                <a:cs typeface="BiauKai"/>
              </a:rPr>
              <a:t>	</a:t>
            </a:r>
            <a:r>
              <a:rPr lang="en-US" altLang="zh-TW" dirty="0">
                <a:solidFill>
                  <a:srgbClr val="FF0000"/>
                </a:solidFill>
                <a:latin typeface="BiauKai"/>
                <a:ea typeface="BiauKai"/>
                <a:cs typeface="BiauKai"/>
              </a:rPr>
              <a:t>end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latin typeface="BiauKai"/>
                <a:ea typeface="BiauKai"/>
                <a:cs typeface="BiauKai"/>
              </a:rPr>
              <a:t>	y(1) = 0 is even.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latin typeface="BiauKai"/>
                <a:ea typeface="BiauKai"/>
                <a:cs typeface="BiauKai"/>
              </a:rPr>
              <a:t>	y(2) = 3 is odd.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latin typeface="BiauKai"/>
                <a:ea typeface="BiauKai"/>
                <a:cs typeface="BiauKai"/>
              </a:rPr>
              <a:t>	y(3) = 4 is even.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latin typeface="BiauKai"/>
                <a:ea typeface="BiauKai"/>
                <a:cs typeface="BiauKai"/>
              </a:rPr>
              <a:t>	y(4) = 1 is odd.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latin typeface="BiauKai"/>
                <a:ea typeface="BiauKai"/>
                <a:cs typeface="BiauKai"/>
              </a:rPr>
              <a:t>	y(5) = 6 is even.  </a:t>
            </a:r>
          </a:p>
          <a:p>
            <a:pPr>
              <a:lnSpc>
                <a:spcPct val="120000"/>
              </a:lnSpc>
              <a:defRPr/>
            </a:pPr>
            <a:r>
              <a:rPr lang="zh-TW" altLang="en-US" dirty="0">
                <a:latin typeface="BiauKai"/>
                <a:ea typeface="BiauKai"/>
                <a:cs typeface="BiauKai"/>
              </a:rPr>
              <a:t>上述的 </a:t>
            </a:r>
            <a:r>
              <a:rPr lang="en-US" altLang="zh-TW" dirty="0">
                <a:latin typeface="BiauKai"/>
                <a:ea typeface="BiauKai"/>
                <a:cs typeface="BiauKai"/>
              </a:rPr>
              <a:t>if - then - else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為雙向條件，亦即程式只會執行「運算式一」或「運算式 二」，不會有第三種可能。</a:t>
            </a:r>
          </a:p>
          <a:p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72493" y="6284078"/>
            <a:ext cx="36802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rgbClr val="800000"/>
                </a:solidFill>
                <a:cs typeface="Arial" charset="0"/>
              </a:rPr>
              <a:t>Help </a:t>
            </a:r>
            <a:r>
              <a:rPr lang="en-US" altLang="zh-TW" sz="3200" dirty="0" err="1">
                <a:solidFill>
                  <a:srgbClr val="800000"/>
                </a:solidFill>
                <a:cs typeface="Arial" charset="0"/>
              </a:rPr>
              <a:t>fprintf</a:t>
            </a:r>
            <a:r>
              <a:rPr lang="en-US" altLang="zh-TW" sz="3200" dirty="0">
                <a:solidFill>
                  <a:srgbClr val="800000"/>
                </a:solidFill>
                <a:cs typeface="Arial" charset="0"/>
              </a:rPr>
              <a:t> and mod</a:t>
            </a:r>
            <a:endParaRPr lang="zh-TW" altLang="en-US" sz="3200" dirty="0">
              <a:solidFill>
                <a:srgbClr val="8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4670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BiauKai"/>
                <a:ea typeface="BiauKai"/>
                <a:cs typeface="BiauKai"/>
              </a:rPr>
              <a:t>5.3 if else </a:t>
            </a:r>
            <a:r>
              <a:rPr lang="zh-TW" altLang="en-US" dirty="0">
                <a:latin typeface="BiauKai"/>
                <a:ea typeface="BiauKai"/>
                <a:cs typeface="BiauKai"/>
              </a:rPr>
              <a:t>流程控制之範例二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TW" dirty="0">
                <a:ea typeface="標楷體"/>
              </a:rPr>
              <a:t>MATLAB </a:t>
            </a:r>
            <a:r>
              <a:rPr lang="zh-TW" altLang="en-US" dirty="0">
                <a:ea typeface="標楷體"/>
              </a:rPr>
              <a:t>亦可執行多向條件，若要進行更多向的條件，只需一再重覆 </a:t>
            </a:r>
            <a:r>
              <a:rPr lang="en-US" altLang="zh-TW" dirty="0" err="1">
                <a:ea typeface="標楷體"/>
              </a:rPr>
              <a:t>elseif</a:t>
            </a:r>
            <a:r>
              <a:rPr lang="en-US" altLang="zh-TW" dirty="0">
                <a:ea typeface="標楷體"/>
              </a:rPr>
              <a:t> </a:t>
            </a:r>
            <a:r>
              <a:rPr lang="zh-TW" altLang="en-US" dirty="0">
                <a:ea typeface="標楷體"/>
              </a:rPr>
              <a:t>即可。</a:t>
            </a:r>
          </a:p>
          <a:p>
            <a:pPr>
              <a:lnSpc>
                <a:spcPct val="120000"/>
              </a:lnSpc>
              <a:defRPr/>
            </a:pPr>
            <a:r>
              <a:rPr lang="zh-TW" altLang="en-US" dirty="0">
                <a:ea typeface="標楷體"/>
              </a:rPr>
              <a:t>例如欲判斷 </a:t>
            </a:r>
            <a:r>
              <a:rPr lang="en-US" altLang="zh-TW" dirty="0">
                <a:ea typeface="標楷體"/>
              </a:rPr>
              <a:t>y </a:t>
            </a:r>
            <a:r>
              <a:rPr lang="zh-TW" altLang="en-US" dirty="0">
                <a:ea typeface="標楷體"/>
              </a:rPr>
              <a:t>向量之元素是屬於 </a:t>
            </a:r>
            <a:r>
              <a:rPr lang="en-US" altLang="zh-TW" dirty="0">
                <a:ea typeface="標楷體"/>
              </a:rPr>
              <a:t>3n</a:t>
            </a:r>
            <a:r>
              <a:rPr lang="zh-TW" altLang="en-US" dirty="0">
                <a:ea typeface="標楷體"/>
              </a:rPr>
              <a:t>、</a:t>
            </a:r>
            <a:r>
              <a:rPr lang="en-US" altLang="zh-TW" dirty="0">
                <a:ea typeface="標楷體"/>
              </a:rPr>
              <a:t>3n</a:t>
            </a:r>
            <a:r>
              <a:rPr lang="zh-TW" altLang="en-US" dirty="0">
                <a:ea typeface="標楷體"/>
              </a:rPr>
              <a:t>＋</a:t>
            </a:r>
            <a:r>
              <a:rPr lang="en-US" altLang="zh-TW" dirty="0">
                <a:ea typeface="標楷體"/>
              </a:rPr>
              <a:t>1</a:t>
            </a:r>
            <a:r>
              <a:rPr lang="zh-TW" altLang="en-US" dirty="0">
                <a:ea typeface="標楷體"/>
              </a:rPr>
              <a:t>、 或 </a:t>
            </a:r>
            <a:r>
              <a:rPr lang="en-US" altLang="zh-TW" dirty="0">
                <a:ea typeface="標楷體"/>
              </a:rPr>
              <a:t>3n+2</a:t>
            </a:r>
            <a:r>
              <a:rPr lang="zh-TW" altLang="en-US" dirty="0">
                <a:ea typeface="標楷體"/>
              </a:rPr>
              <a:t>，可輸入如下：</a:t>
            </a:r>
          </a:p>
          <a:p>
            <a:pPr>
              <a:lnSpc>
                <a:spcPct val="120000"/>
              </a:lnSpc>
              <a:buNone/>
              <a:defRPr/>
            </a:pPr>
            <a:endParaRPr lang="en-US" altLang="zh-TW" dirty="0">
              <a:ea typeface="標楷體"/>
            </a:endParaRP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ea typeface="標楷體"/>
              </a:rPr>
              <a:t>	y = [3 4 5 9 2];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ea typeface="標楷體"/>
              </a:rPr>
              <a:t>	</a:t>
            </a:r>
            <a:r>
              <a:rPr lang="en-US" altLang="zh-TW" dirty="0">
                <a:solidFill>
                  <a:srgbClr val="FF0000"/>
                </a:solidFill>
                <a:ea typeface="標楷體"/>
              </a:rPr>
              <a:t>for</a:t>
            </a:r>
            <a:r>
              <a:rPr lang="en-US" altLang="zh-TW" dirty="0">
                <a:ea typeface="標楷體"/>
              </a:rPr>
              <a:t> </a:t>
            </a:r>
            <a:r>
              <a:rPr lang="en-US" altLang="zh-TW" dirty="0" err="1">
                <a:ea typeface="標楷體"/>
              </a:rPr>
              <a:t>i</a:t>
            </a:r>
            <a:r>
              <a:rPr lang="en-US" altLang="zh-TW" dirty="0">
                <a:ea typeface="標楷體"/>
              </a:rPr>
              <a:t> = 1:length(y)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ea typeface="標楷體"/>
              </a:rPr>
              <a:t>		if mod(y(</a:t>
            </a:r>
            <a:r>
              <a:rPr lang="en-US" altLang="zh-TW" dirty="0" err="1">
                <a:ea typeface="標楷體"/>
              </a:rPr>
              <a:t>i</a:t>
            </a:r>
            <a:r>
              <a:rPr lang="en-US" altLang="zh-TW" dirty="0">
                <a:ea typeface="標楷體"/>
              </a:rPr>
              <a:t>),3)==0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ea typeface="標楷體"/>
              </a:rPr>
              <a:t>			</a:t>
            </a:r>
            <a:r>
              <a:rPr lang="en-US" altLang="zh-TW" dirty="0" err="1">
                <a:solidFill>
                  <a:srgbClr val="800000"/>
                </a:solidFill>
                <a:ea typeface="標楷體"/>
              </a:rPr>
              <a:t>fprintf</a:t>
            </a:r>
            <a:r>
              <a:rPr lang="en-US" altLang="zh-TW" dirty="0">
                <a:ea typeface="標楷體"/>
              </a:rPr>
              <a:t>('y(%d)=%d is 3n.\n', </a:t>
            </a:r>
            <a:r>
              <a:rPr lang="en-US" altLang="zh-TW" dirty="0" err="1">
                <a:ea typeface="標楷體"/>
              </a:rPr>
              <a:t>i</a:t>
            </a:r>
            <a:r>
              <a:rPr lang="en-US" altLang="zh-TW" dirty="0">
                <a:ea typeface="標楷體"/>
              </a:rPr>
              <a:t>, y(</a:t>
            </a:r>
            <a:r>
              <a:rPr lang="en-US" altLang="zh-TW" dirty="0" err="1">
                <a:ea typeface="標楷體"/>
              </a:rPr>
              <a:t>i</a:t>
            </a:r>
            <a:r>
              <a:rPr lang="en-US" altLang="zh-TW" dirty="0">
                <a:ea typeface="標楷體"/>
              </a:rPr>
              <a:t>));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ea typeface="標楷體"/>
              </a:rPr>
              <a:t>		</a:t>
            </a:r>
            <a:r>
              <a:rPr lang="en-US" altLang="zh-TW" dirty="0" err="1">
                <a:ea typeface="標楷體"/>
              </a:rPr>
              <a:t>elseif</a:t>
            </a:r>
            <a:r>
              <a:rPr lang="en-US" altLang="zh-TW" dirty="0">
                <a:ea typeface="標楷體"/>
              </a:rPr>
              <a:t> mod(y(</a:t>
            </a:r>
            <a:r>
              <a:rPr lang="en-US" altLang="zh-TW" dirty="0" err="1">
                <a:ea typeface="標楷體"/>
              </a:rPr>
              <a:t>i</a:t>
            </a:r>
            <a:r>
              <a:rPr lang="en-US" altLang="zh-TW" dirty="0">
                <a:ea typeface="標楷體"/>
              </a:rPr>
              <a:t>), 3)==1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ea typeface="標楷體"/>
              </a:rPr>
              <a:t>			</a:t>
            </a:r>
            <a:r>
              <a:rPr lang="en-US" altLang="zh-TW" dirty="0" err="1">
                <a:solidFill>
                  <a:srgbClr val="800000"/>
                </a:solidFill>
                <a:ea typeface="標楷體"/>
              </a:rPr>
              <a:t>fprintf</a:t>
            </a:r>
            <a:r>
              <a:rPr lang="en-US" altLang="zh-TW" dirty="0">
                <a:ea typeface="標楷體"/>
              </a:rPr>
              <a:t>('y(%d)=%d is 3n+1.\n', </a:t>
            </a:r>
            <a:r>
              <a:rPr lang="en-US" altLang="zh-TW" dirty="0" err="1">
                <a:ea typeface="標楷體"/>
              </a:rPr>
              <a:t>i</a:t>
            </a:r>
            <a:r>
              <a:rPr lang="en-US" altLang="zh-TW" dirty="0">
                <a:ea typeface="標楷體"/>
              </a:rPr>
              <a:t> , y(</a:t>
            </a:r>
            <a:r>
              <a:rPr lang="en-US" altLang="zh-TW" dirty="0" err="1">
                <a:ea typeface="標楷體"/>
              </a:rPr>
              <a:t>i</a:t>
            </a:r>
            <a:r>
              <a:rPr lang="en-US" altLang="zh-TW" dirty="0">
                <a:ea typeface="標楷體"/>
              </a:rPr>
              <a:t>));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ea typeface="標楷體"/>
              </a:rPr>
              <a:t>		else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ea typeface="標楷體"/>
              </a:rPr>
              <a:t>			</a:t>
            </a:r>
            <a:r>
              <a:rPr lang="en-US" altLang="zh-TW" dirty="0" err="1">
                <a:solidFill>
                  <a:srgbClr val="800000"/>
                </a:solidFill>
                <a:ea typeface="標楷體"/>
              </a:rPr>
              <a:t>fprintf</a:t>
            </a:r>
            <a:r>
              <a:rPr lang="en-US" altLang="zh-TW" dirty="0">
                <a:ea typeface="標楷體"/>
              </a:rPr>
              <a:t>('y(%d)=%d is 3n+2.\n', </a:t>
            </a:r>
            <a:r>
              <a:rPr lang="en-US" altLang="zh-TW" dirty="0" err="1">
                <a:ea typeface="標楷體"/>
              </a:rPr>
              <a:t>i</a:t>
            </a:r>
            <a:r>
              <a:rPr lang="en-US" altLang="zh-TW" dirty="0">
                <a:ea typeface="標楷體"/>
              </a:rPr>
              <a:t> , y(</a:t>
            </a:r>
            <a:r>
              <a:rPr lang="en-US" altLang="zh-TW" dirty="0" err="1">
                <a:ea typeface="標楷體"/>
              </a:rPr>
              <a:t>i</a:t>
            </a:r>
            <a:r>
              <a:rPr lang="en-US" altLang="zh-TW" dirty="0">
                <a:ea typeface="標楷體"/>
              </a:rPr>
              <a:t>));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ea typeface="標楷體"/>
              </a:rPr>
              <a:t>		end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ea typeface="標楷體"/>
              </a:rPr>
              <a:t>	</a:t>
            </a:r>
            <a:r>
              <a:rPr lang="en-US" altLang="zh-TW" dirty="0">
                <a:solidFill>
                  <a:srgbClr val="FF0000"/>
                </a:solidFill>
                <a:ea typeface="標楷體"/>
              </a:rPr>
              <a:t>end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ea typeface="標楷體"/>
              </a:rPr>
              <a:t>	y(1)=3 is 3n.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ea typeface="標楷體"/>
              </a:rPr>
              <a:t>	y(2)=4 is 3n+1.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ea typeface="標楷體"/>
              </a:rPr>
              <a:t>	y(3)=5 is 3n+2.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ea typeface="標楷體"/>
              </a:rPr>
              <a:t>	y(4)=9 is 3n.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altLang="zh-TW" dirty="0">
                <a:ea typeface="標楷體"/>
              </a:rPr>
              <a:t>	y(5)=2 is 3n+2.</a:t>
            </a:r>
            <a:endParaRPr lang="zh-TW" altLang="en-US" dirty="0">
              <a:ea typeface="標楷體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7655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</a:rPr>
              <a:t>Matrix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93344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5.2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試著寫一個程式可以判斷給定的年份為潤年 </a:t>
            </a:r>
            <a:r>
              <a:rPr lang="en-US" altLang="zh-TW" dirty="0"/>
              <a:t>(leap year) </a:t>
            </a:r>
            <a:r>
              <a:rPr lang="zh-TW" altLang="en-US" dirty="0"/>
              <a:t>或是 平常年 </a:t>
            </a:r>
            <a:r>
              <a:rPr lang="en-US" altLang="zh-TW" dirty="0"/>
              <a:t>(common year)</a:t>
            </a:r>
            <a:r>
              <a:rPr lang="zh-TW" altLang="en-US" dirty="0"/>
              <a:t>。並顯示在螢幕上 </a:t>
            </a:r>
            <a:r>
              <a:rPr lang="en-US" altLang="zh-TW" dirty="0"/>
              <a:t>(</a:t>
            </a:r>
            <a:r>
              <a:rPr lang="zh-TW" altLang="en-US" dirty="0"/>
              <a:t>下圖為參考開始的範例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可使用</a:t>
            </a:r>
            <a:r>
              <a:rPr lang="en-US" altLang="zh-TW" dirty="0" err="1"/>
              <a:t>fprintf</a:t>
            </a:r>
            <a:r>
              <a:rPr lang="en-US" altLang="zh-TW" dirty="0"/>
              <a:t> </a:t>
            </a:r>
            <a:r>
              <a:rPr lang="zh-TW" altLang="en-US" dirty="0"/>
              <a:t>將資訊顯示在螢幕上。</a:t>
            </a:r>
            <a:endParaRPr lang="en-US" altLang="zh-TW" dirty="0"/>
          </a:p>
          <a:p>
            <a:r>
              <a:rPr lang="en-US" altLang="zh-TW" dirty="0"/>
              <a:t>E.g. This year (</a:t>
            </a:r>
            <a:r>
              <a:rPr lang="en-US" altLang="zh-TW" dirty="0">
                <a:solidFill>
                  <a:srgbClr val="FF0000"/>
                </a:solidFill>
              </a:rPr>
              <a:t>2018</a:t>
            </a:r>
            <a:r>
              <a:rPr lang="en-US" altLang="zh-TW" dirty="0"/>
              <a:t>) is </a:t>
            </a:r>
            <a:r>
              <a:rPr lang="en-US" altLang="zh-TW" dirty="0">
                <a:solidFill>
                  <a:srgbClr val="FF0000"/>
                </a:solidFill>
              </a:rPr>
              <a:t>common year</a:t>
            </a:r>
            <a:r>
              <a:rPr lang="en-US" altLang="zh-TW" dirty="0"/>
              <a:t>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161" y="4787220"/>
            <a:ext cx="5042402" cy="133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614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for loop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565335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BiauKai"/>
                <a:ea typeface="BiauKai"/>
                <a:cs typeface="BiauKai"/>
              </a:rPr>
              <a:t>調和數列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latin typeface="Arial"/>
                <a:cs typeface="Arial"/>
              </a:rPr>
              <a:t>1, 1/2, 1/3, 1/4, 1/5,1/6, …</a:t>
            </a:r>
          </a:p>
          <a:p>
            <a:pPr>
              <a:lnSpc>
                <a:spcPct val="110000"/>
              </a:lnSpc>
            </a:pPr>
            <a:endParaRPr lang="en-US" altLang="zh-TW" dirty="0">
              <a:latin typeface="Arial"/>
              <a:cs typeface="Arial"/>
            </a:endParaRPr>
          </a:p>
          <a:p>
            <a:pPr>
              <a:lnSpc>
                <a:spcPct val="110000"/>
              </a:lnSpc>
              <a:defRPr/>
            </a:pPr>
            <a:r>
              <a:rPr lang="zh-TW" altLang="en-US" sz="2000" dirty="0">
                <a:latin typeface="BiauKai"/>
                <a:ea typeface="BiauKai"/>
                <a:cs typeface="BiauKai"/>
              </a:rPr>
              <a:t>下列 </a:t>
            </a:r>
            <a:r>
              <a:rPr lang="en-US" altLang="zh-TW" sz="2000" dirty="0">
                <a:latin typeface="BiauKai"/>
                <a:ea typeface="BiauKai"/>
                <a:cs typeface="BiauKai"/>
              </a:rPr>
              <a:t>for </a:t>
            </a:r>
            <a:r>
              <a:rPr lang="zh-TW" altLang="en-US" sz="2000" dirty="0">
                <a:latin typeface="BiauKai"/>
                <a:ea typeface="BiauKai"/>
                <a:cs typeface="BiauKai"/>
              </a:rPr>
              <a:t>迴圈會產生一個長度為 </a:t>
            </a:r>
            <a:r>
              <a:rPr lang="en-US" altLang="zh-TW" sz="2000" dirty="0">
                <a:latin typeface="BiauKai"/>
                <a:ea typeface="BiauKai"/>
                <a:cs typeface="BiauKai"/>
              </a:rPr>
              <a:t>6 </a:t>
            </a:r>
            <a:r>
              <a:rPr lang="zh-TW" altLang="en-US" sz="2000" dirty="0">
                <a:latin typeface="BiauKai"/>
                <a:ea typeface="BiauKai"/>
                <a:cs typeface="BiauKai"/>
              </a:rPr>
              <a:t>的調和數列（</a:t>
            </a:r>
            <a:r>
              <a:rPr lang="en-US" altLang="zh-TW" sz="2000" dirty="0">
                <a:latin typeface="BiauKai"/>
                <a:ea typeface="BiauKai"/>
                <a:cs typeface="BiauKai"/>
              </a:rPr>
              <a:t>Harmonic Sequence</a:t>
            </a:r>
            <a:r>
              <a:rPr lang="zh-TW" altLang="en-US" sz="2000" dirty="0">
                <a:latin typeface="BiauKai"/>
                <a:ea typeface="BiauKai"/>
                <a:cs typeface="BiauKai"/>
              </a:rPr>
              <a:t>）：</a:t>
            </a:r>
          </a:p>
          <a:p>
            <a:pPr>
              <a:lnSpc>
                <a:spcPct val="110000"/>
              </a:lnSpc>
              <a:buNone/>
              <a:defRPr/>
            </a:pPr>
            <a:endParaRPr lang="en-US" altLang="zh-TW" sz="2000" dirty="0">
              <a:latin typeface="BiauKai"/>
              <a:ea typeface="BiauKai"/>
              <a:cs typeface="BiauKai"/>
            </a:endParaRP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zh-TW" sz="2000" dirty="0">
                <a:latin typeface="BiauKai"/>
                <a:ea typeface="BiauKai"/>
                <a:cs typeface="BiauKai"/>
              </a:rPr>
              <a:t>	x = zeros(1,6);		% </a:t>
            </a:r>
            <a:r>
              <a:rPr lang="zh-TW" altLang="en-US" sz="2000" dirty="0">
                <a:latin typeface="BiauKai"/>
                <a:ea typeface="BiauKai"/>
                <a:cs typeface="BiauKai"/>
              </a:rPr>
              <a:t>變數 </a:t>
            </a:r>
            <a:r>
              <a:rPr lang="en-US" altLang="zh-TW" sz="2000" dirty="0">
                <a:latin typeface="BiauKai"/>
                <a:ea typeface="BiauKai"/>
                <a:cs typeface="BiauKai"/>
              </a:rPr>
              <a:t>x </a:t>
            </a:r>
            <a:r>
              <a:rPr lang="zh-TW" altLang="en-US" sz="2000" dirty="0">
                <a:latin typeface="BiauKai"/>
                <a:ea typeface="BiauKai"/>
                <a:cs typeface="BiauKai"/>
              </a:rPr>
              <a:t>是一個 </a:t>
            </a:r>
            <a:r>
              <a:rPr lang="en-US" altLang="zh-TW" sz="2000" dirty="0">
                <a:latin typeface="BiauKai"/>
                <a:ea typeface="BiauKai"/>
                <a:cs typeface="BiauKai"/>
              </a:rPr>
              <a:t>1×6 </a:t>
            </a:r>
            <a:r>
              <a:rPr lang="zh-TW" altLang="en-US" sz="2000" dirty="0">
                <a:latin typeface="BiauKai"/>
                <a:ea typeface="BiauKai"/>
                <a:cs typeface="BiauKai"/>
              </a:rPr>
              <a:t>大小的零矩陣 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zh-TW" sz="2000" dirty="0">
                <a:latin typeface="BiauKai"/>
                <a:ea typeface="BiauKai"/>
                <a:cs typeface="BiauKai"/>
              </a:rPr>
              <a:t>	for </a:t>
            </a:r>
            <a:r>
              <a:rPr lang="en-US" altLang="zh-TW" sz="2000" dirty="0" err="1">
                <a:latin typeface="BiauKai"/>
                <a:ea typeface="BiauKai"/>
                <a:cs typeface="BiauKai"/>
              </a:rPr>
              <a:t>i</a:t>
            </a:r>
            <a:r>
              <a:rPr lang="en-US" altLang="zh-TW" sz="2000" dirty="0">
                <a:latin typeface="BiauKai"/>
                <a:ea typeface="BiauKai"/>
                <a:cs typeface="BiauKai"/>
              </a:rPr>
              <a:t> = 1:6                           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zh-TW" sz="2000" dirty="0">
                <a:latin typeface="BiauKai"/>
                <a:ea typeface="BiauKai"/>
                <a:cs typeface="BiauKai"/>
              </a:rPr>
              <a:t>		x(</a:t>
            </a:r>
            <a:r>
              <a:rPr lang="en-US" altLang="zh-TW" sz="2000" dirty="0" err="1">
                <a:latin typeface="BiauKai"/>
                <a:ea typeface="BiauKai"/>
                <a:cs typeface="BiauKai"/>
              </a:rPr>
              <a:t>i</a:t>
            </a:r>
            <a:r>
              <a:rPr lang="en-US" altLang="zh-TW" sz="2000" dirty="0">
                <a:latin typeface="BiauKai"/>
                <a:ea typeface="BiauKai"/>
                <a:cs typeface="BiauKai"/>
              </a:rPr>
              <a:t>) = 1/</a:t>
            </a:r>
            <a:r>
              <a:rPr lang="en-US" altLang="zh-TW" sz="2000" dirty="0" err="1">
                <a:latin typeface="BiauKai"/>
                <a:ea typeface="BiauKai"/>
                <a:cs typeface="BiauKai"/>
              </a:rPr>
              <a:t>i</a:t>
            </a:r>
            <a:r>
              <a:rPr lang="en-US" altLang="zh-TW" sz="2000" dirty="0">
                <a:latin typeface="BiauKai"/>
                <a:ea typeface="BiauKai"/>
                <a:cs typeface="BiauKai"/>
              </a:rPr>
              <a:t>;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zh-TW" sz="2000" dirty="0">
                <a:latin typeface="BiauKai"/>
                <a:ea typeface="BiauKai"/>
                <a:cs typeface="BiauKai"/>
              </a:rPr>
              <a:t>	end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zh-TW" sz="2000" dirty="0">
                <a:latin typeface="BiauKai"/>
                <a:ea typeface="BiauKai"/>
                <a:cs typeface="BiauKai"/>
              </a:rPr>
              <a:t>	x					% </a:t>
            </a:r>
            <a:r>
              <a:rPr lang="zh-TW" altLang="en-US" sz="2000" dirty="0">
                <a:latin typeface="BiauKai"/>
                <a:ea typeface="BiauKai"/>
                <a:cs typeface="BiauKai"/>
              </a:rPr>
              <a:t>顯示 </a:t>
            </a:r>
            <a:r>
              <a:rPr lang="en-US" altLang="zh-TW" sz="2000" dirty="0">
                <a:latin typeface="BiauKai"/>
                <a:ea typeface="BiauKai"/>
                <a:cs typeface="BiauKai"/>
              </a:rPr>
              <a:t>x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zh-TW" sz="2000" dirty="0">
                <a:latin typeface="BiauKai"/>
                <a:ea typeface="BiauKai"/>
                <a:cs typeface="BiauKai"/>
              </a:rPr>
              <a:t>	x =</a:t>
            </a:r>
          </a:p>
          <a:p>
            <a:pPr>
              <a:lnSpc>
                <a:spcPct val="110000"/>
              </a:lnSpc>
              <a:buNone/>
              <a:defRPr/>
            </a:pPr>
            <a:r>
              <a:rPr lang="en-US" altLang="zh-TW" sz="2000" dirty="0">
                <a:latin typeface="BiauKai"/>
                <a:ea typeface="BiauKai"/>
                <a:cs typeface="BiauKai"/>
              </a:rPr>
              <a:t>	    1.0000    0.5000    0.3333    0.2500    0.2000    0.1667</a:t>
            </a:r>
          </a:p>
          <a:p>
            <a:pPr>
              <a:lnSpc>
                <a:spcPct val="110000"/>
              </a:lnSpc>
              <a:defRPr/>
            </a:pPr>
            <a:r>
              <a:rPr lang="zh-TW" altLang="en-US" sz="2000" dirty="0">
                <a:latin typeface="BiauKai"/>
                <a:ea typeface="BiauKai"/>
                <a:cs typeface="BiauKai"/>
              </a:rPr>
              <a:t>在上例中，矩陣 </a:t>
            </a:r>
            <a:r>
              <a:rPr lang="en-US" altLang="zh-TW" sz="2000" dirty="0">
                <a:latin typeface="BiauKai"/>
                <a:ea typeface="BiauKai"/>
                <a:cs typeface="BiauKai"/>
              </a:rPr>
              <a:t>x </a:t>
            </a:r>
            <a:r>
              <a:rPr lang="zh-TW" altLang="en-US" sz="2000" dirty="0">
                <a:latin typeface="BiauKai"/>
                <a:ea typeface="BiauKai"/>
                <a:cs typeface="BiauKai"/>
              </a:rPr>
              <a:t>最初是一個 </a:t>
            </a:r>
            <a:r>
              <a:rPr lang="en-US" altLang="zh-TW" sz="2000" dirty="0">
                <a:latin typeface="BiauKai"/>
                <a:ea typeface="BiauKai"/>
                <a:cs typeface="BiauKai"/>
              </a:rPr>
              <a:t>1×6 </a:t>
            </a:r>
            <a:r>
              <a:rPr lang="zh-TW" altLang="en-US" sz="2000" dirty="0">
                <a:latin typeface="BiauKai"/>
                <a:ea typeface="BiauKai"/>
                <a:cs typeface="BiauKai"/>
              </a:rPr>
              <a:t>大小的零矩陣，在 </a:t>
            </a:r>
            <a:r>
              <a:rPr lang="en-US" altLang="zh-TW" sz="2000" dirty="0">
                <a:latin typeface="BiauKai"/>
                <a:ea typeface="BiauKai"/>
                <a:cs typeface="BiauKai"/>
              </a:rPr>
              <a:t>for </a:t>
            </a:r>
            <a:r>
              <a:rPr lang="zh-TW" altLang="en-US" sz="2000" dirty="0">
                <a:latin typeface="BiauKai"/>
                <a:ea typeface="BiauKai"/>
                <a:cs typeface="BiauKai"/>
              </a:rPr>
              <a:t>迴圈中，變數 </a:t>
            </a:r>
            <a:r>
              <a:rPr lang="en-US" altLang="zh-TW" sz="2000" dirty="0" err="1">
                <a:latin typeface="BiauKai"/>
                <a:ea typeface="BiauKai"/>
                <a:cs typeface="BiauKai"/>
              </a:rPr>
              <a:t>i</a:t>
            </a:r>
            <a:r>
              <a:rPr lang="en-US" altLang="zh-TW" sz="2000" dirty="0">
                <a:latin typeface="BiauKai"/>
                <a:ea typeface="BiauKai"/>
                <a:cs typeface="BiauKai"/>
              </a:rPr>
              <a:t> </a:t>
            </a:r>
            <a:r>
              <a:rPr lang="zh-TW" altLang="en-US" sz="2000" dirty="0">
                <a:latin typeface="BiauKai"/>
                <a:ea typeface="BiauKai"/>
                <a:cs typeface="BiauKai"/>
              </a:rPr>
              <a:t>的值依次是 </a:t>
            </a:r>
            <a:r>
              <a:rPr lang="en-US" altLang="zh-TW" sz="2000" dirty="0">
                <a:latin typeface="BiauKai"/>
                <a:ea typeface="BiauKai"/>
                <a:cs typeface="BiauKai"/>
              </a:rPr>
              <a:t>1 </a:t>
            </a:r>
            <a:r>
              <a:rPr lang="zh-TW" altLang="en-US" sz="2000" dirty="0">
                <a:latin typeface="BiauKai"/>
                <a:ea typeface="BiauKai"/>
                <a:cs typeface="BiauKai"/>
              </a:rPr>
              <a:t>到 </a:t>
            </a:r>
            <a:r>
              <a:rPr lang="en-US" altLang="zh-TW" sz="2000" dirty="0">
                <a:latin typeface="BiauKai"/>
                <a:ea typeface="BiauKai"/>
                <a:cs typeface="BiauKai"/>
              </a:rPr>
              <a:t>6</a:t>
            </a:r>
            <a:r>
              <a:rPr lang="zh-TW" altLang="en-US" sz="2000" dirty="0">
                <a:latin typeface="BiauKai"/>
                <a:ea typeface="BiauKai"/>
                <a:cs typeface="BiauKai"/>
              </a:rPr>
              <a:t>，因此矩陣 </a:t>
            </a:r>
            <a:r>
              <a:rPr lang="en-US" altLang="zh-TW" sz="2000" dirty="0">
                <a:latin typeface="BiauKai"/>
                <a:ea typeface="BiauKai"/>
                <a:cs typeface="BiauKai"/>
              </a:rPr>
              <a:t>x </a:t>
            </a:r>
            <a:r>
              <a:rPr lang="zh-TW" altLang="en-US" sz="2000" dirty="0">
                <a:latin typeface="BiauKai"/>
                <a:ea typeface="BiauKai"/>
                <a:cs typeface="BiauKai"/>
              </a:rPr>
              <a:t>的第 </a:t>
            </a:r>
            <a:r>
              <a:rPr lang="en-US" altLang="zh-TW" sz="2000" dirty="0" err="1">
                <a:latin typeface="BiauKai"/>
                <a:ea typeface="BiauKai"/>
                <a:cs typeface="BiauKai"/>
              </a:rPr>
              <a:t>i</a:t>
            </a:r>
            <a:r>
              <a:rPr lang="en-US" altLang="zh-TW" sz="2000" dirty="0">
                <a:latin typeface="BiauKai"/>
                <a:ea typeface="BiauKai"/>
                <a:cs typeface="BiauKai"/>
              </a:rPr>
              <a:t> </a:t>
            </a:r>
            <a:r>
              <a:rPr lang="zh-TW" altLang="en-US" sz="2000" dirty="0">
                <a:latin typeface="BiauKai"/>
                <a:ea typeface="BiauKai"/>
                <a:cs typeface="BiauKai"/>
              </a:rPr>
              <a:t>個元素的值依次被設為 </a:t>
            </a:r>
            <a:r>
              <a:rPr lang="en-US" altLang="zh-TW" sz="2000" dirty="0">
                <a:latin typeface="BiauKai"/>
                <a:ea typeface="BiauKai"/>
                <a:cs typeface="BiauKai"/>
              </a:rPr>
              <a:t>1/</a:t>
            </a:r>
            <a:r>
              <a:rPr lang="en-US" altLang="zh-TW" sz="2000" dirty="0" err="1">
                <a:latin typeface="BiauKai"/>
                <a:ea typeface="BiauKai"/>
                <a:cs typeface="BiauKai"/>
              </a:rPr>
              <a:t>i</a:t>
            </a:r>
            <a:r>
              <a:rPr lang="zh-TW" altLang="en-US" sz="2000" dirty="0">
                <a:latin typeface="BiauKai"/>
                <a:ea typeface="BiauKai"/>
                <a:cs typeface="BiauKai"/>
              </a:rPr>
              <a:t>。</a:t>
            </a:r>
          </a:p>
          <a:p>
            <a:pPr lvl="1"/>
            <a:endParaRPr lang="zh-TW" altLang="en-US" dirty="0">
              <a:latin typeface="Arial"/>
              <a:cs typeface="Arial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632681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742430" y="2690878"/>
            <a:ext cx="7561263" cy="2232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+mj-ea"/>
              <a:ea typeface="+mj-ea"/>
              <a:cs typeface="新細明體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TW" altLang="en-US" sz="4000" dirty="0">
                <a:latin typeface="BiauKai"/>
                <a:ea typeface="BiauKai"/>
                <a:cs typeface="BiauKai"/>
              </a:rPr>
              <a:t>迴圈之範例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600200"/>
            <a:ext cx="8486775" cy="499745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TW" sz="1800" dirty="0">
                <a:latin typeface="BiauKai"/>
                <a:ea typeface="BiauKai"/>
                <a:cs typeface="BiauKai"/>
              </a:rPr>
              <a:t>for </a:t>
            </a:r>
            <a:r>
              <a:rPr lang="zh-TW" altLang="en-US" sz="1800" dirty="0">
                <a:latin typeface="BiauKai"/>
                <a:ea typeface="BiauKai"/>
                <a:cs typeface="BiauKai"/>
              </a:rPr>
              <a:t>迴圈可以是多層或巢狀式（</a:t>
            </a:r>
            <a:r>
              <a:rPr lang="en-US" altLang="zh-TW" sz="1800" dirty="0">
                <a:latin typeface="BiauKai"/>
                <a:ea typeface="BiauKai"/>
                <a:cs typeface="BiauKai"/>
              </a:rPr>
              <a:t>Nested</a:t>
            </a:r>
            <a:r>
              <a:rPr lang="zh-TW" altLang="en-US" sz="1800" dirty="0">
                <a:latin typeface="BiauKai"/>
                <a:ea typeface="BiauKai"/>
                <a:cs typeface="BiauKai"/>
              </a:rPr>
              <a:t>）的，在下例中即產生一個 </a:t>
            </a:r>
            <a:r>
              <a:rPr lang="en-US" altLang="zh-TW" sz="1800" dirty="0">
                <a:latin typeface="BiauKai"/>
                <a:ea typeface="BiauKai"/>
                <a:cs typeface="BiauKai"/>
              </a:rPr>
              <a:t>6×6 </a:t>
            </a:r>
            <a:r>
              <a:rPr lang="zh-TW" altLang="en-US" sz="1800" dirty="0">
                <a:latin typeface="BiauKai"/>
                <a:ea typeface="BiauKai"/>
                <a:cs typeface="BiauKai"/>
              </a:rPr>
              <a:t>的</a:t>
            </a:r>
            <a:r>
              <a:rPr lang="en-US" altLang="zh-TW" sz="1800" dirty="0">
                <a:latin typeface="BiauKai"/>
                <a:ea typeface="BiauKai"/>
                <a:cs typeface="BiauKai"/>
              </a:rPr>
              <a:t>Hilbert </a:t>
            </a:r>
            <a:r>
              <a:rPr lang="zh-TW" altLang="en-US" sz="1800" dirty="0">
                <a:latin typeface="BiauKai"/>
                <a:ea typeface="BiauKai"/>
                <a:cs typeface="BiauKai"/>
              </a:rPr>
              <a:t>矩陣 </a:t>
            </a:r>
            <a:r>
              <a:rPr lang="en-US" altLang="zh-TW" sz="1800" dirty="0">
                <a:latin typeface="BiauKai"/>
                <a:ea typeface="BiauKai"/>
                <a:cs typeface="BiauKai"/>
              </a:rPr>
              <a:t>h</a:t>
            </a:r>
            <a:r>
              <a:rPr lang="zh-TW" altLang="en-US" sz="1800" dirty="0">
                <a:latin typeface="BiauKai"/>
                <a:ea typeface="BiauKai"/>
                <a:cs typeface="BiauKai"/>
              </a:rPr>
              <a:t>，其中為於第 </a:t>
            </a:r>
            <a:r>
              <a:rPr lang="en-US" altLang="zh-TW" sz="1800" dirty="0" err="1">
                <a:latin typeface="BiauKai"/>
                <a:ea typeface="BiauKai"/>
                <a:cs typeface="BiauKai"/>
              </a:rPr>
              <a:t>i</a:t>
            </a:r>
            <a:r>
              <a:rPr lang="en-US" altLang="zh-TW" sz="1800" dirty="0">
                <a:latin typeface="BiauKai"/>
                <a:ea typeface="BiauKai"/>
                <a:cs typeface="BiauKai"/>
              </a:rPr>
              <a:t> </a:t>
            </a:r>
            <a:r>
              <a:rPr lang="zh-TW" altLang="en-US" sz="1800" dirty="0">
                <a:latin typeface="BiauKai"/>
                <a:ea typeface="BiauKai"/>
                <a:cs typeface="BiauKai"/>
              </a:rPr>
              <a:t>列、第 </a:t>
            </a:r>
            <a:r>
              <a:rPr lang="en-US" altLang="zh-TW" sz="1800" dirty="0">
                <a:latin typeface="BiauKai"/>
                <a:ea typeface="BiauKai"/>
                <a:cs typeface="BiauKai"/>
              </a:rPr>
              <a:t>j </a:t>
            </a:r>
            <a:r>
              <a:rPr lang="zh-TW" altLang="en-US" sz="1800" dirty="0">
                <a:latin typeface="BiauKai"/>
                <a:ea typeface="BiauKai"/>
                <a:cs typeface="BiauKai"/>
              </a:rPr>
              <a:t>行的元素為 ：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zh-TW" altLang="en-US" sz="1800" dirty="0">
              <a:latin typeface="BiauKai"/>
              <a:ea typeface="BiauKai"/>
              <a:cs typeface="BiauKai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zh-TW" altLang="en-US" sz="1800" dirty="0">
                <a:latin typeface="BiauKai"/>
                <a:ea typeface="BiauKai"/>
                <a:cs typeface="BiauKai"/>
              </a:rPr>
              <a:t>範例</a:t>
            </a:r>
            <a:r>
              <a:rPr lang="en-US" altLang="zh-TW" sz="1800" dirty="0">
                <a:latin typeface="BiauKai"/>
                <a:ea typeface="BiauKai"/>
                <a:cs typeface="BiauKai"/>
              </a:rPr>
              <a:t> : demo13.m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TW" sz="1800" dirty="0">
                <a:latin typeface="BiauKai"/>
                <a:ea typeface="BiauKai"/>
                <a:cs typeface="BiauKai"/>
              </a:rPr>
              <a:t>	</a:t>
            </a:r>
            <a:r>
              <a:rPr lang="en-US" altLang="zh-TW" sz="1800" dirty="0">
                <a:solidFill>
                  <a:srgbClr val="FF0000"/>
                </a:solidFill>
                <a:latin typeface="BiauKai"/>
                <a:ea typeface="BiauKai"/>
                <a:cs typeface="BiauKai"/>
              </a:rPr>
              <a:t>h = zeros(6);	</a:t>
            </a:r>
            <a:r>
              <a:rPr lang="en-US" altLang="zh-TW" sz="1800" dirty="0">
                <a:latin typeface="BiauKai"/>
                <a:ea typeface="BiauKai"/>
                <a:cs typeface="BiauKai"/>
              </a:rPr>
              <a:t>	% </a:t>
            </a:r>
            <a:r>
              <a:rPr lang="zh-TW" altLang="en-US" sz="1800" dirty="0">
                <a:solidFill>
                  <a:srgbClr val="FF0000"/>
                </a:solidFill>
                <a:latin typeface="BiauKai"/>
                <a:ea typeface="BiauKai"/>
                <a:cs typeface="BiauKai"/>
              </a:rPr>
              <a:t>變數 </a:t>
            </a:r>
            <a:r>
              <a:rPr lang="en-US" altLang="zh-TW" sz="1800" dirty="0">
                <a:solidFill>
                  <a:srgbClr val="FF0000"/>
                </a:solidFill>
                <a:latin typeface="BiauKai"/>
                <a:ea typeface="BiauKai"/>
                <a:cs typeface="BiauKai"/>
              </a:rPr>
              <a:t>x </a:t>
            </a:r>
            <a:r>
              <a:rPr lang="zh-TW" altLang="en-US" sz="1800" dirty="0">
                <a:solidFill>
                  <a:srgbClr val="FF0000"/>
                </a:solidFill>
                <a:latin typeface="BiauKai"/>
                <a:ea typeface="BiauKai"/>
                <a:cs typeface="BiauKai"/>
              </a:rPr>
              <a:t>是一個 </a:t>
            </a:r>
            <a:r>
              <a:rPr lang="en-US" altLang="zh-TW" sz="1800" dirty="0">
                <a:solidFill>
                  <a:srgbClr val="FF0000"/>
                </a:solidFill>
                <a:latin typeface="BiauKai"/>
                <a:ea typeface="BiauKai"/>
                <a:cs typeface="BiauKai"/>
              </a:rPr>
              <a:t>6×6 </a:t>
            </a:r>
            <a:r>
              <a:rPr lang="zh-TW" altLang="en-US" sz="1800" dirty="0">
                <a:solidFill>
                  <a:srgbClr val="FF0000"/>
                </a:solidFill>
                <a:latin typeface="BiauKai"/>
                <a:ea typeface="BiauKai"/>
                <a:cs typeface="BiauKai"/>
              </a:rPr>
              <a:t>大小的零矩陣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TW" sz="1800" dirty="0">
                <a:latin typeface="BiauKai"/>
                <a:ea typeface="BiauKai"/>
                <a:cs typeface="BiauKai"/>
              </a:rPr>
              <a:t>	for </a:t>
            </a:r>
            <a:r>
              <a:rPr lang="en-US" altLang="zh-TW" sz="1800" dirty="0" err="1">
                <a:latin typeface="BiauKai"/>
                <a:ea typeface="BiauKai"/>
                <a:cs typeface="BiauKai"/>
              </a:rPr>
              <a:t>i</a:t>
            </a:r>
            <a:r>
              <a:rPr lang="en-US" altLang="zh-TW" sz="1800" dirty="0">
                <a:latin typeface="BiauKai"/>
                <a:ea typeface="BiauKai"/>
                <a:cs typeface="BiauKai"/>
              </a:rPr>
              <a:t> = 1:6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TW" sz="1800" dirty="0">
                <a:latin typeface="BiauKai"/>
                <a:ea typeface="BiauKai"/>
                <a:cs typeface="BiauKai"/>
              </a:rPr>
              <a:t>		for j = 1:6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TW" sz="1800" dirty="0">
                <a:latin typeface="BiauKai"/>
                <a:ea typeface="BiauKai"/>
                <a:cs typeface="BiauKai"/>
              </a:rPr>
              <a:t>			h(</a:t>
            </a:r>
            <a:r>
              <a:rPr lang="en-US" altLang="zh-TW" sz="1800" dirty="0" err="1">
                <a:latin typeface="BiauKai"/>
                <a:ea typeface="BiauKai"/>
                <a:cs typeface="BiauKai"/>
              </a:rPr>
              <a:t>i,j</a:t>
            </a:r>
            <a:r>
              <a:rPr lang="en-US" altLang="zh-TW" sz="1800" dirty="0">
                <a:latin typeface="BiauKai"/>
                <a:ea typeface="BiauKai"/>
                <a:cs typeface="BiauKai"/>
              </a:rPr>
              <a:t>) = 1/(i+j-1);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TW" sz="1800" dirty="0">
                <a:latin typeface="BiauKai"/>
                <a:ea typeface="BiauKai"/>
                <a:cs typeface="BiauKai"/>
              </a:rPr>
              <a:t>		end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TW" sz="1800" dirty="0">
                <a:latin typeface="BiauKai"/>
                <a:ea typeface="BiauKai"/>
                <a:cs typeface="BiauKai"/>
              </a:rPr>
              <a:t>	end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TW" sz="1800" dirty="0">
                <a:latin typeface="BiauKai"/>
                <a:ea typeface="BiauKai"/>
                <a:cs typeface="BiauKai"/>
              </a:rPr>
              <a:t>	format rat		% </a:t>
            </a:r>
            <a:r>
              <a:rPr lang="zh-TW" altLang="en-US" sz="1800" dirty="0">
                <a:latin typeface="BiauKai"/>
                <a:ea typeface="BiauKai"/>
                <a:cs typeface="BiauKai"/>
              </a:rPr>
              <a:t>使用分數形式來顯式所有數值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TW" sz="1800" dirty="0">
                <a:latin typeface="BiauKai"/>
                <a:ea typeface="BiauKai"/>
                <a:cs typeface="BiauKai"/>
              </a:rPr>
              <a:t>	h				% </a:t>
            </a:r>
            <a:r>
              <a:rPr lang="zh-TW" altLang="en-US" sz="1800" dirty="0">
                <a:latin typeface="BiauKai"/>
                <a:ea typeface="BiauKai"/>
                <a:cs typeface="BiauKai"/>
              </a:rPr>
              <a:t>顯示 </a:t>
            </a:r>
            <a:r>
              <a:rPr lang="en-US" altLang="zh-TW" sz="1800" dirty="0">
                <a:latin typeface="BiauKai"/>
                <a:ea typeface="BiauKai"/>
                <a:cs typeface="BiauKai"/>
              </a:rPr>
              <a:t>h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TW" sz="1800" dirty="0">
                <a:latin typeface="BiauKai"/>
                <a:ea typeface="BiauKai"/>
                <a:cs typeface="BiauKai"/>
              </a:rPr>
              <a:t>	h =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TW" sz="1800" dirty="0">
                <a:latin typeface="BiauKai"/>
                <a:ea typeface="BiauKai"/>
                <a:cs typeface="BiauKai"/>
              </a:rPr>
              <a:t>	      1          1/2         1/3          1/4          1/5          1/6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TW" sz="1800" dirty="0">
                <a:latin typeface="BiauKai"/>
                <a:ea typeface="BiauKai"/>
                <a:cs typeface="BiauKai"/>
              </a:rPr>
              <a:t>	     1/2         1/3         1/4          1/5          1/6          1/7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TW" sz="1800" dirty="0">
                <a:latin typeface="BiauKai"/>
                <a:ea typeface="BiauKai"/>
                <a:cs typeface="BiauKai"/>
              </a:rPr>
              <a:t>	     1/3         1/4         1/5          1/6          1/7          1/8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TW" sz="1800" dirty="0">
                <a:latin typeface="BiauKai"/>
                <a:ea typeface="BiauKai"/>
                <a:cs typeface="BiauKai"/>
              </a:rPr>
              <a:t>	     1/4         1/5         1/6          1/7          1/8          1/9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TW" sz="1800" dirty="0">
                <a:latin typeface="BiauKai"/>
                <a:ea typeface="BiauKai"/>
                <a:cs typeface="BiauKai"/>
              </a:rPr>
              <a:t>	     1/5         1/6          1/7          1/8          1/9          1/10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TW" sz="1800" dirty="0">
                <a:latin typeface="BiauKai"/>
                <a:ea typeface="BiauKai"/>
                <a:cs typeface="BiauKai"/>
              </a:rPr>
              <a:t>	     1/6         1/7          1/8          1/9          1/10         1/11</a:t>
            </a:r>
            <a:endParaRPr lang="zh-TW" altLang="en-US" sz="1800" dirty="0">
              <a:latin typeface="BiauKai"/>
              <a:ea typeface="BiauKai"/>
              <a:cs typeface="BiauKai"/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-230188"/>
            <a:ext cx="184150" cy="46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latin typeface="+mj-ea"/>
              <a:ea typeface="+mj-ea"/>
              <a:cs typeface="新細明體" charset="0"/>
            </a:endParaRPr>
          </a:p>
        </p:txBody>
      </p:sp>
      <p:graphicFrame>
        <p:nvGraphicFramePr>
          <p:cNvPr id="148485" name="Object 6"/>
          <p:cNvGraphicFramePr>
            <a:graphicFrameLocks noChangeAspect="1"/>
          </p:cNvGraphicFramePr>
          <p:nvPr/>
        </p:nvGraphicFramePr>
        <p:xfrm>
          <a:off x="5435600" y="1773238"/>
          <a:ext cx="12239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901309" imgH="418918" progId="Equation.3">
                  <p:embed/>
                </p:oleObj>
              </mc:Choice>
              <mc:Fallback>
                <p:oleObj name="方程式" r:id="rId3" imgW="901309" imgH="418918" progId="Equation.3">
                  <p:embed/>
                  <p:pic>
                    <p:nvPicPr>
                      <p:cNvPr id="14848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773238"/>
                        <a:ext cx="122396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567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sz="4000" dirty="0">
                <a:latin typeface="BiauKai"/>
                <a:ea typeface="BiauKai"/>
                <a:cs typeface="BiauKai"/>
              </a:rPr>
              <a:t>5.4 while-loop</a:t>
            </a:r>
            <a:r>
              <a:rPr lang="zh-TW" altLang="en-US" sz="4000" dirty="0">
                <a:latin typeface="BiauKai"/>
                <a:ea typeface="BiauKai"/>
                <a:cs typeface="BiauKai"/>
              </a:rPr>
              <a:t>流程控制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100" dirty="0">
                <a:latin typeface="BiauKai"/>
                <a:ea typeface="BiauKai"/>
                <a:cs typeface="BiauKai"/>
              </a:rPr>
              <a:t>while </a:t>
            </a:r>
            <a:r>
              <a:rPr lang="zh-TW" altLang="en-US" sz="2100" dirty="0">
                <a:latin typeface="BiauKai"/>
                <a:ea typeface="BiauKai"/>
                <a:cs typeface="BiauKai"/>
              </a:rPr>
              <a:t>迴圈（</a:t>
            </a:r>
            <a:r>
              <a:rPr lang="en-US" altLang="zh-TW" sz="2100" dirty="0">
                <a:latin typeface="BiauKai"/>
                <a:ea typeface="BiauKai"/>
                <a:cs typeface="BiauKai"/>
              </a:rPr>
              <a:t>while-loop</a:t>
            </a:r>
            <a:r>
              <a:rPr lang="zh-TW" altLang="en-US" sz="2100" dirty="0">
                <a:latin typeface="BiauKai"/>
                <a:ea typeface="BiauKai"/>
                <a:cs typeface="BiauKai"/>
              </a:rPr>
              <a:t>）</a:t>
            </a:r>
            <a:endParaRPr lang="zh-TW" altLang="en-US" sz="3200" dirty="0">
              <a:latin typeface="BiauKai"/>
              <a:ea typeface="BiauKai"/>
              <a:cs typeface="BiauKa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TW" sz="2000" dirty="0">
                <a:latin typeface="BiauKai"/>
                <a:ea typeface="BiauKai"/>
                <a:cs typeface="BiauKai"/>
              </a:rPr>
              <a:t>   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TW" sz="2000" dirty="0">
                <a:latin typeface="BiauKai"/>
                <a:ea typeface="BiauKai"/>
                <a:cs typeface="BiauKai"/>
              </a:rPr>
              <a:t>   while	</a:t>
            </a:r>
            <a:r>
              <a:rPr lang="zh-TW" altLang="en-US" sz="2000" dirty="0">
                <a:latin typeface="BiauKai"/>
                <a:ea typeface="BiauKai"/>
                <a:cs typeface="BiauKai"/>
              </a:rPr>
              <a:t>條件式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zh-TW" altLang="en-US" sz="2000" dirty="0">
                <a:latin typeface="BiauKai"/>
                <a:ea typeface="BiauKai"/>
                <a:cs typeface="BiauKai"/>
              </a:rPr>
              <a:t>   運算式</a:t>
            </a:r>
            <a:r>
              <a:rPr lang="en-US" altLang="zh-TW" sz="2000" dirty="0">
                <a:latin typeface="BiauKai"/>
                <a:ea typeface="BiauKai"/>
                <a:cs typeface="BiauKai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TW" sz="2000" dirty="0">
                <a:latin typeface="BiauKai"/>
                <a:ea typeface="BiauKai"/>
                <a:cs typeface="BiauKai"/>
              </a:rPr>
              <a:t>   end</a:t>
            </a:r>
            <a:br>
              <a:rPr lang="en-US" altLang="zh-TW" sz="2100" dirty="0">
                <a:latin typeface="BiauKai"/>
                <a:ea typeface="BiauKai"/>
                <a:cs typeface="BiauKai"/>
              </a:rPr>
            </a:br>
            <a:r>
              <a:rPr lang="en-US" altLang="zh-TW" sz="2100" dirty="0">
                <a:latin typeface="BiauKai"/>
                <a:ea typeface="BiauKai"/>
                <a:cs typeface="BiauKai"/>
              </a:rPr>
              <a:t> </a:t>
            </a:r>
            <a:endParaRPr lang="en-US" altLang="zh-TW" sz="2000" dirty="0">
              <a:latin typeface="BiauKai"/>
              <a:ea typeface="BiauKai"/>
              <a:cs typeface="BiauKa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altLang="zh-TW" sz="2000" dirty="0">
              <a:latin typeface="BiauKai"/>
              <a:ea typeface="BiauKai"/>
              <a:cs typeface="BiauKa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TW" sz="900" dirty="0">
                <a:latin typeface="BiauKai"/>
                <a:ea typeface="BiauKai"/>
                <a:cs typeface="BiauKai"/>
              </a:rPr>
              <a:t>   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altLang="zh-TW" sz="900" dirty="0">
              <a:latin typeface="BiauKai"/>
              <a:ea typeface="BiauKai"/>
              <a:cs typeface="BiauKa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altLang="zh-TW" sz="900" dirty="0">
              <a:latin typeface="BiauKai"/>
              <a:ea typeface="BiauKai"/>
              <a:cs typeface="BiauKai"/>
            </a:endParaRPr>
          </a:p>
          <a:p>
            <a:pPr lvl="1"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altLang="zh-TW" sz="900" dirty="0">
              <a:latin typeface="BiauKai"/>
              <a:ea typeface="BiauKai"/>
              <a:cs typeface="BiauKai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TW" sz="900" dirty="0">
              <a:latin typeface="BiauKai"/>
              <a:ea typeface="BiauKai"/>
              <a:cs typeface="BiauKai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TW" sz="900" dirty="0">
              <a:latin typeface="BiauKai"/>
              <a:ea typeface="BiauKai"/>
              <a:cs typeface="BiauKai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TW" sz="900" dirty="0">
              <a:latin typeface="BiauKai"/>
              <a:ea typeface="BiauKai"/>
              <a:cs typeface="BiauKai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TW" sz="900" dirty="0">
              <a:latin typeface="BiauKai"/>
              <a:ea typeface="BiauKai"/>
              <a:cs typeface="BiauKai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TW" sz="900" dirty="0">
              <a:latin typeface="BiauKai"/>
              <a:ea typeface="BiauKai"/>
              <a:cs typeface="BiauKai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TW" sz="900" dirty="0">
              <a:latin typeface="BiauKai"/>
              <a:ea typeface="BiauKai"/>
              <a:cs typeface="BiauKai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zh-TW" sz="1000" dirty="0">
              <a:latin typeface="BiauKai"/>
              <a:ea typeface="BiauKai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475547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684213" y="2420938"/>
            <a:ext cx="7416800" cy="2808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+mj-ea"/>
              <a:ea typeface="+mj-ea"/>
              <a:cs typeface="新細明體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xfrm>
            <a:off x="535884" y="404883"/>
            <a:ext cx="5361333" cy="61458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TW" dirty="0">
                <a:latin typeface="BiauKai"/>
                <a:ea typeface="BiauKai"/>
                <a:cs typeface="BiauKai"/>
              </a:rPr>
              <a:t>5.4 while-loop</a:t>
            </a:r>
            <a:r>
              <a:rPr lang="zh-TW" altLang="en-US" dirty="0">
                <a:latin typeface="BiauKai"/>
                <a:ea typeface="BiauKai"/>
                <a:cs typeface="BiauKai"/>
              </a:rPr>
              <a:t>流程控制之範例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2400" dirty="0">
                <a:latin typeface="BiauKai"/>
                <a:ea typeface="BiauKai"/>
                <a:cs typeface="BiauKai"/>
              </a:rPr>
              <a:t>先前產生調和數列的例子，亦可用 </a:t>
            </a:r>
            <a:r>
              <a:rPr lang="en-US" altLang="zh-TW" sz="2400" dirty="0">
                <a:latin typeface="BiauKai"/>
                <a:ea typeface="BiauKai"/>
                <a:cs typeface="BiauKai"/>
              </a:rPr>
              <a:t>while </a:t>
            </a:r>
            <a:r>
              <a:rPr lang="zh-TW" altLang="en-US" sz="2400" dirty="0">
                <a:latin typeface="BiauKai"/>
                <a:ea typeface="BiauKai"/>
                <a:cs typeface="BiauKai"/>
              </a:rPr>
              <a:t>迴圈改寫如下：</a:t>
            </a:r>
            <a:endParaRPr lang="en-US" altLang="zh-TW" sz="2400" dirty="0">
              <a:latin typeface="BiauKai"/>
              <a:ea typeface="BiauKai"/>
              <a:cs typeface="BiauKai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2400" dirty="0">
              <a:latin typeface="BiauKai"/>
              <a:ea typeface="BiauKai"/>
              <a:cs typeface="BiauKai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TW" sz="2400" dirty="0">
                <a:latin typeface="BiauKai"/>
                <a:ea typeface="BiauKai"/>
                <a:cs typeface="BiauKai"/>
              </a:rPr>
              <a:t>	x = zeros(1,6);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TW" sz="2400" dirty="0">
                <a:latin typeface="BiauKai"/>
                <a:ea typeface="BiauKai"/>
                <a:cs typeface="BiauKai"/>
              </a:rPr>
              <a:t>	</a:t>
            </a:r>
            <a:r>
              <a:rPr lang="en-US" altLang="zh-TW" sz="2400" dirty="0" err="1">
                <a:latin typeface="BiauKai"/>
                <a:ea typeface="BiauKai"/>
                <a:cs typeface="BiauKai"/>
              </a:rPr>
              <a:t>i</a:t>
            </a:r>
            <a:r>
              <a:rPr lang="en-US" altLang="zh-TW" sz="2400" dirty="0">
                <a:latin typeface="BiauKai"/>
                <a:ea typeface="BiauKai"/>
                <a:cs typeface="BiauKai"/>
              </a:rPr>
              <a:t> = 1;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TW" sz="2400" dirty="0">
                <a:latin typeface="BiauKai"/>
                <a:ea typeface="BiauKai"/>
                <a:cs typeface="BiauKai"/>
              </a:rPr>
              <a:t>	while </a:t>
            </a:r>
            <a:r>
              <a:rPr lang="en-US" altLang="zh-TW" sz="2400" dirty="0" err="1">
                <a:latin typeface="BiauKai"/>
                <a:ea typeface="BiauKai"/>
                <a:cs typeface="BiauKai"/>
              </a:rPr>
              <a:t>i</a:t>
            </a:r>
            <a:r>
              <a:rPr lang="en-US" altLang="zh-TW" sz="2400" dirty="0">
                <a:latin typeface="BiauKai"/>
                <a:ea typeface="BiauKai"/>
                <a:cs typeface="BiauKai"/>
              </a:rPr>
              <a:t>&lt;=6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TW" sz="2400" dirty="0">
                <a:latin typeface="BiauKai"/>
                <a:ea typeface="BiauKai"/>
                <a:cs typeface="BiauKai"/>
              </a:rPr>
              <a:t>		x(</a:t>
            </a:r>
            <a:r>
              <a:rPr lang="en-US" altLang="zh-TW" sz="2400" dirty="0" err="1">
                <a:latin typeface="BiauKai"/>
                <a:ea typeface="BiauKai"/>
                <a:cs typeface="BiauKai"/>
              </a:rPr>
              <a:t>i</a:t>
            </a:r>
            <a:r>
              <a:rPr lang="en-US" altLang="zh-TW" sz="2400" dirty="0">
                <a:latin typeface="BiauKai"/>
                <a:ea typeface="BiauKai"/>
                <a:cs typeface="BiauKai"/>
              </a:rPr>
              <a:t>) = 1/</a:t>
            </a:r>
            <a:r>
              <a:rPr lang="en-US" altLang="zh-TW" sz="2400" dirty="0" err="1">
                <a:latin typeface="BiauKai"/>
                <a:ea typeface="BiauKai"/>
                <a:cs typeface="BiauKai"/>
              </a:rPr>
              <a:t>i</a:t>
            </a:r>
            <a:r>
              <a:rPr lang="en-US" altLang="zh-TW" sz="2400" dirty="0">
                <a:latin typeface="BiauKai"/>
                <a:ea typeface="BiauKai"/>
                <a:cs typeface="BiauKai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TW" sz="2400" dirty="0">
                <a:latin typeface="BiauKai"/>
                <a:ea typeface="BiauKai"/>
                <a:cs typeface="BiauKai"/>
              </a:rPr>
              <a:t>		</a:t>
            </a:r>
            <a:r>
              <a:rPr lang="en-US" altLang="zh-TW" sz="2400" dirty="0" err="1">
                <a:latin typeface="BiauKai"/>
                <a:ea typeface="BiauKai"/>
                <a:cs typeface="BiauKai"/>
              </a:rPr>
              <a:t>i</a:t>
            </a:r>
            <a:r>
              <a:rPr lang="en-US" altLang="zh-TW" sz="2400" dirty="0">
                <a:latin typeface="BiauKai"/>
                <a:ea typeface="BiauKai"/>
                <a:cs typeface="BiauKai"/>
              </a:rPr>
              <a:t> = i+1;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TW" sz="2400" dirty="0">
                <a:latin typeface="BiauKai"/>
                <a:ea typeface="BiauKai"/>
                <a:cs typeface="BiauKai"/>
              </a:rPr>
              <a:t>	end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TW" sz="2400" dirty="0">
                <a:latin typeface="BiauKai"/>
                <a:ea typeface="BiauKai"/>
                <a:cs typeface="BiauKai"/>
              </a:rPr>
              <a:t>	x			% </a:t>
            </a:r>
            <a:r>
              <a:rPr lang="zh-TW" altLang="en-US" sz="2400" dirty="0">
                <a:latin typeface="BiauKai"/>
                <a:ea typeface="BiauKai"/>
                <a:cs typeface="BiauKai"/>
              </a:rPr>
              <a:t>顯示 </a:t>
            </a:r>
            <a:r>
              <a:rPr lang="en-US" altLang="zh-TW" sz="2400" dirty="0">
                <a:latin typeface="BiauKai"/>
                <a:ea typeface="BiauKai"/>
                <a:cs typeface="BiauKai"/>
              </a:rPr>
              <a:t>x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TW" sz="2400" dirty="0">
                <a:latin typeface="BiauKai"/>
                <a:ea typeface="BiauKai"/>
                <a:cs typeface="BiauKai"/>
              </a:rPr>
              <a:t>	x =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TW" sz="2400" dirty="0">
                <a:latin typeface="BiauKai"/>
                <a:ea typeface="BiauKai"/>
                <a:cs typeface="BiauKai"/>
              </a:rPr>
              <a:t>	    1.0000    0.5000    0.3333    0.2500    0.2000    0.1667</a:t>
            </a:r>
            <a:endParaRPr lang="zh-TW" altLang="en-US" sz="2400" dirty="0">
              <a:latin typeface="BiauKai"/>
              <a:ea typeface="BiauKai"/>
              <a:cs typeface="BiauKai"/>
            </a:endParaRPr>
          </a:p>
        </p:txBody>
      </p:sp>
    </p:spTree>
    <p:extLst>
      <p:ext uri="{BB962C8B-B14F-4D97-AF65-F5344CB8AC3E}">
        <p14:creationId xmlns:p14="http://schemas.microsoft.com/office/powerpoint/2010/main" val="116327126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dirty="0">
                <a:solidFill>
                  <a:srgbClr val="953735"/>
                </a:solidFill>
                <a:latin typeface="+mn-lt"/>
                <a:ea typeface="標楷體"/>
                <a:cs typeface="BiauKai"/>
              </a:rPr>
              <a:t>for</a:t>
            </a:r>
            <a:r>
              <a:rPr lang="zh-TW" altLang="en-US" dirty="0">
                <a:latin typeface="+mn-lt"/>
                <a:ea typeface="標楷體"/>
                <a:cs typeface="BiauKai"/>
              </a:rPr>
              <a:t>和</a:t>
            </a:r>
            <a:r>
              <a:rPr lang="en-US" altLang="zh-TW" dirty="0">
                <a:solidFill>
                  <a:srgbClr val="953735"/>
                </a:solidFill>
                <a:latin typeface="+mn-lt"/>
                <a:ea typeface="標楷體"/>
                <a:cs typeface="BiauKai"/>
              </a:rPr>
              <a:t>while</a:t>
            </a:r>
            <a:r>
              <a:rPr lang="zh-TW" altLang="en-US" dirty="0">
                <a:latin typeface="+mn-lt"/>
                <a:ea typeface="標楷體"/>
                <a:cs typeface="BiauKai"/>
              </a:rPr>
              <a:t>的應用有什麼不同？</a:t>
            </a:r>
            <a:endParaRPr lang="zh-TW" altLang="en-US" dirty="0">
              <a:latin typeface="+mn-lt"/>
              <a:ea typeface="標楷體"/>
            </a:endParaRPr>
          </a:p>
        </p:txBody>
      </p:sp>
      <p:sp>
        <p:nvSpPr>
          <p:cNvPr id="36867" name="內容版面配置區 2"/>
          <p:cNvSpPr>
            <a:spLocks noGrp="1"/>
          </p:cNvSpPr>
          <p:nvPr>
            <p:ph idx="1"/>
          </p:nvPr>
        </p:nvSpPr>
        <p:spPr>
          <a:xfrm>
            <a:off x="176981" y="1600200"/>
            <a:ext cx="8778107" cy="1828800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BiauKai"/>
              </a:rPr>
              <a:t>for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BiauKai"/>
              </a:rPr>
              <a:t>迴圈通常用在事先已經確定要執行幾次的情形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BiauKai"/>
              </a:rPr>
              <a:t>;</a:t>
            </a:r>
          </a:p>
          <a:p>
            <a:pPr lvl="1"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BiauKai"/>
              </a:rPr>
              <a:t>while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BiauKai"/>
              </a:rPr>
              <a:t>迴圈通常在一邊計算一邊看看要不要繼續做的情況。</a:t>
            </a:r>
          </a:p>
          <a:p>
            <a:pPr lvl="1">
              <a:defRPr/>
            </a:pP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command window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按 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ctrl + c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可強制停止執行中的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code (e.g.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當你不小心寫了無限迴圈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32781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D3C6B1-1174-4D3A-8333-144E67D5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內建函數</a:t>
            </a:r>
            <a:r>
              <a:rPr lang="en-US" altLang="zh-TW" dirty="0"/>
              <a:t>: find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E150CB-EB86-4F0D-B650-BBCBEBDA7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find:</a:t>
            </a:r>
            <a:r>
              <a:rPr lang="zh-TW" altLang="en-US" dirty="0"/>
              <a:t> 可找出特定條件下的變數位置</a:t>
            </a:r>
            <a:endParaRPr lang="en-US" altLang="zh-TW" dirty="0"/>
          </a:p>
          <a:p>
            <a:r>
              <a:rPr lang="en-US" altLang="zh-TW" dirty="0"/>
              <a:t>a=[2 4 6 8 10]</a:t>
            </a:r>
          </a:p>
          <a:p>
            <a:r>
              <a:rPr lang="en-US" altLang="zh-TW" dirty="0"/>
              <a:t>id=find(a&gt;7)</a:t>
            </a:r>
          </a:p>
          <a:p>
            <a:r>
              <a:rPr lang="zh-TW" altLang="en-US" dirty="0"/>
              <a:t>結果中有</a:t>
            </a:r>
            <a:r>
              <a:rPr lang="en-US" altLang="zh-TW" dirty="0"/>
              <a:t>a(4)=8, a(5)=10</a:t>
            </a:r>
            <a:r>
              <a:rPr lang="zh-TW" altLang="en-US" dirty="0"/>
              <a:t> 符合</a:t>
            </a:r>
            <a:r>
              <a:rPr lang="en-US" altLang="zh-TW" dirty="0"/>
              <a:t>a&gt;7</a:t>
            </a:r>
            <a:r>
              <a:rPr lang="zh-TW" altLang="en-US" dirty="0"/>
              <a:t>的條件</a:t>
            </a:r>
            <a:endParaRPr lang="en-US" altLang="zh-TW" dirty="0"/>
          </a:p>
          <a:p>
            <a:r>
              <a:rPr lang="zh-TW" altLang="en-US" dirty="0"/>
              <a:t>此時會顯示結果 </a:t>
            </a:r>
            <a:r>
              <a:rPr lang="en-US" altLang="zh-TW" dirty="0"/>
              <a:t>id=[4 5]</a:t>
            </a:r>
          </a:p>
          <a:p>
            <a:r>
              <a:rPr lang="zh-TW" altLang="en-US" dirty="0"/>
              <a:t>想要顯示符合結果的</a:t>
            </a:r>
            <a:r>
              <a:rPr lang="en-US" altLang="zh-TW" dirty="0"/>
              <a:t>a</a:t>
            </a:r>
          </a:p>
          <a:p>
            <a:pPr lvl="1"/>
            <a:r>
              <a:rPr lang="en-US" altLang="zh-TW" dirty="0"/>
              <a:t>a(id)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86853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D3C6B1-1174-4D3A-8333-144E67D5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內建函數</a:t>
            </a:r>
            <a:r>
              <a:rPr lang="en-US" altLang="zh-TW" dirty="0"/>
              <a:t>: reshape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27DF019A-DF74-4E81-BD63-1E9FB8170D7A}"/>
              </a:ext>
            </a:extLst>
          </p:cNvPr>
          <p:cNvSpPr>
            <a:spLocks noGrp="1"/>
          </p:cNvSpPr>
          <p:nvPr/>
        </p:nvSpPr>
        <p:spPr>
          <a:xfrm>
            <a:off x="457200" y="1349478"/>
            <a:ext cx="8229600" cy="50122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a=[11:13;14:16;17:19]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a2=reshape(a,1,9)</a:t>
            </a:r>
          </a:p>
          <a:p>
            <a:pPr marL="514350" indent="-514350">
              <a:buAutoNum type="arabicPlain" startAt="11"/>
            </a:pPr>
            <a:r>
              <a:rPr lang="en-US" altLang="zh-TW" dirty="0"/>
              <a:t>14    17    12    15    18    13    16    19</a:t>
            </a:r>
          </a:p>
          <a:p>
            <a:pPr marL="514350" indent="-514350">
              <a:buAutoNum type="arabicPlain" startAt="11"/>
            </a:pPr>
            <a:endParaRPr lang="en-US" altLang="zh-TW" dirty="0"/>
          </a:p>
          <a:p>
            <a:r>
              <a:rPr lang="en-US" altLang="zh-TW" dirty="0"/>
              <a:t>a3= reshape(a2,3,3)</a:t>
            </a:r>
          </a:p>
          <a:p>
            <a:pPr marL="0" indent="0">
              <a:buNone/>
            </a:pPr>
            <a:r>
              <a:rPr lang="zh-TW" altLang="en-US" dirty="0"/>
              <a:t>    </a:t>
            </a:r>
            <a:r>
              <a:rPr lang="en-US" altLang="zh-TW" dirty="0"/>
              <a:t>11    12    13</a:t>
            </a:r>
          </a:p>
          <a:p>
            <a:pPr marL="0" indent="0">
              <a:buNone/>
            </a:pPr>
            <a:r>
              <a:rPr lang="en-US" altLang="zh-TW" dirty="0"/>
              <a:t>    14    15    16</a:t>
            </a:r>
          </a:p>
          <a:p>
            <a:pPr marL="0" indent="0">
              <a:buNone/>
            </a:pPr>
            <a:r>
              <a:rPr lang="en-US" altLang="zh-TW" dirty="0"/>
              <a:t>    17    18    19</a:t>
            </a:r>
            <a:endParaRPr lang="zh-TW" altLang="en-US" dirty="0"/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5E4D38B3-4429-45AD-9C39-751FF8BC3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754" y="4382063"/>
            <a:ext cx="2862759" cy="183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805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D3C6B1-1174-4D3A-8333-144E67D5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 5.3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E150CB-EB86-4F0D-B650-BBCBEBDA7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X=[-1 0 3 -4 2 1 -5 -1]</a:t>
            </a:r>
          </a:p>
          <a:p>
            <a:r>
              <a:rPr lang="zh-TW" altLang="en-US" dirty="0"/>
              <a:t>寫兩個自訂函數，可以把輸入的矩陣中負值都變為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1. Please try to use function “find”</a:t>
            </a:r>
          </a:p>
          <a:p>
            <a:r>
              <a:rPr lang="en-US" altLang="zh-TW" dirty="0"/>
              <a:t>2. please try to use </a:t>
            </a:r>
            <a:r>
              <a:rPr lang="en-US" altLang="zh-TW" dirty="0">
                <a:solidFill>
                  <a:srgbClr val="FF0000"/>
                </a:solidFill>
              </a:rPr>
              <a:t>for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if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34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6608</Words>
  <Application>Microsoft Macintosh PowerPoint</Application>
  <PresentationFormat>如螢幕大小 (4:3)</PresentationFormat>
  <Paragraphs>809</Paragraphs>
  <Slides>103</Slides>
  <Notes>20</Notes>
  <HiddenSlides>1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103</vt:i4>
      </vt:variant>
    </vt:vector>
  </HeadingPairs>
  <TitlesOfParts>
    <vt:vector size="117" baseType="lpstr">
      <vt:lpstr>微軟正黑體</vt:lpstr>
      <vt:lpstr>新細明體</vt:lpstr>
      <vt:lpstr>標楷體</vt:lpstr>
      <vt:lpstr>BiauKai</vt:lpstr>
      <vt:lpstr>Kaiti TC</vt:lpstr>
      <vt:lpstr>Arial</vt:lpstr>
      <vt:lpstr>Calibri</vt:lpstr>
      <vt:lpstr>Calibri Light</vt:lpstr>
      <vt:lpstr>Tahoma</vt:lpstr>
      <vt:lpstr>Wingdings</vt:lpstr>
      <vt:lpstr>Office 佈景主題</vt:lpstr>
      <vt:lpstr>圖片</vt:lpstr>
      <vt:lpstr>點陣圖影像</vt:lpstr>
      <vt:lpstr>方程式</vt:lpstr>
      <vt:lpstr>MATLAB Introduction</vt:lpstr>
      <vt:lpstr>MATLAB</vt:lpstr>
      <vt:lpstr>PowerPoint 簡報</vt:lpstr>
      <vt:lpstr>outline</vt:lpstr>
      <vt:lpstr>0. Basics of linear algebra</vt:lpstr>
      <vt:lpstr>1. Basics of linear algebra</vt:lpstr>
      <vt:lpstr>1. Basics of linear algebra</vt:lpstr>
      <vt:lpstr>1. Basics of linear algebra</vt:lpstr>
      <vt:lpstr>Matrix</vt:lpstr>
      <vt:lpstr>Matrix: Transpose matrix</vt:lpstr>
      <vt:lpstr>Matrix: Inverse matrix</vt:lpstr>
      <vt:lpstr>Matrix: Inverse matrix II</vt:lpstr>
      <vt:lpstr>1. 工作空間與變數的儲存及載入</vt:lpstr>
      <vt:lpstr>工作空間與變數的儲存及載入</vt:lpstr>
      <vt:lpstr>檢視工作空間變數的其他方式</vt:lpstr>
      <vt:lpstr>The most useful command</vt:lpstr>
      <vt:lpstr>Help 視窗</vt:lpstr>
      <vt:lpstr>Example: help “save”</vt:lpstr>
      <vt:lpstr>practice 1.1</vt:lpstr>
      <vt:lpstr>practice 1.2</vt:lpstr>
      <vt:lpstr>practice 2</vt:lpstr>
      <vt:lpstr>2. 基本運算</vt:lpstr>
      <vt:lpstr>2.1 使用變數與基本運算</vt:lpstr>
      <vt:lpstr>2.1 變數命名規則與使用</vt:lpstr>
      <vt:lpstr>2.2 純量運算與加入註解</vt:lpstr>
      <vt:lpstr>2.2 向量與矩陣的處理</vt:lpstr>
      <vt:lpstr>2.2 建立大小為 m×n的矩陣</vt:lpstr>
      <vt:lpstr>2.3 以內建函式創造矩陣</vt:lpstr>
      <vt:lpstr>2.3 冒號（:）The Colon Operator</vt:lpstr>
      <vt:lpstr>2.3 矩陣的各種處理</vt:lpstr>
      <vt:lpstr>2.3 矩陣的索引或下標</vt:lpstr>
      <vt:lpstr>2.3 矩陣的索引或下標</vt:lpstr>
      <vt:lpstr>2.3 矩陣的索引或下標</vt:lpstr>
      <vt:lpstr>2.3 mxn矩陣的各種處理之一</vt:lpstr>
      <vt:lpstr>2.3 mxn矩陣的各種處理之二</vt:lpstr>
      <vt:lpstr>2.3 數學運算子</vt:lpstr>
      <vt:lpstr>!!! IMPORTANT !!!</vt:lpstr>
      <vt:lpstr>2.3 矩陣的乘法與除法</vt:lpstr>
      <vt:lpstr>2.3 矩陣元素的運算</vt:lpstr>
      <vt:lpstr>2.3 矩陣和矩陣之間的運算</vt:lpstr>
      <vt:lpstr>Practice 2.1</vt:lpstr>
      <vt:lpstr>Practice 2.2</vt:lpstr>
      <vt:lpstr>Practice 2.3</vt:lpstr>
      <vt:lpstr>3. 函數介紹</vt:lpstr>
      <vt:lpstr>3.1 常用數學函數</vt:lpstr>
      <vt:lpstr>3.1 常用數學函數</vt:lpstr>
      <vt:lpstr>Practice 3</vt:lpstr>
      <vt:lpstr>4. 基本的繪圖指令</vt:lpstr>
      <vt:lpstr>4.1 基本的繪圖指令</vt:lpstr>
      <vt:lpstr>4.1 Plot基本繪圖-1</vt:lpstr>
      <vt:lpstr>4.1 Plot基本繪圖-2</vt:lpstr>
      <vt:lpstr>PowerPoint 簡報</vt:lpstr>
      <vt:lpstr>4.2 圖形的控制</vt:lpstr>
      <vt:lpstr>4.2 圖形的控制</vt:lpstr>
      <vt:lpstr>4.2 圖形控制範例</vt:lpstr>
      <vt:lpstr>4.2 圖形控制範例</vt:lpstr>
      <vt:lpstr>4.2 plot 指令的曲線顏色 </vt:lpstr>
      <vt:lpstr>4.2 plot 指令的曲線格式 </vt:lpstr>
      <vt:lpstr>4.2 plot 指令的曲線線標 </vt:lpstr>
      <vt:lpstr>4.2 plot 指令的曲線線標 (II)</vt:lpstr>
      <vt:lpstr>4.3 plot基本繪圖</vt:lpstr>
      <vt:lpstr>4.3 plot基本繪圖</vt:lpstr>
      <vt:lpstr>增加標籤 – legend ()</vt:lpstr>
      <vt:lpstr>4.3 圖片存檔</vt:lpstr>
      <vt:lpstr>4.3 其他常用的畫圖指令</vt:lpstr>
      <vt:lpstr>4.4 內建函數: histogram</vt:lpstr>
      <vt:lpstr>Practice 4.1</vt:lpstr>
      <vt:lpstr>Practice 4.2</vt:lpstr>
      <vt:lpstr>4.5 內建畫圖函數 pcolor</vt:lpstr>
      <vt:lpstr>Practice 4.3 – with/without x and y</vt:lpstr>
      <vt:lpstr>Practice 4.3 – with/without x and y</vt:lpstr>
      <vt:lpstr>Practice 4.4</vt:lpstr>
      <vt:lpstr>Colormap reference</vt:lpstr>
      <vt:lpstr>5. MATLAB  程式設計與程式流程控制</vt:lpstr>
      <vt:lpstr>5.1 m 檔案</vt:lpstr>
      <vt:lpstr>5.1 m 檔案</vt:lpstr>
      <vt:lpstr>5.1 m 檔案編輯器</vt:lpstr>
      <vt:lpstr>5.2 函數</vt:lpstr>
      <vt:lpstr>PowerPoint 簡報</vt:lpstr>
      <vt:lpstr>5.2 建立自訂函數於副程式中</vt:lpstr>
      <vt:lpstr>5.2 建立自訂函數於副程式中</vt:lpstr>
      <vt:lpstr>5.2 建立自訂函數</vt:lpstr>
      <vt:lpstr>Practice 5.1</vt:lpstr>
      <vt:lpstr>5.3 條件指令</vt:lpstr>
      <vt:lpstr>5.3 關係運算元 </vt:lpstr>
      <vt:lpstr>5.3 邏輯運算元</vt:lpstr>
      <vt:lpstr>5.3 if else 流程控制</vt:lpstr>
      <vt:lpstr>5.3 if else 流程控制之範例一</vt:lpstr>
      <vt:lpstr>5.3 if else 流程控制之範例二</vt:lpstr>
      <vt:lpstr>Practice 5.2</vt:lpstr>
      <vt:lpstr>for loop</vt:lpstr>
      <vt:lpstr>調和數列</vt:lpstr>
      <vt:lpstr>迴圈之範例</vt:lpstr>
      <vt:lpstr>5.4 while-loop流程控制</vt:lpstr>
      <vt:lpstr>5.4 while-loop流程控制之範例</vt:lpstr>
      <vt:lpstr>for和while的應用有什麼不同？</vt:lpstr>
      <vt:lpstr>內建函數: find</vt:lpstr>
      <vt:lpstr>內建函數: reshape</vt:lpstr>
      <vt:lpstr>Practice 5.3</vt:lpstr>
      <vt:lpstr>Practice 5.4</vt:lpstr>
      <vt:lpstr>Practice 5.5 – 計算距平</vt:lpstr>
      <vt:lpstr>畫出世界地圖</vt:lpstr>
      <vt:lpstr>參考答案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虹臻 陳</dc:creator>
  <cp:lastModifiedBy>Min-Hui Lo</cp:lastModifiedBy>
  <cp:revision>54</cp:revision>
  <dcterms:created xsi:type="dcterms:W3CDTF">2022-01-22T01:42:15Z</dcterms:created>
  <dcterms:modified xsi:type="dcterms:W3CDTF">2023-02-20T02:31:30Z</dcterms:modified>
</cp:coreProperties>
</file>