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8" r:id="rId2"/>
    <p:sldId id="259" r:id="rId3"/>
    <p:sldId id="281" r:id="rId4"/>
    <p:sldId id="260" r:id="rId5"/>
    <p:sldId id="264" r:id="rId6"/>
    <p:sldId id="265" r:id="rId7"/>
    <p:sldId id="266" r:id="rId8"/>
    <p:sldId id="296" r:id="rId9"/>
    <p:sldId id="306" r:id="rId10"/>
    <p:sldId id="298" r:id="rId11"/>
    <p:sldId id="299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9E7"/>
    <a:srgbClr val="DFDAD7"/>
    <a:srgbClr val="7C4502"/>
    <a:srgbClr val="945200"/>
    <a:srgbClr val="F1EDEB"/>
    <a:srgbClr val="EFECEA"/>
    <a:srgbClr val="F9F6F3"/>
    <a:srgbClr val="ADBACA"/>
    <a:srgbClr val="D6DDE5"/>
    <a:srgbClr val="DF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4"/>
  </p:normalViewPr>
  <p:slideViewPr>
    <p:cSldViewPr snapToGrid="0" snapToObjects="1" showGuides="1">
      <p:cViewPr varScale="1">
        <p:scale>
          <a:sx n="100" d="100"/>
          <a:sy n="100" d="100"/>
        </p:scale>
        <p:origin x="1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0574-3DAB-5B4F-8523-3B446179467D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522F8-E3F2-F040-994F-DAE09E74E6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9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522F8-E3F2-F040-994F-DAE09E74E6A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39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AA54F-32D7-9C4B-8F02-65F2994921D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333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AA54F-32D7-9C4B-8F02-65F2994921D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539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8438"/>
            <a:ext cx="7772400" cy="1190562"/>
          </a:xfrm>
        </p:spPr>
        <p:txBody>
          <a:bodyPr anchor="t">
            <a:noAutofit/>
          </a:bodyPr>
          <a:lstStyle>
            <a:lvl1pPr algn="l">
              <a:defRPr sz="5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22908"/>
            <a:ext cx="7772400" cy="19250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6494EB8-7C47-C246-8E4A-7CF41D254B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9488"/>
            <a:ext cx="7780020" cy="488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99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3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7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48128"/>
            <a:ext cx="7886700" cy="207530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770699"/>
            <a:ext cx="7886700" cy="558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9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113782" cy="614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008"/>
            <a:ext cx="7886700" cy="514934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0A477963-7FFA-9946-9A57-7F3B997E3664}"/>
              </a:ext>
            </a:extLst>
          </p:cNvPr>
          <p:cNvSpPr/>
          <p:nvPr userDrawn="1"/>
        </p:nvSpPr>
        <p:spPr>
          <a:xfrm>
            <a:off x="-170688" y="365127"/>
            <a:ext cx="5803392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814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92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92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744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56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5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0A7B-A380-EC4B-9617-AEAFA51DFEBB}" type="datetimeFigureOut">
              <a:rPr kumimoji="1" lang="zh-TW" altLang="en-US" smtClean="0"/>
              <a:t>2022/2/20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48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6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124AF-9EEF-3F48-BE77-9B7F812F9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/>
              <a:t>Nonlinear Equations I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8031E9-EF37-6146-943C-9BB6DF238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mathematical modeling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Solving the roots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62CDA0-138F-614D-9962-9CA8B906B3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TW" dirty="0"/>
              <a:t>Week 2</a:t>
            </a:r>
            <a:endParaRPr kumimoji="1" lang="zh-TW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E0E45E7-8233-FA42-8E83-1E7AC988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91" y="6393749"/>
            <a:ext cx="2902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1200" dirty="0"/>
              <a:t>Dr. Michael R. Gustafson II, Duke University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0E87615-D37D-2044-8683-2B91D7A3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6442148"/>
            <a:ext cx="5494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TW" sz="900" dirty="0">
                <a:latin typeface="Arial" charset="0"/>
              </a:rPr>
              <a:t>All images copyright © The McGraw-Hill Companies, Inc. Permission required for reproduction or display.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11035-8C11-F449-AB17-EF6AC3557A50}"/>
              </a:ext>
            </a:extLst>
          </p:cNvPr>
          <p:cNvSpPr/>
          <p:nvPr/>
        </p:nvSpPr>
        <p:spPr>
          <a:xfrm>
            <a:off x="2000422" y="6608585"/>
            <a:ext cx="71435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900" dirty="0">
                <a:latin typeface="Arial" charset="0"/>
                <a:ea typeface="ＭＳ Ｐゴシック" charset="0"/>
              </a:rPr>
              <a:t>Numerical Methods for Engineers and Scientists: An Introduction with Applications Using MATLAB by Amos </a:t>
            </a:r>
            <a:r>
              <a:rPr kumimoji="1" lang="en-US" altLang="zh-TW" sz="900" dirty="0" err="1">
                <a:latin typeface="Arial" charset="0"/>
                <a:ea typeface="ＭＳ Ｐゴシック" charset="0"/>
              </a:rPr>
              <a:t>Gilat</a:t>
            </a:r>
            <a:r>
              <a:rPr kumimoji="1" lang="en-US" altLang="zh-TW" sz="900" dirty="0">
                <a:latin typeface="Arial" charset="0"/>
                <a:ea typeface="ＭＳ Ｐゴシック" charset="0"/>
              </a:rPr>
              <a:t> and </a:t>
            </a:r>
            <a:r>
              <a:rPr kumimoji="1" lang="en-US" altLang="zh-TW" sz="900" dirty="0" err="1">
                <a:latin typeface="Arial" charset="0"/>
                <a:ea typeface="ＭＳ Ｐゴシック" charset="0"/>
              </a:rPr>
              <a:t>Vish</a:t>
            </a:r>
            <a:r>
              <a:rPr kumimoji="1" lang="en-US" altLang="zh-TW" sz="900" dirty="0">
                <a:latin typeface="Arial" charset="0"/>
                <a:ea typeface="ＭＳ Ｐゴシック" charset="0"/>
              </a:rPr>
              <a:t> Subramaniam.</a:t>
            </a:r>
            <a:endParaRPr kumimoji="1" lang="zh-TW" altLang="en-US" sz="9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邊形 5">
            <a:extLst>
              <a:ext uri="{FF2B5EF4-FFF2-40B4-BE49-F238E27FC236}">
                <a16:creationId xmlns:a16="http://schemas.microsoft.com/office/drawing/2014/main" id="{3EB7D72F-63BD-4F49-960E-CEE146CEC8A0}"/>
              </a:ext>
            </a:extLst>
          </p:cNvPr>
          <p:cNvSpPr/>
          <p:nvPr/>
        </p:nvSpPr>
        <p:spPr>
          <a:xfrm>
            <a:off x="5442857" y="365127"/>
            <a:ext cx="1077213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Picture 4" descr="fig0505">
            <a:extLst>
              <a:ext uri="{FF2B5EF4-FFF2-40B4-BE49-F238E27FC236}">
                <a16:creationId xmlns:a16="http://schemas.microsoft.com/office/drawing/2014/main" id="{9C87989B-D157-9C44-809E-1D1CB6E2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65" y="1277256"/>
            <a:ext cx="4765717" cy="383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09C5C6-8AA0-F642-BB79-5C307F05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6584951" cy="614587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Bisection Method </a:t>
            </a:r>
            <a:r>
              <a:rPr kumimoji="1" lang="en-US" altLang="zh-TW" sz="2400" dirty="0">
                <a:solidFill>
                  <a:schemeClr val="bg2">
                    <a:lumMod val="50000"/>
                  </a:schemeClr>
                </a:solidFill>
              </a:rPr>
              <a:t>(Bracketing method)</a:t>
            </a:r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19D12-68B5-774B-B68D-837DA9B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77256"/>
            <a:ext cx="2962689" cy="4029237"/>
          </a:xfrm>
        </p:spPr>
        <p:txBody>
          <a:bodyPr>
            <a:no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  <a:defRPr/>
            </a:pPr>
            <a:r>
              <a:rPr lang="en-US" altLang="zh-TW" sz="2000" dirty="0"/>
              <a:t>The </a:t>
            </a:r>
            <a:r>
              <a:rPr lang="en-US" altLang="zh-TW" sz="2000" i="1" dirty="0">
                <a:solidFill>
                  <a:srgbClr val="C00000"/>
                </a:solidFill>
              </a:rPr>
              <a:t>bisection method</a:t>
            </a:r>
            <a:r>
              <a:rPr lang="en-US" altLang="zh-TW" sz="2000" dirty="0"/>
              <a:t> is a variation of the incremental search method in which the </a:t>
            </a:r>
            <a:r>
              <a:rPr lang="en-US" altLang="zh-TW" sz="2000" i="1" dirty="0">
                <a:solidFill>
                  <a:srgbClr val="C00000"/>
                </a:solidFill>
              </a:rPr>
              <a:t>interval is always divided in half</a:t>
            </a:r>
            <a:r>
              <a:rPr lang="en-US" altLang="zh-TW" sz="2000" dirty="0"/>
              <a:t>.</a:t>
            </a:r>
          </a:p>
          <a:p>
            <a:pPr>
              <a:lnSpc>
                <a:spcPts val="2800"/>
              </a:lnSpc>
              <a:spcBef>
                <a:spcPts val="1200"/>
              </a:spcBef>
              <a:defRPr/>
            </a:pPr>
            <a:r>
              <a:rPr lang="en-US" altLang="zh-TW" sz="2000" dirty="0"/>
              <a:t>If a function changes sign over an interval, the function value at the midpoint is evaluated.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F8676B-0943-9C4A-976C-0C85FBEBD401}"/>
              </a:ext>
            </a:extLst>
          </p:cNvPr>
          <p:cNvSpPr/>
          <p:nvPr/>
        </p:nvSpPr>
        <p:spPr>
          <a:xfrm>
            <a:off x="557210" y="5146503"/>
            <a:ext cx="8202477" cy="1301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The location of the</a:t>
            </a:r>
            <a:r>
              <a:rPr lang="en-US" altLang="zh-TW" sz="2000" i="1" dirty="0">
                <a:solidFill>
                  <a:srgbClr val="C00000"/>
                </a:solidFill>
              </a:rPr>
              <a:t> root </a:t>
            </a:r>
            <a:r>
              <a:rPr lang="en-US" altLang="zh-TW" sz="2000" dirty="0"/>
              <a:t>is then determined as lying within the subinterval where the </a:t>
            </a:r>
            <a:r>
              <a:rPr lang="en-US" altLang="zh-TW" sz="2000" i="1" dirty="0">
                <a:solidFill>
                  <a:srgbClr val="C00000"/>
                </a:solidFill>
              </a:rPr>
              <a:t>sign change </a:t>
            </a:r>
            <a:r>
              <a:rPr lang="en-US" altLang="zh-TW" sz="2000" dirty="0"/>
              <a:t>occurs.</a:t>
            </a:r>
          </a:p>
          <a:p>
            <a:pPr marL="342900" indent="-34290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The absolute error is reduced by a factor of 2 for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05517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平行四邊形 16">
            <a:extLst>
              <a:ext uri="{FF2B5EF4-FFF2-40B4-BE49-F238E27FC236}">
                <a16:creationId xmlns:a16="http://schemas.microsoft.com/office/drawing/2014/main" id="{50B56D87-C42B-3141-A850-F865F9272225}"/>
              </a:ext>
            </a:extLst>
          </p:cNvPr>
          <p:cNvSpPr/>
          <p:nvPr/>
        </p:nvSpPr>
        <p:spPr>
          <a:xfrm>
            <a:off x="5442856" y="365127"/>
            <a:ext cx="711201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8FBBB7A1-A075-5D4B-8AF7-06F2669C740B}"/>
              </a:ext>
            </a:extLst>
          </p:cNvPr>
          <p:cNvSpPr/>
          <p:nvPr/>
        </p:nvSpPr>
        <p:spPr>
          <a:xfrm>
            <a:off x="557210" y="1266278"/>
            <a:ext cx="3071361" cy="4498418"/>
          </a:xfrm>
          <a:prstGeom prst="roundRect">
            <a:avLst>
              <a:gd name="adj" fmla="val 2580"/>
            </a:avLst>
          </a:prstGeom>
          <a:solidFill>
            <a:srgbClr val="EC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B96BC-6BA7-C144-8D99-914B7BBC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365750" cy="614587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Algorithm of the Bisection Method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161768-B09D-9343-B025-6805C1F2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809" y="1328050"/>
                <a:ext cx="2803285" cy="763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TW" sz="18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18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>
                  <a:buNone/>
                </a:pPr>
                <a:r>
                  <a:rPr kumimoji="1" lang="en-US" altLang="zh-TW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en-US" altLang="zh-TW" sz="1800" dirty="0">
                    <a:solidFill>
                      <a:schemeClr val="tx1"/>
                    </a:solidFill>
                  </a:rPr>
                  <a:t>,</a:t>
                </a:r>
                <a:endParaRPr kumimoji="1" lang="zh-TW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161768-B09D-9343-B025-6805C1F27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09" y="1328050"/>
                <a:ext cx="2803285" cy="763089"/>
              </a:xfrm>
              <a:blipFill>
                <a:blip r:embed="rId2"/>
                <a:stretch>
                  <a:fillRect l="-1802" t="-655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5F222ADC-7258-D34A-A3FA-BB1C064D8486}"/>
              </a:ext>
            </a:extLst>
          </p:cNvPr>
          <p:cNvSpPr txBox="1"/>
          <p:nvPr/>
        </p:nvSpPr>
        <p:spPr>
          <a:xfrm>
            <a:off x="804219" y="2183284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Repeat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E9B8BA8-0202-A94B-839E-E7CB16078A59}"/>
                  </a:ext>
                </a:extLst>
              </p:cNvPr>
              <p:cNvSpPr txBox="1"/>
              <p:nvPr/>
            </p:nvSpPr>
            <p:spPr>
              <a:xfrm>
                <a:off x="779620" y="5285532"/>
                <a:ext cx="222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𝑇𝑂𝐿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E9B8BA8-0202-A94B-839E-E7CB1607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0" y="5285532"/>
                <a:ext cx="2227597" cy="369332"/>
              </a:xfrm>
              <a:prstGeom prst="rect">
                <a:avLst/>
              </a:prstGeom>
              <a:blipFill>
                <a:blip r:embed="rId3"/>
                <a:stretch>
                  <a:fillRect l="-2273" t="-6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CB6FDD0-3D52-8D44-8463-088D8F33C44E}"/>
                  </a:ext>
                </a:extLst>
              </p:cNvPr>
              <p:cNvSpPr txBox="1"/>
              <p:nvPr/>
            </p:nvSpPr>
            <p:spPr>
              <a:xfrm>
                <a:off x="1184214" y="2574427"/>
                <a:ext cx="2225481" cy="260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dirty="0"/>
              </a:p>
              <a:p>
                <a:pPr>
                  <a:spcBef>
                    <a:spcPts val="600"/>
                  </a:spcBef>
                </a:pPr>
                <a:endParaRPr kumimoji="1" lang="en-US" altLang="zh-TW" dirty="0"/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If  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>
                    <a:ea typeface="Cambria Math" panose="02040503050406030204" pitchFamily="18" charset="0"/>
                  </a:rPr>
                  <a:t>	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Else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>
                    <a:ea typeface="Cambria Math" panose="02040503050406030204" pitchFamily="18" charset="0"/>
                  </a:rPr>
                  <a:t>	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End if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CB6FDD0-3D52-8D44-8463-088D8F33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214" y="2574427"/>
                <a:ext cx="2225481" cy="2607124"/>
              </a:xfrm>
              <a:prstGeom prst="rect">
                <a:avLst/>
              </a:prstGeom>
              <a:blipFill>
                <a:blip r:embed="rId4"/>
                <a:stretch>
                  <a:fillRect l="-2273" b="-2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圖片 41">
            <a:extLst>
              <a:ext uri="{FF2B5EF4-FFF2-40B4-BE49-F238E27FC236}">
                <a16:creationId xmlns:a16="http://schemas.microsoft.com/office/drawing/2014/main" id="{4623C258-6348-1549-B0BD-4774ABCB7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85" y="1266277"/>
            <a:ext cx="5049183" cy="4055125"/>
          </a:xfrm>
          <a:prstGeom prst="rect">
            <a:avLst/>
          </a:prstGeom>
        </p:spPr>
      </p:pic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51AF23C4-BD33-9B41-B60D-328240D9FDB6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779621" y="2367950"/>
            <a:ext cx="24599" cy="3102248"/>
          </a:xfrm>
          <a:prstGeom prst="bentConnector3">
            <a:avLst>
              <a:gd name="adj1" fmla="val 598321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3B6C3F-CFCC-844B-A8CA-FB16C602DDF7}"/>
                  </a:ext>
                </a:extLst>
              </p:cNvPr>
              <p:cNvSpPr txBox="1"/>
              <p:nvPr/>
            </p:nvSpPr>
            <p:spPr>
              <a:xfrm>
                <a:off x="247276" y="5961750"/>
                <a:ext cx="35852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The final interval </a:t>
                </a:r>
                <a14:m>
                  <m:oMath xmlns:m="http://schemas.openxmlformats.org/officeDocument/2006/math">
                    <m:r>
                      <a:rPr kumimoji="1"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TW" sz="1600" dirty="0"/>
                  <a:t> contains a root.</a:t>
                </a:r>
              </a:p>
              <a:p>
                <a:r>
                  <a:rPr kumimoji="1" lang="en-US" altLang="zh-TW" sz="1600" dirty="0"/>
                  <a:t>The approximate root is </a:t>
                </a:r>
                <a14:m>
                  <m:oMath xmlns:m="http://schemas.openxmlformats.org/officeDocument/2006/math">
                    <m:r>
                      <a:rPr kumimoji="1" lang="en-US" altLang="zh-TW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sz="16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3B6C3F-CFCC-844B-A8CA-FB16C602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6" y="5961750"/>
                <a:ext cx="3585212" cy="584775"/>
              </a:xfrm>
              <a:prstGeom prst="rect">
                <a:avLst/>
              </a:prstGeom>
              <a:blipFill>
                <a:blip r:embed="rId6"/>
                <a:stretch>
                  <a:fillRect l="-1060" t="-2128" b="-10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2FE8062B-48C8-AA42-917F-172A2298FE04}"/>
              </a:ext>
            </a:extLst>
          </p:cNvPr>
          <p:cNvSpPr txBox="1">
            <a:spLocks/>
          </p:cNvSpPr>
          <p:nvPr/>
        </p:nvSpPr>
        <p:spPr>
          <a:xfrm>
            <a:off x="4006052" y="5493658"/>
            <a:ext cx="5276850" cy="136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000" dirty="0"/>
              <a:t>How to stop the process?</a:t>
            </a:r>
          </a:p>
          <a:p>
            <a:r>
              <a:rPr kumimoji="1" lang="en-US" altLang="zh-TW" sz="2000" dirty="0"/>
              <a:t>Stopping criteria?</a:t>
            </a:r>
          </a:p>
          <a:p>
            <a:r>
              <a:rPr kumimoji="1" lang="en-US" altLang="zh-TW" sz="2000" dirty="0"/>
              <a:t>Tolerance: how to close to the true solutions?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987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57E619DB-1BF7-EA46-9BC1-B3B71BD5BBB9}"/>
              </a:ext>
            </a:extLst>
          </p:cNvPr>
          <p:cNvGrpSpPr/>
          <p:nvPr/>
        </p:nvGrpSpPr>
        <p:grpSpPr>
          <a:xfrm>
            <a:off x="828392" y="1185036"/>
            <a:ext cx="4468022" cy="5209138"/>
            <a:chOff x="550096" y="1010010"/>
            <a:chExt cx="4468022" cy="520913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096" y="1010010"/>
              <a:ext cx="4468022" cy="5209138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852905" y="5847990"/>
              <a:ext cx="1069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from wiki</a:t>
              </a:r>
              <a:endParaRPr kumimoji="1" lang="zh-TW" altLang="en-US" dirty="0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653144" y="821634"/>
            <a:ext cx="549085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Each step, or each function evaluation, cuts of the uncertainty of the root in the bisection method by a factor of </a:t>
            </a:r>
            <a:r>
              <a:rPr kumimoji="1" lang="en-US" altLang="zh-TW" sz="2400" dirty="0">
                <a:solidFill>
                  <a:srgbClr val="C00000"/>
                </a:solidFill>
              </a:rPr>
              <a:t>two</a:t>
            </a:r>
            <a:r>
              <a:rPr kumimoji="1" lang="en-US" altLang="zh-TW" sz="2400" dirty="0"/>
              <a:t>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70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6742B-49A1-B343-AF30-CEA9A991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of Mathematical Modeling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EA8B54-4982-D14D-8B2E-FBA57A548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Week 2   part 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9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71B04-44CE-764C-AF38-46908459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Numerical Results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5E62D-AC3E-8E4C-8FA4-F4478818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5887760"/>
            <a:ext cx="4500563" cy="47231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TW" sz="2400" dirty="0"/>
              <a:t>How do we improve the solution?</a:t>
            </a:r>
          </a:p>
        </p:txBody>
      </p:sp>
      <p:pic>
        <p:nvPicPr>
          <p:cNvPr id="4" name="Picture 5" descr="fig0104">
            <a:extLst>
              <a:ext uri="{FF2B5EF4-FFF2-40B4-BE49-F238E27FC236}">
                <a16:creationId xmlns:a16="http://schemas.microsoft.com/office/drawing/2014/main" id="{CF8773EF-1B9A-B941-A53D-BAAE4196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4" y="1520595"/>
            <a:ext cx="5808511" cy="393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0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6742B-49A1-B343-AF30-CEA9A991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Solving The Roots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EA8B54-4982-D14D-8B2E-FBA57A548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Week 2   part II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D028F9-0C1E-3240-A6B6-8609E5F0FBE1}"/>
              </a:ext>
            </a:extLst>
          </p:cNvPr>
          <p:cNvSpPr/>
          <p:nvPr/>
        </p:nvSpPr>
        <p:spPr>
          <a:xfrm>
            <a:off x="681038" y="3781778"/>
            <a:ext cx="7772400" cy="106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TW" sz="2400" dirty="0"/>
              <a:t>Why do we need to solve the roots?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think about it and I may ask you next Monday.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Solve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B8AD325-C907-2D4F-A28F-5DD25FDD4AE6}"/>
                  </a:ext>
                </a:extLst>
              </p:cNvPr>
              <p:cNvSpPr txBox="1"/>
              <p:nvPr/>
            </p:nvSpPr>
            <p:spPr>
              <a:xfrm>
                <a:off x="898088" y="1351075"/>
                <a:ext cx="2825774" cy="1846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kumimoji="1"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zh-TW" sz="28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B8AD325-C907-2D4F-A28F-5DD25FDD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8" y="1351075"/>
                <a:ext cx="2825774" cy="1846596"/>
              </a:xfrm>
              <a:prstGeom prst="rect">
                <a:avLst/>
              </a:prstGeom>
              <a:blipFill>
                <a:blip r:embed="rId2"/>
                <a:stretch>
                  <a:fillRect l="-3125" r="-4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0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Cubic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F6959D8-BC55-E444-B282-1BFC31C95C51}"/>
                  </a:ext>
                </a:extLst>
              </p:cNvPr>
              <p:cNvSpPr txBox="1"/>
              <p:nvPr/>
            </p:nvSpPr>
            <p:spPr>
              <a:xfrm>
                <a:off x="748946" y="1894833"/>
                <a:ext cx="8236028" cy="4694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pc="-15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400" b="0" i="1" spc="-15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TW" sz="1400" b="0" i="1" spc="-15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+27</m:t>
                              </m:r>
                              <m:sSup>
                                <m:sSupPr>
                                  <m:ctrlP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zh-TW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−9</m:t>
                                          </m:r>
                                          <m: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𝑎𝑏𝑐</m:t>
                                          </m:r>
                                          <m: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+27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b="0" i="1" spc="-15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TW" sz="1400" b="0" i="1" spc="-15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b="0" i="1" spc="-15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  <m:r>
                                            <a:rPr kumimoji="1" lang="en-US" altLang="zh-TW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𝑎𝑐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b="0" i="1" spc="-15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rad>
                      <m:r>
                        <a:rPr kumimoji="1" lang="en-US" altLang="zh-TW" sz="1400" b="0" i="0" spc="-15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+27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400" b="0" i="1" spc="-15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−9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𝑎𝑏𝑐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+27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1400" b="0" spc="-1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 spc="-15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zh-TW" sz="1400" i="1" spc="-15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TW" sz="1400" i="1" spc="-15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+27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−9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𝑎𝑏𝑐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+27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rad>
                      <m:r>
                        <a:rPr kumimoji="1" lang="en-US" altLang="zh-TW" sz="1400" spc="-15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+27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−9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𝑎𝑏𝑐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+27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1400" i="1" spc="-15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pc="-1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 spc="-15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zh-TW" sz="1400" i="1" spc="-15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TW" sz="1400" i="1" spc="-15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+27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−9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𝑎𝑏𝑐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+27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rad>
                      <m:r>
                        <a:rPr kumimoji="1" lang="en-US" altLang="zh-TW" sz="1400" spc="-15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TW" sz="1400" b="0" i="1" spc="-15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zh-TW" sz="1400" i="1" spc="-15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+27</m:t>
                              </m:r>
                              <m:sSup>
                                <m:sSupPr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400" i="1" spc="-15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−9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𝑎𝑏𝑐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+27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TW" sz="1400" i="1" spc="-15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TW" sz="1400" i="1" spc="-15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  <m:r>
                                            <a:rPr kumimoji="1" lang="en-US" altLang="zh-TW" sz="1400" i="1" spc="-150">
                                              <a:latin typeface="Cambria Math" panose="02040503050406030204" pitchFamily="18" charset="0"/>
                                            </a:rPr>
                                            <m:t>𝑎𝑐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TW" sz="1400" i="1" spc="-15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1400" spc="-150" dirty="0"/>
              </a:p>
              <a:p>
                <a:endParaRPr kumimoji="1" lang="en-US" altLang="zh-TW" sz="1400" b="0" spc="-15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F6959D8-BC55-E444-B282-1BFC31C9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6" y="1894833"/>
                <a:ext cx="8236028" cy="4694683"/>
              </a:xfrm>
              <a:prstGeom prst="rect">
                <a:avLst/>
              </a:prstGeom>
              <a:blipFill>
                <a:blip r:embed="rId2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D3D242-0F44-E348-B1E4-F4AE2D5A5CF8}"/>
                  </a:ext>
                </a:extLst>
              </p:cNvPr>
              <p:cNvSpPr txBox="1"/>
              <p:nvPr/>
            </p:nvSpPr>
            <p:spPr>
              <a:xfrm>
                <a:off x="748946" y="979714"/>
                <a:ext cx="3312830" cy="56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TW" altLang="en-US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D3D242-0F44-E348-B1E4-F4AE2D5A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6" y="979714"/>
                <a:ext cx="3312830" cy="566502"/>
              </a:xfrm>
              <a:prstGeom prst="rect">
                <a:avLst/>
              </a:prstGeom>
              <a:blipFill>
                <a:blip r:embed="rId3"/>
                <a:stretch>
                  <a:fillRect l="-1149" r="-15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4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B28F85-D006-CC4B-8E12-7F5515FFAEB5}"/>
                  </a:ext>
                </a:extLst>
              </p:cNvPr>
              <p:cNvSpPr txBox="1"/>
              <p:nvPr/>
            </p:nvSpPr>
            <p:spPr>
              <a:xfrm>
                <a:off x="4704523" y="1770186"/>
                <a:ext cx="3131691" cy="148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=1,…</m:t>
                      </m:r>
                    </m:oMath>
                  </m:oMathPara>
                </a14:m>
                <a:endParaRPr kumimoji="1" lang="zh-TW" alt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B28F85-D006-CC4B-8E12-7F5515FF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3" y="1770186"/>
                <a:ext cx="3131691" cy="1489831"/>
              </a:xfrm>
              <a:prstGeom prst="rect">
                <a:avLst/>
              </a:prstGeom>
              <a:blipFill>
                <a:blip r:embed="rId2"/>
                <a:stretch>
                  <a:fillRect l="-2429" r="-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1BB9E9E-6C0A-D94E-836B-E4C032291A43}"/>
                  </a:ext>
                </a:extLst>
              </p:cNvPr>
              <p:cNvSpPr txBox="1"/>
              <p:nvPr/>
            </p:nvSpPr>
            <p:spPr>
              <a:xfrm>
                <a:off x="4704523" y="4282046"/>
                <a:ext cx="3568156" cy="93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zh-TW" sz="2400" b="1" i="1" spc="-2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1" i="1" spc="-20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zh-TW" sz="2400" b="1" i="1" spc="-20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400" b="1" i="1" spc="-2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zh-TW" sz="2800" b="1" spc="-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i="1" spc="-3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400" i="1" spc="-30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kumimoji="1" lang="zh-TW" altLang="en-US" sz="2400" spc="-3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1BB9E9E-6C0A-D94E-836B-E4C032291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3" y="4282046"/>
                <a:ext cx="3568156" cy="931665"/>
              </a:xfrm>
              <a:prstGeom prst="rect">
                <a:avLst/>
              </a:prstGeom>
              <a:blipFill>
                <a:blip r:embed="rId3"/>
                <a:stretch>
                  <a:fillRect l="-2128" r="-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278A1F-F99A-5E46-B541-FE7C193AADAA}"/>
                  </a:ext>
                </a:extLst>
              </p:cNvPr>
              <p:cNvSpPr txBox="1"/>
              <p:nvPr/>
            </p:nvSpPr>
            <p:spPr>
              <a:xfrm>
                <a:off x="1464184" y="4180971"/>
                <a:ext cx="2255939" cy="148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=−1, 3</m:t>
                      </m:r>
                    </m:oMath>
                  </m:oMathPara>
                </a14:m>
                <a:endParaRPr kumimoji="1" lang="en-US" altLang="zh-TW" sz="2000" b="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278A1F-F99A-5E46-B541-FE7C193A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84" y="4180971"/>
                <a:ext cx="2255939" cy="1489831"/>
              </a:xfrm>
              <a:prstGeom prst="rect">
                <a:avLst/>
              </a:prstGeom>
              <a:blipFill>
                <a:blip r:embed="rId4"/>
                <a:stretch>
                  <a:fillRect l="-3933" r="-11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1790D04-4B97-7E4C-BC4D-8D9FD7C928A0}"/>
                  </a:ext>
                </a:extLst>
              </p:cNvPr>
              <p:cNvSpPr txBox="1"/>
              <p:nvPr/>
            </p:nvSpPr>
            <p:spPr>
              <a:xfrm>
                <a:off x="1464184" y="1874690"/>
                <a:ext cx="122790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1" i="1" spc="-20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zh-TW" sz="2800" b="1" spc="-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400" i="1" spc="-3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400" i="1" spc="-30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TW" altLang="en-US" sz="2400" spc="-3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1790D04-4B97-7E4C-BC4D-8D9FD7C9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84" y="1874690"/>
                <a:ext cx="1227900" cy="923330"/>
              </a:xfrm>
              <a:prstGeom prst="rect">
                <a:avLst/>
              </a:prstGeom>
              <a:blipFill>
                <a:blip r:embed="rId5"/>
                <a:stretch>
                  <a:fillRect l="-7143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B770B3C-2F80-9B48-ADEB-A9914745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113782" cy="614587"/>
          </a:xfrm>
        </p:spPr>
        <p:txBody>
          <a:bodyPr/>
          <a:lstStyle/>
          <a:p>
            <a:pPr>
              <a:defRPr/>
            </a:pPr>
            <a:r>
              <a:rPr lang="en-US" dirty="0"/>
              <a:t>Solve Equations</a:t>
            </a:r>
          </a:p>
        </p:txBody>
      </p:sp>
    </p:spTree>
    <p:extLst>
      <p:ext uri="{BB962C8B-B14F-4D97-AF65-F5344CB8AC3E}">
        <p14:creationId xmlns:p14="http://schemas.microsoft.com/office/powerpoint/2010/main" val="272267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EDC97-AEF2-D247-9D4D-0EDED13F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0" y="365127"/>
            <a:ext cx="4014790" cy="614587"/>
          </a:xfrm>
        </p:spPr>
        <p:txBody>
          <a:bodyPr/>
          <a:lstStyle/>
          <a:p>
            <a:r>
              <a:rPr kumimoji="1" lang="en-US" altLang="zh-TW" dirty="0"/>
              <a:t>Graphical Methods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596D5-97ED-FB41-B1C1-338EF068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70" y="1140982"/>
            <a:ext cx="8175973" cy="24768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sz="2000" dirty="0"/>
              <a:t>A </a:t>
            </a:r>
            <a:r>
              <a:rPr lang="en-US" altLang="zh-TW" sz="2000" b="1" i="1" dirty="0"/>
              <a:t>simple</a:t>
            </a:r>
            <a:r>
              <a:rPr lang="en-US" altLang="zh-TW" sz="2000" dirty="0"/>
              <a:t> method for obtaining the estimate of the root of the equation </a:t>
            </a:r>
            <a:r>
              <a:rPr lang="en-US" altLang="zh-TW" sz="2000" i="1" dirty="0"/>
              <a:t>f(x)</a:t>
            </a:r>
            <a:r>
              <a:rPr lang="en-US" altLang="zh-TW" sz="2000" dirty="0"/>
              <a:t>=0 is to make a plot of the function and observe where it crosses the </a:t>
            </a:r>
            <a:r>
              <a:rPr lang="en-US" altLang="zh-TW" sz="2000" i="1" dirty="0"/>
              <a:t>x</a:t>
            </a:r>
            <a:r>
              <a:rPr lang="en-US" altLang="zh-TW" sz="2000" dirty="0"/>
              <a:t>-axis.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sz="2000" dirty="0"/>
              <a:t>Graphing the function can also indicate where roots may be and where some root-finding methods may fail:</a:t>
            </a:r>
          </a:p>
        </p:txBody>
      </p:sp>
      <p:pic>
        <p:nvPicPr>
          <p:cNvPr id="4" name="Picture 4" descr="fig0501">
            <a:extLst>
              <a:ext uri="{FF2B5EF4-FFF2-40B4-BE49-F238E27FC236}">
                <a16:creationId xmlns:a16="http://schemas.microsoft.com/office/drawing/2014/main" id="{CB0FCB6B-D42F-CF43-ACB6-85F3A24B9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59"/>
          <a:stretch/>
        </p:blipFill>
        <p:spPr bwMode="auto">
          <a:xfrm>
            <a:off x="2581060" y="3611506"/>
            <a:ext cx="1688009" cy="14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ig0501">
            <a:extLst>
              <a:ext uri="{FF2B5EF4-FFF2-40B4-BE49-F238E27FC236}">
                <a16:creationId xmlns:a16="http://schemas.microsoft.com/office/drawing/2014/main" id="{B2497170-7263-F54F-B17E-D491092E8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5" b="54843"/>
          <a:stretch/>
        </p:blipFill>
        <p:spPr bwMode="auto">
          <a:xfrm>
            <a:off x="6629395" y="3603635"/>
            <a:ext cx="1688009" cy="14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fig0501">
            <a:extLst>
              <a:ext uri="{FF2B5EF4-FFF2-40B4-BE49-F238E27FC236}">
                <a16:creationId xmlns:a16="http://schemas.microsoft.com/office/drawing/2014/main" id="{9AC684B1-D7F9-C045-85FD-B95C1A8DD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8" b="30541"/>
          <a:stretch/>
        </p:blipFill>
        <p:spPr bwMode="auto">
          <a:xfrm>
            <a:off x="2581059" y="5224957"/>
            <a:ext cx="1688009" cy="14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fig0501">
            <a:extLst>
              <a:ext uri="{FF2B5EF4-FFF2-40B4-BE49-F238E27FC236}">
                <a16:creationId xmlns:a16="http://schemas.microsoft.com/office/drawing/2014/main" id="{6B07C0DF-DE02-5548-BE9B-9AEBD70DC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91" b="6768"/>
          <a:stretch/>
        </p:blipFill>
        <p:spPr bwMode="auto">
          <a:xfrm>
            <a:off x="6629395" y="5217086"/>
            <a:ext cx="1688009" cy="14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7709F47-173E-6545-9A34-780C4C783506}"/>
              </a:ext>
            </a:extLst>
          </p:cNvPr>
          <p:cNvSpPr/>
          <p:nvPr/>
        </p:nvSpPr>
        <p:spPr>
          <a:xfrm>
            <a:off x="4936743" y="5061928"/>
            <a:ext cx="186898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>
              <a:lnSpc>
                <a:spcPct val="150000"/>
              </a:lnSpc>
              <a:defRPr/>
            </a:pPr>
            <a:r>
              <a:rPr lang="en-US" altLang="zh-TW" dirty="0">
                <a:solidFill>
                  <a:srgbClr val="941100"/>
                </a:solidFill>
              </a:rPr>
              <a:t>d) Different sign, three roots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E09E71-5AC4-B341-9991-06DF1E70C979}"/>
              </a:ext>
            </a:extLst>
          </p:cNvPr>
          <p:cNvSpPr/>
          <p:nvPr/>
        </p:nvSpPr>
        <p:spPr>
          <a:xfrm>
            <a:off x="1024292" y="3429000"/>
            <a:ext cx="140452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-261938">
              <a:lnSpc>
                <a:spcPct val="150000"/>
              </a:lnSpc>
              <a:buFontTx/>
              <a:buAutoNum type="alphaLcParenR"/>
              <a:defRPr/>
            </a:pPr>
            <a:r>
              <a:rPr lang="en-US" altLang="zh-TW" dirty="0">
                <a:solidFill>
                  <a:srgbClr val="941100"/>
                </a:solidFill>
              </a:rPr>
              <a:t>Same sign, no roots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749C6A-8DC7-A747-97A8-1E60489DE5ED}"/>
              </a:ext>
            </a:extLst>
          </p:cNvPr>
          <p:cNvSpPr/>
          <p:nvPr/>
        </p:nvSpPr>
        <p:spPr>
          <a:xfrm>
            <a:off x="4789144" y="3583057"/>
            <a:ext cx="176655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>
              <a:lnSpc>
                <a:spcPct val="150000"/>
              </a:lnSpc>
              <a:defRPr/>
            </a:pPr>
            <a:r>
              <a:rPr lang="en-US" altLang="zh-TW" dirty="0">
                <a:solidFill>
                  <a:srgbClr val="941100"/>
                </a:solidFill>
              </a:rPr>
              <a:t>c) Different sign, one root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81E5EB-11FC-4049-846E-1EFC7D897BC7}"/>
              </a:ext>
            </a:extLst>
          </p:cNvPr>
          <p:cNvSpPr/>
          <p:nvPr/>
        </p:nvSpPr>
        <p:spPr>
          <a:xfrm>
            <a:off x="1005283" y="5157565"/>
            <a:ext cx="145890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>
              <a:lnSpc>
                <a:spcPct val="150000"/>
              </a:lnSpc>
              <a:defRPr/>
            </a:pPr>
            <a:r>
              <a:rPr lang="en-US" altLang="zh-TW" dirty="0">
                <a:solidFill>
                  <a:srgbClr val="941100"/>
                </a:solidFill>
              </a:rPr>
              <a:t>b) Same sign, two roots</a:t>
            </a:r>
          </a:p>
        </p:txBody>
      </p:sp>
    </p:spTree>
    <p:extLst>
      <p:ext uri="{BB962C8B-B14F-4D97-AF65-F5344CB8AC3E}">
        <p14:creationId xmlns:p14="http://schemas.microsoft.com/office/powerpoint/2010/main" val="185997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邊形 7">
            <a:extLst>
              <a:ext uri="{FF2B5EF4-FFF2-40B4-BE49-F238E27FC236}">
                <a16:creationId xmlns:a16="http://schemas.microsoft.com/office/drawing/2014/main" id="{FD39247A-4700-C24C-91FE-1F3032C01712}"/>
              </a:ext>
            </a:extLst>
          </p:cNvPr>
          <p:cNvSpPr/>
          <p:nvPr/>
        </p:nvSpPr>
        <p:spPr>
          <a:xfrm>
            <a:off x="5428343" y="365127"/>
            <a:ext cx="2398402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Picture 2" descr="Figure 3-4">
            <a:extLst>
              <a:ext uri="{FF2B5EF4-FFF2-40B4-BE49-F238E27FC236}">
                <a16:creationId xmlns:a16="http://schemas.microsoft.com/office/drawing/2014/main" id="{BCEFBB16-49F1-3149-B3C6-5031338238F8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" b="2237"/>
          <a:stretch/>
        </p:blipFill>
        <p:spPr bwMode="auto">
          <a:xfrm>
            <a:off x="928788" y="2011804"/>
            <a:ext cx="3087924" cy="417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Figure 3-5">
            <a:extLst>
              <a:ext uri="{FF2B5EF4-FFF2-40B4-BE49-F238E27FC236}">
                <a16:creationId xmlns:a16="http://schemas.microsoft.com/office/drawing/2014/main" id="{5F77359B-9CE9-9B43-9935-D91357B85D51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15" y="2011805"/>
            <a:ext cx="3077635" cy="417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29D4B4-B82D-8F4E-AFC4-474D70770477}"/>
              </a:ext>
            </a:extLst>
          </p:cNvPr>
          <p:cNvSpPr/>
          <p:nvPr/>
        </p:nvSpPr>
        <p:spPr>
          <a:xfrm>
            <a:off x="741930" y="1488584"/>
            <a:ext cx="3412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941100"/>
                </a:solidFill>
              </a:rPr>
              <a:t>(a) Bracketing method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FA9E94-EF8A-8442-AF1F-DA4427BF841E}"/>
              </a:ext>
            </a:extLst>
          </p:cNvPr>
          <p:cNvSpPr/>
          <p:nvPr/>
        </p:nvSpPr>
        <p:spPr>
          <a:xfrm>
            <a:off x="5127289" y="1488584"/>
            <a:ext cx="2699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941100"/>
                </a:solidFill>
              </a:rPr>
              <a:t>(b) Open method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354A5D-977F-4F44-81BF-EAA61644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7"/>
            <a:ext cx="7198097" cy="614587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Numerical Methods for Solving The Roots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27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520</Words>
  <Application>Microsoft Macintosh PowerPoint</Application>
  <PresentationFormat>如螢幕大小 (4:3)</PresentationFormat>
  <Paragraphs>71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佈景主題</vt:lpstr>
      <vt:lpstr>Nonlinear Equations I</vt:lpstr>
      <vt:lpstr>Example of Mathematical Modeling</vt:lpstr>
      <vt:lpstr>Numerical Results</vt:lpstr>
      <vt:lpstr>Solving The Roots</vt:lpstr>
      <vt:lpstr>Solve Equations</vt:lpstr>
      <vt:lpstr>Cubic Equation</vt:lpstr>
      <vt:lpstr>Solve Equations</vt:lpstr>
      <vt:lpstr>Graphical Methods</vt:lpstr>
      <vt:lpstr>Numerical Methods for Solving The Roots</vt:lpstr>
      <vt:lpstr>Bisection Method (Bracketing method)</vt:lpstr>
      <vt:lpstr>Algorithm of the Bisection Method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虹臻 陳</dc:creator>
  <cp:lastModifiedBy>Min-Hui Lo</cp:lastModifiedBy>
  <cp:revision>100</cp:revision>
  <dcterms:created xsi:type="dcterms:W3CDTF">2022-01-22T01:42:15Z</dcterms:created>
  <dcterms:modified xsi:type="dcterms:W3CDTF">2022-02-20T15:00:02Z</dcterms:modified>
</cp:coreProperties>
</file>