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83"/>
  </p:notesMasterIdLst>
  <p:sldIdLst>
    <p:sldId id="256" r:id="rId4"/>
    <p:sldId id="306" r:id="rId5"/>
    <p:sldId id="305" r:id="rId6"/>
    <p:sldId id="257" r:id="rId7"/>
    <p:sldId id="290" r:id="rId8"/>
    <p:sldId id="258" r:id="rId9"/>
    <p:sldId id="291" r:id="rId10"/>
    <p:sldId id="292" r:id="rId11"/>
    <p:sldId id="294" r:id="rId12"/>
    <p:sldId id="293" r:id="rId13"/>
    <p:sldId id="333" r:id="rId14"/>
    <p:sldId id="295" r:id="rId15"/>
    <p:sldId id="260" r:id="rId16"/>
    <p:sldId id="279" r:id="rId17"/>
    <p:sldId id="280" r:id="rId18"/>
    <p:sldId id="281" r:id="rId19"/>
    <p:sldId id="325" r:id="rId20"/>
    <p:sldId id="324" r:id="rId21"/>
    <p:sldId id="261" r:id="rId22"/>
    <p:sldId id="308" r:id="rId23"/>
    <p:sldId id="309" r:id="rId24"/>
    <p:sldId id="310" r:id="rId25"/>
    <p:sldId id="326" r:id="rId26"/>
    <p:sldId id="327" r:id="rId27"/>
    <p:sldId id="328" r:id="rId28"/>
    <p:sldId id="329" r:id="rId29"/>
    <p:sldId id="330" r:id="rId30"/>
    <p:sldId id="331" r:id="rId31"/>
    <p:sldId id="316" r:id="rId32"/>
    <p:sldId id="315" r:id="rId33"/>
    <p:sldId id="323" r:id="rId34"/>
    <p:sldId id="337" r:id="rId35"/>
    <p:sldId id="338" r:id="rId36"/>
    <p:sldId id="339" r:id="rId37"/>
    <p:sldId id="405" r:id="rId38"/>
    <p:sldId id="341" r:id="rId39"/>
    <p:sldId id="342" r:id="rId40"/>
    <p:sldId id="343" r:id="rId41"/>
    <p:sldId id="402" r:id="rId42"/>
    <p:sldId id="403" r:id="rId43"/>
    <p:sldId id="404" r:id="rId44"/>
    <p:sldId id="345" r:id="rId45"/>
    <p:sldId id="346" r:id="rId46"/>
    <p:sldId id="347" r:id="rId47"/>
    <p:sldId id="348" r:id="rId48"/>
    <p:sldId id="264" r:id="rId49"/>
    <p:sldId id="265" r:id="rId50"/>
    <p:sldId id="368" r:id="rId51"/>
    <p:sldId id="399" r:id="rId52"/>
    <p:sldId id="400" r:id="rId53"/>
    <p:sldId id="349" r:id="rId54"/>
    <p:sldId id="370" r:id="rId55"/>
    <p:sldId id="369" r:id="rId56"/>
    <p:sldId id="388" r:id="rId57"/>
    <p:sldId id="373" r:id="rId58"/>
    <p:sldId id="401" r:id="rId59"/>
    <p:sldId id="374" r:id="rId60"/>
    <p:sldId id="351" r:id="rId61"/>
    <p:sldId id="352" r:id="rId62"/>
    <p:sldId id="353" r:id="rId63"/>
    <p:sldId id="354" r:id="rId64"/>
    <p:sldId id="355" r:id="rId65"/>
    <p:sldId id="358" r:id="rId66"/>
    <p:sldId id="396" r:id="rId67"/>
    <p:sldId id="376" r:id="rId68"/>
    <p:sldId id="385" r:id="rId69"/>
    <p:sldId id="395" r:id="rId70"/>
    <p:sldId id="386" r:id="rId71"/>
    <p:sldId id="390" r:id="rId72"/>
    <p:sldId id="391" r:id="rId73"/>
    <p:sldId id="392" r:id="rId74"/>
    <p:sldId id="393" r:id="rId75"/>
    <p:sldId id="394" r:id="rId76"/>
    <p:sldId id="379" r:id="rId77"/>
    <p:sldId id="378" r:id="rId78"/>
    <p:sldId id="381" r:id="rId79"/>
    <p:sldId id="365" r:id="rId80"/>
    <p:sldId id="366" r:id="rId81"/>
    <p:sldId id="367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DBDC-D3AC-4BE3-9F7E-82CFCF0FB43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424B-BC7E-4604-9094-FE20BE080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Arial" charset="0"/>
              </a:rPr>
              <a:t>Digital Systems: Hardware Organization and Design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4669960-E348-4B86-8B79-8CF3B5A9F8F5}" type="datetime1">
              <a:rPr lang="en-US">
                <a:latin typeface="Arial" charset="0"/>
              </a:rPr>
              <a:pPr/>
              <a:t>1/20/2019</a:t>
            </a:fld>
            <a:endParaRPr lang="en-US">
              <a:latin typeface="Arial" charset="0"/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Arial" charset="0"/>
              </a:rPr>
              <a:t>Architecture of a Respresentative 32 Bit Processor</a:t>
            </a:r>
          </a:p>
        </p:txBody>
      </p:sp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C296D8F-0127-4FDB-A885-878D9055D8BA}" type="slidenum">
              <a:rPr lang="en-US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Arial" charset="0"/>
              </a:rPr>
              <a:t>Digital Systems: Hardware Organization and Design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AE0EE6A-A9D1-46D9-B580-2AAAA71C5D3C}" type="datetime1">
              <a:rPr lang="en-US">
                <a:latin typeface="Arial" charset="0"/>
              </a:rPr>
              <a:pPr/>
              <a:t>1/20/2019</a:t>
            </a:fld>
            <a:endParaRPr lang="en-US">
              <a:latin typeface="Arial" charset="0"/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Arial" charset="0"/>
              </a:rPr>
              <a:t>Architecture of a Respresentative 32 Bit Processor</a:t>
            </a:r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B69ACD-6B34-4AC5-809A-5D82905AAACE}" type="slidenum">
              <a:rPr lang="en-US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77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Arial" charset="0"/>
              </a:rPr>
              <a:t>Digital Systems: Hardware Organization and Design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4CC58B1-F35F-4198-962C-C19A86C2EFE7}" type="datetime1">
              <a:rPr lang="en-US">
                <a:latin typeface="Arial" charset="0"/>
              </a:rPr>
              <a:pPr/>
              <a:t>1/20/2019</a:t>
            </a:fld>
            <a:endParaRPr lang="en-US">
              <a:latin typeface="Arial" charset="0"/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>
                <a:latin typeface="Arial" charset="0"/>
              </a:rPr>
              <a:t>Architecture of a Respresentative 32 Bit Processor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C6530FDF-EFC8-4798-AAB0-11427ADD10C6}" type="slidenum">
              <a:rPr lang="en-US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A0718B-09D6-4B35-BB21-7E5DA5E075D1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72106-C569-4128-B5ED-127C7B0E41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04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AD0EB-0A0E-4964-BE72-80D5FEEB74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54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F608-9092-489E-878B-8C2F6FBEF55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82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3FD01-558B-4D8E-8B44-EAF00FCC5C1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8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9FC95-8D32-4B89-BB51-44E309E2D1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2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3620A-6B55-41E4-AC4C-FA12F0BFFF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86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8E7C1-B4A5-4933-9C63-9DBFD3B08A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69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B7C43-C186-4185-900F-91A4FA7BC34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9C76E-E2EC-491F-8BDE-B24E868965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BE1E-B110-4DC1-A499-F781ABD30D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15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A96-F91D-47CF-A6CF-3269AA57C7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49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72106-C569-4128-B5ED-127C7B0E41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79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AD0EB-0A0E-4964-BE72-80D5FEEB74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03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BF608-9092-489E-878B-8C2F6FBEF55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90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685800"/>
            <a:ext cx="42291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3FD01-558B-4D8E-8B44-EAF00FCC5C1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69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A9FC95-8D32-4B89-BB51-44E309E2D1E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14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3620A-6B55-41E4-AC4C-FA12F0BFFF5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21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8E7C1-B4A5-4933-9C63-9DBFD3B08A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0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B7C43-C186-4185-900F-91A4FA7BC34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75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9C76E-E2EC-491F-8BDE-B24E868965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850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BBE1E-B110-4DC1-A499-F781ABD30D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451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286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A96-F91D-47CF-A6CF-3269AA57C7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6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0502FF-8EC5-4BD4-AECC-332E6D3B20C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5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248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0502FF-8EC5-4BD4-AECC-332E6D3B20C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9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tellar.mit.edu/S/course/6/sp08/6.003/courseMaterial/topics/topic1/lectureNotes/lecture__1/lecture__1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ellar.mit.edu/S/course/6/sp08/6.003/courseMaterial/topics/topic1/lectureNotes/lecture__1/lecture__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Microsoft_Excel_97-2003_Worksheet1.xls"/><Relationship Id="rId7" Type="http://schemas.openxmlformats.org/officeDocument/2006/relationships/oleObject" Target="../embeddings/Microsoft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5" Type="http://schemas.openxmlformats.org/officeDocument/2006/relationships/oleObject" Target="../embeddings/Microsoft_Excel_97-2003_Worksheet2.xls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362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Digital Signal Processing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772400" cy="1809304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Abu </a:t>
            </a:r>
            <a:r>
              <a:rPr lang="en-US" sz="4000" dirty="0" err="1" smtClean="0"/>
              <a:t>saleh</a:t>
            </a:r>
            <a:r>
              <a:rPr lang="en-US" sz="4000" dirty="0" smtClean="0"/>
              <a:t> Musa </a:t>
            </a:r>
            <a:r>
              <a:rPr lang="en-US" sz="4000" dirty="0" err="1" smtClean="0"/>
              <a:t>Miah</a:t>
            </a:r>
            <a:endParaRPr lang="en-US" sz="4000" dirty="0" smtClean="0"/>
          </a:p>
          <a:p>
            <a:r>
              <a:rPr lang="en-US" sz="2600" dirty="0" smtClean="0"/>
              <a:t>Lecturer, Dept. of CSE, BAUST, Bangladesh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email: musa@baust.edu.bd, </a:t>
            </a:r>
            <a:r>
              <a:rPr lang="en-US" sz="2200" dirty="0" err="1" smtClean="0"/>
              <a:t>tel</a:t>
            </a:r>
            <a:r>
              <a:rPr lang="en-US" sz="2200" dirty="0" smtClean="0"/>
              <a:t>: +88-01727-786600</a:t>
            </a:r>
            <a:br>
              <a:rPr lang="en-US" sz="2200" dirty="0" smtClean="0"/>
            </a:br>
            <a:r>
              <a:rPr lang="en-US" sz="2200" dirty="0" smtClean="0"/>
              <a:t>web: www.baust.edu.bd/cse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2355"/>
            <a:ext cx="8229600" cy="40050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system is defined as a physical device that perform an operation on a signal. </a:t>
            </a:r>
          </a:p>
          <a:p>
            <a:pPr marL="109728" indent="0">
              <a:buNone/>
            </a:pPr>
            <a:endParaRPr lang="en-US" sz="1500" b="1" dirty="0"/>
          </a:p>
          <a:p>
            <a:r>
              <a:rPr lang="en-US" sz="2800" b="1" dirty="0"/>
              <a:t>Example:</a:t>
            </a:r>
            <a:r>
              <a:rPr lang="en-US" sz="2800" dirty="0"/>
              <a:t>  A filter used to reduce noise.</a:t>
            </a: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None/>
              <a:defRPr/>
            </a:pPr>
            <a:endParaRPr lang="en-US" altLang="en-US" sz="1700" kern="0" dirty="0" smtClean="0">
              <a:latin typeface="+mj-lt"/>
            </a:endParaRPr>
          </a:p>
          <a:p>
            <a:pPr marL="457200" lvl="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en-US" sz="2800" kern="0" dirty="0" smtClean="0">
                <a:latin typeface="+mj-lt"/>
              </a:rPr>
              <a:t>Systems </a:t>
            </a:r>
            <a:r>
              <a:rPr lang="en-US" altLang="en-US" sz="2800" kern="0" dirty="0">
                <a:latin typeface="+mj-lt"/>
              </a:rPr>
              <a:t>respond to signals and produce new signals </a:t>
            </a:r>
          </a:p>
          <a:p>
            <a:pPr marL="457200" lvl="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itchFamily="2" charset="2"/>
              <a:buChar char="Ø"/>
              <a:defRPr/>
            </a:pPr>
            <a:r>
              <a:rPr lang="en-US" altLang="en-US" sz="2800" kern="0" dirty="0">
                <a:latin typeface="+mj-lt"/>
              </a:rPr>
              <a:t>Excitation signals are applied at system inputs and response signals are produced at system outputs</a:t>
            </a:r>
          </a:p>
          <a:p>
            <a:pPr marL="109728" indent="0">
              <a:buNone/>
            </a:pPr>
            <a:endParaRPr lang="en-US" sz="2800" dirty="0"/>
          </a:p>
          <a:p>
            <a:pPr lvl="1" algn="just">
              <a:buFont typeface="Wingdings" pitchFamily="2" charset="2"/>
              <a:buChar char="ü"/>
            </a:pPr>
            <a:endParaRPr lang="en-US" dirty="0"/>
          </a:p>
          <a:p>
            <a:pPr marL="109728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Signal?</a:t>
            </a:r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270500"/>
            <a:ext cx="5602288" cy="73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69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system is characterized by the type of operation that it performs on the signal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If the </a:t>
            </a:r>
            <a:r>
              <a:rPr lang="en-US" dirty="0"/>
              <a:t>operation is linear, the system is called linear. If the operation on the </a:t>
            </a:r>
            <a:r>
              <a:rPr lang="en-US" dirty="0" smtClean="0"/>
              <a:t>signal is </a:t>
            </a:r>
            <a:r>
              <a:rPr lang="en-US" dirty="0"/>
              <a:t>nonlinear, the system is said to be nonlinear, and so forth.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Such </a:t>
            </a:r>
            <a:r>
              <a:rPr lang="en-US" dirty="0"/>
              <a:t>operations </a:t>
            </a:r>
            <a:r>
              <a:rPr lang="en-US" smtClean="0"/>
              <a:t>are usually </a:t>
            </a:r>
            <a:r>
              <a:rPr lang="en-US" dirty="0" smtClean="0"/>
              <a:t>referred to as </a:t>
            </a:r>
            <a:r>
              <a:rPr lang="en-US" i="1" dirty="0" smtClean="0"/>
              <a:t>signal processing.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8873DF4F-D7A7-4B22-8E4F-C96C1E518D0F}" type="datetime3">
              <a:rPr lang="en-US"/>
              <a:pPr/>
              <a:t>20 January 2019</a:t>
            </a:fld>
            <a:endParaRPr lang="en-US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Veton Këpuska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06F48851-838D-430D-8EAC-3F6EC477D1BD}" type="slidenum">
              <a:rPr lang="en-US"/>
              <a:pPr/>
              <a:t>12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pPr eaLnBrk="1" hangingPunct="1"/>
            <a:r>
              <a:rPr lang="en-US" sz="4200" dirty="0" smtClean="0"/>
              <a:t>Signal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Signal Characteristics: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Signals are Physical Quantities: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Signals are Measurable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Signals are Analog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Signals Contain Information.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Temperature	[</a:t>
            </a:r>
            <a:r>
              <a:rPr lang="en-US" sz="2000" baseline="30000" dirty="0" err="1" smtClean="0"/>
              <a:t>o</a:t>
            </a:r>
            <a:r>
              <a:rPr lang="en-US" sz="2000" dirty="0" err="1" smtClean="0"/>
              <a:t>C</a:t>
            </a:r>
            <a:r>
              <a:rPr lang="en-US" sz="2000" dirty="0" smtClean="0"/>
              <a:t>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Pressure		[</a:t>
            </a:r>
            <a:r>
              <a:rPr lang="en-US" sz="2000" dirty="0" err="1" smtClean="0"/>
              <a:t>Newtons</a:t>
            </a:r>
            <a:r>
              <a:rPr lang="en-US" sz="2000" dirty="0" smtClean="0"/>
              <a:t>/m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] or [Pa]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Mass		[kg]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Speed		[m/s]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Acceleration	[m/s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Torque		[Newton*m]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Voltage		[Volts]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Current		[Amps]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Power		[Watts]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this class, analog signals are electrical.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Sensors: are devices that convert other physical quantities (temperature, pressure, etc.) to electrical signals. </a:t>
            </a:r>
          </a:p>
        </p:txBody>
      </p:sp>
    </p:spTree>
    <p:extLst>
      <p:ext uri="{BB962C8B-B14F-4D97-AF65-F5344CB8AC3E}">
        <p14:creationId xmlns:p14="http://schemas.microsoft.com/office/powerpoint/2010/main" val="10269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Signal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48179"/>
            <a:ext cx="3886200" cy="147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80888" y="3733800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Figure1:  DC Signal.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" y="4876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output voltage </a:t>
            </a:r>
            <a:r>
              <a:rPr lang="en-US" i="1" dirty="0" err="1"/>
              <a:t>v</a:t>
            </a:r>
            <a:r>
              <a:rPr lang="en-US" i="1" baseline="-25000" dirty="0" err="1"/>
              <a:t>out</a:t>
            </a:r>
            <a:r>
              <a:rPr lang="en-US" baseline="-25000" dirty="0"/>
              <a:t> </a:t>
            </a:r>
            <a:r>
              <a:rPr lang="en-US" dirty="0"/>
              <a:t> is defined by the following equation: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344674"/>
            <a:ext cx="4419600" cy="151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7264" y="1648597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dirty="0"/>
              <a:t> Simple form of signal is DC (Direct Current) signal as in Figure 1. </a:t>
            </a:r>
          </a:p>
        </p:txBody>
      </p:sp>
    </p:spTree>
    <p:extLst>
      <p:ext uri="{BB962C8B-B14F-4D97-AF65-F5344CB8AC3E}">
        <p14:creationId xmlns:p14="http://schemas.microsoft.com/office/powerpoint/2010/main" val="33461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Signal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4964" y="1450197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i="1" dirty="0" err="1"/>
              <a:t>v</a:t>
            </a:r>
            <a:r>
              <a:rPr lang="en-US" i="1" baseline="-25000" dirty="0" err="1"/>
              <a:t>s</a:t>
            </a:r>
            <a:r>
              <a:rPr lang="en-US" dirty="0"/>
              <a:t>=5, we can write the signal as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)=5 is a very simple form of signal.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Another form of signal is AC (Alternating Current) signal as in figure 2.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49" y="2514600"/>
            <a:ext cx="6934200" cy="2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94814" y="4993416"/>
            <a:ext cx="4564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Figure 2: A continuous time signal x(t).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Signal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Ø"/>
            </a:pPr>
            <a:r>
              <a:rPr lang="en-US" dirty="0"/>
              <a:t>Human vocal mechanism produces speech. Where acoustic pressure is as a function of time </a:t>
            </a:r>
            <a:r>
              <a:rPr lang="en-US" i="1" dirty="0"/>
              <a:t>t</a:t>
            </a:r>
            <a:r>
              <a:rPr lang="en-US" dirty="0"/>
              <a:t>. We can convert this into electrical signal using microphone and this is called speech signal. This signal is complex and can not be represented easily. Figure 3 shows speech signal.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71" y="2584415"/>
            <a:ext cx="4495800" cy="14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4049212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Figure 3: speech signal or acoustic signal.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724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dirty="0"/>
              <a:t>In Image signal, where a picture can be represented by brightness as a function of two spatial variables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/>
              <a:t>) as in figure 4.</a:t>
            </a:r>
          </a:p>
        </p:txBody>
      </p:sp>
    </p:spTree>
    <p:extLst>
      <p:ext uri="{BB962C8B-B14F-4D97-AF65-F5344CB8AC3E}">
        <p14:creationId xmlns:p14="http://schemas.microsoft.com/office/powerpoint/2010/main" val="39257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Signal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848600" cy="40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57150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Figure 4: Picture elements and coordinate to represent digital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Bradley Hand ITC" pitchFamily="66" charset="0"/>
                <a:cs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charset="0"/>
              </a:rPr>
              <a:t>Signal (Example)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732884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32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  <a:cs typeface="Times New Roman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charset="0"/>
              </a:rPr>
              <a:t>Independent Variable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" y="1524000"/>
            <a:ext cx="5029199" cy="214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68275" indent="-168275" algn="l">
              <a:spcAft>
                <a:spcPts val="1200"/>
              </a:spcAft>
              <a:buFont typeface="Arial" charset="0"/>
              <a:buChar char="•"/>
            </a:pPr>
            <a:r>
              <a:rPr lang="en-US" sz="1800" b="1" dirty="0"/>
              <a:t>Time is often the </a:t>
            </a:r>
            <a:r>
              <a:rPr lang="en-US" sz="1800" b="1" dirty="0">
                <a:solidFill>
                  <a:schemeClr val="accent1"/>
                </a:solidFill>
              </a:rPr>
              <a:t>independent variable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for a signal. </a:t>
            </a:r>
            <a:r>
              <a:rPr lang="en-US" sz="1800" b="1" i="1" dirty="0"/>
              <a:t>x</a:t>
            </a:r>
            <a:r>
              <a:rPr lang="en-US" sz="1800" b="1" dirty="0"/>
              <a:t>(t) will be used to represent</a:t>
            </a:r>
            <a:br>
              <a:rPr lang="en-US" sz="1800" b="1" dirty="0"/>
            </a:br>
            <a:r>
              <a:rPr lang="en-US" sz="1800" b="1" dirty="0"/>
              <a:t>a signal that is a function of time, </a:t>
            </a:r>
            <a:r>
              <a:rPr lang="en-US" sz="1800" b="1" i="1" dirty="0"/>
              <a:t>t</a:t>
            </a:r>
            <a:r>
              <a:rPr lang="en-US" sz="1800" b="1" dirty="0"/>
              <a:t>.</a:t>
            </a:r>
          </a:p>
          <a:p>
            <a:pPr marL="168275" indent="-168275" algn="l">
              <a:spcAft>
                <a:spcPts val="1200"/>
              </a:spcAft>
              <a:buFont typeface="Arial" charset="0"/>
              <a:buChar char="•"/>
            </a:pPr>
            <a:r>
              <a:rPr lang="en-US" sz="1800" b="1" dirty="0"/>
              <a:t>A temporal signal is defined by the </a:t>
            </a:r>
            <a:br>
              <a:rPr lang="en-US" sz="1800" b="1" dirty="0"/>
            </a:br>
            <a:r>
              <a:rPr lang="en-US" sz="1800" b="1" dirty="0"/>
              <a:t>relationship of its amplitude </a:t>
            </a:r>
            <a:br>
              <a:rPr lang="en-US" sz="1800" b="1" dirty="0"/>
            </a:br>
            <a:r>
              <a:rPr lang="en-US" sz="1800" b="1" dirty="0"/>
              <a:t>(the dependent variable) to time</a:t>
            </a:r>
            <a:br>
              <a:rPr lang="en-US" sz="1800" b="1" dirty="0"/>
            </a:br>
            <a:r>
              <a:rPr lang="en-US" sz="1800" b="1" dirty="0"/>
              <a:t> (the independent variable).</a:t>
            </a:r>
          </a:p>
        </p:txBody>
      </p:sp>
      <p:pic>
        <p:nvPicPr>
          <p:cNvPr id="10" name="Picture 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905000"/>
            <a:ext cx="3843338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886200"/>
            <a:ext cx="3200400" cy="2789237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810000" y="3810000"/>
            <a:ext cx="5333999" cy="263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68275" indent="-168275" algn="l">
              <a:spcAft>
                <a:spcPts val="1200"/>
              </a:spcAft>
              <a:buFont typeface="Arial" charset="0"/>
              <a:buChar char="•"/>
            </a:pPr>
            <a:r>
              <a:rPr lang="en-US" sz="1800" b="1" dirty="0"/>
              <a:t>An independent variable can be 1D (time),  2D (space), 3D (space) or even something more complicated.</a:t>
            </a:r>
          </a:p>
          <a:p>
            <a:pPr marL="168275" indent="-168275" algn="l">
              <a:spcAft>
                <a:spcPts val="1200"/>
              </a:spcAft>
              <a:buFont typeface="Arial" charset="0"/>
              <a:buChar char="•"/>
            </a:pPr>
            <a:r>
              <a:rPr lang="en-US" sz="1800" b="1" dirty="0"/>
              <a:t>The signal is described as a function of this variable.</a:t>
            </a:r>
          </a:p>
          <a:p>
            <a:pPr marL="168275" indent="-168275" algn="l">
              <a:spcAft>
                <a:spcPts val="1200"/>
              </a:spcAft>
              <a:buFont typeface="Arial" charset="0"/>
              <a:buChar char="•"/>
            </a:pPr>
            <a:r>
              <a:rPr lang="en-US" sz="1800" b="1" dirty="0"/>
              <a:t>There are many types of functions that can be used to describe signals (continuous, discrete</a:t>
            </a:r>
            <a:r>
              <a:rPr lang="en-US" sz="1800" b="1" dirty="0" smtClean="0"/>
              <a:t>, random).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272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Signal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1435407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=5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35407"/>
                <a:ext cx="25908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91920" y="2045732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20" y="2045732"/>
                <a:ext cx="25908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096000" y="1676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(1.1.1)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27432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/>
              <a:t>describe two signals. one that varies linearly with the independent variable r (time)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/>
              <a:t>and a second that varies </a:t>
            </a:r>
            <a:r>
              <a:rPr lang="en-US" sz="2400" dirty="0" smtClean="0"/>
              <a:t>quadratic ally </a:t>
            </a:r>
            <a:r>
              <a:rPr lang="en-US" sz="2400" dirty="0"/>
              <a:t>with </a:t>
            </a:r>
            <a:r>
              <a:rPr lang="en-US" sz="2400" i="1" dirty="0"/>
              <a:t>t . </a:t>
            </a:r>
            <a:endParaRPr lang="en-US" sz="2400" i="1" dirty="0" smtClean="0"/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/>
              <a:t>As </a:t>
            </a:r>
            <a:r>
              <a:rPr lang="en-US" sz="2400" dirty="0"/>
              <a:t>another example, consider </a:t>
            </a:r>
            <a:r>
              <a:rPr lang="en-US" sz="2400" dirty="0" smtClean="0"/>
              <a:t>the function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0294" y="3317240"/>
                <a:ext cx="883412" cy="27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l-GR" i="1" smtClean="0">
                          <a:latin typeface="Cambria Math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94" y="3317240"/>
                <a:ext cx="883412" cy="274320"/>
              </a:xfrm>
              <a:prstGeom prst="rect">
                <a:avLst/>
              </a:prstGeom>
              <a:blipFill rotWithShape="1">
                <a:blip r:embed="rId4"/>
                <a:stretch>
                  <a:fillRect t="-8889" r="-27083" b="-7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254" y="4299852"/>
                <a:ext cx="70863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S(</a:t>
                </a:r>
                <a:r>
                  <a:rPr lang="en-US" sz="2400" dirty="0" err="1" smtClean="0"/>
                  <a:t>x,y</a:t>
                </a:r>
                <a:r>
                  <a:rPr lang="en-US" sz="2400" dirty="0" smtClean="0"/>
                  <a:t>)=3x+2xy+10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                   (1.1.2)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254" y="4299852"/>
                <a:ext cx="7086346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290" t="-510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4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B9ED-1D7F-47EB-84CE-042199CFBFE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3666" name="Text Box 1026"/>
          <p:cNvSpPr txBox="1">
            <a:spLocks noChangeArrowheads="1"/>
          </p:cNvSpPr>
          <p:nvPr/>
        </p:nvSpPr>
        <p:spPr bwMode="auto">
          <a:xfrm>
            <a:off x="838200" y="979468"/>
            <a:ext cx="765651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dirty="0" smtClean="0">
                <a:latin typeface="Times New Roman" pitchFamily="18" charset="0"/>
              </a:rPr>
              <a:t>www.tutorialcare.com/DSP</a:t>
            </a:r>
          </a:p>
          <a:p>
            <a:endParaRPr kumimoji="1" lang="en-US" altLang="zh-CN" sz="2400" dirty="0">
              <a:latin typeface="Times New Roman" pitchFamily="18" charset="0"/>
            </a:endParaRPr>
          </a:p>
          <a:p>
            <a:r>
              <a:rPr kumimoji="1" lang="en-US" altLang="zh-CN" sz="2400" dirty="0">
                <a:latin typeface="Times New Roman" pitchFamily="18" charset="0"/>
              </a:rPr>
              <a:t>Textbook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</a:p>
          <a:p>
            <a:r>
              <a:rPr kumimoji="1" lang="zh-CN" altLang="en-US" sz="2000" dirty="0"/>
              <a:t>        </a:t>
            </a:r>
            <a:r>
              <a:rPr lang="en-US" sz="2000" dirty="0"/>
              <a:t>Digital signal processing - Principles, algorithms and application </a:t>
            </a:r>
            <a:r>
              <a:rPr kumimoji="1" lang="en-US" altLang="zh-CN" sz="2000" dirty="0" smtClean="0"/>
              <a:t>(3nd  </a:t>
            </a:r>
            <a:r>
              <a:rPr kumimoji="1" lang="en-US" altLang="zh-CN" sz="2000" dirty="0"/>
              <a:t>Edition) </a:t>
            </a:r>
          </a:p>
          <a:p>
            <a:r>
              <a:rPr kumimoji="1" lang="en-US" altLang="zh-CN" sz="2400" dirty="0">
                <a:latin typeface="Times New Roman" pitchFamily="18" charset="0"/>
              </a:rPr>
              <a:t>                        J G </a:t>
            </a:r>
            <a:r>
              <a:rPr kumimoji="1" lang="en-US" altLang="zh-CN" sz="2400" dirty="0" err="1">
                <a:latin typeface="Times New Roman" pitchFamily="18" charset="0"/>
              </a:rPr>
              <a:t>Proakis</a:t>
            </a:r>
            <a:r>
              <a:rPr kumimoji="1" lang="en-US" altLang="zh-CN" sz="2400" dirty="0">
                <a:latin typeface="Times New Roman" pitchFamily="18" charset="0"/>
              </a:rPr>
              <a:t>, D G </a:t>
            </a:r>
            <a:r>
              <a:rPr kumimoji="1" lang="en-US" altLang="zh-CN" sz="2400" dirty="0" err="1">
                <a:latin typeface="Times New Roman" pitchFamily="18" charset="0"/>
              </a:rPr>
              <a:t>Manolakis</a:t>
            </a:r>
            <a:endParaRPr kumimoji="1" lang="en-US" altLang="zh-CN" sz="2400" dirty="0">
              <a:latin typeface="Times New Roman" pitchFamily="18" charset="0"/>
            </a:endParaRPr>
          </a:p>
          <a:p>
            <a:endParaRPr kumimoji="1" lang="en-US" altLang="zh-CN" sz="2400" dirty="0">
              <a:latin typeface="Times New Roman" pitchFamily="18" charset="0"/>
            </a:endParaRPr>
          </a:p>
          <a:p>
            <a:r>
              <a:rPr kumimoji="1" lang="en-US" altLang="zh-CN" sz="2400" dirty="0">
                <a:latin typeface="Times New Roman" pitchFamily="18" charset="0"/>
              </a:rPr>
              <a:t>Reference for experiment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</a:p>
          <a:p>
            <a:r>
              <a:rPr kumimoji="1" lang="zh-CN" altLang="en-US" sz="2400" dirty="0">
                <a:latin typeface="Times New Roman" pitchFamily="18" charset="0"/>
              </a:rPr>
              <a:t>	</a:t>
            </a:r>
            <a:r>
              <a:rPr kumimoji="1" lang="en-US" altLang="zh-CN" sz="2400" dirty="0" err="1">
                <a:latin typeface="Times New Roman" pitchFamily="18" charset="0"/>
              </a:rPr>
              <a:t>Slicer_Digital_Signal_Processing_Using_MATLAB</a:t>
            </a:r>
            <a:r>
              <a:rPr kumimoji="1" lang="en-US" altLang="zh-CN" sz="2400" dirty="0" smtClean="0">
                <a:latin typeface="Times New Roman" pitchFamily="18" charset="0"/>
              </a:rPr>
              <a:t>_</a:t>
            </a:r>
          </a:p>
          <a:p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</a:rPr>
              <a:t>          3rd_Edition</a:t>
            </a:r>
            <a:endParaRPr kumimoji="1" lang="zh-CN" altLang="en-US" sz="2400" dirty="0">
              <a:latin typeface="Times New Roman" pitchFamily="18" charset="0"/>
            </a:endParaRPr>
          </a:p>
          <a:p>
            <a:r>
              <a:rPr kumimoji="1" lang="en-US" altLang="zh-CN" sz="2400" dirty="0">
                <a:latin typeface="Times New Roman" pitchFamily="18" charset="0"/>
              </a:rPr>
              <a:t>Textbook </a:t>
            </a:r>
            <a:r>
              <a:rPr kumimoji="1" lang="en-US" altLang="zh-CN" sz="2400" dirty="0" smtClean="0">
                <a:latin typeface="Times New Roman" pitchFamily="18" charset="0"/>
              </a:rPr>
              <a:t>for Shortcut Understanding</a:t>
            </a:r>
            <a:r>
              <a:rPr kumimoji="1" lang="zh-CN" altLang="en-US" sz="2400" dirty="0" smtClean="0">
                <a:latin typeface="Times New Roman" pitchFamily="18" charset="0"/>
              </a:rPr>
              <a:t>：</a:t>
            </a:r>
            <a:endParaRPr kumimoji="1" lang="en-US" altLang="zh-CN" sz="2400" dirty="0" smtClean="0">
              <a:latin typeface="Times New Roman" pitchFamily="18" charset="0"/>
            </a:endParaRPr>
          </a:p>
          <a:p>
            <a:r>
              <a:rPr kumimoji="1" lang="en-US" altLang="zh-CN" sz="2400" dirty="0">
                <a:latin typeface="Times New Roman" pitchFamily="18" charset="0"/>
              </a:rPr>
              <a:t>                 Understanding Digital Signal </a:t>
            </a:r>
            <a:r>
              <a:rPr kumimoji="1" lang="en-US" altLang="zh-CN" sz="2400" dirty="0" smtClean="0">
                <a:latin typeface="Times New Roman" pitchFamily="18" charset="0"/>
              </a:rPr>
              <a:t>Processing</a:t>
            </a:r>
          </a:p>
          <a:p>
            <a:r>
              <a:rPr kumimoji="1" lang="en-US" altLang="zh-CN" sz="2400" dirty="0">
                <a:latin typeface="Times New Roman" pitchFamily="18" charset="0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</a:rPr>
              <a:t>                 Richard </a:t>
            </a:r>
            <a:r>
              <a:rPr kumimoji="1" lang="en-US" altLang="zh-CN" sz="2400" dirty="0" err="1" smtClean="0">
                <a:latin typeface="Times New Roman" pitchFamily="18" charset="0"/>
              </a:rPr>
              <a:t>G.Lyons</a:t>
            </a:r>
            <a:endParaRPr kumimoji="1" lang="zh-CN" altLang="en-US" sz="2400" dirty="0">
              <a:latin typeface="Times New Roman" pitchFamily="18" charset="0"/>
            </a:endParaRPr>
          </a:p>
          <a:p>
            <a:r>
              <a:rPr kumimoji="1" lang="zh-CN" altLang="en-US" sz="2400" dirty="0">
                <a:latin typeface="Times New Roman" pitchFamily="18" charset="0"/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3960" y="2286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Digital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41284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Signal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295400"/>
            <a:ext cx="891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/>
              <a:t>The signals described by (2.1.1) and (1.1.2) </a:t>
            </a:r>
            <a:r>
              <a:rPr lang="en-US" sz="2400" dirty="0" smtClean="0"/>
              <a:t>are </a:t>
            </a:r>
            <a:r>
              <a:rPr lang="en-US" sz="2400" dirty="0"/>
              <a:t>class of signals </a:t>
            </a:r>
            <a:r>
              <a:rPr lang="en-US" sz="2400" dirty="0" smtClean="0"/>
              <a:t>defined functional </a:t>
            </a:r>
            <a:r>
              <a:rPr lang="en-US" sz="2400" dirty="0"/>
              <a:t>dependence </a:t>
            </a:r>
            <a:r>
              <a:rPr lang="en-US" sz="2400" dirty="0" smtClean="0"/>
              <a:t> on independent variable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/>
              <a:t>However</a:t>
            </a:r>
            <a:r>
              <a:rPr lang="en-US" sz="2400" dirty="0"/>
              <a:t>, there are cases </a:t>
            </a:r>
            <a:r>
              <a:rPr lang="en-US" sz="2400" dirty="0" smtClean="0"/>
              <a:t>functional </a:t>
            </a:r>
            <a:r>
              <a:rPr lang="en-US" sz="2400" dirty="0"/>
              <a:t>relationship is </a:t>
            </a:r>
            <a:r>
              <a:rPr lang="en-US" sz="2400" dirty="0" smtClean="0"/>
              <a:t>unknown or highly </a:t>
            </a:r>
            <a:r>
              <a:rPr lang="en-US" sz="2400" dirty="0"/>
              <a:t>complicated </a:t>
            </a:r>
            <a:r>
              <a:rPr lang="en-US" sz="2400" dirty="0" smtClean="0"/>
              <a:t> in practical </a:t>
            </a:r>
            <a:r>
              <a:rPr lang="en-US" sz="2400" dirty="0"/>
              <a:t>use</a:t>
            </a:r>
            <a:r>
              <a:rPr lang="en-US" sz="2400" dirty="0" smtClean="0"/>
              <a:t>.</a:t>
            </a:r>
          </a:p>
          <a:p>
            <a:pPr>
              <a:buClr>
                <a:srgbClr val="00B0F0"/>
              </a:buClr>
            </a:pPr>
            <a:endParaRPr lang="en-US" sz="2400" dirty="0"/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/>
              <a:t>For example, a speech signal (see Fig. 1.1) cannot be described </a:t>
            </a:r>
            <a:r>
              <a:rPr lang="en-US" sz="2400" dirty="0" smtClean="0"/>
              <a:t>functionally by </a:t>
            </a:r>
            <a:r>
              <a:rPr lang="en-US" sz="2400" dirty="0"/>
              <a:t>expressions such as (1.1.1</a:t>
            </a:r>
            <a:r>
              <a:rPr lang="en-US" sz="2400" dirty="0" smtClean="0"/>
              <a:t>).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general, a segment of speech </a:t>
            </a:r>
            <a:r>
              <a:rPr lang="en-US" sz="2400" dirty="0" smtClean="0"/>
              <a:t>represented to </a:t>
            </a:r>
            <a:r>
              <a:rPr lang="en-US" sz="2400" dirty="0"/>
              <a:t>a high degree of accuracy as a sum </a:t>
            </a:r>
            <a:r>
              <a:rPr lang="en-US" sz="2400" dirty="0" smtClean="0"/>
              <a:t>of  </a:t>
            </a:r>
            <a:r>
              <a:rPr lang="en-US" sz="2400" dirty="0"/>
              <a:t>several sinusoids of different </a:t>
            </a:r>
            <a:r>
              <a:rPr lang="en-US" sz="2400" dirty="0" smtClean="0"/>
              <a:t>amplitudes and </a:t>
            </a:r>
            <a:r>
              <a:rPr lang="en-US" sz="2400" dirty="0"/>
              <a:t>frequencies, that is, as</a:t>
            </a:r>
          </a:p>
        </p:txBody>
      </p:sp>
    </p:spTree>
    <p:extLst>
      <p:ext uri="{BB962C8B-B14F-4D97-AF65-F5344CB8AC3E}">
        <p14:creationId xmlns:p14="http://schemas.microsoft.com/office/powerpoint/2010/main" val="9260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Signal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84415"/>
            <a:ext cx="9067800" cy="123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" y="1119618"/>
            <a:ext cx="4495800" cy="14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140" y="3962400"/>
                <a:ext cx="90297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)}, {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)], </m:t>
                    </m:r>
                    <m:r>
                      <a:rPr lang="en-US" i="1" dirty="0">
                        <a:latin typeface="Cambria Math"/>
                      </a:rPr>
                      <m:t>𝑎𝑛𝑑</m:t>
                    </m:r>
                    <m:r>
                      <a:rPr lang="en-US" i="1" dirty="0">
                        <a:latin typeface="Cambria Math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are the sets of (possibly </a:t>
                </a:r>
                <a:r>
                  <a:rPr lang="en-US" dirty="0" smtClean="0"/>
                  <a:t>time-varying) amplitudes, frequencies</a:t>
                </a:r>
                <a:r>
                  <a:rPr lang="en-US" dirty="0"/>
                  <a:t>, and phases, respectively, of the sinusoids. </a:t>
                </a:r>
                <a:endParaRPr lang="en-US" dirty="0" smtClean="0"/>
              </a:p>
              <a:p>
                <a:pPr marL="285750" indent="-285750" algn="just">
                  <a:buFont typeface="Wingdings" pitchFamily="2" charset="2"/>
                  <a:buChar char="q"/>
                </a:pPr>
                <a:r>
                  <a:rPr lang="en-US" dirty="0" smtClean="0"/>
                  <a:t>In </a:t>
                </a:r>
                <a:r>
                  <a:rPr lang="en-US" dirty="0"/>
                  <a:t>fact, one way to </a:t>
                </a:r>
                <a:r>
                  <a:rPr lang="en-US" dirty="0" smtClean="0"/>
                  <a:t>interpret the </a:t>
                </a:r>
                <a:r>
                  <a:rPr lang="en-US" dirty="0"/>
                  <a:t>information content or message conveyed by any short time segment of </a:t>
                </a:r>
                <a:r>
                  <a:rPr lang="en-US" dirty="0" smtClean="0"/>
                  <a:t>the activity of the brain.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" y="3962400"/>
                <a:ext cx="90297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405" t="-2030" r="-135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9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Signal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4409"/>
            <a:ext cx="917956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/>
              <a:t>Speech, </a:t>
            </a:r>
            <a:r>
              <a:rPr lang="en-US" sz="2400" dirty="0" smtClean="0"/>
              <a:t>electrocardiogram(ECG) </a:t>
            </a:r>
            <a:r>
              <a:rPr lang="en-US" sz="2400" dirty="0"/>
              <a:t>and e</a:t>
            </a:r>
            <a:r>
              <a:rPr lang="en-US" sz="2400" dirty="0" smtClean="0"/>
              <a:t>lectroencephalogram (EEG)  signals </a:t>
            </a:r>
            <a:r>
              <a:rPr lang="en-US" sz="2400" dirty="0"/>
              <a:t>are </a:t>
            </a:r>
            <a:r>
              <a:rPr lang="en-US" sz="2400" dirty="0" smtClean="0"/>
              <a:t>single independent variable</a:t>
            </a:r>
            <a:r>
              <a:rPr lang="en-US" sz="2400" dirty="0"/>
              <a:t>. </a:t>
            </a:r>
            <a:r>
              <a:rPr lang="en-US" sz="2400" dirty="0" smtClean="0"/>
              <a:t>namely </a:t>
            </a:r>
            <a:r>
              <a:rPr lang="en-US" sz="2400" dirty="0"/>
              <a:t>time</a:t>
            </a:r>
            <a:r>
              <a:rPr lang="en-US" sz="2400" dirty="0" smtClean="0"/>
              <a:t>.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wo independent variables </a:t>
            </a:r>
            <a:r>
              <a:rPr lang="en-US" sz="2400" dirty="0"/>
              <a:t>is an </a:t>
            </a:r>
            <a:r>
              <a:rPr lang="en-US" sz="2400" dirty="0" smtClean="0"/>
              <a:t>image </a:t>
            </a:r>
            <a:r>
              <a:rPr lang="en-US" sz="2400" dirty="0"/>
              <a:t>signal. </a:t>
            </a:r>
            <a:endParaRPr lang="en-US" sz="2400" dirty="0" smtClean="0"/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endParaRPr lang="en-US" sz="600" dirty="0"/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/>
              <a:t>Speech </a:t>
            </a:r>
            <a:r>
              <a:rPr lang="en-US" sz="2400" dirty="0"/>
              <a:t>signals are generated by forcing air through the </a:t>
            </a:r>
            <a:r>
              <a:rPr lang="en-US" sz="2400" dirty="0" smtClean="0"/>
              <a:t>vocal cords. 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/>
              <a:t>Vocal </a:t>
            </a:r>
            <a:r>
              <a:rPr lang="en-US" sz="2400" dirty="0"/>
              <a:t>cords and the vocal tract, also called the vocal cavity. </a:t>
            </a:r>
            <a:endParaRPr lang="en-US" sz="2400" dirty="0" smtClean="0"/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/>
              <a:t>Images </a:t>
            </a:r>
            <a:r>
              <a:rPr lang="en-US" sz="2400" dirty="0"/>
              <a:t>are obtained </a:t>
            </a:r>
            <a:r>
              <a:rPr lang="en-US" sz="2400" dirty="0" smtClean="0"/>
              <a:t>from </a:t>
            </a:r>
            <a:r>
              <a:rPr lang="en-US" sz="2400" dirty="0"/>
              <a:t>photographic film to a </a:t>
            </a:r>
            <a:r>
              <a:rPr lang="en-US" sz="2400" dirty="0" smtClean="0"/>
              <a:t>scene.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endParaRPr lang="en-US" sz="1200" dirty="0"/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/>
              <a:t>Signal </a:t>
            </a:r>
            <a:r>
              <a:rPr lang="en-US" sz="2400" dirty="0"/>
              <a:t>generation is usually associated with a </a:t>
            </a:r>
            <a:r>
              <a:rPr lang="en-US" sz="2400" i="1" dirty="0"/>
              <a:t>system </a:t>
            </a:r>
            <a:r>
              <a:rPr lang="en-US" sz="2400" dirty="0"/>
              <a:t>that responds to </a:t>
            </a:r>
            <a:r>
              <a:rPr lang="en-US" sz="2400" dirty="0" smtClean="0"/>
              <a:t>a stimulus </a:t>
            </a:r>
            <a:r>
              <a:rPr lang="en-US" sz="2400" dirty="0"/>
              <a:t>or force</a:t>
            </a:r>
            <a:r>
              <a:rPr lang="en-US" sz="2400" dirty="0" smtClean="0"/>
              <a:t>.</a:t>
            </a:r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endParaRPr lang="en-US" sz="1600" dirty="0" smtClean="0"/>
          </a:p>
          <a:p>
            <a:pPr marL="285750" indent="-28575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stimulus in combination with </a:t>
            </a:r>
            <a:r>
              <a:rPr lang="en-US" sz="2400" dirty="0" smtClean="0"/>
              <a:t>the system </a:t>
            </a:r>
            <a:r>
              <a:rPr lang="en-US" sz="2400" dirty="0"/>
              <a:t>is called a </a:t>
            </a:r>
            <a:r>
              <a:rPr lang="en-US" sz="2400" i="1" dirty="0"/>
              <a:t>signal source. 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2633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5272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/>
                </a:solidFill>
                <a:cs typeface="Times New Roman" charset="0"/>
              </a:rPr>
              <a:t> Analog or continuous Time Signal</a:t>
            </a:r>
            <a:r>
              <a:rPr lang="en-US" u="sng" dirty="0" smtClean="0">
                <a:solidFill>
                  <a:schemeClr val="tx1"/>
                </a:solidFill>
                <a:cs typeface="Times New Roman" charset="0"/>
              </a:rPr>
              <a:t>  </a:t>
            </a:r>
          </a:p>
        </p:txBody>
      </p:sp>
      <p:pic>
        <p:nvPicPr>
          <p:cNvPr id="5" name="Picture 1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5257800"/>
            <a:ext cx="449580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3038" y="1524000"/>
            <a:ext cx="8707437" cy="381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68275" indent="-168275" algn="l"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/>
              <a:t>Most of the signals in the physical world are CT signals, since the time scale is infinitesimally fine (e.g., voltage, pressure, temperature, velocity).</a:t>
            </a:r>
          </a:p>
          <a:p>
            <a:pPr marL="168275" indent="-168275" algn="l"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/>
              <a:t>Often, the only way we can view these signals is through a transducer, a device that converts a CT signal to an electrical signal.</a:t>
            </a:r>
          </a:p>
          <a:p>
            <a:pPr marL="168275" indent="-168275" algn="l"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/>
              <a:t>Common transducers are the ears, the eyes, the nose… but these are a little complicated.</a:t>
            </a:r>
          </a:p>
          <a:p>
            <a:pPr marL="168275" indent="-168275" algn="l">
              <a:spcAft>
                <a:spcPts val="600"/>
              </a:spcAft>
              <a:buFont typeface="Arial" charset="0"/>
              <a:buChar char="•"/>
            </a:pPr>
            <a:r>
              <a:rPr lang="en-US" sz="2200" b="1" dirty="0"/>
              <a:t>Simpler transducers are voltmeters, microphones, and pressure sensors.</a:t>
            </a:r>
          </a:p>
        </p:txBody>
      </p:sp>
    </p:spTree>
    <p:extLst>
      <p:ext uri="{BB962C8B-B14F-4D97-AF65-F5344CB8AC3E}">
        <p14:creationId xmlns:p14="http://schemas.microsoft.com/office/powerpoint/2010/main" val="37193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Analog Signal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572125" y="3143250"/>
          <a:ext cx="341947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Chart" r:id="rId3" imgW="3419475" imgH="1657502" progId="Excel.Sheet.8">
                  <p:embed/>
                </p:oleObj>
              </mc:Choice>
              <mc:Fallback>
                <p:oleObj name="Chart" r:id="rId3" imgW="3419475" imgH="16575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143250"/>
                        <a:ext cx="3419475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5581650" y="1552575"/>
          <a:ext cx="34099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" name="Chart" r:id="rId5" imgW="3409950" imgH="1647749" progId="Excel.Sheet.8">
                  <p:embed/>
                </p:oleObj>
              </mc:Choice>
              <mc:Fallback>
                <p:oleObj name="Chart" r:id="rId5" imgW="3409950" imgH="164774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1552575"/>
                        <a:ext cx="340995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125412" y="1592262"/>
            <a:ext cx="26312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Amplitude</a:t>
            </a:r>
          </a:p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Phase</a:t>
            </a:r>
          </a:p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endParaRPr kumimoji="0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ＭＳ Ｐゴシック" pitchFamily="50" charset="-128"/>
              <a:cs typeface="+mn-cs"/>
            </a:endParaRPr>
          </a:p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marR="0" lvl="0" indent="-3190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Frequency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>
          <a:xfrm>
            <a:off x="457198" y="2133600"/>
            <a:ext cx="4598987" cy="4525963"/>
          </a:xfrm>
          <a:prstGeom prst="rect">
            <a:avLst/>
          </a:prstGeom>
        </p:spPr>
        <p:txBody>
          <a:bodyPr/>
          <a:lstStyle/>
          <a:p>
            <a:pPr marL="438150" marR="0" lvl="0" indent="-319088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x(t) =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(2.pi.f.t)</a:t>
            </a:r>
          </a:p>
          <a:p>
            <a:pPr marL="438150" marR="0" lvl="0" indent="-319088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marR="0" lvl="0" indent="-319088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indent="-319088" algn="r" eaLnBrk="0" hangingPunct="0">
              <a:spcBef>
                <a:spcPct val="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x(t) = 5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lang="en-US" dirty="0" smtClean="0">
                <a:solidFill>
                  <a:prstClr val="black"/>
                </a:solidFill>
                <a:latin typeface="Corbel"/>
              </a:rPr>
              <a:t>2.pi.f.t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3.14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38150" marR="0" lvl="0" indent="-319088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Symbol" pitchFamily="18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indent="-319088" algn="r" eaLnBrk="0" hangingPunct="0">
              <a:spcBef>
                <a:spcPct val="0"/>
              </a:spcBef>
              <a:buClr>
                <a:schemeClr val="accent1"/>
              </a:buClr>
              <a:buSzPct val="80000"/>
              <a:defRPr/>
            </a:pPr>
            <a:endParaRPr lang="en-US" dirty="0" smtClean="0">
              <a:latin typeface="+mn-lt"/>
            </a:endParaRPr>
          </a:p>
          <a:p>
            <a:pPr marL="438150" indent="-319088" algn="r" eaLnBrk="0" hangingPunct="0">
              <a:spcBef>
                <a:spcPct val="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x(t) = 5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lang="en-US" dirty="0" smtClean="0">
                <a:solidFill>
                  <a:prstClr val="black"/>
                </a:solidFill>
                <a:latin typeface="Corbel"/>
              </a:rPr>
              <a:t> 2.pi.f.t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+ 3.14)</a:t>
            </a:r>
          </a:p>
          <a:p>
            <a:pPr marL="438150" marR="0" lvl="0" indent="-319088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5562600" y="4886325"/>
          <a:ext cx="34290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" name="Chart" r:id="rId7" imgW="3429000" imgH="1666951" progId="Excel.Sheet.8">
                  <p:embed/>
                </p:oleObj>
              </mc:Choice>
              <mc:Fallback>
                <p:oleObj name="Chart" r:id="rId7" imgW="3429000" imgH="16669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86325"/>
                        <a:ext cx="34290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7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Signal in Time Domain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2917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8193" y="1524000"/>
            <a:ext cx="535600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dirty="0"/>
              <a:t>Stationary signal</a:t>
            </a:r>
          </a:p>
          <a:p>
            <a:endParaRPr kumimoji="1" lang="ja-JP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609600" y="2438400"/>
            <a:ext cx="7334250" cy="6877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just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 smtClean="0"/>
          </a:p>
          <a:p>
            <a:pPr lvl="0" algn="just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/>
          </a:p>
          <a:p>
            <a:pPr marL="457200" lvl="0" indent="-457200" algn="just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en-US" sz="2800" kern="1200" dirty="0" smtClean="0"/>
              <a:t>Frequency content of stationary signals do not change in time.</a:t>
            </a:r>
            <a:endParaRPr lang="ja-JP" altLang="en-US" sz="2800" kern="1200" dirty="0" smtClean="0"/>
          </a:p>
          <a:p>
            <a:pPr marL="457200" indent="-45720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en-US" altLang="ja-JP" sz="2800" dirty="0"/>
              <a:t>All frequency components exist at all times</a:t>
            </a:r>
          </a:p>
          <a:p>
            <a:pPr lvl="0" algn="just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 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22240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Signal in Time 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193" y="1524000"/>
            <a:ext cx="535600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dirty="0" smtClean="0"/>
              <a:t>Non-Stationary </a:t>
            </a:r>
            <a:r>
              <a:rPr lang="en-US" altLang="ja-JP" dirty="0"/>
              <a:t>signal</a:t>
            </a:r>
          </a:p>
          <a:p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438400"/>
            <a:ext cx="7334250" cy="68770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just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 dirty="0" smtClean="0"/>
          </a:p>
          <a:p>
            <a:pPr lvl="0" algn="just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/>
          </a:p>
          <a:p>
            <a:pPr marL="457200" lvl="0" indent="-457200" algn="just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en-US" sz="2800" kern="1200" dirty="0" smtClean="0"/>
              <a:t>Frequency content of stationary signals change in time.</a:t>
            </a:r>
            <a:endParaRPr lang="ja-JP" altLang="en-US" sz="2800" kern="1200" dirty="0" smtClean="0"/>
          </a:p>
          <a:p>
            <a:pPr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ja-JP" sz="2800" dirty="0"/>
          </a:p>
          <a:p>
            <a:pPr lvl="0" algn="just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 </a:t>
            </a:r>
            <a:endParaRPr lang="en-US" sz="2000" kern="1200" dirty="0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143000" y="3511550"/>
            <a:ext cx="6858000" cy="2355850"/>
            <a:chOff x="384" y="1248"/>
            <a:chExt cx="4896" cy="2204"/>
          </a:xfrm>
        </p:grpSpPr>
        <p:pic>
          <p:nvPicPr>
            <p:cNvPr id="8" name="Picture 29" descr="non-st-s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248"/>
              <a:ext cx="4752" cy="2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 rot="-5400000">
              <a:off x="134" y="2170"/>
              <a:ext cx="6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8000"/>
                  </a:solidFill>
                </a:rPr>
                <a:t>Magnitude</a:t>
              </a:r>
            </a:p>
          </p:txBody>
        </p:sp>
      </p:grp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1250004" y="5943600"/>
            <a:ext cx="2223446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20 Hz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3416030" y="5943600"/>
            <a:ext cx="2812394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80 Hz</a:t>
            </a:r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6172200" y="5943600"/>
            <a:ext cx="2177124" cy="533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</a:rPr>
              <a:t>120 Hz</a:t>
            </a:r>
          </a:p>
        </p:txBody>
      </p:sp>
    </p:spTree>
    <p:extLst>
      <p:ext uri="{BB962C8B-B14F-4D97-AF65-F5344CB8AC3E}">
        <p14:creationId xmlns:p14="http://schemas.microsoft.com/office/powerpoint/2010/main" val="36381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Signal in Time 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625600" y="1524000"/>
            <a:ext cx="69850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FFC8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</a:defRPr>
            </a:lvl9pPr>
            <a:extLst/>
          </a:lstStyle>
          <a:p>
            <a:r>
              <a:rPr lang="en-US" altLang="ja-JP" sz="3200" dirty="0" smtClean="0">
                <a:solidFill>
                  <a:srgbClr val="FF0000"/>
                </a:solidFill>
                <a:latin typeface="Comic Sans MS" pitchFamily="66" charset="0"/>
              </a:rPr>
              <a:t>Speech and noise signal</a:t>
            </a:r>
            <a:endParaRPr lang="en-US" altLang="ja-JP" sz="32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1295400" y="2982912"/>
            <a:ext cx="55133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200" dirty="0">
                <a:solidFill>
                  <a:srgbClr val="0099CC"/>
                </a:solidFill>
                <a:latin typeface="Tahoma" charset="0"/>
              </a:rPr>
              <a:t>Noise</a:t>
            </a:r>
            <a:r>
              <a:rPr lang="en-US" altLang="ja-JP" sz="2200" dirty="0">
                <a:solidFill>
                  <a:srgbClr val="333333"/>
                </a:solidFill>
                <a:latin typeface="Tahoma" charset="0"/>
              </a:rPr>
              <a:t> is the unwanted signal that interfere </a:t>
            </a:r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1295400" y="2590800"/>
            <a:ext cx="7102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200" dirty="0">
                <a:solidFill>
                  <a:srgbClr val="0099CC"/>
                </a:solidFill>
                <a:latin typeface="Tahoma" charset="0"/>
              </a:rPr>
              <a:t>Speech</a:t>
            </a:r>
            <a:r>
              <a:rPr lang="en-US" altLang="ja-JP" sz="2200" dirty="0">
                <a:latin typeface="Tahoma" charset="0"/>
              </a:rPr>
              <a:t> </a:t>
            </a:r>
            <a:r>
              <a:rPr lang="en-US" altLang="ja-JP" sz="2200" dirty="0">
                <a:solidFill>
                  <a:srgbClr val="333333"/>
                </a:solidFill>
                <a:latin typeface="Tahoma" charset="0"/>
              </a:rPr>
              <a:t>is the message content or information conveyed</a:t>
            </a:r>
          </a:p>
        </p:txBody>
      </p:sp>
      <p:pic>
        <p:nvPicPr>
          <p:cNvPr id="16" name="Picture 39" descr="Fig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29" y="4724400"/>
            <a:ext cx="3946571" cy="1688588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990600" y="3412426"/>
            <a:ext cx="3002949" cy="1083374"/>
          </a:xfrm>
          <a:prstGeom prst="rect">
            <a:avLst/>
          </a:prstGeom>
          <a:solidFill>
            <a:srgbClr val="CCFF66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GB" altLang="ja-JP" sz="1400" dirty="0">
                <a:solidFill>
                  <a:srgbClr val="FF0000"/>
                </a:solidFill>
              </a:rPr>
              <a:t>Speech</a:t>
            </a:r>
            <a:endParaRPr lang="en-GB" sz="1400" dirty="0">
              <a:solidFill>
                <a:srgbClr val="FF0000"/>
              </a:solidFill>
            </a:endParaRPr>
          </a:p>
          <a:p>
            <a:pPr algn="just">
              <a:buFontTx/>
              <a:buChar char="•"/>
            </a:pPr>
            <a:r>
              <a:rPr lang="en-GB" sz="1400" dirty="0"/>
              <a:t> </a:t>
            </a:r>
            <a:r>
              <a:rPr lang="en-GB" altLang="ja-JP" sz="1400" dirty="0">
                <a:solidFill>
                  <a:srgbClr val="0000CC"/>
                </a:solidFill>
              </a:rPr>
              <a:t>Broad band (100-10000Hz)</a:t>
            </a:r>
            <a:endParaRPr lang="en-GB" sz="1400" dirty="0">
              <a:solidFill>
                <a:srgbClr val="0000CC"/>
              </a:solidFill>
            </a:endParaRPr>
          </a:p>
          <a:p>
            <a:pPr algn="just">
              <a:buFontTx/>
              <a:buChar char="•"/>
            </a:pPr>
            <a:r>
              <a:rPr lang="en-GB" sz="1400" dirty="0">
                <a:solidFill>
                  <a:srgbClr val="0000CC"/>
                </a:solidFill>
              </a:rPr>
              <a:t> </a:t>
            </a:r>
            <a:r>
              <a:rPr lang="en-GB" altLang="ja-JP" sz="1400" dirty="0">
                <a:solidFill>
                  <a:srgbClr val="0000CC"/>
                </a:solidFill>
              </a:rPr>
              <a:t>Non-stationary</a:t>
            </a:r>
          </a:p>
          <a:p>
            <a:pPr algn="just"/>
            <a:endParaRPr lang="en-US" altLang="ja-JP" sz="1400" dirty="0">
              <a:solidFill>
                <a:srgbClr val="0000CC"/>
              </a:solidFill>
            </a:endParaRP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990600" y="5013325"/>
            <a:ext cx="3002949" cy="1341906"/>
          </a:xfrm>
          <a:prstGeom prst="rect">
            <a:avLst/>
          </a:prstGeom>
          <a:solidFill>
            <a:srgbClr val="CCFF66"/>
          </a:solidFill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GB" altLang="ja-JP" sz="1400" dirty="0">
                <a:solidFill>
                  <a:srgbClr val="FF0000"/>
                </a:solidFill>
              </a:rPr>
              <a:t>Noise</a:t>
            </a:r>
            <a:endParaRPr lang="en-GB" sz="1400" dirty="0">
              <a:solidFill>
                <a:srgbClr val="FF0000"/>
              </a:solidFill>
            </a:endParaRPr>
          </a:p>
          <a:p>
            <a:pPr algn="just">
              <a:buFontTx/>
              <a:buChar char="•"/>
            </a:pPr>
            <a:r>
              <a:rPr lang="en-GB" sz="1400" dirty="0"/>
              <a:t> </a:t>
            </a:r>
            <a:r>
              <a:rPr lang="en-GB" altLang="ja-JP" sz="1400" dirty="0">
                <a:solidFill>
                  <a:srgbClr val="0000CC"/>
                </a:solidFill>
              </a:rPr>
              <a:t>Unknown</a:t>
            </a:r>
            <a:endParaRPr lang="en-GB" sz="1400" dirty="0">
              <a:solidFill>
                <a:srgbClr val="0000CC"/>
              </a:solidFill>
            </a:endParaRPr>
          </a:p>
          <a:p>
            <a:pPr algn="just">
              <a:buFontTx/>
              <a:buChar char="•"/>
            </a:pPr>
            <a:r>
              <a:rPr lang="en-GB" sz="1400" dirty="0">
                <a:solidFill>
                  <a:srgbClr val="0000CC"/>
                </a:solidFill>
              </a:rPr>
              <a:t> </a:t>
            </a:r>
            <a:r>
              <a:rPr lang="en-GB" altLang="ja-JP" sz="1400" dirty="0">
                <a:solidFill>
                  <a:srgbClr val="0000CC"/>
                </a:solidFill>
              </a:rPr>
              <a:t>Slowly varying (fan) or </a:t>
            </a:r>
          </a:p>
          <a:p>
            <a:pPr algn="just"/>
            <a:r>
              <a:rPr lang="en-GB" altLang="ja-JP" sz="1400" dirty="0">
                <a:solidFill>
                  <a:srgbClr val="0000CC"/>
                </a:solidFill>
              </a:rPr>
              <a:t>  non-stationary (babble)</a:t>
            </a:r>
          </a:p>
          <a:p>
            <a:pPr algn="just">
              <a:buFontTx/>
              <a:buChar char="•"/>
            </a:pPr>
            <a:r>
              <a:rPr lang="en-GB" altLang="ja-JP" sz="1400" dirty="0">
                <a:solidFill>
                  <a:srgbClr val="0000CC"/>
                </a:solidFill>
              </a:rPr>
              <a:t> wideband or narrow band</a:t>
            </a:r>
          </a:p>
        </p:txBody>
      </p:sp>
      <p:pic>
        <p:nvPicPr>
          <p:cNvPr id="19" name="Picture 44" descr="T18soozooS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29" y="3412426"/>
            <a:ext cx="3946571" cy="1038854"/>
          </a:xfrm>
          <a:prstGeom prst="rect">
            <a:avLst/>
          </a:prstGeom>
          <a:noFill/>
          <a:ln w="381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3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Signal in Time Domain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252663" y="3348038"/>
            <a:ext cx="4300537" cy="842962"/>
            <a:chOff x="1563" y="1707"/>
            <a:chExt cx="2997" cy="531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3" y="1707"/>
              <a:ext cx="249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132" y="1824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ECG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524000" y="4267200"/>
            <a:ext cx="5105400" cy="1360488"/>
            <a:chOff x="1008" y="2316"/>
            <a:chExt cx="3540" cy="996"/>
          </a:xfrm>
        </p:grpSpPr>
        <p:pic>
          <p:nvPicPr>
            <p:cNvPr id="1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316"/>
              <a:ext cx="3120" cy="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128" y="2544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EEG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1752600" y="5570538"/>
            <a:ext cx="4806950" cy="1287462"/>
            <a:chOff x="1104" y="3173"/>
            <a:chExt cx="3468" cy="1147"/>
          </a:xfrm>
        </p:grpSpPr>
        <p:pic>
          <p:nvPicPr>
            <p:cNvPr id="20" name="Picture 10" descr="untitl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3173"/>
              <a:ext cx="3168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4128" y="3552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EMG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9038" y="1524000"/>
            <a:ext cx="8824962" cy="219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ja-JP" sz="2200" dirty="0"/>
              <a:t>Almost all biological signals are non-stationary. Some of the most famous ones are ECG (electrical activity of the heart, electrocardiograph), EEG (electrical activity of the brain,  electroencephalogram), and EMG (electrical activity of the muscles, electromyogram).</a:t>
            </a:r>
          </a:p>
          <a:p>
            <a:pPr algn="just"/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86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Why signals should be processed?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/>
              <a:t>Signals are carriers of information</a:t>
            </a:r>
          </a:p>
          <a:p>
            <a:pPr marL="109728" indent="0" eaLnBrk="1" hangingPunct="1">
              <a:buNone/>
            </a:pPr>
            <a:r>
              <a:rPr lang="en-US" altLang="zh-CN" dirty="0" smtClean="0"/>
              <a:t>     Useful and unwanted</a:t>
            </a:r>
          </a:p>
          <a:p>
            <a:pPr lvl="1" eaLnBrk="1" hangingPunct="1"/>
            <a:r>
              <a:rPr lang="en-US" altLang="zh-CN" dirty="0" smtClean="0"/>
              <a:t>Extracting, enhancing, storing and transmitting  the useful information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Amplitude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Phase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Frequency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Spectral Content</a:t>
            </a: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How signals are being processed?---</a:t>
            </a:r>
          </a:p>
          <a:p>
            <a:pPr lvl="1" eaLnBrk="1" hangingPunct="1"/>
            <a:r>
              <a:rPr lang="en-US" altLang="zh-CN" dirty="0" smtClean="0"/>
              <a:t> Analog Signal Processing vs. </a:t>
            </a:r>
          </a:p>
          <a:p>
            <a:pPr lvl="1" eaLnBrk="1" hangingPunct="1"/>
            <a:r>
              <a:rPr lang="en-US" altLang="zh-CN" dirty="0" smtClean="0"/>
              <a:t> Digital Signal Processing 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204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DSP?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16764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006699"/>
                </a:solidFill>
              </a:rPr>
              <a:t>DSP’s </a:t>
            </a:r>
            <a:r>
              <a:rPr lang="en-US" dirty="0"/>
              <a:t>process signals</a:t>
            </a:r>
          </a:p>
          <a:p>
            <a:r>
              <a:rPr lang="en-US" dirty="0" smtClean="0"/>
              <a:t>Converting </a:t>
            </a:r>
            <a:r>
              <a:rPr lang="en-US" dirty="0"/>
              <a:t>a continuously changing waveform (analog) into a series of discrete levels (digital)</a:t>
            </a:r>
          </a:p>
        </p:txBody>
      </p:sp>
      <p:pic>
        <p:nvPicPr>
          <p:cNvPr id="4100" name="Picture 4" descr="C:\ARRL Work\L_C Circuits\Filtered DAC Out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3733800" cy="31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ARRL Work\L_C Circuits\DAC Output Wavefo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733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Comparison of DSP over ASP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Courier New" pitchFamily="49" charset="0"/>
              </a:rPr>
              <a:t>-Advantages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en-US" altLang="zh-CN" sz="2800" smtClean="0"/>
              <a:t>Developed Using Software on Computer;</a:t>
            </a:r>
          </a:p>
          <a:p>
            <a:pPr eaLnBrk="1" hangingPunct="1"/>
            <a:r>
              <a:rPr lang="en-US" altLang="zh-CN" sz="2800" smtClean="0"/>
              <a:t>Working Extremely Stable;</a:t>
            </a:r>
          </a:p>
          <a:p>
            <a:pPr eaLnBrk="1" hangingPunct="1"/>
            <a:r>
              <a:rPr lang="en-US" altLang="zh-CN" sz="2800" smtClean="0"/>
              <a:t>Easily Modified in Real Time ;</a:t>
            </a:r>
          </a:p>
          <a:p>
            <a:pPr eaLnBrk="1" hangingPunct="1"/>
            <a:r>
              <a:rPr lang="en-US" altLang="zh-CN" sz="2800" smtClean="0"/>
              <a:t>Low Cost and Portable;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Courier New" pitchFamily="49" charset="0"/>
              </a:rPr>
              <a:t>-Disdvantages</a:t>
            </a:r>
          </a:p>
          <a:p>
            <a:pPr eaLnBrk="1" hangingPunct="1"/>
            <a:r>
              <a:rPr lang="en-US" altLang="zh-CN" sz="2800" smtClean="0"/>
              <a:t>Lower Speed and Lower Frequency</a:t>
            </a:r>
          </a:p>
        </p:txBody>
      </p:sp>
    </p:spTree>
    <p:extLst>
      <p:ext uri="{BB962C8B-B14F-4D97-AF65-F5344CB8AC3E}">
        <p14:creationId xmlns:p14="http://schemas.microsoft.com/office/powerpoint/2010/main" val="7336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zh-CN" dirty="0" smtClean="0"/>
              <a:t>Concept Frequency in CT and Discrete signal 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From physics we know </a:t>
            </a:r>
            <a:r>
              <a:rPr lang="en-US" sz="2800" dirty="0" smtClean="0"/>
              <a:t>that frequency </a:t>
            </a:r>
            <a:r>
              <a:rPr lang="en-US" sz="2800" dirty="0"/>
              <a:t>is closely related to a specific type of </a:t>
            </a:r>
            <a:r>
              <a:rPr lang="en-US" sz="2800" b="1" dirty="0"/>
              <a:t>periodic motion called </a:t>
            </a:r>
            <a:r>
              <a:rPr lang="en-US" sz="2800" b="1" dirty="0" smtClean="0"/>
              <a:t>harmonic oscillation</a:t>
            </a:r>
            <a:r>
              <a:rPr lang="en-US" sz="2800" b="1" dirty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pPr marL="109728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which </a:t>
            </a:r>
            <a:r>
              <a:rPr lang="en-US" sz="2800" dirty="0"/>
              <a:t>is described by </a:t>
            </a:r>
            <a:r>
              <a:rPr lang="en-US" sz="2800" b="1" dirty="0"/>
              <a:t>sinusoidal functions</a:t>
            </a:r>
            <a:r>
              <a:rPr lang="en-US" sz="2800" dirty="0" smtClean="0"/>
              <a:t>.</a:t>
            </a:r>
          </a:p>
          <a:p>
            <a:pPr marL="109728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Periodicity</a:t>
            </a:r>
          </a:p>
          <a:p>
            <a:pPr algn="just"/>
            <a:r>
              <a:rPr lang="en-US" sz="2800" dirty="0" smtClean="0"/>
              <a:t>Recall </a:t>
            </a:r>
            <a:r>
              <a:rPr lang="en-US" sz="2800" dirty="0"/>
              <a:t>if a </a:t>
            </a:r>
            <a:r>
              <a:rPr lang="en-US" sz="2800" dirty="0" smtClean="0"/>
              <a:t>signal x(t</a:t>
            </a:r>
            <a:r>
              <a:rPr lang="en-US" sz="2800" dirty="0"/>
              <a:t>) is periodic, then there exists </a:t>
            </a:r>
            <a:r>
              <a:rPr lang="en-US" sz="2800" dirty="0" smtClean="0"/>
              <a:t>a </a:t>
            </a:r>
            <a:r>
              <a:rPr lang="en-US" sz="2800" b="1" dirty="0" smtClean="0"/>
              <a:t>T&gt;0 </a:t>
            </a:r>
            <a:r>
              <a:rPr lang="en-US" sz="2800" dirty="0"/>
              <a:t>such </a:t>
            </a:r>
            <a:r>
              <a:rPr lang="en-US" sz="2800" dirty="0" smtClean="0"/>
              <a:t>that </a:t>
            </a:r>
            <a:r>
              <a:rPr lang="en-US" sz="2800" b="1" dirty="0" smtClean="0"/>
              <a:t>x(t</a:t>
            </a:r>
            <a:r>
              <a:rPr lang="en-US" sz="2800" b="1" dirty="0"/>
              <a:t>) =x(</a:t>
            </a:r>
            <a:r>
              <a:rPr lang="en-US" sz="2800" b="1" dirty="0" err="1"/>
              <a:t>t+T</a:t>
            </a:r>
            <a:r>
              <a:rPr lang="en-US" sz="2800" b="1" dirty="0" smtClean="0"/>
              <a:t>) </a:t>
            </a:r>
            <a:r>
              <a:rPr lang="en-US" sz="2800" dirty="0" smtClean="0"/>
              <a:t>If no </a:t>
            </a:r>
            <a:r>
              <a:rPr lang="en-US" sz="2800" b="1" dirty="0" smtClean="0"/>
              <a:t>T&gt;0</a:t>
            </a:r>
            <a:r>
              <a:rPr lang="en-US" sz="2800" dirty="0" smtClean="0"/>
              <a:t> </a:t>
            </a:r>
            <a:r>
              <a:rPr lang="en-US" sz="2800" dirty="0"/>
              <a:t>can be found, </a:t>
            </a:r>
            <a:r>
              <a:rPr lang="en-US" sz="2800" dirty="0" smtClean="0"/>
              <a:t>then </a:t>
            </a:r>
            <a:r>
              <a:rPr lang="en-US" sz="2800" b="1" dirty="0" smtClean="0"/>
              <a:t>x(t</a:t>
            </a:r>
            <a:r>
              <a:rPr lang="en-US" sz="2800" b="1" dirty="0"/>
              <a:t>) is non-periodic</a:t>
            </a:r>
            <a:r>
              <a:rPr lang="en-US" sz="2800" dirty="0"/>
              <a:t>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753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Continuous-Time Sinusoidal Signals</a:t>
            </a:r>
            <a:endParaRPr lang="en-US" altLang="zh-CN" dirty="0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81329"/>
            <a:ext cx="8458200" cy="141427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simple harmonic oscillation is </a:t>
            </a:r>
            <a:r>
              <a:rPr lang="en-US" sz="2800" dirty="0" smtClean="0"/>
              <a:t> mathematically :</a:t>
            </a:r>
            <a:endParaRPr lang="en-US" altLang="zh-CN" sz="2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599765"/>
            <a:ext cx="5703473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3490912"/>
                <a:ext cx="8382000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x ( t )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denotes an analog signal. 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the amplitude of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 sinusoid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frequency in radians per second (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radis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), and </a:t>
                </a: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the phase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radians.</a:t>
                </a: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 smtClean="0"/>
                  <a:t> </a:t>
                </a:r>
                <a:r>
                  <a:rPr lang="en-US" dirty="0"/>
                  <a:t>Instead of </a:t>
                </a:r>
                <a:r>
                  <a:rPr lang="en-US" dirty="0" smtClean="0"/>
                  <a:t>Omega, </a:t>
                </a:r>
                <a:r>
                  <a:rPr lang="en-US" dirty="0"/>
                  <a:t>we often use the frequency F in cycles per second or </a:t>
                </a:r>
                <a:r>
                  <a:rPr lang="en-US" dirty="0" smtClean="0"/>
                  <a:t>hertz (</a:t>
                </a:r>
                <a:r>
                  <a:rPr lang="en-US" dirty="0"/>
                  <a:t>Hz). 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490912"/>
                <a:ext cx="8382000" cy="2585323"/>
              </a:xfrm>
              <a:prstGeom prst="rect">
                <a:avLst/>
              </a:prstGeom>
              <a:blipFill rotWithShape="1">
                <a:blip r:embed="rId3"/>
                <a:stretch>
                  <a:fillRect l="-655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26028"/>
            <a:ext cx="1809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30" y="5199529"/>
            <a:ext cx="1690689" cy="67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6" y="5871731"/>
            <a:ext cx="8114182" cy="78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Continuous-Time Sinusoidal Signals</a:t>
            </a:r>
            <a:endParaRPr lang="en-US" altLang="zh-CN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598"/>
            <a:ext cx="6477000" cy="437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6112947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1.10 Example of an </a:t>
            </a:r>
            <a:r>
              <a:rPr lang="en-US" b="1" dirty="0" smtClean="0"/>
              <a:t>analog   sinusoidal </a:t>
            </a:r>
            <a:r>
              <a:rPr lang="en-US" b="1" dirty="0"/>
              <a:t>signal.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Properties of C </a:t>
            </a:r>
            <a:r>
              <a:rPr lang="en-US" dirty="0"/>
              <a:t>Sinusoidal Signals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608170"/>
                <a:ext cx="8763000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Al. </a:t>
                </a:r>
                <a:r>
                  <a:rPr lang="en-US" sz="2000" dirty="0"/>
                  <a:t>For every fixed value of the frequency </a:t>
                </a:r>
                <a:r>
                  <a:rPr lang="en-US" sz="2000" dirty="0" smtClean="0"/>
                  <a:t> 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</a:rPr>
                      <m:t>𝑡</m:t>
                    </m:r>
                    <m:r>
                      <a:rPr lang="en-US" sz="2000" b="0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sz="2000" dirty="0" smtClean="0"/>
                  <a:t>is </a:t>
                </a:r>
                <a:r>
                  <a:rPr lang="en-US" sz="2000" dirty="0"/>
                  <a:t>periodic. Indeed. it </a:t>
                </a:r>
                <a:r>
                  <a:rPr lang="en-US" sz="2000" dirty="0" smtClean="0"/>
                  <a:t>can easily </a:t>
                </a:r>
                <a:r>
                  <a:rPr lang="en-US" sz="2000" dirty="0"/>
                  <a:t>be shown, using elementary </a:t>
                </a:r>
                <a:r>
                  <a:rPr lang="en-US" sz="2000" dirty="0" smtClean="0"/>
                  <a:t>trigonometry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that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/>
                  <a:t>where </a:t>
                </a:r>
                <a:r>
                  <a:rPr lang="en-US" sz="2000" i="1" dirty="0"/>
                  <a:t>T, </a:t>
                </a:r>
                <a:r>
                  <a:rPr lang="en-US" sz="2000" dirty="0"/>
                  <a:t>= </a:t>
                </a:r>
                <a:r>
                  <a:rPr lang="en-US" sz="2000" i="1" dirty="0"/>
                  <a:t>1/F </a:t>
                </a:r>
                <a:r>
                  <a:rPr lang="en-US" sz="2000" dirty="0"/>
                  <a:t>is the fundamental period of the sinusoidal signal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A2. </a:t>
                </a:r>
                <a:r>
                  <a:rPr lang="en-US" sz="2000" dirty="0"/>
                  <a:t>Continuous-time sinusoidal signals with distinct (different) frequencies </a:t>
                </a:r>
                <a:r>
                  <a:rPr lang="en-US" sz="2000" dirty="0" smtClean="0"/>
                  <a:t>are themselves </a:t>
                </a:r>
                <a:r>
                  <a:rPr lang="en-US" sz="2000" dirty="0"/>
                  <a:t>distinct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b="1" dirty="0" smtClean="0"/>
                  <a:t>A3</a:t>
                </a:r>
                <a:r>
                  <a:rPr lang="en-US" sz="2000" b="1" dirty="0"/>
                  <a:t>. </a:t>
                </a:r>
                <a:r>
                  <a:rPr lang="en-US" sz="2000" dirty="0"/>
                  <a:t>Increasing the frequency </a:t>
                </a:r>
                <a:r>
                  <a:rPr lang="en-US" sz="2000" i="1" dirty="0"/>
                  <a:t>F 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results </a:t>
                </a:r>
                <a:r>
                  <a:rPr lang="en-US" sz="2000" dirty="0"/>
                  <a:t>in an increase in the rate of </a:t>
                </a:r>
                <a:r>
                  <a:rPr lang="en-US" sz="2000" dirty="0" smtClean="0"/>
                  <a:t>oscillation of </a:t>
                </a:r>
                <a:r>
                  <a:rPr lang="en-US" sz="2000" dirty="0"/>
                  <a:t>the signal, in the sense that more periods are included in a given </a:t>
                </a:r>
                <a:r>
                  <a:rPr lang="en-US" sz="2000" dirty="0" smtClean="0"/>
                  <a:t>time interval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08170"/>
                <a:ext cx="8763000" cy="4401205"/>
              </a:xfrm>
              <a:prstGeom prst="rect">
                <a:avLst/>
              </a:prstGeom>
              <a:blipFill rotWithShape="1">
                <a:blip r:embed="rId2"/>
                <a:stretch>
                  <a:fillRect l="-765" t="-554" r="-160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75515"/>
            <a:ext cx="3962400" cy="76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2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Properties of C </a:t>
            </a:r>
            <a:r>
              <a:rPr lang="en-US" dirty="0"/>
              <a:t>Sinusoidal Signals</a:t>
            </a:r>
            <a:endParaRPr lang="en-US" altLang="zh-CN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3" y="914400"/>
            <a:ext cx="7924800" cy="537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9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5859"/>
            <a:ext cx="8534400" cy="8023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Discrete time Sinusoidal </a:t>
            </a:r>
            <a:r>
              <a:rPr lang="en-US" dirty="0"/>
              <a:t>Signals</a:t>
            </a:r>
            <a:endParaRPr lang="en-US" altLang="zh-CN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8666"/>
            <a:ext cx="8128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9906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discrete-time sinusoidal signal may be expressed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9600" y="2256866"/>
                <a:ext cx="80772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A is </a:t>
                </a:r>
                <a:r>
                  <a:rPr lang="en-US" dirty="0"/>
                  <a:t>the </a:t>
                </a:r>
                <a:r>
                  <a:rPr lang="en-US" dirty="0" smtClean="0"/>
                  <a:t>amplitude of the sinusoid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i="1" dirty="0" smtClean="0"/>
                  <a:t>w </a:t>
                </a:r>
                <a:r>
                  <a:rPr lang="en-US" dirty="0"/>
                  <a:t>is the frequency in radians per sample.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phase in radians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/>
                  <a:t>If instead of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i="1" dirty="0" smtClean="0"/>
                  <a:t>  </a:t>
                </a:r>
                <a:r>
                  <a:rPr lang="en-US" dirty="0"/>
                  <a:t>we use the </a:t>
                </a:r>
                <a:r>
                  <a:rPr lang="en-US" dirty="0" smtClean="0"/>
                  <a:t>frequency  </a:t>
                </a:r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defined by</a:t>
                </a:r>
              </a:p>
              <a:p>
                <a:r>
                  <a:rPr lang="en-US" b="1" dirty="0"/>
                  <a:t>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  <a:ea typeface="Cambria Math"/>
                      </a:rPr>
                      <m:t>                           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𝝅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rewrite the equation: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56866"/>
                <a:ext cx="80772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604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4223324"/>
            <a:ext cx="6172200" cy="54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4094" y="5105400"/>
            <a:ext cx="8202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1.12 </a:t>
            </a:r>
            <a:r>
              <a:rPr lang="en-US" dirty="0" smtClean="0"/>
              <a:t>shows a </a:t>
            </a:r>
            <a:r>
              <a:rPr lang="en-US" dirty="0"/>
              <a:t>sinusoid with frequency </a:t>
            </a:r>
            <a:r>
              <a:rPr lang="en-US" b="1" i="1" dirty="0"/>
              <a:t>w </a:t>
            </a:r>
            <a:r>
              <a:rPr lang="en-US" dirty="0"/>
              <a:t>= </a:t>
            </a:r>
            <a:r>
              <a:rPr lang="en-US" i="1" dirty="0" smtClean="0"/>
              <a:t>/6 </a:t>
            </a:r>
            <a:r>
              <a:rPr lang="en-US" dirty="0"/>
              <a:t>radians per sample (f = &amp; cycles per sample</a:t>
            </a:r>
            <a:r>
              <a:rPr lang="en-US" dirty="0" smtClean="0"/>
              <a:t>) and </a:t>
            </a:r>
            <a:r>
              <a:rPr lang="en-US" dirty="0"/>
              <a:t>phase 6 = </a:t>
            </a:r>
            <a:r>
              <a:rPr lang="en-US" i="1" dirty="0"/>
              <a:t>17/3.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5859"/>
            <a:ext cx="8534400" cy="8023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Discrete time Sinusoidal </a:t>
            </a:r>
            <a:r>
              <a:rPr lang="en-US" dirty="0"/>
              <a:t>Signals</a:t>
            </a:r>
            <a:endParaRPr lang="en-US" altLang="zh-CN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467600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55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802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Properties of Discrete time Sinusoidal </a:t>
            </a:r>
            <a:r>
              <a:rPr lang="en-US" dirty="0"/>
              <a:t>Signals</a:t>
            </a:r>
            <a:endParaRPr lang="en-US" altLang="zh-CN" dirty="0" smtClean="0"/>
          </a:p>
        </p:txBody>
      </p:sp>
      <p:sp>
        <p:nvSpPr>
          <p:cNvPr id="2" name="Rectangle 1"/>
          <p:cNvSpPr/>
          <p:nvPr/>
        </p:nvSpPr>
        <p:spPr>
          <a:xfrm>
            <a:off x="636494" y="16764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B1. </a:t>
            </a:r>
            <a:r>
              <a:rPr lang="en-US" dirty="0"/>
              <a:t>A discrete-time sinusoid is periodic only if its frequent?. f is a rational number</a:t>
            </a:r>
            <a:r>
              <a:rPr lang="en-US" dirty="0" smtClean="0"/>
              <a:t>. When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Proof: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00" y="2202305"/>
            <a:ext cx="36337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65230"/>
            <a:ext cx="4026929" cy="56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8637494" cy="286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299114"/>
            <a:ext cx="7810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3663"/>
            <a:ext cx="4876800" cy="28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802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Properties of Discrete time Sinusoidal </a:t>
            </a:r>
            <a:r>
              <a:rPr lang="en-US" dirty="0"/>
              <a:t>Signals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8600" y="1371600"/>
                <a:ext cx="891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B2</a:t>
                </a:r>
                <a:r>
                  <a:rPr lang="en-US" b="1" dirty="0"/>
                  <a:t>. </a:t>
                </a:r>
                <a:r>
                  <a:rPr lang="en-US" dirty="0"/>
                  <a:t>Discrete-time sinusoids whose frequencies are separated by an integer </a:t>
                </a:r>
                <a:r>
                  <a:rPr lang="en-US" dirty="0" smtClean="0"/>
                  <a:t>multiple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identical</a:t>
                </a:r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1600"/>
                <a:ext cx="89154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1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" y="2286000"/>
            <a:ext cx="89535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b="1" dirty="0"/>
              <a:t>Digital Signal Processing</a:t>
            </a:r>
            <a:r>
              <a:rPr lang="en-US" sz="2400" dirty="0"/>
              <a:t> is a field of numerical mathematics that is concerned with the processing of discrete </a:t>
            </a:r>
            <a:r>
              <a:rPr lang="en-US" sz="2400" dirty="0" smtClean="0"/>
              <a:t>signals</a:t>
            </a:r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This area of mathematics deals with the principles that underlie all digital systems</a:t>
            </a:r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ffectLst/>
              </a:rPr>
              <a:t>What is digital signal processing (DSP)?</a:t>
            </a:r>
          </a:p>
        </p:txBody>
      </p:sp>
    </p:spTree>
    <p:extLst>
      <p:ext uri="{BB962C8B-B14F-4D97-AF65-F5344CB8AC3E}">
        <p14:creationId xmlns:p14="http://schemas.microsoft.com/office/powerpoint/2010/main" val="25665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802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Properties of Discrete time Sinusoidal </a:t>
            </a:r>
            <a:r>
              <a:rPr lang="en-US" dirty="0"/>
              <a:t>Signals</a:t>
            </a:r>
            <a:endParaRPr lang="en-US" altLang="zh-CN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8600" y="1371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B3</a:t>
            </a:r>
            <a:r>
              <a:rPr lang="en-US" b="1" dirty="0"/>
              <a:t>. </a:t>
            </a:r>
            <a:r>
              <a:rPr lang="en-US" dirty="0"/>
              <a:t>The highest rate of oscillation </a:t>
            </a:r>
            <a:r>
              <a:rPr lang="en-US" b="1" dirty="0"/>
              <a:t>in </a:t>
            </a:r>
            <a:r>
              <a:rPr lang="en-US" dirty="0"/>
              <a:t>a </a:t>
            </a:r>
            <a:r>
              <a:rPr lang="en-US" dirty="0" smtClean="0"/>
              <a:t>discrete-time </a:t>
            </a:r>
            <a:r>
              <a:rPr lang="en-US" dirty="0"/>
              <a:t>sinusoid is </a:t>
            </a:r>
            <a:r>
              <a:rPr lang="en-US" dirty="0" smtClean="0"/>
              <a:t>attained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985963"/>
            <a:ext cx="90201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4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8023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Properties of Discrete time Sinusoidal </a:t>
            </a:r>
            <a:r>
              <a:rPr lang="en-US" dirty="0"/>
              <a:t>Signals</a:t>
            </a:r>
            <a:endParaRPr lang="en-US" altLang="zh-CN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8120"/>
            <a:ext cx="8610600" cy="603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0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Analog to Digital Recording Chain</a:t>
            </a:r>
            <a:r>
              <a:rPr lang="en-US" sz="4800" dirty="0" smtClean="0">
                <a:solidFill>
                  <a:schemeClr val="bg1"/>
                </a:solidFill>
                <a:latin typeface="Bradley Hand ITC" pitchFamily="66" charset="0"/>
              </a:rPr>
              <a:t/>
            </a:r>
            <a:br>
              <a:rPr lang="en-US" sz="4800" dirty="0" smtClean="0">
                <a:solidFill>
                  <a:schemeClr val="bg1"/>
                </a:solidFill>
                <a:latin typeface="Bradley Hand ITC" pitchFamily="66" charset="0"/>
              </a:rPr>
            </a:br>
            <a:endParaRPr lang="en-US" dirty="0">
              <a:solidFill>
                <a:schemeClr val="bg1"/>
              </a:solidFill>
              <a:latin typeface="Bradley Hand ITC" pitchFamily="66" charset="0"/>
            </a:endParaRPr>
          </a:p>
        </p:txBody>
      </p:sp>
      <p:pic>
        <p:nvPicPr>
          <p:cNvPr id="8" name="Picture 10" descr="EN00304_"/>
          <p:cNvPicPr>
            <a:picLocks noChangeAspect="1" noChangeArrowheads="1"/>
          </p:cNvPicPr>
          <p:nvPr/>
        </p:nvPicPr>
        <p:blipFill>
          <a:blip r:embed="rId3" cstate="print"/>
          <a:srcRect b="22826"/>
          <a:stretch>
            <a:fillRect/>
          </a:stretch>
        </p:blipFill>
        <p:spPr bwMode="auto">
          <a:xfrm>
            <a:off x="1524000" y="1676400"/>
            <a:ext cx="1098550" cy="72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9" name="Rectangle 11"/>
          <p:cNvSpPr>
            <a:spLocks noChangeArrowheads="1"/>
          </p:cNvSpPr>
          <p:nvPr/>
        </p:nvSpPr>
        <p:spPr bwMode="auto">
          <a:xfrm>
            <a:off x="1693863" y="2492514"/>
            <a:ext cx="533400" cy="20410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2522538" y="1960702"/>
            <a:ext cx="1468437" cy="557893"/>
          </a:xfrm>
          <a:custGeom>
            <a:avLst/>
            <a:gdLst>
              <a:gd name="T0" fmla="*/ 0 w 925"/>
              <a:gd name="T1" fmla="*/ 503 h 656"/>
              <a:gd name="T2" fmla="*/ 133 w 925"/>
              <a:gd name="T3" fmla="*/ 635 h 656"/>
              <a:gd name="T4" fmla="*/ 325 w 925"/>
              <a:gd name="T5" fmla="*/ 629 h 656"/>
              <a:gd name="T6" fmla="*/ 487 w 925"/>
              <a:gd name="T7" fmla="*/ 509 h 656"/>
              <a:gd name="T8" fmla="*/ 643 w 925"/>
              <a:gd name="T9" fmla="*/ 77 h 656"/>
              <a:gd name="T10" fmla="*/ 925 w 925"/>
              <a:gd name="T11" fmla="*/ 47 h 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5"/>
              <a:gd name="T19" fmla="*/ 0 h 656"/>
              <a:gd name="T20" fmla="*/ 925 w 925"/>
              <a:gd name="T21" fmla="*/ 656 h 6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5" h="656">
                <a:moveTo>
                  <a:pt x="0" y="503"/>
                </a:moveTo>
                <a:cubicBezTo>
                  <a:pt x="22" y="525"/>
                  <a:pt x="79" y="614"/>
                  <a:pt x="133" y="635"/>
                </a:cubicBezTo>
                <a:cubicBezTo>
                  <a:pt x="187" y="656"/>
                  <a:pt x="266" y="650"/>
                  <a:pt x="325" y="629"/>
                </a:cubicBezTo>
                <a:cubicBezTo>
                  <a:pt x="384" y="608"/>
                  <a:pt x="434" y="601"/>
                  <a:pt x="487" y="509"/>
                </a:cubicBezTo>
                <a:cubicBezTo>
                  <a:pt x="540" y="417"/>
                  <a:pt x="570" y="154"/>
                  <a:pt x="643" y="77"/>
                </a:cubicBezTo>
                <a:cubicBezTo>
                  <a:pt x="716" y="0"/>
                  <a:pt x="866" y="53"/>
                  <a:pt x="925" y="47"/>
                </a:cubicBezTo>
              </a:path>
            </a:pathLst>
          </a:custGeom>
          <a:noFill/>
          <a:ln w="38100">
            <a:solidFill>
              <a:srgbClr val="99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>
            <a:off x="5418138" y="2052777"/>
            <a:ext cx="1514475" cy="638685"/>
          </a:xfrm>
          <a:custGeom>
            <a:avLst/>
            <a:gdLst>
              <a:gd name="T0" fmla="*/ 0 w 954"/>
              <a:gd name="T1" fmla="*/ 31 h 751"/>
              <a:gd name="T2" fmla="*/ 348 w 954"/>
              <a:gd name="T3" fmla="*/ 85 h 751"/>
              <a:gd name="T4" fmla="*/ 318 w 954"/>
              <a:gd name="T5" fmla="*/ 541 h 751"/>
              <a:gd name="T6" fmla="*/ 438 w 954"/>
              <a:gd name="T7" fmla="*/ 721 h 751"/>
              <a:gd name="T8" fmla="*/ 702 w 954"/>
              <a:gd name="T9" fmla="*/ 721 h 751"/>
              <a:gd name="T10" fmla="*/ 954 w 954"/>
              <a:gd name="T11" fmla="*/ 673 h 7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4"/>
              <a:gd name="T19" fmla="*/ 0 h 751"/>
              <a:gd name="T20" fmla="*/ 954 w 954"/>
              <a:gd name="T21" fmla="*/ 751 h 7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4" h="751">
                <a:moveTo>
                  <a:pt x="0" y="31"/>
                </a:moveTo>
                <a:cubicBezTo>
                  <a:pt x="58" y="41"/>
                  <a:pt x="295" y="0"/>
                  <a:pt x="348" y="85"/>
                </a:cubicBezTo>
                <a:cubicBezTo>
                  <a:pt x="401" y="170"/>
                  <a:pt x="303" y="435"/>
                  <a:pt x="318" y="541"/>
                </a:cubicBezTo>
                <a:cubicBezTo>
                  <a:pt x="333" y="647"/>
                  <a:pt x="374" y="691"/>
                  <a:pt x="438" y="721"/>
                </a:cubicBezTo>
                <a:cubicBezTo>
                  <a:pt x="502" y="751"/>
                  <a:pt x="616" y="729"/>
                  <a:pt x="702" y="721"/>
                </a:cubicBezTo>
                <a:cubicBezTo>
                  <a:pt x="788" y="713"/>
                  <a:pt x="902" y="683"/>
                  <a:pt x="954" y="673"/>
                </a:cubicBezTo>
              </a:path>
            </a:pathLst>
          </a:custGeom>
          <a:noFill/>
          <a:ln w="38100">
            <a:solidFill>
              <a:srgbClr val="9933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3751263" y="1882914"/>
            <a:ext cx="1676400" cy="408214"/>
          </a:xfrm>
          <a:prstGeom prst="cube">
            <a:avLst>
              <a:gd name="adj" fmla="val 50296"/>
            </a:avLst>
          </a:prstGeom>
          <a:solidFill>
            <a:schemeClr val="hlink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3" descr="BS01043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6863" y="2263914"/>
            <a:ext cx="1201737" cy="77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BD05088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524000"/>
            <a:ext cx="5969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810000" y="2225815"/>
            <a:ext cx="114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ADC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1219200" y="3854589"/>
            <a:ext cx="5638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Continuously varying electrical energy is an </a:t>
            </a:r>
            <a:r>
              <a:rPr lang="en-US" sz="2000" b="1" dirty="0"/>
              <a:t>analog</a:t>
            </a:r>
            <a:r>
              <a:rPr lang="en-US" sz="2000" dirty="0"/>
              <a:t> of the sound pressure wave.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219200" y="3070364"/>
            <a:ext cx="480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/>
              <a:t>Microphone</a:t>
            </a:r>
            <a:r>
              <a:rPr lang="en-US" sz="2000" dirty="0"/>
              <a:t> converts acoustic to electrical energy. It’s a </a:t>
            </a:r>
            <a:r>
              <a:rPr lang="en-US" sz="2000" i="1" dirty="0"/>
              <a:t>transducer</a:t>
            </a:r>
            <a:r>
              <a:rPr lang="en-US" sz="2000" dirty="0"/>
              <a:t>.</a:t>
            </a:r>
          </a:p>
        </p:txBody>
      </p:sp>
      <p:pic>
        <p:nvPicPr>
          <p:cNvPr id="18" name="Picture 23" descr="DD01391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2492515"/>
            <a:ext cx="503238" cy="27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1219200" y="4640402"/>
            <a:ext cx="5638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/>
              <a:t>ADC</a:t>
            </a:r>
            <a:r>
              <a:rPr lang="en-US" sz="2000" dirty="0"/>
              <a:t> (Analog to Digital Converter) converts analog to digital electrical signal.</a:t>
            </a:r>
          </a:p>
        </p:txBody>
      </p:sp>
      <p:grpSp>
        <p:nvGrpSpPr>
          <p:cNvPr id="20" name="Group 29"/>
          <p:cNvGrpSpPr>
            <a:grpSpLocks/>
          </p:cNvGrpSpPr>
          <p:nvPr/>
        </p:nvGrpSpPr>
        <p:grpSpPr bwMode="auto">
          <a:xfrm rot="506849">
            <a:off x="1082391" y="1779140"/>
            <a:ext cx="379413" cy="244929"/>
            <a:chOff x="240" y="1440"/>
            <a:chExt cx="239" cy="288"/>
          </a:xfrm>
        </p:grpSpPr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240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auto">
            <a:xfrm>
              <a:off x="304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rgbClr val="5C5C5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368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32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1219200" y="5311914"/>
            <a:ext cx="563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Digital signal transmits binary numbers.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219200" y="5769114"/>
            <a:ext cx="6858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/>
              <a:t>DAC</a:t>
            </a:r>
            <a:r>
              <a:rPr lang="en-US" sz="2000"/>
              <a:t> (Digital to Analog Converter) converts digital signal in computer to analog for your headphones.</a:t>
            </a:r>
          </a:p>
        </p:txBody>
      </p:sp>
    </p:spTree>
    <p:extLst>
      <p:ext uri="{BB962C8B-B14F-4D97-AF65-F5344CB8AC3E}">
        <p14:creationId xmlns:p14="http://schemas.microsoft.com/office/powerpoint/2010/main" val="32120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DSP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8060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889115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81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A/D conversion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28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591" y="2103438"/>
            <a:ext cx="7581009" cy="384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165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C9B180-BC56-43F1-A819-D689BBD97E27}" type="datetime3">
              <a:rPr lang="en-US"/>
              <a:pPr/>
              <a:t>20 January 2019</a:t>
            </a:fld>
            <a:endParaRPr 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Veton Këpuska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F067007-B894-4759-8347-002F4F2D7A06}" type="slidenum">
              <a:rPr lang="en-US"/>
              <a:pPr/>
              <a:t>45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of ADC</a:t>
            </a:r>
          </a:p>
        </p:txBody>
      </p:sp>
      <p:pic>
        <p:nvPicPr>
          <p:cNvPr id="922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95400"/>
            <a:ext cx="7531100" cy="4572000"/>
          </a:xfrm>
          <a:noFill/>
        </p:spPr>
      </p:pic>
    </p:spTree>
    <p:extLst>
      <p:ext uri="{BB962C8B-B14F-4D97-AF65-F5344CB8AC3E}">
        <p14:creationId xmlns:p14="http://schemas.microsoft.com/office/powerpoint/2010/main" val="2133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48072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To process analog signals by digital means, </a:t>
            </a:r>
            <a:endParaRPr lang="en-US" sz="2000" dirty="0" smtClean="0"/>
          </a:p>
          <a:p>
            <a:pPr algn="just"/>
            <a:r>
              <a:rPr lang="en-US" sz="2000" dirty="0" smtClean="0"/>
              <a:t>First </a:t>
            </a:r>
            <a:r>
              <a:rPr lang="en-US" sz="2000" dirty="0"/>
              <a:t>necessary to convert them into digital form, that is, to convert them to a sequence of numbers having finite precision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process is called analog-to digital (A/D) conversion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3200" dirty="0"/>
              <a:t>A/D conversion has </a:t>
            </a:r>
            <a:r>
              <a:rPr lang="en-US" sz="3200" dirty="0" smtClean="0"/>
              <a:t>Three steps</a:t>
            </a:r>
          </a:p>
          <a:p>
            <a:pPr marL="566928" indent="-457200" algn="just">
              <a:buFont typeface="+mj-lt"/>
              <a:buAutoNum type="arabicPeriod"/>
            </a:pPr>
            <a:endParaRPr lang="en-US" sz="2000" dirty="0"/>
          </a:p>
          <a:p>
            <a:pPr marL="850392" lvl="1" indent="-457200" algn="just">
              <a:buFont typeface="+mj-lt"/>
              <a:buAutoNum type="arabicPeriod"/>
            </a:pPr>
            <a:r>
              <a:rPr lang="en-US" sz="2400" b="1" dirty="0"/>
              <a:t>Sampling</a:t>
            </a:r>
            <a:endParaRPr lang="en-US" sz="2400" dirty="0"/>
          </a:p>
          <a:p>
            <a:pPr marL="850392" lvl="1" indent="-457200" algn="just">
              <a:buFont typeface="+mj-lt"/>
              <a:buAutoNum type="arabicPeriod"/>
            </a:pPr>
            <a:r>
              <a:rPr lang="en-US" sz="2400" b="1" dirty="0"/>
              <a:t>Quantization</a:t>
            </a:r>
            <a:endParaRPr lang="en-US" sz="2400" dirty="0"/>
          </a:p>
          <a:p>
            <a:pPr marL="850392" lvl="1" indent="-457200" algn="just">
              <a:buFont typeface="+mj-lt"/>
              <a:buAutoNum type="arabicPeriod"/>
            </a:pPr>
            <a:r>
              <a:rPr lang="en-US" sz="2400" b="1" dirty="0" smtClean="0"/>
              <a:t>Coding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Analog to Digital (A/D)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2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22524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of a continuous-time signal into a discrete-time signal. It is called samples. Thus if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(t) is the input to the sampler, the output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x(n), where T is the sampling interval.</a:t>
            </a:r>
          </a:p>
          <a:p>
            <a:pPr marL="109728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t is the sampling interval generally sampling rate is at least double of the frequency.</a:t>
            </a:r>
          </a:p>
          <a:p>
            <a:pPr algn="just"/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1-Sampling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63788"/>
            <a:ext cx="7848600" cy="280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5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762000"/>
            <a:ext cx="8915400" cy="39624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Quantization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is the process of converting the sampled analog voltages into digital words. </a:t>
            </a:r>
          </a:p>
          <a:p>
            <a:pPr algn="just"/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converting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a continuous range of values into a finite range of discrete values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denote the quantization operation on the samples </a:t>
            </a:r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) as Q[</a:t>
            </a:r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)] and let </a:t>
            </a:r>
            <a:r>
              <a:rPr lang="en-US" sz="96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9600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) denote the sequence of quantized samples at the output of the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quantizer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. Hence</a:t>
            </a:r>
          </a:p>
          <a:p>
            <a:pPr marL="109728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109728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96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9600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)= Q[</a:t>
            </a:r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 marL="109728" indent="0">
              <a:buNone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9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8000" dirty="0"/>
          </a:p>
          <a:p>
            <a:pPr marL="109728" indent="0">
              <a:buNone/>
            </a:pPr>
            <a:endParaRPr lang="en-US" sz="8000" dirty="0" smtClean="0"/>
          </a:p>
          <a:p>
            <a:pPr marL="109728" indent="0">
              <a:buNone/>
            </a:pPr>
            <a:endParaRPr lang="en-US" sz="8000" dirty="0"/>
          </a:p>
          <a:p>
            <a:pPr marL="109728" indent="0">
              <a:buNone/>
            </a:pPr>
            <a:endParaRPr lang="en-US" sz="8000" dirty="0"/>
          </a:p>
          <a:p>
            <a:pPr marL="109728" indent="0">
              <a:buNone/>
            </a:pPr>
            <a:r>
              <a:rPr lang="en-US" sz="8000" dirty="0"/>
              <a:t>		Error,   </a:t>
            </a:r>
            <a:r>
              <a:rPr lang="en-US" sz="8000" dirty="0" err="1"/>
              <a:t>e</a:t>
            </a:r>
            <a:r>
              <a:rPr lang="en-US" sz="8000" baseline="-25000" dirty="0" err="1"/>
              <a:t>q</a:t>
            </a:r>
            <a:r>
              <a:rPr lang="en-US" sz="8000" dirty="0"/>
              <a:t>(</a:t>
            </a:r>
            <a:r>
              <a:rPr lang="en-US" sz="8000" i="1" dirty="0"/>
              <a:t>n</a:t>
            </a:r>
            <a:r>
              <a:rPr lang="en-US" sz="8000" dirty="0"/>
              <a:t>)= </a:t>
            </a:r>
            <a:r>
              <a:rPr lang="en-US" sz="8000" dirty="0" err="1"/>
              <a:t>x</a:t>
            </a:r>
            <a:r>
              <a:rPr lang="en-US" sz="8000" baseline="-25000" dirty="0" err="1"/>
              <a:t>q</a:t>
            </a:r>
            <a:r>
              <a:rPr lang="en-US" sz="8000" dirty="0"/>
              <a:t>(</a:t>
            </a:r>
            <a:r>
              <a:rPr lang="en-US" sz="8000" i="1" dirty="0"/>
              <a:t>n</a:t>
            </a:r>
            <a:r>
              <a:rPr lang="en-US" sz="8000" dirty="0"/>
              <a:t>)-</a:t>
            </a:r>
            <a:r>
              <a:rPr lang="en-US" sz="8000" i="1" dirty="0"/>
              <a:t>x</a:t>
            </a:r>
            <a:r>
              <a:rPr lang="en-US" sz="8000" dirty="0"/>
              <a:t>(</a:t>
            </a:r>
            <a:r>
              <a:rPr lang="en-US" sz="8000" i="1" dirty="0"/>
              <a:t>n</a:t>
            </a:r>
            <a:r>
              <a:rPr lang="en-US" sz="8000" dirty="0" smtClean="0"/>
              <a:t>)</a:t>
            </a:r>
            <a:endParaRPr lang="en-US" sz="24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93" y="25400"/>
            <a:ext cx="8229600" cy="812800"/>
          </a:xfrm>
        </p:spPr>
        <p:txBody>
          <a:bodyPr/>
          <a:lstStyle/>
          <a:p>
            <a:pPr algn="ctr"/>
            <a:r>
              <a:rPr lang="en-US" dirty="0" smtClean="0">
                <a:effectLst/>
              </a:rPr>
              <a:t>2-Quantization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1" y="5495832"/>
                <a:ext cx="9144000" cy="1328954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MS Mincho" pitchFamily="49" charset="-128"/>
                    <a:cs typeface="Times New Roman" pitchFamily="18" charset="0"/>
                  </a:rPr>
                  <a:t>3.Coding:</a:t>
                </a:r>
                <a:endPara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Times New Roman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MS Mincho" pitchFamily="49" charset="-128"/>
                    <a:cs typeface="Times New Roman" pitchFamily="18" charset="0"/>
                  </a:rPr>
                  <a:t>It is assigned a unique binary number to each quantized level. If we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MS Mincho" pitchFamily="49" charset="-128"/>
                    <a:cs typeface="Times New Roman" pitchFamily="18" charset="0"/>
                  </a:rPr>
                  <a:t>have L levels we need at least L different binary numbers.</a:t>
                </a:r>
                <a:endPara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Times New Roman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ja-JP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MS Mincho" pitchFamily="49" charset="-128"/>
                    <a:cs typeface="Times New Roman" pitchFamily="18" charset="0"/>
                  </a:rPr>
                  <a:t>	If L= 4, then binary bits b,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ja-JP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itchFamily="49" charset="-128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0" lang="en-US" altLang="ja-JP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itchFamily="49" charset="-128"/>
                            <a:cs typeface="Times New Roman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altLang="ja-JP" sz="20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MS Mincho" pitchFamily="49" charset="-128"/>
                            <a:cs typeface="Times New Roman" pitchFamily="18" charset="0"/>
                          </a:rPr>
                          <m:t>𝑏</m:t>
                        </m:r>
                      </m:sup>
                    </m:sSup>
                    <m:r>
                      <a:rPr lang="en-US" altLang="ja-JP" sz="2000" i="1">
                        <a:latin typeface="Cambria Math"/>
                        <a:ea typeface="MS Mincho" pitchFamily="49" charset="-128"/>
                        <a:cs typeface="Times New Roman" pitchFamily="18" charset="0"/>
                      </a:rPr>
                      <m:t>≥</m:t>
                    </m:r>
                    <m:r>
                      <a:rPr lang="en-US" altLang="ja-JP" sz="2000" b="0" i="1" smtClean="0">
                        <a:latin typeface="Cambria Math"/>
                        <a:ea typeface="MS Mincho" pitchFamily="49" charset="-128"/>
                        <a:cs typeface="Times New Roman" pitchFamily="18" charset="0"/>
                      </a:rPr>
                      <m:t>𝑛𝑒𝑒𝑑𝑠</m:t>
                    </m:r>
                    <m:r>
                      <a:rPr lang="en-US" altLang="ja-JP" sz="2000" b="0" i="1" smtClean="0">
                        <a:latin typeface="Cambria Math"/>
                        <a:ea typeface="MS Mincho" pitchFamily="49" charset="-128"/>
                        <a:cs typeface="Times New Roman" pitchFamily="18" charset="0"/>
                      </a:rPr>
                      <m:t> </m:t>
                    </m:r>
                    <m:r>
                      <a:rPr lang="en-US" altLang="ja-JP" sz="2000" b="0" i="1" smtClean="0">
                        <a:latin typeface="Cambria Math"/>
                        <a:ea typeface="MS Mincho" pitchFamily="49" charset="-128"/>
                        <a:cs typeface="Times New Roman" pitchFamily="18" charset="0"/>
                      </a:rPr>
                      <m:t>𝑏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𝐿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=2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𝑏𝑖𝑡𝑠</m:t>
                    </m:r>
                    <m:r>
                      <a:rPr lang="en-US" altLang="ja-JP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kumimoji="0" lang="en-US" altLang="ja-JP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5495832"/>
                <a:ext cx="9144000" cy="1328954"/>
              </a:xfrm>
              <a:prstGeom prst="rect">
                <a:avLst/>
              </a:prstGeom>
              <a:blipFill rotWithShape="1">
                <a:blip r:embed="rId2"/>
                <a:stretch>
                  <a:fillRect l="-398" b="-5727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8600" y="4760438"/>
                <a:ext cx="9218694" cy="735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difference between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unquantize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sample x(n) and quantized sample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called quantization error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760438"/>
                <a:ext cx="9218694" cy="735394"/>
              </a:xfrm>
              <a:prstGeom prst="rect">
                <a:avLst/>
              </a:prstGeom>
              <a:blipFill rotWithShape="1">
                <a:blip r:embed="rId3"/>
                <a:stretch>
                  <a:fillRect l="-595" t="-4132" r="-1058" b="-13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7856E-C144-4357-B236-6BB2783F0AD7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</a:t>
            </a:r>
            <a:r>
              <a:rPr lang="en-US" dirty="0"/>
              <a:t>	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Sampling is a continuous to discrete-time conversion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common sampling is periodic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 is the sampling period in second</a:t>
            </a:r>
          </a:p>
          <a:p>
            <a:r>
              <a:rPr lang="en-US" dirty="0" err="1"/>
              <a:t>f</a:t>
            </a:r>
            <a:r>
              <a:rPr lang="en-US" baseline="-25000" dirty="0" err="1"/>
              <a:t>s</a:t>
            </a:r>
            <a:r>
              <a:rPr lang="en-US" dirty="0"/>
              <a:t> = 1/T is the sampling frequency in Hz</a:t>
            </a:r>
          </a:p>
          <a:p>
            <a:r>
              <a:rPr lang="en-US" dirty="0"/>
              <a:t>Sampling frequency in radian-per-second </a:t>
            </a:r>
            <a:r>
              <a:rPr lang="en-US" dirty="0">
                <a:sym typeface="Symbol" pitchFamily="18" charset="2"/>
              </a:rPr>
              <a:t></a:t>
            </a:r>
            <a:r>
              <a:rPr lang="en-US" baseline="-25000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=2f</a:t>
            </a:r>
            <a:r>
              <a:rPr lang="en-US" baseline="-25000" dirty="0">
                <a:sym typeface="Symbol" pitchFamily="18" charset="2"/>
              </a:rPr>
              <a:t>s </a:t>
            </a:r>
            <a:r>
              <a:rPr lang="en-US" dirty="0"/>
              <a:t>rad/sec</a:t>
            </a:r>
          </a:p>
          <a:p>
            <a:r>
              <a:rPr lang="en-US" dirty="0"/>
              <a:t>Use [.] for discrete-time and (.) for continuous time signals</a:t>
            </a:r>
          </a:p>
          <a:p>
            <a:r>
              <a:rPr lang="en-US" dirty="0"/>
              <a:t>This is the ideal case not the practical but close enough</a:t>
            </a:r>
          </a:p>
          <a:p>
            <a:pPr lvl="1"/>
            <a:r>
              <a:rPr lang="en-US" dirty="0"/>
              <a:t>In practice it is implement with an analog-to-digital converters</a:t>
            </a:r>
          </a:p>
          <a:p>
            <a:pPr lvl="1"/>
            <a:r>
              <a:rPr lang="en-US" dirty="0"/>
              <a:t>We get digital signals that are quantized in amplitude and time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720975" y="3059113"/>
          <a:ext cx="32591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1854000" imgH="228600" progId="Equation.3">
                  <p:embed/>
                </p:oleObj>
              </mc:Choice>
              <mc:Fallback>
                <p:oleObj name="Equation" r:id="rId3" imgW="1854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3059113"/>
                        <a:ext cx="325913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Freeform 26"/>
          <p:cNvSpPr>
            <a:spLocks/>
          </p:cNvSpPr>
          <p:nvPr/>
        </p:nvSpPr>
        <p:spPr bwMode="auto">
          <a:xfrm>
            <a:off x="3279775" y="1300163"/>
            <a:ext cx="1676400" cy="406400"/>
          </a:xfrm>
          <a:custGeom>
            <a:avLst/>
            <a:gdLst>
              <a:gd name="T0" fmla="*/ 0 w 1056"/>
              <a:gd name="T1" fmla="*/ 160 h 256"/>
              <a:gd name="T2" fmla="*/ 384 w 1056"/>
              <a:gd name="T3" fmla="*/ 16 h 256"/>
              <a:gd name="T4" fmla="*/ 768 w 1056"/>
              <a:gd name="T5" fmla="*/ 256 h 256"/>
              <a:gd name="T6" fmla="*/ 1056 w 1056"/>
              <a:gd name="T7" fmla="*/ 1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56">
                <a:moveTo>
                  <a:pt x="0" y="160"/>
                </a:moveTo>
                <a:cubicBezTo>
                  <a:pt x="128" y="80"/>
                  <a:pt x="256" y="0"/>
                  <a:pt x="384" y="16"/>
                </a:cubicBezTo>
                <a:cubicBezTo>
                  <a:pt x="512" y="32"/>
                  <a:pt x="656" y="256"/>
                  <a:pt x="768" y="256"/>
                </a:cubicBezTo>
                <a:cubicBezTo>
                  <a:pt x="880" y="256"/>
                  <a:pt x="1008" y="56"/>
                  <a:pt x="1056" y="16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2898775" y="208756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355975" y="1516063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3584575" y="1382713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V="1">
            <a:off x="3813175" y="13255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 flipV="1">
            <a:off x="4041775" y="14017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 flipV="1">
            <a:off x="4270375" y="1592263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V="1">
            <a:off x="4498975" y="1712913"/>
            <a:ext cx="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 flipV="1">
            <a:off x="4727575" y="1585913"/>
            <a:ext cx="0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4956175" y="13255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3108325" y="2060575"/>
            <a:ext cx="49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smtClean="0">
                <a:solidFill>
                  <a:srgbClr val="000000"/>
                </a:solidFill>
                <a:latin typeface="Times New Roman" pitchFamily="18" charset="0"/>
              </a:rPr>
              <a:t>-3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3362325" y="2060575"/>
            <a:ext cx="48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smtClean="0">
                <a:solidFill>
                  <a:srgbClr val="000000"/>
                </a:solidFill>
                <a:latin typeface="Times New Roman" pitchFamily="18" charset="0"/>
              </a:rPr>
              <a:t>-2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4359275" y="2060575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4587875" y="2060575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4816475" y="2060575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3641725" y="2060575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4137025" y="2060575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3908425" y="2060575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i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013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Typical System Components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858443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1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Copyright (C) 2005 Güner Arslan</a:t>
            </a:r>
          </a:p>
        </p:txBody>
      </p:sp>
      <p:sp>
        <p:nvSpPr>
          <p:cNvPr id="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351M Digital Signal Processing</a:t>
            </a: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3A9A-03C7-4100-9D9F-10D798DEF827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Periodic Sampling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1176338"/>
          </a:xfrm>
        </p:spPr>
        <p:txBody>
          <a:bodyPr/>
          <a:lstStyle/>
          <a:p>
            <a:r>
              <a:rPr lang="en-US"/>
              <a:t>Sampling is, in general, not reversible</a:t>
            </a:r>
          </a:p>
          <a:p>
            <a:r>
              <a:rPr lang="en-US"/>
              <a:t>Given a sampled signal one could fit infinite continuous signals through the samples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511300" y="2139950"/>
            <a:ext cx="6718300" cy="165100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1511300" y="2139950"/>
            <a:ext cx="67183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8229600" y="2139950"/>
            <a:ext cx="1588" cy="16510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V="1">
            <a:off x="1511300" y="3721100"/>
            <a:ext cx="1588" cy="698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1455738" y="3825875"/>
            <a:ext cx="2238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smtClean="0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2847975" y="2139950"/>
            <a:ext cx="1588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192588" y="2139950"/>
            <a:ext cx="1587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5538788" y="2139950"/>
            <a:ext cx="1587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6884988" y="2139950"/>
            <a:ext cx="1587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>
            <a:off x="8229600" y="2139950"/>
            <a:ext cx="1588" cy="60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1511300" y="3790950"/>
            <a:ext cx="650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1287463" y="3678238"/>
            <a:ext cx="2889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 smtClean="0">
                <a:solidFill>
                  <a:srgbClr val="000000"/>
                </a:solidFill>
                <a:latin typeface="Helvetica" pitchFamily="34" charset="0"/>
              </a:rPr>
              <a:t>-1</a:t>
            </a: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69" name="Line 41"/>
          <p:cNvSpPr>
            <a:spLocks noChangeShapeType="1"/>
          </p:cNvSpPr>
          <p:nvPr/>
        </p:nvSpPr>
        <p:spPr bwMode="auto">
          <a:xfrm>
            <a:off x="1511300" y="3371850"/>
            <a:ext cx="650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 flipH="1">
            <a:off x="8154988" y="2960688"/>
            <a:ext cx="746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H="1">
            <a:off x="8154988" y="2549525"/>
            <a:ext cx="746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 flipH="1">
            <a:off x="8154988" y="2139950"/>
            <a:ext cx="746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83" name="Line 55"/>
          <p:cNvSpPr>
            <a:spLocks noChangeShapeType="1"/>
          </p:cNvSpPr>
          <p:nvPr/>
        </p:nvSpPr>
        <p:spPr bwMode="auto">
          <a:xfrm flipV="1">
            <a:off x="8229600" y="2139950"/>
            <a:ext cx="1588" cy="16510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85" name="Freeform 57"/>
          <p:cNvSpPr>
            <a:spLocks/>
          </p:cNvSpPr>
          <p:nvPr/>
        </p:nvSpPr>
        <p:spPr bwMode="auto">
          <a:xfrm>
            <a:off x="1576388" y="2139950"/>
            <a:ext cx="6653212" cy="1651000"/>
          </a:xfrm>
          <a:custGeom>
            <a:avLst/>
            <a:gdLst>
              <a:gd name="T0" fmla="*/ 42 w 4191"/>
              <a:gd name="T1" fmla="*/ 5 h 1040"/>
              <a:gd name="T2" fmla="*/ 124 w 4191"/>
              <a:gd name="T3" fmla="*/ 55 h 1040"/>
              <a:gd name="T4" fmla="*/ 212 w 4191"/>
              <a:gd name="T5" fmla="*/ 148 h 1040"/>
              <a:gd name="T6" fmla="*/ 295 w 4191"/>
              <a:gd name="T7" fmla="*/ 280 h 1040"/>
              <a:gd name="T8" fmla="*/ 377 w 4191"/>
              <a:gd name="T9" fmla="*/ 435 h 1040"/>
              <a:gd name="T10" fmla="*/ 465 w 4191"/>
              <a:gd name="T11" fmla="*/ 600 h 1040"/>
              <a:gd name="T12" fmla="*/ 548 w 4191"/>
              <a:gd name="T13" fmla="*/ 754 h 1040"/>
              <a:gd name="T14" fmla="*/ 636 w 4191"/>
              <a:gd name="T15" fmla="*/ 886 h 1040"/>
              <a:gd name="T16" fmla="*/ 718 w 4191"/>
              <a:gd name="T17" fmla="*/ 980 h 1040"/>
              <a:gd name="T18" fmla="*/ 801 w 4191"/>
              <a:gd name="T19" fmla="*/ 1029 h 1040"/>
              <a:gd name="T20" fmla="*/ 889 w 4191"/>
              <a:gd name="T21" fmla="*/ 1029 h 1040"/>
              <a:gd name="T22" fmla="*/ 972 w 4191"/>
              <a:gd name="T23" fmla="*/ 980 h 1040"/>
              <a:gd name="T24" fmla="*/ 1054 w 4191"/>
              <a:gd name="T25" fmla="*/ 886 h 1040"/>
              <a:gd name="T26" fmla="*/ 1142 w 4191"/>
              <a:gd name="T27" fmla="*/ 754 h 1040"/>
              <a:gd name="T28" fmla="*/ 1225 w 4191"/>
              <a:gd name="T29" fmla="*/ 600 h 1040"/>
              <a:gd name="T30" fmla="*/ 1313 w 4191"/>
              <a:gd name="T31" fmla="*/ 435 h 1040"/>
              <a:gd name="T32" fmla="*/ 1395 w 4191"/>
              <a:gd name="T33" fmla="*/ 280 h 1040"/>
              <a:gd name="T34" fmla="*/ 1478 w 4191"/>
              <a:gd name="T35" fmla="*/ 148 h 1040"/>
              <a:gd name="T36" fmla="*/ 1566 w 4191"/>
              <a:gd name="T37" fmla="*/ 55 h 1040"/>
              <a:gd name="T38" fmla="*/ 1648 w 4191"/>
              <a:gd name="T39" fmla="*/ 5 h 1040"/>
              <a:gd name="T40" fmla="*/ 1731 w 4191"/>
              <a:gd name="T41" fmla="*/ 5 h 1040"/>
              <a:gd name="T42" fmla="*/ 1819 w 4191"/>
              <a:gd name="T43" fmla="*/ 55 h 1040"/>
              <a:gd name="T44" fmla="*/ 1902 w 4191"/>
              <a:gd name="T45" fmla="*/ 148 h 1040"/>
              <a:gd name="T46" fmla="*/ 1990 w 4191"/>
              <a:gd name="T47" fmla="*/ 280 h 1040"/>
              <a:gd name="T48" fmla="*/ 2072 w 4191"/>
              <a:gd name="T49" fmla="*/ 435 h 1040"/>
              <a:gd name="T50" fmla="*/ 2155 w 4191"/>
              <a:gd name="T51" fmla="*/ 600 h 1040"/>
              <a:gd name="T52" fmla="*/ 2243 w 4191"/>
              <a:gd name="T53" fmla="*/ 754 h 1040"/>
              <a:gd name="T54" fmla="*/ 2325 w 4191"/>
              <a:gd name="T55" fmla="*/ 886 h 1040"/>
              <a:gd name="T56" fmla="*/ 2414 w 4191"/>
              <a:gd name="T57" fmla="*/ 980 h 1040"/>
              <a:gd name="T58" fmla="*/ 2496 w 4191"/>
              <a:gd name="T59" fmla="*/ 1029 h 1040"/>
              <a:gd name="T60" fmla="*/ 2578 w 4191"/>
              <a:gd name="T61" fmla="*/ 1029 h 1040"/>
              <a:gd name="T62" fmla="*/ 2667 w 4191"/>
              <a:gd name="T63" fmla="*/ 980 h 1040"/>
              <a:gd name="T64" fmla="*/ 2749 w 4191"/>
              <a:gd name="T65" fmla="*/ 886 h 1040"/>
              <a:gd name="T66" fmla="*/ 2832 w 4191"/>
              <a:gd name="T67" fmla="*/ 754 h 1040"/>
              <a:gd name="T68" fmla="*/ 2920 w 4191"/>
              <a:gd name="T69" fmla="*/ 600 h 1040"/>
              <a:gd name="T70" fmla="*/ 3002 w 4191"/>
              <a:gd name="T71" fmla="*/ 435 h 1040"/>
              <a:gd name="T72" fmla="*/ 3090 w 4191"/>
              <a:gd name="T73" fmla="*/ 280 h 1040"/>
              <a:gd name="T74" fmla="*/ 3173 w 4191"/>
              <a:gd name="T75" fmla="*/ 148 h 1040"/>
              <a:gd name="T76" fmla="*/ 3255 w 4191"/>
              <a:gd name="T77" fmla="*/ 55 h 1040"/>
              <a:gd name="T78" fmla="*/ 3344 w 4191"/>
              <a:gd name="T79" fmla="*/ 5 h 1040"/>
              <a:gd name="T80" fmla="*/ 3426 w 4191"/>
              <a:gd name="T81" fmla="*/ 5 h 1040"/>
              <a:gd name="T82" fmla="*/ 3508 w 4191"/>
              <a:gd name="T83" fmla="*/ 55 h 1040"/>
              <a:gd name="T84" fmla="*/ 3597 w 4191"/>
              <a:gd name="T85" fmla="*/ 148 h 1040"/>
              <a:gd name="T86" fmla="*/ 3679 w 4191"/>
              <a:gd name="T87" fmla="*/ 280 h 1040"/>
              <a:gd name="T88" fmla="*/ 3767 w 4191"/>
              <a:gd name="T89" fmla="*/ 435 h 1040"/>
              <a:gd name="T90" fmla="*/ 3850 w 4191"/>
              <a:gd name="T91" fmla="*/ 600 h 1040"/>
              <a:gd name="T92" fmla="*/ 3932 w 4191"/>
              <a:gd name="T93" fmla="*/ 754 h 1040"/>
              <a:gd name="T94" fmla="*/ 4020 w 4191"/>
              <a:gd name="T95" fmla="*/ 886 h 1040"/>
              <a:gd name="T96" fmla="*/ 4103 w 4191"/>
              <a:gd name="T97" fmla="*/ 980 h 1040"/>
              <a:gd name="T98" fmla="*/ 4191 w 4191"/>
              <a:gd name="T99" fmla="*/ 1029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91" h="1040">
                <a:moveTo>
                  <a:pt x="0" y="0"/>
                </a:moveTo>
                <a:lnTo>
                  <a:pt x="42" y="5"/>
                </a:lnTo>
                <a:lnTo>
                  <a:pt x="83" y="22"/>
                </a:lnTo>
                <a:lnTo>
                  <a:pt x="124" y="55"/>
                </a:lnTo>
                <a:lnTo>
                  <a:pt x="165" y="99"/>
                </a:lnTo>
                <a:lnTo>
                  <a:pt x="212" y="148"/>
                </a:lnTo>
                <a:lnTo>
                  <a:pt x="254" y="209"/>
                </a:lnTo>
                <a:lnTo>
                  <a:pt x="295" y="280"/>
                </a:lnTo>
                <a:lnTo>
                  <a:pt x="336" y="358"/>
                </a:lnTo>
                <a:lnTo>
                  <a:pt x="377" y="435"/>
                </a:lnTo>
                <a:lnTo>
                  <a:pt x="424" y="517"/>
                </a:lnTo>
                <a:lnTo>
                  <a:pt x="465" y="600"/>
                </a:lnTo>
                <a:lnTo>
                  <a:pt x="507" y="677"/>
                </a:lnTo>
                <a:lnTo>
                  <a:pt x="548" y="754"/>
                </a:lnTo>
                <a:lnTo>
                  <a:pt x="589" y="826"/>
                </a:lnTo>
                <a:lnTo>
                  <a:pt x="636" y="886"/>
                </a:lnTo>
                <a:lnTo>
                  <a:pt x="677" y="936"/>
                </a:lnTo>
                <a:lnTo>
                  <a:pt x="718" y="980"/>
                </a:lnTo>
                <a:lnTo>
                  <a:pt x="760" y="1013"/>
                </a:lnTo>
                <a:lnTo>
                  <a:pt x="801" y="1029"/>
                </a:lnTo>
                <a:lnTo>
                  <a:pt x="842" y="1040"/>
                </a:lnTo>
                <a:lnTo>
                  <a:pt x="889" y="1029"/>
                </a:lnTo>
                <a:lnTo>
                  <a:pt x="930" y="1013"/>
                </a:lnTo>
                <a:lnTo>
                  <a:pt x="972" y="980"/>
                </a:lnTo>
                <a:lnTo>
                  <a:pt x="1013" y="936"/>
                </a:lnTo>
                <a:lnTo>
                  <a:pt x="1054" y="886"/>
                </a:lnTo>
                <a:lnTo>
                  <a:pt x="1101" y="826"/>
                </a:lnTo>
                <a:lnTo>
                  <a:pt x="1142" y="754"/>
                </a:lnTo>
                <a:lnTo>
                  <a:pt x="1183" y="677"/>
                </a:lnTo>
                <a:lnTo>
                  <a:pt x="1225" y="600"/>
                </a:lnTo>
                <a:lnTo>
                  <a:pt x="1266" y="517"/>
                </a:lnTo>
                <a:lnTo>
                  <a:pt x="1313" y="435"/>
                </a:lnTo>
                <a:lnTo>
                  <a:pt x="1354" y="358"/>
                </a:lnTo>
                <a:lnTo>
                  <a:pt x="1395" y="280"/>
                </a:lnTo>
                <a:lnTo>
                  <a:pt x="1437" y="209"/>
                </a:lnTo>
                <a:lnTo>
                  <a:pt x="1478" y="148"/>
                </a:lnTo>
                <a:lnTo>
                  <a:pt x="1525" y="99"/>
                </a:lnTo>
                <a:lnTo>
                  <a:pt x="1566" y="55"/>
                </a:lnTo>
                <a:lnTo>
                  <a:pt x="1607" y="22"/>
                </a:lnTo>
                <a:lnTo>
                  <a:pt x="1648" y="5"/>
                </a:lnTo>
                <a:lnTo>
                  <a:pt x="1690" y="0"/>
                </a:lnTo>
                <a:lnTo>
                  <a:pt x="1731" y="5"/>
                </a:lnTo>
                <a:lnTo>
                  <a:pt x="1778" y="22"/>
                </a:lnTo>
                <a:lnTo>
                  <a:pt x="1819" y="55"/>
                </a:lnTo>
                <a:lnTo>
                  <a:pt x="1860" y="99"/>
                </a:lnTo>
                <a:lnTo>
                  <a:pt x="1902" y="148"/>
                </a:lnTo>
                <a:lnTo>
                  <a:pt x="1943" y="209"/>
                </a:lnTo>
                <a:lnTo>
                  <a:pt x="1990" y="280"/>
                </a:lnTo>
                <a:lnTo>
                  <a:pt x="2031" y="358"/>
                </a:lnTo>
                <a:lnTo>
                  <a:pt x="2072" y="435"/>
                </a:lnTo>
                <a:lnTo>
                  <a:pt x="2113" y="517"/>
                </a:lnTo>
                <a:lnTo>
                  <a:pt x="2155" y="600"/>
                </a:lnTo>
                <a:lnTo>
                  <a:pt x="2202" y="677"/>
                </a:lnTo>
                <a:lnTo>
                  <a:pt x="2243" y="754"/>
                </a:lnTo>
                <a:lnTo>
                  <a:pt x="2284" y="826"/>
                </a:lnTo>
                <a:lnTo>
                  <a:pt x="2325" y="886"/>
                </a:lnTo>
                <a:lnTo>
                  <a:pt x="2367" y="936"/>
                </a:lnTo>
                <a:lnTo>
                  <a:pt x="2414" y="980"/>
                </a:lnTo>
                <a:lnTo>
                  <a:pt x="2455" y="1013"/>
                </a:lnTo>
                <a:lnTo>
                  <a:pt x="2496" y="1029"/>
                </a:lnTo>
                <a:lnTo>
                  <a:pt x="2537" y="1040"/>
                </a:lnTo>
                <a:lnTo>
                  <a:pt x="2578" y="1029"/>
                </a:lnTo>
                <a:lnTo>
                  <a:pt x="2620" y="1013"/>
                </a:lnTo>
                <a:lnTo>
                  <a:pt x="2667" y="980"/>
                </a:lnTo>
                <a:lnTo>
                  <a:pt x="2708" y="936"/>
                </a:lnTo>
                <a:lnTo>
                  <a:pt x="2749" y="886"/>
                </a:lnTo>
                <a:lnTo>
                  <a:pt x="2790" y="826"/>
                </a:lnTo>
                <a:lnTo>
                  <a:pt x="2832" y="754"/>
                </a:lnTo>
                <a:lnTo>
                  <a:pt x="2879" y="677"/>
                </a:lnTo>
                <a:lnTo>
                  <a:pt x="2920" y="600"/>
                </a:lnTo>
                <a:lnTo>
                  <a:pt x="2961" y="517"/>
                </a:lnTo>
                <a:lnTo>
                  <a:pt x="3002" y="435"/>
                </a:lnTo>
                <a:lnTo>
                  <a:pt x="3043" y="358"/>
                </a:lnTo>
                <a:lnTo>
                  <a:pt x="3090" y="280"/>
                </a:lnTo>
                <a:lnTo>
                  <a:pt x="3132" y="209"/>
                </a:lnTo>
                <a:lnTo>
                  <a:pt x="3173" y="148"/>
                </a:lnTo>
                <a:lnTo>
                  <a:pt x="3214" y="99"/>
                </a:lnTo>
                <a:lnTo>
                  <a:pt x="3255" y="55"/>
                </a:lnTo>
                <a:lnTo>
                  <a:pt x="3302" y="22"/>
                </a:lnTo>
                <a:lnTo>
                  <a:pt x="3344" y="5"/>
                </a:lnTo>
                <a:lnTo>
                  <a:pt x="3385" y="0"/>
                </a:lnTo>
                <a:lnTo>
                  <a:pt x="3426" y="5"/>
                </a:lnTo>
                <a:lnTo>
                  <a:pt x="3467" y="22"/>
                </a:lnTo>
                <a:lnTo>
                  <a:pt x="3508" y="55"/>
                </a:lnTo>
                <a:lnTo>
                  <a:pt x="3555" y="99"/>
                </a:lnTo>
                <a:lnTo>
                  <a:pt x="3597" y="148"/>
                </a:lnTo>
                <a:lnTo>
                  <a:pt x="3638" y="209"/>
                </a:lnTo>
                <a:lnTo>
                  <a:pt x="3679" y="280"/>
                </a:lnTo>
                <a:lnTo>
                  <a:pt x="3720" y="358"/>
                </a:lnTo>
                <a:lnTo>
                  <a:pt x="3767" y="435"/>
                </a:lnTo>
                <a:lnTo>
                  <a:pt x="3809" y="517"/>
                </a:lnTo>
                <a:lnTo>
                  <a:pt x="3850" y="600"/>
                </a:lnTo>
                <a:lnTo>
                  <a:pt x="3891" y="677"/>
                </a:lnTo>
                <a:lnTo>
                  <a:pt x="3932" y="754"/>
                </a:lnTo>
                <a:lnTo>
                  <a:pt x="3979" y="826"/>
                </a:lnTo>
                <a:lnTo>
                  <a:pt x="4020" y="886"/>
                </a:lnTo>
                <a:lnTo>
                  <a:pt x="4062" y="936"/>
                </a:lnTo>
                <a:lnTo>
                  <a:pt x="4103" y="980"/>
                </a:lnTo>
                <a:lnTo>
                  <a:pt x="4144" y="1013"/>
                </a:lnTo>
                <a:lnTo>
                  <a:pt x="4191" y="1029"/>
                </a:lnTo>
              </a:path>
            </a:pathLst>
          </a:custGeom>
          <a:noFill/>
          <a:ln w="28575" cap="flat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88" name="Oval 60"/>
          <p:cNvSpPr>
            <a:spLocks noChangeArrowheads="1"/>
          </p:cNvSpPr>
          <p:nvPr/>
        </p:nvSpPr>
        <p:spPr bwMode="auto">
          <a:xfrm>
            <a:off x="4221163" y="2105025"/>
            <a:ext cx="74612" cy="698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90" name="Oval 62"/>
          <p:cNvSpPr>
            <a:spLocks noChangeArrowheads="1"/>
          </p:cNvSpPr>
          <p:nvPr/>
        </p:nvSpPr>
        <p:spPr bwMode="auto">
          <a:xfrm>
            <a:off x="6911975" y="2105025"/>
            <a:ext cx="74613" cy="6985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2600" name="Group 72"/>
          <p:cNvGrpSpPr>
            <a:grpSpLocks/>
          </p:cNvGrpSpPr>
          <p:nvPr/>
        </p:nvGrpSpPr>
        <p:grpSpPr bwMode="auto">
          <a:xfrm>
            <a:off x="1119188" y="2025650"/>
            <a:ext cx="7399337" cy="2089150"/>
            <a:chOff x="705" y="1276"/>
            <a:chExt cx="4661" cy="1316"/>
          </a:xfrm>
        </p:grpSpPr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952" y="2388"/>
              <a:ext cx="42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 flipV="1">
              <a:off x="952" y="1348"/>
              <a:ext cx="1" cy="10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952" y="2388"/>
              <a:ext cx="42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 flipV="1">
              <a:off x="952" y="1348"/>
              <a:ext cx="1" cy="10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952" y="1348"/>
              <a:ext cx="1" cy="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 flipV="1">
              <a:off x="1794" y="2344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1723" y="2410"/>
              <a:ext cx="2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smtClean="0">
                  <a:solidFill>
                    <a:srgbClr val="000000"/>
                  </a:solidFill>
                  <a:latin typeface="Helvetica" pitchFamily="34" charset="0"/>
                </a:rPr>
                <a:t>20</a:t>
              </a: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 flipV="1">
              <a:off x="2641" y="2344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2571" y="2410"/>
              <a:ext cx="2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smtClean="0">
                  <a:solidFill>
                    <a:srgbClr val="000000"/>
                  </a:solidFill>
                  <a:latin typeface="Helvetica" pitchFamily="34" charset="0"/>
                </a:rPr>
                <a:t>40</a:t>
              </a: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7" name="Line 29"/>
            <p:cNvSpPr>
              <a:spLocks noChangeShapeType="1"/>
            </p:cNvSpPr>
            <p:nvPr/>
          </p:nvSpPr>
          <p:spPr bwMode="auto">
            <a:xfrm flipV="1">
              <a:off x="3489" y="2344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3418" y="2410"/>
              <a:ext cx="2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smtClean="0">
                  <a:solidFill>
                    <a:srgbClr val="000000"/>
                  </a:solidFill>
                  <a:latin typeface="Helvetica" pitchFamily="34" charset="0"/>
                </a:rPr>
                <a:t>60</a:t>
              </a: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 flipV="1">
              <a:off x="4337" y="2344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4266" y="2410"/>
              <a:ext cx="21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smtClean="0">
                  <a:solidFill>
                    <a:srgbClr val="000000"/>
                  </a:solidFill>
                  <a:latin typeface="Helvetica" pitchFamily="34" charset="0"/>
                </a:rPr>
                <a:t>80</a:t>
              </a: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 flipV="1">
              <a:off x="5184" y="2344"/>
              <a:ext cx="1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5078" y="2410"/>
              <a:ext cx="28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smtClean="0">
                  <a:solidFill>
                    <a:srgbClr val="000000"/>
                  </a:solidFill>
                  <a:latin typeface="Helvetica" pitchFamily="34" charset="0"/>
                </a:rPr>
                <a:t>100</a:t>
              </a: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 flipH="1">
              <a:off x="5137" y="2388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 flipH="1">
              <a:off x="5137" y="2124"/>
              <a:ext cx="4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1" name="Rectangle 43"/>
            <p:cNvSpPr>
              <a:spLocks noChangeArrowheads="1"/>
            </p:cNvSpPr>
            <p:nvPr/>
          </p:nvSpPr>
          <p:spPr bwMode="auto">
            <a:xfrm>
              <a:off x="705" y="2052"/>
              <a:ext cx="30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smtClean="0">
                  <a:solidFill>
                    <a:srgbClr val="000000"/>
                  </a:solidFill>
                  <a:latin typeface="Helvetica" pitchFamily="34" charset="0"/>
                </a:rPr>
                <a:t>-0.5</a:t>
              </a: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952" y="1865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852" y="1794"/>
              <a:ext cx="14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smtClean="0">
                  <a:solidFill>
                    <a:srgbClr val="000000"/>
                  </a:solidFill>
                  <a:latin typeface="Helvetica" pitchFamily="34" charset="0"/>
                </a:rPr>
                <a:t>0</a:t>
              </a: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952" y="1606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7" name="Rectangle 49"/>
            <p:cNvSpPr>
              <a:spLocks noChangeArrowheads="1"/>
            </p:cNvSpPr>
            <p:nvPr/>
          </p:nvSpPr>
          <p:spPr bwMode="auto">
            <a:xfrm>
              <a:off x="746" y="1535"/>
              <a:ext cx="2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smtClean="0">
                  <a:solidFill>
                    <a:srgbClr val="000000"/>
                  </a:solidFill>
                  <a:latin typeface="Helvetica" pitchFamily="34" charset="0"/>
                </a:rPr>
                <a:t>0.5</a:t>
              </a: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>
              <a:off x="952" y="1348"/>
              <a:ext cx="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0" name="Rectangle 52"/>
            <p:cNvSpPr>
              <a:spLocks noChangeArrowheads="1"/>
            </p:cNvSpPr>
            <p:nvPr/>
          </p:nvSpPr>
          <p:spPr bwMode="auto">
            <a:xfrm>
              <a:off x="852" y="1276"/>
              <a:ext cx="14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b="1" smtClean="0">
                  <a:solidFill>
                    <a:srgbClr val="000000"/>
                  </a:solidFill>
                  <a:latin typeface="Helvetica" pitchFamily="34" charset="0"/>
                </a:rPr>
                <a:t>1</a:t>
              </a: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>
              <a:off x="952" y="1348"/>
              <a:ext cx="42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952" y="2388"/>
              <a:ext cx="423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 flipV="1">
              <a:off x="952" y="1348"/>
              <a:ext cx="1" cy="10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6" name="Oval 58"/>
            <p:cNvSpPr>
              <a:spLocks noChangeArrowheads="1"/>
            </p:cNvSpPr>
            <p:nvPr/>
          </p:nvSpPr>
          <p:spPr bwMode="auto">
            <a:xfrm>
              <a:off x="970" y="1326"/>
              <a:ext cx="47" cy="4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7" name="Oval 59"/>
            <p:cNvSpPr>
              <a:spLocks noChangeArrowheads="1"/>
            </p:cNvSpPr>
            <p:nvPr/>
          </p:nvSpPr>
          <p:spPr bwMode="auto">
            <a:xfrm>
              <a:off x="1812" y="2366"/>
              <a:ext cx="47" cy="4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89" name="Oval 61"/>
            <p:cNvSpPr>
              <a:spLocks noChangeArrowheads="1"/>
            </p:cNvSpPr>
            <p:nvPr/>
          </p:nvSpPr>
          <p:spPr bwMode="auto">
            <a:xfrm>
              <a:off x="3507" y="2366"/>
              <a:ext cx="47" cy="4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591" name="Line 63"/>
            <p:cNvSpPr>
              <a:spLocks noChangeShapeType="1"/>
            </p:cNvSpPr>
            <p:nvPr/>
          </p:nvSpPr>
          <p:spPr bwMode="auto">
            <a:xfrm flipV="1">
              <a:off x="993" y="1348"/>
              <a:ext cx="1" cy="5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2592" name="Line 64"/>
          <p:cNvSpPr>
            <a:spLocks noChangeShapeType="1"/>
          </p:cNvSpPr>
          <p:nvPr/>
        </p:nvSpPr>
        <p:spPr bwMode="auto">
          <a:xfrm>
            <a:off x="2913063" y="2960688"/>
            <a:ext cx="1587" cy="830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93" name="Line 65"/>
          <p:cNvSpPr>
            <a:spLocks noChangeShapeType="1"/>
          </p:cNvSpPr>
          <p:nvPr/>
        </p:nvSpPr>
        <p:spPr bwMode="auto">
          <a:xfrm flipV="1">
            <a:off x="4259263" y="2139950"/>
            <a:ext cx="1587" cy="8207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94" name="Line 66"/>
          <p:cNvSpPr>
            <a:spLocks noChangeShapeType="1"/>
          </p:cNvSpPr>
          <p:nvPr/>
        </p:nvSpPr>
        <p:spPr bwMode="auto">
          <a:xfrm>
            <a:off x="5603875" y="2960688"/>
            <a:ext cx="1588" cy="830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95" name="Line 67"/>
          <p:cNvSpPr>
            <a:spLocks noChangeShapeType="1"/>
          </p:cNvSpPr>
          <p:nvPr/>
        </p:nvSpPr>
        <p:spPr bwMode="auto">
          <a:xfrm flipV="1">
            <a:off x="6950075" y="2139950"/>
            <a:ext cx="1588" cy="8207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96" name="Freeform 68"/>
          <p:cNvSpPr>
            <a:spLocks/>
          </p:cNvSpPr>
          <p:nvPr/>
        </p:nvSpPr>
        <p:spPr bwMode="auto">
          <a:xfrm>
            <a:off x="1576388" y="2139950"/>
            <a:ext cx="5308600" cy="1651000"/>
          </a:xfrm>
          <a:custGeom>
            <a:avLst/>
            <a:gdLst>
              <a:gd name="T0" fmla="*/ 42 w 3344"/>
              <a:gd name="T1" fmla="*/ 49 h 1040"/>
              <a:gd name="T2" fmla="*/ 124 w 3344"/>
              <a:gd name="T3" fmla="*/ 159 h 1040"/>
              <a:gd name="T4" fmla="*/ 212 w 3344"/>
              <a:gd name="T5" fmla="*/ 269 h 1040"/>
              <a:gd name="T6" fmla="*/ 295 w 3344"/>
              <a:gd name="T7" fmla="*/ 380 h 1040"/>
              <a:gd name="T8" fmla="*/ 377 w 3344"/>
              <a:gd name="T9" fmla="*/ 490 h 1040"/>
              <a:gd name="T10" fmla="*/ 465 w 3344"/>
              <a:gd name="T11" fmla="*/ 600 h 1040"/>
              <a:gd name="T12" fmla="*/ 548 w 3344"/>
              <a:gd name="T13" fmla="*/ 710 h 1040"/>
              <a:gd name="T14" fmla="*/ 636 w 3344"/>
              <a:gd name="T15" fmla="*/ 820 h 1040"/>
              <a:gd name="T16" fmla="*/ 718 w 3344"/>
              <a:gd name="T17" fmla="*/ 930 h 1040"/>
              <a:gd name="T18" fmla="*/ 801 w 3344"/>
              <a:gd name="T19" fmla="*/ 1040 h 1040"/>
              <a:gd name="T20" fmla="*/ 889 w 3344"/>
              <a:gd name="T21" fmla="*/ 985 h 1040"/>
              <a:gd name="T22" fmla="*/ 972 w 3344"/>
              <a:gd name="T23" fmla="*/ 875 h 1040"/>
              <a:gd name="T24" fmla="*/ 1054 w 3344"/>
              <a:gd name="T25" fmla="*/ 765 h 1040"/>
              <a:gd name="T26" fmla="*/ 1142 w 3344"/>
              <a:gd name="T27" fmla="*/ 655 h 1040"/>
              <a:gd name="T28" fmla="*/ 1225 w 3344"/>
              <a:gd name="T29" fmla="*/ 545 h 1040"/>
              <a:gd name="T30" fmla="*/ 1313 w 3344"/>
              <a:gd name="T31" fmla="*/ 435 h 1040"/>
              <a:gd name="T32" fmla="*/ 1395 w 3344"/>
              <a:gd name="T33" fmla="*/ 325 h 1040"/>
              <a:gd name="T34" fmla="*/ 1478 w 3344"/>
              <a:gd name="T35" fmla="*/ 214 h 1040"/>
              <a:gd name="T36" fmla="*/ 1566 w 3344"/>
              <a:gd name="T37" fmla="*/ 104 h 1040"/>
              <a:gd name="T38" fmla="*/ 1648 w 3344"/>
              <a:gd name="T39" fmla="*/ 0 h 1040"/>
              <a:gd name="T40" fmla="*/ 1731 w 3344"/>
              <a:gd name="T41" fmla="*/ 49 h 1040"/>
              <a:gd name="T42" fmla="*/ 1819 w 3344"/>
              <a:gd name="T43" fmla="*/ 159 h 1040"/>
              <a:gd name="T44" fmla="*/ 1902 w 3344"/>
              <a:gd name="T45" fmla="*/ 269 h 1040"/>
              <a:gd name="T46" fmla="*/ 1990 w 3344"/>
              <a:gd name="T47" fmla="*/ 380 h 1040"/>
              <a:gd name="T48" fmla="*/ 2072 w 3344"/>
              <a:gd name="T49" fmla="*/ 490 h 1040"/>
              <a:gd name="T50" fmla="*/ 2155 w 3344"/>
              <a:gd name="T51" fmla="*/ 600 h 1040"/>
              <a:gd name="T52" fmla="*/ 2243 w 3344"/>
              <a:gd name="T53" fmla="*/ 710 h 1040"/>
              <a:gd name="T54" fmla="*/ 2325 w 3344"/>
              <a:gd name="T55" fmla="*/ 820 h 1040"/>
              <a:gd name="T56" fmla="*/ 2414 w 3344"/>
              <a:gd name="T57" fmla="*/ 930 h 1040"/>
              <a:gd name="T58" fmla="*/ 2496 w 3344"/>
              <a:gd name="T59" fmla="*/ 1040 h 1040"/>
              <a:gd name="T60" fmla="*/ 2578 w 3344"/>
              <a:gd name="T61" fmla="*/ 985 h 1040"/>
              <a:gd name="T62" fmla="*/ 2667 w 3344"/>
              <a:gd name="T63" fmla="*/ 875 h 1040"/>
              <a:gd name="T64" fmla="*/ 2749 w 3344"/>
              <a:gd name="T65" fmla="*/ 765 h 1040"/>
              <a:gd name="T66" fmla="*/ 2832 w 3344"/>
              <a:gd name="T67" fmla="*/ 655 h 1040"/>
              <a:gd name="T68" fmla="*/ 2920 w 3344"/>
              <a:gd name="T69" fmla="*/ 545 h 1040"/>
              <a:gd name="T70" fmla="*/ 3002 w 3344"/>
              <a:gd name="T71" fmla="*/ 435 h 1040"/>
              <a:gd name="T72" fmla="*/ 3090 w 3344"/>
              <a:gd name="T73" fmla="*/ 325 h 1040"/>
              <a:gd name="T74" fmla="*/ 3173 w 3344"/>
              <a:gd name="T75" fmla="*/ 214 h 1040"/>
              <a:gd name="T76" fmla="*/ 3255 w 3344"/>
              <a:gd name="T77" fmla="*/ 104 h 1040"/>
              <a:gd name="T78" fmla="*/ 3344 w 3344"/>
              <a:gd name="T79" fmla="*/ 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344" h="1040">
                <a:moveTo>
                  <a:pt x="0" y="0"/>
                </a:moveTo>
                <a:lnTo>
                  <a:pt x="42" y="49"/>
                </a:lnTo>
                <a:lnTo>
                  <a:pt x="83" y="104"/>
                </a:lnTo>
                <a:lnTo>
                  <a:pt x="124" y="159"/>
                </a:lnTo>
                <a:lnTo>
                  <a:pt x="165" y="214"/>
                </a:lnTo>
                <a:lnTo>
                  <a:pt x="212" y="269"/>
                </a:lnTo>
                <a:lnTo>
                  <a:pt x="254" y="325"/>
                </a:lnTo>
                <a:lnTo>
                  <a:pt x="295" y="380"/>
                </a:lnTo>
                <a:lnTo>
                  <a:pt x="336" y="435"/>
                </a:lnTo>
                <a:lnTo>
                  <a:pt x="377" y="490"/>
                </a:lnTo>
                <a:lnTo>
                  <a:pt x="424" y="545"/>
                </a:lnTo>
                <a:lnTo>
                  <a:pt x="465" y="600"/>
                </a:lnTo>
                <a:lnTo>
                  <a:pt x="507" y="655"/>
                </a:lnTo>
                <a:lnTo>
                  <a:pt x="548" y="710"/>
                </a:lnTo>
                <a:lnTo>
                  <a:pt x="589" y="765"/>
                </a:lnTo>
                <a:lnTo>
                  <a:pt x="636" y="820"/>
                </a:lnTo>
                <a:lnTo>
                  <a:pt x="677" y="875"/>
                </a:lnTo>
                <a:lnTo>
                  <a:pt x="718" y="930"/>
                </a:lnTo>
                <a:lnTo>
                  <a:pt x="760" y="985"/>
                </a:lnTo>
                <a:lnTo>
                  <a:pt x="801" y="1040"/>
                </a:lnTo>
                <a:lnTo>
                  <a:pt x="842" y="1040"/>
                </a:lnTo>
                <a:lnTo>
                  <a:pt x="889" y="985"/>
                </a:lnTo>
                <a:lnTo>
                  <a:pt x="930" y="930"/>
                </a:lnTo>
                <a:lnTo>
                  <a:pt x="972" y="875"/>
                </a:lnTo>
                <a:lnTo>
                  <a:pt x="1013" y="820"/>
                </a:lnTo>
                <a:lnTo>
                  <a:pt x="1054" y="765"/>
                </a:lnTo>
                <a:lnTo>
                  <a:pt x="1101" y="710"/>
                </a:lnTo>
                <a:lnTo>
                  <a:pt x="1142" y="655"/>
                </a:lnTo>
                <a:lnTo>
                  <a:pt x="1183" y="600"/>
                </a:lnTo>
                <a:lnTo>
                  <a:pt x="1225" y="545"/>
                </a:lnTo>
                <a:lnTo>
                  <a:pt x="1266" y="490"/>
                </a:lnTo>
                <a:lnTo>
                  <a:pt x="1313" y="435"/>
                </a:lnTo>
                <a:lnTo>
                  <a:pt x="1354" y="380"/>
                </a:lnTo>
                <a:lnTo>
                  <a:pt x="1395" y="325"/>
                </a:lnTo>
                <a:lnTo>
                  <a:pt x="1437" y="269"/>
                </a:lnTo>
                <a:lnTo>
                  <a:pt x="1478" y="214"/>
                </a:lnTo>
                <a:lnTo>
                  <a:pt x="1525" y="159"/>
                </a:lnTo>
                <a:lnTo>
                  <a:pt x="1566" y="104"/>
                </a:lnTo>
                <a:lnTo>
                  <a:pt x="1607" y="49"/>
                </a:lnTo>
                <a:lnTo>
                  <a:pt x="1648" y="0"/>
                </a:lnTo>
                <a:lnTo>
                  <a:pt x="1690" y="0"/>
                </a:lnTo>
                <a:lnTo>
                  <a:pt x="1731" y="49"/>
                </a:lnTo>
                <a:lnTo>
                  <a:pt x="1778" y="104"/>
                </a:lnTo>
                <a:lnTo>
                  <a:pt x="1819" y="159"/>
                </a:lnTo>
                <a:lnTo>
                  <a:pt x="1860" y="214"/>
                </a:lnTo>
                <a:lnTo>
                  <a:pt x="1902" y="269"/>
                </a:lnTo>
                <a:lnTo>
                  <a:pt x="1943" y="325"/>
                </a:lnTo>
                <a:lnTo>
                  <a:pt x="1990" y="380"/>
                </a:lnTo>
                <a:lnTo>
                  <a:pt x="2031" y="435"/>
                </a:lnTo>
                <a:lnTo>
                  <a:pt x="2072" y="490"/>
                </a:lnTo>
                <a:lnTo>
                  <a:pt x="2113" y="545"/>
                </a:lnTo>
                <a:lnTo>
                  <a:pt x="2155" y="600"/>
                </a:lnTo>
                <a:lnTo>
                  <a:pt x="2202" y="655"/>
                </a:lnTo>
                <a:lnTo>
                  <a:pt x="2243" y="710"/>
                </a:lnTo>
                <a:lnTo>
                  <a:pt x="2284" y="765"/>
                </a:lnTo>
                <a:lnTo>
                  <a:pt x="2325" y="820"/>
                </a:lnTo>
                <a:lnTo>
                  <a:pt x="2367" y="875"/>
                </a:lnTo>
                <a:lnTo>
                  <a:pt x="2414" y="930"/>
                </a:lnTo>
                <a:lnTo>
                  <a:pt x="2455" y="985"/>
                </a:lnTo>
                <a:lnTo>
                  <a:pt x="2496" y="1040"/>
                </a:lnTo>
                <a:lnTo>
                  <a:pt x="2537" y="1040"/>
                </a:lnTo>
                <a:lnTo>
                  <a:pt x="2578" y="985"/>
                </a:lnTo>
                <a:lnTo>
                  <a:pt x="2620" y="930"/>
                </a:lnTo>
                <a:lnTo>
                  <a:pt x="2667" y="875"/>
                </a:lnTo>
                <a:lnTo>
                  <a:pt x="2708" y="820"/>
                </a:lnTo>
                <a:lnTo>
                  <a:pt x="2749" y="765"/>
                </a:lnTo>
                <a:lnTo>
                  <a:pt x="2790" y="710"/>
                </a:lnTo>
                <a:lnTo>
                  <a:pt x="2832" y="655"/>
                </a:lnTo>
                <a:lnTo>
                  <a:pt x="2879" y="600"/>
                </a:lnTo>
                <a:lnTo>
                  <a:pt x="2920" y="545"/>
                </a:lnTo>
                <a:lnTo>
                  <a:pt x="2961" y="490"/>
                </a:lnTo>
                <a:lnTo>
                  <a:pt x="3002" y="435"/>
                </a:lnTo>
                <a:lnTo>
                  <a:pt x="3043" y="380"/>
                </a:lnTo>
                <a:lnTo>
                  <a:pt x="3090" y="325"/>
                </a:lnTo>
                <a:lnTo>
                  <a:pt x="3132" y="269"/>
                </a:lnTo>
                <a:lnTo>
                  <a:pt x="3173" y="214"/>
                </a:lnTo>
                <a:lnTo>
                  <a:pt x="3214" y="159"/>
                </a:lnTo>
                <a:lnTo>
                  <a:pt x="3255" y="104"/>
                </a:lnTo>
                <a:lnTo>
                  <a:pt x="3302" y="49"/>
                </a:lnTo>
                <a:lnTo>
                  <a:pt x="3344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97" name="Freeform 69"/>
          <p:cNvSpPr>
            <a:spLocks/>
          </p:cNvSpPr>
          <p:nvPr/>
        </p:nvSpPr>
        <p:spPr bwMode="auto">
          <a:xfrm>
            <a:off x="1576388" y="2960688"/>
            <a:ext cx="6653212" cy="1587"/>
          </a:xfrm>
          <a:custGeom>
            <a:avLst/>
            <a:gdLst>
              <a:gd name="T0" fmla="*/ 42 w 4191"/>
              <a:gd name="T1" fmla="*/ 124 w 4191"/>
              <a:gd name="T2" fmla="*/ 212 w 4191"/>
              <a:gd name="T3" fmla="*/ 295 w 4191"/>
              <a:gd name="T4" fmla="*/ 377 w 4191"/>
              <a:gd name="T5" fmla="*/ 465 w 4191"/>
              <a:gd name="T6" fmla="*/ 548 w 4191"/>
              <a:gd name="T7" fmla="*/ 636 w 4191"/>
              <a:gd name="T8" fmla="*/ 718 w 4191"/>
              <a:gd name="T9" fmla="*/ 801 w 4191"/>
              <a:gd name="T10" fmla="*/ 889 w 4191"/>
              <a:gd name="T11" fmla="*/ 972 w 4191"/>
              <a:gd name="T12" fmla="*/ 1054 w 4191"/>
              <a:gd name="T13" fmla="*/ 1142 w 4191"/>
              <a:gd name="T14" fmla="*/ 1225 w 4191"/>
              <a:gd name="T15" fmla="*/ 1313 w 4191"/>
              <a:gd name="T16" fmla="*/ 1395 w 4191"/>
              <a:gd name="T17" fmla="*/ 1478 w 4191"/>
              <a:gd name="T18" fmla="*/ 1566 w 4191"/>
              <a:gd name="T19" fmla="*/ 1648 w 4191"/>
              <a:gd name="T20" fmla="*/ 1731 w 4191"/>
              <a:gd name="T21" fmla="*/ 1819 w 4191"/>
              <a:gd name="T22" fmla="*/ 1902 w 4191"/>
              <a:gd name="T23" fmla="*/ 1990 w 4191"/>
              <a:gd name="T24" fmla="*/ 2072 w 4191"/>
              <a:gd name="T25" fmla="*/ 2155 w 4191"/>
              <a:gd name="T26" fmla="*/ 2243 w 4191"/>
              <a:gd name="T27" fmla="*/ 2325 w 4191"/>
              <a:gd name="T28" fmla="*/ 2414 w 4191"/>
              <a:gd name="T29" fmla="*/ 2496 w 4191"/>
              <a:gd name="T30" fmla="*/ 2578 w 4191"/>
              <a:gd name="T31" fmla="*/ 2667 w 4191"/>
              <a:gd name="T32" fmla="*/ 2749 w 4191"/>
              <a:gd name="T33" fmla="*/ 2832 w 4191"/>
              <a:gd name="T34" fmla="*/ 2920 w 4191"/>
              <a:gd name="T35" fmla="*/ 3002 w 4191"/>
              <a:gd name="T36" fmla="*/ 3090 w 4191"/>
              <a:gd name="T37" fmla="*/ 3173 w 4191"/>
              <a:gd name="T38" fmla="*/ 3255 w 4191"/>
              <a:gd name="T39" fmla="*/ 3344 w 4191"/>
              <a:gd name="T40" fmla="*/ 3426 w 4191"/>
              <a:gd name="T41" fmla="*/ 3508 w 4191"/>
              <a:gd name="T42" fmla="*/ 3597 w 4191"/>
              <a:gd name="T43" fmla="*/ 3679 w 4191"/>
              <a:gd name="T44" fmla="*/ 3767 w 4191"/>
              <a:gd name="T45" fmla="*/ 3850 w 4191"/>
              <a:gd name="T46" fmla="*/ 3932 w 4191"/>
              <a:gd name="T47" fmla="*/ 4020 w 4191"/>
              <a:gd name="T48" fmla="*/ 4103 w 4191"/>
              <a:gd name="T49" fmla="*/ 4191 w 419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  <a:cxn ang="0">
                <a:pos x="T10" y="0"/>
              </a:cxn>
              <a:cxn ang="0">
                <a:pos x="T11" y="0"/>
              </a:cxn>
              <a:cxn ang="0">
                <a:pos x="T12" y="0"/>
              </a:cxn>
              <a:cxn ang="0">
                <a:pos x="T13" y="0"/>
              </a:cxn>
              <a:cxn ang="0">
                <a:pos x="T14" y="0"/>
              </a:cxn>
              <a:cxn ang="0">
                <a:pos x="T15" y="0"/>
              </a:cxn>
              <a:cxn ang="0">
                <a:pos x="T16" y="0"/>
              </a:cxn>
              <a:cxn ang="0">
                <a:pos x="T17" y="0"/>
              </a:cxn>
              <a:cxn ang="0">
                <a:pos x="T18" y="0"/>
              </a:cxn>
              <a:cxn ang="0">
                <a:pos x="T19" y="0"/>
              </a:cxn>
              <a:cxn ang="0">
                <a:pos x="T20" y="0"/>
              </a:cxn>
              <a:cxn ang="0">
                <a:pos x="T21" y="0"/>
              </a:cxn>
              <a:cxn ang="0">
                <a:pos x="T22" y="0"/>
              </a:cxn>
              <a:cxn ang="0">
                <a:pos x="T23" y="0"/>
              </a:cxn>
              <a:cxn ang="0">
                <a:pos x="T24" y="0"/>
              </a:cxn>
              <a:cxn ang="0">
                <a:pos x="T25" y="0"/>
              </a:cxn>
              <a:cxn ang="0">
                <a:pos x="T26" y="0"/>
              </a:cxn>
              <a:cxn ang="0">
                <a:pos x="T27" y="0"/>
              </a:cxn>
              <a:cxn ang="0">
                <a:pos x="T28" y="0"/>
              </a:cxn>
              <a:cxn ang="0">
                <a:pos x="T29" y="0"/>
              </a:cxn>
              <a:cxn ang="0">
                <a:pos x="T30" y="0"/>
              </a:cxn>
              <a:cxn ang="0">
                <a:pos x="T31" y="0"/>
              </a:cxn>
              <a:cxn ang="0">
                <a:pos x="T32" y="0"/>
              </a:cxn>
              <a:cxn ang="0">
                <a:pos x="T33" y="0"/>
              </a:cxn>
              <a:cxn ang="0">
                <a:pos x="T34" y="0"/>
              </a:cxn>
              <a:cxn ang="0">
                <a:pos x="T35" y="0"/>
              </a:cxn>
              <a:cxn ang="0">
                <a:pos x="T36" y="0"/>
              </a:cxn>
              <a:cxn ang="0">
                <a:pos x="T37" y="0"/>
              </a:cxn>
              <a:cxn ang="0">
                <a:pos x="T38" y="0"/>
              </a:cxn>
              <a:cxn ang="0">
                <a:pos x="T39" y="0"/>
              </a:cxn>
              <a:cxn ang="0">
                <a:pos x="T40" y="0"/>
              </a:cxn>
              <a:cxn ang="0">
                <a:pos x="T41" y="0"/>
              </a:cxn>
              <a:cxn ang="0">
                <a:pos x="T42" y="0"/>
              </a:cxn>
              <a:cxn ang="0">
                <a:pos x="T43" y="0"/>
              </a:cxn>
              <a:cxn ang="0">
                <a:pos x="T44" y="0"/>
              </a:cxn>
              <a:cxn ang="0">
                <a:pos x="T45" y="0"/>
              </a:cxn>
              <a:cxn ang="0">
                <a:pos x="T46" y="0"/>
              </a:cxn>
              <a:cxn ang="0">
                <a:pos x="T47" y="0"/>
              </a:cxn>
              <a:cxn ang="0">
                <a:pos x="T48" y="0"/>
              </a:cxn>
              <a:cxn ang="0">
                <a:pos x="T49" y="0"/>
              </a:cxn>
            </a:cxnLst>
            <a:rect l="0" t="0" r="r" b="b"/>
            <a:pathLst>
              <a:path w="4191">
                <a:moveTo>
                  <a:pt x="0" y="0"/>
                </a:moveTo>
                <a:lnTo>
                  <a:pt x="42" y="0"/>
                </a:lnTo>
                <a:lnTo>
                  <a:pt x="83" y="0"/>
                </a:lnTo>
                <a:lnTo>
                  <a:pt x="124" y="0"/>
                </a:lnTo>
                <a:lnTo>
                  <a:pt x="165" y="0"/>
                </a:lnTo>
                <a:lnTo>
                  <a:pt x="212" y="0"/>
                </a:lnTo>
                <a:lnTo>
                  <a:pt x="254" y="0"/>
                </a:lnTo>
                <a:lnTo>
                  <a:pt x="295" y="0"/>
                </a:lnTo>
                <a:lnTo>
                  <a:pt x="336" y="0"/>
                </a:lnTo>
                <a:lnTo>
                  <a:pt x="377" y="0"/>
                </a:lnTo>
                <a:lnTo>
                  <a:pt x="424" y="0"/>
                </a:lnTo>
                <a:lnTo>
                  <a:pt x="465" y="0"/>
                </a:lnTo>
                <a:lnTo>
                  <a:pt x="507" y="0"/>
                </a:lnTo>
                <a:lnTo>
                  <a:pt x="548" y="0"/>
                </a:lnTo>
                <a:lnTo>
                  <a:pt x="589" y="0"/>
                </a:lnTo>
                <a:lnTo>
                  <a:pt x="636" y="0"/>
                </a:lnTo>
                <a:lnTo>
                  <a:pt x="677" y="0"/>
                </a:lnTo>
                <a:lnTo>
                  <a:pt x="718" y="0"/>
                </a:lnTo>
                <a:lnTo>
                  <a:pt x="760" y="0"/>
                </a:lnTo>
                <a:lnTo>
                  <a:pt x="801" y="0"/>
                </a:lnTo>
                <a:lnTo>
                  <a:pt x="842" y="0"/>
                </a:lnTo>
                <a:lnTo>
                  <a:pt x="889" y="0"/>
                </a:lnTo>
                <a:lnTo>
                  <a:pt x="930" y="0"/>
                </a:lnTo>
                <a:lnTo>
                  <a:pt x="972" y="0"/>
                </a:lnTo>
                <a:lnTo>
                  <a:pt x="1013" y="0"/>
                </a:lnTo>
                <a:lnTo>
                  <a:pt x="1054" y="0"/>
                </a:lnTo>
                <a:lnTo>
                  <a:pt x="1101" y="0"/>
                </a:lnTo>
                <a:lnTo>
                  <a:pt x="1142" y="0"/>
                </a:lnTo>
                <a:lnTo>
                  <a:pt x="1183" y="0"/>
                </a:lnTo>
                <a:lnTo>
                  <a:pt x="1225" y="0"/>
                </a:lnTo>
                <a:lnTo>
                  <a:pt x="1266" y="0"/>
                </a:lnTo>
                <a:lnTo>
                  <a:pt x="1313" y="0"/>
                </a:lnTo>
                <a:lnTo>
                  <a:pt x="1354" y="0"/>
                </a:lnTo>
                <a:lnTo>
                  <a:pt x="1395" y="0"/>
                </a:lnTo>
                <a:lnTo>
                  <a:pt x="1437" y="0"/>
                </a:lnTo>
                <a:lnTo>
                  <a:pt x="1478" y="0"/>
                </a:lnTo>
                <a:lnTo>
                  <a:pt x="1525" y="0"/>
                </a:lnTo>
                <a:lnTo>
                  <a:pt x="1566" y="0"/>
                </a:lnTo>
                <a:lnTo>
                  <a:pt x="1607" y="0"/>
                </a:lnTo>
                <a:lnTo>
                  <a:pt x="1648" y="0"/>
                </a:lnTo>
                <a:lnTo>
                  <a:pt x="1690" y="0"/>
                </a:lnTo>
                <a:lnTo>
                  <a:pt x="1731" y="0"/>
                </a:lnTo>
                <a:lnTo>
                  <a:pt x="1778" y="0"/>
                </a:lnTo>
                <a:lnTo>
                  <a:pt x="1819" y="0"/>
                </a:lnTo>
                <a:lnTo>
                  <a:pt x="1860" y="0"/>
                </a:lnTo>
                <a:lnTo>
                  <a:pt x="1902" y="0"/>
                </a:lnTo>
                <a:lnTo>
                  <a:pt x="1943" y="0"/>
                </a:lnTo>
                <a:lnTo>
                  <a:pt x="1990" y="0"/>
                </a:lnTo>
                <a:lnTo>
                  <a:pt x="2031" y="0"/>
                </a:lnTo>
                <a:lnTo>
                  <a:pt x="2072" y="0"/>
                </a:lnTo>
                <a:lnTo>
                  <a:pt x="2113" y="0"/>
                </a:lnTo>
                <a:lnTo>
                  <a:pt x="2155" y="0"/>
                </a:lnTo>
                <a:lnTo>
                  <a:pt x="2202" y="0"/>
                </a:lnTo>
                <a:lnTo>
                  <a:pt x="2243" y="0"/>
                </a:lnTo>
                <a:lnTo>
                  <a:pt x="2284" y="0"/>
                </a:lnTo>
                <a:lnTo>
                  <a:pt x="2325" y="0"/>
                </a:lnTo>
                <a:lnTo>
                  <a:pt x="2367" y="0"/>
                </a:lnTo>
                <a:lnTo>
                  <a:pt x="2414" y="0"/>
                </a:lnTo>
                <a:lnTo>
                  <a:pt x="2455" y="0"/>
                </a:lnTo>
                <a:lnTo>
                  <a:pt x="2496" y="0"/>
                </a:lnTo>
                <a:lnTo>
                  <a:pt x="2537" y="0"/>
                </a:lnTo>
                <a:lnTo>
                  <a:pt x="2578" y="0"/>
                </a:lnTo>
                <a:lnTo>
                  <a:pt x="2620" y="0"/>
                </a:lnTo>
                <a:lnTo>
                  <a:pt x="2667" y="0"/>
                </a:lnTo>
                <a:lnTo>
                  <a:pt x="2708" y="0"/>
                </a:lnTo>
                <a:lnTo>
                  <a:pt x="2749" y="0"/>
                </a:lnTo>
                <a:lnTo>
                  <a:pt x="2790" y="0"/>
                </a:lnTo>
                <a:lnTo>
                  <a:pt x="2832" y="0"/>
                </a:lnTo>
                <a:lnTo>
                  <a:pt x="2879" y="0"/>
                </a:lnTo>
                <a:lnTo>
                  <a:pt x="2920" y="0"/>
                </a:lnTo>
                <a:lnTo>
                  <a:pt x="2961" y="0"/>
                </a:lnTo>
                <a:lnTo>
                  <a:pt x="3002" y="0"/>
                </a:lnTo>
                <a:lnTo>
                  <a:pt x="3043" y="0"/>
                </a:lnTo>
                <a:lnTo>
                  <a:pt x="3090" y="0"/>
                </a:lnTo>
                <a:lnTo>
                  <a:pt x="3132" y="0"/>
                </a:lnTo>
                <a:lnTo>
                  <a:pt x="3173" y="0"/>
                </a:lnTo>
                <a:lnTo>
                  <a:pt x="3214" y="0"/>
                </a:lnTo>
                <a:lnTo>
                  <a:pt x="3255" y="0"/>
                </a:lnTo>
                <a:lnTo>
                  <a:pt x="3302" y="0"/>
                </a:lnTo>
                <a:lnTo>
                  <a:pt x="3344" y="0"/>
                </a:lnTo>
                <a:lnTo>
                  <a:pt x="3385" y="0"/>
                </a:lnTo>
                <a:lnTo>
                  <a:pt x="3426" y="0"/>
                </a:lnTo>
                <a:lnTo>
                  <a:pt x="3467" y="0"/>
                </a:lnTo>
                <a:lnTo>
                  <a:pt x="3508" y="0"/>
                </a:lnTo>
                <a:lnTo>
                  <a:pt x="3555" y="0"/>
                </a:lnTo>
                <a:lnTo>
                  <a:pt x="3597" y="0"/>
                </a:lnTo>
                <a:lnTo>
                  <a:pt x="3638" y="0"/>
                </a:lnTo>
                <a:lnTo>
                  <a:pt x="3679" y="0"/>
                </a:lnTo>
                <a:lnTo>
                  <a:pt x="3720" y="0"/>
                </a:lnTo>
                <a:lnTo>
                  <a:pt x="3767" y="0"/>
                </a:lnTo>
                <a:lnTo>
                  <a:pt x="3809" y="0"/>
                </a:lnTo>
                <a:lnTo>
                  <a:pt x="3850" y="0"/>
                </a:lnTo>
                <a:lnTo>
                  <a:pt x="3891" y="0"/>
                </a:lnTo>
                <a:lnTo>
                  <a:pt x="3932" y="0"/>
                </a:lnTo>
                <a:lnTo>
                  <a:pt x="3979" y="0"/>
                </a:lnTo>
                <a:lnTo>
                  <a:pt x="4020" y="0"/>
                </a:lnTo>
                <a:lnTo>
                  <a:pt x="4062" y="0"/>
                </a:lnTo>
                <a:lnTo>
                  <a:pt x="4103" y="0"/>
                </a:lnTo>
                <a:lnTo>
                  <a:pt x="4144" y="0"/>
                </a:lnTo>
                <a:lnTo>
                  <a:pt x="4191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98" name="Freeform 70"/>
          <p:cNvSpPr>
            <a:spLocks/>
          </p:cNvSpPr>
          <p:nvPr/>
        </p:nvSpPr>
        <p:spPr bwMode="auto">
          <a:xfrm>
            <a:off x="1576388" y="2139950"/>
            <a:ext cx="6653212" cy="1651000"/>
          </a:xfrm>
          <a:custGeom>
            <a:avLst/>
            <a:gdLst>
              <a:gd name="T0" fmla="*/ 42 w 4191"/>
              <a:gd name="T1" fmla="*/ 0 h 1040"/>
              <a:gd name="T2" fmla="*/ 124 w 4191"/>
              <a:gd name="T3" fmla="*/ 0 h 1040"/>
              <a:gd name="T4" fmla="*/ 212 w 4191"/>
              <a:gd name="T5" fmla="*/ 0 h 1040"/>
              <a:gd name="T6" fmla="*/ 295 w 4191"/>
              <a:gd name="T7" fmla="*/ 0 h 1040"/>
              <a:gd name="T8" fmla="*/ 377 w 4191"/>
              <a:gd name="T9" fmla="*/ 0 h 1040"/>
              <a:gd name="T10" fmla="*/ 465 w 4191"/>
              <a:gd name="T11" fmla="*/ 1040 h 1040"/>
              <a:gd name="T12" fmla="*/ 548 w 4191"/>
              <a:gd name="T13" fmla="*/ 1040 h 1040"/>
              <a:gd name="T14" fmla="*/ 636 w 4191"/>
              <a:gd name="T15" fmla="*/ 1040 h 1040"/>
              <a:gd name="T16" fmla="*/ 718 w 4191"/>
              <a:gd name="T17" fmla="*/ 1040 h 1040"/>
              <a:gd name="T18" fmla="*/ 801 w 4191"/>
              <a:gd name="T19" fmla="*/ 1040 h 1040"/>
              <a:gd name="T20" fmla="*/ 889 w 4191"/>
              <a:gd name="T21" fmla="*/ 1040 h 1040"/>
              <a:gd name="T22" fmla="*/ 972 w 4191"/>
              <a:gd name="T23" fmla="*/ 1040 h 1040"/>
              <a:gd name="T24" fmla="*/ 1054 w 4191"/>
              <a:gd name="T25" fmla="*/ 1040 h 1040"/>
              <a:gd name="T26" fmla="*/ 1142 w 4191"/>
              <a:gd name="T27" fmla="*/ 1040 h 1040"/>
              <a:gd name="T28" fmla="*/ 1225 w 4191"/>
              <a:gd name="T29" fmla="*/ 1040 h 1040"/>
              <a:gd name="T30" fmla="*/ 1313 w 4191"/>
              <a:gd name="T31" fmla="*/ 0 h 1040"/>
              <a:gd name="T32" fmla="*/ 1395 w 4191"/>
              <a:gd name="T33" fmla="*/ 0 h 1040"/>
              <a:gd name="T34" fmla="*/ 1478 w 4191"/>
              <a:gd name="T35" fmla="*/ 0 h 1040"/>
              <a:gd name="T36" fmla="*/ 1566 w 4191"/>
              <a:gd name="T37" fmla="*/ 0 h 1040"/>
              <a:gd name="T38" fmla="*/ 1648 w 4191"/>
              <a:gd name="T39" fmla="*/ 0 h 1040"/>
              <a:gd name="T40" fmla="*/ 1731 w 4191"/>
              <a:gd name="T41" fmla="*/ 0 h 1040"/>
              <a:gd name="T42" fmla="*/ 1819 w 4191"/>
              <a:gd name="T43" fmla="*/ 0 h 1040"/>
              <a:gd name="T44" fmla="*/ 1902 w 4191"/>
              <a:gd name="T45" fmla="*/ 0 h 1040"/>
              <a:gd name="T46" fmla="*/ 1990 w 4191"/>
              <a:gd name="T47" fmla="*/ 0 h 1040"/>
              <a:gd name="T48" fmla="*/ 2072 w 4191"/>
              <a:gd name="T49" fmla="*/ 0 h 1040"/>
              <a:gd name="T50" fmla="*/ 2155 w 4191"/>
              <a:gd name="T51" fmla="*/ 1040 h 1040"/>
              <a:gd name="T52" fmla="*/ 2243 w 4191"/>
              <a:gd name="T53" fmla="*/ 1040 h 1040"/>
              <a:gd name="T54" fmla="*/ 2325 w 4191"/>
              <a:gd name="T55" fmla="*/ 1040 h 1040"/>
              <a:gd name="T56" fmla="*/ 2414 w 4191"/>
              <a:gd name="T57" fmla="*/ 1040 h 1040"/>
              <a:gd name="T58" fmla="*/ 2496 w 4191"/>
              <a:gd name="T59" fmla="*/ 1040 h 1040"/>
              <a:gd name="T60" fmla="*/ 2578 w 4191"/>
              <a:gd name="T61" fmla="*/ 1040 h 1040"/>
              <a:gd name="T62" fmla="*/ 2667 w 4191"/>
              <a:gd name="T63" fmla="*/ 1040 h 1040"/>
              <a:gd name="T64" fmla="*/ 2749 w 4191"/>
              <a:gd name="T65" fmla="*/ 1040 h 1040"/>
              <a:gd name="T66" fmla="*/ 2832 w 4191"/>
              <a:gd name="T67" fmla="*/ 1040 h 1040"/>
              <a:gd name="T68" fmla="*/ 2920 w 4191"/>
              <a:gd name="T69" fmla="*/ 1040 h 1040"/>
              <a:gd name="T70" fmla="*/ 3002 w 4191"/>
              <a:gd name="T71" fmla="*/ 0 h 1040"/>
              <a:gd name="T72" fmla="*/ 3090 w 4191"/>
              <a:gd name="T73" fmla="*/ 0 h 1040"/>
              <a:gd name="T74" fmla="*/ 3173 w 4191"/>
              <a:gd name="T75" fmla="*/ 0 h 1040"/>
              <a:gd name="T76" fmla="*/ 3255 w 4191"/>
              <a:gd name="T77" fmla="*/ 0 h 1040"/>
              <a:gd name="T78" fmla="*/ 3344 w 4191"/>
              <a:gd name="T79" fmla="*/ 0 h 1040"/>
              <a:gd name="T80" fmla="*/ 3426 w 4191"/>
              <a:gd name="T81" fmla="*/ 0 h 1040"/>
              <a:gd name="T82" fmla="*/ 3508 w 4191"/>
              <a:gd name="T83" fmla="*/ 0 h 1040"/>
              <a:gd name="T84" fmla="*/ 3597 w 4191"/>
              <a:gd name="T85" fmla="*/ 0 h 1040"/>
              <a:gd name="T86" fmla="*/ 3679 w 4191"/>
              <a:gd name="T87" fmla="*/ 0 h 1040"/>
              <a:gd name="T88" fmla="*/ 3767 w 4191"/>
              <a:gd name="T89" fmla="*/ 0 h 1040"/>
              <a:gd name="T90" fmla="*/ 3850 w 4191"/>
              <a:gd name="T91" fmla="*/ 1040 h 1040"/>
              <a:gd name="T92" fmla="*/ 3932 w 4191"/>
              <a:gd name="T93" fmla="*/ 1040 h 1040"/>
              <a:gd name="T94" fmla="*/ 4020 w 4191"/>
              <a:gd name="T95" fmla="*/ 1040 h 1040"/>
              <a:gd name="T96" fmla="*/ 4103 w 4191"/>
              <a:gd name="T97" fmla="*/ 1040 h 1040"/>
              <a:gd name="T98" fmla="*/ 4191 w 4191"/>
              <a:gd name="T99" fmla="*/ 1040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91" h="1040">
                <a:moveTo>
                  <a:pt x="0" y="0"/>
                </a:moveTo>
                <a:lnTo>
                  <a:pt x="42" y="0"/>
                </a:lnTo>
                <a:lnTo>
                  <a:pt x="83" y="0"/>
                </a:lnTo>
                <a:lnTo>
                  <a:pt x="124" y="0"/>
                </a:lnTo>
                <a:lnTo>
                  <a:pt x="165" y="0"/>
                </a:lnTo>
                <a:lnTo>
                  <a:pt x="212" y="0"/>
                </a:lnTo>
                <a:lnTo>
                  <a:pt x="254" y="0"/>
                </a:lnTo>
                <a:lnTo>
                  <a:pt x="295" y="0"/>
                </a:lnTo>
                <a:lnTo>
                  <a:pt x="336" y="0"/>
                </a:lnTo>
                <a:lnTo>
                  <a:pt x="377" y="0"/>
                </a:lnTo>
                <a:lnTo>
                  <a:pt x="424" y="1040"/>
                </a:lnTo>
                <a:lnTo>
                  <a:pt x="465" y="1040"/>
                </a:lnTo>
                <a:lnTo>
                  <a:pt x="507" y="1040"/>
                </a:lnTo>
                <a:lnTo>
                  <a:pt x="548" y="1040"/>
                </a:lnTo>
                <a:lnTo>
                  <a:pt x="589" y="1040"/>
                </a:lnTo>
                <a:lnTo>
                  <a:pt x="636" y="1040"/>
                </a:lnTo>
                <a:lnTo>
                  <a:pt x="677" y="1040"/>
                </a:lnTo>
                <a:lnTo>
                  <a:pt x="718" y="1040"/>
                </a:lnTo>
                <a:lnTo>
                  <a:pt x="760" y="1040"/>
                </a:lnTo>
                <a:lnTo>
                  <a:pt x="801" y="1040"/>
                </a:lnTo>
                <a:lnTo>
                  <a:pt x="842" y="1040"/>
                </a:lnTo>
                <a:lnTo>
                  <a:pt x="889" y="1040"/>
                </a:lnTo>
                <a:lnTo>
                  <a:pt x="930" y="1040"/>
                </a:lnTo>
                <a:lnTo>
                  <a:pt x="972" y="1040"/>
                </a:lnTo>
                <a:lnTo>
                  <a:pt x="1013" y="1040"/>
                </a:lnTo>
                <a:lnTo>
                  <a:pt x="1054" y="1040"/>
                </a:lnTo>
                <a:lnTo>
                  <a:pt x="1101" y="1040"/>
                </a:lnTo>
                <a:lnTo>
                  <a:pt x="1142" y="1040"/>
                </a:lnTo>
                <a:lnTo>
                  <a:pt x="1183" y="1040"/>
                </a:lnTo>
                <a:lnTo>
                  <a:pt x="1225" y="1040"/>
                </a:lnTo>
                <a:lnTo>
                  <a:pt x="1266" y="0"/>
                </a:lnTo>
                <a:lnTo>
                  <a:pt x="1313" y="0"/>
                </a:lnTo>
                <a:lnTo>
                  <a:pt x="1354" y="0"/>
                </a:lnTo>
                <a:lnTo>
                  <a:pt x="1395" y="0"/>
                </a:lnTo>
                <a:lnTo>
                  <a:pt x="1437" y="0"/>
                </a:lnTo>
                <a:lnTo>
                  <a:pt x="1478" y="0"/>
                </a:lnTo>
                <a:lnTo>
                  <a:pt x="1525" y="0"/>
                </a:lnTo>
                <a:lnTo>
                  <a:pt x="1566" y="0"/>
                </a:lnTo>
                <a:lnTo>
                  <a:pt x="1607" y="0"/>
                </a:lnTo>
                <a:lnTo>
                  <a:pt x="1648" y="0"/>
                </a:lnTo>
                <a:lnTo>
                  <a:pt x="1690" y="0"/>
                </a:lnTo>
                <a:lnTo>
                  <a:pt x="1731" y="0"/>
                </a:lnTo>
                <a:lnTo>
                  <a:pt x="1778" y="0"/>
                </a:lnTo>
                <a:lnTo>
                  <a:pt x="1819" y="0"/>
                </a:lnTo>
                <a:lnTo>
                  <a:pt x="1860" y="0"/>
                </a:lnTo>
                <a:lnTo>
                  <a:pt x="1902" y="0"/>
                </a:lnTo>
                <a:lnTo>
                  <a:pt x="1943" y="0"/>
                </a:lnTo>
                <a:lnTo>
                  <a:pt x="1990" y="0"/>
                </a:lnTo>
                <a:lnTo>
                  <a:pt x="2031" y="0"/>
                </a:lnTo>
                <a:lnTo>
                  <a:pt x="2072" y="0"/>
                </a:lnTo>
                <a:lnTo>
                  <a:pt x="2113" y="1040"/>
                </a:lnTo>
                <a:lnTo>
                  <a:pt x="2155" y="1040"/>
                </a:lnTo>
                <a:lnTo>
                  <a:pt x="2202" y="1040"/>
                </a:lnTo>
                <a:lnTo>
                  <a:pt x="2243" y="1040"/>
                </a:lnTo>
                <a:lnTo>
                  <a:pt x="2284" y="1040"/>
                </a:lnTo>
                <a:lnTo>
                  <a:pt x="2325" y="1040"/>
                </a:lnTo>
                <a:lnTo>
                  <a:pt x="2367" y="1040"/>
                </a:lnTo>
                <a:lnTo>
                  <a:pt x="2414" y="1040"/>
                </a:lnTo>
                <a:lnTo>
                  <a:pt x="2455" y="1040"/>
                </a:lnTo>
                <a:lnTo>
                  <a:pt x="2496" y="1040"/>
                </a:lnTo>
                <a:lnTo>
                  <a:pt x="2537" y="1040"/>
                </a:lnTo>
                <a:lnTo>
                  <a:pt x="2578" y="1040"/>
                </a:lnTo>
                <a:lnTo>
                  <a:pt x="2620" y="1040"/>
                </a:lnTo>
                <a:lnTo>
                  <a:pt x="2667" y="1040"/>
                </a:lnTo>
                <a:lnTo>
                  <a:pt x="2708" y="1040"/>
                </a:lnTo>
                <a:lnTo>
                  <a:pt x="2749" y="1040"/>
                </a:lnTo>
                <a:lnTo>
                  <a:pt x="2790" y="1040"/>
                </a:lnTo>
                <a:lnTo>
                  <a:pt x="2832" y="1040"/>
                </a:lnTo>
                <a:lnTo>
                  <a:pt x="2879" y="1040"/>
                </a:lnTo>
                <a:lnTo>
                  <a:pt x="2920" y="1040"/>
                </a:lnTo>
                <a:lnTo>
                  <a:pt x="2961" y="0"/>
                </a:lnTo>
                <a:lnTo>
                  <a:pt x="3002" y="0"/>
                </a:lnTo>
                <a:lnTo>
                  <a:pt x="3043" y="0"/>
                </a:lnTo>
                <a:lnTo>
                  <a:pt x="3090" y="0"/>
                </a:lnTo>
                <a:lnTo>
                  <a:pt x="3132" y="0"/>
                </a:lnTo>
                <a:lnTo>
                  <a:pt x="3173" y="0"/>
                </a:lnTo>
                <a:lnTo>
                  <a:pt x="3214" y="0"/>
                </a:lnTo>
                <a:lnTo>
                  <a:pt x="3255" y="0"/>
                </a:lnTo>
                <a:lnTo>
                  <a:pt x="3302" y="0"/>
                </a:lnTo>
                <a:lnTo>
                  <a:pt x="3344" y="0"/>
                </a:lnTo>
                <a:lnTo>
                  <a:pt x="3385" y="0"/>
                </a:lnTo>
                <a:lnTo>
                  <a:pt x="3426" y="0"/>
                </a:lnTo>
                <a:lnTo>
                  <a:pt x="3467" y="0"/>
                </a:lnTo>
                <a:lnTo>
                  <a:pt x="3508" y="0"/>
                </a:lnTo>
                <a:lnTo>
                  <a:pt x="3555" y="0"/>
                </a:lnTo>
                <a:lnTo>
                  <a:pt x="3597" y="0"/>
                </a:lnTo>
                <a:lnTo>
                  <a:pt x="3638" y="0"/>
                </a:lnTo>
                <a:lnTo>
                  <a:pt x="3679" y="0"/>
                </a:lnTo>
                <a:lnTo>
                  <a:pt x="3720" y="0"/>
                </a:lnTo>
                <a:lnTo>
                  <a:pt x="3767" y="0"/>
                </a:lnTo>
                <a:lnTo>
                  <a:pt x="3809" y="1040"/>
                </a:lnTo>
                <a:lnTo>
                  <a:pt x="3850" y="1040"/>
                </a:lnTo>
                <a:lnTo>
                  <a:pt x="3891" y="1040"/>
                </a:lnTo>
                <a:lnTo>
                  <a:pt x="3932" y="1040"/>
                </a:lnTo>
                <a:lnTo>
                  <a:pt x="3979" y="1040"/>
                </a:lnTo>
                <a:lnTo>
                  <a:pt x="4020" y="1040"/>
                </a:lnTo>
                <a:lnTo>
                  <a:pt x="4062" y="1040"/>
                </a:lnTo>
                <a:lnTo>
                  <a:pt x="4103" y="1040"/>
                </a:lnTo>
                <a:lnTo>
                  <a:pt x="4144" y="1040"/>
                </a:lnTo>
                <a:lnTo>
                  <a:pt x="4191" y="1040"/>
                </a:lnTo>
              </a:path>
            </a:pathLst>
          </a:custGeom>
          <a:noFill/>
          <a:ln w="28575" cap="flat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99" name="Rectangle 71"/>
          <p:cNvSpPr>
            <a:spLocks noChangeArrowheads="1"/>
          </p:cNvSpPr>
          <p:nvPr/>
        </p:nvSpPr>
        <p:spPr bwMode="auto">
          <a:xfrm>
            <a:off x="304800" y="4318000"/>
            <a:ext cx="8610600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mtClean="0">
                <a:solidFill>
                  <a:srgbClr val="000000"/>
                </a:solidFill>
              </a:rPr>
              <a:t>Fundamental issue in digital signal processing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1600" smtClean="0">
                <a:solidFill>
                  <a:srgbClr val="000000"/>
                </a:solidFill>
              </a:rPr>
              <a:t>If we loose information during sampling we cannot recover it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i="1" smtClean="0">
                <a:solidFill>
                  <a:srgbClr val="000000"/>
                </a:solidFill>
              </a:rPr>
              <a:t>Under certain conditions an analog signal can be sampled without loss so that it can be reconstructed perfectly</a:t>
            </a:r>
          </a:p>
        </p:txBody>
      </p:sp>
    </p:spTree>
    <p:extLst>
      <p:ext uri="{BB962C8B-B14F-4D97-AF65-F5344CB8AC3E}">
        <p14:creationId xmlns:p14="http://schemas.microsoft.com/office/powerpoint/2010/main" val="209257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85" grpId="0" animBg="1"/>
      <p:bldP spid="22596" grpId="0" animBg="1"/>
      <p:bldP spid="22598" grpId="0" animBg="1"/>
      <p:bldP spid="2259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6"/>
              <p:cNvSpPr txBox="1">
                <a:spLocks noChangeArrowheads="1"/>
              </p:cNvSpPr>
              <p:nvPr/>
            </p:nvSpPr>
            <p:spPr bwMode="auto">
              <a:xfrm>
                <a:off x="76200" y="1178601"/>
                <a:ext cx="8839200" cy="484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ct val="50000"/>
                  </a:spcBef>
                  <a:buFont typeface="Wingdings" pitchFamily="2" charset="2"/>
                  <a:buChar char="q"/>
                </a:pPr>
                <a:r>
                  <a:rPr lang="en-US" sz="2400" dirty="0" smtClean="0"/>
                  <a:t>Process </a:t>
                </a:r>
                <a:r>
                  <a:rPr lang="en-US" sz="2400" dirty="0" smtClean="0"/>
                  <a:t>of recording </a:t>
                </a:r>
                <a:r>
                  <a:rPr lang="en-US" sz="2400" dirty="0" smtClean="0"/>
                  <a:t>analog </a:t>
                </a:r>
                <a:r>
                  <a:rPr lang="en-US" sz="2400" dirty="0" smtClean="0"/>
                  <a:t>signal </a:t>
                </a:r>
                <a:r>
                  <a:rPr lang="en-US" sz="2400" dirty="0" smtClean="0"/>
                  <a:t>into discrete </a:t>
                </a:r>
                <a:r>
                  <a:rPr lang="en-US" sz="2400" dirty="0" smtClean="0"/>
                  <a:t>time. </a:t>
                </a:r>
              </a:p>
              <a:p>
                <a:pPr marL="342900" indent="-342900" algn="just">
                  <a:spcBef>
                    <a:spcPct val="50000"/>
                  </a:spcBef>
                  <a:buFont typeface="Wingdings" pitchFamily="2" charset="2"/>
                  <a:buChar char="q"/>
                </a:pPr>
                <a:r>
                  <a:rPr lang="en-US" sz="2400" dirty="0" smtClean="0"/>
                  <a:t>Sampling </a:t>
                </a:r>
                <a:r>
                  <a:rPr lang="en-US" sz="2400" dirty="0"/>
                  <a:t>rate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is </a:t>
                </a:r>
                <a:r>
                  <a:rPr lang="en-US" sz="2400" dirty="0" smtClean="0"/>
                  <a:t>number </a:t>
                </a:r>
                <a:r>
                  <a:rPr lang="en-US" sz="2400" dirty="0"/>
                  <a:t>of samples per second. </a:t>
                </a:r>
                <a:br>
                  <a:rPr lang="en-US" sz="2400" dirty="0"/>
                </a:br>
                <a:endParaRPr lang="en-US" sz="2400" dirty="0" smtClean="0"/>
              </a:p>
              <a:p>
                <a:pPr marL="342900" indent="-342900" algn="just">
                  <a:spcBef>
                    <a:spcPct val="50000"/>
                  </a:spcBef>
                  <a:buFont typeface="Wingdings" pitchFamily="2" charset="2"/>
                  <a:buChar char="q"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is the discrete time signal obtained by “ taking sample of the analog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𝑡</m:t>
                    </m:r>
                    <m:r>
                      <a:rPr lang="en-US" sz="2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 every T second.</a:t>
                </a:r>
              </a:p>
              <a:p>
                <a:pPr algn="just">
                  <a:spcBef>
                    <a:spcPct val="50000"/>
                  </a:spcBef>
                </a:pPr>
                <a:endParaRPr lang="en-US" sz="2200" dirty="0" smtClean="0">
                  <a:solidFill>
                    <a:srgbClr val="FF0000"/>
                  </a:solidFill>
                </a:endParaRPr>
              </a:p>
              <a:p>
                <a:pPr algn="just">
                  <a:spcBef>
                    <a:spcPct val="50000"/>
                  </a:spcBef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Sampling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Rate:</a:t>
                </a:r>
              </a:p>
              <a:p>
                <a:pPr marL="342900" indent="-342900" algn="just">
                  <a:spcBef>
                    <a:spcPct val="50000"/>
                  </a:spcBef>
                  <a:buFont typeface="Wingdings" pitchFamily="2" charset="2"/>
                  <a:buChar char="q"/>
                </a:pPr>
                <a:r>
                  <a:rPr lang="en-US" sz="2000" dirty="0"/>
                  <a:t>The time interval between samples is called the sampling interval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 smtClean="0"/>
              </a:p>
              <a:p>
                <a:pPr marL="342900" indent="-342900" algn="just">
                  <a:spcBef>
                    <a:spcPct val="50000"/>
                  </a:spcBef>
                  <a:buFont typeface="Wingdings" pitchFamily="2" charset="2"/>
                  <a:buChar char="q"/>
                </a:pPr>
                <a:r>
                  <a:rPr lang="en-US" sz="22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𝑡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𝑛𝑡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 smtClean="0"/>
                  <a:t>                                   (1.4.2)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178601"/>
                <a:ext cx="8839200" cy="4843570"/>
              </a:xfrm>
              <a:prstGeom prst="rect">
                <a:avLst/>
              </a:prstGeom>
              <a:blipFill rotWithShape="1">
                <a:blip r:embed="rId3"/>
                <a:stretch>
                  <a:fillRect l="-966" t="-1132" r="-3310" b="-40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-129246"/>
            <a:ext cx="8229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ADC: Step1: Sampling  Analog Signal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575458" y="3418572"/>
                <a:ext cx="4510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𝑋</m:t>
                    </m:r>
                    <m:r>
                      <a:rPr lang="pt-BR" i="1" dirty="0" smtClean="0">
                        <a:latin typeface="Cambria Math"/>
                      </a:rPr>
                      <m:t>(</m:t>
                    </m:r>
                    <m:r>
                      <a:rPr lang="pt-BR" i="1" dirty="0" smtClean="0">
                        <a:latin typeface="Cambria Math"/>
                      </a:rPr>
                      <m:t>𝑛</m:t>
                    </m:r>
                    <m:r>
                      <a:rPr lang="pt-BR" i="1" dirty="0" smtClean="0">
                        <a:latin typeface="Cambria Math"/>
                      </a:rPr>
                      <m:t>) = </m:t>
                    </m:r>
                    <m:sSub>
                      <m:sSubPr>
                        <m:ctrlPr>
                          <a:rPr lang="pt-B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pt-BR" i="1" dirty="0" smtClean="0">
                        <a:latin typeface="Cambria Math"/>
                      </a:rPr>
                      <m:t>(</m:t>
                    </m:r>
                    <m:r>
                      <a:rPr lang="pt-BR" i="1" dirty="0" smtClean="0">
                        <a:latin typeface="Cambria Math"/>
                      </a:rPr>
                      <m:t>𝑛𝑇</m:t>
                    </m:r>
                    <m:r>
                      <a:rPr lang="pt-BR" i="1" dirty="0">
                        <a:latin typeface="Cambria Math"/>
                      </a:rPr>
                      <m:t>). </m:t>
                    </m:r>
                    <m:r>
                      <a:rPr lang="pt-BR" i="1" dirty="0" smtClean="0">
                        <a:latin typeface="Cambria Math"/>
                      </a:rPr>
                      <m:t>  −</m:t>
                    </m:r>
                    <m:r>
                      <a:rPr lang="pt-BR" i="1" dirty="0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pt-BR" i="1" dirty="0">
                        <a:latin typeface="Cambria Math"/>
                      </a:rPr>
                      <m:t> &lt; </m:t>
                    </m:r>
                    <m:r>
                      <a:rPr lang="pt-BR" i="1" dirty="0">
                        <a:latin typeface="Cambria Math"/>
                      </a:rPr>
                      <m:t>𝑛</m:t>
                    </m:r>
                    <m:r>
                      <a:rPr lang="pt-BR" i="1" dirty="0">
                        <a:latin typeface="Cambria Math"/>
                      </a:rPr>
                      <m:t> &lt; ∞</m:t>
                    </m:r>
                  </m:oMath>
                </a14:m>
                <a:r>
                  <a:rPr lang="en-US" dirty="0" smtClean="0"/>
                  <a:t>    (1.4.1)</a:t>
                </a:r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58" y="3418572"/>
                <a:ext cx="45107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667" r="-1892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6200" y="6299170"/>
            <a:ext cx="88392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There exists a relationship between the frequency variable </a:t>
            </a:r>
            <a:r>
              <a:rPr lang="en-US" b="1" dirty="0"/>
              <a:t>F</a:t>
            </a:r>
            <a:r>
              <a:rPr lang="en-US" dirty="0"/>
              <a:t> for analog signals and the frequency variable </a:t>
            </a:r>
            <a:r>
              <a:rPr lang="en-US" b="1" dirty="0"/>
              <a:t>f </a:t>
            </a:r>
            <a:r>
              <a:rPr lang="en-US" dirty="0"/>
              <a:t> for discrete-time signals.</a:t>
            </a:r>
          </a:p>
        </p:txBody>
      </p:sp>
    </p:spTree>
    <p:extLst>
      <p:ext uri="{BB962C8B-B14F-4D97-AF65-F5344CB8AC3E}">
        <p14:creationId xmlns:p14="http://schemas.microsoft.com/office/powerpoint/2010/main" val="1010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-20784" y="10671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Sampling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0"/>
            <a:ext cx="5943600" cy="288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971800"/>
            <a:ext cx="74199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4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3236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 smtClean="0">
                <a:effectLst/>
              </a:rPr>
              <a:t>Relationship  </a:t>
            </a:r>
            <a:r>
              <a:rPr lang="en-US" sz="2400" dirty="0">
                <a:effectLst/>
              </a:rPr>
              <a:t>between the frequency of analog signal and the frequency of discrete-time </a:t>
            </a:r>
            <a:r>
              <a:rPr lang="en-US" sz="2400" dirty="0" smtClean="0">
                <a:effectLst/>
              </a:rPr>
              <a:t>signal</a:t>
            </a:r>
            <a:endParaRPr lang="en-US" sz="2400" dirty="0">
              <a:solidFill>
                <a:schemeClr val="tx1"/>
              </a:solidFill>
              <a:latin typeface="Bradley Hand ITC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990600"/>
                <a:ext cx="9144000" cy="562301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To establish relationship consider an analog signal</a:t>
                </a:r>
                <a:endParaRPr lang="en-US" sz="2400" i="1" dirty="0"/>
              </a:p>
              <a:p>
                <a:r>
                  <a:rPr lang="en-US" sz="2400" dirty="0"/>
                  <a:t>       </a:t>
                </a:r>
                <a:r>
                  <a:rPr lang="en-US" sz="2400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𝑨𝒄𝒐𝒔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𝝅</m:t>
                        </m:r>
                        <m:r>
                          <a:rPr lang="en-US" sz="2400" b="1" i="1">
                            <a:latin typeface="Cambria Math"/>
                          </a:rPr>
                          <m:t>𝑭𝒕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…….(</m:t>
                    </m:r>
                    <m:r>
                      <a:rPr lang="en-US" sz="2400" b="1" i="1">
                        <a:latin typeface="Cambria Math"/>
                      </a:rPr>
                      <m:t>𝒊</m:t>
                    </m:r>
                    <m:r>
                      <a:rPr lang="en-US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 </a:t>
                </a:r>
                <a:endParaRPr lang="en-US" sz="2400" b="1" dirty="0" smtClean="0"/>
              </a:p>
              <a:p>
                <a:r>
                  <a:rPr lang="en-US" sz="2400" b="1" dirty="0" smtClean="0"/>
                  <a:t>when</a:t>
                </a:r>
                <a:r>
                  <a:rPr lang="en-US" sz="2400" b="1" dirty="0"/>
                  <a:t>,</a:t>
                </a:r>
                <a:r>
                  <a:rPr lang="en-US" sz="2400" dirty="0"/>
                  <a:t> sampled periodically at a rate of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samples per second</a:t>
                </a:r>
                <a:endParaRPr lang="en-US" sz="2400" i="1" dirty="0"/>
              </a:p>
              <a:p>
                <a:r>
                  <a:rPr lang="en-US" sz="2400" dirty="0"/>
                  <a:t>So (i) could be written </a:t>
                </a:r>
                <a:r>
                  <a:rPr lang="en-US" sz="2400" dirty="0" smtClean="0"/>
                  <a:t>as</a:t>
                </a:r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𝒏𝑻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 </m:t>
                    </m:r>
                    <m:r>
                      <a:rPr lang="en-US" sz="2400" b="1" i="1">
                        <a:latin typeface="Cambria Math"/>
                      </a:rPr>
                      <m:t>𝑨𝒄𝒐𝒔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𝝅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𝑭</m:t>
                        </m:r>
                        <m:r>
                          <a:rPr lang="en-US" sz="2400" b="1" i="1">
                            <a:latin typeface="Cambria Math"/>
                          </a:rPr>
                          <m:t>𝒏𝑻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400" b="1" dirty="0"/>
                  <a:t>…..(ii</a:t>
                </a:r>
                <a:r>
                  <a:rPr lang="en-US" sz="2400" b="1" dirty="0" smtClean="0"/>
                  <a:t>)</a:t>
                </a:r>
              </a:p>
              <a:p>
                <a:endParaRPr lang="en-US" sz="2400" i="1" dirty="0"/>
              </a:p>
              <a:p>
                <a:r>
                  <a:rPr lang="en-US" sz="2400" dirty="0" smtClean="0"/>
                  <a:t>Comparing </a:t>
                </a:r>
                <a:r>
                  <a:rPr lang="en-US" sz="2400" dirty="0"/>
                  <a:t>(ii) with   </a:t>
                </a:r>
                <a:r>
                  <a:rPr lang="en-US" sz="2400" u="dash" dirty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u="dash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u="dash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400" b="1" i="1" u="dash">
                        <a:latin typeface="Cambria Math"/>
                      </a:rPr>
                      <m:t>=</m:t>
                    </m:r>
                    <m:r>
                      <a:rPr lang="en-US" sz="2400" b="1" i="1" u="dash">
                        <a:latin typeface="Cambria Math"/>
                      </a:rPr>
                      <m:t>𝑨𝒄𝒐𝒔</m:t>
                    </m:r>
                    <m:d>
                      <m:dPr>
                        <m:ctrlPr>
                          <a:rPr lang="en-US" sz="2400" b="1" i="1" u="dash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u="dash">
                            <a:latin typeface="Cambria Math"/>
                          </a:rPr>
                          <m:t>𝟐</m:t>
                        </m:r>
                        <m:r>
                          <a:rPr lang="en-US" sz="2400" b="1" i="1" u="dash">
                            <a:latin typeface="Cambria Math"/>
                          </a:rPr>
                          <m:t>𝝅</m:t>
                        </m:r>
                        <m:r>
                          <a:rPr lang="en-US" sz="2400" b="1" i="1" u="dash">
                            <a:latin typeface="Cambria Math"/>
                          </a:rPr>
                          <m:t>𝒇𝒏</m:t>
                        </m:r>
                        <m:r>
                          <a:rPr lang="en-US" sz="2400" b="1" i="1" u="dash">
                            <a:latin typeface="Cambria Math"/>
                          </a:rPr>
                          <m:t>+</m:t>
                        </m:r>
                        <m:r>
                          <a:rPr lang="en-US" sz="2400" b="1" i="1" u="dash"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sz="2400" i="1" u="dash">
                        <a:latin typeface="Cambria Math"/>
                      </a:rPr>
                      <m:t> </m:t>
                    </m:r>
                  </m:oMath>
                </a14:m>
                <a:endParaRPr lang="en-US" sz="2400" i="1" dirty="0" smtClean="0"/>
              </a:p>
              <a:p>
                <a:endParaRPr lang="en-US" sz="2400" i="1" dirty="0" smtClean="0"/>
              </a:p>
              <a:p>
                <a:r>
                  <a:rPr lang="en-US" sz="2400" u="dash" dirty="0" smtClean="0"/>
                  <a:t>the </a:t>
                </a:r>
                <a:r>
                  <a:rPr lang="en-US" sz="2400" u="dash" dirty="0"/>
                  <a:t>general equation of discrete time sinusoidal signals </a:t>
                </a:r>
                <a:r>
                  <a:rPr lang="en-US" sz="2400" dirty="0" smtClean="0"/>
                  <a:t>we </a:t>
                </a:r>
                <a:r>
                  <a:rPr lang="en-US" sz="2400" dirty="0"/>
                  <a:t>find </a:t>
                </a:r>
                <a:r>
                  <a:rPr lang="en-US" sz="2400" dirty="0" smtClean="0"/>
                  <a:t>,</a:t>
                </a:r>
              </a:p>
              <a:p>
                <a:r>
                  <a:rPr lang="en-US" sz="2400" dirty="0" smtClean="0"/>
                  <a:t>     </a:t>
                </a:r>
                <a:r>
                  <a:rPr lang="en-US" sz="2400" b="1" i="1" dirty="0"/>
                  <a:t>f=FT</a:t>
                </a:r>
                <a:endParaRPr lang="en-US" sz="2400" i="1" dirty="0"/>
              </a:p>
              <a:p>
                <a:r>
                  <a:rPr lang="en-US" sz="2400" b="1" i="1" dirty="0" smtClean="0">
                    <a:solidFill>
                      <a:srgbClr val="FF0000"/>
                    </a:solidFill>
                  </a:rPr>
                  <a:t>f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𝑭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………(iii) [relation</a:t>
                </a:r>
                <a:r>
                  <a:rPr lang="en-US" sz="2400" b="1" i="1" dirty="0" smtClean="0">
                    <a:solidFill>
                      <a:srgbClr val="FF0000"/>
                    </a:solidFill>
                  </a:rPr>
                  <a:t>]</a:t>
                </a:r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623014"/>
              </a:xfrm>
              <a:prstGeom prst="rect">
                <a:avLst/>
              </a:prstGeom>
              <a:blipFill rotWithShape="1">
                <a:blip r:embed="rId3"/>
                <a:stretch>
                  <a:fillRect l="-729" t="-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5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32364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dirty="0" smtClean="0">
                <a:effectLst/>
              </a:rPr>
              <a:t>Relationship  </a:t>
            </a:r>
            <a:r>
              <a:rPr lang="en-US" sz="2400" dirty="0">
                <a:effectLst/>
              </a:rPr>
              <a:t>between the frequency of analog signal and the frequency of discrete-time </a:t>
            </a:r>
            <a:r>
              <a:rPr lang="en-US" sz="2400" dirty="0" smtClean="0">
                <a:effectLst/>
              </a:rPr>
              <a:t>signal</a:t>
            </a:r>
            <a:endParaRPr lang="en-US" sz="2400" dirty="0">
              <a:solidFill>
                <a:schemeClr val="tx1"/>
              </a:solidFill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75" y="1066800"/>
                <a:ext cx="9119461" cy="62197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i="1" dirty="0"/>
              </a:p>
              <a:p>
                <a:r>
                  <a:rPr lang="en-US" dirty="0"/>
                  <a:t>     </a:t>
                </a:r>
                <a:r>
                  <a:rPr lang="en-US" b="1" i="1" dirty="0"/>
                  <a:t>f=FT</a:t>
                </a:r>
                <a:endParaRPr lang="en-US" i="1" dirty="0"/>
              </a:p>
              <a:p>
                <a:r>
                  <a:rPr lang="en-US" sz="2400" b="1" i="1" dirty="0" smtClean="0">
                    <a:solidFill>
                      <a:srgbClr val="FF0000"/>
                    </a:solidFill>
                  </a:rPr>
                  <a:t>f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𝑭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………(iii) [relation]</a:t>
                </a:r>
              </a:p>
              <a:p>
                <a:endParaRPr lang="en-US" dirty="0" smtClean="0"/>
              </a:p>
              <a:p>
                <a:r>
                  <a:rPr lang="en-US" b="1" i="1" dirty="0"/>
                  <a:t> </a:t>
                </a:r>
                <a:endParaRPr lang="en-US" i="1" dirty="0"/>
              </a:p>
              <a:p>
                <a:r>
                  <a:rPr lang="en-US" u="dash" dirty="0"/>
                  <a:t>discrete time sinusoidal signals ,</a:t>
                </a:r>
                <a:endParaRPr lang="en-US" i="1" dirty="0"/>
              </a:p>
              <a:p>
                <a:r>
                  <a:rPr lang="en-US" b="1" dirty="0"/>
                  <a:t> 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u="dash" dirty="0"/>
                  <a:t>  </a:t>
                </a:r>
                <a:r>
                  <a:rPr lang="en-US" i="1" dirty="0"/>
                  <a:t>………(iv)</a:t>
                </a:r>
                <a:r>
                  <a:rPr lang="en-US" u="dash" dirty="0"/>
                  <a:t>    </a:t>
                </a:r>
                <a:endParaRPr lang="en-US" i="1" dirty="0"/>
              </a:p>
              <a:p>
                <a:r>
                  <a:rPr lang="en-US" dirty="0"/>
                  <a:t>Now substituting  from (iii) into (iv)</a:t>
                </a:r>
                <a:r>
                  <a:rPr lang="en-US" b="1" dirty="0"/>
                  <a:t> </a:t>
                </a:r>
                <a:endParaRPr lang="en-US" b="1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den>
                    </m:f>
                    <m:r>
                      <a:rPr lang="en-US" b="1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→ − 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latin typeface="Cambria Math"/>
                      </a:rPr>
                      <m:t>𝑭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u="dash" dirty="0"/>
                  <a:t>  </a:t>
                </a:r>
                <a:endParaRPr lang="en-US" u="dash" dirty="0" smtClean="0"/>
              </a:p>
              <a:p>
                <a:r>
                  <a:rPr lang="en-US" dirty="0" smtClean="0"/>
                  <a:t>Thus </a:t>
                </a:r>
                <a:r>
                  <a:rPr lang="en-US" dirty="0"/>
                  <a:t>we find that the frequency F of </a:t>
                </a:r>
                <a:r>
                  <a:rPr lang="en-US" u="dash" dirty="0"/>
                  <a:t>continuous time sinusoidal signals</a:t>
                </a:r>
                <a:r>
                  <a:rPr lang="en-US" dirty="0"/>
                  <a:t>  when sampled at a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/>
                  <a:t>  must fall in the above range.</a:t>
                </a:r>
                <a:endParaRPr lang="en-US" i="1" dirty="0"/>
              </a:p>
              <a:p>
                <a:r>
                  <a:rPr lang="en-US" dirty="0"/>
                  <a:t> </a:t>
                </a:r>
                <a:endParaRPr lang="en-US" i="1" dirty="0"/>
              </a:p>
              <a:p>
                <a:pPr algn="just"/>
                <a:r>
                  <a:rPr lang="en-US" dirty="0"/>
                  <a:t>We also can find that if the max frequency of  </a:t>
                </a:r>
                <a:r>
                  <a:rPr lang="en-US" u="dash" dirty="0"/>
                  <a:t>discrete time sinusoidal is f then with a sampling </a:t>
                </a:r>
                <a:r>
                  <a:rPr lang="en-US" u="dash" dirty="0" smtClean="0"/>
                  <a:t>rate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𝐅</m:t>
                        </m:r>
                      </m:e>
                      <m:sub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𝐬</m:t>
                        </m:r>
                      </m:sub>
                    </m:sSub>
                    <m:r>
                      <a:rPr lang="en-US" sz="2000" b="1" i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>
                        <a:solidFill>
                          <a:srgbClr val="FF0000"/>
                        </a:solidFill>
                        <a:latin typeface="Cambria Math"/>
                      </a:rPr>
                      <m:t>𝐭𝐡𝐞</m:t>
                    </m:r>
                    <m:func>
                      <m:func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𝐦𝐚𝐱</m:t>
                        </m:r>
                      </m:fName>
                      <m:e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𝐟𝐫𝐞𝐪𝐮𝐞𝐧𝐜𝐲</m:t>
                        </m:r>
                      </m:e>
                    </m:func>
                    <m:r>
                      <a:rPr lang="en-US" sz="2000" b="1" i="0">
                        <a:solidFill>
                          <a:srgbClr val="FF0000"/>
                        </a:solidFill>
                        <a:latin typeface="Cambria Math"/>
                      </a:rPr>
                      <m:t>𝐨𝐟</m:t>
                    </m:r>
                    <m:r>
                      <a:rPr lang="en-US" sz="2000" b="1" i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𝐝𝐢𝐬𝐜𝐫𝐞𝐭𝐞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𝐭𝐢𝐦𝐞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𝐬𝐢𝐧𝐮𝐬𝐨𝐢𝐝𝐚𝐥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𝐢𝐬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𝐅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u="dash">
                        <a:solidFill>
                          <a:srgbClr val="FF0000"/>
                        </a:solidFill>
                        <a:latin typeface="Cambria Math"/>
                      </a:rPr>
                      <m:t>𝐢𝐬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𝐅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𝐬</m:t>
                            </m:r>
                          </m:sub>
                        </m:sSub>
                      </m:num>
                      <m:den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u="dash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 smtClean="0"/>
                  <a:t>          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" y="1066800"/>
                <a:ext cx="9119461" cy="6219716"/>
              </a:xfrm>
              <a:prstGeom prst="rect">
                <a:avLst/>
              </a:prstGeom>
              <a:blipFill rotWithShape="1">
                <a:blip r:embed="rId3"/>
                <a:stretch>
                  <a:fillRect l="-797" t="-97" r="-930" b="-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24" y="1752600"/>
            <a:ext cx="3686912" cy="228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01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6858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radley Hand ITC" pitchFamily="66" charset="0"/>
              </a:rPr>
              <a:t>ADC: Step1: Sampling  Analog Signal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200" y="914400"/>
                <a:ext cx="8839200" cy="103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Since the highest frequency in </a:t>
                </a:r>
                <a:r>
                  <a:rPr lang="en-US" dirty="0"/>
                  <a:t>a discrete-time signal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f</m:t>
                    </m:r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 smtClean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smtClean="0"/>
                  <a:t>It </a:t>
                </a:r>
                <a:r>
                  <a:rPr lang="en-US" dirty="0"/>
                  <a:t>with a sampling </a:t>
                </a:r>
                <a:r>
                  <a:rPr lang="en-US" dirty="0" smtClean="0"/>
                  <a:t>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i="1" dirty="0" smtClean="0"/>
                  <a:t>,</a:t>
                </a:r>
                <a:endParaRPr lang="en-US" i="1" dirty="0" smtClean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i="1" dirty="0" smtClean="0"/>
                  <a:t> </a:t>
                </a: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corresponding </a:t>
                </a:r>
                <a:r>
                  <a:rPr lang="en-US" dirty="0" smtClean="0"/>
                  <a:t>highest </a:t>
                </a:r>
                <a:r>
                  <a:rPr lang="en-US" dirty="0"/>
                  <a:t>values of </a:t>
                </a:r>
                <a:r>
                  <a:rPr lang="en-US" i="1" dirty="0"/>
                  <a:t>F 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914400"/>
                <a:ext cx="8839200" cy="1037463"/>
              </a:xfrm>
              <a:prstGeom prst="rect">
                <a:avLst/>
              </a:prstGeom>
              <a:blipFill rotWithShape="1">
                <a:blip r:embed="rId3"/>
                <a:stretch>
                  <a:fillRect l="-48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231880"/>
            <a:ext cx="21145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51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©Alex Doboli 2006</a:t>
            </a:r>
          </a:p>
        </p:txBody>
      </p:sp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algn="l"/>
            <a:r>
              <a:rPr lang="en-US" sz="3600" b="1">
                <a:solidFill>
                  <a:srgbClr val="FF5050"/>
                </a:solidFill>
              </a:rPr>
              <a:t>Sampling</a:t>
            </a:r>
          </a:p>
        </p:txBody>
      </p:sp>
      <p:sp>
        <p:nvSpPr>
          <p:cNvPr id="96259" name="Line 1027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1016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Text Box 1028"/>
          <p:cNvSpPr txBox="1">
            <a:spLocks noChangeArrowheads="1"/>
          </p:cNvSpPr>
          <p:nvPr/>
        </p:nvSpPr>
        <p:spPr bwMode="auto">
          <a:xfrm>
            <a:off x="533400" y="1646238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000" b="1">
                <a:latin typeface="Arial" charset="0"/>
              </a:rPr>
              <a:t> Collect sufficient data for correctly representing a </a:t>
            </a:r>
          </a:p>
          <a:p>
            <a:r>
              <a:rPr lang="en-US" sz="2000" b="1">
                <a:latin typeface="Arial" charset="0"/>
              </a:rPr>
              <a:t>continuous-time signal </a:t>
            </a:r>
            <a:endParaRPr lang="en-US"/>
          </a:p>
        </p:txBody>
      </p:sp>
      <p:pic>
        <p:nvPicPr>
          <p:cNvPr id="96267" name="Picture 1035" descr="c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7724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68" name="Oval 1036"/>
          <p:cNvSpPr>
            <a:spLocks noChangeArrowheads="1"/>
          </p:cNvSpPr>
          <p:nvPr/>
        </p:nvSpPr>
        <p:spPr bwMode="auto">
          <a:xfrm>
            <a:off x="990600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Oval 1037"/>
          <p:cNvSpPr>
            <a:spLocks noChangeArrowheads="1"/>
          </p:cNvSpPr>
          <p:nvPr/>
        </p:nvSpPr>
        <p:spPr bwMode="auto">
          <a:xfrm>
            <a:off x="3352800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Oval 1038"/>
          <p:cNvSpPr>
            <a:spLocks noChangeArrowheads="1"/>
          </p:cNvSpPr>
          <p:nvPr/>
        </p:nvSpPr>
        <p:spPr bwMode="auto">
          <a:xfrm>
            <a:off x="5715000" y="2819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Oval 1039"/>
          <p:cNvSpPr>
            <a:spLocks noChangeArrowheads="1"/>
          </p:cNvSpPr>
          <p:nvPr/>
        </p:nvSpPr>
        <p:spPr bwMode="auto">
          <a:xfrm>
            <a:off x="1066800" y="411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Oval 1040"/>
          <p:cNvSpPr>
            <a:spLocks noChangeArrowheads="1"/>
          </p:cNvSpPr>
          <p:nvPr/>
        </p:nvSpPr>
        <p:spPr bwMode="auto">
          <a:xfrm>
            <a:off x="2209800" y="4648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Oval 1041"/>
          <p:cNvSpPr>
            <a:spLocks noChangeArrowheads="1"/>
          </p:cNvSpPr>
          <p:nvPr/>
        </p:nvSpPr>
        <p:spPr bwMode="auto">
          <a:xfrm>
            <a:off x="3352800" y="411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Oval 1042"/>
          <p:cNvSpPr>
            <a:spLocks noChangeArrowheads="1"/>
          </p:cNvSpPr>
          <p:nvPr/>
        </p:nvSpPr>
        <p:spPr bwMode="auto">
          <a:xfrm>
            <a:off x="4495800" y="457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Oval 1043"/>
          <p:cNvSpPr>
            <a:spLocks noChangeArrowheads="1"/>
          </p:cNvSpPr>
          <p:nvPr/>
        </p:nvSpPr>
        <p:spPr bwMode="auto">
          <a:xfrm>
            <a:off x="5715000" y="41148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Oval 1044"/>
          <p:cNvSpPr>
            <a:spLocks noChangeArrowheads="1"/>
          </p:cNvSpPr>
          <p:nvPr/>
        </p:nvSpPr>
        <p:spPr bwMode="auto">
          <a:xfrm>
            <a:off x="6934200" y="4572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Oval 1045"/>
          <p:cNvSpPr>
            <a:spLocks noChangeArrowheads="1"/>
          </p:cNvSpPr>
          <p:nvPr/>
        </p:nvSpPr>
        <p:spPr bwMode="auto">
          <a:xfrm>
            <a:off x="3657600" y="5334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8" name="Oval 1046"/>
          <p:cNvSpPr>
            <a:spLocks noChangeArrowheads="1"/>
          </p:cNvSpPr>
          <p:nvPr/>
        </p:nvSpPr>
        <p:spPr bwMode="auto">
          <a:xfrm>
            <a:off x="33528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Oval 1047"/>
          <p:cNvSpPr>
            <a:spLocks noChangeArrowheads="1"/>
          </p:cNvSpPr>
          <p:nvPr/>
        </p:nvSpPr>
        <p:spPr bwMode="auto">
          <a:xfrm>
            <a:off x="2971800" y="5867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0" name="Oval 1048"/>
          <p:cNvSpPr>
            <a:spLocks noChangeArrowheads="1"/>
          </p:cNvSpPr>
          <p:nvPr/>
        </p:nvSpPr>
        <p:spPr bwMode="auto">
          <a:xfrm>
            <a:off x="2590800" y="594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1" name="Oval 1049"/>
          <p:cNvSpPr>
            <a:spLocks noChangeArrowheads="1"/>
          </p:cNvSpPr>
          <p:nvPr/>
        </p:nvSpPr>
        <p:spPr bwMode="auto">
          <a:xfrm>
            <a:off x="2286000" y="594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Oval 1050"/>
          <p:cNvSpPr>
            <a:spLocks noChangeArrowheads="1"/>
          </p:cNvSpPr>
          <p:nvPr/>
        </p:nvSpPr>
        <p:spPr bwMode="auto">
          <a:xfrm>
            <a:off x="1981200" y="5791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Oval 1051"/>
          <p:cNvSpPr>
            <a:spLocks noChangeArrowheads="1"/>
          </p:cNvSpPr>
          <p:nvPr/>
        </p:nvSpPr>
        <p:spPr bwMode="auto">
          <a:xfrm>
            <a:off x="16002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Oval 1052"/>
          <p:cNvSpPr>
            <a:spLocks noChangeArrowheads="1"/>
          </p:cNvSpPr>
          <p:nvPr/>
        </p:nvSpPr>
        <p:spPr bwMode="auto">
          <a:xfrm>
            <a:off x="1295400" y="5334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Oval 1053"/>
          <p:cNvSpPr>
            <a:spLocks noChangeArrowheads="1"/>
          </p:cNvSpPr>
          <p:nvPr/>
        </p:nvSpPr>
        <p:spPr bwMode="auto">
          <a:xfrm>
            <a:off x="9906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6" name="Oval 1054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7" name="Oval 1055"/>
          <p:cNvSpPr>
            <a:spLocks noChangeArrowheads="1"/>
          </p:cNvSpPr>
          <p:nvPr/>
        </p:nvSpPr>
        <p:spPr bwMode="auto">
          <a:xfrm>
            <a:off x="57150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8" name="Oval 1056"/>
          <p:cNvSpPr>
            <a:spLocks noChangeArrowheads="1"/>
          </p:cNvSpPr>
          <p:nvPr/>
        </p:nvSpPr>
        <p:spPr bwMode="auto">
          <a:xfrm>
            <a:off x="5334000" y="5791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9" name="Oval 1057"/>
          <p:cNvSpPr>
            <a:spLocks noChangeArrowheads="1"/>
          </p:cNvSpPr>
          <p:nvPr/>
        </p:nvSpPr>
        <p:spPr bwMode="auto">
          <a:xfrm>
            <a:off x="4953000" y="594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0" name="Oval 1058"/>
          <p:cNvSpPr>
            <a:spLocks noChangeArrowheads="1"/>
          </p:cNvSpPr>
          <p:nvPr/>
        </p:nvSpPr>
        <p:spPr bwMode="auto">
          <a:xfrm>
            <a:off x="4648200" y="594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1" name="Oval 1059"/>
          <p:cNvSpPr>
            <a:spLocks noChangeArrowheads="1"/>
          </p:cNvSpPr>
          <p:nvPr/>
        </p:nvSpPr>
        <p:spPr bwMode="auto">
          <a:xfrm>
            <a:off x="4343400" y="5791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2" name="Oval 1060"/>
          <p:cNvSpPr>
            <a:spLocks noChangeArrowheads="1"/>
          </p:cNvSpPr>
          <p:nvPr/>
        </p:nvSpPr>
        <p:spPr bwMode="auto">
          <a:xfrm>
            <a:off x="40386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3" name="Oval 1061"/>
          <p:cNvSpPr>
            <a:spLocks noChangeArrowheads="1"/>
          </p:cNvSpPr>
          <p:nvPr/>
        </p:nvSpPr>
        <p:spPr bwMode="auto">
          <a:xfrm>
            <a:off x="7696200" y="5867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4" name="Oval 1062"/>
          <p:cNvSpPr>
            <a:spLocks noChangeArrowheads="1"/>
          </p:cNvSpPr>
          <p:nvPr/>
        </p:nvSpPr>
        <p:spPr bwMode="auto">
          <a:xfrm>
            <a:off x="7315200" y="594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5" name="Oval 1063"/>
          <p:cNvSpPr>
            <a:spLocks noChangeArrowheads="1"/>
          </p:cNvSpPr>
          <p:nvPr/>
        </p:nvSpPr>
        <p:spPr bwMode="auto">
          <a:xfrm>
            <a:off x="6934200" y="594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6" name="Oval 1064"/>
          <p:cNvSpPr>
            <a:spLocks noChangeArrowheads="1"/>
          </p:cNvSpPr>
          <p:nvPr/>
        </p:nvSpPr>
        <p:spPr bwMode="auto">
          <a:xfrm>
            <a:off x="6629400" y="5791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7" name="Oval 1065"/>
          <p:cNvSpPr>
            <a:spLocks noChangeArrowheads="1"/>
          </p:cNvSpPr>
          <p:nvPr/>
        </p:nvSpPr>
        <p:spPr bwMode="auto">
          <a:xfrm>
            <a:off x="64008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8" name="Oval 1066"/>
          <p:cNvSpPr>
            <a:spLocks noChangeArrowheads="1"/>
          </p:cNvSpPr>
          <p:nvPr/>
        </p:nvSpPr>
        <p:spPr bwMode="auto">
          <a:xfrm>
            <a:off x="6019800" y="53340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6858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Difference between Continuous and Discrete time signal</a:t>
            </a:r>
            <a:endParaRPr lang="en-US" sz="3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642" y="1219200"/>
            <a:ext cx="916234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9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143000" y="4724400"/>
            <a:ext cx="8001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 smtClean="0"/>
              <a:t>[ “</a:t>
            </a:r>
            <a:r>
              <a:rPr lang="en-US" sz="2800" dirty="0"/>
              <a:t>sample word length,” “bit depth”]</a:t>
            </a:r>
            <a:br>
              <a:rPr lang="en-US" sz="2800" dirty="0"/>
            </a:br>
            <a:r>
              <a:rPr lang="en-US" sz="2800" dirty="0"/>
              <a:t>Precision of numbers used for measurement: the more bits, the higher the resolution.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572000" y="6029325"/>
            <a:ext cx="350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Example: 16 bit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62000" y="1533525"/>
            <a:ext cx="4876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/>
              <a:t>Sampling Rate</a:t>
            </a:r>
            <a:endParaRPr lang="en-US" sz="2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19200" y="2143125"/>
            <a:ext cx="701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How often analog signal is measured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62000" y="4138612"/>
            <a:ext cx="7086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/>
              <a:t>Sampling Resolution</a:t>
            </a:r>
            <a:endParaRPr lang="en-US" sz="28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19200" y="2600325"/>
            <a:ext cx="5181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[samples per second, Hz]</a:t>
            </a:r>
          </a:p>
        </p:txBody>
      </p:sp>
      <p:sp>
        <p:nvSpPr>
          <p:cNvPr id="11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86225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Bradley Hand ITC" pitchFamily="66" charset="0"/>
              </a:rPr>
              <a:t>Analog to Digital Overview</a:t>
            </a:r>
          </a:p>
        </p:txBody>
      </p:sp>
    </p:spTree>
    <p:extLst>
      <p:ext uri="{BB962C8B-B14F-4D97-AF65-F5344CB8AC3E}">
        <p14:creationId xmlns:p14="http://schemas.microsoft.com/office/powerpoint/2010/main" val="130460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57200" y="2460625"/>
            <a:ext cx="640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 smtClean="0"/>
              <a:t>Sampling/</a:t>
            </a:r>
            <a:r>
              <a:rPr lang="en-US" b="1" dirty="0" err="1" smtClean="0"/>
              <a:t>Nyquist</a:t>
            </a:r>
            <a:r>
              <a:rPr lang="en-US" b="1" dirty="0" smtClean="0"/>
              <a:t> </a:t>
            </a:r>
            <a:r>
              <a:rPr lang="en-US" b="1" dirty="0"/>
              <a:t>Theorem: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81000" y="2978150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Sampling rate must be at least twice as high as the highest frequency you want to represent.</a:t>
            </a:r>
          </a:p>
        </p:txBody>
      </p:sp>
      <p:sp>
        <p:nvSpPr>
          <p:cNvPr id="5" name="Freeform 13"/>
          <p:cNvSpPr>
            <a:spLocks/>
          </p:cNvSpPr>
          <p:nvPr/>
        </p:nvSpPr>
        <p:spPr bwMode="auto">
          <a:xfrm>
            <a:off x="2362200" y="4038600"/>
            <a:ext cx="4495800" cy="1219200"/>
          </a:xfrm>
          <a:custGeom>
            <a:avLst/>
            <a:gdLst>
              <a:gd name="T0" fmla="*/ 0 w 2832"/>
              <a:gd name="T1" fmla="*/ 944 h 1792"/>
              <a:gd name="T2" fmla="*/ 432 w 2832"/>
              <a:gd name="T3" fmla="*/ 128 h 1792"/>
              <a:gd name="T4" fmla="*/ 1008 w 2832"/>
              <a:gd name="T5" fmla="*/ 1712 h 1792"/>
              <a:gd name="T6" fmla="*/ 1776 w 2832"/>
              <a:gd name="T7" fmla="*/ 128 h 1792"/>
              <a:gd name="T8" fmla="*/ 2400 w 2832"/>
              <a:gd name="T9" fmla="*/ 1664 h 1792"/>
              <a:gd name="T10" fmla="*/ 2832 w 2832"/>
              <a:gd name="T11" fmla="*/ 896 h 1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32"/>
              <a:gd name="T19" fmla="*/ 0 h 1792"/>
              <a:gd name="T20" fmla="*/ 2832 w 2832"/>
              <a:gd name="T21" fmla="*/ 1792 h 1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32" h="1792">
                <a:moveTo>
                  <a:pt x="0" y="944"/>
                </a:moveTo>
                <a:cubicBezTo>
                  <a:pt x="132" y="472"/>
                  <a:pt x="264" y="0"/>
                  <a:pt x="432" y="128"/>
                </a:cubicBezTo>
                <a:cubicBezTo>
                  <a:pt x="600" y="256"/>
                  <a:pt x="784" y="1712"/>
                  <a:pt x="1008" y="1712"/>
                </a:cubicBezTo>
                <a:cubicBezTo>
                  <a:pt x="1232" y="1712"/>
                  <a:pt x="1544" y="136"/>
                  <a:pt x="1776" y="128"/>
                </a:cubicBezTo>
                <a:cubicBezTo>
                  <a:pt x="2008" y="120"/>
                  <a:pt x="2224" y="1536"/>
                  <a:pt x="2400" y="1664"/>
                </a:cubicBezTo>
                <a:cubicBezTo>
                  <a:pt x="2576" y="1792"/>
                  <a:pt x="2704" y="1344"/>
                  <a:pt x="2832" y="8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790825" y="3971925"/>
            <a:ext cx="3695700" cy="1438275"/>
            <a:chOff x="1758" y="2388"/>
            <a:chExt cx="2328" cy="906"/>
          </a:xfrm>
        </p:grpSpPr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1758" y="2388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15"/>
            <p:cNvSpPr>
              <a:spLocks noChangeArrowheads="1"/>
            </p:cNvSpPr>
            <p:nvPr/>
          </p:nvSpPr>
          <p:spPr bwMode="auto">
            <a:xfrm>
              <a:off x="2370" y="3054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16"/>
            <p:cNvSpPr>
              <a:spLocks noChangeArrowheads="1"/>
            </p:cNvSpPr>
            <p:nvPr/>
          </p:nvSpPr>
          <p:spPr bwMode="auto">
            <a:xfrm>
              <a:off x="3150" y="2400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7"/>
            <p:cNvSpPr>
              <a:spLocks noChangeArrowheads="1"/>
            </p:cNvSpPr>
            <p:nvPr/>
          </p:nvSpPr>
          <p:spPr bwMode="auto">
            <a:xfrm>
              <a:off x="3846" y="3042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57200" y="1454150"/>
            <a:ext cx="8305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Determines the highest frequency that you can represent with a digital signal.</a:t>
            </a:r>
          </a:p>
        </p:txBody>
      </p:sp>
      <p:sp>
        <p:nvSpPr>
          <p:cNvPr id="14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86225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Bradley Hand ITC" pitchFamily="66" charset="0"/>
              </a:rPr>
              <a:t>Sampling </a:t>
            </a:r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Rate/Sampling Theorem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3779" y="5657670"/>
            <a:ext cx="9231557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If the highest frequency contained in an analog signal </a:t>
            </a:r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(t) is </a:t>
            </a:r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. And the signal is sampled at a rate </a:t>
            </a:r>
            <a:r>
              <a:rPr lang="en-US" dirty="0" err="1"/>
              <a:t>F</a:t>
            </a:r>
            <a:r>
              <a:rPr lang="en-US" baseline="-25000" dirty="0" err="1"/>
              <a:t>s</a:t>
            </a:r>
            <a:r>
              <a:rPr lang="en-US" dirty="0"/>
              <a:t> &gt;= 2F</a:t>
            </a:r>
            <a:r>
              <a:rPr lang="en-US" baseline="-25000" dirty="0"/>
              <a:t>max</a:t>
            </a:r>
            <a:r>
              <a:rPr lang="en-US" dirty="0"/>
              <a:t>, then </a:t>
            </a:r>
            <a:r>
              <a:rPr lang="en-US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(t) can be exactly recovered from its sample values.</a:t>
            </a:r>
          </a:p>
          <a:p>
            <a:r>
              <a:rPr lang="en-US" b="1" dirty="0">
                <a:solidFill>
                  <a:srgbClr val="FF0000"/>
                </a:solidFill>
              </a:rPr>
              <a:t>The sampling rate, F</a:t>
            </a:r>
            <a:r>
              <a:rPr lang="en-US" b="1" baseline="-25000" dirty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 &gt;=2F</a:t>
            </a:r>
            <a:r>
              <a:rPr lang="en-US" b="1" baseline="-25000" dirty="0">
                <a:solidFill>
                  <a:srgbClr val="FF0000"/>
                </a:solidFill>
              </a:rPr>
              <a:t>max</a:t>
            </a:r>
            <a:r>
              <a:rPr lang="en-US" b="1" dirty="0">
                <a:solidFill>
                  <a:srgbClr val="FF0000"/>
                </a:solidFill>
              </a:rPr>
              <a:t> is called the </a:t>
            </a:r>
            <a:r>
              <a:rPr lang="en-US" b="1" dirty="0" err="1">
                <a:solidFill>
                  <a:srgbClr val="FF0000"/>
                </a:solidFill>
              </a:rPr>
              <a:t>Nyquist</a:t>
            </a:r>
            <a:r>
              <a:rPr lang="en-US" b="1" dirty="0">
                <a:solidFill>
                  <a:srgbClr val="FF0000"/>
                </a:solidFill>
              </a:rPr>
              <a:t> rate.</a:t>
            </a:r>
          </a:p>
        </p:txBody>
      </p:sp>
    </p:spTree>
    <p:extLst>
      <p:ext uri="{BB962C8B-B14F-4D97-AF65-F5344CB8AC3E}">
        <p14:creationId xmlns:p14="http://schemas.microsoft.com/office/powerpoint/2010/main" val="46930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EEG signal process 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/>
              <a:t>Enhancement-noise filtering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/>
              <a:t>Coding, synthesis, and recognition</a:t>
            </a:r>
          </a:p>
          <a:p>
            <a:pPr lvl="3">
              <a:buFont typeface="Wingdings" pitchFamily="2" charset="2"/>
              <a:buChar char="v"/>
            </a:pPr>
            <a:r>
              <a:rPr lang="en-US" dirty="0" smtClean="0"/>
              <a:t>Classification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peech </a:t>
            </a:r>
            <a:r>
              <a:rPr lang="en-US" sz="2400" dirty="0"/>
              <a:t>signal processing, </a:t>
            </a:r>
            <a:endParaRPr lang="en-US" sz="2400" dirty="0" smtClean="0"/>
          </a:p>
          <a:p>
            <a:pPr lvl="3">
              <a:buFont typeface="Wingdings" pitchFamily="2" charset="2"/>
              <a:buChar char="v"/>
            </a:pPr>
            <a:r>
              <a:rPr lang="en-US" dirty="0" smtClean="0"/>
              <a:t>Enhancement-noise </a:t>
            </a:r>
            <a:r>
              <a:rPr lang="en-US" dirty="0"/>
              <a:t>filtering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Coding, synthesis, and recognition</a:t>
            </a:r>
          </a:p>
          <a:p>
            <a:pPr lvl="3">
              <a:buFont typeface="Wingdings" pitchFamily="2" charset="2"/>
              <a:buChar char="v"/>
            </a:pPr>
            <a:r>
              <a:rPr lang="en-US" dirty="0"/>
              <a:t>Classification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Sonar </a:t>
            </a:r>
            <a:r>
              <a:rPr lang="en-US" sz="2400" dirty="0"/>
              <a:t>and radar signal processing, </a:t>
            </a:r>
            <a:r>
              <a:rPr lang="en-US" sz="2400" dirty="0" smtClean="0"/>
              <a:t>, 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Digital image processing,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Signal processing for communications,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Control of systems,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Biomedical signal processing,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Seismic data processing,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Application Areas of DSP:</a:t>
            </a:r>
          </a:p>
        </p:txBody>
      </p:sp>
    </p:spTree>
    <p:extLst>
      <p:ext uri="{BB962C8B-B14F-4D97-AF65-F5344CB8AC3E}">
        <p14:creationId xmlns:p14="http://schemas.microsoft.com/office/powerpoint/2010/main" val="35876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Recovery of a sampled sine wave for different sampling rates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7140" y="1774825"/>
            <a:ext cx="5709719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50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2400" y="186225"/>
            <a:ext cx="85344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Aliasing: signal ambiguity in FD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" y="1431925"/>
            <a:ext cx="7772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What happens if sampling rate not high enough?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838200" y="1974850"/>
            <a:ext cx="7924800" cy="2962275"/>
            <a:chOff x="528" y="1248"/>
            <a:chExt cx="4992" cy="1866"/>
          </a:xfrm>
        </p:grpSpPr>
        <p:pic>
          <p:nvPicPr>
            <p:cNvPr id="7" name="Picture 3" descr="da_alias"/>
            <p:cNvPicPr>
              <a:picLocks noChangeAspect="1" noChangeArrowheads="1"/>
            </p:cNvPicPr>
            <p:nvPr/>
          </p:nvPicPr>
          <p:blipFill>
            <a:blip r:embed="rId3" cstate="print"/>
            <a:srcRect t="2824" r="32957" b="-418"/>
            <a:stretch>
              <a:fillRect/>
            </a:stretch>
          </p:blipFill>
          <p:spPr bwMode="auto">
            <a:xfrm>
              <a:off x="528" y="1248"/>
              <a:ext cx="2736" cy="1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312" y="1353"/>
              <a:ext cx="18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A high frequency signal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12" y="1833"/>
              <a:ext cx="20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sampled at too low a rate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312" y="2313"/>
              <a:ext cx="105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looks like …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312" y="2793"/>
              <a:ext cx="2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800"/>
                <a:t>… a lower frequency signal.</a:t>
              </a: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2000" y="5089525"/>
            <a:ext cx="78486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/>
              <a:t>That’s called </a:t>
            </a:r>
            <a:r>
              <a:rPr lang="en-US" sz="2400" b="1" dirty="0"/>
              <a:t>aliasing</a:t>
            </a:r>
            <a:r>
              <a:rPr lang="en-US" sz="2400" dirty="0"/>
              <a:t> or </a:t>
            </a:r>
            <a:r>
              <a:rPr lang="en-US" sz="2400" b="1" dirty="0" err="1"/>
              <a:t>foldover</a:t>
            </a:r>
            <a:r>
              <a:rPr lang="en-US" sz="2400" dirty="0"/>
              <a:t>.  An ADC has a low-pass </a:t>
            </a:r>
            <a:r>
              <a:rPr lang="en-US" sz="2400" b="1" dirty="0"/>
              <a:t>anti-aliasing filter</a:t>
            </a:r>
            <a:r>
              <a:rPr lang="en-US" sz="2400" dirty="0"/>
              <a:t> to prevent this.</a:t>
            </a:r>
          </a:p>
          <a:p>
            <a:pPr algn="l">
              <a:spcBef>
                <a:spcPct val="50000"/>
              </a:spcBef>
            </a:pPr>
            <a:r>
              <a:rPr lang="en-US" sz="2400" dirty="0"/>
              <a:t>Synthesis software can cause aliasing.</a:t>
            </a:r>
          </a:p>
        </p:txBody>
      </p:sp>
    </p:spTree>
    <p:extLst>
      <p:ext uri="{BB962C8B-B14F-4D97-AF65-F5344CB8AC3E}">
        <p14:creationId xmlns:p14="http://schemas.microsoft.com/office/powerpoint/2010/main" val="36050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86225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Anti-Aliasing Filter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1718370"/>
            <a:ext cx="815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An anti-aliasing filter removes frequencies that are higher than half the sampling rate using what is called a low pass filter. A low pass filter lets the low frequencies “pass" and "cut" the high frequencies. Low pass filters are sometimes called high cut filters.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86225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dirty="0" smtClean="0">
                <a:solidFill>
                  <a:schemeClr val="tx1"/>
                </a:solidFill>
                <a:latin typeface="Bradley Hand ITC" pitchFamily="66" charset="0"/>
                <a:ea typeface="ＭＳ Ｐゴシック" pitchFamily="50" charset="-128"/>
              </a:rPr>
              <a:t>Common Sampling Rates</a:t>
            </a:r>
          </a:p>
        </p:txBody>
      </p:sp>
      <p:graphicFrame>
        <p:nvGraphicFramePr>
          <p:cNvPr id="4" name="Group 36"/>
          <p:cNvGraphicFramePr>
            <a:graphicFrameLocks noGrp="1"/>
          </p:cNvGraphicFramePr>
          <p:nvPr/>
        </p:nvGraphicFramePr>
        <p:xfrm>
          <a:off x="1219200" y="2509837"/>
          <a:ext cx="6781800" cy="2667001"/>
        </p:xfrm>
        <a:graphic>
          <a:graphicData uri="http://schemas.openxmlformats.org/drawingml/2006/table">
            <a:tbl>
              <a:tblPr/>
              <a:tblGrid>
                <a:gridCol w="3276600"/>
                <a:gridCol w="35052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Sampling Rate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Uses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44.1 kHz (44100)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CD, DAT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48 kHz (48000)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DAT, DV, DVD-Video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96 kHz (96000)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DVD-Audio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22.05 kHz (22050)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Old samplers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1143000" y="5481637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Most software can handle all these rates.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143000" y="1519237"/>
            <a:ext cx="7467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Which rates can represent the range of frequencies audible by (fresh) ears?</a:t>
            </a:r>
          </a:p>
        </p:txBody>
      </p:sp>
    </p:spTree>
    <p:extLst>
      <p:ext uri="{BB962C8B-B14F-4D97-AF65-F5344CB8AC3E}">
        <p14:creationId xmlns:p14="http://schemas.microsoft.com/office/powerpoint/2010/main" val="11347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©Alex Doboli 2006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5050"/>
                </a:solidFill>
              </a:rPr>
              <a:t>Step2 Quantization</a:t>
            </a:r>
            <a:endParaRPr lang="en-US" sz="3600" b="1" dirty="0">
              <a:solidFill>
                <a:srgbClr val="FF5050"/>
              </a:solidFill>
            </a:endParaRPr>
          </a:p>
        </p:txBody>
      </p:sp>
      <p:sp>
        <p:nvSpPr>
          <p:cNvPr id="97283" name="Line 3"/>
          <p:cNvSpPr>
            <a:spLocks noChangeShapeType="1"/>
          </p:cNvSpPr>
          <p:nvPr/>
        </p:nvSpPr>
        <p:spPr bwMode="auto">
          <a:xfrm>
            <a:off x="533400" y="1219200"/>
            <a:ext cx="8153400" cy="0"/>
          </a:xfrm>
          <a:prstGeom prst="line">
            <a:avLst/>
          </a:prstGeom>
          <a:noFill/>
          <a:ln w="1016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609600" y="1524000"/>
            <a:ext cx="8534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b="1" dirty="0" smtClean="0">
                <a:latin typeface="Arial" charset="0"/>
              </a:rPr>
              <a:t>Process </a:t>
            </a:r>
            <a:r>
              <a:rPr lang="en-US" sz="2000" b="1" dirty="0">
                <a:latin typeface="Arial" charset="0"/>
              </a:rPr>
              <a:t>of converting the sampled </a:t>
            </a:r>
            <a:r>
              <a:rPr lang="en-US" sz="2000" b="1" dirty="0" smtClean="0">
                <a:latin typeface="Arial" charset="0"/>
              </a:rPr>
              <a:t>continuous-Valued </a:t>
            </a:r>
            <a:r>
              <a:rPr lang="en-US" sz="2000" b="1" dirty="0">
                <a:latin typeface="Arial" charset="0"/>
              </a:rPr>
              <a:t>signals into discrete-valued data</a:t>
            </a:r>
          </a:p>
        </p:txBody>
      </p:sp>
      <p:pic>
        <p:nvPicPr>
          <p:cNvPr id="97288" name="Picture 8" descr="c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696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5638800" y="4876800"/>
            <a:ext cx="304800" cy="152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6172200" y="4267200"/>
            <a:ext cx="304800" cy="152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auto">
          <a:xfrm>
            <a:off x="7010400" y="3352800"/>
            <a:ext cx="304800" cy="152400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Line 13"/>
          <p:cNvSpPr>
            <a:spLocks noChangeShapeType="1"/>
          </p:cNvSpPr>
          <p:nvPr/>
        </p:nvSpPr>
        <p:spPr bwMode="auto">
          <a:xfrm>
            <a:off x="6172200" y="4343400"/>
            <a:ext cx="0" cy="990600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>
            <a:off x="6477000" y="4343400"/>
            <a:ext cx="0" cy="990600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7010400" y="3505200"/>
            <a:ext cx="0" cy="1828800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>
            <a:off x="7315200" y="3505200"/>
            <a:ext cx="0" cy="1828800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532" y="228601"/>
            <a:ext cx="8374062" cy="114300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effectLst/>
              </a:rPr>
              <a:t>Explain quantization of continuous –amplitude signal 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371600"/>
                <a:ext cx="8915400" cy="4953000"/>
              </a:xfrm>
            </p:spPr>
            <p:txBody>
              <a:bodyPr/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onverting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 discrete time continuous amplitude signal into a digital signal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called quantization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quantized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value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x(n)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𝑸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endParaRPr lang="en-US" sz="1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Here the quantization error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𝑖𝑠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𝑡h𝑒</m:t>
                    </m:r>
                  </m:oMath>
                </a14:m>
                <a:endParaRPr lang="en-US" sz="20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endParaRPr lang="en-US" sz="18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Difference between the quantized value and actual sample value.</a:t>
                </a: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, the instantaneous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quantization error can not exceed half of the quantization step.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Quantization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converts the samples in values those are in a finite set.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371600"/>
                <a:ext cx="8915400" cy="4953000"/>
              </a:xfrm>
              <a:blipFill rotWithShape="1">
                <a:blip r:embed="rId2"/>
                <a:stretch>
                  <a:fillRect t="-615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4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532" y="228601"/>
            <a:ext cx="8374062" cy="114300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effectLst/>
              </a:rPr>
              <a:t>Explain quantization of continuous –amplitude signal 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371600"/>
                <a:ext cx="8915400" cy="4953000"/>
              </a:xfrm>
            </p:spPr>
            <p:txBody>
              <a:bodyPr/>
              <a:lstStyle/>
              <a:p>
                <a:pPr algn="just"/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he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values allowed in the digital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signal called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quantization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levels. </a:t>
                </a:r>
              </a:p>
              <a:p>
                <a:pPr algn="just"/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Distance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∆ ,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between two successive quantization levels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is called quantization step size or resolution 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 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rounding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quantizer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assigns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each sample of x(n) to the nearest  quantization levels 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Qruncation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 smtClean="0">
                    <a:latin typeface="Times New Roman" pitchFamily="18" charset="0"/>
                    <a:cs typeface="Times New Roman" pitchFamily="18" charset="0"/>
                  </a:rPr>
                  <a:t>quantizer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assigns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each sample of x(n) to the  quantization level below to it.</a:t>
                </a: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09728" indent="0">
                  <a:buNone/>
                </a:pPr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i="1" dirty="0"/>
              </a:p>
            </p:txBody>
          </p:sp>
        </mc:Choice>
        <mc:Fallback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371600"/>
                <a:ext cx="8915400" cy="4953000"/>
              </a:xfrm>
              <a:blipFill rotWithShape="1">
                <a:blip r:embed="rId2"/>
                <a:stretch>
                  <a:fillRect t="-615" r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54098"/>
            <a:ext cx="6214872" cy="24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8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A/D: Step2: Quantization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3855" y="1407680"/>
            <a:ext cx="8991600" cy="46259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Amplitude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values ranging between two limits: a min and a max.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Amplitude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values are infinite between the two limits.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need to map 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infinite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amplitude values onto a finite set of known values.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achieved by dividing the distance between min and max into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zones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each of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height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</a:t>
            </a:r>
          </a:p>
          <a:p>
            <a:pPr marL="119062" indent="0" eaLnBrk="1" hangingPunct="1">
              <a:lnSpc>
                <a:spcPct val="90000"/>
              </a:lnSpc>
              <a:buNone/>
            </a:pPr>
            <a:r>
              <a:rPr lang="en-US" sz="28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(max - min)/L</a:t>
            </a:r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4876800" y="5410200"/>
            <a:ext cx="3505200" cy="1219200"/>
          </a:xfrm>
          <a:custGeom>
            <a:avLst/>
            <a:gdLst>
              <a:gd name="T0" fmla="*/ 0 w 2832"/>
              <a:gd name="T1" fmla="*/ 944 h 1792"/>
              <a:gd name="T2" fmla="*/ 432 w 2832"/>
              <a:gd name="T3" fmla="*/ 128 h 1792"/>
              <a:gd name="T4" fmla="*/ 1008 w 2832"/>
              <a:gd name="T5" fmla="*/ 1712 h 1792"/>
              <a:gd name="T6" fmla="*/ 1776 w 2832"/>
              <a:gd name="T7" fmla="*/ 128 h 1792"/>
              <a:gd name="T8" fmla="*/ 2400 w 2832"/>
              <a:gd name="T9" fmla="*/ 1664 h 1792"/>
              <a:gd name="T10" fmla="*/ 2832 w 2832"/>
              <a:gd name="T11" fmla="*/ 896 h 1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32"/>
              <a:gd name="T19" fmla="*/ 0 h 1792"/>
              <a:gd name="T20" fmla="*/ 2832 w 2832"/>
              <a:gd name="T21" fmla="*/ 1792 h 1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32" h="1792">
                <a:moveTo>
                  <a:pt x="0" y="944"/>
                </a:moveTo>
                <a:cubicBezTo>
                  <a:pt x="132" y="472"/>
                  <a:pt x="264" y="0"/>
                  <a:pt x="432" y="128"/>
                </a:cubicBezTo>
                <a:cubicBezTo>
                  <a:pt x="600" y="256"/>
                  <a:pt x="784" y="1712"/>
                  <a:pt x="1008" y="1712"/>
                </a:cubicBezTo>
                <a:cubicBezTo>
                  <a:pt x="1232" y="1712"/>
                  <a:pt x="1544" y="136"/>
                  <a:pt x="1776" y="128"/>
                </a:cubicBezTo>
                <a:cubicBezTo>
                  <a:pt x="2008" y="120"/>
                  <a:pt x="2224" y="1536"/>
                  <a:pt x="2400" y="1664"/>
                </a:cubicBezTo>
                <a:cubicBezTo>
                  <a:pt x="2576" y="1792"/>
                  <a:pt x="2704" y="1344"/>
                  <a:pt x="2832" y="8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172960" y="5324729"/>
            <a:ext cx="2955690" cy="1438023"/>
            <a:chOff x="1806" y="2376"/>
            <a:chExt cx="2100" cy="918"/>
          </a:xfrm>
        </p:grpSpPr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1806" y="2376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2370" y="3054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3054" y="2382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7"/>
            <p:cNvSpPr>
              <a:spLocks noChangeArrowheads="1"/>
            </p:cNvSpPr>
            <p:nvPr/>
          </p:nvSpPr>
          <p:spPr bwMode="auto">
            <a:xfrm>
              <a:off x="3666" y="3042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186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532" y="228601"/>
            <a:ext cx="8374062" cy="114300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effectLst/>
              </a:rPr>
              <a:t>Explain quantization of continuous –amplitude signal 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371600"/>
                <a:ext cx="8915400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𝒎𝒂𝒙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𝒂𝒏𝒅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𝒎𝒊𝒏</m:t>
                        </m:r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dirty="0"/>
                  <a:t> represent the </a:t>
                </a:r>
                <a:r>
                  <a:rPr lang="en-US" sz="2400" dirty="0"/>
                  <a:t>maximum and minimum value of x(n) and L is the number of quantization levels then </a:t>
                </a:r>
                <a:endParaRPr lang="en-US" sz="2400" i="1" dirty="0"/>
              </a:p>
              <a:p>
                <a:pPr algn="just"/>
                <a:r>
                  <a:rPr lang="en-US" sz="24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∆=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𝒎𝒂𝒙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− 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𝒎𝒊𝒏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2400" i="1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𝒎𝒂𝒙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𝒂𝒏𝒅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𝒎𝒊𝒏</m:t>
                        </m:r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dirty="0"/>
                  <a:t> is called the dynamic range of the signal.</a:t>
                </a:r>
                <a:endParaRPr lang="en-US" sz="2400" i="1" dirty="0"/>
              </a:p>
              <a:p>
                <a:pPr algn="just"/>
                <a:r>
                  <a:rPr lang="en-US" sz="2400" b="1" dirty="0"/>
                  <a:t>L is also obtained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dirty="0"/>
                  <a:t> here the quantization has b bits of accuracy</a:t>
                </a:r>
                <a:r>
                  <a:rPr lang="en-US" sz="2400" b="1" dirty="0" smtClean="0"/>
                  <a:t>.</a:t>
                </a:r>
              </a:p>
              <a:p>
                <a:pPr algn="just"/>
                <a:endParaRPr lang="en-US" sz="2400" b="1" i="1" dirty="0"/>
              </a:p>
              <a:p>
                <a:pPr algn="just"/>
                <a:r>
                  <a:rPr lang="en-US" sz="2400" dirty="0"/>
                  <a:t>If the dynamic range of the signal is   fixed  ,increasing the number of quantization levels we can increase the accuracy of the quantization and decrease the step size.</a:t>
                </a:r>
                <a:endParaRPr lang="en-US" sz="2400" i="1" dirty="0"/>
              </a:p>
              <a:p>
                <a:pPr algn="just"/>
                <a:endParaRPr lang="en-US" sz="2400" i="1" dirty="0"/>
              </a:p>
            </p:txBody>
          </p:sp>
        </mc:Choice>
        <mc:Fallback>
          <p:sp>
            <p:nvSpPr>
              <p:cNvPr id="296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371600"/>
                <a:ext cx="8915400" cy="4953000"/>
              </a:xfrm>
              <a:blipFill rotWithShape="1">
                <a:blip r:embed="rId2"/>
                <a:stretch>
                  <a:fillRect t="-861" r="-2119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3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Assigning Codes to Zones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</a:rPr>
              <a:t>Each zone is then assigned a binary code.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</a:rPr>
              <a:t>The number of bits required to encode the zones, or the number of bits per sample as it is commonly referred to, is obtained as follows: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 smtClean="0">
                <a:latin typeface="Comic Sans MS" pitchFamily="66" charset="0"/>
              </a:rPr>
              <a:t>n</a:t>
            </a:r>
            <a:r>
              <a:rPr lang="en-US" sz="2800" baseline="-25000" dirty="0" err="1" smtClean="0">
                <a:latin typeface="Comic Sans MS" pitchFamily="66" charset="0"/>
              </a:rPr>
              <a:t>b</a:t>
            </a:r>
            <a:r>
              <a:rPr lang="en-US" sz="2800" dirty="0" smtClean="0">
                <a:latin typeface="Comic Sans MS" pitchFamily="66" charset="0"/>
              </a:rPr>
              <a:t> = log</a:t>
            </a:r>
            <a:r>
              <a:rPr lang="en-US" sz="2800" baseline="-25000" dirty="0" smtClean="0">
                <a:latin typeface="Comic Sans MS" pitchFamily="66" charset="0"/>
              </a:rPr>
              <a:t>2</a:t>
            </a:r>
            <a:r>
              <a:rPr lang="en-US" sz="2800" dirty="0" smtClean="0">
                <a:latin typeface="Comic Sans MS" pitchFamily="66" charset="0"/>
              </a:rPr>
              <a:t> L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</a:rPr>
              <a:t>Given our example, </a:t>
            </a:r>
            <a:r>
              <a:rPr lang="en-US" sz="2800" dirty="0" err="1" smtClean="0">
                <a:latin typeface="Comic Sans MS" pitchFamily="66" charset="0"/>
              </a:rPr>
              <a:t>n</a:t>
            </a:r>
            <a:r>
              <a:rPr lang="en-US" sz="2800" baseline="-25000" dirty="0" err="1" smtClean="0">
                <a:latin typeface="Comic Sans MS" pitchFamily="66" charset="0"/>
              </a:rPr>
              <a:t>b</a:t>
            </a:r>
            <a:r>
              <a:rPr lang="en-US" sz="2800" dirty="0" smtClean="0">
                <a:latin typeface="Comic Sans MS" pitchFamily="66" charset="0"/>
              </a:rPr>
              <a:t> = 3</a:t>
            </a:r>
          </a:p>
          <a:p>
            <a:pPr marL="119062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</a:rPr>
              <a:t>The 8 zone (or level) codes are therefore: 000, 001, 010, 011, 100, 101, 110, and 111</a:t>
            </a:r>
          </a:p>
        </p:txBody>
      </p:sp>
    </p:spTree>
    <p:extLst>
      <p:ext uri="{BB962C8B-B14F-4D97-AF65-F5344CB8AC3E}">
        <p14:creationId xmlns:p14="http://schemas.microsoft.com/office/powerpoint/2010/main" val="19463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Applications of DSP: Biological signal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Brain signals (EEG)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Cardiac signals (ECG)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Medical images (x-ray, PET, MRI)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Goals: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Detect abnormal activity (heart </a:t>
            </a:r>
            <a:r>
              <a:rPr lang="en-US" dirty="0" smtClean="0">
                <a:latin typeface="Comic Sans MS" pitchFamily="66" charset="0"/>
              </a:rPr>
              <a:t>attack)</a:t>
            </a:r>
            <a:endParaRPr lang="en-US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Help physicians with diagnosis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itchFamily="66" charset="0"/>
              </a:rPr>
              <a:t>Tools: Filtering, Fourier Transform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88"/>
          <p:cNvGrpSpPr>
            <a:grpSpLocks/>
          </p:cNvGrpSpPr>
          <p:nvPr/>
        </p:nvGrpSpPr>
        <p:grpSpPr bwMode="auto">
          <a:xfrm>
            <a:off x="838200" y="2341562"/>
            <a:ext cx="7315200" cy="3825875"/>
            <a:chOff x="528" y="1142"/>
            <a:chExt cx="4608" cy="2410"/>
          </a:xfrm>
        </p:grpSpPr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6"/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7"/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8"/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1"/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2"/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4"/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5"/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6"/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30"/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31"/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32"/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37"/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69" name="Text Box 38"/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2</a:t>
              </a:r>
            </a:p>
          </p:txBody>
        </p:sp>
        <p:sp>
          <p:nvSpPr>
            <p:cNvPr id="71" name="Text Box 40"/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3</a:t>
              </a:r>
            </a:p>
          </p:txBody>
        </p:sp>
        <p:sp>
          <p:nvSpPr>
            <p:cNvPr id="72" name="Text Box 41"/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4</a:t>
              </a:r>
            </a:p>
          </p:txBody>
        </p:sp>
        <p:sp>
          <p:nvSpPr>
            <p:cNvPr id="73" name="Text Box 42"/>
            <p:cNvSpPr txBox="1">
              <a:spLocks noChangeArrowheads="1"/>
            </p:cNvSpPr>
            <p:nvPr/>
          </p:nvSpPr>
          <p:spPr bwMode="auto">
            <a:xfrm>
              <a:off x="528" y="1852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74" name="Text Box 43"/>
            <p:cNvSpPr txBox="1">
              <a:spLocks noChangeArrowheads="1"/>
            </p:cNvSpPr>
            <p:nvPr/>
          </p:nvSpPr>
          <p:spPr bwMode="auto">
            <a:xfrm>
              <a:off x="528" y="1564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  <p:sp>
          <p:nvSpPr>
            <p:cNvPr id="75" name="Text Box 44"/>
            <p:cNvSpPr txBox="1">
              <a:spLocks noChangeArrowheads="1"/>
            </p:cNvSpPr>
            <p:nvPr/>
          </p:nvSpPr>
          <p:spPr bwMode="auto">
            <a:xfrm>
              <a:off x="528" y="1276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76" name="Line 46"/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7"/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8"/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9"/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1"/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2"/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Freeform 70"/>
          <p:cNvSpPr>
            <a:spLocks/>
          </p:cNvSpPr>
          <p:nvPr/>
        </p:nvSpPr>
        <p:spPr bwMode="auto">
          <a:xfrm>
            <a:off x="1409700" y="2514600"/>
            <a:ext cx="6743700" cy="3200400"/>
          </a:xfrm>
          <a:custGeom>
            <a:avLst/>
            <a:gdLst>
              <a:gd name="T0" fmla="*/ 0 w 4248"/>
              <a:gd name="T1" fmla="*/ 1097 h 2016"/>
              <a:gd name="T2" fmla="*/ 72 w 4248"/>
              <a:gd name="T3" fmla="*/ 1028 h 2016"/>
              <a:gd name="T4" fmla="*/ 126 w 4248"/>
              <a:gd name="T5" fmla="*/ 931 h 2016"/>
              <a:gd name="T6" fmla="*/ 162 w 4248"/>
              <a:gd name="T7" fmla="*/ 774 h 2016"/>
              <a:gd name="T8" fmla="*/ 276 w 4248"/>
              <a:gd name="T9" fmla="*/ 606 h 2016"/>
              <a:gd name="T10" fmla="*/ 444 w 4248"/>
              <a:gd name="T11" fmla="*/ 408 h 2016"/>
              <a:gd name="T12" fmla="*/ 600 w 4248"/>
              <a:gd name="T13" fmla="*/ 294 h 2016"/>
              <a:gd name="T14" fmla="*/ 720 w 4248"/>
              <a:gd name="T15" fmla="*/ 187 h 2016"/>
              <a:gd name="T16" fmla="*/ 774 w 4248"/>
              <a:gd name="T17" fmla="*/ 84 h 2016"/>
              <a:gd name="T18" fmla="*/ 864 w 4248"/>
              <a:gd name="T19" fmla="*/ 0 h 2016"/>
              <a:gd name="T20" fmla="*/ 978 w 4248"/>
              <a:gd name="T21" fmla="*/ 54 h 2016"/>
              <a:gd name="T22" fmla="*/ 1032 w 4248"/>
              <a:gd name="T23" fmla="*/ 168 h 2016"/>
              <a:gd name="T24" fmla="*/ 1158 w 4248"/>
              <a:gd name="T25" fmla="*/ 252 h 2016"/>
              <a:gd name="T26" fmla="*/ 1302 w 4248"/>
              <a:gd name="T27" fmla="*/ 384 h 2016"/>
              <a:gd name="T28" fmla="*/ 1356 w 4248"/>
              <a:gd name="T29" fmla="*/ 497 h 2016"/>
              <a:gd name="T30" fmla="*/ 1410 w 4248"/>
              <a:gd name="T31" fmla="*/ 669 h 2016"/>
              <a:gd name="T32" fmla="*/ 1458 w 4248"/>
              <a:gd name="T33" fmla="*/ 745 h 2016"/>
              <a:gd name="T34" fmla="*/ 1512 w 4248"/>
              <a:gd name="T35" fmla="*/ 814 h 2016"/>
              <a:gd name="T36" fmla="*/ 1668 w 4248"/>
              <a:gd name="T37" fmla="*/ 894 h 2016"/>
              <a:gd name="T38" fmla="*/ 1800 w 4248"/>
              <a:gd name="T39" fmla="*/ 930 h 2016"/>
              <a:gd name="T40" fmla="*/ 1866 w 4248"/>
              <a:gd name="T41" fmla="*/ 1097 h 2016"/>
              <a:gd name="T42" fmla="*/ 1908 w 4248"/>
              <a:gd name="T43" fmla="*/ 1235 h 2016"/>
              <a:gd name="T44" fmla="*/ 1968 w 4248"/>
              <a:gd name="T45" fmla="*/ 1297 h 2016"/>
              <a:gd name="T46" fmla="*/ 2052 w 4248"/>
              <a:gd name="T47" fmla="*/ 1366 h 2016"/>
              <a:gd name="T48" fmla="*/ 2112 w 4248"/>
              <a:gd name="T49" fmla="*/ 1469 h 2016"/>
              <a:gd name="T50" fmla="*/ 2148 w 4248"/>
              <a:gd name="T51" fmla="*/ 1758 h 2016"/>
              <a:gd name="T52" fmla="*/ 2250 w 4248"/>
              <a:gd name="T53" fmla="*/ 1980 h 2016"/>
              <a:gd name="T54" fmla="*/ 2412 w 4248"/>
              <a:gd name="T55" fmla="*/ 1974 h 2016"/>
              <a:gd name="T56" fmla="*/ 2520 w 4248"/>
              <a:gd name="T57" fmla="*/ 1860 h 2016"/>
              <a:gd name="T58" fmla="*/ 2556 w 4248"/>
              <a:gd name="T59" fmla="*/ 1710 h 2016"/>
              <a:gd name="T60" fmla="*/ 2622 w 4248"/>
              <a:gd name="T61" fmla="*/ 1552 h 2016"/>
              <a:gd name="T62" fmla="*/ 2652 w 4248"/>
              <a:gd name="T63" fmla="*/ 1393 h 2016"/>
              <a:gd name="T64" fmla="*/ 2700 w 4248"/>
              <a:gd name="T65" fmla="*/ 1097 h 2016"/>
              <a:gd name="T66" fmla="*/ 2754 w 4248"/>
              <a:gd name="T67" fmla="*/ 1021 h 2016"/>
              <a:gd name="T68" fmla="*/ 2802 w 4248"/>
              <a:gd name="T69" fmla="*/ 938 h 2016"/>
              <a:gd name="T70" fmla="*/ 2922 w 4248"/>
              <a:gd name="T71" fmla="*/ 768 h 2016"/>
              <a:gd name="T72" fmla="*/ 3030 w 4248"/>
              <a:gd name="T73" fmla="*/ 624 h 2016"/>
              <a:gd name="T74" fmla="*/ 3102 w 4248"/>
              <a:gd name="T75" fmla="*/ 228 h 2016"/>
              <a:gd name="T76" fmla="*/ 3168 w 4248"/>
              <a:gd name="T77" fmla="*/ 48 h 2016"/>
              <a:gd name="T78" fmla="*/ 3288 w 4248"/>
              <a:gd name="T79" fmla="*/ 139 h 2016"/>
              <a:gd name="T80" fmla="*/ 3330 w 4248"/>
              <a:gd name="T81" fmla="*/ 276 h 2016"/>
              <a:gd name="T82" fmla="*/ 3366 w 4248"/>
              <a:gd name="T83" fmla="*/ 510 h 2016"/>
              <a:gd name="T84" fmla="*/ 3444 w 4248"/>
              <a:gd name="T85" fmla="*/ 600 h 2016"/>
              <a:gd name="T86" fmla="*/ 3540 w 4248"/>
              <a:gd name="T87" fmla="*/ 564 h 2016"/>
              <a:gd name="T88" fmla="*/ 3636 w 4248"/>
              <a:gd name="T89" fmla="*/ 330 h 2016"/>
              <a:gd name="T90" fmla="*/ 3690 w 4248"/>
              <a:gd name="T91" fmla="*/ 264 h 2016"/>
              <a:gd name="T92" fmla="*/ 3798 w 4248"/>
              <a:gd name="T93" fmla="*/ 264 h 2016"/>
              <a:gd name="T94" fmla="*/ 3864 w 4248"/>
              <a:gd name="T95" fmla="*/ 360 h 2016"/>
              <a:gd name="T96" fmla="*/ 3882 w 4248"/>
              <a:gd name="T97" fmla="*/ 474 h 2016"/>
              <a:gd name="T98" fmla="*/ 3978 w 4248"/>
              <a:gd name="T99" fmla="*/ 828 h 2016"/>
              <a:gd name="T100" fmla="*/ 4110 w 4248"/>
              <a:gd name="T101" fmla="*/ 924 h 2016"/>
              <a:gd name="T102" fmla="*/ 4176 w 4248"/>
              <a:gd name="T103" fmla="*/ 1206 h 2016"/>
              <a:gd name="T104" fmla="*/ 4248 w 4248"/>
              <a:gd name="T105" fmla="*/ 1366 h 20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48"/>
              <a:gd name="T160" fmla="*/ 0 h 2016"/>
              <a:gd name="T161" fmla="*/ 4248 w 4248"/>
              <a:gd name="T162" fmla="*/ 2016 h 201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48" h="2016">
                <a:moveTo>
                  <a:pt x="0" y="1097"/>
                </a:moveTo>
                <a:cubicBezTo>
                  <a:pt x="32" y="1073"/>
                  <a:pt x="51" y="1062"/>
                  <a:pt x="72" y="1028"/>
                </a:cubicBezTo>
                <a:cubicBezTo>
                  <a:pt x="92" y="995"/>
                  <a:pt x="98" y="953"/>
                  <a:pt x="126" y="931"/>
                </a:cubicBezTo>
                <a:cubicBezTo>
                  <a:pt x="138" y="890"/>
                  <a:pt x="138" y="846"/>
                  <a:pt x="162" y="774"/>
                </a:cubicBezTo>
                <a:cubicBezTo>
                  <a:pt x="180" y="714"/>
                  <a:pt x="217" y="673"/>
                  <a:pt x="276" y="606"/>
                </a:cubicBezTo>
                <a:cubicBezTo>
                  <a:pt x="338" y="543"/>
                  <a:pt x="386" y="452"/>
                  <a:pt x="444" y="408"/>
                </a:cubicBezTo>
                <a:cubicBezTo>
                  <a:pt x="468" y="388"/>
                  <a:pt x="574" y="319"/>
                  <a:pt x="600" y="294"/>
                </a:cubicBezTo>
                <a:cubicBezTo>
                  <a:pt x="646" y="257"/>
                  <a:pt x="695" y="214"/>
                  <a:pt x="720" y="187"/>
                </a:cubicBezTo>
                <a:cubicBezTo>
                  <a:pt x="734" y="138"/>
                  <a:pt x="745" y="106"/>
                  <a:pt x="774" y="84"/>
                </a:cubicBezTo>
                <a:cubicBezTo>
                  <a:pt x="796" y="46"/>
                  <a:pt x="833" y="24"/>
                  <a:pt x="864" y="0"/>
                </a:cubicBezTo>
                <a:cubicBezTo>
                  <a:pt x="920" y="10"/>
                  <a:pt x="930" y="23"/>
                  <a:pt x="978" y="54"/>
                </a:cubicBezTo>
                <a:cubicBezTo>
                  <a:pt x="1012" y="69"/>
                  <a:pt x="1021" y="158"/>
                  <a:pt x="1032" y="168"/>
                </a:cubicBezTo>
                <a:cubicBezTo>
                  <a:pt x="1065" y="205"/>
                  <a:pt x="1116" y="223"/>
                  <a:pt x="1158" y="252"/>
                </a:cubicBezTo>
                <a:cubicBezTo>
                  <a:pt x="1205" y="290"/>
                  <a:pt x="1266" y="347"/>
                  <a:pt x="1302" y="384"/>
                </a:cubicBezTo>
                <a:cubicBezTo>
                  <a:pt x="1317" y="418"/>
                  <a:pt x="1337" y="465"/>
                  <a:pt x="1356" y="497"/>
                </a:cubicBezTo>
                <a:cubicBezTo>
                  <a:pt x="1374" y="544"/>
                  <a:pt x="1393" y="628"/>
                  <a:pt x="1410" y="669"/>
                </a:cubicBezTo>
                <a:cubicBezTo>
                  <a:pt x="1418" y="706"/>
                  <a:pt x="1427" y="734"/>
                  <a:pt x="1458" y="745"/>
                </a:cubicBezTo>
                <a:cubicBezTo>
                  <a:pt x="1466" y="773"/>
                  <a:pt x="1491" y="798"/>
                  <a:pt x="1512" y="814"/>
                </a:cubicBezTo>
                <a:cubicBezTo>
                  <a:pt x="1550" y="880"/>
                  <a:pt x="1601" y="882"/>
                  <a:pt x="1668" y="894"/>
                </a:cubicBezTo>
                <a:cubicBezTo>
                  <a:pt x="1711" y="915"/>
                  <a:pt x="1763" y="897"/>
                  <a:pt x="1800" y="930"/>
                </a:cubicBezTo>
                <a:cubicBezTo>
                  <a:pt x="1838" y="974"/>
                  <a:pt x="1845" y="1039"/>
                  <a:pt x="1866" y="1097"/>
                </a:cubicBezTo>
                <a:cubicBezTo>
                  <a:pt x="1883" y="1142"/>
                  <a:pt x="1889" y="1190"/>
                  <a:pt x="1908" y="1235"/>
                </a:cubicBezTo>
                <a:cubicBezTo>
                  <a:pt x="1931" y="1287"/>
                  <a:pt x="1926" y="1269"/>
                  <a:pt x="1968" y="1297"/>
                </a:cubicBezTo>
                <a:cubicBezTo>
                  <a:pt x="1992" y="1319"/>
                  <a:pt x="2032" y="1344"/>
                  <a:pt x="2052" y="1366"/>
                </a:cubicBezTo>
                <a:cubicBezTo>
                  <a:pt x="2076" y="1395"/>
                  <a:pt x="2096" y="1404"/>
                  <a:pt x="2112" y="1469"/>
                </a:cubicBezTo>
                <a:cubicBezTo>
                  <a:pt x="2133" y="1564"/>
                  <a:pt x="2101" y="1678"/>
                  <a:pt x="2148" y="1758"/>
                </a:cubicBezTo>
                <a:cubicBezTo>
                  <a:pt x="2173" y="1842"/>
                  <a:pt x="2206" y="1944"/>
                  <a:pt x="2250" y="1980"/>
                </a:cubicBezTo>
                <a:cubicBezTo>
                  <a:pt x="2294" y="2016"/>
                  <a:pt x="2367" y="1994"/>
                  <a:pt x="2412" y="1974"/>
                </a:cubicBezTo>
                <a:cubicBezTo>
                  <a:pt x="2456" y="1961"/>
                  <a:pt x="2496" y="1904"/>
                  <a:pt x="2520" y="1860"/>
                </a:cubicBezTo>
                <a:cubicBezTo>
                  <a:pt x="2530" y="1805"/>
                  <a:pt x="2544" y="1756"/>
                  <a:pt x="2556" y="1710"/>
                </a:cubicBezTo>
                <a:cubicBezTo>
                  <a:pt x="2572" y="1653"/>
                  <a:pt x="2607" y="1594"/>
                  <a:pt x="2622" y="1552"/>
                </a:cubicBezTo>
                <a:cubicBezTo>
                  <a:pt x="2630" y="1498"/>
                  <a:pt x="2640" y="1446"/>
                  <a:pt x="2652" y="1393"/>
                </a:cubicBezTo>
                <a:cubicBezTo>
                  <a:pt x="2654" y="1338"/>
                  <a:pt x="2644" y="1139"/>
                  <a:pt x="2700" y="1097"/>
                </a:cubicBezTo>
                <a:cubicBezTo>
                  <a:pt x="2708" y="1069"/>
                  <a:pt x="2731" y="1030"/>
                  <a:pt x="2754" y="1021"/>
                </a:cubicBezTo>
                <a:cubicBezTo>
                  <a:pt x="2773" y="989"/>
                  <a:pt x="2772" y="961"/>
                  <a:pt x="2802" y="938"/>
                </a:cubicBezTo>
                <a:cubicBezTo>
                  <a:pt x="2818" y="913"/>
                  <a:pt x="2904" y="816"/>
                  <a:pt x="2922" y="768"/>
                </a:cubicBezTo>
                <a:cubicBezTo>
                  <a:pt x="2970" y="720"/>
                  <a:pt x="2994" y="713"/>
                  <a:pt x="3030" y="624"/>
                </a:cubicBezTo>
                <a:cubicBezTo>
                  <a:pt x="3060" y="523"/>
                  <a:pt x="3090" y="444"/>
                  <a:pt x="3102" y="228"/>
                </a:cubicBezTo>
                <a:cubicBezTo>
                  <a:pt x="3102" y="114"/>
                  <a:pt x="3120" y="67"/>
                  <a:pt x="3168" y="48"/>
                </a:cubicBezTo>
                <a:cubicBezTo>
                  <a:pt x="3258" y="24"/>
                  <a:pt x="3259" y="104"/>
                  <a:pt x="3288" y="139"/>
                </a:cubicBezTo>
                <a:cubicBezTo>
                  <a:pt x="3305" y="154"/>
                  <a:pt x="3319" y="251"/>
                  <a:pt x="3330" y="276"/>
                </a:cubicBezTo>
                <a:cubicBezTo>
                  <a:pt x="3348" y="329"/>
                  <a:pt x="3347" y="456"/>
                  <a:pt x="3366" y="510"/>
                </a:cubicBezTo>
                <a:cubicBezTo>
                  <a:pt x="3385" y="564"/>
                  <a:pt x="3415" y="591"/>
                  <a:pt x="3444" y="600"/>
                </a:cubicBezTo>
                <a:cubicBezTo>
                  <a:pt x="3522" y="606"/>
                  <a:pt x="3517" y="583"/>
                  <a:pt x="3540" y="564"/>
                </a:cubicBezTo>
                <a:cubicBezTo>
                  <a:pt x="3570" y="523"/>
                  <a:pt x="3612" y="386"/>
                  <a:pt x="3636" y="330"/>
                </a:cubicBezTo>
                <a:cubicBezTo>
                  <a:pt x="3661" y="280"/>
                  <a:pt x="3663" y="275"/>
                  <a:pt x="3690" y="264"/>
                </a:cubicBezTo>
                <a:cubicBezTo>
                  <a:pt x="3768" y="240"/>
                  <a:pt x="3708" y="234"/>
                  <a:pt x="3798" y="264"/>
                </a:cubicBezTo>
                <a:cubicBezTo>
                  <a:pt x="3876" y="294"/>
                  <a:pt x="3859" y="354"/>
                  <a:pt x="3864" y="360"/>
                </a:cubicBezTo>
                <a:cubicBezTo>
                  <a:pt x="3869" y="366"/>
                  <a:pt x="3876" y="469"/>
                  <a:pt x="3882" y="474"/>
                </a:cubicBezTo>
                <a:cubicBezTo>
                  <a:pt x="3900" y="578"/>
                  <a:pt x="3953" y="739"/>
                  <a:pt x="3978" y="828"/>
                </a:cubicBezTo>
                <a:cubicBezTo>
                  <a:pt x="4005" y="920"/>
                  <a:pt x="4092" y="892"/>
                  <a:pt x="4110" y="924"/>
                </a:cubicBezTo>
                <a:cubicBezTo>
                  <a:pt x="4194" y="1026"/>
                  <a:pt x="4158" y="1144"/>
                  <a:pt x="4176" y="1206"/>
                </a:cubicBezTo>
                <a:cubicBezTo>
                  <a:pt x="4206" y="1314"/>
                  <a:pt x="4237" y="1334"/>
                  <a:pt x="4248" y="136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4" name="Group 89"/>
          <p:cNvGrpSpPr>
            <a:grpSpLocks/>
          </p:cNvGrpSpPr>
          <p:nvPr/>
        </p:nvGrpSpPr>
        <p:grpSpPr bwMode="auto">
          <a:xfrm>
            <a:off x="1666875" y="2624137"/>
            <a:ext cx="6257925" cy="3057525"/>
            <a:chOff x="1050" y="1320"/>
            <a:chExt cx="3942" cy="1926"/>
          </a:xfrm>
        </p:grpSpPr>
        <p:sp>
          <p:nvSpPr>
            <p:cNvPr id="85" name="AutoShape 71"/>
            <p:cNvSpPr>
              <a:spLocks noChangeArrowheads="1"/>
            </p:cNvSpPr>
            <p:nvPr/>
          </p:nvSpPr>
          <p:spPr bwMode="auto">
            <a:xfrm>
              <a:off x="1050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72"/>
            <p:cNvSpPr>
              <a:spLocks noChangeArrowheads="1"/>
            </p:cNvSpPr>
            <p:nvPr/>
          </p:nvSpPr>
          <p:spPr bwMode="auto">
            <a:xfrm>
              <a:off x="1338" y="160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AutoShape 73"/>
            <p:cNvSpPr>
              <a:spLocks noChangeArrowheads="1"/>
            </p:cNvSpPr>
            <p:nvPr/>
          </p:nvSpPr>
          <p:spPr bwMode="auto">
            <a:xfrm>
              <a:off x="1632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AutoShape 74"/>
            <p:cNvSpPr>
              <a:spLocks noChangeArrowheads="1"/>
            </p:cNvSpPr>
            <p:nvPr/>
          </p:nvSpPr>
          <p:spPr bwMode="auto">
            <a:xfrm>
              <a:off x="364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AutoShape 75"/>
            <p:cNvSpPr>
              <a:spLocks noChangeArrowheads="1"/>
            </p:cNvSpPr>
            <p:nvPr/>
          </p:nvSpPr>
          <p:spPr bwMode="auto">
            <a:xfrm>
              <a:off x="4218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utoShape 78"/>
            <p:cNvSpPr>
              <a:spLocks noChangeArrowheads="1"/>
            </p:cNvSpPr>
            <p:nvPr/>
          </p:nvSpPr>
          <p:spPr bwMode="auto">
            <a:xfrm>
              <a:off x="1914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AutoShape 79"/>
            <p:cNvSpPr>
              <a:spLocks noChangeArrowheads="1"/>
            </p:cNvSpPr>
            <p:nvPr/>
          </p:nvSpPr>
          <p:spPr bwMode="auto">
            <a:xfrm>
              <a:off x="4800" y="21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AutoShape 80"/>
            <p:cNvSpPr>
              <a:spLocks noChangeArrowheads="1"/>
            </p:cNvSpPr>
            <p:nvPr/>
          </p:nvSpPr>
          <p:spPr bwMode="auto">
            <a:xfrm>
              <a:off x="220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AutoShape 81"/>
            <p:cNvSpPr>
              <a:spLocks noChangeArrowheads="1"/>
            </p:cNvSpPr>
            <p:nvPr/>
          </p:nvSpPr>
          <p:spPr bwMode="auto">
            <a:xfrm>
              <a:off x="2490" y="21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AutoShape 82"/>
            <p:cNvSpPr>
              <a:spLocks noChangeArrowheads="1"/>
            </p:cNvSpPr>
            <p:nvPr/>
          </p:nvSpPr>
          <p:spPr bwMode="auto">
            <a:xfrm>
              <a:off x="2784" y="24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utoShape 83"/>
            <p:cNvSpPr>
              <a:spLocks noChangeArrowheads="1"/>
            </p:cNvSpPr>
            <p:nvPr/>
          </p:nvSpPr>
          <p:spPr bwMode="auto">
            <a:xfrm>
              <a:off x="3072" y="30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AutoShape 85"/>
            <p:cNvSpPr>
              <a:spLocks noChangeArrowheads="1"/>
            </p:cNvSpPr>
            <p:nvPr/>
          </p:nvSpPr>
          <p:spPr bwMode="auto">
            <a:xfrm>
              <a:off x="3360" y="276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utoShape 86"/>
            <p:cNvSpPr>
              <a:spLocks noChangeArrowheads="1"/>
            </p:cNvSpPr>
            <p:nvPr/>
          </p:nvSpPr>
          <p:spPr bwMode="auto">
            <a:xfrm>
              <a:off x="3936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utoShape 87"/>
            <p:cNvSpPr>
              <a:spLocks noChangeArrowheads="1"/>
            </p:cNvSpPr>
            <p:nvPr/>
          </p:nvSpPr>
          <p:spPr bwMode="auto">
            <a:xfrm>
              <a:off x="4506" y="132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9" name="Text Box 91"/>
          <p:cNvSpPr txBox="1">
            <a:spLocks noChangeArrowheads="1"/>
          </p:cNvSpPr>
          <p:nvPr/>
        </p:nvSpPr>
        <p:spPr bwMode="auto">
          <a:xfrm rot="-5400000">
            <a:off x="-142081" y="4098131"/>
            <a:ext cx="1600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Amplitude</a:t>
            </a:r>
          </a:p>
        </p:txBody>
      </p:sp>
      <p:sp>
        <p:nvSpPr>
          <p:cNvPr id="100" name="Text Box 92"/>
          <p:cNvSpPr txBox="1">
            <a:spLocks noChangeArrowheads="1"/>
          </p:cNvSpPr>
          <p:nvPr/>
        </p:nvSpPr>
        <p:spPr bwMode="auto">
          <a:xfrm>
            <a:off x="1219200" y="6151562"/>
            <a:ext cx="7162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Time — measure amp. at each tick of sample clock</a:t>
            </a:r>
          </a:p>
        </p:txBody>
      </p:sp>
      <p:sp>
        <p:nvSpPr>
          <p:cNvPr id="101" name="Text Box 45"/>
          <p:cNvSpPr txBox="1">
            <a:spLocks noChangeArrowheads="1"/>
          </p:cNvSpPr>
          <p:nvPr/>
        </p:nvSpPr>
        <p:spPr bwMode="auto">
          <a:xfrm>
            <a:off x="533400" y="1519237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dirty="0"/>
              <a:t>A 3-bit binary (base 2) number has 2</a:t>
            </a:r>
            <a:r>
              <a:rPr lang="en-US" sz="2800" baseline="30000" dirty="0"/>
              <a:t>3</a:t>
            </a:r>
            <a:r>
              <a:rPr lang="en-US" sz="2800" dirty="0"/>
              <a:t> = 8 values</a:t>
            </a:r>
            <a:r>
              <a:rPr lang="en-US" dirty="0"/>
              <a:t>.</a:t>
            </a:r>
          </a:p>
        </p:txBody>
      </p:sp>
      <p:sp>
        <p:nvSpPr>
          <p:cNvPr id="103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86352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Bradley Hand ITC" pitchFamily="66" charset="0"/>
              </a:rPr>
              <a:t>3-bit Quantization</a:t>
            </a:r>
          </a:p>
        </p:txBody>
      </p:sp>
    </p:spTree>
    <p:extLst>
      <p:ext uri="{BB962C8B-B14F-4D97-AF65-F5344CB8AC3E}">
        <p14:creationId xmlns:p14="http://schemas.microsoft.com/office/powerpoint/2010/main" val="14474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86352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4-bit </a:t>
            </a:r>
            <a:r>
              <a:rPr lang="en-US" dirty="0">
                <a:solidFill>
                  <a:schemeClr val="tx1"/>
                </a:solidFill>
                <a:latin typeface="Bradley Hand ITC" pitchFamily="66" charset="0"/>
              </a:rPr>
              <a:t>Quantization</a:t>
            </a:r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914400" y="1443037"/>
            <a:ext cx="8001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 4-bit binary number has 2</a:t>
            </a:r>
            <a:r>
              <a:rPr lang="en-US" baseline="30000"/>
              <a:t>4</a:t>
            </a:r>
            <a:r>
              <a:rPr lang="en-US"/>
              <a:t> = 16 values.</a:t>
            </a:r>
          </a:p>
        </p:txBody>
      </p:sp>
      <p:grpSp>
        <p:nvGrpSpPr>
          <p:cNvPr id="102" name="Group 82"/>
          <p:cNvGrpSpPr>
            <a:grpSpLocks/>
          </p:cNvGrpSpPr>
          <p:nvPr/>
        </p:nvGrpSpPr>
        <p:grpSpPr bwMode="auto">
          <a:xfrm>
            <a:off x="685800" y="2052637"/>
            <a:ext cx="7467600" cy="3825875"/>
            <a:chOff x="432" y="1142"/>
            <a:chExt cx="4704" cy="2410"/>
          </a:xfrm>
        </p:grpSpPr>
        <p:sp>
          <p:nvSpPr>
            <p:cNvPr id="104" name="Line 28"/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31"/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2"/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3"/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/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5"/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6"/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7"/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8"/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9"/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0"/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"/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4"/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5"/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6"/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7"/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8"/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9"/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"/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1"/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 Box 12"/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128" name="Text Box 13"/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2</a:t>
              </a:r>
            </a:p>
          </p:txBody>
        </p:sp>
        <p:sp>
          <p:nvSpPr>
            <p:cNvPr id="129" name="Text Box 14"/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4</a:t>
              </a:r>
            </a:p>
          </p:txBody>
        </p:sp>
        <p:sp>
          <p:nvSpPr>
            <p:cNvPr id="130" name="Text Box 15"/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  <p:sp>
          <p:nvSpPr>
            <p:cNvPr id="131" name="Text Box 16"/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8</a:t>
              </a:r>
            </a:p>
          </p:txBody>
        </p:sp>
        <p:sp>
          <p:nvSpPr>
            <p:cNvPr id="132" name="Text Box 17"/>
            <p:cNvSpPr txBox="1">
              <a:spLocks noChangeArrowheads="1"/>
            </p:cNvSpPr>
            <p:nvPr/>
          </p:nvSpPr>
          <p:spPr bwMode="auto">
            <a:xfrm>
              <a:off x="432" y="1852"/>
              <a:ext cx="33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10</a:t>
              </a:r>
            </a:p>
          </p:txBody>
        </p: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432" y="1564"/>
              <a:ext cx="33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12</a:t>
              </a:r>
            </a:p>
          </p:txBody>
        </p:sp>
        <p:sp>
          <p:nvSpPr>
            <p:cNvPr id="134" name="Text Box 19"/>
            <p:cNvSpPr txBox="1">
              <a:spLocks noChangeArrowheads="1"/>
            </p:cNvSpPr>
            <p:nvPr/>
          </p:nvSpPr>
          <p:spPr bwMode="auto">
            <a:xfrm>
              <a:off x="432" y="1276"/>
              <a:ext cx="33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14</a:t>
              </a:r>
            </a:p>
          </p:txBody>
        </p:sp>
        <p:sp>
          <p:nvSpPr>
            <p:cNvPr id="135" name="Line 21"/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22"/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3"/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4"/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5"/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6"/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7"/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45"/>
            <p:cNvSpPr>
              <a:spLocks noChangeShapeType="1"/>
            </p:cNvSpPr>
            <p:nvPr/>
          </p:nvSpPr>
          <p:spPr bwMode="auto">
            <a:xfrm>
              <a:off x="768" y="300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46"/>
            <p:cNvSpPr>
              <a:spLocks noChangeShapeType="1"/>
            </p:cNvSpPr>
            <p:nvPr/>
          </p:nvSpPr>
          <p:spPr bwMode="auto">
            <a:xfrm>
              <a:off x="768" y="3292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47"/>
            <p:cNvSpPr>
              <a:spLocks noChangeShapeType="1"/>
            </p:cNvSpPr>
            <p:nvPr/>
          </p:nvSpPr>
          <p:spPr bwMode="auto">
            <a:xfrm>
              <a:off x="768" y="271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48"/>
            <p:cNvSpPr>
              <a:spLocks noChangeShapeType="1"/>
            </p:cNvSpPr>
            <p:nvPr/>
          </p:nvSpPr>
          <p:spPr bwMode="auto">
            <a:xfrm>
              <a:off x="768" y="2428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49"/>
            <p:cNvSpPr>
              <a:spLocks noChangeShapeType="1"/>
            </p:cNvSpPr>
            <p:nvPr/>
          </p:nvSpPr>
          <p:spPr bwMode="auto">
            <a:xfrm>
              <a:off x="768" y="2140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0"/>
            <p:cNvSpPr>
              <a:spLocks noChangeShapeType="1"/>
            </p:cNvSpPr>
            <p:nvPr/>
          </p:nvSpPr>
          <p:spPr bwMode="auto">
            <a:xfrm>
              <a:off x="768" y="1852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51"/>
            <p:cNvSpPr>
              <a:spLocks noChangeShapeType="1"/>
            </p:cNvSpPr>
            <p:nvPr/>
          </p:nvSpPr>
          <p:spPr bwMode="auto">
            <a:xfrm>
              <a:off x="768" y="156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52"/>
            <p:cNvSpPr>
              <a:spLocks noChangeShapeType="1"/>
            </p:cNvSpPr>
            <p:nvPr/>
          </p:nvSpPr>
          <p:spPr bwMode="auto">
            <a:xfrm>
              <a:off x="768" y="127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" name="Freeform 53"/>
          <p:cNvSpPr>
            <a:spLocks/>
          </p:cNvSpPr>
          <p:nvPr/>
        </p:nvSpPr>
        <p:spPr bwMode="auto">
          <a:xfrm>
            <a:off x="1381125" y="2268537"/>
            <a:ext cx="6743700" cy="3200400"/>
          </a:xfrm>
          <a:custGeom>
            <a:avLst/>
            <a:gdLst>
              <a:gd name="T0" fmla="*/ 0 w 4248"/>
              <a:gd name="T1" fmla="*/ 1097 h 2016"/>
              <a:gd name="T2" fmla="*/ 72 w 4248"/>
              <a:gd name="T3" fmla="*/ 1028 h 2016"/>
              <a:gd name="T4" fmla="*/ 126 w 4248"/>
              <a:gd name="T5" fmla="*/ 931 h 2016"/>
              <a:gd name="T6" fmla="*/ 162 w 4248"/>
              <a:gd name="T7" fmla="*/ 774 h 2016"/>
              <a:gd name="T8" fmla="*/ 276 w 4248"/>
              <a:gd name="T9" fmla="*/ 606 h 2016"/>
              <a:gd name="T10" fmla="*/ 444 w 4248"/>
              <a:gd name="T11" fmla="*/ 408 h 2016"/>
              <a:gd name="T12" fmla="*/ 600 w 4248"/>
              <a:gd name="T13" fmla="*/ 294 h 2016"/>
              <a:gd name="T14" fmla="*/ 720 w 4248"/>
              <a:gd name="T15" fmla="*/ 187 h 2016"/>
              <a:gd name="T16" fmla="*/ 774 w 4248"/>
              <a:gd name="T17" fmla="*/ 84 h 2016"/>
              <a:gd name="T18" fmla="*/ 864 w 4248"/>
              <a:gd name="T19" fmla="*/ 0 h 2016"/>
              <a:gd name="T20" fmla="*/ 978 w 4248"/>
              <a:gd name="T21" fmla="*/ 54 h 2016"/>
              <a:gd name="T22" fmla="*/ 1032 w 4248"/>
              <a:gd name="T23" fmla="*/ 168 h 2016"/>
              <a:gd name="T24" fmla="*/ 1158 w 4248"/>
              <a:gd name="T25" fmla="*/ 252 h 2016"/>
              <a:gd name="T26" fmla="*/ 1302 w 4248"/>
              <a:gd name="T27" fmla="*/ 384 h 2016"/>
              <a:gd name="T28" fmla="*/ 1356 w 4248"/>
              <a:gd name="T29" fmla="*/ 497 h 2016"/>
              <a:gd name="T30" fmla="*/ 1410 w 4248"/>
              <a:gd name="T31" fmla="*/ 669 h 2016"/>
              <a:gd name="T32" fmla="*/ 1458 w 4248"/>
              <a:gd name="T33" fmla="*/ 745 h 2016"/>
              <a:gd name="T34" fmla="*/ 1512 w 4248"/>
              <a:gd name="T35" fmla="*/ 814 h 2016"/>
              <a:gd name="T36" fmla="*/ 1668 w 4248"/>
              <a:gd name="T37" fmla="*/ 894 h 2016"/>
              <a:gd name="T38" fmla="*/ 1800 w 4248"/>
              <a:gd name="T39" fmla="*/ 930 h 2016"/>
              <a:gd name="T40" fmla="*/ 1866 w 4248"/>
              <a:gd name="T41" fmla="*/ 1097 h 2016"/>
              <a:gd name="T42" fmla="*/ 1908 w 4248"/>
              <a:gd name="T43" fmla="*/ 1235 h 2016"/>
              <a:gd name="T44" fmla="*/ 1968 w 4248"/>
              <a:gd name="T45" fmla="*/ 1297 h 2016"/>
              <a:gd name="T46" fmla="*/ 2052 w 4248"/>
              <a:gd name="T47" fmla="*/ 1366 h 2016"/>
              <a:gd name="T48" fmla="*/ 2112 w 4248"/>
              <a:gd name="T49" fmla="*/ 1469 h 2016"/>
              <a:gd name="T50" fmla="*/ 2148 w 4248"/>
              <a:gd name="T51" fmla="*/ 1758 h 2016"/>
              <a:gd name="T52" fmla="*/ 2250 w 4248"/>
              <a:gd name="T53" fmla="*/ 1980 h 2016"/>
              <a:gd name="T54" fmla="*/ 2412 w 4248"/>
              <a:gd name="T55" fmla="*/ 1974 h 2016"/>
              <a:gd name="T56" fmla="*/ 2520 w 4248"/>
              <a:gd name="T57" fmla="*/ 1860 h 2016"/>
              <a:gd name="T58" fmla="*/ 2556 w 4248"/>
              <a:gd name="T59" fmla="*/ 1710 h 2016"/>
              <a:gd name="T60" fmla="*/ 2622 w 4248"/>
              <a:gd name="T61" fmla="*/ 1552 h 2016"/>
              <a:gd name="T62" fmla="*/ 2652 w 4248"/>
              <a:gd name="T63" fmla="*/ 1393 h 2016"/>
              <a:gd name="T64" fmla="*/ 2700 w 4248"/>
              <a:gd name="T65" fmla="*/ 1097 h 2016"/>
              <a:gd name="T66" fmla="*/ 2754 w 4248"/>
              <a:gd name="T67" fmla="*/ 1021 h 2016"/>
              <a:gd name="T68" fmla="*/ 2802 w 4248"/>
              <a:gd name="T69" fmla="*/ 938 h 2016"/>
              <a:gd name="T70" fmla="*/ 2922 w 4248"/>
              <a:gd name="T71" fmla="*/ 768 h 2016"/>
              <a:gd name="T72" fmla="*/ 3030 w 4248"/>
              <a:gd name="T73" fmla="*/ 624 h 2016"/>
              <a:gd name="T74" fmla="*/ 3102 w 4248"/>
              <a:gd name="T75" fmla="*/ 228 h 2016"/>
              <a:gd name="T76" fmla="*/ 3168 w 4248"/>
              <a:gd name="T77" fmla="*/ 48 h 2016"/>
              <a:gd name="T78" fmla="*/ 3288 w 4248"/>
              <a:gd name="T79" fmla="*/ 139 h 2016"/>
              <a:gd name="T80" fmla="*/ 3330 w 4248"/>
              <a:gd name="T81" fmla="*/ 276 h 2016"/>
              <a:gd name="T82" fmla="*/ 3366 w 4248"/>
              <a:gd name="T83" fmla="*/ 510 h 2016"/>
              <a:gd name="T84" fmla="*/ 3444 w 4248"/>
              <a:gd name="T85" fmla="*/ 600 h 2016"/>
              <a:gd name="T86" fmla="*/ 3540 w 4248"/>
              <a:gd name="T87" fmla="*/ 564 h 2016"/>
              <a:gd name="T88" fmla="*/ 3636 w 4248"/>
              <a:gd name="T89" fmla="*/ 330 h 2016"/>
              <a:gd name="T90" fmla="*/ 3690 w 4248"/>
              <a:gd name="T91" fmla="*/ 264 h 2016"/>
              <a:gd name="T92" fmla="*/ 3798 w 4248"/>
              <a:gd name="T93" fmla="*/ 264 h 2016"/>
              <a:gd name="T94" fmla="*/ 3864 w 4248"/>
              <a:gd name="T95" fmla="*/ 360 h 2016"/>
              <a:gd name="T96" fmla="*/ 3882 w 4248"/>
              <a:gd name="T97" fmla="*/ 474 h 2016"/>
              <a:gd name="T98" fmla="*/ 3978 w 4248"/>
              <a:gd name="T99" fmla="*/ 828 h 2016"/>
              <a:gd name="T100" fmla="*/ 4110 w 4248"/>
              <a:gd name="T101" fmla="*/ 924 h 2016"/>
              <a:gd name="T102" fmla="*/ 4176 w 4248"/>
              <a:gd name="T103" fmla="*/ 1206 h 2016"/>
              <a:gd name="T104" fmla="*/ 4248 w 4248"/>
              <a:gd name="T105" fmla="*/ 1366 h 20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48"/>
              <a:gd name="T160" fmla="*/ 0 h 2016"/>
              <a:gd name="T161" fmla="*/ 4248 w 4248"/>
              <a:gd name="T162" fmla="*/ 2016 h 201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48" h="2016">
                <a:moveTo>
                  <a:pt x="0" y="1097"/>
                </a:moveTo>
                <a:cubicBezTo>
                  <a:pt x="32" y="1073"/>
                  <a:pt x="51" y="1062"/>
                  <a:pt x="72" y="1028"/>
                </a:cubicBezTo>
                <a:cubicBezTo>
                  <a:pt x="92" y="995"/>
                  <a:pt x="98" y="953"/>
                  <a:pt x="126" y="931"/>
                </a:cubicBezTo>
                <a:cubicBezTo>
                  <a:pt x="138" y="890"/>
                  <a:pt x="138" y="846"/>
                  <a:pt x="162" y="774"/>
                </a:cubicBezTo>
                <a:cubicBezTo>
                  <a:pt x="180" y="714"/>
                  <a:pt x="217" y="673"/>
                  <a:pt x="276" y="606"/>
                </a:cubicBezTo>
                <a:cubicBezTo>
                  <a:pt x="338" y="543"/>
                  <a:pt x="386" y="452"/>
                  <a:pt x="444" y="408"/>
                </a:cubicBezTo>
                <a:cubicBezTo>
                  <a:pt x="468" y="388"/>
                  <a:pt x="574" y="319"/>
                  <a:pt x="600" y="294"/>
                </a:cubicBezTo>
                <a:cubicBezTo>
                  <a:pt x="646" y="257"/>
                  <a:pt x="695" y="214"/>
                  <a:pt x="720" y="187"/>
                </a:cubicBezTo>
                <a:cubicBezTo>
                  <a:pt x="734" y="138"/>
                  <a:pt x="745" y="106"/>
                  <a:pt x="774" y="84"/>
                </a:cubicBezTo>
                <a:cubicBezTo>
                  <a:pt x="796" y="46"/>
                  <a:pt x="833" y="24"/>
                  <a:pt x="864" y="0"/>
                </a:cubicBezTo>
                <a:cubicBezTo>
                  <a:pt x="920" y="10"/>
                  <a:pt x="930" y="23"/>
                  <a:pt x="978" y="54"/>
                </a:cubicBezTo>
                <a:cubicBezTo>
                  <a:pt x="1012" y="69"/>
                  <a:pt x="1021" y="158"/>
                  <a:pt x="1032" y="168"/>
                </a:cubicBezTo>
                <a:cubicBezTo>
                  <a:pt x="1065" y="205"/>
                  <a:pt x="1116" y="223"/>
                  <a:pt x="1158" y="252"/>
                </a:cubicBezTo>
                <a:cubicBezTo>
                  <a:pt x="1205" y="290"/>
                  <a:pt x="1266" y="347"/>
                  <a:pt x="1302" y="384"/>
                </a:cubicBezTo>
                <a:cubicBezTo>
                  <a:pt x="1317" y="418"/>
                  <a:pt x="1337" y="465"/>
                  <a:pt x="1356" y="497"/>
                </a:cubicBezTo>
                <a:cubicBezTo>
                  <a:pt x="1374" y="544"/>
                  <a:pt x="1393" y="628"/>
                  <a:pt x="1410" y="669"/>
                </a:cubicBezTo>
                <a:cubicBezTo>
                  <a:pt x="1418" y="706"/>
                  <a:pt x="1427" y="734"/>
                  <a:pt x="1458" y="745"/>
                </a:cubicBezTo>
                <a:cubicBezTo>
                  <a:pt x="1466" y="773"/>
                  <a:pt x="1491" y="798"/>
                  <a:pt x="1512" y="814"/>
                </a:cubicBezTo>
                <a:cubicBezTo>
                  <a:pt x="1550" y="880"/>
                  <a:pt x="1601" y="882"/>
                  <a:pt x="1668" y="894"/>
                </a:cubicBezTo>
                <a:cubicBezTo>
                  <a:pt x="1711" y="915"/>
                  <a:pt x="1763" y="897"/>
                  <a:pt x="1800" y="930"/>
                </a:cubicBezTo>
                <a:cubicBezTo>
                  <a:pt x="1838" y="974"/>
                  <a:pt x="1845" y="1039"/>
                  <a:pt x="1866" y="1097"/>
                </a:cubicBezTo>
                <a:cubicBezTo>
                  <a:pt x="1883" y="1142"/>
                  <a:pt x="1889" y="1190"/>
                  <a:pt x="1908" y="1235"/>
                </a:cubicBezTo>
                <a:cubicBezTo>
                  <a:pt x="1931" y="1287"/>
                  <a:pt x="1926" y="1269"/>
                  <a:pt x="1968" y="1297"/>
                </a:cubicBezTo>
                <a:cubicBezTo>
                  <a:pt x="1992" y="1319"/>
                  <a:pt x="2032" y="1344"/>
                  <a:pt x="2052" y="1366"/>
                </a:cubicBezTo>
                <a:cubicBezTo>
                  <a:pt x="2076" y="1395"/>
                  <a:pt x="2096" y="1404"/>
                  <a:pt x="2112" y="1469"/>
                </a:cubicBezTo>
                <a:cubicBezTo>
                  <a:pt x="2133" y="1564"/>
                  <a:pt x="2101" y="1678"/>
                  <a:pt x="2148" y="1758"/>
                </a:cubicBezTo>
                <a:cubicBezTo>
                  <a:pt x="2173" y="1842"/>
                  <a:pt x="2206" y="1944"/>
                  <a:pt x="2250" y="1980"/>
                </a:cubicBezTo>
                <a:cubicBezTo>
                  <a:pt x="2294" y="2016"/>
                  <a:pt x="2367" y="1994"/>
                  <a:pt x="2412" y="1974"/>
                </a:cubicBezTo>
                <a:cubicBezTo>
                  <a:pt x="2456" y="1961"/>
                  <a:pt x="2496" y="1904"/>
                  <a:pt x="2520" y="1860"/>
                </a:cubicBezTo>
                <a:cubicBezTo>
                  <a:pt x="2530" y="1805"/>
                  <a:pt x="2544" y="1756"/>
                  <a:pt x="2556" y="1710"/>
                </a:cubicBezTo>
                <a:cubicBezTo>
                  <a:pt x="2572" y="1653"/>
                  <a:pt x="2607" y="1594"/>
                  <a:pt x="2622" y="1552"/>
                </a:cubicBezTo>
                <a:cubicBezTo>
                  <a:pt x="2630" y="1498"/>
                  <a:pt x="2640" y="1446"/>
                  <a:pt x="2652" y="1393"/>
                </a:cubicBezTo>
                <a:cubicBezTo>
                  <a:pt x="2654" y="1338"/>
                  <a:pt x="2644" y="1139"/>
                  <a:pt x="2700" y="1097"/>
                </a:cubicBezTo>
                <a:cubicBezTo>
                  <a:pt x="2708" y="1069"/>
                  <a:pt x="2731" y="1030"/>
                  <a:pt x="2754" y="1021"/>
                </a:cubicBezTo>
                <a:cubicBezTo>
                  <a:pt x="2773" y="989"/>
                  <a:pt x="2772" y="961"/>
                  <a:pt x="2802" y="938"/>
                </a:cubicBezTo>
                <a:cubicBezTo>
                  <a:pt x="2818" y="913"/>
                  <a:pt x="2904" y="816"/>
                  <a:pt x="2922" y="768"/>
                </a:cubicBezTo>
                <a:cubicBezTo>
                  <a:pt x="2970" y="720"/>
                  <a:pt x="2994" y="713"/>
                  <a:pt x="3030" y="624"/>
                </a:cubicBezTo>
                <a:cubicBezTo>
                  <a:pt x="3060" y="523"/>
                  <a:pt x="3090" y="444"/>
                  <a:pt x="3102" y="228"/>
                </a:cubicBezTo>
                <a:cubicBezTo>
                  <a:pt x="3102" y="114"/>
                  <a:pt x="3120" y="67"/>
                  <a:pt x="3168" y="48"/>
                </a:cubicBezTo>
                <a:cubicBezTo>
                  <a:pt x="3258" y="24"/>
                  <a:pt x="3259" y="104"/>
                  <a:pt x="3288" y="139"/>
                </a:cubicBezTo>
                <a:cubicBezTo>
                  <a:pt x="3305" y="154"/>
                  <a:pt x="3319" y="251"/>
                  <a:pt x="3330" y="276"/>
                </a:cubicBezTo>
                <a:cubicBezTo>
                  <a:pt x="3348" y="329"/>
                  <a:pt x="3347" y="456"/>
                  <a:pt x="3366" y="510"/>
                </a:cubicBezTo>
                <a:cubicBezTo>
                  <a:pt x="3385" y="564"/>
                  <a:pt x="3415" y="591"/>
                  <a:pt x="3444" y="600"/>
                </a:cubicBezTo>
                <a:cubicBezTo>
                  <a:pt x="3522" y="606"/>
                  <a:pt x="3517" y="583"/>
                  <a:pt x="3540" y="564"/>
                </a:cubicBezTo>
                <a:cubicBezTo>
                  <a:pt x="3570" y="523"/>
                  <a:pt x="3612" y="386"/>
                  <a:pt x="3636" y="330"/>
                </a:cubicBezTo>
                <a:cubicBezTo>
                  <a:pt x="3661" y="280"/>
                  <a:pt x="3663" y="275"/>
                  <a:pt x="3690" y="264"/>
                </a:cubicBezTo>
                <a:cubicBezTo>
                  <a:pt x="3768" y="240"/>
                  <a:pt x="3708" y="234"/>
                  <a:pt x="3798" y="264"/>
                </a:cubicBezTo>
                <a:cubicBezTo>
                  <a:pt x="3876" y="294"/>
                  <a:pt x="3859" y="354"/>
                  <a:pt x="3864" y="360"/>
                </a:cubicBezTo>
                <a:cubicBezTo>
                  <a:pt x="3869" y="366"/>
                  <a:pt x="3876" y="469"/>
                  <a:pt x="3882" y="474"/>
                </a:cubicBezTo>
                <a:cubicBezTo>
                  <a:pt x="3900" y="578"/>
                  <a:pt x="3953" y="739"/>
                  <a:pt x="3978" y="828"/>
                </a:cubicBezTo>
                <a:cubicBezTo>
                  <a:pt x="4005" y="920"/>
                  <a:pt x="4092" y="892"/>
                  <a:pt x="4110" y="924"/>
                </a:cubicBezTo>
                <a:cubicBezTo>
                  <a:pt x="4194" y="1026"/>
                  <a:pt x="4158" y="1144"/>
                  <a:pt x="4176" y="1206"/>
                </a:cubicBezTo>
                <a:cubicBezTo>
                  <a:pt x="4206" y="1314"/>
                  <a:pt x="4237" y="1334"/>
                  <a:pt x="4248" y="136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1" name="Group 91"/>
          <p:cNvGrpSpPr>
            <a:grpSpLocks/>
          </p:cNvGrpSpPr>
          <p:nvPr/>
        </p:nvGrpSpPr>
        <p:grpSpPr bwMode="auto">
          <a:xfrm>
            <a:off x="1666875" y="2106612"/>
            <a:ext cx="6248400" cy="3505200"/>
            <a:chOff x="1050" y="1090"/>
            <a:chExt cx="3936" cy="2208"/>
          </a:xfrm>
        </p:grpSpPr>
        <p:sp>
          <p:nvSpPr>
            <p:cNvPr id="152" name="AutoShape 54"/>
            <p:cNvSpPr>
              <a:spLocks noChangeArrowheads="1"/>
            </p:cNvSpPr>
            <p:nvPr/>
          </p:nvSpPr>
          <p:spPr bwMode="auto">
            <a:xfrm>
              <a:off x="2202" y="181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AutoShape 55"/>
            <p:cNvSpPr>
              <a:spLocks noChangeArrowheads="1"/>
            </p:cNvSpPr>
            <p:nvPr/>
          </p:nvSpPr>
          <p:spPr bwMode="auto">
            <a:xfrm>
              <a:off x="2496" y="19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AutoShape 56"/>
            <p:cNvSpPr>
              <a:spLocks noChangeArrowheads="1"/>
            </p:cNvSpPr>
            <p:nvPr/>
          </p:nvSpPr>
          <p:spPr bwMode="auto">
            <a:xfrm>
              <a:off x="2784" y="239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AutoShape 57"/>
            <p:cNvSpPr>
              <a:spLocks noChangeArrowheads="1"/>
            </p:cNvSpPr>
            <p:nvPr/>
          </p:nvSpPr>
          <p:spPr bwMode="auto">
            <a:xfrm>
              <a:off x="3354" y="268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59"/>
            <p:cNvSpPr>
              <a:spLocks noChangeArrowheads="1"/>
            </p:cNvSpPr>
            <p:nvPr/>
          </p:nvSpPr>
          <p:spPr bwMode="auto">
            <a:xfrm>
              <a:off x="3648" y="19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AutoShape 60"/>
            <p:cNvSpPr>
              <a:spLocks noChangeArrowheads="1"/>
            </p:cNvSpPr>
            <p:nvPr/>
          </p:nvSpPr>
          <p:spPr bwMode="auto">
            <a:xfrm>
              <a:off x="3936" y="10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utoShape 61"/>
            <p:cNvSpPr>
              <a:spLocks noChangeArrowheads="1"/>
            </p:cNvSpPr>
            <p:nvPr/>
          </p:nvSpPr>
          <p:spPr bwMode="auto">
            <a:xfrm>
              <a:off x="4218" y="167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utoShape 62"/>
            <p:cNvSpPr>
              <a:spLocks noChangeArrowheads="1"/>
            </p:cNvSpPr>
            <p:nvPr/>
          </p:nvSpPr>
          <p:spPr bwMode="auto">
            <a:xfrm>
              <a:off x="4506" y="13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utoShape 63"/>
            <p:cNvSpPr>
              <a:spLocks noChangeArrowheads="1"/>
            </p:cNvSpPr>
            <p:nvPr/>
          </p:nvSpPr>
          <p:spPr bwMode="auto">
            <a:xfrm>
              <a:off x="4794" y="19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utoShape 68"/>
            <p:cNvSpPr>
              <a:spLocks noChangeArrowheads="1"/>
            </p:cNvSpPr>
            <p:nvPr/>
          </p:nvSpPr>
          <p:spPr bwMode="auto">
            <a:xfrm>
              <a:off x="3066" y="310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79"/>
            <p:cNvSpPr>
              <a:spLocks noChangeArrowheads="1"/>
            </p:cNvSpPr>
            <p:nvPr/>
          </p:nvSpPr>
          <p:spPr bwMode="auto">
            <a:xfrm>
              <a:off x="1344" y="13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utoShape 80"/>
            <p:cNvSpPr>
              <a:spLocks noChangeArrowheads="1"/>
            </p:cNvSpPr>
            <p:nvPr/>
          </p:nvSpPr>
          <p:spPr bwMode="auto">
            <a:xfrm>
              <a:off x="1050" y="166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AutoShape 44"/>
            <p:cNvSpPr>
              <a:spLocks noChangeArrowheads="1"/>
            </p:cNvSpPr>
            <p:nvPr/>
          </p:nvSpPr>
          <p:spPr bwMode="auto">
            <a:xfrm>
              <a:off x="1914" y="13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utoShape 43"/>
            <p:cNvSpPr>
              <a:spLocks noChangeArrowheads="1"/>
            </p:cNvSpPr>
            <p:nvPr/>
          </p:nvSpPr>
          <p:spPr bwMode="auto">
            <a:xfrm>
              <a:off x="1632" y="10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6" name="Text Box 85"/>
          <p:cNvSpPr txBox="1">
            <a:spLocks noChangeArrowheads="1"/>
          </p:cNvSpPr>
          <p:nvPr/>
        </p:nvSpPr>
        <p:spPr bwMode="auto">
          <a:xfrm rot="-5400000">
            <a:off x="-142081" y="3809206"/>
            <a:ext cx="1600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Amplitude</a:t>
            </a:r>
          </a:p>
        </p:txBody>
      </p:sp>
      <p:sp>
        <p:nvSpPr>
          <p:cNvPr id="167" name="Text Box 88"/>
          <p:cNvSpPr txBox="1">
            <a:spLocks noChangeArrowheads="1"/>
          </p:cNvSpPr>
          <p:nvPr/>
        </p:nvSpPr>
        <p:spPr bwMode="auto">
          <a:xfrm>
            <a:off x="0" y="6319837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better approximation</a:t>
            </a:r>
          </a:p>
        </p:txBody>
      </p:sp>
      <p:sp>
        <p:nvSpPr>
          <p:cNvPr id="168" name="Text Box 89"/>
          <p:cNvSpPr txBox="1">
            <a:spLocks noChangeArrowheads="1"/>
          </p:cNvSpPr>
          <p:nvPr/>
        </p:nvSpPr>
        <p:spPr bwMode="auto">
          <a:xfrm>
            <a:off x="1219200" y="5846762"/>
            <a:ext cx="7162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Time — measure amp. at each tick of sample clock</a:t>
            </a:r>
          </a:p>
        </p:txBody>
      </p:sp>
    </p:spTree>
    <p:extLst>
      <p:ext uri="{BB962C8B-B14F-4D97-AF65-F5344CB8AC3E}">
        <p14:creationId xmlns:p14="http://schemas.microsoft.com/office/powerpoint/2010/main" val="10641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Quantization 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When a signal is quantized, we introduce an error - the coded signal is an approximation of the actual amplitude value.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The difference between actual and coded value (midpoint) is referred to as the quantization error.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The more zones, the smaller </a:t>
            </a:r>
            <a:r>
              <a:rPr lang="en-US" sz="2800" smtClean="0">
                <a:latin typeface="Comic Sans MS" pitchFamily="66" charset="0"/>
                <a:sym typeface="Symbol" pitchFamily="18" charset="2"/>
              </a:rPr>
              <a:t></a:t>
            </a:r>
            <a:r>
              <a:rPr lang="en-US" sz="2800" smtClean="0">
                <a:latin typeface="Comic Sans MS" pitchFamily="66" charset="0"/>
              </a:rPr>
              <a:t> which results in smaller errors.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mic Sans MS" pitchFamily="66" charset="0"/>
              </a:rPr>
              <a:t>BUT, the more zones the more bits required to encode the samples -&gt; higher bit rate</a:t>
            </a:r>
          </a:p>
        </p:txBody>
      </p:sp>
    </p:spTree>
    <p:extLst>
      <p:ext uri="{BB962C8B-B14F-4D97-AF65-F5344CB8AC3E}">
        <p14:creationId xmlns:p14="http://schemas.microsoft.com/office/powerpoint/2010/main" val="638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86352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Quantization Noise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914400" y="1530350"/>
            <a:ext cx="82296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/>
              <a:t>Round-off error: difference between actual signal and quantization to integer values…</a:t>
            </a:r>
          </a:p>
        </p:txBody>
      </p:sp>
      <p:pic>
        <p:nvPicPr>
          <p:cNvPr id="102" name="Picture 41" descr="roundof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749550"/>
            <a:ext cx="3509963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Line 43"/>
          <p:cNvSpPr>
            <a:spLocks noChangeShapeType="1"/>
          </p:cNvSpPr>
          <p:nvPr/>
        </p:nvSpPr>
        <p:spPr bwMode="auto">
          <a:xfrm>
            <a:off x="1457325" y="5559425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Line 44"/>
          <p:cNvSpPr>
            <a:spLocks noChangeShapeType="1"/>
          </p:cNvSpPr>
          <p:nvPr/>
        </p:nvSpPr>
        <p:spPr bwMode="auto">
          <a:xfrm>
            <a:off x="1828800" y="5397500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Line 46"/>
          <p:cNvSpPr>
            <a:spLocks noChangeShapeType="1"/>
          </p:cNvSpPr>
          <p:nvPr/>
        </p:nvSpPr>
        <p:spPr bwMode="auto">
          <a:xfrm>
            <a:off x="2505075" y="5549900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Line 47"/>
          <p:cNvSpPr>
            <a:spLocks noChangeShapeType="1"/>
          </p:cNvSpPr>
          <p:nvPr/>
        </p:nvSpPr>
        <p:spPr bwMode="auto">
          <a:xfrm flipH="1">
            <a:off x="3162300" y="5559425"/>
            <a:ext cx="0" cy="238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Line 48"/>
          <p:cNvSpPr>
            <a:spLocks noChangeShapeType="1"/>
          </p:cNvSpPr>
          <p:nvPr/>
        </p:nvSpPr>
        <p:spPr bwMode="auto">
          <a:xfrm>
            <a:off x="3829050" y="555942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49"/>
          <p:cNvSpPr>
            <a:spLocks noChangeShapeType="1"/>
          </p:cNvSpPr>
          <p:nvPr/>
        </p:nvSpPr>
        <p:spPr bwMode="auto">
          <a:xfrm>
            <a:off x="4486275" y="5568950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Text Box 50"/>
          <p:cNvSpPr txBox="1">
            <a:spLocks noChangeArrowheads="1"/>
          </p:cNvSpPr>
          <p:nvPr/>
        </p:nvSpPr>
        <p:spPr bwMode="auto">
          <a:xfrm>
            <a:off x="5105400" y="5111750"/>
            <a:ext cx="40386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Random errors: sounds like low-amplitude noise</a:t>
            </a:r>
          </a:p>
        </p:txBody>
      </p:sp>
    </p:spTree>
    <p:extLst>
      <p:ext uri="{BB962C8B-B14F-4D97-AF65-F5344CB8AC3E}">
        <p14:creationId xmlns:p14="http://schemas.microsoft.com/office/powerpoint/2010/main" val="25472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\begin{figure}\count0=174\narrowfigtrue\setfig{\epsfig{file=chap12/figs/AABUHKF0.eps} }\end{figure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0"/>
            <a:ext cx="4383088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3048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an audio signal with a voltage range between -10 and +10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the audio waveform has already been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sampled, as shown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can the amplitude also be converted into discrete values?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038600" y="2743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\begin{table}\begin{minipage}{210pt}\begin{tabular*}{\hsize}{@{\extracolsep\fil......e &amp; 0000 &amp; \phantom{$-$ }9.375\\\hline\end{tabular*}\end{minipage}\end{table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3502025" cy="41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-64770" y="1371600"/>
            <a:ext cx="8458200" cy="2362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this example, let’s choose to represent each sample by 4 bits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an infinite number of voltages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-10 and 10.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will have to assign a range of voltages 				to each 4-bit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codeword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will be 16 steps. Why?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How large will each step be?</a:t>
            </a:r>
          </a:p>
        </p:txBody>
      </p:sp>
      <p:pic>
        <p:nvPicPr>
          <p:cNvPr id="32773" name="Picture 5" descr="\begin{displaymath}\frac{10 - (-10)}{16} = 1.25\hbox{ V}.\end{displaymath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25912"/>
            <a:ext cx="2857500" cy="7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5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QUANTIZATION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685800" y="361315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685800" y="41148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85800" y="4614863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85800" y="5116513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685800" y="561657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723900" y="611822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685800" y="2613025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85800" y="3113088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952500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5965825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6681788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7397750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8115300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3816350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4533900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5249863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1668463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384425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3100388" y="230822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Freeform 22"/>
          <p:cNvSpPr>
            <a:spLocks/>
          </p:cNvSpPr>
          <p:nvPr/>
        </p:nvSpPr>
        <p:spPr bwMode="auto">
          <a:xfrm>
            <a:off x="800100" y="2143125"/>
            <a:ext cx="7467600" cy="4394200"/>
          </a:xfrm>
          <a:custGeom>
            <a:avLst/>
            <a:gdLst>
              <a:gd name="T0" fmla="*/ 0 w 4704"/>
              <a:gd name="T1" fmla="*/ 488 h 2768"/>
              <a:gd name="T2" fmla="*/ 432 w 4704"/>
              <a:gd name="T3" fmla="*/ 200 h 2768"/>
              <a:gd name="T4" fmla="*/ 864 w 4704"/>
              <a:gd name="T5" fmla="*/ 1688 h 2768"/>
              <a:gd name="T6" fmla="*/ 1488 w 4704"/>
              <a:gd name="T7" fmla="*/ 2120 h 2768"/>
              <a:gd name="T8" fmla="*/ 2016 w 4704"/>
              <a:gd name="T9" fmla="*/ 1352 h 2768"/>
              <a:gd name="T10" fmla="*/ 2640 w 4704"/>
              <a:gd name="T11" fmla="*/ 440 h 2768"/>
              <a:gd name="T12" fmla="*/ 3168 w 4704"/>
              <a:gd name="T13" fmla="*/ 2648 h 2768"/>
              <a:gd name="T14" fmla="*/ 3984 w 4704"/>
              <a:gd name="T15" fmla="*/ 1160 h 2768"/>
              <a:gd name="T16" fmla="*/ 4704 w 4704"/>
              <a:gd name="T17" fmla="*/ 2072 h 2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04" h="2768">
                <a:moveTo>
                  <a:pt x="0" y="488"/>
                </a:moveTo>
                <a:cubicBezTo>
                  <a:pt x="144" y="244"/>
                  <a:pt x="288" y="0"/>
                  <a:pt x="432" y="200"/>
                </a:cubicBezTo>
                <a:cubicBezTo>
                  <a:pt x="576" y="400"/>
                  <a:pt x="688" y="1368"/>
                  <a:pt x="864" y="1688"/>
                </a:cubicBezTo>
                <a:cubicBezTo>
                  <a:pt x="1040" y="2008"/>
                  <a:pt x="1296" y="2176"/>
                  <a:pt x="1488" y="2120"/>
                </a:cubicBezTo>
                <a:cubicBezTo>
                  <a:pt x="1680" y="2064"/>
                  <a:pt x="1824" y="1632"/>
                  <a:pt x="2016" y="1352"/>
                </a:cubicBezTo>
                <a:cubicBezTo>
                  <a:pt x="2208" y="1072"/>
                  <a:pt x="2448" y="224"/>
                  <a:pt x="2640" y="440"/>
                </a:cubicBezTo>
                <a:cubicBezTo>
                  <a:pt x="2832" y="656"/>
                  <a:pt x="2944" y="2528"/>
                  <a:pt x="3168" y="2648"/>
                </a:cubicBezTo>
                <a:cubicBezTo>
                  <a:pt x="3392" y="2768"/>
                  <a:pt x="3728" y="1256"/>
                  <a:pt x="3984" y="1160"/>
                </a:cubicBezTo>
                <a:cubicBezTo>
                  <a:pt x="4240" y="1064"/>
                  <a:pt x="4584" y="1920"/>
                  <a:pt x="4704" y="20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647700" y="26130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1409700" y="30702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2095500" y="51276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2781300" y="55848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3543300" y="45942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4229100" y="30702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4991100" y="36036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5676900" y="61182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6438900" y="45942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7124700" y="40608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7810500" y="5127625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186352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A/D: step3: Coding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1692462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 coding</a:t>
            </a:r>
          </a:p>
          <a:p>
            <a:pPr algn="l"/>
            <a:r>
              <a:rPr lang="en-US" dirty="0" smtClean="0"/>
              <a:t>Data coding separates the digital words so that they are more easily identified.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32027"/>
            <a:ext cx="8229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Digital to Analog Conversion: </a:t>
            </a:r>
            <a:r>
              <a:rPr lang="en-US" dirty="0">
                <a:solidFill>
                  <a:schemeClr val="tx1"/>
                </a:solidFill>
                <a:latin typeface="Bradley Hand ITC" pitchFamily="66" charset="0"/>
              </a:rPr>
              <a:t>Sample and Hold</a:t>
            </a:r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1295400" y="1657350"/>
            <a:ext cx="7086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To reconstruct analog signal, hold each sample value for one clock tick; convert it to steady voltage.</a:t>
            </a:r>
          </a:p>
        </p:txBody>
      </p:sp>
      <p:grpSp>
        <p:nvGrpSpPr>
          <p:cNvPr id="15" name="Group 88"/>
          <p:cNvGrpSpPr>
            <a:grpSpLocks/>
          </p:cNvGrpSpPr>
          <p:nvPr/>
        </p:nvGrpSpPr>
        <p:grpSpPr bwMode="auto">
          <a:xfrm>
            <a:off x="838200" y="2724150"/>
            <a:ext cx="7315200" cy="3825875"/>
            <a:chOff x="528" y="1142"/>
            <a:chExt cx="4608" cy="2410"/>
          </a:xfrm>
        </p:grpSpPr>
        <p:sp>
          <p:nvSpPr>
            <p:cNvPr id="16" name="Line 55"/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6"/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7"/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58"/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59"/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2"/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64"/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5"/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6"/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7"/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8"/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2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3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4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528" y="1852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528" y="1564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528" y="1276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89"/>
          <p:cNvGrpSpPr>
            <a:grpSpLocks/>
          </p:cNvGrpSpPr>
          <p:nvPr/>
        </p:nvGrpSpPr>
        <p:grpSpPr bwMode="auto">
          <a:xfrm>
            <a:off x="1666875" y="3006725"/>
            <a:ext cx="6257925" cy="3057525"/>
            <a:chOff x="1050" y="1320"/>
            <a:chExt cx="3942" cy="1926"/>
          </a:xfrm>
        </p:grpSpPr>
        <p:sp>
          <p:nvSpPr>
            <p:cNvPr id="55" name="AutoShape 71"/>
            <p:cNvSpPr>
              <a:spLocks noChangeArrowheads="1"/>
            </p:cNvSpPr>
            <p:nvPr/>
          </p:nvSpPr>
          <p:spPr bwMode="auto">
            <a:xfrm>
              <a:off x="1050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72"/>
            <p:cNvSpPr>
              <a:spLocks noChangeArrowheads="1"/>
            </p:cNvSpPr>
            <p:nvPr/>
          </p:nvSpPr>
          <p:spPr bwMode="auto">
            <a:xfrm>
              <a:off x="1338" y="160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73"/>
            <p:cNvSpPr>
              <a:spLocks noChangeArrowheads="1"/>
            </p:cNvSpPr>
            <p:nvPr/>
          </p:nvSpPr>
          <p:spPr bwMode="auto">
            <a:xfrm>
              <a:off x="1632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74"/>
            <p:cNvSpPr>
              <a:spLocks noChangeArrowheads="1"/>
            </p:cNvSpPr>
            <p:nvPr/>
          </p:nvSpPr>
          <p:spPr bwMode="auto">
            <a:xfrm>
              <a:off x="364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75"/>
            <p:cNvSpPr>
              <a:spLocks noChangeArrowheads="1"/>
            </p:cNvSpPr>
            <p:nvPr/>
          </p:nvSpPr>
          <p:spPr bwMode="auto">
            <a:xfrm>
              <a:off x="4218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78"/>
            <p:cNvSpPr>
              <a:spLocks noChangeArrowheads="1"/>
            </p:cNvSpPr>
            <p:nvPr/>
          </p:nvSpPr>
          <p:spPr bwMode="auto">
            <a:xfrm>
              <a:off x="1914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79"/>
            <p:cNvSpPr>
              <a:spLocks noChangeArrowheads="1"/>
            </p:cNvSpPr>
            <p:nvPr/>
          </p:nvSpPr>
          <p:spPr bwMode="auto">
            <a:xfrm>
              <a:off x="4800" y="21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80"/>
            <p:cNvSpPr>
              <a:spLocks noChangeArrowheads="1"/>
            </p:cNvSpPr>
            <p:nvPr/>
          </p:nvSpPr>
          <p:spPr bwMode="auto">
            <a:xfrm>
              <a:off x="220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81"/>
            <p:cNvSpPr>
              <a:spLocks noChangeArrowheads="1"/>
            </p:cNvSpPr>
            <p:nvPr/>
          </p:nvSpPr>
          <p:spPr bwMode="auto">
            <a:xfrm>
              <a:off x="2490" y="21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82"/>
            <p:cNvSpPr>
              <a:spLocks noChangeArrowheads="1"/>
            </p:cNvSpPr>
            <p:nvPr/>
          </p:nvSpPr>
          <p:spPr bwMode="auto">
            <a:xfrm>
              <a:off x="2784" y="24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83"/>
            <p:cNvSpPr>
              <a:spLocks noChangeArrowheads="1"/>
            </p:cNvSpPr>
            <p:nvPr/>
          </p:nvSpPr>
          <p:spPr bwMode="auto">
            <a:xfrm>
              <a:off x="3072" y="30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utoShape 85"/>
            <p:cNvSpPr>
              <a:spLocks noChangeArrowheads="1"/>
            </p:cNvSpPr>
            <p:nvPr/>
          </p:nvSpPr>
          <p:spPr bwMode="auto">
            <a:xfrm>
              <a:off x="3360" y="276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86"/>
            <p:cNvSpPr>
              <a:spLocks noChangeArrowheads="1"/>
            </p:cNvSpPr>
            <p:nvPr/>
          </p:nvSpPr>
          <p:spPr bwMode="auto">
            <a:xfrm>
              <a:off x="3936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87"/>
            <p:cNvSpPr>
              <a:spLocks noChangeArrowheads="1"/>
            </p:cNvSpPr>
            <p:nvPr/>
          </p:nvSpPr>
          <p:spPr bwMode="auto">
            <a:xfrm>
              <a:off x="4506" y="132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Text Box 91"/>
          <p:cNvSpPr txBox="1">
            <a:spLocks noChangeArrowheads="1"/>
          </p:cNvSpPr>
          <p:nvPr/>
        </p:nvSpPr>
        <p:spPr bwMode="auto">
          <a:xfrm rot="-5400000">
            <a:off x="-142081" y="4480719"/>
            <a:ext cx="1600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Amplitude</a:t>
            </a:r>
          </a:p>
        </p:txBody>
      </p:sp>
      <p:sp>
        <p:nvSpPr>
          <p:cNvPr id="70" name="Text Box 92"/>
          <p:cNvSpPr txBox="1">
            <a:spLocks noChangeArrowheads="1"/>
          </p:cNvSpPr>
          <p:nvPr/>
        </p:nvSpPr>
        <p:spPr bwMode="auto">
          <a:xfrm>
            <a:off x="1219200" y="65341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Time</a:t>
            </a:r>
          </a:p>
        </p:txBody>
      </p:sp>
      <p:cxnSp>
        <p:nvCxnSpPr>
          <p:cNvPr id="71" name="Straight Connector 63"/>
          <p:cNvCxnSpPr>
            <a:cxnSpLocks noChangeShapeType="1"/>
          </p:cNvCxnSpPr>
          <p:nvPr/>
        </p:nvCxnSpPr>
        <p:spPr bwMode="auto">
          <a:xfrm>
            <a:off x="1828800" y="407828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" name="Straight Connector 65"/>
          <p:cNvCxnSpPr>
            <a:cxnSpLocks noChangeShapeType="1"/>
          </p:cNvCxnSpPr>
          <p:nvPr/>
        </p:nvCxnSpPr>
        <p:spPr bwMode="auto">
          <a:xfrm>
            <a:off x="2286000" y="362108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" name="Straight Connector 66"/>
          <p:cNvCxnSpPr>
            <a:cxnSpLocks noChangeShapeType="1"/>
          </p:cNvCxnSpPr>
          <p:nvPr/>
        </p:nvCxnSpPr>
        <p:spPr bwMode="auto">
          <a:xfrm>
            <a:off x="2743200" y="31623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4" name="Straight Connector 67"/>
          <p:cNvCxnSpPr>
            <a:cxnSpLocks noChangeShapeType="1"/>
          </p:cNvCxnSpPr>
          <p:nvPr/>
        </p:nvCxnSpPr>
        <p:spPr bwMode="auto">
          <a:xfrm>
            <a:off x="3200400" y="316388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5" name="Straight Connector 68"/>
          <p:cNvCxnSpPr>
            <a:cxnSpLocks noChangeShapeType="1"/>
          </p:cNvCxnSpPr>
          <p:nvPr/>
        </p:nvCxnSpPr>
        <p:spPr bwMode="auto">
          <a:xfrm>
            <a:off x="3657600" y="40830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6" name="Straight Connector 69"/>
          <p:cNvCxnSpPr>
            <a:cxnSpLocks noChangeShapeType="1"/>
          </p:cNvCxnSpPr>
          <p:nvPr/>
        </p:nvCxnSpPr>
        <p:spPr bwMode="auto">
          <a:xfrm>
            <a:off x="4114800" y="454183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7" name="Straight Connector 70"/>
          <p:cNvCxnSpPr>
            <a:cxnSpLocks noChangeShapeType="1"/>
          </p:cNvCxnSpPr>
          <p:nvPr/>
        </p:nvCxnSpPr>
        <p:spPr bwMode="auto">
          <a:xfrm>
            <a:off x="4572000" y="49911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8" name="Straight Connector 71"/>
          <p:cNvCxnSpPr>
            <a:cxnSpLocks noChangeShapeType="1"/>
          </p:cNvCxnSpPr>
          <p:nvPr/>
        </p:nvCxnSpPr>
        <p:spPr bwMode="auto">
          <a:xfrm>
            <a:off x="5029200" y="59055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9" name="Straight Connector 72"/>
          <p:cNvCxnSpPr>
            <a:cxnSpLocks noChangeShapeType="1"/>
          </p:cNvCxnSpPr>
          <p:nvPr/>
        </p:nvCxnSpPr>
        <p:spPr bwMode="auto">
          <a:xfrm>
            <a:off x="5486400" y="54483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0" name="Straight Connector 73"/>
          <p:cNvCxnSpPr>
            <a:cxnSpLocks noChangeShapeType="1"/>
          </p:cNvCxnSpPr>
          <p:nvPr/>
        </p:nvCxnSpPr>
        <p:spPr bwMode="auto">
          <a:xfrm>
            <a:off x="5943600" y="408463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1" name="Straight Connector 74"/>
          <p:cNvCxnSpPr>
            <a:cxnSpLocks noChangeShapeType="1"/>
          </p:cNvCxnSpPr>
          <p:nvPr/>
        </p:nvCxnSpPr>
        <p:spPr bwMode="auto">
          <a:xfrm>
            <a:off x="6400800" y="3165475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" name="Straight Connector 75"/>
          <p:cNvCxnSpPr>
            <a:cxnSpLocks noChangeShapeType="1"/>
          </p:cNvCxnSpPr>
          <p:nvPr/>
        </p:nvCxnSpPr>
        <p:spPr bwMode="auto">
          <a:xfrm>
            <a:off x="6858000" y="40767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3" name="Straight Connector 76"/>
          <p:cNvCxnSpPr>
            <a:cxnSpLocks noChangeShapeType="1"/>
          </p:cNvCxnSpPr>
          <p:nvPr/>
        </p:nvCxnSpPr>
        <p:spPr bwMode="auto">
          <a:xfrm>
            <a:off x="7315200" y="31686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5" name="Straight Connector 77"/>
          <p:cNvCxnSpPr>
            <a:cxnSpLocks noChangeShapeType="1"/>
          </p:cNvCxnSpPr>
          <p:nvPr/>
        </p:nvCxnSpPr>
        <p:spPr bwMode="auto">
          <a:xfrm>
            <a:off x="7772400" y="45339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6" name="Straight Connector 78"/>
          <p:cNvCxnSpPr>
            <a:cxnSpLocks noChangeShapeType="1"/>
          </p:cNvCxnSpPr>
          <p:nvPr/>
        </p:nvCxnSpPr>
        <p:spPr bwMode="auto">
          <a:xfrm>
            <a:off x="1371600" y="49911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7257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36547"/>
            <a:ext cx="82296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Bradley Hand ITC" pitchFamily="66" charset="0"/>
              </a:rPr>
              <a:t>DAC: Smoothing Filter</a:t>
            </a:r>
          </a:p>
        </p:txBody>
      </p:sp>
      <p:sp>
        <p:nvSpPr>
          <p:cNvPr id="146" name="Text Box 45"/>
          <p:cNvSpPr txBox="1">
            <a:spLocks noChangeArrowheads="1"/>
          </p:cNvSpPr>
          <p:nvPr/>
        </p:nvSpPr>
        <p:spPr bwMode="auto">
          <a:xfrm>
            <a:off x="1295400" y="1504950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Apply an analog low-pass filter to the output of the sample-and-hold unit: averages “stair steps” into a smooth curve.</a:t>
            </a:r>
          </a:p>
        </p:txBody>
      </p:sp>
      <p:grpSp>
        <p:nvGrpSpPr>
          <p:cNvPr id="147" name="Group 88"/>
          <p:cNvGrpSpPr>
            <a:grpSpLocks/>
          </p:cNvGrpSpPr>
          <p:nvPr/>
        </p:nvGrpSpPr>
        <p:grpSpPr bwMode="auto">
          <a:xfrm>
            <a:off x="838200" y="2571750"/>
            <a:ext cx="7315200" cy="3825875"/>
            <a:chOff x="528" y="1142"/>
            <a:chExt cx="4608" cy="2410"/>
          </a:xfrm>
        </p:grpSpPr>
        <p:sp>
          <p:nvSpPr>
            <p:cNvPr id="148" name="Line 55"/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56"/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57"/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58"/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59"/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60"/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61"/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62"/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63"/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64"/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65"/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66"/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67"/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68"/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26"/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27"/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28"/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29"/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32"/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33"/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34"/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Text Box 37"/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172" name="Text Box 38"/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173" name="Text Box 39"/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2</a:t>
              </a:r>
            </a:p>
          </p:txBody>
        </p:sp>
        <p:sp>
          <p:nvSpPr>
            <p:cNvPr id="174" name="Text Box 40"/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3</a:t>
              </a:r>
            </a:p>
          </p:txBody>
        </p:sp>
        <p:sp>
          <p:nvSpPr>
            <p:cNvPr id="175" name="Text Box 41"/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4</a:t>
              </a:r>
            </a:p>
          </p:txBody>
        </p:sp>
        <p:sp>
          <p:nvSpPr>
            <p:cNvPr id="176" name="Text Box 42"/>
            <p:cNvSpPr txBox="1">
              <a:spLocks noChangeArrowheads="1"/>
            </p:cNvSpPr>
            <p:nvPr/>
          </p:nvSpPr>
          <p:spPr bwMode="auto">
            <a:xfrm>
              <a:off x="528" y="1852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5</a:t>
              </a:r>
            </a:p>
          </p:txBody>
        </p:sp>
        <p:sp>
          <p:nvSpPr>
            <p:cNvPr id="177" name="Text Box 43"/>
            <p:cNvSpPr txBox="1">
              <a:spLocks noChangeArrowheads="1"/>
            </p:cNvSpPr>
            <p:nvPr/>
          </p:nvSpPr>
          <p:spPr bwMode="auto">
            <a:xfrm>
              <a:off x="528" y="1564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6</a:t>
              </a:r>
            </a:p>
          </p:txBody>
        </p:sp>
        <p:sp>
          <p:nvSpPr>
            <p:cNvPr id="178" name="Text Box 44"/>
            <p:cNvSpPr txBox="1">
              <a:spLocks noChangeArrowheads="1"/>
            </p:cNvSpPr>
            <p:nvPr/>
          </p:nvSpPr>
          <p:spPr bwMode="auto">
            <a:xfrm>
              <a:off x="528" y="1276"/>
              <a:ext cx="240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7</a:t>
              </a:r>
            </a:p>
          </p:txBody>
        </p:sp>
        <p:sp>
          <p:nvSpPr>
            <p:cNvPr id="179" name="Line 46"/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47"/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48"/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50"/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51"/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52"/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6" name="Group 89"/>
          <p:cNvGrpSpPr>
            <a:grpSpLocks/>
          </p:cNvGrpSpPr>
          <p:nvPr/>
        </p:nvGrpSpPr>
        <p:grpSpPr bwMode="auto">
          <a:xfrm>
            <a:off x="1666875" y="2854325"/>
            <a:ext cx="6257925" cy="3057525"/>
            <a:chOff x="1050" y="1320"/>
            <a:chExt cx="3942" cy="1926"/>
          </a:xfrm>
        </p:grpSpPr>
        <p:sp>
          <p:nvSpPr>
            <p:cNvPr id="187" name="AutoShape 71"/>
            <p:cNvSpPr>
              <a:spLocks noChangeArrowheads="1"/>
            </p:cNvSpPr>
            <p:nvPr/>
          </p:nvSpPr>
          <p:spPr bwMode="auto">
            <a:xfrm>
              <a:off x="1050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AutoShape 72"/>
            <p:cNvSpPr>
              <a:spLocks noChangeArrowheads="1"/>
            </p:cNvSpPr>
            <p:nvPr/>
          </p:nvSpPr>
          <p:spPr bwMode="auto">
            <a:xfrm>
              <a:off x="1338" y="160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AutoShape 73"/>
            <p:cNvSpPr>
              <a:spLocks noChangeArrowheads="1"/>
            </p:cNvSpPr>
            <p:nvPr/>
          </p:nvSpPr>
          <p:spPr bwMode="auto">
            <a:xfrm>
              <a:off x="1632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AutoShape 74"/>
            <p:cNvSpPr>
              <a:spLocks noChangeArrowheads="1"/>
            </p:cNvSpPr>
            <p:nvPr/>
          </p:nvSpPr>
          <p:spPr bwMode="auto">
            <a:xfrm>
              <a:off x="364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AutoShape 75"/>
            <p:cNvSpPr>
              <a:spLocks noChangeArrowheads="1"/>
            </p:cNvSpPr>
            <p:nvPr/>
          </p:nvSpPr>
          <p:spPr bwMode="auto">
            <a:xfrm>
              <a:off x="4218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AutoShape 78"/>
            <p:cNvSpPr>
              <a:spLocks noChangeArrowheads="1"/>
            </p:cNvSpPr>
            <p:nvPr/>
          </p:nvSpPr>
          <p:spPr bwMode="auto">
            <a:xfrm>
              <a:off x="1914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AutoShape 79"/>
            <p:cNvSpPr>
              <a:spLocks noChangeArrowheads="1"/>
            </p:cNvSpPr>
            <p:nvPr/>
          </p:nvSpPr>
          <p:spPr bwMode="auto">
            <a:xfrm>
              <a:off x="4800" y="21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AutoShape 80"/>
            <p:cNvSpPr>
              <a:spLocks noChangeArrowheads="1"/>
            </p:cNvSpPr>
            <p:nvPr/>
          </p:nvSpPr>
          <p:spPr bwMode="auto">
            <a:xfrm>
              <a:off x="220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AutoShape 81"/>
            <p:cNvSpPr>
              <a:spLocks noChangeArrowheads="1"/>
            </p:cNvSpPr>
            <p:nvPr/>
          </p:nvSpPr>
          <p:spPr bwMode="auto">
            <a:xfrm>
              <a:off x="2490" y="21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AutoShape 82"/>
            <p:cNvSpPr>
              <a:spLocks noChangeArrowheads="1"/>
            </p:cNvSpPr>
            <p:nvPr/>
          </p:nvSpPr>
          <p:spPr bwMode="auto">
            <a:xfrm>
              <a:off x="2784" y="24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AutoShape 83"/>
            <p:cNvSpPr>
              <a:spLocks noChangeArrowheads="1"/>
            </p:cNvSpPr>
            <p:nvPr/>
          </p:nvSpPr>
          <p:spPr bwMode="auto">
            <a:xfrm>
              <a:off x="3072" y="30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utoShape 85"/>
            <p:cNvSpPr>
              <a:spLocks noChangeArrowheads="1"/>
            </p:cNvSpPr>
            <p:nvPr/>
          </p:nvSpPr>
          <p:spPr bwMode="auto">
            <a:xfrm>
              <a:off x="3360" y="276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AutoShape 86"/>
            <p:cNvSpPr>
              <a:spLocks noChangeArrowheads="1"/>
            </p:cNvSpPr>
            <p:nvPr/>
          </p:nvSpPr>
          <p:spPr bwMode="auto">
            <a:xfrm>
              <a:off x="3936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AutoShape 87"/>
            <p:cNvSpPr>
              <a:spLocks noChangeArrowheads="1"/>
            </p:cNvSpPr>
            <p:nvPr/>
          </p:nvSpPr>
          <p:spPr bwMode="auto">
            <a:xfrm>
              <a:off x="4506" y="132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" name="Text Box 91"/>
          <p:cNvSpPr txBox="1">
            <a:spLocks noChangeArrowheads="1"/>
          </p:cNvSpPr>
          <p:nvPr/>
        </p:nvSpPr>
        <p:spPr bwMode="auto">
          <a:xfrm rot="-5400000">
            <a:off x="-142081" y="4328319"/>
            <a:ext cx="1600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Amplitude</a:t>
            </a:r>
          </a:p>
        </p:txBody>
      </p:sp>
      <p:sp>
        <p:nvSpPr>
          <p:cNvPr id="202" name="Text Box 92"/>
          <p:cNvSpPr txBox="1">
            <a:spLocks noChangeArrowheads="1"/>
          </p:cNvSpPr>
          <p:nvPr/>
        </p:nvSpPr>
        <p:spPr bwMode="auto">
          <a:xfrm>
            <a:off x="1219200" y="63817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Time</a:t>
            </a:r>
          </a:p>
        </p:txBody>
      </p:sp>
      <p:sp>
        <p:nvSpPr>
          <p:cNvPr id="203" name="Freeform 70"/>
          <p:cNvSpPr>
            <a:spLocks/>
          </p:cNvSpPr>
          <p:nvPr/>
        </p:nvSpPr>
        <p:spPr bwMode="auto">
          <a:xfrm>
            <a:off x="1381125" y="2724150"/>
            <a:ext cx="6743700" cy="3200400"/>
          </a:xfrm>
          <a:custGeom>
            <a:avLst/>
            <a:gdLst>
              <a:gd name="T0" fmla="*/ 0 w 4248"/>
              <a:gd name="T1" fmla="*/ 1097 h 2016"/>
              <a:gd name="T2" fmla="*/ 72 w 4248"/>
              <a:gd name="T3" fmla="*/ 1028 h 2016"/>
              <a:gd name="T4" fmla="*/ 126 w 4248"/>
              <a:gd name="T5" fmla="*/ 931 h 2016"/>
              <a:gd name="T6" fmla="*/ 162 w 4248"/>
              <a:gd name="T7" fmla="*/ 774 h 2016"/>
              <a:gd name="T8" fmla="*/ 276 w 4248"/>
              <a:gd name="T9" fmla="*/ 606 h 2016"/>
              <a:gd name="T10" fmla="*/ 444 w 4248"/>
              <a:gd name="T11" fmla="*/ 408 h 2016"/>
              <a:gd name="T12" fmla="*/ 600 w 4248"/>
              <a:gd name="T13" fmla="*/ 294 h 2016"/>
              <a:gd name="T14" fmla="*/ 720 w 4248"/>
              <a:gd name="T15" fmla="*/ 187 h 2016"/>
              <a:gd name="T16" fmla="*/ 774 w 4248"/>
              <a:gd name="T17" fmla="*/ 84 h 2016"/>
              <a:gd name="T18" fmla="*/ 864 w 4248"/>
              <a:gd name="T19" fmla="*/ 0 h 2016"/>
              <a:gd name="T20" fmla="*/ 978 w 4248"/>
              <a:gd name="T21" fmla="*/ 54 h 2016"/>
              <a:gd name="T22" fmla="*/ 1032 w 4248"/>
              <a:gd name="T23" fmla="*/ 168 h 2016"/>
              <a:gd name="T24" fmla="*/ 1158 w 4248"/>
              <a:gd name="T25" fmla="*/ 252 h 2016"/>
              <a:gd name="T26" fmla="*/ 1302 w 4248"/>
              <a:gd name="T27" fmla="*/ 384 h 2016"/>
              <a:gd name="T28" fmla="*/ 1356 w 4248"/>
              <a:gd name="T29" fmla="*/ 497 h 2016"/>
              <a:gd name="T30" fmla="*/ 1410 w 4248"/>
              <a:gd name="T31" fmla="*/ 669 h 2016"/>
              <a:gd name="T32" fmla="*/ 1458 w 4248"/>
              <a:gd name="T33" fmla="*/ 745 h 2016"/>
              <a:gd name="T34" fmla="*/ 1512 w 4248"/>
              <a:gd name="T35" fmla="*/ 814 h 2016"/>
              <a:gd name="T36" fmla="*/ 1668 w 4248"/>
              <a:gd name="T37" fmla="*/ 894 h 2016"/>
              <a:gd name="T38" fmla="*/ 1800 w 4248"/>
              <a:gd name="T39" fmla="*/ 930 h 2016"/>
              <a:gd name="T40" fmla="*/ 1866 w 4248"/>
              <a:gd name="T41" fmla="*/ 1097 h 2016"/>
              <a:gd name="T42" fmla="*/ 1908 w 4248"/>
              <a:gd name="T43" fmla="*/ 1235 h 2016"/>
              <a:gd name="T44" fmla="*/ 1968 w 4248"/>
              <a:gd name="T45" fmla="*/ 1297 h 2016"/>
              <a:gd name="T46" fmla="*/ 2052 w 4248"/>
              <a:gd name="T47" fmla="*/ 1366 h 2016"/>
              <a:gd name="T48" fmla="*/ 2112 w 4248"/>
              <a:gd name="T49" fmla="*/ 1469 h 2016"/>
              <a:gd name="T50" fmla="*/ 2148 w 4248"/>
              <a:gd name="T51" fmla="*/ 1758 h 2016"/>
              <a:gd name="T52" fmla="*/ 2250 w 4248"/>
              <a:gd name="T53" fmla="*/ 1980 h 2016"/>
              <a:gd name="T54" fmla="*/ 2412 w 4248"/>
              <a:gd name="T55" fmla="*/ 1974 h 2016"/>
              <a:gd name="T56" fmla="*/ 2520 w 4248"/>
              <a:gd name="T57" fmla="*/ 1860 h 2016"/>
              <a:gd name="T58" fmla="*/ 2556 w 4248"/>
              <a:gd name="T59" fmla="*/ 1710 h 2016"/>
              <a:gd name="T60" fmla="*/ 2622 w 4248"/>
              <a:gd name="T61" fmla="*/ 1552 h 2016"/>
              <a:gd name="T62" fmla="*/ 2652 w 4248"/>
              <a:gd name="T63" fmla="*/ 1393 h 2016"/>
              <a:gd name="T64" fmla="*/ 2700 w 4248"/>
              <a:gd name="T65" fmla="*/ 1097 h 2016"/>
              <a:gd name="T66" fmla="*/ 2754 w 4248"/>
              <a:gd name="T67" fmla="*/ 1021 h 2016"/>
              <a:gd name="T68" fmla="*/ 2802 w 4248"/>
              <a:gd name="T69" fmla="*/ 938 h 2016"/>
              <a:gd name="T70" fmla="*/ 2922 w 4248"/>
              <a:gd name="T71" fmla="*/ 768 h 2016"/>
              <a:gd name="T72" fmla="*/ 3030 w 4248"/>
              <a:gd name="T73" fmla="*/ 624 h 2016"/>
              <a:gd name="T74" fmla="*/ 3102 w 4248"/>
              <a:gd name="T75" fmla="*/ 228 h 2016"/>
              <a:gd name="T76" fmla="*/ 3168 w 4248"/>
              <a:gd name="T77" fmla="*/ 48 h 2016"/>
              <a:gd name="T78" fmla="*/ 3288 w 4248"/>
              <a:gd name="T79" fmla="*/ 139 h 2016"/>
              <a:gd name="T80" fmla="*/ 3330 w 4248"/>
              <a:gd name="T81" fmla="*/ 276 h 2016"/>
              <a:gd name="T82" fmla="*/ 3366 w 4248"/>
              <a:gd name="T83" fmla="*/ 510 h 2016"/>
              <a:gd name="T84" fmla="*/ 3444 w 4248"/>
              <a:gd name="T85" fmla="*/ 600 h 2016"/>
              <a:gd name="T86" fmla="*/ 3540 w 4248"/>
              <a:gd name="T87" fmla="*/ 564 h 2016"/>
              <a:gd name="T88" fmla="*/ 3636 w 4248"/>
              <a:gd name="T89" fmla="*/ 330 h 2016"/>
              <a:gd name="T90" fmla="*/ 3690 w 4248"/>
              <a:gd name="T91" fmla="*/ 264 h 2016"/>
              <a:gd name="T92" fmla="*/ 3798 w 4248"/>
              <a:gd name="T93" fmla="*/ 264 h 2016"/>
              <a:gd name="T94" fmla="*/ 3864 w 4248"/>
              <a:gd name="T95" fmla="*/ 360 h 2016"/>
              <a:gd name="T96" fmla="*/ 3882 w 4248"/>
              <a:gd name="T97" fmla="*/ 474 h 2016"/>
              <a:gd name="T98" fmla="*/ 3978 w 4248"/>
              <a:gd name="T99" fmla="*/ 828 h 2016"/>
              <a:gd name="T100" fmla="*/ 4110 w 4248"/>
              <a:gd name="T101" fmla="*/ 924 h 2016"/>
              <a:gd name="T102" fmla="*/ 4176 w 4248"/>
              <a:gd name="T103" fmla="*/ 1206 h 2016"/>
              <a:gd name="T104" fmla="*/ 4248 w 4248"/>
              <a:gd name="T105" fmla="*/ 1366 h 20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48"/>
              <a:gd name="T160" fmla="*/ 0 h 2016"/>
              <a:gd name="T161" fmla="*/ 4248 w 4248"/>
              <a:gd name="T162" fmla="*/ 2016 h 201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48" h="2016">
                <a:moveTo>
                  <a:pt x="0" y="1097"/>
                </a:moveTo>
                <a:cubicBezTo>
                  <a:pt x="32" y="1073"/>
                  <a:pt x="51" y="1062"/>
                  <a:pt x="72" y="1028"/>
                </a:cubicBezTo>
                <a:cubicBezTo>
                  <a:pt x="92" y="995"/>
                  <a:pt x="98" y="953"/>
                  <a:pt x="126" y="931"/>
                </a:cubicBezTo>
                <a:cubicBezTo>
                  <a:pt x="138" y="890"/>
                  <a:pt x="138" y="846"/>
                  <a:pt x="162" y="774"/>
                </a:cubicBezTo>
                <a:cubicBezTo>
                  <a:pt x="180" y="714"/>
                  <a:pt x="217" y="673"/>
                  <a:pt x="276" y="606"/>
                </a:cubicBezTo>
                <a:cubicBezTo>
                  <a:pt x="338" y="543"/>
                  <a:pt x="386" y="452"/>
                  <a:pt x="444" y="408"/>
                </a:cubicBezTo>
                <a:cubicBezTo>
                  <a:pt x="468" y="388"/>
                  <a:pt x="574" y="319"/>
                  <a:pt x="600" y="294"/>
                </a:cubicBezTo>
                <a:cubicBezTo>
                  <a:pt x="646" y="257"/>
                  <a:pt x="695" y="214"/>
                  <a:pt x="720" y="187"/>
                </a:cubicBezTo>
                <a:cubicBezTo>
                  <a:pt x="734" y="138"/>
                  <a:pt x="745" y="106"/>
                  <a:pt x="774" y="84"/>
                </a:cubicBezTo>
                <a:cubicBezTo>
                  <a:pt x="796" y="46"/>
                  <a:pt x="833" y="24"/>
                  <a:pt x="864" y="0"/>
                </a:cubicBezTo>
                <a:cubicBezTo>
                  <a:pt x="920" y="10"/>
                  <a:pt x="930" y="23"/>
                  <a:pt x="978" y="54"/>
                </a:cubicBezTo>
                <a:cubicBezTo>
                  <a:pt x="1012" y="69"/>
                  <a:pt x="1021" y="158"/>
                  <a:pt x="1032" y="168"/>
                </a:cubicBezTo>
                <a:cubicBezTo>
                  <a:pt x="1065" y="205"/>
                  <a:pt x="1116" y="223"/>
                  <a:pt x="1158" y="252"/>
                </a:cubicBezTo>
                <a:cubicBezTo>
                  <a:pt x="1205" y="290"/>
                  <a:pt x="1266" y="347"/>
                  <a:pt x="1302" y="384"/>
                </a:cubicBezTo>
                <a:cubicBezTo>
                  <a:pt x="1317" y="418"/>
                  <a:pt x="1337" y="465"/>
                  <a:pt x="1356" y="497"/>
                </a:cubicBezTo>
                <a:cubicBezTo>
                  <a:pt x="1374" y="544"/>
                  <a:pt x="1393" y="628"/>
                  <a:pt x="1410" y="669"/>
                </a:cubicBezTo>
                <a:cubicBezTo>
                  <a:pt x="1418" y="706"/>
                  <a:pt x="1427" y="734"/>
                  <a:pt x="1458" y="745"/>
                </a:cubicBezTo>
                <a:cubicBezTo>
                  <a:pt x="1466" y="773"/>
                  <a:pt x="1491" y="798"/>
                  <a:pt x="1512" y="814"/>
                </a:cubicBezTo>
                <a:cubicBezTo>
                  <a:pt x="1550" y="880"/>
                  <a:pt x="1601" y="882"/>
                  <a:pt x="1668" y="894"/>
                </a:cubicBezTo>
                <a:cubicBezTo>
                  <a:pt x="1711" y="915"/>
                  <a:pt x="1763" y="897"/>
                  <a:pt x="1800" y="930"/>
                </a:cubicBezTo>
                <a:cubicBezTo>
                  <a:pt x="1838" y="974"/>
                  <a:pt x="1845" y="1039"/>
                  <a:pt x="1866" y="1097"/>
                </a:cubicBezTo>
                <a:cubicBezTo>
                  <a:pt x="1883" y="1142"/>
                  <a:pt x="1889" y="1190"/>
                  <a:pt x="1908" y="1235"/>
                </a:cubicBezTo>
                <a:cubicBezTo>
                  <a:pt x="1931" y="1287"/>
                  <a:pt x="1926" y="1269"/>
                  <a:pt x="1968" y="1297"/>
                </a:cubicBezTo>
                <a:cubicBezTo>
                  <a:pt x="1992" y="1319"/>
                  <a:pt x="2032" y="1344"/>
                  <a:pt x="2052" y="1366"/>
                </a:cubicBezTo>
                <a:cubicBezTo>
                  <a:pt x="2076" y="1395"/>
                  <a:pt x="2096" y="1404"/>
                  <a:pt x="2112" y="1469"/>
                </a:cubicBezTo>
                <a:cubicBezTo>
                  <a:pt x="2133" y="1564"/>
                  <a:pt x="2101" y="1678"/>
                  <a:pt x="2148" y="1758"/>
                </a:cubicBezTo>
                <a:cubicBezTo>
                  <a:pt x="2173" y="1842"/>
                  <a:pt x="2206" y="1944"/>
                  <a:pt x="2250" y="1980"/>
                </a:cubicBezTo>
                <a:cubicBezTo>
                  <a:pt x="2294" y="2016"/>
                  <a:pt x="2367" y="1994"/>
                  <a:pt x="2412" y="1974"/>
                </a:cubicBezTo>
                <a:cubicBezTo>
                  <a:pt x="2456" y="1961"/>
                  <a:pt x="2496" y="1904"/>
                  <a:pt x="2520" y="1860"/>
                </a:cubicBezTo>
                <a:cubicBezTo>
                  <a:pt x="2530" y="1805"/>
                  <a:pt x="2544" y="1756"/>
                  <a:pt x="2556" y="1710"/>
                </a:cubicBezTo>
                <a:cubicBezTo>
                  <a:pt x="2572" y="1653"/>
                  <a:pt x="2607" y="1594"/>
                  <a:pt x="2622" y="1552"/>
                </a:cubicBezTo>
                <a:cubicBezTo>
                  <a:pt x="2630" y="1498"/>
                  <a:pt x="2640" y="1446"/>
                  <a:pt x="2652" y="1393"/>
                </a:cubicBezTo>
                <a:cubicBezTo>
                  <a:pt x="2654" y="1338"/>
                  <a:pt x="2644" y="1139"/>
                  <a:pt x="2700" y="1097"/>
                </a:cubicBezTo>
                <a:cubicBezTo>
                  <a:pt x="2708" y="1069"/>
                  <a:pt x="2731" y="1030"/>
                  <a:pt x="2754" y="1021"/>
                </a:cubicBezTo>
                <a:cubicBezTo>
                  <a:pt x="2773" y="989"/>
                  <a:pt x="2772" y="961"/>
                  <a:pt x="2802" y="938"/>
                </a:cubicBezTo>
                <a:cubicBezTo>
                  <a:pt x="2818" y="913"/>
                  <a:pt x="2904" y="816"/>
                  <a:pt x="2922" y="768"/>
                </a:cubicBezTo>
                <a:cubicBezTo>
                  <a:pt x="2970" y="720"/>
                  <a:pt x="2994" y="713"/>
                  <a:pt x="3030" y="624"/>
                </a:cubicBezTo>
                <a:cubicBezTo>
                  <a:pt x="3060" y="523"/>
                  <a:pt x="3090" y="444"/>
                  <a:pt x="3102" y="228"/>
                </a:cubicBezTo>
                <a:cubicBezTo>
                  <a:pt x="3102" y="114"/>
                  <a:pt x="3120" y="67"/>
                  <a:pt x="3168" y="48"/>
                </a:cubicBezTo>
                <a:cubicBezTo>
                  <a:pt x="3258" y="24"/>
                  <a:pt x="3259" y="104"/>
                  <a:pt x="3288" y="139"/>
                </a:cubicBezTo>
                <a:cubicBezTo>
                  <a:pt x="3305" y="154"/>
                  <a:pt x="3319" y="251"/>
                  <a:pt x="3330" y="276"/>
                </a:cubicBezTo>
                <a:cubicBezTo>
                  <a:pt x="3348" y="329"/>
                  <a:pt x="3347" y="456"/>
                  <a:pt x="3366" y="510"/>
                </a:cubicBezTo>
                <a:cubicBezTo>
                  <a:pt x="3385" y="564"/>
                  <a:pt x="3415" y="591"/>
                  <a:pt x="3444" y="600"/>
                </a:cubicBezTo>
                <a:cubicBezTo>
                  <a:pt x="3522" y="606"/>
                  <a:pt x="3517" y="583"/>
                  <a:pt x="3540" y="564"/>
                </a:cubicBezTo>
                <a:cubicBezTo>
                  <a:pt x="3570" y="523"/>
                  <a:pt x="3612" y="386"/>
                  <a:pt x="3636" y="330"/>
                </a:cubicBezTo>
                <a:cubicBezTo>
                  <a:pt x="3661" y="280"/>
                  <a:pt x="3663" y="275"/>
                  <a:pt x="3690" y="264"/>
                </a:cubicBezTo>
                <a:cubicBezTo>
                  <a:pt x="3768" y="240"/>
                  <a:pt x="3708" y="234"/>
                  <a:pt x="3798" y="264"/>
                </a:cubicBezTo>
                <a:cubicBezTo>
                  <a:pt x="3876" y="294"/>
                  <a:pt x="3859" y="354"/>
                  <a:pt x="3864" y="360"/>
                </a:cubicBezTo>
                <a:cubicBezTo>
                  <a:pt x="3869" y="366"/>
                  <a:pt x="3876" y="469"/>
                  <a:pt x="3882" y="474"/>
                </a:cubicBezTo>
                <a:cubicBezTo>
                  <a:pt x="3900" y="578"/>
                  <a:pt x="3953" y="739"/>
                  <a:pt x="3978" y="828"/>
                </a:cubicBezTo>
                <a:cubicBezTo>
                  <a:pt x="4005" y="920"/>
                  <a:pt x="4092" y="892"/>
                  <a:pt x="4110" y="924"/>
                </a:cubicBezTo>
                <a:cubicBezTo>
                  <a:pt x="4194" y="1026"/>
                  <a:pt x="4158" y="1144"/>
                  <a:pt x="4176" y="1206"/>
                </a:cubicBezTo>
                <a:cubicBezTo>
                  <a:pt x="4206" y="1314"/>
                  <a:pt x="4237" y="1334"/>
                  <a:pt x="4248" y="136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95072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radley Hand ITC" pitchFamily="66" charset="0"/>
              </a:rPr>
              <a:t>Applications of DSP: Biometrics</a:t>
            </a:r>
            <a:endParaRPr lang="en-US" dirty="0">
              <a:solidFill>
                <a:schemeClr val="tx1"/>
              </a:solidFill>
              <a:latin typeface="Bradley Hand ITC" pitchFamily="66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Identifying a person using physiological characteristics</a:t>
            </a:r>
          </a:p>
          <a:p>
            <a:r>
              <a:rPr lang="en-US" dirty="0">
                <a:latin typeface="Comic Sans MS" pitchFamily="66" charset="0"/>
              </a:rPr>
              <a:t>Examples:</a:t>
            </a:r>
          </a:p>
          <a:p>
            <a:pPr lvl="1"/>
            <a:r>
              <a:rPr lang="en-US" dirty="0">
                <a:latin typeface="Comic Sans MS" pitchFamily="66" charset="0"/>
              </a:rPr>
              <a:t>Fingerprint Identification</a:t>
            </a:r>
          </a:p>
          <a:p>
            <a:pPr lvl="1"/>
            <a:r>
              <a:rPr lang="en-US" dirty="0">
                <a:latin typeface="Comic Sans MS" pitchFamily="66" charset="0"/>
              </a:rPr>
              <a:t>Face Recognition</a:t>
            </a:r>
          </a:p>
          <a:p>
            <a:pPr lvl="1"/>
            <a:r>
              <a:rPr lang="en-US" dirty="0">
                <a:latin typeface="Comic Sans MS" pitchFamily="66" charset="0"/>
              </a:rPr>
              <a:t>Voice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9499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8740B6A-B850-4944-B501-25B08AC934DD}" type="datetime3">
              <a:rPr lang="en-US"/>
              <a:pPr/>
              <a:t>20 January 2019</a:t>
            </a:fld>
            <a:endParaRPr lang="en-US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Veton Këpuska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1C0AD11-F9F0-4F1B-93FC-EE49EF6E9382}" type="slidenum">
              <a:rPr lang="en-US"/>
              <a:pPr/>
              <a:t>9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</a:rPr>
              <a:t>What is Signal?</a:t>
            </a:r>
            <a:endParaRPr lang="en-US" sz="4200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534400" cy="4525963"/>
          </a:xfrm>
        </p:spPr>
        <p:txBody>
          <a:bodyPr/>
          <a:lstStyle/>
          <a:p>
            <a:pPr marL="495300" indent="-495300" algn="just"/>
            <a:r>
              <a:rPr lang="en-US" dirty="0"/>
              <a:t>A flow </a:t>
            </a:r>
            <a:r>
              <a:rPr lang="en-US" dirty="0" smtClean="0"/>
              <a:t>Information</a:t>
            </a:r>
          </a:p>
          <a:p>
            <a:pPr marL="495300" indent="-495300" algn="just"/>
            <a:endParaRPr lang="en-US" b="1" i="1" dirty="0" smtClean="0">
              <a:solidFill>
                <a:srgbClr val="006699"/>
              </a:solidFill>
            </a:endParaRPr>
          </a:p>
          <a:p>
            <a:pPr marL="495300" indent="-495300" algn="just" eaLnBrk="1" hangingPunct="1"/>
            <a:r>
              <a:rPr lang="en-US" b="1" i="1" dirty="0" smtClean="0">
                <a:solidFill>
                  <a:srgbClr val="FF0000"/>
                </a:solidFill>
              </a:rPr>
              <a:t>A detectable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physical quantity</a:t>
            </a:r>
            <a:r>
              <a:rPr lang="en-US" dirty="0" smtClean="0"/>
              <a:t> or impulse (as a voltage, current, or magnetic field strength) by which messages or </a:t>
            </a:r>
            <a:r>
              <a:rPr lang="en-US" b="1" i="1" dirty="0" smtClean="0">
                <a:solidFill>
                  <a:srgbClr val="FF0000"/>
                </a:solidFill>
              </a:rPr>
              <a:t>information</a:t>
            </a:r>
            <a:r>
              <a:rPr lang="en-US" dirty="0" smtClean="0"/>
              <a:t> can be transmitted (Webster Dictionary)</a:t>
            </a:r>
          </a:p>
          <a:p>
            <a:pPr marL="0" indent="0" algn="just" eaLnBrk="1" hangingPunct="1">
              <a:buNone/>
            </a:pPr>
            <a:endParaRPr lang="en-US" dirty="0" smtClean="0"/>
          </a:p>
          <a:p>
            <a:pPr marL="495300" indent="-495300" algn="just"/>
            <a:r>
              <a:rPr lang="en-US" dirty="0"/>
              <a:t>Varies with time, space or any other independent variable or variables.</a:t>
            </a:r>
          </a:p>
          <a:p>
            <a:pPr marL="495300" indent="-495300" algn="just" eaLnBrk="1" hangingPunct="1"/>
            <a:endParaRPr lang="en-US" dirty="0" smtClean="0"/>
          </a:p>
          <a:p>
            <a:pPr marL="495300" indent="-495300" algn="just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56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1249</TotalTime>
  <Words>3695</Words>
  <Application>Microsoft Office PowerPoint</Application>
  <PresentationFormat>On-screen Show (4:3)</PresentationFormat>
  <Paragraphs>618</Paragraphs>
  <Slides>79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Concourse</vt:lpstr>
      <vt:lpstr>Default Design</vt:lpstr>
      <vt:lpstr>1_Default Design</vt:lpstr>
      <vt:lpstr>Chart</vt:lpstr>
      <vt:lpstr>Microsoft Equation 3.0</vt:lpstr>
      <vt:lpstr>Digital Signal Processing  </vt:lpstr>
      <vt:lpstr>PowerPoint Presentation</vt:lpstr>
      <vt:lpstr>What is DSP?</vt:lpstr>
      <vt:lpstr>What is digital signal processing (DSP)?</vt:lpstr>
      <vt:lpstr>Typical System Components</vt:lpstr>
      <vt:lpstr>Application Areas of DSP:</vt:lpstr>
      <vt:lpstr>Applications of DSP: Biological signal</vt:lpstr>
      <vt:lpstr>Applications of DSP: Biometrics</vt:lpstr>
      <vt:lpstr>What is Signal?</vt:lpstr>
      <vt:lpstr>What is Signal?</vt:lpstr>
      <vt:lpstr>System</vt:lpstr>
      <vt:lpstr>Signal</vt:lpstr>
      <vt:lpstr>Example of Signal</vt:lpstr>
      <vt:lpstr>Example of Signal</vt:lpstr>
      <vt:lpstr>Example of Signal</vt:lpstr>
      <vt:lpstr>Example of Signal</vt:lpstr>
      <vt:lpstr> Signal (Example) </vt:lpstr>
      <vt:lpstr> Independent Variable</vt:lpstr>
      <vt:lpstr>Signal</vt:lpstr>
      <vt:lpstr>Signal</vt:lpstr>
      <vt:lpstr>Signal</vt:lpstr>
      <vt:lpstr>Signal</vt:lpstr>
      <vt:lpstr> Analog or continuous Time Signal  </vt:lpstr>
      <vt:lpstr>Analog Signal</vt:lpstr>
      <vt:lpstr>Signal in Time Domain</vt:lpstr>
      <vt:lpstr>Signal in Time Domain</vt:lpstr>
      <vt:lpstr>Signal in Time Domain</vt:lpstr>
      <vt:lpstr>Signal in Time Domain</vt:lpstr>
      <vt:lpstr>Why signals should be processed?</vt:lpstr>
      <vt:lpstr>Comparison of DSP over ASP</vt:lpstr>
      <vt:lpstr>Concept Frequency in CT and Discrete signal </vt:lpstr>
      <vt:lpstr>Continuous-Time Sinusoidal Signals</vt:lpstr>
      <vt:lpstr>Continuous-Time Sinusoidal Signals</vt:lpstr>
      <vt:lpstr>Properties of C Sinusoidal Signals</vt:lpstr>
      <vt:lpstr>Properties of C Sinusoidal Signals</vt:lpstr>
      <vt:lpstr>Discrete time Sinusoidal Signals</vt:lpstr>
      <vt:lpstr>Discrete time Sinusoidal Signals</vt:lpstr>
      <vt:lpstr>Properties of Discrete time Sinusoidal Signals</vt:lpstr>
      <vt:lpstr>Properties of Discrete time Sinusoidal Signals</vt:lpstr>
      <vt:lpstr>Properties of Discrete time Sinusoidal Signals</vt:lpstr>
      <vt:lpstr>Properties of Discrete time Sinusoidal Signals</vt:lpstr>
      <vt:lpstr>Analog to Digital Recording Chain </vt:lpstr>
      <vt:lpstr>DSP System</vt:lpstr>
      <vt:lpstr>A/D conversion</vt:lpstr>
      <vt:lpstr>Example of ADC</vt:lpstr>
      <vt:lpstr>Analog to Digital (A/D) Conversion</vt:lpstr>
      <vt:lpstr>1-Sampling</vt:lpstr>
      <vt:lpstr>2-Quantization</vt:lpstr>
      <vt:lpstr> Sampling </vt:lpstr>
      <vt:lpstr>Periodic Sampling</vt:lpstr>
      <vt:lpstr>ADC: Step1: Sampling  Analog Signal</vt:lpstr>
      <vt:lpstr>Sampling</vt:lpstr>
      <vt:lpstr>Relationship  between the frequency of analog signal and the frequency of discrete-time signal</vt:lpstr>
      <vt:lpstr>Relationship  between the frequency of analog signal and the frequency of discrete-time signal</vt:lpstr>
      <vt:lpstr>ADC: Step1: Sampling  Analog Signal</vt:lpstr>
      <vt:lpstr>Sampling</vt:lpstr>
      <vt:lpstr>Difference between Continuous and Discrete time signal</vt:lpstr>
      <vt:lpstr>Analog to Digital Overview</vt:lpstr>
      <vt:lpstr>Sampling Rate/Sampling Theorem</vt:lpstr>
      <vt:lpstr>Recovery of a sampled sine wave for different sampling rates</vt:lpstr>
      <vt:lpstr>Aliasing: signal ambiguity in FD</vt:lpstr>
      <vt:lpstr>Anti-Aliasing Filter</vt:lpstr>
      <vt:lpstr>Common Sampling Rates</vt:lpstr>
      <vt:lpstr>Step2 Quantization</vt:lpstr>
      <vt:lpstr>Explain quantization of continuous –amplitude signal </vt:lpstr>
      <vt:lpstr>Explain quantization of continuous –amplitude signal </vt:lpstr>
      <vt:lpstr>A/D: Step2: Quantization</vt:lpstr>
      <vt:lpstr>Explain quantization of continuous –amplitude signal </vt:lpstr>
      <vt:lpstr>Assigning Codes to Zones</vt:lpstr>
      <vt:lpstr>3-bit Quantization</vt:lpstr>
      <vt:lpstr>4-bit Quantization</vt:lpstr>
      <vt:lpstr>Quantization Error</vt:lpstr>
      <vt:lpstr>Quantization Noise</vt:lpstr>
      <vt:lpstr>PowerPoint Presentation</vt:lpstr>
      <vt:lpstr>PowerPoint Presentation</vt:lpstr>
      <vt:lpstr>QUANTIZATION</vt:lpstr>
      <vt:lpstr>A/D: step3: Coding</vt:lpstr>
      <vt:lpstr>Digital to Analog Conversion: Sample and Hold</vt:lpstr>
      <vt:lpstr>DAC: Smoothing Filter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  Introduction </dc:title>
  <dc:creator>Abid</dc:creator>
  <cp:lastModifiedBy>Abid</cp:lastModifiedBy>
  <cp:revision>163</cp:revision>
  <dcterms:created xsi:type="dcterms:W3CDTF">2006-08-16T00:00:00Z</dcterms:created>
  <dcterms:modified xsi:type="dcterms:W3CDTF">2019-01-20T05:21:27Z</dcterms:modified>
</cp:coreProperties>
</file>