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72"/>
  </p:notesMasterIdLst>
  <p:sldIdLst>
    <p:sldId id="256" r:id="rId7"/>
    <p:sldId id="257" r:id="rId8"/>
    <p:sldId id="259" r:id="rId9"/>
    <p:sldId id="262" r:id="rId10"/>
    <p:sldId id="260" r:id="rId11"/>
    <p:sldId id="264" r:id="rId12"/>
    <p:sldId id="265" r:id="rId13"/>
    <p:sldId id="266" r:id="rId14"/>
    <p:sldId id="279" r:id="rId15"/>
    <p:sldId id="288" r:id="rId16"/>
    <p:sldId id="289" r:id="rId17"/>
    <p:sldId id="280" r:id="rId18"/>
    <p:sldId id="281" r:id="rId19"/>
    <p:sldId id="263" r:id="rId20"/>
    <p:sldId id="267" r:id="rId21"/>
    <p:sldId id="261" r:id="rId22"/>
    <p:sldId id="282" r:id="rId23"/>
    <p:sldId id="283" r:id="rId24"/>
    <p:sldId id="286" r:id="rId25"/>
    <p:sldId id="287" r:id="rId26"/>
    <p:sldId id="284" r:id="rId27"/>
    <p:sldId id="270" r:id="rId28"/>
    <p:sldId id="271" r:id="rId29"/>
    <p:sldId id="272" r:id="rId30"/>
    <p:sldId id="274" r:id="rId31"/>
    <p:sldId id="273" r:id="rId32"/>
    <p:sldId id="290" r:id="rId33"/>
    <p:sldId id="275" r:id="rId34"/>
    <p:sldId id="276" r:id="rId35"/>
    <p:sldId id="291" r:id="rId36"/>
    <p:sldId id="292" r:id="rId37"/>
    <p:sldId id="293" r:id="rId38"/>
    <p:sldId id="337" r:id="rId39"/>
    <p:sldId id="294" r:id="rId40"/>
    <p:sldId id="295" r:id="rId41"/>
    <p:sldId id="296" r:id="rId42"/>
    <p:sldId id="297" r:id="rId43"/>
    <p:sldId id="301" r:id="rId44"/>
    <p:sldId id="302" r:id="rId45"/>
    <p:sldId id="303" r:id="rId46"/>
    <p:sldId id="304" r:id="rId47"/>
    <p:sldId id="305" r:id="rId48"/>
    <p:sldId id="306" r:id="rId49"/>
    <p:sldId id="339" r:id="rId50"/>
    <p:sldId id="307" r:id="rId51"/>
    <p:sldId id="338" r:id="rId52"/>
    <p:sldId id="309" r:id="rId53"/>
    <p:sldId id="311" r:id="rId54"/>
    <p:sldId id="312" r:id="rId55"/>
    <p:sldId id="313" r:id="rId56"/>
    <p:sldId id="314" r:id="rId57"/>
    <p:sldId id="315" r:id="rId58"/>
    <p:sldId id="340" r:id="rId59"/>
    <p:sldId id="316" r:id="rId60"/>
    <p:sldId id="317" r:id="rId61"/>
    <p:sldId id="318" r:id="rId62"/>
    <p:sldId id="319" r:id="rId63"/>
    <p:sldId id="320" r:id="rId64"/>
    <p:sldId id="321" r:id="rId65"/>
    <p:sldId id="322" r:id="rId66"/>
    <p:sldId id="341" r:id="rId67"/>
    <p:sldId id="323" r:id="rId68"/>
    <p:sldId id="324" r:id="rId69"/>
    <p:sldId id="342" r:id="rId70"/>
    <p:sldId id="33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EE064-5E62-4299-AB81-50AD843753A6}" type="datetimeFigureOut">
              <a:rPr lang="en-US" smtClean="0"/>
              <a:t>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4EB76-50AA-4E61-9839-98F17B252A00}" type="slidenum">
              <a:rPr lang="en-US" smtClean="0"/>
              <a:t>‹#›</a:t>
            </a:fld>
            <a:endParaRPr lang="en-US"/>
          </a:p>
        </p:txBody>
      </p:sp>
    </p:spTree>
    <p:extLst>
      <p:ext uri="{BB962C8B-B14F-4D97-AF65-F5344CB8AC3E}">
        <p14:creationId xmlns:p14="http://schemas.microsoft.com/office/powerpoint/2010/main" val="49782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4EB76-50AA-4E61-9839-98F17B252A00}" type="slidenum">
              <a:rPr lang="en-US" smtClean="0"/>
              <a:t>9</a:t>
            </a:fld>
            <a:endParaRPr lang="en-US"/>
          </a:p>
        </p:txBody>
      </p:sp>
    </p:spTree>
    <p:extLst>
      <p:ext uri="{BB962C8B-B14F-4D97-AF65-F5344CB8AC3E}">
        <p14:creationId xmlns:p14="http://schemas.microsoft.com/office/powerpoint/2010/main" val="214782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4EB76-50AA-4E61-9839-98F17B252A00}" type="slidenum">
              <a:rPr lang="en-US" smtClean="0"/>
              <a:t>10</a:t>
            </a:fld>
            <a:endParaRPr lang="en-US"/>
          </a:p>
        </p:txBody>
      </p:sp>
    </p:spTree>
    <p:extLst>
      <p:ext uri="{BB962C8B-B14F-4D97-AF65-F5344CB8AC3E}">
        <p14:creationId xmlns:p14="http://schemas.microsoft.com/office/powerpoint/2010/main" val="214782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4EB76-50AA-4E61-9839-98F17B252A00}" type="slidenum">
              <a:rPr lang="en-US" smtClean="0"/>
              <a:t>11</a:t>
            </a:fld>
            <a:endParaRPr lang="en-US"/>
          </a:p>
        </p:txBody>
      </p:sp>
    </p:spTree>
    <p:extLst>
      <p:ext uri="{BB962C8B-B14F-4D97-AF65-F5344CB8AC3E}">
        <p14:creationId xmlns:p14="http://schemas.microsoft.com/office/powerpoint/2010/main" val="214782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4EB76-50AA-4E61-9839-98F17B252A00}" type="slidenum">
              <a:rPr lang="en-US" smtClean="0"/>
              <a:t>25</a:t>
            </a:fld>
            <a:endParaRPr lang="en-US"/>
          </a:p>
        </p:txBody>
      </p:sp>
    </p:spTree>
    <p:extLst>
      <p:ext uri="{BB962C8B-B14F-4D97-AF65-F5344CB8AC3E}">
        <p14:creationId xmlns:p14="http://schemas.microsoft.com/office/powerpoint/2010/main" val="3578428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E7F9432-59B8-4B94-B911-319FD3A4D565}"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BBD12AD2-706F-46B3-9FCB-08BCC18D6FB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86611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3607559-90A7-44AC-A94C-34D9BFAB12B8}"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08A3665D-7AE7-4367-8870-7D52456EE3B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43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1DB5C61-616E-4FCF-A809-A99203D2130C}"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5973F163-7408-4934-90BF-A4217CABF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0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8EE3267-B894-4797-972B-8F8E0CB12DC7}"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FA8853A4-81F4-40B7-AD8B-E83BE9EE6C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5646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80E35FF-7F43-4BEA-9D88-E221FC699588}" type="datetime1">
              <a:rPr lang="en-US">
                <a:solidFill>
                  <a:prstClr val="black">
                    <a:tint val="75000"/>
                  </a:prstClr>
                </a:solidFill>
              </a:rPr>
              <a:pPr>
                <a:defRPr/>
              </a:pPr>
              <a:t>2/13/2019</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9" name="Slide Number Placeholder 5"/>
          <p:cNvSpPr>
            <a:spLocks noGrp="1"/>
          </p:cNvSpPr>
          <p:nvPr>
            <p:ph type="sldNum" sz="quarter" idx="12"/>
          </p:nvPr>
        </p:nvSpPr>
        <p:spPr/>
        <p:txBody>
          <a:bodyPr/>
          <a:lstStyle>
            <a:lvl1pPr>
              <a:defRPr/>
            </a:lvl1pPr>
          </a:lstStyle>
          <a:p>
            <a:pPr>
              <a:defRPr/>
            </a:pPr>
            <a:fld id="{DBAC5554-415C-4E17-A886-07D83E011C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9534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B3DF63-28EA-4867-8198-B79C3C1800B6}" type="datetime1">
              <a:rPr lang="en-US">
                <a:solidFill>
                  <a:prstClr val="black">
                    <a:tint val="75000"/>
                  </a:prstClr>
                </a:solidFill>
              </a:rPr>
              <a:pPr>
                <a:defRPr/>
              </a:pPr>
              <a:t>2/13/2019</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5" name="Slide Number Placeholder 5"/>
          <p:cNvSpPr>
            <a:spLocks noGrp="1"/>
          </p:cNvSpPr>
          <p:nvPr>
            <p:ph type="sldNum" sz="quarter" idx="12"/>
          </p:nvPr>
        </p:nvSpPr>
        <p:spPr/>
        <p:txBody>
          <a:bodyPr/>
          <a:lstStyle>
            <a:lvl1pPr>
              <a:defRPr/>
            </a:lvl1pPr>
          </a:lstStyle>
          <a:p>
            <a:pPr>
              <a:defRPr/>
            </a:pPr>
            <a:fld id="{015411A3-D2AB-4A8F-A322-5601D727E08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3732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933776-C41D-4E4D-8A12-29212500C133}" type="datetime1">
              <a:rPr lang="en-US">
                <a:solidFill>
                  <a:prstClr val="black">
                    <a:tint val="75000"/>
                  </a:prstClr>
                </a:solidFill>
              </a:rPr>
              <a:pPr>
                <a:defRPr/>
              </a:pPr>
              <a:t>2/13/2019</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4" name="Slide Number Placeholder 5"/>
          <p:cNvSpPr>
            <a:spLocks noGrp="1"/>
          </p:cNvSpPr>
          <p:nvPr>
            <p:ph type="sldNum" sz="quarter" idx="12"/>
          </p:nvPr>
        </p:nvSpPr>
        <p:spPr/>
        <p:txBody>
          <a:bodyPr/>
          <a:lstStyle>
            <a:lvl1pPr>
              <a:defRPr/>
            </a:lvl1pPr>
          </a:lstStyle>
          <a:p>
            <a:pPr>
              <a:defRPr/>
            </a:pPr>
            <a:fld id="{B213F950-B136-4B9C-B90B-22772ADA6F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829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462122-4071-424B-90F2-19AD8D1DA13D}"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3F023222-2692-4A4F-80F9-61678AC094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955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E97F99-AEB2-4EA2-B05B-24D059F71327}"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E581947B-9269-4BA3-99CA-92676B5C7F1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42644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6A84D1-C5EC-41C5-A390-05EDF0586063}"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A832D71D-58BC-48C2-A4F9-66F1005AEF3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27445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3881CE-68F3-4B41-8886-38DACBB537A0}"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B2C66B40-150C-4FE1-AC1B-1AAC3996A7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75710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E7F9432-59B8-4B94-B911-319FD3A4D565}"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BBD12AD2-706F-46B3-9FCB-08BCC18D6FB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1510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3607559-90A7-44AC-A94C-34D9BFAB12B8}"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08A3665D-7AE7-4367-8870-7D52456EE3B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3318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1DB5C61-616E-4FCF-A809-A99203D2130C}"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5973F163-7408-4934-90BF-A4217CABF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459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8EE3267-B894-4797-972B-8F8E0CB12DC7}"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FA8853A4-81F4-40B7-AD8B-E83BE9EE6C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56667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80E35FF-7F43-4BEA-9D88-E221FC699588}" type="datetime1">
              <a:rPr lang="en-US">
                <a:solidFill>
                  <a:prstClr val="black">
                    <a:tint val="75000"/>
                  </a:prstClr>
                </a:solidFill>
              </a:rPr>
              <a:pPr>
                <a:defRPr/>
              </a:pPr>
              <a:t>2/13/2019</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9" name="Slide Number Placeholder 5"/>
          <p:cNvSpPr>
            <a:spLocks noGrp="1"/>
          </p:cNvSpPr>
          <p:nvPr>
            <p:ph type="sldNum" sz="quarter" idx="12"/>
          </p:nvPr>
        </p:nvSpPr>
        <p:spPr/>
        <p:txBody>
          <a:bodyPr/>
          <a:lstStyle>
            <a:lvl1pPr>
              <a:defRPr/>
            </a:lvl1pPr>
          </a:lstStyle>
          <a:p>
            <a:pPr>
              <a:defRPr/>
            </a:pPr>
            <a:fld id="{DBAC5554-415C-4E17-A886-07D83E011C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3954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B3DF63-28EA-4867-8198-B79C3C1800B6}" type="datetime1">
              <a:rPr lang="en-US">
                <a:solidFill>
                  <a:prstClr val="black">
                    <a:tint val="75000"/>
                  </a:prstClr>
                </a:solidFill>
              </a:rPr>
              <a:pPr>
                <a:defRPr/>
              </a:pPr>
              <a:t>2/13/2019</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5" name="Slide Number Placeholder 5"/>
          <p:cNvSpPr>
            <a:spLocks noGrp="1"/>
          </p:cNvSpPr>
          <p:nvPr>
            <p:ph type="sldNum" sz="quarter" idx="12"/>
          </p:nvPr>
        </p:nvSpPr>
        <p:spPr/>
        <p:txBody>
          <a:bodyPr/>
          <a:lstStyle>
            <a:lvl1pPr>
              <a:defRPr/>
            </a:lvl1pPr>
          </a:lstStyle>
          <a:p>
            <a:pPr>
              <a:defRPr/>
            </a:pPr>
            <a:fld id="{015411A3-D2AB-4A8F-A322-5601D727E08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726052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933776-C41D-4E4D-8A12-29212500C133}" type="datetime1">
              <a:rPr lang="en-US">
                <a:solidFill>
                  <a:prstClr val="black">
                    <a:tint val="75000"/>
                  </a:prstClr>
                </a:solidFill>
              </a:rPr>
              <a:pPr>
                <a:defRPr/>
              </a:pPr>
              <a:t>2/13/2019</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4" name="Slide Number Placeholder 5"/>
          <p:cNvSpPr>
            <a:spLocks noGrp="1"/>
          </p:cNvSpPr>
          <p:nvPr>
            <p:ph type="sldNum" sz="quarter" idx="12"/>
          </p:nvPr>
        </p:nvSpPr>
        <p:spPr/>
        <p:txBody>
          <a:bodyPr/>
          <a:lstStyle>
            <a:lvl1pPr>
              <a:defRPr/>
            </a:lvl1pPr>
          </a:lstStyle>
          <a:p>
            <a:pPr>
              <a:defRPr/>
            </a:pPr>
            <a:fld id="{B213F950-B136-4B9C-B90B-22772ADA6F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988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462122-4071-424B-90F2-19AD8D1DA13D}"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3F023222-2692-4A4F-80F9-61678AC094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381540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E97F99-AEB2-4EA2-B05B-24D059F71327}" type="datetime1">
              <a:rPr lang="en-US">
                <a:solidFill>
                  <a:prstClr val="black">
                    <a:tint val="75000"/>
                  </a:prstClr>
                </a:solidFill>
              </a:rPr>
              <a:pPr>
                <a:defRPr/>
              </a:pPr>
              <a:t>2/13/2019</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7" name="Slide Number Placeholder 5"/>
          <p:cNvSpPr>
            <a:spLocks noGrp="1"/>
          </p:cNvSpPr>
          <p:nvPr>
            <p:ph type="sldNum" sz="quarter" idx="12"/>
          </p:nvPr>
        </p:nvSpPr>
        <p:spPr/>
        <p:txBody>
          <a:bodyPr/>
          <a:lstStyle>
            <a:lvl1pPr>
              <a:defRPr/>
            </a:lvl1pPr>
          </a:lstStyle>
          <a:p>
            <a:pPr>
              <a:defRPr/>
            </a:pPr>
            <a:fld id="{E581947B-9269-4BA3-99CA-92676B5C7F1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20731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6A84D1-C5EC-41C5-A390-05EDF0586063}"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A832D71D-58BC-48C2-A4F9-66F1005AEF3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59768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3881CE-68F3-4B41-8886-38DACBB537A0}"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12"/>
          </p:nvPr>
        </p:nvSpPr>
        <p:spPr/>
        <p:txBody>
          <a:bodyPr/>
          <a:lstStyle>
            <a:lvl1pPr>
              <a:defRPr/>
            </a:lvl1pPr>
          </a:lstStyle>
          <a:p>
            <a:pPr>
              <a:defRPr/>
            </a:pPr>
            <a:fld id="{B2C66B40-150C-4FE1-AC1B-1AAC3996A7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7780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26714906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1394361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349147890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61010449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70772807"/>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5783576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2274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87606645"/>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2/13/2019</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70080987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628881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881054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2/13/2019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356775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3782841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5" name="Footer Placeholder 4"/>
          <p:cNvSpPr>
            <a:spLocks noGrp="1"/>
          </p:cNvSpPr>
          <p:nvPr>
            <p:ph type="ftr" sz="quarter" idx="11"/>
          </p:nvPr>
        </p:nvSpPr>
        <p:spPr/>
        <p:txBody>
          <a:bodyPr/>
          <a:lstStyle>
            <a:extLst/>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365259918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6" name="Footer Placeholder 5"/>
          <p:cNvSpPr>
            <a:spLocks noGrp="1"/>
          </p:cNvSpPr>
          <p:nvPr>
            <p:ph type="ftr" sz="quarter" idx="11"/>
          </p:nvPr>
        </p:nvSpPr>
        <p:spPr/>
        <p:txBody>
          <a:bodyPr/>
          <a:lstStyle>
            <a:extLst/>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141935428"/>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8" name="Footer Placeholder 7"/>
          <p:cNvSpPr>
            <a:spLocks noGrp="1"/>
          </p:cNvSpPr>
          <p:nvPr>
            <p:ph type="ftr" sz="quarter" idx="11"/>
          </p:nvPr>
        </p:nvSpPr>
        <p:spPr/>
        <p:txBody>
          <a:bodyPr/>
          <a:lstStyle>
            <a:extLst/>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780465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4" name="Footer Placeholder 3"/>
          <p:cNvSpPr>
            <a:spLocks noGrp="1"/>
          </p:cNvSpPr>
          <p:nvPr>
            <p:ph type="ftr" sz="quarter" idx="11"/>
          </p:nvPr>
        </p:nvSpPr>
        <p:spPr/>
        <p:txBody>
          <a:bodyPr/>
          <a:lstStyle>
            <a:extLst/>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39956461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3" name="Footer Placeholder 2"/>
          <p:cNvSpPr>
            <a:spLocks noGrp="1"/>
          </p:cNvSpPr>
          <p:nvPr>
            <p:ph type="ftr" sz="quarter" idx="11"/>
          </p:nvPr>
        </p:nvSpPr>
        <p:spPr/>
        <p:txBody>
          <a:bodyPr/>
          <a:lstStyle>
            <a:extLst/>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056832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6" name="Footer Placeholder 5"/>
          <p:cNvSpPr>
            <a:spLocks noGrp="1"/>
          </p:cNvSpPr>
          <p:nvPr>
            <p:ph type="ftr" sz="quarter" idx="11"/>
          </p:nvPr>
        </p:nvSpPr>
        <p:spPr/>
        <p:txBody>
          <a:bodyPr/>
          <a:lstStyle>
            <a:extLst/>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2314357"/>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794545424"/>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78296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477570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2/13/2019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9092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279661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5" name="Footer Placeholder 4"/>
          <p:cNvSpPr>
            <a:spLocks noGrp="1"/>
          </p:cNvSpPr>
          <p:nvPr>
            <p:ph type="ftr" sz="quarter" idx="11"/>
          </p:nvPr>
        </p:nvSpPr>
        <p:spPr/>
        <p:txBody>
          <a:bodyPr/>
          <a:lstStyle>
            <a:extLst/>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3155224910"/>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6" name="Footer Placeholder 5"/>
          <p:cNvSpPr>
            <a:spLocks noGrp="1"/>
          </p:cNvSpPr>
          <p:nvPr>
            <p:ph type="ftr" sz="quarter" idx="11"/>
          </p:nvPr>
        </p:nvSpPr>
        <p:spPr/>
        <p:txBody>
          <a:bodyPr/>
          <a:lstStyle>
            <a:extLst/>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30145796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8" name="Footer Placeholder 7"/>
          <p:cNvSpPr>
            <a:spLocks noGrp="1"/>
          </p:cNvSpPr>
          <p:nvPr>
            <p:ph type="ftr" sz="quarter" idx="11"/>
          </p:nvPr>
        </p:nvSpPr>
        <p:spPr/>
        <p:txBody>
          <a:bodyPr/>
          <a:lstStyle>
            <a:extLst/>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647617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4" name="Footer Placeholder 3"/>
          <p:cNvSpPr>
            <a:spLocks noGrp="1"/>
          </p:cNvSpPr>
          <p:nvPr>
            <p:ph type="ftr" sz="quarter" idx="11"/>
          </p:nvPr>
        </p:nvSpPr>
        <p:spPr/>
        <p:txBody>
          <a:bodyPr/>
          <a:lstStyle>
            <a:extLst/>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dirty="0">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77281725"/>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3" name="Footer Placeholder 2"/>
          <p:cNvSpPr>
            <a:spLocks noGrp="1"/>
          </p:cNvSpPr>
          <p:nvPr>
            <p:ph type="ftr" sz="quarter" idx="11"/>
          </p:nvPr>
        </p:nvSpPr>
        <p:spPr/>
        <p:txBody>
          <a:bodyPr/>
          <a:lstStyle>
            <a:extLst/>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968319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6" name="Footer Placeholder 5"/>
          <p:cNvSpPr>
            <a:spLocks noGrp="1"/>
          </p:cNvSpPr>
          <p:nvPr>
            <p:ph type="ftr" sz="quarter" idx="11"/>
          </p:nvPr>
        </p:nvSpPr>
        <p:spPr/>
        <p:txBody>
          <a:bodyPr/>
          <a:lstStyle>
            <a:extLst/>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6861936"/>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2/13/2019</a:t>
            </a:fld>
            <a:endParaRPr lang="en-US" dirty="0">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4084901449"/>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707874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1015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D49F83-E76E-4A1C-BCB4-CC1D0DBE11AE}"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344EC3B-8AEF-4D34-B714-F16BE95514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83085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D49F83-E76E-4A1C-BCB4-CC1D0DBE11AE}" type="datetime1">
              <a:rPr lang="en-US">
                <a:solidFill>
                  <a:prstClr val="black">
                    <a:tint val="75000"/>
                  </a:prstClr>
                </a:solidFill>
              </a:rPr>
              <a:pPr>
                <a:defRPr/>
              </a:pPr>
              <a:t>2/13/2019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Prof. Dr. A K M Akhtar Hossain, CSE, RU.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344EC3B-8AEF-4D34-B714-F16BE95514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78815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2/13/2019</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97898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48695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2/13/2019</a:t>
            </a:fld>
            <a:endParaRPr lang="en-US" dirty="0">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2489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0.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6.xml"/><Relationship Id="rId1" Type="http://schemas.openxmlformats.org/officeDocument/2006/relationships/vmlDrawing" Target="../drawings/vmlDrawing2.vml"/><Relationship Id="rId5" Type="http://schemas.openxmlformats.org/officeDocument/2006/relationships/image" Target="../media/image43.emf"/><Relationship Id="rId4" Type="http://schemas.openxmlformats.org/officeDocument/2006/relationships/image" Target="../media/image42.wmf"/></Relationships>
</file>

<file path=ppt/slides/_rels/slide3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6.xml"/><Relationship Id="rId1" Type="http://schemas.openxmlformats.org/officeDocument/2006/relationships/vmlDrawing" Target="../drawings/vmlDrawing3.v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362200"/>
          </a:xfrm>
        </p:spPr>
        <p:txBody>
          <a:bodyPr>
            <a:normAutofit/>
          </a:bodyPr>
          <a:lstStyle/>
          <a:p>
            <a:pPr algn="l"/>
            <a:r>
              <a:rPr lang="en-US" dirty="0" smtClean="0"/>
              <a:t>Digital Signal Processing</a:t>
            </a:r>
            <a:br>
              <a:rPr lang="en-US" dirty="0" smtClean="0"/>
            </a:br>
            <a:r>
              <a:rPr lang="en-US" dirty="0" smtClean="0"/>
              <a:t/>
            </a:r>
            <a:br>
              <a:rPr lang="en-US" dirty="0" smtClean="0"/>
            </a:br>
            <a:r>
              <a:rPr lang="en-US" sz="3600" dirty="0" smtClean="0"/>
              <a:t>Introduction</a:t>
            </a:r>
            <a:r>
              <a:rPr lang="en-US" dirty="0" smtClean="0"/>
              <a:t> </a:t>
            </a:r>
            <a:endParaRPr lang="en-US" dirty="0"/>
          </a:p>
        </p:txBody>
      </p:sp>
      <p:sp>
        <p:nvSpPr>
          <p:cNvPr id="3" name="Subtitle 2"/>
          <p:cNvSpPr>
            <a:spLocks noGrp="1"/>
          </p:cNvSpPr>
          <p:nvPr>
            <p:ph type="subTitle" idx="1"/>
          </p:nvPr>
        </p:nvSpPr>
        <p:spPr>
          <a:xfrm>
            <a:off x="838200" y="3124200"/>
            <a:ext cx="7772400" cy="1809304"/>
          </a:xfrm>
        </p:spPr>
        <p:txBody>
          <a:bodyPr>
            <a:normAutofit lnSpcReduction="10000"/>
          </a:bodyPr>
          <a:lstStyle/>
          <a:p>
            <a:r>
              <a:rPr lang="en-US" sz="4000" dirty="0" smtClean="0"/>
              <a:t>Abu </a:t>
            </a:r>
            <a:r>
              <a:rPr lang="en-US" sz="4000" dirty="0" err="1" smtClean="0"/>
              <a:t>saleh</a:t>
            </a:r>
            <a:r>
              <a:rPr lang="en-US" sz="4000" dirty="0" smtClean="0"/>
              <a:t> Musa </a:t>
            </a:r>
            <a:r>
              <a:rPr lang="en-US" sz="4000" dirty="0" err="1" smtClean="0"/>
              <a:t>Miah</a:t>
            </a:r>
            <a:endParaRPr lang="en-US" sz="4000" dirty="0" smtClean="0"/>
          </a:p>
          <a:p>
            <a:r>
              <a:rPr lang="en-US" sz="2600" dirty="0" smtClean="0"/>
              <a:t>Lecturer, Dept. of CSE, BAUST, Bangladesh</a:t>
            </a:r>
            <a:r>
              <a:rPr lang="en-US" sz="2200" dirty="0" smtClean="0"/>
              <a:t/>
            </a:r>
            <a:br>
              <a:rPr lang="en-US" sz="2200" dirty="0" smtClean="0"/>
            </a:br>
            <a:r>
              <a:rPr lang="en-US" sz="2200" dirty="0" smtClean="0"/>
              <a:t>email: musa@baust.edu.bd, </a:t>
            </a:r>
            <a:r>
              <a:rPr lang="en-US" sz="2200" dirty="0" err="1" smtClean="0"/>
              <a:t>tel</a:t>
            </a:r>
            <a:r>
              <a:rPr lang="en-US" sz="2200" dirty="0" smtClean="0"/>
              <a:t>: +88-01727-786600</a:t>
            </a:r>
            <a:br>
              <a:rPr lang="en-US" sz="2200" dirty="0" smtClean="0"/>
            </a:br>
            <a:r>
              <a:rPr lang="en-US" sz="2200" dirty="0" smtClean="0"/>
              <a:t>web: www.baust.edu.bd/cse</a:t>
            </a:r>
            <a:endParaRPr lang="en-US" dirty="0"/>
          </a:p>
        </p:txBody>
      </p:sp>
    </p:spTree>
    <p:extLst>
      <p:ext uri="{BB962C8B-B14F-4D97-AF65-F5344CB8AC3E}">
        <p14:creationId xmlns:p14="http://schemas.microsoft.com/office/powerpoint/2010/main" val="3046683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
            </a:r>
            <a:br>
              <a:rPr lang="en-US" b="1" dirty="0" smtClean="0"/>
            </a:br>
            <a:r>
              <a:rPr lang="en-US" sz="4000" b="1" dirty="0" smtClean="0"/>
              <a:t>Signal Amplitude and Magnitude :</a:t>
            </a:r>
            <a:r>
              <a:rPr lang="en-US" sz="4000" dirty="0" smtClean="0"/>
              <a:t/>
            </a:r>
            <a:br>
              <a:rPr lang="en-US" sz="4000" dirty="0" smtClean="0"/>
            </a:br>
            <a:endParaRPr lang="en-US" sz="4000"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681983" cy="288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2455" y="3675907"/>
            <a:ext cx="4740729" cy="316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265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
            </a:r>
            <a:br>
              <a:rPr lang="en-US" b="1" dirty="0" smtClean="0"/>
            </a:br>
            <a:r>
              <a:rPr lang="en-US" sz="4000" b="1" dirty="0" smtClean="0"/>
              <a:t>Signal Amplitude and Magnitude :</a:t>
            </a:r>
            <a:r>
              <a:rPr lang="en-US" sz="4000" dirty="0" smtClean="0"/>
              <a:t/>
            </a:r>
            <a:br>
              <a:rPr lang="en-US" sz="4000" dirty="0" smtClean="0"/>
            </a:br>
            <a:endParaRPr lang="en-US" sz="4000" dirty="0" smtClean="0"/>
          </a:p>
        </p:txBody>
      </p:sp>
      <p:sp>
        <p:nvSpPr>
          <p:cNvPr id="18435" name="Content Placeholder 2"/>
          <p:cNvSpPr>
            <a:spLocks noGrp="1"/>
          </p:cNvSpPr>
          <p:nvPr>
            <p:ph idx="1"/>
          </p:nvPr>
        </p:nvSpPr>
        <p:spPr/>
        <p:txBody>
          <a:bodyPr/>
          <a:lstStyle/>
          <a:p>
            <a:pPr eaLnBrk="1" hangingPunct="1"/>
            <a:r>
              <a:rPr lang="en-US" b="1" smtClean="0"/>
              <a:t>Amplitude:</a:t>
            </a:r>
            <a:r>
              <a:rPr lang="en-US" smtClean="0"/>
              <a:t> Amplitude of a variable is the measure of how far and in what direction, that variable differs from zero. It can be positive or negative. </a:t>
            </a:r>
            <a:r>
              <a:rPr lang="en-US" b="1" smtClean="0"/>
              <a:t>Amplitude: +A   or   -A.</a:t>
            </a:r>
            <a:endParaRPr lang="en-US" smtClean="0"/>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259591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Amplitude &amp; Magnitude of a signal</a:t>
            </a:r>
            <a:endParaRPr lang="en-US" dirty="0" smtClean="0"/>
          </a:p>
        </p:txBody>
      </p:sp>
      <p:sp>
        <p:nvSpPr>
          <p:cNvPr id="19459" name="Content Placeholder 2"/>
          <p:cNvSpPr>
            <a:spLocks noGrp="1"/>
          </p:cNvSpPr>
          <p:nvPr>
            <p:ph idx="1"/>
          </p:nvPr>
        </p:nvSpPr>
        <p:spPr/>
        <p:txBody>
          <a:bodyPr/>
          <a:lstStyle/>
          <a:p>
            <a:pPr eaLnBrk="1" hangingPunct="1"/>
            <a:endParaRPr lang="en-US"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2743200"/>
            <a:ext cx="55927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235050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b="1" smtClean="0"/>
              <a:t>Magnitude:</a:t>
            </a:r>
            <a:endParaRPr lang="en-US" smtClean="0"/>
          </a:p>
        </p:txBody>
      </p:sp>
      <p:sp>
        <p:nvSpPr>
          <p:cNvPr id="1028" name="Content Placeholder 2"/>
          <p:cNvSpPr>
            <a:spLocks noGrp="1"/>
          </p:cNvSpPr>
          <p:nvPr>
            <p:ph idx="1"/>
          </p:nvPr>
        </p:nvSpPr>
        <p:spPr/>
        <p:txBody>
          <a:bodyPr/>
          <a:lstStyle/>
          <a:p>
            <a:pPr eaLnBrk="1" hangingPunct="1"/>
            <a:r>
              <a:rPr lang="en-US" dirty="0" smtClean="0"/>
              <a:t>It is the measure of how far, regardless of direction from zero. </a:t>
            </a:r>
          </a:p>
          <a:p>
            <a:pPr eaLnBrk="1" hangingPunct="1"/>
            <a:r>
              <a:rPr lang="en-US" sz="2800" dirty="0" smtClean="0"/>
              <a:t>Magnitude</a:t>
            </a:r>
            <a:r>
              <a:rPr lang="en-US" dirty="0" smtClean="0"/>
              <a:t> is the absolute value and always positive. </a:t>
            </a:r>
          </a:p>
          <a:p>
            <a:pPr eaLnBrk="1" hangingPunct="1"/>
            <a:endParaRPr lang="en-US" b="1" dirty="0" smtClean="0"/>
          </a:p>
          <a:p>
            <a:pPr eaLnBrk="1" hangingPunct="1"/>
            <a:r>
              <a:rPr lang="en-US" b="1" dirty="0" smtClean="0"/>
              <a:t>Magnitude: </a:t>
            </a:r>
            <a:endParaRPr lang="en-US" dirty="0" smtClean="0"/>
          </a:p>
          <a:p>
            <a:pPr eaLnBrk="1" hangingPunct="1"/>
            <a:endParaRPr lang="en-US" dirty="0" smtClean="0"/>
          </a:p>
        </p:txBody>
      </p:sp>
      <p:sp>
        <p:nvSpPr>
          <p:cNvPr id="102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en-US" smtClean="0">
              <a:solidFill>
                <a:prstClr val="black"/>
              </a:solidFill>
              <a:cs typeface="Arial" charset="0"/>
            </a:endParaRPr>
          </a:p>
        </p:txBody>
      </p:sp>
      <p:graphicFrame>
        <p:nvGraphicFramePr>
          <p:cNvPr id="1026" name="Object 1"/>
          <p:cNvGraphicFramePr>
            <a:graphicFrameLocks noChangeAspect="1"/>
          </p:cNvGraphicFramePr>
          <p:nvPr/>
        </p:nvGraphicFramePr>
        <p:xfrm>
          <a:off x="3581400" y="4343400"/>
          <a:ext cx="838200" cy="685800"/>
        </p:xfrm>
        <a:graphic>
          <a:graphicData uri="http://schemas.openxmlformats.org/presentationml/2006/ole">
            <mc:AlternateContent xmlns:mc="http://schemas.openxmlformats.org/markup-compatibility/2006">
              <mc:Choice xmlns:v="urn:schemas-microsoft-com:vml" Requires="v">
                <p:oleObj spid="_x0000_s1085" name="Equation" r:id="rId3" imgW="190417" imgH="253890" progId="Equation.3">
                  <p:embed/>
                </p:oleObj>
              </mc:Choice>
              <mc:Fallback>
                <p:oleObj name="Equation" r:id="rId3" imgW="190417"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43400"/>
                        <a:ext cx="838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639241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2" y="2057401"/>
            <a:ext cx="3297382" cy="990600"/>
          </a:xfrm>
        </p:spPr>
        <p:txBody>
          <a:bodyPr>
            <a:normAutofit/>
          </a:bodyPr>
          <a:lstStyle/>
          <a:p>
            <a:pPr>
              <a:buFont typeface="Wingdings" pitchFamily="2" charset="2"/>
              <a:buChar char="v"/>
            </a:pPr>
            <a:r>
              <a:rPr lang="en-US" b="1" dirty="0"/>
              <a:t>Energy signals </a:t>
            </a:r>
            <a:endParaRPr lang="en-US" b="1" dirty="0" smtClean="0"/>
          </a:p>
          <a:p>
            <a:pPr>
              <a:buFont typeface="Wingdings" pitchFamily="2" charset="2"/>
              <a:buChar char="v"/>
            </a:pPr>
            <a:r>
              <a:rPr lang="en-US" b="1" dirty="0" smtClean="0"/>
              <a:t>power </a:t>
            </a:r>
            <a:r>
              <a:rPr lang="en-US" b="1" dirty="0"/>
              <a:t>signals.</a:t>
            </a:r>
          </a:p>
        </p:txBody>
      </p:sp>
      <p:sp>
        <p:nvSpPr>
          <p:cNvPr id="2" name="Title 1"/>
          <p:cNvSpPr>
            <a:spLocks noGrp="1"/>
          </p:cNvSpPr>
          <p:nvPr>
            <p:ph type="title"/>
          </p:nvPr>
        </p:nvSpPr>
        <p:spPr>
          <a:xfrm>
            <a:off x="0" y="0"/>
            <a:ext cx="9144000" cy="1143000"/>
          </a:xfrm>
        </p:spPr>
        <p:txBody>
          <a:bodyPr>
            <a:normAutofit fontScale="90000"/>
          </a:bodyPr>
          <a:lstStyle/>
          <a:p>
            <a:pPr algn="just"/>
            <a:r>
              <a:rPr lang="en-US" dirty="0"/>
              <a:t>Classification of Discrete-Time </a:t>
            </a:r>
            <a:r>
              <a:rPr lang="en-US" b="0" dirty="0"/>
              <a:t>Signals</a:t>
            </a:r>
            <a:endParaRPr lang="en-US" dirty="0"/>
          </a:p>
        </p:txBody>
      </p:sp>
      <p:sp>
        <p:nvSpPr>
          <p:cNvPr id="4" name="Rectangle 3"/>
          <p:cNvSpPr/>
          <p:nvPr/>
        </p:nvSpPr>
        <p:spPr>
          <a:xfrm>
            <a:off x="-13855" y="990600"/>
            <a:ext cx="9144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400" dirty="0"/>
              <a:t>we </a:t>
            </a:r>
            <a:r>
              <a:rPr lang="en-US" sz="2400" dirty="0" smtClean="0"/>
              <a:t>classify discrete-time </a:t>
            </a:r>
            <a:r>
              <a:rPr lang="en-US" sz="2400" dirty="0"/>
              <a:t>signals according to a number of different characteristics.</a:t>
            </a:r>
          </a:p>
        </p:txBody>
      </p:sp>
      <mc:AlternateContent xmlns:mc="http://schemas.openxmlformats.org/markup-compatibility/2006" xmlns:a14="http://schemas.microsoft.com/office/drawing/2010/main">
        <mc:Choice Requires="a14">
          <p:sp>
            <p:nvSpPr>
              <p:cNvPr id="5" name="Rectangle 4"/>
              <p:cNvSpPr/>
              <p:nvPr/>
            </p:nvSpPr>
            <p:spPr>
              <a:xfrm>
                <a:off x="0" y="3200400"/>
                <a:ext cx="8763000" cy="2800767"/>
              </a:xfrm>
              <a:prstGeom prst="rect">
                <a:avLst/>
              </a:prstGeom>
            </p:spPr>
            <p:txBody>
              <a:bodyPr wrap="square">
                <a:spAutoFit/>
              </a:bodyPr>
              <a:lstStyle/>
              <a:p>
                <a:r>
                  <a:rPr lang="en-US" sz="2800" b="1" dirty="0">
                    <a:solidFill>
                      <a:srgbClr val="00B0F0"/>
                    </a:solidFill>
                    <a:latin typeface="Times New Roman" pitchFamily="18" charset="0"/>
                    <a:cs typeface="Times New Roman" pitchFamily="18" charset="0"/>
                  </a:rPr>
                  <a:t>ENERGY SIGNAL :</a:t>
                </a:r>
                <a:r>
                  <a:rPr lang="en-US" sz="2800" dirty="0">
                    <a:solidFill>
                      <a:srgbClr val="00B0F0"/>
                    </a:solidFill>
                    <a:latin typeface="Times New Roman" pitchFamily="18" charset="0"/>
                    <a:cs typeface="Times New Roman" pitchFamily="18" charset="0"/>
                  </a:rPr>
                  <a:t> </a:t>
                </a:r>
                <a:endParaRPr lang="en-US" sz="2800" dirty="0" smtClean="0">
                  <a:solidFill>
                    <a:srgbClr val="00B0F0"/>
                  </a:solidFill>
                  <a:latin typeface="Times New Roman" pitchFamily="18" charset="0"/>
                  <a:cs typeface="Times New Roman" pitchFamily="18" charset="0"/>
                </a:endParaRPr>
              </a:p>
              <a:p>
                <a:endParaRPr lang="en-US" sz="1600" i="1" dirty="0">
                  <a:solidFill>
                    <a:srgbClr val="00B0F0"/>
                  </a:solidFill>
                  <a:latin typeface="Times New Roman" pitchFamily="18" charset="0"/>
                  <a:cs typeface="Times New Roman" pitchFamily="18" charset="0"/>
                </a:endParaRPr>
              </a:p>
              <a:p>
                <a:r>
                  <a:rPr lang="en-US" sz="2000" dirty="0">
                    <a:latin typeface="Times New Roman" pitchFamily="18" charset="0"/>
                    <a:cs typeface="Times New Roman" pitchFamily="18" charset="0"/>
                  </a:rPr>
                  <a:t>The energy of a signal x(n) is  denoted as E or </a:t>
                </a:r>
                <a14:m>
                  <m:oMath xmlns:m="http://schemas.openxmlformats.org/officeDocument/2006/math">
                    <m:sSub>
                      <m:sSubPr>
                        <m:ctrlPr>
                          <a:rPr lang="en-US" sz="2000" i="1">
                            <a:latin typeface="Cambria Math"/>
                          </a:rPr>
                        </m:ctrlPr>
                      </m:sSubPr>
                      <m:e>
                        <m:r>
                          <a:rPr lang="en-US" sz="2000" i="1">
                            <a:latin typeface="Cambria Math"/>
                          </a:rPr>
                          <m:t>𝐸</m:t>
                        </m:r>
                      </m:e>
                      <m:sub>
                        <m:r>
                          <a:rPr lang="en-US" sz="2000" i="1">
                            <a:latin typeface="Cambria Math"/>
                          </a:rPr>
                          <m:t>𝑥</m:t>
                        </m:r>
                      </m:sub>
                    </m:sSub>
                    <m:r>
                      <a:rPr lang="en-US" sz="2000" i="1">
                        <a:latin typeface="Cambria Math"/>
                      </a:rPr>
                      <m:t> </m:t>
                    </m:r>
                    <m:r>
                      <a:rPr lang="en-US" sz="2000" i="1">
                        <a:latin typeface="Cambria Math"/>
                      </a:rPr>
                      <m:t>𝑎𝑛𝑑</m:t>
                    </m:r>
                    <m:r>
                      <a:rPr lang="en-US" sz="2000" i="1">
                        <a:latin typeface="Cambria Math"/>
                      </a:rPr>
                      <m:t> </m:t>
                    </m:r>
                    <m:r>
                      <a:rPr lang="en-US" sz="2000" i="1">
                        <a:latin typeface="Cambria Math"/>
                      </a:rPr>
                      <m:t>𝑖𝑠</m:t>
                    </m:r>
                    <m:r>
                      <a:rPr lang="en-US" sz="2000" i="1">
                        <a:latin typeface="Cambria Math"/>
                      </a:rPr>
                      <m:t> </m:t>
                    </m:r>
                  </m:oMath>
                </a14:m>
                <a:r>
                  <a:rPr lang="en-US" sz="2000" dirty="0">
                    <a:latin typeface="Times New Roman" pitchFamily="18" charset="0"/>
                    <a:cs typeface="Times New Roman" pitchFamily="18" charset="0"/>
                  </a:rPr>
                  <a:t>defined as ,</a:t>
                </a:r>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3200" dirty="0">
                    <a:latin typeface="Times New Roman" pitchFamily="18" charset="0"/>
                    <a:cs typeface="Times New Roman" pitchFamily="18" charset="0"/>
                  </a:rPr>
                  <a:t>E</a:t>
                </a:r>
                <a14:m>
                  <m:oMath xmlns:m="http://schemas.openxmlformats.org/officeDocument/2006/math">
                    <m:r>
                      <a:rPr lang="en-US" sz="3200" i="1">
                        <a:latin typeface="Cambria Math"/>
                      </a:rPr>
                      <m:t>≡</m:t>
                    </m:r>
                    <m:nary>
                      <m:naryPr>
                        <m:chr m:val="∑"/>
                        <m:ctrlPr>
                          <a:rPr lang="en-US" sz="3200" i="1">
                            <a:latin typeface="Cambria Math"/>
                          </a:rPr>
                        </m:ctrlPr>
                      </m:naryPr>
                      <m:sub>
                        <m:r>
                          <a:rPr lang="en-US" sz="3200" i="1">
                            <a:latin typeface="Cambria Math"/>
                          </a:rPr>
                          <m:t>𝑛</m:t>
                        </m:r>
                        <m:r>
                          <a:rPr lang="en-US" sz="3200" i="1">
                            <a:latin typeface="Cambria Math"/>
                          </a:rPr>
                          <m:t>=−∞</m:t>
                        </m:r>
                      </m:sub>
                      <m:sup>
                        <m:r>
                          <a:rPr lang="en-US" sz="3200" i="1">
                            <a:latin typeface="Cambria Math"/>
                          </a:rPr>
                          <m:t>∞</m:t>
                        </m:r>
                      </m:sup>
                      <m:e>
                        <m:sSup>
                          <m:sSupPr>
                            <m:ctrlPr>
                              <a:rPr lang="en-US" sz="3200" i="1">
                                <a:latin typeface="Cambria Math"/>
                              </a:rPr>
                            </m:ctrlPr>
                          </m:sSupPr>
                          <m:e>
                            <m:d>
                              <m:dPr>
                                <m:begChr m:val="|"/>
                                <m:endChr m:val="|"/>
                                <m:ctrlPr>
                                  <a:rPr lang="en-US" sz="3200" i="1">
                                    <a:latin typeface="Cambria Math"/>
                                  </a:rPr>
                                </m:ctrlPr>
                              </m:dPr>
                              <m:e>
                                <m:r>
                                  <a:rPr lang="en-US" sz="3200" i="1">
                                    <a:latin typeface="Cambria Math"/>
                                  </a:rPr>
                                  <m:t>𝑥</m:t>
                                </m:r>
                                <m:r>
                                  <a:rPr lang="en-US" sz="3200" i="1">
                                    <a:latin typeface="Cambria Math"/>
                                  </a:rPr>
                                  <m:t>(</m:t>
                                </m:r>
                                <m:r>
                                  <a:rPr lang="en-US" sz="3200" i="1">
                                    <a:latin typeface="Cambria Math"/>
                                  </a:rPr>
                                  <m:t>𝑛</m:t>
                                </m:r>
                                <m:r>
                                  <a:rPr lang="en-US" sz="3200" i="1">
                                    <a:latin typeface="Cambria Math"/>
                                  </a:rPr>
                                  <m:t>)</m:t>
                                </m:r>
                              </m:e>
                            </m:d>
                          </m:e>
                          <m:sup>
                            <m:r>
                              <a:rPr lang="en-US" sz="3200" i="1">
                                <a:latin typeface="Cambria Math"/>
                              </a:rPr>
                              <m:t>2</m:t>
                            </m:r>
                          </m:sup>
                        </m:sSup>
                      </m:e>
                    </m:nary>
                  </m:oMath>
                </a14:m>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 The  energy of a signal can be finite or </a:t>
                </a:r>
                <a:r>
                  <a:rPr lang="en-US" sz="2000" dirty="0" smtClean="0">
                    <a:latin typeface="Times New Roman" pitchFamily="18" charset="0"/>
                    <a:cs typeface="Times New Roman" pitchFamily="18" charset="0"/>
                  </a:rPr>
                  <a:t>infinite. The </a:t>
                </a:r>
                <a:r>
                  <a:rPr lang="en-US" sz="2000" dirty="0">
                    <a:latin typeface="Times New Roman" pitchFamily="18" charset="0"/>
                    <a:cs typeface="Times New Roman" pitchFamily="18" charset="0"/>
                  </a:rPr>
                  <a:t>signal x(n) is called energy signal if its energy is finite.</a:t>
                </a:r>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Many signals having infinite energy have a finite average </a:t>
                </a:r>
                <a:r>
                  <a:rPr lang="en-US" sz="2000" dirty="0" smtClean="0">
                    <a:latin typeface="Times New Roman" pitchFamily="18" charset="0"/>
                    <a:cs typeface="Times New Roman" pitchFamily="18" charset="0"/>
                  </a:rPr>
                  <a:t>power, the </a:t>
                </a:r>
                <a:r>
                  <a:rPr lang="en-US" sz="2000" dirty="0">
                    <a:latin typeface="Times New Roman" pitchFamily="18" charset="0"/>
                    <a:cs typeface="Times New Roman" pitchFamily="18" charset="0"/>
                  </a:rPr>
                  <a:t>average power of a discrete signal is determined by.          </a:t>
                </a:r>
                <a:endParaRPr lang="en-US" sz="2000" i="1" dirty="0">
                  <a:latin typeface="Times New Roman" pitchFamily="18" charset="0"/>
                  <a:cs typeface="Times New Roman"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0" y="3200400"/>
                <a:ext cx="8763000" cy="2800767"/>
              </a:xfrm>
              <a:prstGeom prst="rect">
                <a:avLst/>
              </a:prstGeom>
              <a:blipFill rotWithShape="1">
                <a:blip r:embed="rId2"/>
                <a:stretch>
                  <a:fillRect l="-1391" t="-2179" r="-487" b="-3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96815" y="6031695"/>
                <a:ext cx="5201873" cy="7705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14:m>
                  <m:oMath xmlns:m="http://schemas.openxmlformats.org/officeDocument/2006/math">
                    <m:func>
                      <m:funcPr>
                        <m:ctrlPr>
                          <a:rPr lang="en-US" sz="2800" i="1">
                            <a:latin typeface="Cambria Math"/>
                          </a:rPr>
                        </m:ctrlPr>
                      </m:funcPr>
                      <m:fName>
                        <m:limLow>
                          <m:limLowPr>
                            <m:ctrlPr>
                              <a:rPr lang="en-US" sz="2800" i="1">
                                <a:latin typeface="Cambria Math"/>
                              </a:rPr>
                            </m:ctrlPr>
                          </m:limLowPr>
                          <m:e>
                            <m:r>
                              <a:rPr lang="en-US" sz="2800" b="1" i="1">
                                <a:latin typeface="Cambria Math"/>
                              </a:rPr>
                              <m:t>  </m:t>
                            </m:r>
                            <m:r>
                              <a:rPr lang="en-US" sz="2800" b="1" i="1">
                                <a:latin typeface="Cambria Math"/>
                              </a:rPr>
                              <m:t>𝑷</m:t>
                            </m:r>
                            <m:r>
                              <a:rPr lang="en-US" sz="2800" b="1" i="1">
                                <a:latin typeface="Cambria Math"/>
                              </a:rPr>
                              <m:t>≡ </m:t>
                            </m:r>
                            <m:r>
                              <a:rPr lang="en-US" sz="2800" b="1" i="1">
                                <a:latin typeface="Cambria Math"/>
                              </a:rPr>
                              <m:t>𝒍𝒊𝒎</m:t>
                            </m:r>
                          </m:e>
                          <m:lim>
                            <m:r>
                              <a:rPr lang="en-US" sz="2800" b="1" i="1">
                                <a:latin typeface="Cambria Math"/>
                              </a:rPr>
                              <m:t>𝒏</m:t>
                            </m:r>
                            <m:r>
                              <a:rPr lang="en-US" sz="2800" b="1" i="1">
                                <a:latin typeface="Cambria Math"/>
                              </a:rPr>
                              <m:t>→∞</m:t>
                            </m:r>
                          </m:lim>
                        </m:limLow>
                      </m:fName>
                      <m:e>
                        <m:f>
                          <m:fPr>
                            <m:ctrlPr>
                              <a:rPr lang="en-US" sz="2800" i="1">
                                <a:latin typeface="Cambria Math"/>
                              </a:rPr>
                            </m:ctrlPr>
                          </m:fPr>
                          <m:num>
                            <m:r>
                              <a:rPr lang="en-US" sz="2800" b="1" i="1">
                                <a:latin typeface="Cambria Math"/>
                              </a:rPr>
                              <m:t>𝟏</m:t>
                            </m:r>
                          </m:num>
                          <m:den>
                            <m:r>
                              <a:rPr lang="en-US" sz="2800" b="1" i="1">
                                <a:latin typeface="Cambria Math"/>
                              </a:rPr>
                              <m:t>(</m:t>
                            </m:r>
                            <m:r>
                              <a:rPr lang="en-US" sz="2800" b="1" i="1">
                                <a:latin typeface="Cambria Math"/>
                              </a:rPr>
                              <m:t>𝟐</m:t>
                            </m:r>
                            <m:r>
                              <a:rPr lang="en-US" sz="2800" b="1" i="1">
                                <a:latin typeface="Cambria Math"/>
                              </a:rPr>
                              <m:t>𝑵</m:t>
                            </m:r>
                            <m:r>
                              <a:rPr lang="en-US" sz="2800" b="1" i="1">
                                <a:latin typeface="Cambria Math"/>
                              </a:rPr>
                              <m:t>+</m:t>
                            </m:r>
                            <m:r>
                              <a:rPr lang="en-US" sz="2800" b="1" i="1">
                                <a:latin typeface="Cambria Math"/>
                              </a:rPr>
                              <m:t>𝟏</m:t>
                            </m:r>
                            <m:r>
                              <a:rPr lang="en-US" sz="2800" b="1" i="1">
                                <a:latin typeface="Cambria Math"/>
                              </a:rPr>
                              <m:t>)</m:t>
                            </m:r>
                          </m:den>
                        </m:f>
                      </m:e>
                    </m:func>
                    <m:r>
                      <a:rPr lang="en-US" sz="2800" b="1" i="1">
                        <a:latin typeface="Cambria Math"/>
                      </a:rPr>
                      <m:t>  </m:t>
                    </m:r>
                    <m:nary>
                      <m:naryPr>
                        <m:chr m:val="∑"/>
                        <m:ctrlPr>
                          <a:rPr lang="en-US" sz="2800" i="1">
                            <a:latin typeface="Cambria Math"/>
                          </a:rPr>
                        </m:ctrlPr>
                      </m:naryPr>
                      <m:sub>
                        <m:r>
                          <a:rPr lang="en-US" sz="2800" b="1" i="1">
                            <a:latin typeface="Cambria Math"/>
                          </a:rPr>
                          <m:t>𝒏</m:t>
                        </m:r>
                        <m:r>
                          <a:rPr lang="en-US" sz="2800" b="1" i="1">
                            <a:latin typeface="Cambria Math"/>
                          </a:rPr>
                          <m:t>=−</m:t>
                        </m:r>
                        <m:r>
                          <a:rPr lang="en-US" sz="2800" b="1" i="1">
                            <a:latin typeface="Cambria Math"/>
                          </a:rPr>
                          <m:t>𝑵</m:t>
                        </m:r>
                      </m:sub>
                      <m:sup>
                        <m:r>
                          <a:rPr lang="en-US" sz="2800" b="1" i="1">
                            <a:latin typeface="Cambria Math"/>
                          </a:rPr>
                          <m:t>𝑵</m:t>
                        </m:r>
                      </m:sup>
                      <m:e>
                        <m:sSup>
                          <m:sSupPr>
                            <m:ctrlPr>
                              <a:rPr lang="en-US" sz="2800" i="1">
                                <a:latin typeface="Cambria Math"/>
                              </a:rPr>
                            </m:ctrlPr>
                          </m:sSupPr>
                          <m:e>
                            <m:d>
                              <m:dPr>
                                <m:begChr m:val="|"/>
                                <m:endChr m:val="|"/>
                                <m:ctrlPr>
                                  <a:rPr lang="en-US" sz="2800" i="1">
                                    <a:latin typeface="Cambria Math"/>
                                  </a:rPr>
                                </m:ctrlPr>
                              </m:dPr>
                              <m:e>
                                <m:r>
                                  <a:rPr lang="en-US" sz="2800" b="1" i="1">
                                    <a:latin typeface="Cambria Math"/>
                                  </a:rPr>
                                  <m:t>𝒙</m:t>
                                </m:r>
                                <m:r>
                                  <a:rPr lang="en-US" sz="2800" b="1" i="1">
                                    <a:latin typeface="Cambria Math"/>
                                  </a:rPr>
                                  <m:t>(</m:t>
                                </m:r>
                                <m:r>
                                  <a:rPr lang="en-US" sz="2800" b="1" i="1">
                                    <a:latin typeface="Cambria Math"/>
                                  </a:rPr>
                                  <m:t>𝒏</m:t>
                                </m:r>
                                <m:r>
                                  <a:rPr lang="en-US" sz="2800" b="1" i="1">
                                    <a:latin typeface="Cambria Math"/>
                                  </a:rPr>
                                  <m:t>)</m:t>
                                </m:r>
                              </m:e>
                            </m:d>
                          </m:e>
                          <m:sup>
                            <m:r>
                              <a:rPr lang="en-US" sz="2800" b="1" i="1">
                                <a:latin typeface="Cambria Math"/>
                              </a:rPr>
                              <m:t>𝟐</m:t>
                            </m:r>
                          </m:sup>
                        </m:sSup>
                      </m:e>
                    </m:nary>
                  </m:oMath>
                </a14:m>
                <a:r>
                  <a:rPr lang="en-US" sz="2800" dirty="0"/>
                  <a:t> </a:t>
                </a:r>
              </a:p>
            </p:txBody>
          </p:sp>
        </mc:Choice>
        <mc:Fallback xmlns="">
          <p:sp>
            <p:nvSpPr>
              <p:cNvPr id="6" name="Rectangle 5"/>
              <p:cNvSpPr>
                <a:spLocks noRot="1" noChangeAspect="1" noMove="1" noResize="1" noEditPoints="1" noAdjustHandles="1" noChangeArrowheads="1" noChangeShapeType="1" noTextEdit="1"/>
              </p:cNvSpPr>
              <p:nvPr/>
            </p:nvSpPr>
            <p:spPr>
              <a:xfrm>
                <a:off x="396815" y="6031695"/>
                <a:ext cx="5201873" cy="770532"/>
              </a:xfrm>
              <a:prstGeom prst="rect">
                <a:avLst/>
              </a:prstGeom>
              <a:blipFill rotWithShape="1">
                <a:blip r:embed="rId3"/>
                <a:stretch>
                  <a:fillRect r="-2668" b="-1471"/>
                </a:stretch>
              </a:blipFill>
            </p:spPr>
            <p:txBody>
              <a:bodyPr/>
              <a:lstStyle/>
              <a:p>
                <a:r>
                  <a:rPr lang="en-US">
                    <a:noFill/>
                  </a:rPr>
                  <a:t> </a:t>
                </a:r>
              </a:p>
            </p:txBody>
          </p:sp>
        </mc:Fallback>
      </mc:AlternateContent>
    </p:spTree>
    <p:extLst>
      <p:ext uri="{BB962C8B-B14F-4D97-AF65-F5344CB8AC3E}">
        <p14:creationId xmlns:p14="http://schemas.microsoft.com/office/powerpoint/2010/main" val="1618896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just"/>
            <a:r>
              <a:rPr lang="en-US" dirty="0">
                <a:effectLst/>
              </a:rPr>
              <a:t>POWER  SIGNAL </a:t>
            </a:r>
            <a:endParaRPr lang="en-US" dirty="0"/>
          </a:p>
        </p:txBody>
      </p:sp>
      <p:sp>
        <p:nvSpPr>
          <p:cNvPr id="4" name="Rectangle 3"/>
          <p:cNvSpPr/>
          <p:nvPr/>
        </p:nvSpPr>
        <p:spPr>
          <a:xfrm>
            <a:off x="-13855" y="990600"/>
            <a:ext cx="9144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400" dirty="0"/>
              <a:t> the average power of a discrete signal is determined by. </a:t>
            </a:r>
          </a:p>
        </p:txBody>
      </p:sp>
      <mc:AlternateContent xmlns:mc="http://schemas.openxmlformats.org/markup-compatibility/2006" xmlns:a14="http://schemas.microsoft.com/office/drawing/2010/main">
        <mc:Choice Requires="a14">
          <p:sp>
            <p:nvSpPr>
              <p:cNvPr id="8" name="Rectangle 7"/>
              <p:cNvSpPr/>
              <p:nvPr/>
            </p:nvSpPr>
            <p:spPr>
              <a:xfrm>
                <a:off x="6927" y="1676400"/>
                <a:ext cx="4966231" cy="770532"/>
              </a:xfrm>
              <a:prstGeom prst="rect">
                <a:avLst/>
              </a:prstGeom>
            </p:spPr>
            <p:txBody>
              <a:bodyPr wrap="none">
                <a:spAutoFit/>
              </a:bodyPr>
              <a:lstStyle/>
              <a:p>
                <a14:m>
                  <m:oMath xmlns:m="http://schemas.openxmlformats.org/officeDocument/2006/math">
                    <m:func>
                      <m:funcPr>
                        <m:ctrlPr>
                          <a:rPr lang="en-US" sz="2800" i="1">
                            <a:latin typeface="Cambria Math"/>
                          </a:rPr>
                        </m:ctrlPr>
                      </m:funcPr>
                      <m:fName>
                        <m:limLow>
                          <m:limLowPr>
                            <m:ctrlPr>
                              <a:rPr lang="en-US" sz="2800" i="1">
                                <a:latin typeface="Cambria Math"/>
                              </a:rPr>
                            </m:ctrlPr>
                          </m:limLowPr>
                          <m:e>
                            <m:r>
                              <a:rPr lang="en-US" sz="2800" b="1" i="1">
                                <a:latin typeface="Cambria Math"/>
                              </a:rPr>
                              <m:t>𝑷</m:t>
                            </m:r>
                            <m:r>
                              <a:rPr lang="en-US" sz="2800" b="1" i="1">
                                <a:latin typeface="Cambria Math"/>
                              </a:rPr>
                              <m:t>≡</m:t>
                            </m:r>
                            <m:r>
                              <a:rPr lang="en-US" sz="2800" b="1" i="1">
                                <a:latin typeface="Cambria Math"/>
                              </a:rPr>
                              <m:t>𝒍𝒊𝒎</m:t>
                            </m:r>
                          </m:e>
                          <m:lim>
                            <m:r>
                              <a:rPr lang="en-US" sz="2800" b="1" i="1">
                                <a:latin typeface="Cambria Math"/>
                              </a:rPr>
                              <m:t>𝒏</m:t>
                            </m:r>
                            <m:r>
                              <a:rPr lang="en-US" sz="2800" b="1" i="1">
                                <a:latin typeface="Cambria Math"/>
                              </a:rPr>
                              <m:t>→∞</m:t>
                            </m:r>
                          </m:lim>
                        </m:limLow>
                      </m:fName>
                      <m:e>
                        <m:f>
                          <m:fPr>
                            <m:ctrlPr>
                              <a:rPr lang="en-US" sz="2800" i="1">
                                <a:latin typeface="Cambria Math"/>
                              </a:rPr>
                            </m:ctrlPr>
                          </m:fPr>
                          <m:num>
                            <m:r>
                              <a:rPr lang="en-US" sz="2800" b="1" i="1">
                                <a:latin typeface="Cambria Math"/>
                              </a:rPr>
                              <m:t>𝟏</m:t>
                            </m:r>
                          </m:num>
                          <m:den>
                            <m:r>
                              <a:rPr lang="en-US" sz="2800" b="1" i="1">
                                <a:latin typeface="Cambria Math"/>
                              </a:rPr>
                              <m:t>(</m:t>
                            </m:r>
                            <m:r>
                              <a:rPr lang="en-US" sz="2800" b="1" i="1">
                                <a:latin typeface="Cambria Math"/>
                              </a:rPr>
                              <m:t>𝟐</m:t>
                            </m:r>
                            <m:r>
                              <a:rPr lang="en-US" sz="2800" b="1" i="1">
                                <a:latin typeface="Cambria Math"/>
                              </a:rPr>
                              <m:t>𝑵</m:t>
                            </m:r>
                            <m:r>
                              <a:rPr lang="en-US" sz="2800" b="1" i="1">
                                <a:latin typeface="Cambria Math"/>
                              </a:rPr>
                              <m:t>+</m:t>
                            </m:r>
                            <m:r>
                              <a:rPr lang="en-US" sz="2800" b="1" i="1">
                                <a:latin typeface="Cambria Math"/>
                              </a:rPr>
                              <m:t>𝟏</m:t>
                            </m:r>
                            <m:r>
                              <a:rPr lang="en-US" sz="2800" b="1" i="1">
                                <a:latin typeface="Cambria Math"/>
                              </a:rPr>
                              <m:t>)</m:t>
                            </m:r>
                          </m:den>
                        </m:f>
                      </m:e>
                    </m:func>
                    <m:r>
                      <a:rPr lang="en-US" sz="2800" b="1" i="1">
                        <a:latin typeface="Cambria Math"/>
                      </a:rPr>
                      <m:t>  </m:t>
                    </m:r>
                    <m:nary>
                      <m:naryPr>
                        <m:chr m:val="∑"/>
                        <m:ctrlPr>
                          <a:rPr lang="en-US" sz="2800" i="1">
                            <a:latin typeface="Cambria Math"/>
                          </a:rPr>
                        </m:ctrlPr>
                      </m:naryPr>
                      <m:sub>
                        <m:r>
                          <a:rPr lang="en-US" sz="2800" b="1" i="1">
                            <a:latin typeface="Cambria Math"/>
                          </a:rPr>
                          <m:t>𝒏</m:t>
                        </m:r>
                        <m:r>
                          <a:rPr lang="en-US" sz="2800" b="1" i="1">
                            <a:latin typeface="Cambria Math"/>
                          </a:rPr>
                          <m:t>=−</m:t>
                        </m:r>
                        <m:r>
                          <a:rPr lang="en-US" sz="2800" b="1" i="1">
                            <a:latin typeface="Cambria Math"/>
                          </a:rPr>
                          <m:t>𝑵</m:t>
                        </m:r>
                      </m:sub>
                      <m:sup>
                        <m:r>
                          <a:rPr lang="en-US" sz="2800" b="1" i="1">
                            <a:latin typeface="Cambria Math"/>
                          </a:rPr>
                          <m:t>𝑵</m:t>
                        </m:r>
                      </m:sup>
                      <m:e>
                        <m:sSup>
                          <m:sSupPr>
                            <m:ctrlPr>
                              <a:rPr lang="en-US" sz="2800" i="1">
                                <a:latin typeface="Cambria Math"/>
                              </a:rPr>
                            </m:ctrlPr>
                          </m:sSupPr>
                          <m:e>
                            <m:d>
                              <m:dPr>
                                <m:begChr m:val="|"/>
                                <m:endChr m:val="|"/>
                                <m:ctrlPr>
                                  <a:rPr lang="en-US" sz="2800" i="1">
                                    <a:latin typeface="Cambria Math"/>
                                  </a:rPr>
                                </m:ctrlPr>
                              </m:dPr>
                              <m:e>
                                <m:r>
                                  <a:rPr lang="en-US" sz="2800" b="1" i="1">
                                    <a:latin typeface="Cambria Math"/>
                                  </a:rPr>
                                  <m:t>𝒙</m:t>
                                </m:r>
                                <m:r>
                                  <a:rPr lang="en-US" sz="2800" b="1" i="1">
                                    <a:latin typeface="Cambria Math"/>
                                  </a:rPr>
                                  <m:t>(</m:t>
                                </m:r>
                                <m:r>
                                  <a:rPr lang="en-US" sz="2800" b="1" i="1">
                                    <a:latin typeface="Cambria Math"/>
                                  </a:rPr>
                                  <m:t>𝒏</m:t>
                                </m:r>
                                <m:r>
                                  <a:rPr lang="en-US" sz="2800" b="1" i="1">
                                    <a:latin typeface="Cambria Math"/>
                                  </a:rPr>
                                  <m:t>)</m:t>
                                </m:r>
                              </m:e>
                            </m:d>
                          </m:e>
                          <m:sup>
                            <m:r>
                              <a:rPr lang="en-US" sz="2800" b="1" i="1">
                                <a:latin typeface="Cambria Math"/>
                              </a:rPr>
                              <m:t>𝟐</m:t>
                            </m:r>
                          </m:sup>
                        </m:sSup>
                      </m:e>
                    </m:nary>
                  </m:oMath>
                </a14:m>
                <a:r>
                  <a:rPr lang="en-US" sz="2800" dirty="0"/>
                  <a:t> </a:t>
                </a:r>
              </a:p>
            </p:txBody>
          </p:sp>
        </mc:Choice>
        <mc:Fallback xmlns="">
          <p:sp>
            <p:nvSpPr>
              <p:cNvPr id="8" name="Rectangle 7"/>
              <p:cNvSpPr>
                <a:spLocks noRot="1" noChangeAspect="1" noMove="1" noResize="1" noEditPoints="1" noAdjustHandles="1" noChangeArrowheads="1" noChangeShapeType="1" noTextEdit="1"/>
              </p:cNvSpPr>
              <p:nvPr/>
            </p:nvSpPr>
            <p:spPr>
              <a:xfrm>
                <a:off x="6927" y="1676400"/>
                <a:ext cx="4966231" cy="770532"/>
              </a:xfrm>
              <a:prstGeom prst="rect">
                <a:avLst/>
              </a:prstGeom>
              <a:blipFill rotWithShape="1">
                <a:blip r:embed="rId2"/>
                <a:stretch>
                  <a:fillRect r="-3681" b="-6349"/>
                </a:stretch>
              </a:blipFill>
            </p:spPr>
            <p:txBody>
              <a:bodyPr/>
              <a:lstStyle/>
              <a:p>
                <a:r>
                  <a:rPr lang="en-US">
                    <a:noFill/>
                  </a:rPr>
                  <a:t> </a:t>
                </a:r>
              </a:p>
            </p:txBody>
          </p:sp>
        </mc:Fallback>
      </mc:AlternateContent>
      <p:sp>
        <p:nvSpPr>
          <p:cNvPr id="11" name="Rectangle 10"/>
          <p:cNvSpPr/>
          <p:nvPr/>
        </p:nvSpPr>
        <p:spPr>
          <a:xfrm>
            <a:off x="-41564" y="2446932"/>
            <a:ext cx="7873158" cy="400110"/>
          </a:xfrm>
          <a:prstGeom prst="rect">
            <a:avLst/>
          </a:prstGeom>
        </p:spPr>
        <p:txBody>
          <a:bodyPr wrap="square">
            <a:spAutoFit/>
          </a:bodyPr>
          <a:lstStyle/>
          <a:p>
            <a:r>
              <a:rPr lang="en-US" sz="2000" dirty="0"/>
              <a:t>We define the energy of a signal in the finite interval</a:t>
            </a:r>
            <a:endParaRPr lang="en-US" sz="2000" i="1" dirty="0"/>
          </a:p>
        </p:txBody>
      </p:sp>
      <mc:AlternateContent xmlns:mc="http://schemas.openxmlformats.org/markup-compatibility/2006" xmlns:a14="http://schemas.microsoft.com/office/drawing/2010/main">
        <mc:Choice Requires="a14">
          <p:sp>
            <p:nvSpPr>
              <p:cNvPr id="13" name="Rectangle 12"/>
              <p:cNvSpPr/>
              <p:nvPr/>
            </p:nvSpPr>
            <p:spPr>
              <a:xfrm>
                <a:off x="422564" y="2861893"/>
                <a:ext cx="5334000" cy="4185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t>N</a:t>
                </a:r>
                <a14:m>
                  <m:oMath xmlns:m="http://schemas.openxmlformats.org/officeDocument/2006/math">
                    <m:r>
                      <a:rPr lang="en-US" sz="2000" b="1" i="1">
                        <a:latin typeface="Cambria Math"/>
                      </a:rPr>
                      <m:t>≤</m:t>
                    </m:r>
                    <m:r>
                      <a:rPr lang="en-US" sz="2000" b="1" i="1">
                        <a:latin typeface="Cambria Math"/>
                      </a:rPr>
                      <m:t>𝒏</m:t>
                    </m:r>
                    <m:r>
                      <a:rPr lang="en-US" sz="2000" b="1" i="1">
                        <a:latin typeface="Cambria Math"/>
                      </a:rPr>
                      <m:t>≤</m:t>
                    </m:r>
                    <m:r>
                      <a:rPr lang="en-US" sz="2000" b="1" i="1">
                        <a:latin typeface="Cambria Math"/>
                      </a:rPr>
                      <m:t>𝑵</m:t>
                    </m:r>
                    <m:r>
                      <a:rPr lang="en-US" sz="2000" b="1" i="1">
                        <a:latin typeface="Cambria Math"/>
                      </a:rPr>
                      <m:t> </m:t>
                    </m:r>
                    <m:r>
                      <a:rPr lang="en-US" sz="2000" b="1" i="1">
                        <a:latin typeface="Cambria Math"/>
                      </a:rPr>
                      <m:t>𝒂𝒔</m:t>
                    </m:r>
                    <m:r>
                      <a:rPr lang="en-US" sz="2000" b="1" i="1">
                        <a:latin typeface="Cambria Math"/>
                      </a:rPr>
                      <m:t>   </m:t>
                    </m:r>
                    <m:sSub>
                      <m:sSubPr>
                        <m:ctrlPr>
                          <a:rPr lang="en-US" sz="2000" i="1">
                            <a:latin typeface="Cambria Math"/>
                          </a:rPr>
                        </m:ctrlPr>
                      </m:sSubPr>
                      <m:e>
                        <m:r>
                          <a:rPr lang="en-US" sz="2000" b="1" i="1">
                            <a:latin typeface="Cambria Math"/>
                          </a:rPr>
                          <m:t>𝑬</m:t>
                        </m:r>
                      </m:e>
                      <m:sub>
                        <m:r>
                          <a:rPr lang="en-US" sz="2000" b="1" i="1">
                            <a:latin typeface="Cambria Math"/>
                          </a:rPr>
                          <m:t>𝑵</m:t>
                        </m:r>
                      </m:sub>
                    </m:sSub>
                    <m:r>
                      <a:rPr lang="en-US" sz="2000" b="1" i="1">
                        <a:latin typeface="Cambria Math"/>
                      </a:rPr>
                      <m:t>≡</m:t>
                    </m:r>
                    <m:nary>
                      <m:naryPr>
                        <m:chr m:val="∑"/>
                        <m:ctrlPr>
                          <a:rPr lang="en-US" sz="2000" i="1">
                            <a:latin typeface="Cambria Math"/>
                          </a:rPr>
                        </m:ctrlPr>
                      </m:naryPr>
                      <m:sub>
                        <m:r>
                          <a:rPr lang="en-US" sz="2000" b="1" i="1">
                            <a:latin typeface="Cambria Math"/>
                          </a:rPr>
                          <m:t>𝒏</m:t>
                        </m:r>
                        <m:r>
                          <a:rPr lang="en-US" sz="2000" b="1" i="1">
                            <a:latin typeface="Cambria Math"/>
                          </a:rPr>
                          <m:t>=−</m:t>
                        </m:r>
                        <m:r>
                          <a:rPr lang="en-US" sz="2000" b="1" i="1">
                            <a:latin typeface="Cambria Math"/>
                          </a:rPr>
                          <m:t>𝑵</m:t>
                        </m:r>
                      </m:sub>
                      <m:sup>
                        <m:r>
                          <a:rPr lang="en-US" sz="2000" b="1" i="1">
                            <a:latin typeface="Cambria Math"/>
                          </a:rPr>
                          <m:t>𝑵</m:t>
                        </m:r>
                      </m:sup>
                      <m:e>
                        <m:sSup>
                          <m:sSupPr>
                            <m:ctrlPr>
                              <a:rPr lang="en-US" sz="2000" i="1">
                                <a:latin typeface="Cambria Math"/>
                              </a:rPr>
                            </m:ctrlPr>
                          </m:sSupPr>
                          <m:e>
                            <m:d>
                              <m:dPr>
                                <m:begChr m:val="|"/>
                                <m:endChr m:val="|"/>
                                <m:ctrlPr>
                                  <a:rPr lang="en-US" sz="2000" i="1">
                                    <a:latin typeface="Cambria Math"/>
                                  </a:rPr>
                                </m:ctrlPr>
                              </m:dPr>
                              <m:e>
                                <m:r>
                                  <a:rPr lang="en-US" sz="2000" b="1" i="1">
                                    <a:latin typeface="Cambria Math"/>
                                  </a:rPr>
                                  <m:t>𝒙</m:t>
                                </m:r>
                                <m:r>
                                  <a:rPr lang="en-US" sz="2000" b="1" i="1">
                                    <a:latin typeface="Cambria Math"/>
                                  </a:rPr>
                                  <m:t>(</m:t>
                                </m:r>
                                <m:r>
                                  <a:rPr lang="en-US" sz="2000" b="1" i="1">
                                    <a:latin typeface="Cambria Math"/>
                                  </a:rPr>
                                  <m:t>𝒏</m:t>
                                </m:r>
                                <m:r>
                                  <a:rPr lang="en-US" sz="2000" b="1" i="1">
                                    <a:latin typeface="Cambria Math"/>
                                  </a:rPr>
                                  <m:t>)</m:t>
                                </m:r>
                              </m:e>
                            </m:d>
                          </m:e>
                          <m:sup>
                            <m:r>
                              <a:rPr lang="en-US" sz="2000" b="1" i="1">
                                <a:latin typeface="Cambria Math"/>
                              </a:rPr>
                              <m:t>𝟐</m:t>
                            </m:r>
                          </m:sup>
                        </m:sSup>
                      </m:e>
                    </m:nary>
                    <m:r>
                      <a:rPr lang="en-US" sz="2000" b="1" i="1">
                        <a:latin typeface="Cambria Math"/>
                      </a:rPr>
                      <m:t> </m:t>
                    </m:r>
                  </m:oMath>
                </a14:m>
                <a:endParaRPr lang="en-US" sz="2000" dirty="0"/>
              </a:p>
            </p:txBody>
          </p:sp>
        </mc:Choice>
        <mc:Fallback xmlns="">
          <p:sp>
            <p:nvSpPr>
              <p:cNvPr id="13" name="Rectangle 12"/>
              <p:cNvSpPr>
                <a:spLocks noRot="1" noChangeAspect="1" noMove="1" noResize="1" noEditPoints="1" noAdjustHandles="1" noChangeArrowheads="1" noChangeShapeType="1" noTextEdit="1"/>
              </p:cNvSpPr>
              <p:nvPr/>
            </p:nvSpPr>
            <p:spPr>
              <a:xfrm>
                <a:off x="422564" y="2861893"/>
                <a:ext cx="5334000" cy="41851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3854" y="3447676"/>
                <a:ext cx="8139546" cy="1312219"/>
              </a:xfrm>
              <a:prstGeom prst="rect">
                <a:avLst/>
              </a:prstGeom>
            </p:spPr>
            <p:txBody>
              <a:bodyPr wrap="square">
                <a:spAutoFit/>
              </a:bodyPr>
              <a:lstStyle/>
              <a:p>
                <a:pPr algn="just"/>
                <a:r>
                  <a:rPr lang="en-US" sz="2400" dirty="0"/>
                  <a:t>Then the signal energy comes,</a:t>
                </a:r>
                <a:endParaRPr lang="en-US" sz="2400" i="1" dirty="0"/>
              </a:p>
              <a:p>
                <a:pPr algn="just"/>
                <a:r>
                  <a:rPr lang="en-US" sz="2400" dirty="0"/>
                  <a:t>              </a:t>
                </a:r>
                <a14:m>
                  <m:oMath xmlns:m="http://schemas.openxmlformats.org/officeDocument/2006/math">
                    <m:r>
                      <a:rPr lang="en-US" sz="2400" i="1">
                        <a:latin typeface="Cambria Math"/>
                      </a:rPr>
                      <m:t>𝐸</m:t>
                    </m:r>
                    <m:r>
                      <a:rPr lang="en-US" sz="2400" i="1">
                        <a:latin typeface="Cambria Math"/>
                      </a:rPr>
                      <m:t>≡</m:t>
                    </m:r>
                    <m:func>
                      <m:funcPr>
                        <m:ctrlPr>
                          <a:rPr lang="en-US" sz="2400" i="1">
                            <a:latin typeface="Cambria Math"/>
                          </a:rPr>
                        </m:ctrlPr>
                      </m:funcPr>
                      <m:fName>
                        <m:limLow>
                          <m:limLowPr>
                            <m:ctrlPr>
                              <a:rPr lang="en-US" sz="2400" i="1">
                                <a:latin typeface="Cambria Math"/>
                              </a:rPr>
                            </m:ctrlPr>
                          </m:limLowPr>
                          <m:e>
                            <m:r>
                              <a:rPr lang="en-US" sz="2400" i="1">
                                <a:latin typeface="Cambria Math"/>
                              </a:rPr>
                              <m:t>𝑙𝑖𝑚</m:t>
                            </m:r>
                          </m:e>
                          <m:lim>
                            <m:r>
                              <a:rPr lang="en-US" sz="2400" i="1">
                                <a:latin typeface="Cambria Math"/>
                              </a:rPr>
                              <m:t>𝑁</m:t>
                            </m:r>
                            <m:r>
                              <a:rPr lang="en-US" sz="2400" i="1">
                                <a:latin typeface="Cambria Math"/>
                              </a:rPr>
                              <m:t>→∞</m:t>
                            </m:r>
                          </m:lim>
                        </m:limLow>
                      </m:fName>
                      <m:e>
                        <m:sSub>
                          <m:sSubPr>
                            <m:ctrlPr>
                              <a:rPr lang="en-US" sz="2400" i="1">
                                <a:latin typeface="Cambria Math"/>
                              </a:rPr>
                            </m:ctrlPr>
                          </m:sSubPr>
                          <m:e>
                            <m:r>
                              <a:rPr lang="en-US" sz="2400" i="1">
                                <a:latin typeface="Cambria Math"/>
                              </a:rPr>
                              <m:t>𝐸</m:t>
                            </m:r>
                          </m:e>
                          <m:sub>
                            <m:r>
                              <a:rPr lang="en-US" sz="2400" i="1">
                                <a:latin typeface="Cambria Math"/>
                              </a:rPr>
                              <m:t>𝑁</m:t>
                            </m:r>
                          </m:sub>
                        </m:sSub>
                      </m:e>
                    </m:func>
                  </m:oMath>
                </a14:m>
                <a:r>
                  <a:rPr lang="en-US" sz="2400" dirty="0"/>
                  <a:t> </a:t>
                </a:r>
                <a:endParaRPr lang="en-US" sz="2400" i="1" dirty="0"/>
              </a:p>
              <a:p>
                <a:pPr algn="just"/>
                <a:r>
                  <a:rPr lang="en-US" sz="2400" dirty="0"/>
                  <a:t>The average power of signal x(n)  is </a:t>
                </a:r>
                <a:endParaRPr lang="en-US" sz="2400" i="1" dirty="0"/>
              </a:p>
            </p:txBody>
          </p:sp>
        </mc:Choice>
        <mc:Fallback xmlns="">
          <p:sp>
            <p:nvSpPr>
              <p:cNvPr id="15" name="Rectangle 14"/>
              <p:cNvSpPr>
                <a:spLocks noRot="1" noChangeAspect="1" noMove="1" noResize="1" noEditPoints="1" noAdjustHandles="1" noChangeArrowheads="1" noChangeShapeType="1" noTextEdit="1"/>
              </p:cNvSpPr>
              <p:nvPr/>
            </p:nvSpPr>
            <p:spPr>
              <a:xfrm>
                <a:off x="13854" y="3447676"/>
                <a:ext cx="8139546" cy="1312219"/>
              </a:xfrm>
              <a:prstGeom prst="rect">
                <a:avLst/>
              </a:prstGeom>
              <a:blipFill rotWithShape="1">
                <a:blip r:embed="rId4"/>
                <a:stretch>
                  <a:fillRect l="-1123" t="-3721" b="-9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659581" y="4103785"/>
                <a:ext cx="3470564" cy="673711"/>
              </a:xfrm>
              <a:prstGeom prst="rect">
                <a:avLst/>
              </a:prstGeom>
            </p:spPr>
            <p:txBody>
              <a:bodyPr wrap="square">
                <a:spAutoFit/>
              </a:bodyPr>
              <a:lstStyle/>
              <a:p>
                <a14:m>
                  <m:oMath xmlns:m="http://schemas.openxmlformats.org/officeDocument/2006/math">
                    <m:func>
                      <m:funcPr>
                        <m:ctrlPr>
                          <a:rPr lang="en-US" sz="2400" i="1">
                            <a:latin typeface="Cambria Math"/>
                          </a:rPr>
                        </m:ctrlPr>
                      </m:funcPr>
                      <m:fName>
                        <m:limLow>
                          <m:limLowPr>
                            <m:ctrlPr>
                              <a:rPr lang="en-US" sz="2400" i="1">
                                <a:latin typeface="Cambria Math"/>
                              </a:rPr>
                            </m:ctrlPr>
                          </m:limLowPr>
                          <m:e>
                            <m:r>
                              <a:rPr lang="en-US" sz="2400" i="1">
                                <a:latin typeface="Cambria Math"/>
                              </a:rPr>
                              <m:t> </m:t>
                            </m:r>
                            <m:r>
                              <a:rPr lang="en-US" sz="2400" i="1">
                                <a:latin typeface="Cambria Math"/>
                              </a:rPr>
                              <m:t>𝑃</m:t>
                            </m:r>
                            <m:r>
                              <a:rPr lang="en-US" sz="2400" i="1">
                                <a:latin typeface="Cambria Math"/>
                              </a:rPr>
                              <m:t>≡</m:t>
                            </m:r>
                            <m:r>
                              <a:rPr lang="en-US" sz="2400" i="1">
                                <a:latin typeface="Cambria Math"/>
                              </a:rPr>
                              <m:t>𝑙𝑖𝑚</m:t>
                            </m:r>
                          </m:e>
                          <m:lim>
                            <m:r>
                              <a:rPr lang="en-US" sz="2400" i="1">
                                <a:latin typeface="Cambria Math"/>
                              </a:rPr>
                              <m:t>𝑛</m:t>
                            </m:r>
                            <m:r>
                              <a:rPr lang="en-US" sz="2400" i="1">
                                <a:latin typeface="Cambria Math"/>
                              </a:rPr>
                              <m:t>→∞</m:t>
                            </m:r>
                          </m:lim>
                        </m:limLow>
                      </m:fName>
                      <m:e>
                        <m:f>
                          <m:fPr>
                            <m:ctrlPr>
                              <a:rPr lang="en-US" sz="2400" i="1">
                                <a:latin typeface="Cambria Math"/>
                              </a:rPr>
                            </m:ctrlPr>
                          </m:fPr>
                          <m:num>
                            <m:r>
                              <a:rPr lang="en-US" sz="2400" i="1">
                                <a:latin typeface="Cambria Math"/>
                              </a:rPr>
                              <m:t>1</m:t>
                            </m:r>
                          </m:num>
                          <m:den>
                            <m:r>
                              <a:rPr lang="en-US" sz="2400" i="1">
                                <a:latin typeface="Cambria Math"/>
                              </a:rPr>
                              <m:t>(2</m:t>
                            </m:r>
                            <m:r>
                              <a:rPr lang="en-US" sz="2400" i="1">
                                <a:latin typeface="Cambria Math"/>
                              </a:rPr>
                              <m:t>𝑁</m:t>
                            </m:r>
                            <m:r>
                              <a:rPr lang="en-US" sz="2400" i="1">
                                <a:latin typeface="Cambria Math"/>
                              </a:rPr>
                              <m:t>+1)</m:t>
                            </m:r>
                          </m:den>
                        </m:f>
                      </m:e>
                    </m:func>
                    <m:r>
                      <a:rPr lang="en-US" sz="2400" i="1">
                        <a:latin typeface="Cambria Math"/>
                      </a:rPr>
                      <m:t> </m:t>
                    </m:r>
                    <m:sSub>
                      <m:sSubPr>
                        <m:ctrlPr>
                          <a:rPr lang="en-US" sz="2400" i="1">
                            <a:latin typeface="Cambria Math"/>
                          </a:rPr>
                        </m:ctrlPr>
                      </m:sSubPr>
                      <m:e>
                        <m:r>
                          <a:rPr lang="en-US" sz="2400" i="1">
                            <a:latin typeface="Cambria Math"/>
                          </a:rPr>
                          <m:t>𝐸</m:t>
                        </m:r>
                      </m:e>
                      <m:sub>
                        <m:r>
                          <a:rPr lang="en-US" sz="2400" i="1">
                            <a:latin typeface="Cambria Math"/>
                          </a:rPr>
                          <m:t>𝑁</m:t>
                        </m:r>
                      </m:sub>
                    </m:sSub>
                  </m:oMath>
                </a14:m>
                <a:r>
                  <a:rPr lang="en-US" sz="2400" dirty="0"/>
                  <a:t> </a:t>
                </a:r>
                <a:endParaRPr lang="en-US" sz="2400" i="1" dirty="0"/>
              </a:p>
            </p:txBody>
          </p:sp>
        </mc:Choice>
        <mc:Fallback xmlns="">
          <p:sp>
            <p:nvSpPr>
              <p:cNvPr id="16" name="Rectangle 15"/>
              <p:cNvSpPr>
                <a:spLocks noRot="1" noChangeAspect="1" noMove="1" noResize="1" noEditPoints="1" noAdjustHandles="1" noChangeArrowheads="1" noChangeShapeType="1" noTextEdit="1"/>
              </p:cNvSpPr>
              <p:nvPr/>
            </p:nvSpPr>
            <p:spPr>
              <a:xfrm>
                <a:off x="5659581" y="4103785"/>
                <a:ext cx="3470564" cy="673711"/>
              </a:xfrm>
              <a:prstGeom prst="rect">
                <a:avLst/>
              </a:prstGeom>
              <a:blipFill rotWithShape="1">
                <a:blip r:embed="rId5"/>
                <a:stretch>
                  <a:fillRect b="-4505"/>
                </a:stretch>
              </a:blipFill>
            </p:spPr>
            <p:txBody>
              <a:bodyPr/>
              <a:lstStyle/>
              <a:p>
                <a:r>
                  <a:rPr lang="en-US">
                    <a:noFill/>
                  </a:rPr>
                  <a:t> </a:t>
                </a:r>
              </a:p>
            </p:txBody>
          </p:sp>
        </mc:Fallback>
      </mc:AlternateContent>
      <p:sp>
        <p:nvSpPr>
          <p:cNvPr id="17" name="Rectangle 16"/>
          <p:cNvSpPr/>
          <p:nvPr/>
        </p:nvSpPr>
        <p:spPr>
          <a:xfrm>
            <a:off x="45026" y="4954391"/>
            <a:ext cx="9116291" cy="19082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t>If E is finite, P = </a:t>
            </a:r>
            <a:r>
              <a:rPr lang="en-US" sz="2000" dirty="0" smtClean="0"/>
              <a:t>0 and </a:t>
            </a:r>
            <a:r>
              <a:rPr lang="en-US" sz="2000" dirty="0"/>
              <a:t>if E is infinite the average power of the signal can be finite or </a:t>
            </a:r>
            <a:r>
              <a:rPr lang="en-US" sz="2000" dirty="0" smtClean="0"/>
              <a:t>infinite. If </a:t>
            </a:r>
            <a:r>
              <a:rPr lang="en-US" sz="2000" dirty="0"/>
              <a:t>the signal average power P is finite and nonzero then the signal is called a power signal</a:t>
            </a:r>
            <a:r>
              <a:rPr lang="en-US" sz="2000" dirty="0" smtClean="0"/>
              <a:t>.</a:t>
            </a:r>
          </a:p>
          <a:p>
            <a:endParaRPr lang="en-US" i="1" dirty="0"/>
          </a:p>
          <a:p>
            <a:r>
              <a:rPr lang="en-US" sz="2000" dirty="0"/>
              <a:t>Determine the power and energy of unit step sequence </a:t>
            </a:r>
            <a:endParaRPr lang="en-US" sz="2000" i="1" dirty="0"/>
          </a:p>
          <a:p>
            <a:r>
              <a:rPr lang="en-US" sz="2000" dirty="0"/>
              <a:t>The average power of unit step sequence is </a:t>
            </a:r>
            <a:endParaRPr lang="en-US" sz="2000" i="1" dirty="0"/>
          </a:p>
        </p:txBody>
      </p:sp>
    </p:spTree>
    <p:extLst>
      <p:ext uri="{BB962C8B-B14F-4D97-AF65-F5344CB8AC3E}">
        <p14:creationId xmlns:p14="http://schemas.microsoft.com/office/powerpoint/2010/main" val="1072671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POWER  SIGNAL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33400" y="1447800"/>
                <a:ext cx="4572000" cy="308757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unc>
                        <m:funcPr>
                          <m:ctrlPr>
                            <a:rPr lang="en-US" sz="2400" i="1">
                              <a:latin typeface="Cambria Math"/>
                            </a:rPr>
                          </m:ctrlPr>
                        </m:funcPr>
                        <m:fName>
                          <m:limLow>
                            <m:limLowPr>
                              <m:ctrlPr>
                                <a:rPr lang="en-US" sz="2400" i="1">
                                  <a:latin typeface="Cambria Math"/>
                                </a:rPr>
                              </m:ctrlPr>
                            </m:limLowPr>
                            <m:e>
                              <m:r>
                                <a:rPr lang="en-US" sz="2400" b="1" i="1">
                                  <a:latin typeface="Cambria Math"/>
                                </a:rPr>
                                <m:t>𝑷</m:t>
                              </m:r>
                              <m:r>
                                <a:rPr lang="en-US" sz="2400" b="1" i="1">
                                  <a:latin typeface="Cambria Math"/>
                                </a:rPr>
                                <m:t>≡</m:t>
                              </m:r>
                              <m:r>
                                <a:rPr lang="en-US" sz="2400" b="1" i="1">
                                  <a:latin typeface="Cambria Math"/>
                                </a:rPr>
                                <m:t>𝒍𝒊𝒎</m:t>
                              </m:r>
                            </m:e>
                            <m:lim>
                              <m:r>
                                <a:rPr lang="en-US" sz="2400" b="1" i="1">
                                  <a:latin typeface="Cambria Math"/>
                                </a:rPr>
                                <m:t>𝑵</m:t>
                              </m:r>
                              <m:r>
                                <a:rPr lang="en-US" sz="2400" b="1" i="1">
                                  <a:latin typeface="Cambria Math"/>
                                </a:rPr>
                                <m:t>→∞</m:t>
                              </m:r>
                            </m:lim>
                          </m:limLow>
                        </m:fName>
                        <m:e>
                          <m:f>
                            <m:fPr>
                              <m:ctrlPr>
                                <a:rPr lang="en-US" sz="2400" i="1">
                                  <a:latin typeface="Cambria Math"/>
                                </a:rPr>
                              </m:ctrlPr>
                            </m:fPr>
                            <m:num>
                              <m:r>
                                <a:rPr lang="en-US" sz="2400" b="1" i="1">
                                  <a:latin typeface="Cambria Math"/>
                                </a:rPr>
                                <m:t>𝟏</m:t>
                              </m:r>
                            </m:num>
                            <m:den>
                              <m:d>
                                <m:dPr>
                                  <m:ctrlPr>
                                    <a:rPr lang="en-US" sz="2400" i="1">
                                      <a:latin typeface="Cambria Math"/>
                                    </a:rPr>
                                  </m:ctrlPr>
                                </m:dPr>
                                <m:e>
                                  <m:r>
                                    <a:rPr lang="en-US" sz="2400" b="1" i="1">
                                      <a:latin typeface="Cambria Math"/>
                                    </a:rPr>
                                    <m:t>𝟐</m:t>
                                  </m:r>
                                  <m:r>
                                    <a:rPr lang="en-US" sz="2400" b="1" i="1">
                                      <a:latin typeface="Cambria Math"/>
                                    </a:rPr>
                                    <m:t>𝑵</m:t>
                                  </m:r>
                                  <m:r>
                                    <a:rPr lang="en-US" sz="2400" b="1" i="1">
                                      <a:latin typeface="Cambria Math"/>
                                    </a:rPr>
                                    <m:t>+</m:t>
                                  </m:r>
                                  <m:r>
                                    <a:rPr lang="en-US" sz="2400" b="1" i="1">
                                      <a:latin typeface="Cambria Math"/>
                                    </a:rPr>
                                    <m:t>𝟏</m:t>
                                  </m:r>
                                </m:e>
                              </m:d>
                            </m:den>
                          </m:f>
                        </m:e>
                      </m:func>
                      <m:r>
                        <a:rPr lang="en-US" sz="2400" b="1" i="1">
                          <a:latin typeface="Cambria Math"/>
                        </a:rPr>
                        <m:t>  </m:t>
                      </m:r>
                      <m:nary>
                        <m:naryPr>
                          <m:chr m:val="∑"/>
                          <m:ctrlPr>
                            <a:rPr lang="en-US" sz="2400" i="1">
                              <a:latin typeface="Cambria Math"/>
                            </a:rPr>
                          </m:ctrlPr>
                        </m:naryPr>
                        <m:sub>
                          <m:r>
                            <a:rPr lang="en-US" sz="2400" b="1" i="1">
                              <a:latin typeface="Cambria Math"/>
                            </a:rPr>
                            <m:t>𝒏</m:t>
                          </m:r>
                          <m:r>
                            <a:rPr lang="en-US" sz="2400" b="1" i="1">
                              <a:latin typeface="Cambria Math"/>
                            </a:rPr>
                            <m:t>=</m:t>
                          </m:r>
                          <m:r>
                            <a:rPr lang="en-US" sz="2400" b="1" i="1">
                              <a:latin typeface="Cambria Math"/>
                            </a:rPr>
                            <m:t>𝟎</m:t>
                          </m:r>
                        </m:sub>
                        <m:sup>
                          <m:r>
                            <a:rPr lang="en-US" sz="2400" b="1" i="1">
                              <a:latin typeface="Cambria Math"/>
                            </a:rPr>
                            <m:t>𝑵</m:t>
                          </m:r>
                        </m:sup>
                        <m:e>
                          <m:sSup>
                            <m:sSupPr>
                              <m:ctrlPr>
                                <a:rPr lang="en-US" sz="2400" i="1">
                                  <a:latin typeface="Cambria Math"/>
                                </a:rPr>
                              </m:ctrlPr>
                            </m:sSupPr>
                            <m:e>
                              <m:r>
                                <a:rPr lang="en-US" sz="2400" b="1" i="1">
                                  <a:latin typeface="Cambria Math"/>
                                </a:rPr>
                                <m:t>𝒖</m:t>
                              </m:r>
                            </m:e>
                            <m:sup>
                              <m:r>
                                <a:rPr lang="en-US" sz="2400" b="1" i="1">
                                  <a:latin typeface="Cambria Math"/>
                                </a:rPr>
                                <m:t>𝟐</m:t>
                              </m:r>
                            </m:sup>
                          </m:sSup>
                          <m:d>
                            <m:dPr>
                              <m:ctrlPr>
                                <a:rPr lang="en-US" sz="2400" i="1">
                                  <a:latin typeface="Cambria Math"/>
                                </a:rPr>
                              </m:ctrlPr>
                            </m:dPr>
                            <m:e>
                              <m:r>
                                <a:rPr lang="en-US" sz="2400" b="1" i="1">
                                  <a:latin typeface="Cambria Math"/>
                                </a:rPr>
                                <m:t>𝒏</m:t>
                              </m:r>
                            </m:e>
                          </m:d>
                        </m:e>
                      </m:nary>
                    </m:oMath>
                  </m:oMathPara>
                </a14:m>
                <a:endParaRPr lang="en-US" sz="2400" i="1" dirty="0"/>
              </a:p>
              <a:p>
                <a:r>
                  <a:rPr lang="en-US" sz="2400" dirty="0"/>
                  <a:t>    =   </a:t>
                </a:r>
                <a14:m>
                  <m:oMath xmlns:m="http://schemas.openxmlformats.org/officeDocument/2006/math">
                    <m:func>
                      <m:funcPr>
                        <m:ctrlPr>
                          <a:rPr lang="en-US" sz="2400" i="1">
                            <a:latin typeface="Cambria Math"/>
                          </a:rPr>
                        </m:ctrlPr>
                      </m:funcPr>
                      <m:fName>
                        <m:limLow>
                          <m:limLowPr>
                            <m:ctrlPr>
                              <a:rPr lang="en-US" sz="2400" i="1">
                                <a:latin typeface="Cambria Math"/>
                              </a:rPr>
                            </m:ctrlPr>
                          </m:limLowPr>
                          <m:e>
                            <m:r>
                              <a:rPr lang="en-US" sz="2400" b="1" i="1">
                                <a:latin typeface="Cambria Math"/>
                              </a:rPr>
                              <m:t>𝒍𝒊𝒎</m:t>
                            </m:r>
                          </m:e>
                          <m:lim>
                            <m:r>
                              <a:rPr lang="en-US" sz="2400" b="1" i="1">
                                <a:latin typeface="Cambria Math"/>
                              </a:rPr>
                              <m:t>𝑵</m:t>
                            </m:r>
                            <m:r>
                              <a:rPr lang="en-US" sz="2400" b="1" i="1">
                                <a:latin typeface="Cambria Math"/>
                              </a:rPr>
                              <m:t>→∞</m:t>
                            </m:r>
                          </m:lim>
                        </m:limLow>
                      </m:fName>
                      <m:e>
                        <m:f>
                          <m:fPr>
                            <m:ctrlPr>
                              <a:rPr lang="en-US" sz="2400" i="1">
                                <a:latin typeface="Cambria Math"/>
                              </a:rPr>
                            </m:ctrlPr>
                          </m:fPr>
                          <m:num>
                            <m:r>
                              <a:rPr lang="en-US" sz="2400" b="1" i="1">
                                <a:latin typeface="Cambria Math"/>
                              </a:rPr>
                              <m:t>𝑵</m:t>
                            </m:r>
                            <m:r>
                              <a:rPr lang="en-US" sz="2400" b="1" i="1">
                                <a:latin typeface="Cambria Math"/>
                              </a:rPr>
                              <m:t>+</m:t>
                            </m:r>
                            <m:r>
                              <a:rPr lang="en-US" sz="2400" b="1" i="1">
                                <a:latin typeface="Cambria Math"/>
                              </a:rPr>
                              <m:t>𝟏</m:t>
                            </m:r>
                          </m:num>
                          <m:den>
                            <m:d>
                              <m:dPr>
                                <m:ctrlPr>
                                  <a:rPr lang="en-US" sz="2400" i="1">
                                    <a:latin typeface="Cambria Math"/>
                                  </a:rPr>
                                </m:ctrlPr>
                              </m:dPr>
                              <m:e>
                                <m:r>
                                  <a:rPr lang="en-US" sz="2400" b="1" i="1">
                                    <a:latin typeface="Cambria Math"/>
                                  </a:rPr>
                                  <m:t>𝟐</m:t>
                                </m:r>
                                <m:r>
                                  <a:rPr lang="en-US" sz="2400" b="1" i="1">
                                    <a:latin typeface="Cambria Math"/>
                                  </a:rPr>
                                  <m:t>𝑵</m:t>
                                </m:r>
                                <m:r>
                                  <a:rPr lang="en-US" sz="2400" b="1" i="1">
                                    <a:latin typeface="Cambria Math"/>
                                  </a:rPr>
                                  <m:t>+</m:t>
                                </m:r>
                                <m:r>
                                  <a:rPr lang="en-US" sz="2400" b="1" i="1">
                                    <a:latin typeface="Cambria Math"/>
                                  </a:rPr>
                                  <m:t>𝟏</m:t>
                                </m:r>
                              </m:e>
                            </m:d>
                          </m:den>
                        </m:f>
                      </m:e>
                    </m:func>
                  </m:oMath>
                </a14:m>
                <a:r>
                  <a:rPr lang="en-US" sz="2400" dirty="0"/>
                  <a:t>   </a:t>
                </a:r>
                <a:endParaRPr lang="en-US" sz="2400" i="1" dirty="0"/>
              </a:p>
              <a:p>
                <a:pPr/>
                <a14:m>
                  <m:oMathPara xmlns:m="http://schemas.openxmlformats.org/officeDocument/2006/math">
                    <m:oMathParaPr>
                      <m:jc m:val="centerGroup"/>
                    </m:oMathParaPr>
                    <m:oMath xmlns:m="http://schemas.openxmlformats.org/officeDocument/2006/math">
                      <m:func>
                        <m:funcPr>
                          <m:ctrlPr>
                            <a:rPr lang="en-US" sz="2400" i="1">
                              <a:latin typeface="Cambria Math"/>
                            </a:rPr>
                          </m:ctrlPr>
                        </m:funcPr>
                        <m:fName>
                          <m:r>
                            <a:rPr lang="en-US" sz="2400" b="1" i="1">
                              <a:latin typeface="Cambria Math"/>
                            </a:rPr>
                            <m:t>          </m:t>
                          </m:r>
                          <m:limLow>
                            <m:limLowPr>
                              <m:ctrlPr>
                                <a:rPr lang="en-US" sz="2400" i="1">
                                  <a:latin typeface="Cambria Math"/>
                                </a:rPr>
                              </m:ctrlPr>
                            </m:limLowPr>
                            <m:e>
                              <m:r>
                                <a:rPr lang="en-US" sz="2400" b="1" i="1">
                                  <a:latin typeface="Cambria Math"/>
                                </a:rPr>
                                <m:t>=      </m:t>
                              </m:r>
                              <m:r>
                                <a:rPr lang="en-US" sz="2400" b="1" i="1">
                                  <a:latin typeface="Cambria Math"/>
                                </a:rPr>
                                <m:t>𝒍𝒊𝒎</m:t>
                              </m:r>
                            </m:e>
                            <m:lim>
                              <m:r>
                                <a:rPr lang="en-US" sz="2400" b="1" i="1">
                                  <a:latin typeface="Cambria Math"/>
                                </a:rPr>
                                <m:t>𝑵</m:t>
                              </m:r>
                              <m:r>
                                <a:rPr lang="en-US" sz="2400" b="1" i="1">
                                  <a:latin typeface="Cambria Math"/>
                                </a:rPr>
                                <m:t>→∞</m:t>
                              </m:r>
                            </m:lim>
                          </m:limLow>
                        </m:fName>
                        <m:e>
                          <m:f>
                            <m:fPr>
                              <m:ctrlPr>
                                <a:rPr lang="en-US" sz="2400" i="1">
                                  <a:latin typeface="Cambria Math"/>
                                </a:rPr>
                              </m:ctrlPr>
                            </m:fPr>
                            <m:num>
                              <m:r>
                                <a:rPr lang="en-US" sz="2400" b="1" i="1">
                                  <a:latin typeface="Cambria Math"/>
                                </a:rPr>
                                <m:t>𝟏</m:t>
                              </m:r>
                              <m:r>
                                <a:rPr lang="en-US" sz="2400" b="1" i="1">
                                  <a:latin typeface="Cambria Math"/>
                                </a:rPr>
                                <m:t>+</m:t>
                              </m:r>
                              <m:f>
                                <m:fPr>
                                  <m:type m:val="skw"/>
                                  <m:ctrlPr>
                                    <a:rPr lang="en-US" sz="2400" i="1">
                                      <a:latin typeface="Cambria Math"/>
                                    </a:rPr>
                                  </m:ctrlPr>
                                </m:fPr>
                                <m:num>
                                  <m:r>
                                    <a:rPr lang="en-US" sz="2400" b="1" i="1">
                                      <a:latin typeface="Cambria Math"/>
                                    </a:rPr>
                                    <m:t>𝟏</m:t>
                                  </m:r>
                                </m:num>
                                <m:den>
                                  <m:r>
                                    <a:rPr lang="en-US" sz="2400" b="1" i="1">
                                      <a:latin typeface="Cambria Math"/>
                                    </a:rPr>
                                    <m:t>𝑵</m:t>
                                  </m:r>
                                </m:den>
                              </m:f>
                            </m:num>
                            <m:den>
                              <m:r>
                                <a:rPr lang="en-US" sz="2400" b="1" i="1">
                                  <a:latin typeface="Cambria Math"/>
                                </a:rPr>
                                <m:t>𝟐</m:t>
                              </m:r>
                              <m:r>
                                <a:rPr lang="en-US" sz="2400" b="1" i="1">
                                  <a:latin typeface="Cambria Math"/>
                                </a:rPr>
                                <m:t>+</m:t>
                              </m:r>
                              <m:f>
                                <m:fPr>
                                  <m:type m:val="skw"/>
                                  <m:ctrlPr>
                                    <a:rPr lang="en-US" sz="2400" i="1">
                                      <a:latin typeface="Cambria Math"/>
                                    </a:rPr>
                                  </m:ctrlPr>
                                </m:fPr>
                                <m:num>
                                  <m:r>
                                    <a:rPr lang="en-US" sz="2400" b="1" i="1">
                                      <a:latin typeface="Cambria Math"/>
                                    </a:rPr>
                                    <m:t>𝟏</m:t>
                                  </m:r>
                                </m:num>
                                <m:den>
                                  <m:r>
                                    <a:rPr lang="en-US" sz="2400" b="1" i="1">
                                      <a:latin typeface="Cambria Math"/>
                                    </a:rPr>
                                    <m:t>𝑵</m:t>
                                  </m:r>
                                </m:den>
                              </m:f>
                            </m:den>
                          </m:f>
                        </m:e>
                      </m:func>
                    </m:oMath>
                  </m:oMathPara>
                </a14:m>
                <a:endParaRPr lang="en-US" sz="2400" i="1" dirty="0"/>
              </a:p>
              <a:p>
                <a:r>
                  <a:rPr lang="en-US" sz="2400" dirty="0"/>
                  <a:t>                             =</a:t>
                </a:r>
                <a14:m>
                  <m:oMath xmlns:m="http://schemas.openxmlformats.org/officeDocument/2006/math">
                    <m:f>
                      <m:fPr>
                        <m:type m:val="skw"/>
                        <m:ctrlPr>
                          <a:rPr lang="en-US" sz="2400" i="1">
                            <a:latin typeface="Cambria Math"/>
                          </a:rPr>
                        </m:ctrlPr>
                      </m:fPr>
                      <m:num>
                        <m:r>
                          <a:rPr lang="en-US" sz="2400" b="1" i="1">
                            <a:latin typeface="Cambria Math"/>
                          </a:rPr>
                          <m:t>    </m:t>
                        </m:r>
                        <m:r>
                          <a:rPr lang="en-US" sz="2400" b="1" i="1">
                            <a:latin typeface="Cambria Math"/>
                          </a:rPr>
                          <m:t>𝟏</m:t>
                        </m:r>
                      </m:num>
                      <m:den>
                        <m:r>
                          <a:rPr lang="en-US" sz="2400" b="1" i="1">
                            <a:latin typeface="Cambria Math"/>
                          </a:rPr>
                          <m:t>𝟐</m:t>
                        </m:r>
                      </m:den>
                    </m:f>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533400" y="1447800"/>
                <a:ext cx="4572000" cy="3087577"/>
              </a:xfrm>
              <a:prstGeom prst="rect">
                <a:avLst/>
              </a:prstGeom>
              <a:blipFill rotWithShape="1">
                <a:blip r:embed="rId2"/>
                <a:stretch>
                  <a:fillRect l="-2133" r="-267" b="-27273"/>
                </a:stretch>
              </a:blipFill>
            </p:spPr>
            <p:txBody>
              <a:bodyPr/>
              <a:lstStyle/>
              <a:p>
                <a:r>
                  <a:rPr lang="en-US">
                    <a:noFill/>
                  </a:rPr>
                  <a:t> </a:t>
                </a:r>
              </a:p>
            </p:txBody>
          </p:sp>
        </mc:Fallback>
      </mc:AlternateContent>
      <p:sp>
        <p:nvSpPr>
          <p:cNvPr id="6" name="Rectangle 5"/>
          <p:cNvSpPr/>
          <p:nvPr/>
        </p:nvSpPr>
        <p:spPr>
          <a:xfrm>
            <a:off x="27708" y="4535376"/>
            <a:ext cx="8582892" cy="830997"/>
          </a:xfrm>
          <a:prstGeom prst="rect">
            <a:avLst/>
          </a:prstGeom>
        </p:spPr>
        <p:txBody>
          <a:bodyPr wrap="square">
            <a:spAutoFit/>
          </a:bodyPr>
          <a:lstStyle/>
          <a:p>
            <a:r>
              <a:rPr lang="en-US" sz="2400" dirty="0"/>
              <a:t>The unit step sequence is a power signal having an infinite energy. </a:t>
            </a:r>
            <a:endParaRPr lang="en-US" sz="2400" i="1" dirty="0"/>
          </a:p>
        </p:txBody>
      </p:sp>
    </p:spTree>
    <p:extLst>
      <p:ext uri="{BB962C8B-B14F-4D97-AF65-F5344CB8AC3E}">
        <p14:creationId xmlns:p14="http://schemas.microsoft.com/office/powerpoint/2010/main" val="1529246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Periodic &amp; A Non-periodic Signals:</a:t>
            </a:r>
          </a:p>
        </p:txBody>
      </p:sp>
      <p:sp>
        <p:nvSpPr>
          <p:cNvPr id="3" name="Content Placeholder 2"/>
          <p:cNvSpPr>
            <a:spLocks noGrp="1"/>
          </p:cNvSpPr>
          <p:nvPr>
            <p:ph idx="1"/>
          </p:nvPr>
        </p:nvSpPr>
        <p:spPr>
          <a:xfrm>
            <a:off x="457200" y="1600200"/>
            <a:ext cx="8534400" cy="4525963"/>
          </a:xfrm>
        </p:spPr>
        <p:txBody>
          <a:bodyPr rtlCol="0">
            <a:normAutofit fontScale="92500" lnSpcReduction="20000"/>
          </a:bodyPr>
          <a:lstStyle/>
          <a:p>
            <a:pPr algn="just" eaLnBrk="1" fontAlgn="auto" hangingPunct="1">
              <a:spcAft>
                <a:spcPts val="0"/>
              </a:spcAft>
              <a:buFont typeface="Arial" pitchFamily="34" charset="0"/>
              <a:buChar char="•"/>
              <a:defRPr/>
            </a:pPr>
            <a:r>
              <a:rPr lang="en-US" b="1" dirty="0" smtClean="0"/>
              <a:t>Periodic  Signal: </a:t>
            </a:r>
          </a:p>
          <a:p>
            <a:pPr algn="just" eaLnBrk="1" fontAlgn="auto" hangingPunct="1">
              <a:spcAft>
                <a:spcPts val="0"/>
              </a:spcAft>
              <a:buFont typeface="Arial" pitchFamily="34" charset="0"/>
              <a:buChar char="•"/>
              <a:defRPr/>
            </a:pPr>
            <a:r>
              <a:rPr lang="en-US" b="1" dirty="0" smtClean="0"/>
              <a:t>Some signals repeat themselves over fixed intervals of time.  Such signals are said to be periodic.</a:t>
            </a:r>
            <a:endParaRPr lang="en-US" dirty="0" smtClean="0"/>
          </a:p>
          <a:p>
            <a:pPr algn="just" eaLnBrk="1" fontAlgn="auto" hangingPunct="1">
              <a:spcAft>
                <a:spcPts val="0"/>
              </a:spcAft>
              <a:buFont typeface="Arial" pitchFamily="34" charset="0"/>
              <a:buChar char="•"/>
              <a:defRPr/>
            </a:pPr>
            <a:r>
              <a:rPr lang="en-GB" dirty="0" smtClean="0"/>
              <a:t>A signal is said to be periodic if it repeats itself after a fixed period </a:t>
            </a:r>
            <a:r>
              <a:rPr lang="en-GB" i="1" dirty="0" smtClean="0"/>
              <a:t>T, i.e.</a:t>
            </a:r>
            <a:endParaRPr lang="en-US" dirty="0" smtClean="0"/>
          </a:p>
          <a:p>
            <a:pPr algn="just" eaLnBrk="1" fontAlgn="auto" hangingPunct="1">
              <a:spcAft>
                <a:spcPts val="0"/>
              </a:spcAft>
              <a:buFont typeface="Arial" pitchFamily="34" charset="0"/>
              <a:buChar char="•"/>
              <a:defRPr/>
            </a:pPr>
            <a:r>
              <a:rPr lang="fr-FR" i="1" dirty="0" smtClean="0"/>
              <a:t>x</a:t>
            </a:r>
            <a:r>
              <a:rPr lang="fr-FR" dirty="0" smtClean="0"/>
              <a:t>(</a:t>
            </a:r>
            <a:r>
              <a:rPr lang="fr-FR" i="1" dirty="0" smtClean="0"/>
              <a:t>t</a:t>
            </a:r>
            <a:r>
              <a:rPr lang="fr-FR" dirty="0" smtClean="0"/>
              <a:t>) = </a:t>
            </a:r>
            <a:r>
              <a:rPr lang="fr-FR" i="1" dirty="0" smtClean="0"/>
              <a:t>x</a:t>
            </a:r>
            <a:r>
              <a:rPr lang="fr-FR" dirty="0" smtClean="0"/>
              <a:t>(</a:t>
            </a:r>
            <a:r>
              <a:rPr lang="fr-FR" i="1" dirty="0" smtClean="0"/>
              <a:t>t </a:t>
            </a:r>
            <a:r>
              <a:rPr lang="fr-FR" dirty="0" smtClean="0"/>
              <a:t>+ </a:t>
            </a:r>
            <a:r>
              <a:rPr lang="fr-FR" i="1" dirty="0" smtClean="0"/>
              <a:t>T</a:t>
            </a:r>
            <a:r>
              <a:rPr lang="fr-FR" dirty="0" smtClean="0"/>
              <a:t>) for continuos</a:t>
            </a:r>
            <a:endParaRPr lang="en-US" dirty="0" smtClean="0"/>
          </a:p>
          <a:p>
            <a:pPr algn="just" eaLnBrk="1" fontAlgn="auto" hangingPunct="1">
              <a:spcAft>
                <a:spcPts val="0"/>
              </a:spcAft>
              <a:buFont typeface="Arial" pitchFamily="34" charset="0"/>
              <a:buChar char="•"/>
              <a:defRPr/>
            </a:pPr>
            <a:r>
              <a:rPr lang="pt-BR" i="1" dirty="0" smtClean="0"/>
              <a:t>x</a:t>
            </a:r>
            <a:r>
              <a:rPr lang="pt-BR" dirty="0" smtClean="0"/>
              <a:t>(</a:t>
            </a:r>
            <a:r>
              <a:rPr lang="pt-BR" i="1" dirty="0" smtClean="0"/>
              <a:t>n</a:t>
            </a:r>
            <a:r>
              <a:rPr lang="pt-BR" dirty="0" smtClean="0"/>
              <a:t>) = </a:t>
            </a:r>
            <a:r>
              <a:rPr lang="pt-BR" i="1" dirty="0" smtClean="0"/>
              <a:t>x</a:t>
            </a:r>
            <a:r>
              <a:rPr lang="pt-BR" dirty="0" smtClean="0"/>
              <a:t>(</a:t>
            </a:r>
            <a:r>
              <a:rPr lang="pt-BR" i="1" dirty="0" smtClean="0"/>
              <a:t>n </a:t>
            </a:r>
            <a:r>
              <a:rPr lang="pt-BR" dirty="0" smtClean="0"/>
              <a:t>+ </a:t>
            </a:r>
            <a:r>
              <a:rPr lang="pt-BR" i="1" dirty="0" smtClean="0"/>
              <a:t>N</a:t>
            </a:r>
            <a:r>
              <a:rPr lang="pt-BR" dirty="0" smtClean="0"/>
              <a:t>)  for discrete</a:t>
            </a:r>
            <a:endParaRPr lang="en-US" dirty="0" smtClean="0"/>
          </a:p>
          <a:p>
            <a:pPr algn="just" eaLnBrk="1" fontAlgn="auto" hangingPunct="1">
              <a:spcAft>
                <a:spcPts val="0"/>
              </a:spcAft>
              <a:buFont typeface="Arial" pitchFamily="34" charset="0"/>
              <a:buChar char="•"/>
              <a:defRPr/>
            </a:pPr>
            <a:r>
              <a:rPr lang="en-US" dirty="0" smtClean="0"/>
              <a:t>That is the signal repeats itself every T times (for continuous) or N samples (for discrete).</a:t>
            </a:r>
          </a:p>
          <a:p>
            <a:pPr algn="just" eaLnBrk="1" fontAlgn="auto" hangingPunct="1">
              <a:spcAft>
                <a:spcPts val="0"/>
              </a:spcAft>
              <a:buFont typeface="Arial" pitchFamily="34" charset="0"/>
              <a:buChar char="•"/>
              <a:defRPr/>
            </a:pPr>
            <a:endParaRPr lang="en-US" dirty="0" smtClean="0"/>
          </a:p>
          <a:p>
            <a:pPr algn="just" eaLnBrk="1" fontAlgn="auto" hangingPunct="1">
              <a:spcAft>
                <a:spcPts val="0"/>
              </a:spcAft>
              <a:buFont typeface="Arial" pitchFamily="34" charset="0"/>
              <a:buChar char="•"/>
              <a:defRPr/>
            </a:pP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4287370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b="1" smtClean="0"/>
              <a:t>Periodic  Signal</a:t>
            </a:r>
            <a:endParaRPr lang="en-US" smtClean="0"/>
          </a:p>
        </p:txBody>
      </p:sp>
      <p:sp>
        <p:nvSpPr>
          <p:cNvPr id="21507" name="Content Placeholder 2"/>
          <p:cNvSpPr>
            <a:spLocks noGrp="1"/>
          </p:cNvSpPr>
          <p:nvPr>
            <p:ph idx="1"/>
          </p:nvPr>
        </p:nvSpPr>
        <p:spPr/>
        <p:txBody>
          <a:bodyPr/>
          <a:lstStyle/>
          <a:p>
            <a:pPr eaLnBrk="1" hangingPunct="1"/>
            <a:endParaRPr 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13" y="1676400"/>
            <a:ext cx="80184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1245431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68692" cy="792162"/>
          </a:xfrm>
        </p:spPr>
        <p:txBody>
          <a:bodyPr>
            <a:noAutofit/>
          </a:bodyPr>
          <a:lstStyle/>
          <a:p>
            <a:r>
              <a:rPr lang="en-US" sz="3200" i="1" dirty="0">
                <a:effectLst/>
              </a:rPr>
              <a:t>Discuss periodic signal and aperiodic  signal?</a:t>
            </a:r>
          </a:p>
        </p:txBody>
      </p:sp>
      <mc:AlternateContent xmlns:mc="http://schemas.openxmlformats.org/markup-compatibility/2006" xmlns:a14="http://schemas.microsoft.com/office/drawing/2010/main">
        <mc:Choice Requires="a14">
          <p:sp>
            <p:nvSpPr>
              <p:cNvPr id="3" name="Rectangle 2"/>
              <p:cNvSpPr/>
              <p:nvPr/>
            </p:nvSpPr>
            <p:spPr>
              <a:xfrm>
                <a:off x="0" y="1219200"/>
                <a:ext cx="8991600" cy="2677656"/>
              </a:xfrm>
              <a:prstGeom prst="rect">
                <a:avLst/>
              </a:prstGeom>
            </p:spPr>
            <p:txBody>
              <a:bodyPr wrap="square">
                <a:spAutoFit/>
              </a:bodyPr>
              <a:lstStyle/>
              <a:p>
                <a:pPr algn="just"/>
                <a:endParaRPr lang="en-US" sz="2400" i="1" dirty="0">
                  <a:solidFill>
                    <a:prstClr val="black"/>
                  </a:solidFill>
                </a:endParaRPr>
              </a:p>
              <a:p>
                <a:pPr marL="342900" indent="-342900" algn="just">
                  <a:buFont typeface="Wingdings" pitchFamily="2" charset="2"/>
                  <a:buChar char="v"/>
                </a:pPr>
                <a:r>
                  <a:rPr lang="en-US" sz="2400" dirty="0">
                    <a:solidFill>
                      <a:prstClr val="black"/>
                    </a:solidFill>
                  </a:rPr>
                  <a:t>The energy of a periodic </a:t>
                </a:r>
                <a:r>
                  <a:rPr lang="en-US" sz="2400" dirty="0" smtClean="0">
                    <a:solidFill>
                      <a:prstClr val="black"/>
                    </a:solidFill>
                  </a:rPr>
                  <a:t>the </a:t>
                </a:r>
                <a:r>
                  <a:rPr lang="en-US" sz="2400" dirty="0">
                    <a:solidFill>
                      <a:prstClr val="black"/>
                    </a:solidFill>
                  </a:rPr>
                  <a:t>interval</a:t>
                </a:r>
                <a14:m>
                  <m:oMath xmlns:m="http://schemas.openxmlformats.org/officeDocument/2006/math">
                    <m:r>
                      <a:rPr lang="en-US" sz="2400" i="1">
                        <a:solidFill>
                          <a:prstClr val="black"/>
                        </a:solidFill>
                        <a:latin typeface="Cambria Math"/>
                      </a:rPr>
                      <m:t>  0≤</m:t>
                    </m:r>
                    <m:r>
                      <a:rPr lang="en-US" sz="2400" i="1">
                        <a:solidFill>
                          <a:prstClr val="black"/>
                        </a:solidFill>
                        <a:latin typeface="Cambria Math"/>
                      </a:rPr>
                      <m:t>𝑛</m:t>
                    </m:r>
                    <m:r>
                      <a:rPr lang="en-US" sz="2400" i="1">
                        <a:solidFill>
                          <a:prstClr val="black"/>
                        </a:solidFill>
                        <a:latin typeface="Cambria Math"/>
                      </a:rPr>
                      <m:t> ≤</m:t>
                    </m:r>
                    <m:r>
                      <a:rPr lang="en-US" sz="2400" i="1">
                        <a:solidFill>
                          <a:prstClr val="black"/>
                        </a:solidFill>
                        <a:latin typeface="Cambria Math"/>
                      </a:rPr>
                      <m:t>𝑁</m:t>
                    </m:r>
                    <m:r>
                      <a:rPr lang="en-US" sz="2400" i="1">
                        <a:solidFill>
                          <a:prstClr val="black"/>
                        </a:solidFill>
                        <a:latin typeface="Cambria Math"/>
                      </a:rPr>
                      <m:t>−1</m:t>
                    </m:r>
                  </m:oMath>
                </a14:m>
                <a:r>
                  <a:rPr lang="en-US" sz="2400" dirty="0">
                    <a:solidFill>
                      <a:prstClr val="black"/>
                    </a:solidFill>
                  </a:rPr>
                  <a:t>) on finite values over  is finite is x(n) takes finite values over the period</a:t>
                </a:r>
                <a:r>
                  <a:rPr lang="en-US" sz="2400" dirty="0" smtClean="0">
                    <a:solidFill>
                      <a:prstClr val="black"/>
                    </a:solidFill>
                  </a:rPr>
                  <a:t>.</a:t>
                </a:r>
              </a:p>
              <a:p>
                <a:pPr marL="342900" indent="-342900" algn="just">
                  <a:buFont typeface="Wingdings" pitchFamily="2" charset="2"/>
                  <a:buChar char="v"/>
                </a:pPr>
                <a:r>
                  <a:rPr lang="en-US" sz="2400" dirty="0" smtClean="0">
                    <a:solidFill>
                      <a:prstClr val="black"/>
                    </a:solidFill>
                  </a:rPr>
                  <a:t>however </a:t>
                </a:r>
                <a:r>
                  <a:rPr lang="en-US" sz="2400" dirty="0">
                    <a:solidFill>
                      <a:prstClr val="black"/>
                    </a:solidFill>
                  </a:rPr>
                  <a:t>energy of the period </a:t>
                </a:r>
                <a14:m>
                  <m:oMath xmlns:m="http://schemas.openxmlformats.org/officeDocument/2006/math">
                    <m:r>
                      <a:rPr lang="en-US" sz="2400" i="1">
                        <a:solidFill>
                          <a:prstClr val="black"/>
                        </a:solidFill>
                        <a:latin typeface="Cambria Math"/>
                      </a:rPr>
                      <m:t>−∞≤</m:t>
                    </m:r>
                    <m:r>
                      <a:rPr lang="en-US" sz="2400" i="1">
                        <a:solidFill>
                          <a:prstClr val="black"/>
                        </a:solidFill>
                        <a:latin typeface="Cambria Math"/>
                      </a:rPr>
                      <m:t>𝑛</m:t>
                    </m:r>
                    <m:r>
                      <a:rPr lang="en-US" sz="2400" i="1">
                        <a:solidFill>
                          <a:prstClr val="black"/>
                        </a:solidFill>
                        <a:latin typeface="Cambria Math"/>
                      </a:rPr>
                      <m:t> ≤∞</m:t>
                    </m:r>
                  </m:oMath>
                </a14:m>
                <a:r>
                  <a:rPr lang="en-US" sz="2400" dirty="0">
                    <a:solidFill>
                      <a:prstClr val="black"/>
                    </a:solidFill>
                  </a:rPr>
                  <a:t> is </a:t>
                </a:r>
                <a:r>
                  <a:rPr lang="en-US" sz="2400" dirty="0" err="1">
                    <a:solidFill>
                      <a:prstClr val="black"/>
                    </a:solidFill>
                  </a:rPr>
                  <a:t>infinite.the</a:t>
                </a:r>
                <a:r>
                  <a:rPr lang="en-US" sz="2400" dirty="0">
                    <a:solidFill>
                      <a:prstClr val="black"/>
                    </a:solidFill>
                  </a:rPr>
                  <a:t> average power of the periodic signal is finite and is equal to the average power over a signal period.</a:t>
                </a:r>
                <a:endParaRPr lang="en-US" sz="2400" i="1"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0" y="1219200"/>
                <a:ext cx="8991600" cy="2677656"/>
              </a:xfrm>
              <a:prstGeom prst="rect">
                <a:avLst/>
              </a:prstGeom>
              <a:blipFill rotWithShape="1">
                <a:blip r:embed="rId2"/>
                <a:stretch>
                  <a:fillRect l="-1017" t="-1822" r="-2169" b="-4328"/>
                </a:stretch>
              </a:blipFill>
            </p:spPr>
            <p:txBody>
              <a:bodyPr/>
              <a:lstStyle/>
              <a:p>
                <a:r>
                  <a:rPr lang="en-US">
                    <a:noFill/>
                  </a:rPr>
                  <a:t> </a:t>
                </a:r>
              </a:p>
            </p:txBody>
          </p:sp>
        </mc:Fallback>
      </mc:AlternateContent>
    </p:spTree>
    <p:extLst>
      <p:ext uri="{BB962C8B-B14F-4D97-AF65-F5344CB8AC3E}">
        <p14:creationId xmlns:p14="http://schemas.microsoft.com/office/powerpoint/2010/main" val="152593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9144000" cy="4525963"/>
          </a:xfrm>
        </p:spPr>
        <p:txBody>
          <a:bodyPr>
            <a:normAutofit/>
          </a:bodyPr>
          <a:lstStyle/>
          <a:p>
            <a:pPr algn="just"/>
            <a:r>
              <a:rPr lang="en-US" sz="2000" dirty="0"/>
              <a:t>D</a:t>
            </a:r>
            <a:r>
              <a:rPr lang="en-US" sz="2000" dirty="0" smtClean="0"/>
              <a:t>iscrete-time </a:t>
            </a:r>
            <a:r>
              <a:rPr lang="en-US" sz="2000" dirty="0"/>
              <a:t>signal x ( n ) is a function of an </a:t>
            </a:r>
            <a:r>
              <a:rPr lang="en-US" sz="2000" dirty="0" smtClean="0"/>
              <a:t>independent variable </a:t>
            </a:r>
            <a:r>
              <a:rPr lang="en-US" sz="2000" dirty="0"/>
              <a:t>that is an integer</a:t>
            </a:r>
            <a:r>
              <a:rPr lang="en-US" sz="2000" dirty="0" smtClean="0"/>
              <a:t>.</a:t>
            </a:r>
          </a:p>
          <a:p>
            <a:r>
              <a:rPr lang="en-US" sz="2000" dirty="0" smtClean="0"/>
              <a:t> </a:t>
            </a:r>
            <a:r>
              <a:rPr lang="en-US" sz="2000" dirty="0"/>
              <a:t>It is graphically represented as in Fig. 2.1. </a:t>
            </a:r>
            <a:r>
              <a:rPr lang="en-US" sz="2000" dirty="0" smtClean="0"/>
              <a:t>It is </a:t>
            </a:r>
            <a:r>
              <a:rPr lang="en-US" sz="2000" dirty="0"/>
              <a:t>important to note that a discrete-time signal </a:t>
            </a:r>
            <a:r>
              <a:rPr lang="en-US" sz="2000" dirty="0" smtClean="0"/>
              <a:t>is </a:t>
            </a:r>
            <a:r>
              <a:rPr lang="en-US" sz="2000" dirty="0"/>
              <a:t>not defined at instants </a:t>
            </a:r>
            <a:r>
              <a:rPr lang="en-US" sz="2000" dirty="0" smtClean="0"/>
              <a:t>between </a:t>
            </a:r>
            <a:r>
              <a:rPr lang="en-US" sz="2000" dirty="0"/>
              <a:t>two successive samples. </a:t>
            </a:r>
            <a:endParaRPr lang="en-US" sz="2000" dirty="0" smtClean="0"/>
          </a:p>
          <a:p>
            <a:r>
              <a:rPr lang="en-US" sz="2000" dirty="0" smtClean="0"/>
              <a:t>Also</a:t>
            </a:r>
            <a:r>
              <a:rPr lang="en-US" sz="2000" dirty="0"/>
              <a:t>, it is incorrect to think that </a:t>
            </a:r>
            <a:r>
              <a:rPr lang="en-US" sz="2000" b="1" i="1" dirty="0"/>
              <a:t>x ( n ) </a:t>
            </a:r>
            <a:r>
              <a:rPr lang="en-US" sz="2000" dirty="0"/>
              <a:t>is equal to zero if </a:t>
            </a:r>
            <a:r>
              <a:rPr lang="en-US" sz="2000" dirty="0" smtClean="0"/>
              <a:t>n is </a:t>
            </a:r>
            <a:r>
              <a:rPr lang="en-US" sz="2000" dirty="0"/>
              <a:t>not an integer. Simply, the signal </a:t>
            </a:r>
            <a:r>
              <a:rPr lang="en-US" sz="2000" b="1" i="1" dirty="0"/>
              <a:t>x ( n ) </a:t>
            </a:r>
            <a:r>
              <a:rPr lang="en-US" sz="2000" dirty="0"/>
              <a:t>is not defined for </a:t>
            </a:r>
            <a:r>
              <a:rPr lang="en-US" sz="2000" dirty="0" err="1"/>
              <a:t>noninteger</a:t>
            </a:r>
            <a:r>
              <a:rPr lang="en-US" sz="2000" dirty="0"/>
              <a:t> values of n.</a:t>
            </a:r>
          </a:p>
        </p:txBody>
      </p:sp>
      <p:sp>
        <p:nvSpPr>
          <p:cNvPr id="2" name="Title 1"/>
          <p:cNvSpPr>
            <a:spLocks noGrp="1"/>
          </p:cNvSpPr>
          <p:nvPr>
            <p:ph type="title"/>
          </p:nvPr>
        </p:nvSpPr>
        <p:spPr/>
        <p:txBody>
          <a:bodyPr/>
          <a:lstStyle/>
          <a:p>
            <a:r>
              <a:rPr lang="en-US" dirty="0"/>
              <a:t>DISCRETE-TIME SIGNALS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89218"/>
            <a:ext cx="7162800" cy="25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6433250"/>
            <a:ext cx="876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Figure 21 Graphical representation of a discrete-time </a:t>
            </a:r>
            <a:r>
              <a:rPr lang="en-US" b="1" dirty="0" smtClean="0"/>
              <a:t>signal</a:t>
            </a:r>
            <a:r>
              <a:rPr lang="en-US" b="1" dirty="0"/>
              <a:t>.</a:t>
            </a:r>
            <a:endParaRPr lang="en-US" dirty="0"/>
          </a:p>
        </p:txBody>
      </p:sp>
    </p:spTree>
    <p:extLst>
      <p:ext uri="{BB962C8B-B14F-4D97-AF65-F5344CB8AC3E}">
        <p14:creationId xmlns:p14="http://schemas.microsoft.com/office/powerpoint/2010/main" val="1409245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68692" cy="792162"/>
          </a:xfrm>
        </p:spPr>
        <p:txBody>
          <a:bodyPr>
            <a:noAutofit/>
          </a:bodyPr>
          <a:lstStyle/>
          <a:p>
            <a:r>
              <a:rPr lang="en-US" sz="3200" i="1" dirty="0">
                <a:effectLst/>
              </a:rPr>
              <a:t>Discuss periodic signal and aperiodic  signal?</a:t>
            </a:r>
          </a:p>
        </p:txBody>
      </p:sp>
      <mc:AlternateContent xmlns:mc="http://schemas.openxmlformats.org/markup-compatibility/2006" xmlns:a14="http://schemas.microsoft.com/office/drawing/2010/main">
        <mc:Choice Requires="a14">
          <p:sp>
            <p:nvSpPr>
              <p:cNvPr id="3" name="Rectangle 2"/>
              <p:cNvSpPr/>
              <p:nvPr/>
            </p:nvSpPr>
            <p:spPr>
              <a:xfrm>
                <a:off x="0" y="1219200"/>
                <a:ext cx="8991600" cy="3725122"/>
              </a:xfrm>
              <a:prstGeom prst="rect">
                <a:avLst/>
              </a:prstGeom>
            </p:spPr>
            <p:txBody>
              <a:bodyPr wrap="square">
                <a:spAutoFit/>
              </a:bodyPr>
              <a:lstStyle/>
              <a:p>
                <a:pPr algn="just"/>
                <a:r>
                  <a:rPr lang="en-US" sz="2400" b="1" dirty="0">
                    <a:solidFill>
                      <a:prstClr val="black"/>
                    </a:solidFill>
                  </a:rPr>
                  <a:t>Periodic signal </a:t>
                </a:r>
                <a:r>
                  <a:rPr lang="en-US" sz="2400" b="1" dirty="0" smtClean="0">
                    <a:solidFill>
                      <a:prstClr val="black"/>
                    </a:solidFill>
                  </a:rPr>
                  <a:t>:-</a:t>
                </a:r>
              </a:p>
              <a:p>
                <a:pPr algn="just"/>
                <a:endParaRPr lang="en-US" sz="2400" b="1" dirty="0" smtClean="0">
                  <a:solidFill>
                    <a:prstClr val="black"/>
                  </a:solidFill>
                </a:endParaRPr>
              </a:p>
              <a:p>
                <a:r>
                  <a:rPr lang="en-US" sz="2400" dirty="0">
                    <a:solidFill>
                      <a:prstClr val="black"/>
                    </a:solidFill>
                  </a:rPr>
                  <a:t>thus x(n) a periodic signal with N fundamental period have the average power P,</a:t>
                </a:r>
                <a:endParaRPr lang="en-US" sz="2400" dirty="0" smtClean="0">
                  <a:solidFill>
                    <a:prstClr val="black"/>
                  </a:solidFill>
                </a:endParaRPr>
              </a:p>
              <a:p>
                <a:pPr/>
                <a14:m>
                  <m:oMathPara xmlns:m="http://schemas.openxmlformats.org/officeDocument/2006/math">
                    <m:oMathParaPr>
                      <m:jc m:val="centerGroup"/>
                    </m:oMathParaPr>
                    <m:oMath xmlns:m="http://schemas.openxmlformats.org/officeDocument/2006/math">
                      <m:func>
                        <m:funcPr>
                          <m:ctrlPr>
                            <a:rPr lang="en-US" sz="2400" i="1">
                              <a:solidFill>
                                <a:prstClr val="black"/>
                              </a:solidFill>
                              <a:latin typeface="Cambria Math"/>
                            </a:rPr>
                          </m:ctrlPr>
                        </m:funcPr>
                        <m:fName>
                          <m:r>
                            <a:rPr lang="en-US" sz="2400" i="1">
                              <a:solidFill>
                                <a:prstClr val="black"/>
                              </a:solidFill>
                              <a:latin typeface="Cambria Math"/>
                            </a:rPr>
                            <m:t> </m:t>
                          </m:r>
                          <m:r>
                            <a:rPr lang="en-US" sz="2400" i="1">
                              <a:solidFill>
                                <a:prstClr val="black"/>
                              </a:solidFill>
                              <a:latin typeface="Cambria Math"/>
                            </a:rPr>
                            <m:t>𝑃</m:t>
                          </m:r>
                          <m:r>
                            <a:rPr lang="en-US" sz="2400" i="1">
                              <a:solidFill>
                                <a:prstClr val="black"/>
                              </a:solidFill>
                              <a:latin typeface="Cambria Math"/>
                            </a:rPr>
                            <m:t>=       </m:t>
                          </m:r>
                          <m:limLow>
                            <m:limLowPr>
                              <m:ctrlPr>
                                <a:rPr lang="en-US" sz="2400" i="1">
                                  <a:solidFill>
                                    <a:prstClr val="black"/>
                                  </a:solidFill>
                                  <a:latin typeface="Cambria Math"/>
                                </a:rPr>
                              </m:ctrlPr>
                            </m:limLowPr>
                            <m:e>
                              <m:r>
                                <a:rPr lang="en-US" sz="2400" i="1">
                                  <a:solidFill>
                                    <a:prstClr val="black"/>
                                  </a:solidFill>
                                  <a:latin typeface="Cambria Math"/>
                                </a:rPr>
                                <m:t>𝑙𝑖𝑚</m:t>
                              </m:r>
                            </m:e>
                            <m:lim>
                              <m:r>
                                <a:rPr lang="en-US" sz="2400" i="1">
                                  <a:solidFill>
                                    <a:prstClr val="black"/>
                                  </a:solidFill>
                                  <a:latin typeface="Cambria Math"/>
                                </a:rPr>
                                <m:t>𝑁</m:t>
                              </m:r>
                              <m:r>
                                <a:rPr lang="en-US" sz="2400" i="1">
                                  <a:solidFill>
                                    <a:prstClr val="black"/>
                                  </a:solidFill>
                                  <a:latin typeface="Cambria Math"/>
                                </a:rPr>
                                <m:t>→∞</m:t>
                              </m:r>
                            </m:lim>
                          </m:limLow>
                        </m:fName>
                        <m:e>
                          <m:f>
                            <m:fPr>
                              <m:ctrlPr>
                                <a:rPr lang="en-US" sz="2400" i="1">
                                  <a:solidFill>
                                    <a:prstClr val="black"/>
                                  </a:solidFill>
                                  <a:latin typeface="Cambria Math"/>
                                </a:rPr>
                              </m:ctrlPr>
                            </m:fPr>
                            <m:num>
                              <m:r>
                                <a:rPr lang="en-US" sz="2400" i="1">
                                  <a:solidFill>
                                    <a:prstClr val="black"/>
                                  </a:solidFill>
                                  <a:latin typeface="Cambria Math"/>
                                </a:rPr>
                                <m:t>1</m:t>
                              </m:r>
                            </m:num>
                            <m:den>
                              <m:r>
                                <a:rPr lang="en-US" sz="2400" b="1" i="1">
                                  <a:solidFill>
                                    <a:prstClr val="black"/>
                                  </a:solidFill>
                                  <a:latin typeface="Cambria Math"/>
                                </a:rPr>
                                <m:t>𝑵</m:t>
                              </m:r>
                            </m:den>
                          </m:f>
                        </m:e>
                      </m:func>
                      <m:r>
                        <a:rPr lang="en-US" sz="2400" i="1">
                          <a:solidFill>
                            <a:prstClr val="black"/>
                          </a:solidFill>
                          <a:latin typeface="Cambria Math"/>
                        </a:rPr>
                        <m:t>  </m:t>
                      </m:r>
                      <m:nary>
                        <m:naryPr>
                          <m:chr m:val="∑"/>
                          <m:ctrlPr>
                            <a:rPr lang="en-US" sz="2400" i="1">
                              <a:solidFill>
                                <a:prstClr val="black"/>
                              </a:solidFill>
                              <a:latin typeface="Cambria Math"/>
                            </a:rPr>
                          </m:ctrlPr>
                        </m:naryPr>
                        <m:sub>
                          <m:r>
                            <a:rPr lang="en-US" sz="2400" i="1">
                              <a:solidFill>
                                <a:prstClr val="black"/>
                              </a:solidFill>
                              <a:latin typeface="Cambria Math"/>
                            </a:rPr>
                            <m:t>𝑛</m:t>
                          </m:r>
                          <m:r>
                            <a:rPr lang="en-US" sz="2400" i="1">
                              <a:solidFill>
                                <a:prstClr val="black"/>
                              </a:solidFill>
                              <a:latin typeface="Cambria Math"/>
                            </a:rPr>
                            <m:t>=</m:t>
                          </m:r>
                          <m:r>
                            <a:rPr lang="en-US" sz="2400" i="1">
                              <a:solidFill>
                                <a:prstClr val="black"/>
                              </a:solidFill>
                              <a:latin typeface="Cambria Math"/>
                            </a:rPr>
                            <m:t>0</m:t>
                          </m:r>
                        </m:sub>
                        <m:sup>
                          <m:r>
                            <a:rPr lang="en-US" sz="2400" i="1">
                              <a:solidFill>
                                <a:prstClr val="black"/>
                              </a:solidFill>
                              <a:latin typeface="Cambria Math"/>
                            </a:rPr>
                            <m:t>𝑁</m:t>
                          </m:r>
                          <m:r>
                            <a:rPr lang="en-US" sz="2400" i="1">
                              <a:solidFill>
                                <a:prstClr val="black"/>
                              </a:solidFill>
                              <a:latin typeface="Cambria Math"/>
                            </a:rPr>
                            <m:t>−</m:t>
                          </m:r>
                          <m:r>
                            <a:rPr lang="en-US" sz="2400" i="1">
                              <a:solidFill>
                                <a:prstClr val="black"/>
                              </a:solidFill>
                              <a:latin typeface="Cambria Math"/>
                            </a:rPr>
                            <m:t>1</m:t>
                          </m:r>
                        </m:sup>
                        <m:e>
                          <m:sSup>
                            <m:sSupPr>
                              <m:ctrlPr>
                                <a:rPr lang="en-US" sz="2400" i="1">
                                  <a:solidFill>
                                    <a:prstClr val="black"/>
                                  </a:solidFill>
                                  <a:latin typeface="Cambria Math"/>
                                </a:rPr>
                              </m:ctrlPr>
                            </m:sSupPr>
                            <m:e>
                              <m:d>
                                <m:dPr>
                                  <m:begChr m:val="|"/>
                                  <m:endChr m:val="|"/>
                                  <m:ctrlPr>
                                    <a:rPr lang="en-US" sz="2400" i="1">
                                      <a:solidFill>
                                        <a:prstClr val="black"/>
                                      </a:solidFill>
                                      <a:latin typeface="Cambria Math"/>
                                    </a:rPr>
                                  </m:ctrlPr>
                                </m:dPr>
                                <m:e>
                                  <m:r>
                                    <a:rPr lang="en-US" sz="2400" i="1">
                                      <a:solidFill>
                                        <a:prstClr val="black"/>
                                      </a:solidFill>
                                      <a:latin typeface="Cambria Math"/>
                                    </a:rPr>
                                    <m:t>𝑥</m:t>
                                  </m:r>
                                  <m:r>
                                    <a:rPr lang="en-US" sz="2400" i="1">
                                      <a:solidFill>
                                        <a:prstClr val="black"/>
                                      </a:solidFill>
                                      <a:latin typeface="Cambria Math"/>
                                    </a:rPr>
                                    <m:t>(</m:t>
                                  </m:r>
                                  <m:r>
                                    <a:rPr lang="en-US" sz="2400" i="1">
                                      <a:solidFill>
                                        <a:prstClr val="black"/>
                                      </a:solidFill>
                                      <a:latin typeface="Cambria Math"/>
                                    </a:rPr>
                                    <m:t>𝑛</m:t>
                                  </m:r>
                                  <m:r>
                                    <a:rPr lang="en-US" sz="2400" i="1">
                                      <a:solidFill>
                                        <a:prstClr val="black"/>
                                      </a:solidFill>
                                      <a:latin typeface="Cambria Math"/>
                                    </a:rPr>
                                    <m:t>)</m:t>
                                  </m:r>
                                </m:e>
                              </m:d>
                            </m:e>
                            <m:sup>
                              <m:r>
                                <a:rPr lang="en-US" sz="2400" i="1">
                                  <a:solidFill>
                                    <a:prstClr val="black"/>
                                  </a:solidFill>
                                  <a:latin typeface="Cambria Math"/>
                                </a:rPr>
                                <m:t>2</m:t>
                              </m:r>
                            </m:sup>
                          </m:sSup>
                        </m:e>
                      </m:nary>
                    </m:oMath>
                  </m:oMathPara>
                </a14:m>
                <a:endParaRPr lang="en-US" sz="2400" i="1" dirty="0">
                  <a:solidFill>
                    <a:prstClr val="black"/>
                  </a:solidFill>
                </a:endParaRPr>
              </a:p>
              <a:p>
                <a:r>
                  <a:rPr lang="en-US" sz="2400" dirty="0">
                    <a:solidFill>
                      <a:prstClr val="black"/>
                    </a:solidFill>
                  </a:rPr>
                  <a:t>As periodic signal always have a finite power so it is a power signal. On the other hand energy of the period </a:t>
                </a:r>
                <a14:m>
                  <m:oMath xmlns:m="http://schemas.openxmlformats.org/officeDocument/2006/math">
                    <m:r>
                      <a:rPr lang="en-US" sz="2400" i="1">
                        <a:solidFill>
                          <a:prstClr val="black"/>
                        </a:solidFill>
                        <a:latin typeface="Cambria Math"/>
                      </a:rPr>
                      <m:t>−∞≤</m:t>
                    </m:r>
                    <m:r>
                      <a:rPr lang="en-US" sz="2400" i="1">
                        <a:solidFill>
                          <a:prstClr val="black"/>
                        </a:solidFill>
                        <a:latin typeface="Cambria Math"/>
                      </a:rPr>
                      <m:t>𝑛</m:t>
                    </m:r>
                    <m:r>
                      <a:rPr lang="en-US" sz="2400" i="1">
                        <a:solidFill>
                          <a:prstClr val="black"/>
                        </a:solidFill>
                        <a:latin typeface="Cambria Math"/>
                      </a:rPr>
                      <m:t> ≤∞</m:t>
                    </m:r>
                  </m:oMath>
                </a14:m>
                <a:r>
                  <a:rPr lang="en-US" sz="2400" dirty="0">
                    <a:solidFill>
                      <a:prstClr val="black"/>
                    </a:solidFill>
                  </a:rPr>
                  <a:t> is infinite.</a:t>
                </a:r>
                <a:endParaRPr lang="en-US" sz="2400" i="1"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0" y="1219200"/>
                <a:ext cx="8991600" cy="3725122"/>
              </a:xfrm>
              <a:prstGeom prst="rect">
                <a:avLst/>
              </a:prstGeom>
              <a:blipFill rotWithShape="1">
                <a:blip r:embed="rId2"/>
                <a:stretch>
                  <a:fillRect l="-1017" t="-1309" r="-881" b="-2946"/>
                </a:stretch>
              </a:blipFill>
            </p:spPr>
            <p:txBody>
              <a:bodyPr/>
              <a:lstStyle/>
              <a:p>
                <a:r>
                  <a:rPr lang="en-US">
                    <a:noFill/>
                  </a:rPr>
                  <a:t> </a:t>
                </a:r>
              </a:p>
            </p:txBody>
          </p:sp>
        </mc:Fallback>
      </mc:AlternateContent>
    </p:spTree>
    <p:extLst>
      <p:ext uri="{BB962C8B-B14F-4D97-AF65-F5344CB8AC3E}">
        <p14:creationId xmlns:p14="http://schemas.microsoft.com/office/powerpoint/2010/main" val="1317725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i="1" smtClean="0"/>
              <a:t>Aperiodic</a:t>
            </a:r>
            <a:r>
              <a:rPr lang="en-US" i="1" smtClean="0"/>
              <a:t> (</a:t>
            </a:r>
            <a:r>
              <a:rPr lang="en-US" b="1" i="1" smtClean="0"/>
              <a:t>non- periodic</a:t>
            </a:r>
            <a:r>
              <a:rPr lang="en-US" i="1" smtClean="0"/>
              <a:t>) signal:</a:t>
            </a:r>
            <a:endParaRPr lang="en-US" smtClean="0"/>
          </a:p>
        </p:txBody>
      </p:sp>
      <p:sp>
        <p:nvSpPr>
          <p:cNvPr id="22531" name="Content Placeholder 2"/>
          <p:cNvSpPr>
            <a:spLocks noGrp="1"/>
          </p:cNvSpPr>
          <p:nvPr>
            <p:ph idx="1"/>
          </p:nvPr>
        </p:nvSpPr>
        <p:spPr/>
        <p:txBody>
          <a:bodyPr/>
          <a:lstStyle/>
          <a:p>
            <a:pPr eaLnBrk="1" hangingPunct="1"/>
            <a:r>
              <a:rPr lang="en-US" i="1" smtClean="0"/>
              <a:t>If the above equation is not satisfied, the signal is called </a:t>
            </a:r>
            <a:r>
              <a:rPr lang="en-US" b="1" i="1" smtClean="0"/>
              <a:t>aperiodic</a:t>
            </a:r>
            <a:r>
              <a:rPr lang="en-US" i="1" smtClean="0"/>
              <a:t> (</a:t>
            </a:r>
            <a:r>
              <a:rPr lang="en-US" b="1" i="1" smtClean="0"/>
              <a:t>non- periodic</a:t>
            </a:r>
            <a:r>
              <a:rPr lang="en-US" i="1" smtClean="0"/>
              <a:t>) signal. </a:t>
            </a:r>
            <a:endParaRPr lang="en-US" smtClean="0"/>
          </a:p>
          <a:p>
            <a:pPr eaLnBrk="1" hangingPunct="1"/>
            <a:r>
              <a:rPr lang="en-US" b="1" smtClean="0"/>
              <a:t>Some signals repeat themselves over not fixed intervals of time.  Such signals are said to be aperiodic or non-periodic signal.</a:t>
            </a:r>
            <a:endParaRPr lang="en-US" smtClean="0"/>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2025663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68692" cy="792162"/>
          </a:xfrm>
        </p:spPr>
        <p:txBody>
          <a:bodyPr>
            <a:noAutofit/>
          </a:bodyPr>
          <a:lstStyle/>
          <a:p>
            <a:r>
              <a:rPr lang="en-US" sz="3200" dirty="0" err="1" smtClean="0">
                <a:effectLst/>
              </a:rPr>
              <a:t>aPeriodic</a:t>
            </a:r>
            <a:r>
              <a:rPr lang="en-US" sz="3200" dirty="0" smtClean="0">
                <a:effectLst/>
              </a:rPr>
              <a:t> </a:t>
            </a:r>
            <a:r>
              <a:rPr lang="en-US" sz="3200" dirty="0">
                <a:effectLst/>
              </a:rPr>
              <a:t>or non-periodic signal :-</a:t>
            </a:r>
            <a:endParaRPr lang="en-US" sz="3200" i="1" dirty="0">
              <a:effectLst/>
            </a:endParaRPr>
          </a:p>
        </p:txBody>
      </p:sp>
      <p:sp>
        <p:nvSpPr>
          <p:cNvPr id="3" name="Rectangle 2"/>
          <p:cNvSpPr/>
          <p:nvPr/>
        </p:nvSpPr>
        <p:spPr>
          <a:xfrm>
            <a:off x="0" y="1219200"/>
            <a:ext cx="8991600" cy="1569660"/>
          </a:xfrm>
          <a:prstGeom prst="rect">
            <a:avLst/>
          </a:prstGeom>
        </p:spPr>
        <p:txBody>
          <a:bodyPr wrap="square">
            <a:spAutoFit/>
          </a:bodyPr>
          <a:lstStyle/>
          <a:p>
            <a:pPr algn="just"/>
            <a:r>
              <a:rPr lang="en-US" sz="2400" dirty="0"/>
              <a:t>A signal x(n) is called aperiodic or non-periodic if there is no time span N , for which X ( n + N ) = x(n) is true for all n. or simply the signal do no repeats its state after any N seconds</a:t>
            </a:r>
            <a:endParaRPr lang="en-US" sz="2400" i="1" dirty="0"/>
          </a:p>
        </p:txBody>
      </p:sp>
      <p:pic>
        <p:nvPicPr>
          <p:cNvPr id="4" name="Picture 3" descr="C:\Users\Administrator\Desktop\image001.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81324"/>
            <a:ext cx="7543800" cy="2733675"/>
          </a:xfrm>
          <a:prstGeom prst="rect">
            <a:avLst/>
          </a:prstGeom>
          <a:noFill/>
          <a:ln>
            <a:noFill/>
          </a:ln>
        </p:spPr>
      </p:pic>
    </p:spTree>
    <p:extLst>
      <p:ext uri="{BB962C8B-B14F-4D97-AF65-F5344CB8AC3E}">
        <p14:creationId xmlns:p14="http://schemas.microsoft.com/office/powerpoint/2010/main" val="226547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68692" cy="792162"/>
          </a:xfrm>
        </p:spPr>
        <p:txBody>
          <a:bodyPr>
            <a:noAutofit/>
          </a:bodyPr>
          <a:lstStyle/>
          <a:p>
            <a:r>
              <a:rPr lang="en-US" sz="3200" dirty="0">
                <a:effectLst/>
              </a:rPr>
              <a:t>Discuss symmetric(even)  signal and asymmetric(odd) signal?</a:t>
            </a:r>
          </a:p>
        </p:txBody>
      </p:sp>
      <p:sp>
        <p:nvSpPr>
          <p:cNvPr id="3" name="Rectangle 2"/>
          <p:cNvSpPr/>
          <p:nvPr/>
        </p:nvSpPr>
        <p:spPr>
          <a:xfrm>
            <a:off x="0" y="1219200"/>
            <a:ext cx="8991600" cy="1938992"/>
          </a:xfrm>
          <a:prstGeom prst="rect">
            <a:avLst/>
          </a:prstGeom>
        </p:spPr>
        <p:txBody>
          <a:bodyPr wrap="square">
            <a:spAutoFit/>
          </a:bodyPr>
          <a:lstStyle/>
          <a:p>
            <a:r>
              <a:rPr lang="en-US" sz="2400" b="1" dirty="0" smtClean="0"/>
              <a:t>Symmetric(even</a:t>
            </a:r>
            <a:r>
              <a:rPr lang="en-US" sz="2400" b="1" dirty="0"/>
              <a:t>)  signal </a:t>
            </a:r>
            <a:r>
              <a:rPr lang="en-US" sz="2400" b="1" dirty="0" smtClean="0"/>
              <a:t>:-</a:t>
            </a:r>
          </a:p>
          <a:p>
            <a:pPr algn="just"/>
            <a:r>
              <a:rPr lang="en-US" sz="2400" dirty="0"/>
              <a:t>a real valued signal is said to be symmetric(even)  signal if  </a:t>
            </a:r>
            <a:r>
              <a:rPr lang="en-US" sz="2400" dirty="0" smtClean="0"/>
              <a:t>                 x(-n)= x(n)   ……(i) for all n</a:t>
            </a:r>
            <a:endParaRPr lang="en-US" sz="2400" i="1" dirty="0"/>
          </a:p>
          <a:p>
            <a:pPr algn="just"/>
            <a:r>
              <a:rPr lang="en-US" sz="2400" dirty="0"/>
              <a:t>the even component of a signal is given by ,</a:t>
            </a:r>
            <a:endParaRPr lang="en-US" sz="2400" i="1" dirty="0"/>
          </a:p>
          <a:p>
            <a:endParaRPr lang="en-US" sz="2400" i="1" dirty="0"/>
          </a:p>
        </p:txBody>
      </p:sp>
      <mc:AlternateContent xmlns:mc="http://schemas.openxmlformats.org/markup-compatibility/2006" xmlns:a14="http://schemas.microsoft.com/office/drawing/2010/main">
        <mc:Choice Requires="a14">
          <p:sp>
            <p:nvSpPr>
              <p:cNvPr id="5" name="Rectangle 4"/>
              <p:cNvSpPr/>
              <p:nvPr/>
            </p:nvSpPr>
            <p:spPr>
              <a:xfrm>
                <a:off x="1447799" y="3037098"/>
                <a:ext cx="3693127"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𝑒</m:t>
                          </m:r>
                        </m:sub>
                      </m:sSub>
                      <m:d>
                        <m:dPr>
                          <m:ctrlPr>
                            <a:rPr lang="en-US" sz="2400" i="1">
                              <a:latin typeface="Cambria Math"/>
                            </a:rPr>
                          </m:ctrlPr>
                        </m:dPr>
                        <m:e>
                          <m:r>
                            <a:rPr lang="en-US" sz="2400" i="1">
                              <a:latin typeface="Cambria Math"/>
                            </a:rPr>
                            <m:t>𝑛</m:t>
                          </m:r>
                        </m:e>
                      </m:d>
                      <m:r>
                        <a:rPr lang="en-US" sz="2400" i="1">
                          <a:latin typeface="Cambria Math"/>
                        </a:rPr>
                        <m:t>= </m:t>
                      </m:r>
                      <m:f>
                        <m:fPr>
                          <m:ctrlPr>
                            <a:rPr lang="en-US" sz="2400" i="1">
                              <a:latin typeface="Cambria Math"/>
                            </a:rPr>
                          </m:ctrlPr>
                        </m:fPr>
                        <m:num>
                          <m:r>
                            <a:rPr lang="en-US" sz="2400" i="1">
                              <a:latin typeface="Cambria Math"/>
                            </a:rPr>
                            <m:t>1</m:t>
                          </m:r>
                        </m:num>
                        <m:den>
                          <m:r>
                            <a:rPr lang="en-US" sz="2400" i="1">
                              <a:latin typeface="Cambria Math"/>
                            </a:rPr>
                            <m:t>2</m:t>
                          </m:r>
                        </m:den>
                      </m:f>
                      <m:r>
                        <a:rPr lang="en-US" sz="2400" i="1">
                          <a:latin typeface="Cambria Math"/>
                        </a:rPr>
                        <m:t>[</m:t>
                      </m:r>
                      <m:r>
                        <a:rPr lang="en-US" sz="2400" i="1">
                          <a:latin typeface="Cambria Math"/>
                        </a:rPr>
                        <m:t>𝑥</m:t>
                      </m:r>
                      <m:d>
                        <m:dPr>
                          <m:ctrlPr>
                            <a:rPr lang="en-US" sz="2400" i="1">
                              <a:latin typeface="Cambria Math"/>
                            </a:rPr>
                          </m:ctrlPr>
                        </m:dPr>
                        <m:e>
                          <m:r>
                            <a:rPr lang="en-US" sz="2400" i="1">
                              <a:latin typeface="Cambria Math"/>
                            </a:rPr>
                            <m:t>𝑛</m:t>
                          </m:r>
                        </m:e>
                      </m:d>
                      <m:r>
                        <a:rPr lang="en-US" sz="2400" i="1">
                          <a:latin typeface="Cambria Math"/>
                        </a:rPr>
                        <m:t>+</m:t>
                      </m:r>
                      <m:r>
                        <a:rPr lang="en-US" sz="2400" i="1">
                          <a:latin typeface="Cambria Math"/>
                        </a:rPr>
                        <m:t>𝑥</m:t>
                      </m:r>
                      <m:r>
                        <a:rPr lang="en-US" sz="2400" i="1">
                          <a:latin typeface="Cambria Math"/>
                        </a:rPr>
                        <m:t>(−</m:t>
                      </m:r>
                      <m:r>
                        <a:rPr lang="en-US" sz="2400" i="1">
                          <a:latin typeface="Cambria Math"/>
                        </a:rPr>
                        <m:t>𝑛</m:t>
                      </m:r>
                      <m:r>
                        <a:rPr lang="en-US" sz="2400" i="1">
                          <a:latin typeface="Cambria Math"/>
                        </a:rPr>
                        <m:t>)]</m:t>
                      </m:r>
                    </m:oMath>
                  </m:oMathPara>
                </a14:m>
                <a:endParaRPr lang="en-US" sz="2400" i="1" dirty="0"/>
              </a:p>
            </p:txBody>
          </p:sp>
        </mc:Choice>
        <mc:Fallback xmlns="">
          <p:sp>
            <p:nvSpPr>
              <p:cNvPr id="5" name="Rectangle 4"/>
              <p:cNvSpPr>
                <a:spLocks noRot="1" noChangeAspect="1" noMove="1" noResize="1" noEditPoints="1" noAdjustHandles="1" noChangeArrowheads="1" noChangeShapeType="1" noTextEdit="1"/>
              </p:cNvSpPr>
              <p:nvPr/>
            </p:nvSpPr>
            <p:spPr>
              <a:xfrm>
                <a:off x="1447799" y="3037098"/>
                <a:ext cx="3693127" cy="783804"/>
              </a:xfrm>
              <a:prstGeom prst="rect">
                <a:avLst/>
              </a:prstGeom>
              <a:blipFill rotWithShape="1">
                <a:blip r:embed="rId2"/>
                <a:stretch>
                  <a:fillRect r="-3465" b="-3876"/>
                </a:stretch>
              </a:blipFill>
            </p:spPr>
            <p:txBody>
              <a:bodyPr/>
              <a:lstStyle/>
              <a:p>
                <a:r>
                  <a:rPr lang="en-US">
                    <a:noFill/>
                  </a:rPr>
                  <a:t> </a:t>
                </a:r>
              </a:p>
            </p:txBody>
          </p:sp>
        </mc:Fallback>
      </mc:AlternateContent>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3820902"/>
            <a:ext cx="4800600" cy="28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070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68692" cy="792162"/>
          </a:xfrm>
        </p:spPr>
        <p:txBody>
          <a:bodyPr>
            <a:noAutofit/>
          </a:bodyPr>
          <a:lstStyle/>
          <a:p>
            <a:r>
              <a:rPr lang="en-US" sz="3200" dirty="0">
                <a:effectLst/>
              </a:rPr>
              <a:t>Discuss symmetric(even)  signal and asymmetric(odd) signal?</a:t>
            </a:r>
          </a:p>
        </p:txBody>
      </p:sp>
      <p:sp>
        <p:nvSpPr>
          <p:cNvPr id="3" name="Rectangle 2"/>
          <p:cNvSpPr/>
          <p:nvPr/>
        </p:nvSpPr>
        <p:spPr>
          <a:xfrm>
            <a:off x="0" y="1219200"/>
            <a:ext cx="8991600" cy="1938992"/>
          </a:xfrm>
          <a:prstGeom prst="rect">
            <a:avLst/>
          </a:prstGeom>
        </p:spPr>
        <p:txBody>
          <a:bodyPr wrap="square">
            <a:spAutoFit/>
          </a:bodyPr>
          <a:lstStyle/>
          <a:p>
            <a:r>
              <a:rPr lang="en-US" sz="2400" b="1" dirty="0"/>
              <a:t>A</a:t>
            </a:r>
            <a:r>
              <a:rPr lang="en-US" sz="2400" b="1" dirty="0" smtClean="0"/>
              <a:t>symmetric(0dd</a:t>
            </a:r>
            <a:r>
              <a:rPr lang="en-US" sz="2400" b="1" dirty="0"/>
              <a:t>)  signal :-</a:t>
            </a:r>
            <a:endParaRPr lang="en-US" sz="2400" i="1" dirty="0"/>
          </a:p>
          <a:p>
            <a:pPr algn="just"/>
            <a:endParaRPr lang="en-US" sz="2400" dirty="0" smtClean="0"/>
          </a:p>
          <a:p>
            <a:r>
              <a:rPr lang="en-US" sz="2400" dirty="0"/>
              <a:t>a real valued signal is said to be asymmetric (odd)  signal if  x(-n)=  -x(n)   ……(i) for all n</a:t>
            </a:r>
            <a:endParaRPr lang="en-US" sz="2400" i="1" dirty="0"/>
          </a:p>
          <a:p>
            <a:r>
              <a:rPr lang="en-US" sz="2400" dirty="0"/>
              <a:t>the even component of a signal is given by </a:t>
            </a:r>
            <a:endParaRPr lang="en-US" sz="2400" i="1" dirty="0"/>
          </a:p>
        </p:txBody>
      </p:sp>
      <mc:AlternateContent xmlns:mc="http://schemas.openxmlformats.org/markup-compatibility/2006" xmlns:a14="http://schemas.microsoft.com/office/drawing/2010/main">
        <mc:Choice Requires="a14">
          <p:sp>
            <p:nvSpPr>
              <p:cNvPr id="4" name="Rectangle 3"/>
              <p:cNvSpPr/>
              <p:nvPr/>
            </p:nvSpPr>
            <p:spPr>
              <a:xfrm>
                <a:off x="109894" y="3176021"/>
                <a:ext cx="4877104" cy="1014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𝑥</m:t>
                          </m:r>
                        </m:e>
                        <m:sub>
                          <m:r>
                            <a:rPr lang="en-US" sz="3200" i="1">
                              <a:latin typeface="Cambria Math"/>
                            </a:rPr>
                            <m:t>𝑜</m:t>
                          </m:r>
                        </m:sub>
                      </m:sSub>
                      <m:d>
                        <m:dPr>
                          <m:ctrlPr>
                            <a:rPr lang="en-US" sz="3200" i="1">
                              <a:latin typeface="Cambria Math"/>
                            </a:rPr>
                          </m:ctrlPr>
                        </m:dPr>
                        <m:e>
                          <m:r>
                            <a:rPr lang="en-US" sz="3200" i="1">
                              <a:latin typeface="Cambria Math"/>
                            </a:rPr>
                            <m:t>𝑛</m:t>
                          </m:r>
                        </m:e>
                      </m:d>
                      <m:r>
                        <a:rPr lang="en-US" sz="3200" i="1">
                          <a:latin typeface="Cambria Math"/>
                        </a:rPr>
                        <m:t>= </m:t>
                      </m:r>
                      <m:f>
                        <m:fPr>
                          <m:ctrlPr>
                            <a:rPr lang="en-US" sz="3200" i="1">
                              <a:latin typeface="Cambria Math"/>
                            </a:rPr>
                          </m:ctrlPr>
                        </m:fPr>
                        <m:num>
                          <m:r>
                            <a:rPr lang="en-US" sz="3200" i="1">
                              <a:latin typeface="Cambria Math"/>
                            </a:rPr>
                            <m:t>1</m:t>
                          </m:r>
                        </m:num>
                        <m:den>
                          <m:r>
                            <a:rPr lang="en-US" sz="3200" i="1">
                              <a:latin typeface="Cambria Math"/>
                            </a:rPr>
                            <m:t>2</m:t>
                          </m:r>
                        </m:den>
                      </m:f>
                      <m:r>
                        <a:rPr lang="en-US" sz="3200" i="1">
                          <a:latin typeface="Cambria Math"/>
                        </a:rPr>
                        <m:t>[</m:t>
                      </m:r>
                      <m:r>
                        <a:rPr lang="en-US" sz="3200" i="1">
                          <a:latin typeface="Cambria Math"/>
                        </a:rPr>
                        <m:t>𝑥</m:t>
                      </m:r>
                      <m:d>
                        <m:dPr>
                          <m:ctrlPr>
                            <a:rPr lang="en-US" sz="3200" i="1">
                              <a:latin typeface="Cambria Math"/>
                            </a:rPr>
                          </m:ctrlPr>
                        </m:dPr>
                        <m:e>
                          <m:r>
                            <a:rPr lang="en-US" sz="3200" i="1">
                              <a:latin typeface="Cambria Math"/>
                            </a:rPr>
                            <m:t>𝑛</m:t>
                          </m:r>
                        </m:e>
                      </m:d>
                      <m:r>
                        <a:rPr lang="en-US" sz="3200" i="1">
                          <a:latin typeface="Cambria Math"/>
                        </a:rPr>
                        <m:t>−</m:t>
                      </m:r>
                      <m:r>
                        <a:rPr lang="en-US" sz="3200" i="1">
                          <a:latin typeface="Cambria Math"/>
                        </a:rPr>
                        <m:t>𝑥</m:t>
                      </m:r>
                      <m:r>
                        <a:rPr lang="en-US" sz="3200" i="1">
                          <a:latin typeface="Cambria Math"/>
                        </a:rPr>
                        <m:t>(−</m:t>
                      </m:r>
                      <m:r>
                        <a:rPr lang="en-US" sz="3200" i="1">
                          <a:latin typeface="Cambria Math"/>
                        </a:rPr>
                        <m:t>𝑛</m:t>
                      </m:r>
                      <m:r>
                        <a:rPr lang="en-US" sz="3200" i="1">
                          <a:latin typeface="Cambria Math"/>
                        </a:rPr>
                        <m:t>)]</m:t>
                      </m:r>
                    </m:oMath>
                  </m:oMathPara>
                </a14:m>
                <a:endParaRPr lang="en-US" sz="3200" i="1" dirty="0"/>
              </a:p>
            </p:txBody>
          </p:sp>
        </mc:Choice>
        <mc:Fallback xmlns="">
          <p:sp>
            <p:nvSpPr>
              <p:cNvPr id="4" name="Rectangle 3"/>
              <p:cNvSpPr>
                <a:spLocks noRot="1" noChangeAspect="1" noMove="1" noResize="1" noEditPoints="1" noAdjustHandles="1" noChangeArrowheads="1" noChangeShapeType="1" noTextEdit="1"/>
              </p:cNvSpPr>
              <p:nvPr/>
            </p:nvSpPr>
            <p:spPr>
              <a:xfrm>
                <a:off x="109894" y="3176021"/>
                <a:ext cx="4877104" cy="1014317"/>
              </a:xfrm>
              <a:prstGeom prst="rect">
                <a:avLst/>
              </a:prstGeom>
              <a:blipFill rotWithShape="1">
                <a:blip r:embed="rId2"/>
                <a:stretch>
                  <a:fillRect r="-4000" b="-6024"/>
                </a:stretch>
              </a:blipFill>
            </p:spPr>
            <p:txBody>
              <a:bodyPr/>
              <a:lstStyle/>
              <a:p>
                <a:r>
                  <a:rPr lang="en-US">
                    <a:noFill/>
                  </a:rPr>
                  <a:t> </a:t>
                </a:r>
              </a:p>
            </p:txBody>
          </p:sp>
        </mc:Fallback>
      </mc:AlternateContent>
      <p:sp>
        <p:nvSpPr>
          <p:cNvPr id="7" name="Rectangle 6"/>
          <p:cNvSpPr/>
          <p:nvPr/>
        </p:nvSpPr>
        <p:spPr>
          <a:xfrm>
            <a:off x="122958" y="4244763"/>
            <a:ext cx="3033203" cy="461665"/>
          </a:xfrm>
          <a:prstGeom prst="rect">
            <a:avLst/>
          </a:prstGeom>
        </p:spPr>
        <p:txBody>
          <a:bodyPr wrap="none">
            <a:spAutoFit/>
          </a:bodyPr>
          <a:lstStyle/>
          <a:p>
            <a:pPr algn="just"/>
            <a:r>
              <a:rPr lang="en-US" sz="2400" dirty="0">
                <a:latin typeface="Times New Roman" pitchFamily="18" charset="0"/>
                <a:cs typeface="Times New Roman" pitchFamily="18" charset="0"/>
              </a:rPr>
              <a:t>For odd signal x(0) = 0</a:t>
            </a:r>
          </a:p>
        </p:txBody>
      </p:sp>
      <mc:AlternateContent xmlns:mc="http://schemas.openxmlformats.org/markup-compatibility/2006" xmlns:a14="http://schemas.microsoft.com/office/drawing/2010/main">
        <mc:Choice Requires="a14">
          <p:sp>
            <p:nvSpPr>
              <p:cNvPr id="8" name="Rectangle 7"/>
              <p:cNvSpPr/>
              <p:nvPr/>
            </p:nvSpPr>
            <p:spPr>
              <a:xfrm>
                <a:off x="0" y="5105400"/>
                <a:ext cx="914400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800" dirty="0"/>
                  <a:t>Any arbitrary signal can be represented as the sum of  two signal component ,one of which is even and other odd.</a:t>
                </a:r>
                <a:endParaRPr lang="en-US" sz="2800" i="1" dirty="0"/>
              </a:p>
              <a:p>
                <a:pPr algn="just"/>
                <a:r>
                  <a:rPr lang="en-US" sz="2800" dirty="0"/>
                  <a:t>x(n) = </a:t>
                </a:r>
                <a14:m>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𝑒</m:t>
                        </m:r>
                      </m:sub>
                    </m:sSub>
                    <m:d>
                      <m:dPr>
                        <m:ctrlPr>
                          <a:rPr lang="en-US" sz="2800" i="1">
                            <a:latin typeface="Cambria Math"/>
                          </a:rPr>
                        </m:ctrlPr>
                      </m:dPr>
                      <m:e>
                        <m:r>
                          <a:rPr lang="en-US" sz="2800" i="1">
                            <a:latin typeface="Cambria Math"/>
                          </a:rPr>
                          <m:t>𝑛</m:t>
                        </m:r>
                      </m:e>
                    </m:d>
                  </m:oMath>
                </a14:m>
                <a:r>
                  <a:rPr lang="en-US" sz="2800" dirty="0"/>
                  <a:t> + </a:t>
                </a:r>
                <a14:m>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𝑜</m:t>
                        </m:r>
                      </m:sub>
                    </m:sSub>
                    <m:d>
                      <m:dPr>
                        <m:ctrlPr>
                          <a:rPr lang="en-US" sz="2800" i="1">
                            <a:latin typeface="Cambria Math"/>
                          </a:rPr>
                        </m:ctrlPr>
                      </m:dPr>
                      <m:e>
                        <m:r>
                          <a:rPr lang="en-US" sz="2800" i="1">
                            <a:latin typeface="Cambria Math"/>
                          </a:rPr>
                          <m:t>𝑛</m:t>
                        </m:r>
                      </m:e>
                    </m:d>
                  </m:oMath>
                </a14:m>
                <a:r>
                  <a:rPr lang="en-US" sz="2800" dirty="0"/>
                  <a:t>.</a:t>
                </a:r>
                <a:endParaRPr lang="en-US" sz="2800" i="1" dirty="0"/>
              </a:p>
            </p:txBody>
          </p:sp>
        </mc:Choice>
        <mc:Fallback xmlns="">
          <p:sp>
            <p:nvSpPr>
              <p:cNvPr id="8" name="Rectangle 7"/>
              <p:cNvSpPr>
                <a:spLocks noRot="1" noChangeAspect="1" noMove="1" noResize="1" noEditPoints="1" noAdjustHandles="1" noChangeArrowheads="1" noChangeShapeType="1" noTextEdit="1"/>
              </p:cNvSpPr>
              <p:nvPr/>
            </p:nvSpPr>
            <p:spPr>
              <a:xfrm>
                <a:off x="0" y="5105400"/>
                <a:ext cx="9144000" cy="1815882"/>
              </a:xfrm>
              <a:prstGeom prst="rect">
                <a:avLst/>
              </a:prstGeom>
              <a:blipFill rotWithShape="1">
                <a:blip r:embed="rId3"/>
                <a:stretch>
                  <a:fillRect/>
                </a:stretch>
              </a:blipFill>
            </p:spPr>
            <p:txBody>
              <a:bodyPr/>
              <a:lstStyle/>
              <a:p>
                <a:r>
                  <a:rPr lang="en-US">
                    <a:noFill/>
                  </a:rPr>
                  <a:t> </a:t>
                </a:r>
              </a:p>
            </p:txBody>
          </p:sp>
        </mc:Fallback>
      </mc:AlternateContent>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068" y="2587804"/>
            <a:ext cx="28003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3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5" name="Rectangle 4"/>
          <p:cNvSpPr/>
          <p:nvPr/>
        </p:nvSpPr>
        <p:spPr>
          <a:xfrm>
            <a:off x="13854" y="1004084"/>
            <a:ext cx="509154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Addition and </a:t>
            </a:r>
            <a:r>
              <a:rPr lang="en-US" sz="2400" dirty="0" err="1"/>
              <a:t>subtruction</a:t>
            </a:r>
            <a:r>
              <a:rPr lang="en-US" sz="2400" dirty="0"/>
              <a:t> </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13854" y="1608653"/>
                <a:ext cx="9130146" cy="830997"/>
              </a:xfrm>
              <a:prstGeom prst="rect">
                <a:avLst/>
              </a:prstGeom>
            </p:spPr>
            <p:txBody>
              <a:bodyPr wrap="square">
                <a:spAutoFit/>
              </a:bodyPr>
              <a:lstStyle/>
              <a:p>
                <a:r>
                  <a:rPr lang="en-US" sz="2400" dirty="0"/>
                  <a:t>Two sequence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1</m:t>
                        </m:r>
                      </m:sub>
                    </m:sSub>
                    <m:d>
                      <m:dPr>
                        <m:ctrlPr>
                          <a:rPr lang="en-US" sz="2400" i="1">
                            <a:latin typeface="Cambria Math"/>
                          </a:rPr>
                        </m:ctrlPr>
                      </m:dPr>
                      <m:e>
                        <m:r>
                          <a:rPr lang="en-US" sz="2400" i="1">
                            <a:latin typeface="Cambria Math"/>
                          </a:rPr>
                          <m:t>𝑛</m:t>
                        </m:r>
                      </m:e>
                    </m:d>
                    <m:r>
                      <a:rPr lang="en-US" sz="2400" i="1">
                        <a:latin typeface="Cambria Math"/>
                      </a:rPr>
                      <m:t> </m:t>
                    </m:r>
                    <m:r>
                      <a:rPr lang="en-US" sz="2400" i="1">
                        <a:latin typeface="Cambria Math"/>
                      </a:rPr>
                      <m:t>𝑎𝑛𝑑</m:t>
                    </m:r>
                    <m:r>
                      <a:rPr lang="en-US" sz="2400" i="1">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2</m:t>
                        </m:r>
                      </m:sub>
                    </m:sSub>
                    <m:d>
                      <m:dPr>
                        <m:ctrlPr>
                          <a:rPr lang="en-US" sz="2400" i="1">
                            <a:latin typeface="Cambria Math"/>
                          </a:rPr>
                        </m:ctrlPr>
                      </m:dPr>
                      <m:e>
                        <m:r>
                          <a:rPr lang="en-US" sz="2400" i="1">
                            <a:latin typeface="Cambria Math"/>
                          </a:rPr>
                          <m:t>𝑛</m:t>
                        </m:r>
                      </m:e>
                    </m:d>
                    <m:r>
                      <a:rPr lang="en-US" sz="2400" i="1">
                        <a:latin typeface="Cambria Math"/>
                      </a:rPr>
                      <m:t> </m:t>
                    </m:r>
                  </m:oMath>
                </a14:m>
                <a:r>
                  <a:rPr lang="en-US" sz="2400" dirty="0"/>
                  <a:t> can be added or subtracted producing a new </a:t>
                </a:r>
                <a:r>
                  <a:rPr lang="en-US" sz="2400" dirty="0" smtClean="0"/>
                  <a:t>sequence y(n).</a:t>
                </a:r>
                <a:endParaRPr lang="en-US" sz="2400" i="1" dirty="0"/>
              </a:p>
            </p:txBody>
          </p:sp>
        </mc:Choice>
        <mc:Fallback xmlns="">
          <p:sp>
            <p:nvSpPr>
              <p:cNvPr id="6" name="Rectangle 5"/>
              <p:cNvSpPr>
                <a:spLocks noRot="1" noChangeAspect="1" noMove="1" noResize="1" noEditPoints="1" noAdjustHandles="1" noChangeArrowheads="1" noChangeShapeType="1" noTextEdit="1"/>
              </p:cNvSpPr>
              <p:nvPr/>
            </p:nvSpPr>
            <p:spPr>
              <a:xfrm>
                <a:off x="13854" y="1608653"/>
                <a:ext cx="9130146" cy="830997"/>
              </a:xfrm>
              <a:prstGeom prst="rect">
                <a:avLst/>
              </a:prstGeom>
              <a:blipFill rotWithShape="1">
                <a:blip r:embed="rId3"/>
                <a:stretch>
                  <a:fillRect l="-1001" t="-5147" b="-16176"/>
                </a:stretch>
              </a:blipFill>
            </p:spPr>
            <p:txBody>
              <a:bodyPr/>
              <a:lstStyle/>
              <a:p>
                <a:r>
                  <a:rPr lang="en-US">
                    <a:noFill/>
                  </a:rPr>
                  <a:t> </a:t>
                </a:r>
              </a:p>
            </p:txBody>
          </p:sp>
        </mc:Fallback>
      </mc:AlternateContent>
      <p:cxnSp>
        <p:nvCxnSpPr>
          <p:cNvPr id="18" name="Straight Arrow Connector 17"/>
          <p:cNvCxnSpPr/>
          <p:nvPr/>
        </p:nvCxnSpPr>
        <p:spPr>
          <a:xfrm flipV="1">
            <a:off x="132778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6133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71" y="2930182"/>
            <a:ext cx="3941619" cy="196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535" y="2999399"/>
            <a:ext cx="4849610" cy="19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5" name="Rectangle 19"/>
              <p:cNvSpPr>
                <a:spLocks noChangeArrowheads="1"/>
              </p:cNvSpPr>
              <p:nvPr/>
            </p:nvSpPr>
            <p:spPr bwMode="auto">
              <a:xfrm>
                <a:off x="124171" y="5105400"/>
                <a:ext cx="9005974" cy="156966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400" dirty="0" smtClean="0">
                    <a:solidFill>
                      <a:schemeClr val="tx1"/>
                    </a:solidFill>
                    <a:latin typeface="Times New Roman" pitchFamily="18" charset="0"/>
                    <a:ea typeface="Times New Roman" pitchFamily="18" charset="0"/>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(0)=b(0)+c(0) same as     </a:t>
                </a:r>
                <a:r>
                  <a:rPr lang="en-US" sz="2400" dirty="0" smtClean="0">
                    <a:solidFill>
                      <a:schemeClr val="tx1"/>
                    </a:solidFill>
                    <a:latin typeface="Times New Roman" pitchFamily="18" charset="0"/>
                    <a:ea typeface="Times New Roman" pitchFamily="18" charset="0"/>
                    <a:cs typeface="Times New Roman" pitchFamily="18" charset="0"/>
                  </a:rPr>
                  <a:t>a(1)=b(1)+c(1)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Example if  </a:t>
                </a:r>
                <a14:m>
                  <m:oMath xmlns:m="http://schemas.openxmlformats.org/officeDocument/2006/math">
                    <m:sSub>
                      <m:sSubPr>
                        <m:ctrlPr>
                          <a:rPr lang="en-US" sz="2400" i="1" dirty="0" smtClean="0">
                            <a:latin typeface="Cambria Math"/>
                            <a:cs typeface="Times New Roman" pitchFamily="18" charset="0"/>
                          </a:rPr>
                        </m:ctrlPr>
                      </m:sSubPr>
                      <m:e>
                        <m:r>
                          <a:rPr lang="en-US" sz="2400" b="0" i="1" dirty="0" smtClean="0">
                            <a:latin typeface="Cambria Math"/>
                            <a:cs typeface="Times New Roman" pitchFamily="18" charset="0"/>
                          </a:rPr>
                          <m:t>𝑥</m:t>
                        </m:r>
                      </m:e>
                      <m:sub>
                        <m:r>
                          <a:rPr lang="en-US" sz="2400" b="0" i="1" dirty="0" smtClean="0">
                            <a:latin typeface="Cambria Math"/>
                            <a:cs typeface="Times New Roman" pitchFamily="18" charset="0"/>
                          </a:rPr>
                          <m:t>1</m:t>
                        </m:r>
                      </m:sub>
                    </m:sSub>
                  </m:oMath>
                </a14:m>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={6',4,8,10} and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x2n=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{3',2,4,5} </a:t>
                </a:r>
              </a:p>
              <a:p>
                <a:pPr fontAlgn="base">
                  <a:spcBef>
                    <a:spcPct val="0"/>
                  </a:spcBef>
                  <a:spcAft>
                    <a:spcPct val="0"/>
                  </a:spcAft>
                </a:pP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y(n) = =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1</m:t>
                        </m:r>
                      </m:sub>
                    </m:sSub>
                    <m:d>
                      <m:dPr>
                        <m:ctrlPr>
                          <a:rPr lang="en-US" sz="2400" i="1">
                            <a:latin typeface="Cambria Math"/>
                          </a:rPr>
                        </m:ctrlPr>
                      </m:dPr>
                      <m:e>
                        <m:r>
                          <a:rPr lang="en-US" sz="2400" i="1">
                            <a:latin typeface="Cambria Math"/>
                          </a:rPr>
                          <m:t>𝑛</m:t>
                        </m:r>
                      </m:e>
                    </m:d>
                    <m:r>
                      <a:rPr lang="en-US" sz="2400" i="1">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2</m:t>
                        </m:r>
                      </m:sub>
                    </m:sSub>
                    <m:d>
                      <m:dPr>
                        <m:ctrlPr>
                          <a:rPr lang="en-US" sz="2400" i="1">
                            <a:latin typeface="Cambria Math"/>
                          </a:rPr>
                        </m:ctrlPr>
                      </m:dPr>
                      <m:e>
                        <m:r>
                          <a:rPr lang="en-US" sz="2400" i="1">
                            <a:latin typeface="Cambria Math"/>
                          </a:rPr>
                          <m:t>𝑛</m:t>
                        </m:r>
                      </m:e>
                    </m:d>
                  </m:oMath>
                </a14:m>
                <a:r>
                  <a:rPr lang="en-US" sz="2400" dirty="0">
                    <a:latin typeface="Times New Roman" pitchFamily="18" charset="0"/>
                    <a:cs typeface="Times New Roman" pitchFamily="18" charset="0"/>
                  </a:rPr>
                  <a:t> = {9(6+3),6,12,15}</a:t>
                </a:r>
                <a:endParaRPr lang="en-US" sz="2400" i="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mc:Choice>
        <mc:Fallback xmlns="">
          <p:sp>
            <p:nvSpPr>
              <p:cNvPr id="15" name="Rectangle 19"/>
              <p:cNvSpPr>
                <a:spLocks noRot="1" noChangeAspect="1" noMove="1" noResize="1" noEditPoints="1" noAdjustHandles="1" noChangeArrowheads="1" noChangeShapeType="1" noTextEdit="1"/>
              </p:cNvSpPr>
              <p:nvPr/>
            </p:nvSpPr>
            <p:spPr bwMode="auto">
              <a:xfrm>
                <a:off x="124171" y="5105400"/>
                <a:ext cx="9005974" cy="1569660"/>
              </a:xfrm>
              <a:prstGeom prst="rect">
                <a:avLst/>
              </a:prstGeom>
              <a:blipFill rotWithShape="1">
                <a:blip r:embed="rId6"/>
                <a:stretch>
                  <a:fillRect/>
                </a:stretch>
              </a:blipFill>
              <a:ln/>
            </p:spPr>
            <p:txBody>
              <a:bodyPr/>
              <a:lstStyle/>
              <a:p>
                <a:r>
                  <a:rPr lang="en-US">
                    <a:noFill/>
                  </a:rPr>
                  <a:t> </a:t>
                </a:r>
              </a:p>
            </p:txBody>
          </p:sp>
        </mc:Fallback>
      </mc:AlternateContent>
      <p:cxnSp>
        <p:nvCxnSpPr>
          <p:cNvPr id="28" name="Straight Arrow Connector 27"/>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0320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5" name="Rectangle 4"/>
          <p:cNvSpPr/>
          <p:nvPr/>
        </p:nvSpPr>
        <p:spPr>
          <a:xfrm>
            <a:off x="13854" y="1004084"/>
            <a:ext cx="913014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400" dirty="0" smtClean="0">
                <a:solidFill>
                  <a:schemeClr val="tx1"/>
                </a:solidFill>
              </a:rPr>
              <a:t>Summation</a:t>
            </a:r>
            <a:endParaRPr lang="en-US" sz="2400" dirty="0">
              <a:solidFill>
                <a:schemeClr val="tx1"/>
              </a:solidFill>
            </a:endParaRPr>
          </a:p>
        </p:txBody>
      </p:sp>
      <p:cxnSp>
        <p:nvCxnSpPr>
          <p:cNvPr id="18" name="Straight Arrow Connector 17"/>
          <p:cNvCxnSpPr/>
          <p:nvPr/>
        </p:nvCxnSpPr>
        <p:spPr>
          <a:xfrm flipV="1">
            <a:off x="132778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6133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65749"/>
            <a:ext cx="71532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854" y="3657600"/>
            <a:ext cx="9130146" cy="1200329"/>
          </a:xfrm>
          <a:prstGeom prst="rect">
            <a:avLst/>
          </a:prstGeom>
          <a:noFill/>
        </p:spPr>
        <p:txBody>
          <a:bodyPr wrap="square" rtlCol="0">
            <a:spAutoFit/>
          </a:bodyPr>
          <a:lstStyle/>
          <a:p>
            <a:pPr marL="285750" indent="-285750">
              <a:buFont typeface="Wingdings" pitchFamily="2" charset="2"/>
              <a:buChar char="q"/>
            </a:pPr>
            <a:r>
              <a:rPr lang="en-US" dirty="0" smtClean="0"/>
              <a:t>When we must calculate a sequence whose elements are the sum of more two values. </a:t>
            </a:r>
          </a:p>
          <a:p>
            <a:pPr marL="285750" indent="-285750">
              <a:buFont typeface="Wingdings" pitchFamily="2" charset="2"/>
              <a:buChar char="q"/>
            </a:pPr>
            <a:r>
              <a:rPr lang="en-US" dirty="0" smtClean="0"/>
              <a:t>This means</a:t>
            </a:r>
          </a:p>
          <a:p>
            <a:pPr marL="285750" indent="-285750">
              <a:buFont typeface="Wingdings" pitchFamily="2" charset="2"/>
              <a:buChar char="q"/>
            </a:pP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495800"/>
            <a:ext cx="84010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528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5" name="Rectangle 4"/>
          <p:cNvSpPr/>
          <p:nvPr/>
        </p:nvSpPr>
        <p:spPr>
          <a:xfrm>
            <a:off x="13854" y="1004084"/>
            <a:ext cx="509154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solidFill>
                  <a:schemeClr val="tx1"/>
                </a:solidFill>
              </a:rPr>
              <a:t>Multiplication by  a constant </a:t>
            </a:r>
          </a:p>
        </p:txBody>
      </p:sp>
      <p:sp>
        <p:nvSpPr>
          <p:cNvPr id="6" name="Rectangle 5"/>
          <p:cNvSpPr/>
          <p:nvPr/>
        </p:nvSpPr>
        <p:spPr>
          <a:xfrm>
            <a:off x="13854" y="1628507"/>
            <a:ext cx="9130146" cy="707886"/>
          </a:xfrm>
          <a:prstGeom prst="rect">
            <a:avLst/>
          </a:prstGeom>
        </p:spPr>
        <p:txBody>
          <a:bodyPr wrap="square">
            <a:spAutoFit/>
          </a:bodyPr>
          <a:lstStyle/>
          <a:p>
            <a:r>
              <a:rPr lang="en-US" sz="2000" dirty="0"/>
              <a:t>We can multiply a given sequence x(n) by a constant</a:t>
            </a:r>
            <a:r>
              <a:rPr lang="en-US" sz="2000" b="1" dirty="0"/>
              <a:t> a </a:t>
            </a:r>
            <a:r>
              <a:rPr lang="en-US" sz="2000" dirty="0"/>
              <a:t>,resulting in a new sequence y(n) and </a:t>
            </a:r>
            <a:r>
              <a:rPr lang="en-US" sz="2000" b="1" dirty="0"/>
              <a:t>a </a:t>
            </a:r>
            <a:r>
              <a:rPr lang="en-US" sz="2000" dirty="0"/>
              <a:t>may ne positive or negative constant.</a:t>
            </a:r>
            <a:endParaRPr lang="en-US" sz="2000" i="1" dirty="0"/>
          </a:p>
        </p:txBody>
      </p:sp>
      <p:pic>
        <p:nvPicPr>
          <p:cNvPr id="1127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163" y="2430518"/>
            <a:ext cx="4708130" cy="124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p:nvPr/>
        </p:nvCxnSpPr>
        <p:spPr>
          <a:xfrm flipV="1">
            <a:off x="132778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6133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4"/>
          <p:cNvSpPr>
            <a:spLocks noChangeArrowheads="1"/>
          </p:cNvSpPr>
          <p:nvPr/>
        </p:nvSpPr>
        <p:spPr bwMode="auto">
          <a:xfrm>
            <a:off x="13854" y="3675525"/>
            <a:ext cx="73372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x(n) = {3,2,4,5}  and a=2 then y(n) ={6,4,8,10}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7604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5" name="Rectangle 4"/>
          <p:cNvSpPr/>
          <p:nvPr/>
        </p:nvSpPr>
        <p:spPr>
          <a:xfrm>
            <a:off x="13854" y="1004084"/>
            <a:ext cx="509154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Multiplication operation ? </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96980" y="1474202"/>
                <a:ext cx="9130146" cy="1597104"/>
              </a:xfrm>
              <a:prstGeom prst="rect">
                <a:avLst/>
              </a:prstGeom>
            </p:spPr>
            <p:txBody>
              <a:bodyPr wrap="square">
                <a:spAutoFit/>
              </a:bodyPr>
              <a:lstStyle/>
              <a:p>
                <a:r>
                  <a:rPr lang="en-US" sz="2400" dirty="0"/>
                  <a:t>Multiplication operation of two or more input sequences are done by ,multiplying the corresponding </a:t>
                </a:r>
                <a14:m>
                  <m:oMath xmlns:m="http://schemas.openxmlformats.org/officeDocument/2006/math">
                    <m:sSup>
                      <m:sSupPr>
                        <m:ctrlPr>
                          <a:rPr lang="en-US" sz="2400" i="1">
                            <a:latin typeface="Cambria Math"/>
                          </a:rPr>
                        </m:ctrlPr>
                      </m:sSupPr>
                      <m:e>
                        <m:r>
                          <a:rPr lang="en-US" sz="2400" i="1">
                            <a:latin typeface="Cambria Math"/>
                          </a:rPr>
                          <m:t>𝑛</m:t>
                        </m:r>
                      </m:e>
                      <m:sup>
                        <m:r>
                          <a:rPr lang="en-US" sz="2400" i="1">
                            <a:latin typeface="Cambria Math"/>
                          </a:rPr>
                          <m:t>𝑡h</m:t>
                        </m:r>
                      </m:sup>
                    </m:sSup>
                  </m:oMath>
                </a14:m>
                <a:r>
                  <a:rPr lang="en-US" sz="2400" dirty="0"/>
                  <a:t> samples to form the </a:t>
                </a:r>
                <a14:m>
                  <m:oMath xmlns:m="http://schemas.openxmlformats.org/officeDocument/2006/math">
                    <m:sSup>
                      <m:sSupPr>
                        <m:ctrlPr>
                          <a:rPr lang="en-US" sz="2400" i="1">
                            <a:latin typeface="Cambria Math"/>
                          </a:rPr>
                        </m:ctrlPr>
                      </m:sSupPr>
                      <m:e>
                        <m:r>
                          <a:rPr lang="en-US" sz="2400" i="1">
                            <a:latin typeface="Cambria Math"/>
                          </a:rPr>
                          <m:t>𝑛</m:t>
                        </m:r>
                      </m:e>
                      <m:sup>
                        <m:r>
                          <a:rPr lang="en-US" sz="2400" i="1">
                            <a:latin typeface="Cambria Math"/>
                          </a:rPr>
                          <m:t>𝑡h</m:t>
                        </m:r>
                      </m:sup>
                    </m:sSup>
                  </m:oMath>
                </a14:m>
                <a:r>
                  <a:rPr lang="en-US" sz="2400" dirty="0"/>
                  <a:t> sample in the output sequence. The output sequence y(n)=</a:t>
                </a:r>
                <a14:m>
                  <m:oMath xmlns:m="http://schemas.openxmlformats.org/officeDocument/2006/math">
                    <m:r>
                      <a:rPr lang="en-US" sz="2400" i="1">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1</m:t>
                        </m:r>
                      </m:sub>
                    </m:sSub>
                    <m:d>
                      <m:dPr>
                        <m:ctrlPr>
                          <a:rPr lang="en-US" sz="2400" i="1">
                            <a:latin typeface="Cambria Math"/>
                          </a:rPr>
                        </m:ctrlPr>
                      </m:dPr>
                      <m:e>
                        <m:r>
                          <a:rPr lang="en-US" sz="2400" i="1">
                            <a:latin typeface="Cambria Math"/>
                          </a:rPr>
                          <m:t>𝑛</m:t>
                        </m:r>
                      </m:e>
                    </m:d>
                    <m:r>
                      <a:rPr lang="en-US" sz="2400" i="1">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2</m:t>
                        </m:r>
                      </m:sub>
                    </m:sSub>
                    <m:d>
                      <m:dPr>
                        <m:ctrlPr>
                          <a:rPr lang="en-US" sz="2400" i="1">
                            <a:latin typeface="Cambria Math"/>
                          </a:rPr>
                        </m:ctrlPr>
                      </m:dPr>
                      <m:e>
                        <m:r>
                          <a:rPr lang="en-US" sz="2400" i="1">
                            <a:latin typeface="Cambria Math"/>
                          </a:rPr>
                          <m:t>𝑛</m:t>
                        </m:r>
                      </m:e>
                    </m:d>
                  </m:oMath>
                </a14:m>
                <a:r>
                  <a:rPr lang="en-US" sz="2400" dirty="0"/>
                  <a:t>….</a:t>
                </a:r>
                <a:r>
                  <a:rPr lang="en-US" sz="2400" dirty="0" smtClean="0"/>
                  <a:t>a(1)=b(1)*c(1)</a:t>
                </a:r>
                <a:endParaRPr lang="en-US" sz="2400" i="1" dirty="0"/>
              </a:p>
            </p:txBody>
          </p:sp>
        </mc:Choice>
        <mc:Fallback xmlns="">
          <p:sp>
            <p:nvSpPr>
              <p:cNvPr id="6" name="Rectangle 5"/>
              <p:cNvSpPr>
                <a:spLocks noRot="1" noChangeAspect="1" noMove="1" noResize="1" noEditPoints="1" noAdjustHandles="1" noChangeArrowheads="1" noChangeShapeType="1" noTextEdit="1"/>
              </p:cNvSpPr>
              <p:nvPr/>
            </p:nvSpPr>
            <p:spPr>
              <a:xfrm>
                <a:off x="96980" y="1474202"/>
                <a:ext cx="9130146" cy="1597104"/>
              </a:xfrm>
              <a:prstGeom prst="rect">
                <a:avLst/>
              </a:prstGeom>
              <a:blipFill rotWithShape="1">
                <a:blip r:embed="rId2"/>
                <a:stretch>
                  <a:fillRect l="-1068" t="-3053" r="-1669" b="-7252"/>
                </a:stretch>
              </a:blipFill>
            </p:spPr>
            <p:txBody>
              <a:bodyPr/>
              <a:lstStyle/>
              <a:p>
                <a:r>
                  <a:rPr lang="en-US">
                    <a:noFill/>
                  </a:rPr>
                  <a:t> </a:t>
                </a:r>
              </a:p>
            </p:txBody>
          </p:sp>
        </mc:Fallback>
      </mc:AlternateContent>
      <p:cxnSp>
        <p:nvCxnSpPr>
          <p:cNvPr id="18" name="Straight Arrow Connector 17"/>
          <p:cNvCxnSpPr/>
          <p:nvPr/>
        </p:nvCxnSpPr>
        <p:spPr>
          <a:xfrm flipV="1">
            <a:off x="132778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61335" y="1728470"/>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4" name="Straight Arrow Connector 23"/>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5" name="Rectangle 19"/>
              <p:cNvSpPr>
                <a:spLocks noChangeArrowheads="1"/>
              </p:cNvSpPr>
              <p:nvPr/>
            </p:nvSpPr>
            <p:spPr bwMode="auto">
              <a:xfrm>
                <a:off x="0" y="5105401"/>
                <a:ext cx="9143999" cy="156966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2400" dirty="0"/>
                  <a:t>Example if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1</m:t>
                        </m:r>
                      </m:sub>
                    </m:sSub>
                    <m:d>
                      <m:dPr>
                        <m:ctrlPr>
                          <a:rPr lang="en-US" sz="2400" i="1">
                            <a:latin typeface="Cambria Math"/>
                          </a:rPr>
                        </m:ctrlPr>
                      </m:dPr>
                      <m:e>
                        <m:r>
                          <a:rPr lang="en-US" sz="2400" i="1">
                            <a:latin typeface="Cambria Math"/>
                          </a:rPr>
                          <m:t>𝑛</m:t>
                        </m:r>
                      </m:e>
                    </m:d>
                    <m:r>
                      <a:rPr lang="en-US" sz="2400" i="1">
                        <a:latin typeface="Cambria Math"/>
                      </a:rPr>
                      <m:t> </m:t>
                    </m:r>
                  </m:oMath>
                </a14:m>
                <a:r>
                  <a:rPr lang="en-US" sz="2400" dirty="0"/>
                  <a:t>={6',4,8,10} and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2</m:t>
                        </m:r>
                      </m:sub>
                    </m:sSub>
                    <m:d>
                      <m:dPr>
                        <m:ctrlPr>
                          <a:rPr lang="en-US" sz="2400" i="1">
                            <a:latin typeface="Cambria Math"/>
                          </a:rPr>
                        </m:ctrlPr>
                      </m:dPr>
                      <m:e>
                        <m:r>
                          <a:rPr lang="en-US" sz="2400" i="1">
                            <a:latin typeface="Cambria Math"/>
                          </a:rPr>
                          <m:t>𝑛</m:t>
                        </m:r>
                      </m:e>
                    </m:d>
                    <m:r>
                      <a:rPr lang="en-US" sz="2400" i="1">
                        <a:latin typeface="Cambria Math"/>
                      </a:rPr>
                      <m:t>=</m:t>
                    </m:r>
                  </m:oMath>
                </a14:m>
                <a:r>
                  <a:rPr lang="en-US" sz="2400" dirty="0"/>
                  <a:t>{3',2,4,5}</a:t>
                </a:r>
                <a:endParaRPr lang="en-US" sz="2400" i="1" dirty="0"/>
              </a:p>
              <a:p>
                <a:r>
                  <a:rPr lang="en-US" sz="2400" dirty="0"/>
                  <a:t>Then  y(n)=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1</m:t>
                        </m:r>
                      </m:sub>
                    </m:sSub>
                    <m:d>
                      <m:dPr>
                        <m:ctrlPr>
                          <a:rPr lang="en-US" sz="2400" i="1">
                            <a:latin typeface="Cambria Math"/>
                          </a:rPr>
                        </m:ctrlPr>
                      </m:dPr>
                      <m:e>
                        <m:r>
                          <a:rPr lang="en-US" sz="2400" i="1">
                            <a:latin typeface="Cambria Math"/>
                          </a:rPr>
                          <m:t>𝑛</m:t>
                        </m:r>
                      </m:e>
                    </m:d>
                    <m:r>
                      <a:rPr lang="en-US" sz="2400" i="1">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2</m:t>
                        </m:r>
                      </m:sub>
                    </m:sSub>
                    <m:d>
                      <m:dPr>
                        <m:ctrlPr>
                          <a:rPr lang="en-US" sz="2400" i="1">
                            <a:latin typeface="Cambria Math"/>
                          </a:rPr>
                        </m:ctrlPr>
                      </m:dPr>
                      <m:e>
                        <m:r>
                          <a:rPr lang="en-US" sz="2400" i="1">
                            <a:latin typeface="Cambria Math"/>
                          </a:rPr>
                          <m:t>𝑛</m:t>
                        </m:r>
                      </m:e>
                    </m:d>
                  </m:oMath>
                </a14:m>
                <a:r>
                  <a:rPr lang="en-US" sz="2400" dirty="0"/>
                  <a:t>= {18(6 * 3),8,32,50}</a:t>
                </a:r>
                <a:endParaRPr lang="en-US" sz="2400" i="1" dirty="0"/>
              </a:p>
              <a:p>
                <a:r>
                  <a:rPr lang="en-US" sz="2400" dirty="0"/>
                  <a:t> </a:t>
                </a:r>
                <a:endParaRPr lang="en-US" sz="2400" i="1" dirty="0"/>
              </a:p>
              <a:p>
                <a:r>
                  <a:rPr lang="en-US" sz="2400" dirty="0"/>
                  <a:t>Division can be done in the same way.</a:t>
                </a:r>
                <a:endParaRPr lang="en-US" sz="2400" i="1" dirty="0"/>
              </a:p>
            </p:txBody>
          </p:sp>
        </mc:Choice>
        <mc:Fallback xmlns="">
          <p:sp>
            <p:nvSpPr>
              <p:cNvPr id="15" name="Rectangle 19"/>
              <p:cNvSpPr>
                <a:spLocks noRot="1" noChangeAspect="1" noMove="1" noResize="1" noEditPoints="1" noAdjustHandles="1" noChangeArrowheads="1" noChangeShapeType="1" noTextEdit="1"/>
              </p:cNvSpPr>
              <p:nvPr/>
            </p:nvSpPr>
            <p:spPr bwMode="auto">
              <a:xfrm>
                <a:off x="0" y="5105401"/>
                <a:ext cx="9143999" cy="1569660"/>
              </a:xfrm>
              <a:prstGeom prst="rect">
                <a:avLst/>
              </a:prstGeom>
              <a:blipFill rotWithShape="1">
                <a:blip r:embed="rId3"/>
                <a:stretch>
                  <a:fillRect/>
                </a:stretch>
              </a:blipFill>
              <a:ln/>
            </p:spPr>
            <p:txBody>
              <a:bodyPr/>
              <a:lstStyle/>
              <a:p>
                <a:r>
                  <a:rPr lang="en-US">
                    <a:noFill/>
                  </a:rPr>
                  <a:t> </a:t>
                </a:r>
              </a:p>
            </p:txBody>
          </p:sp>
        </mc:Fallback>
      </mc:AlternateContent>
      <p:cxnSp>
        <p:nvCxnSpPr>
          <p:cNvPr id="28" name="Straight Arrow Connector 27"/>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080" y="3071306"/>
            <a:ext cx="4224638" cy="13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334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5" name="Rectangle 4"/>
          <p:cNvSpPr/>
          <p:nvPr/>
        </p:nvSpPr>
        <p:spPr>
          <a:xfrm>
            <a:off x="13854" y="1004084"/>
            <a:ext cx="509154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smtClean="0"/>
              <a:t>Shifting/ Unit delay  </a:t>
            </a:r>
            <a:r>
              <a:rPr lang="en-US" sz="2400" dirty="0"/>
              <a:t>operation ? </a:t>
            </a:r>
            <a:endParaRPr lang="en-US" sz="2400" dirty="0">
              <a:solidFill>
                <a:schemeClr val="tx1"/>
              </a:solidFill>
            </a:endParaRPr>
          </a:p>
        </p:txBody>
      </p:sp>
      <p:sp>
        <p:nvSpPr>
          <p:cNvPr id="6" name="Rectangle 5"/>
          <p:cNvSpPr/>
          <p:nvPr/>
        </p:nvSpPr>
        <p:spPr>
          <a:xfrm>
            <a:off x="96980" y="1474202"/>
            <a:ext cx="9130146" cy="1569660"/>
          </a:xfrm>
          <a:prstGeom prst="rect">
            <a:avLst/>
          </a:prstGeom>
        </p:spPr>
        <p:txBody>
          <a:bodyPr wrap="square">
            <a:spAutoFit/>
          </a:bodyPr>
          <a:lstStyle/>
          <a:p>
            <a:pPr algn="just"/>
            <a:r>
              <a:rPr lang="en-US" sz="2400" dirty="0"/>
              <a:t>A signal x(n) may be shifted in time by replacing the independent variable</a:t>
            </a:r>
            <a:r>
              <a:rPr lang="en-US" sz="2400" b="1" dirty="0"/>
              <a:t> n by (n-k ) </a:t>
            </a:r>
            <a:r>
              <a:rPr lang="en-US" sz="2400" dirty="0"/>
              <a:t>,where k is an integer.</a:t>
            </a:r>
            <a:endParaRPr lang="en-US" sz="2400" i="1" dirty="0"/>
          </a:p>
          <a:p>
            <a:pPr algn="just"/>
            <a:r>
              <a:rPr lang="en-US" sz="2400" dirty="0"/>
              <a:t>If K is a positive number , the time shift results in a delay of the signal by k units of time, or shifted right by k unites</a:t>
            </a:r>
            <a:endParaRPr lang="en-US" sz="2400" i="1" dirty="0"/>
          </a:p>
        </p:txBody>
      </p: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4" name="Straight Arrow Connector 23"/>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9"/>
          <p:cNvSpPr>
            <a:spLocks noChangeArrowheads="1"/>
          </p:cNvSpPr>
          <p:nvPr/>
        </p:nvSpPr>
        <p:spPr bwMode="auto">
          <a:xfrm>
            <a:off x="19605" y="4722450"/>
            <a:ext cx="9143999" cy="830997"/>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2400" dirty="0" smtClean="0"/>
              <a:t>Output sequence a(n) is equal to a delayed  of the b(n) sequence, for example a(5)=b(4)  a(6)=b(5) etc.</a:t>
            </a:r>
            <a:endParaRPr lang="en-US" sz="2400" dirty="0"/>
          </a:p>
        </p:txBody>
      </p:sp>
      <p:cxnSp>
        <p:nvCxnSpPr>
          <p:cNvPr id="28" name="Straight Arrow Connector 27"/>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47" y="3276600"/>
            <a:ext cx="7428012" cy="1449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68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957072"/>
          </a:xfrm>
        </p:spPr>
        <p:txBody>
          <a:bodyPr>
            <a:normAutofit fontScale="92500" lnSpcReduction="10000"/>
          </a:bodyPr>
          <a:lstStyle/>
          <a:p>
            <a:pPr algn="just"/>
            <a:r>
              <a:rPr lang="en-US" sz="2000" dirty="0"/>
              <a:t>Besides the graphical representation of a discrete-time signal or sequence as illustrated in Fig. 2.1. there are some alternative representations that are often more convenient to use. These </a:t>
            </a:r>
            <a:r>
              <a:rPr lang="en-US" sz="2000" dirty="0" smtClean="0"/>
              <a:t>are</a:t>
            </a:r>
            <a:endParaRPr lang="en-US" sz="2000" dirty="0"/>
          </a:p>
        </p:txBody>
      </p:sp>
      <p:sp>
        <p:nvSpPr>
          <p:cNvPr id="2" name="Title 1"/>
          <p:cNvSpPr>
            <a:spLocks noGrp="1"/>
          </p:cNvSpPr>
          <p:nvPr>
            <p:ph type="title"/>
          </p:nvPr>
        </p:nvSpPr>
        <p:spPr>
          <a:xfrm>
            <a:off x="95250" y="0"/>
            <a:ext cx="9144000" cy="762000"/>
          </a:xfrm>
        </p:spPr>
        <p:style>
          <a:lnRef idx="2">
            <a:schemeClr val="accent1"/>
          </a:lnRef>
          <a:fillRef idx="1">
            <a:schemeClr val="lt1"/>
          </a:fillRef>
          <a:effectRef idx="0">
            <a:schemeClr val="accent1"/>
          </a:effectRef>
          <a:fontRef idx="minor">
            <a:schemeClr val="dk1"/>
          </a:fontRef>
        </p:style>
        <p:txBody>
          <a:bodyPr>
            <a:noAutofit/>
          </a:bodyPr>
          <a:lstStyle/>
          <a:p>
            <a:r>
              <a:rPr lang="en-US" sz="2800" dirty="0" smtClean="0">
                <a:solidFill>
                  <a:schemeClr val="tx1"/>
                </a:solidFill>
              </a:rPr>
              <a:t>Representation Digital Signal</a:t>
            </a:r>
            <a:endParaRPr lang="en-US" sz="2800" dirty="0">
              <a:solidFill>
                <a:schemeClr val="tx1"/>
              </a:solidFill>
            </a:endParaRPr>
          </a:p>
        </p:txBody>
      </p:sp>
      <p:sp>
        <p:nvSpPr>
          <p:cNvPr id="30" name="Rectangle 25"/>
          <p:cNvSpPr>
            <a:spLocks noChangeArrowheads="1"/>
          </p:cNvSpPr>
          <p:nvPr/>
        </p:nvSpPr>
        <p:spPr bwMode="auto">
          <a:xfrm>
            <a:off x="2971800" y="3643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6"/>
          <p:cNvSpPr>
            <a:spLocks noChangeArrowheads="1"/>
          </p:cNvSpPr>
          <p:nvPr/>
        </p:nvSpPr>
        <p:spPr bwMode="auto">
          <a:xfrm>
            <a:off x="2971800" y="410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+n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3"/>
          <p:cNvSpPr/>
          <p:nvPr/>
        </p:nvSpPr>
        <p:spPr>
          <a:xfrm>
            <a:off x="457199" y="2514600"/>
            <a:ext cx="3198311"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Functional representation :</a:t>
            </a:r>
          </a:p>
        </p:txBody>
      </p:sp>
      <mc:AlternateContent xmlns:mc="http://schemas.openxmlformats.org/markup-compatibility/2006" xmlns:a14="http://schemas.microsoft.com/office/drawing/2010/main">
        <mc:Choice Requires="a14">
          <p:sp>
            <p:nvSpPr>
              <p:cNvPr id="35" name="Rectangle 34"/>
              <p:cNvSpPr/>
              <p:nvPr/>
            </p:nvSpPr>
            <p:spPr>
              <a:xfrm>
                <a:off x="1128536" y="3229738"/>
                <a:ext cx="3220049" cy="827150"/>
              </a:xfrm>
              <a:prstGeom prst="rect">
                <a:avLst/>
              </a:prstGeom>
            </p:spPr>
            <p:txBody>
              <a:bodyPr wrap="none">
                <a:spAutoFit/>
              </a:bodyPr>
              <a:lstStyle/>
              <a:p>
                <a:r>
                  <a:rPr lang="en-US" dirty="0" smtClean="0"/>
                  <a:t>X(n ) = </a:t>
                </a:r>
                <a14:m>
                  <m:oMath xmlns:m="http://schemas.openxmlformats.org/officeDocument/2006/math">
                    <m:d>
                      <m:dPr>
                        <m:begChr m:val="{"/>
                        <m:endChr m:val=""/>
                        <m:ctrlPr>
                          <a:rPr lang="en-US" i="1">
                            <a:latin typeface="Cambria Math"/>
                          </a:rPr>
                        </m:ctrlPr>
                      </m:dPr>
                      <m:e>
                        <m:eqArr>
                          <m:eqArrPr>
                            <m:ctrlPr>
                              <a:rPr lang="en-US" i="1" smtClean="0">
                                <a:latin typeface="Cambria Math"/>
                              </a:rPr>
                            </m:ctrlPr>
                          </m:eqArrPr>
                          <m:e>
                            <m:r>
                              <a:rPr lang="en-US" i="1">
                                <a:latin typeface="Cambria Math"/>
                              </a:rPr>
                              <m:t>1                        </m:t>
                            </m:r>
                            <m:r>
                              <a:rPr lang="en-US" i="1">
                                <a:latin typeface="Cambria Math"/>
                              </a:rPr>
                              <m:t>𝑛</m:t>
                            </m:r>
                            <m:r>
                              <a:rPr lang="en-US" i="1">
                                <a:latin typeface="Cambria Math"/>
                              </a:rPr>
                              <m:t>&gt;1,3</m:t>
                            </m:r>
                          </m:e>
                          <m:e>
                            <m:r>
                              <a:rPr lang="en-US" b="0" i="1" smtClean="0">
                                <a:latin typeface="Cambria Math"/>
                              </a:rPr>
                              <m:t>4</m:t>
                            </m:r>
                            <m:r>
                              <a:rPr lang="en-US" i="1">
                                <a:latin typeface="Cambria Math"/>
                              </a:rPr>
                              <m:t>                       </m:t>
                            </m:r>
                            <m:r>
                              <a:rPr lang="en-US" i="1">
                                <a:latin typeface="Cambria Math"/>
                              </a:rPr>
                              <m:t>𝑛</m:t>
                            </m:r>
                            <m:r>
                              <a:rPr lang="en-US" i="1">
                                <a:latin typeface="Cambria Math"/>
                              </a:rPr>
                              <m:t>=2 </m:t>
                            </m:r>
                          </m:e>
                          <m:e>
                            <m:r>
                              <a:rPr lang="en-US" b="0" i="1" smtClean="0">
                                <a:latin typeface="Cambria Math"/>
                              </a:rPr>
                              <m:t>0</m:t>
                            </m:r>
                            <m:r>
                              <a:rPr lang="en-US" i="1">
                                <a:latin typeface="Cambria Math"/>
                              </a:rPr>
                              <m:t>                  </m:t>
                            </m:r>
                            <m:r>
                              <a:rPr lang="en-US" b="0" i="1" smtClean="0">
                                <a:latin typeface="Cambria Math"/>
                              </a:rPr>
                              <m:t>𝑒𝑙𝑠𝑒𝑣𝑒𝑟</m:t>
                            </m:r>
                            <m:r>
                              <a:rPr lang="en-US" i="1">
                                <a:latin typeface="Cambria Math"/>
                              </a:rPr>
                              <m:t>  </m:t>
                            </m:r>
                          </m:e>
                        </m:eqArr>
                      </m:e>
                    </m:d>
                  </m:oMath>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1128536" y="3229738"/>
                <a:ext cx="3220049" cy="827150"/>
              </a:xfrm>
              <a:prstGeom prst="rect">
                <a:avLst/>
              </a:prstGeom>
              <a:blipFill rotWithShape="1">
                <a:blip r:embed="rId2"/>
                <a:stretch>
                  <a:fillRect l="-1515" r="-3030"/>
                </a:stretch>
              </a:blipFill>
            </p:spPr>
            <p:txBody>
              <a:bodyPr/>
              <a:lstStyle/>
              <a:p>
                <a:r>
                  <a:rPr lang="en-US">
                    <a:noFill/>
                  </a:rPr>
                  <a:t> </a:t>
                </a:r>
              </a:p>
            </p:txBody>
          </p:sp>
        </mc:Fallback>
      </mc:AlternateContent>
      <p:pic>
        <p:nvPicPr>
          <p:cNvPr id="208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699266"/>
            <a:ext cx="3257550" cy="177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42"/>
          <p:cNvSpPr/>
          <p:nvPr/>
        </p:nvSpPr>
        <p:spPr>
          <a:xfrm>
            <a:off x="429984" y="4292876"/>
            <a:ext cx="296427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Tabular  representation :</a:t>
            </a:r>
          </a:p>
        </p:txBody>
      </p:sp>
      <mc:AlternateContent xmlns:mc="http://schemas.openxmlformats.org/markup-compatibility/2006" xmlns:a14="http://schemas.microsoft.com/office/drawing/2010/main">
        <mc:Choice Requires="a14">
          <p:sp>
            <p:nvSpPr>
              <p:cNvPr id="44" name="Rectangle 43"/>
              <p:cNvSpPr/>
              <p:nvPr/>
            </p:nvSpPr>
            <p:spPr>
              <a:xfrm>
                <a:off x="1634609" y="4953000"/>
                <a:ext cx="5109091"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i="1">
                              <a:latin typeface="Cambria Math"/>
                            </a:rPr>
                            <m:t>𝑛</m:t>
                          </m:r>
                        </m:num>
                        <m:den>
                          <m:r>
                            <a:rPr lang="en-US" i="1">
                              <a:latin typeface="Cambria Math"/>
                            </a:rPr>
                            <m:t>𝑥</m:t>
                          </m:r>
                          <m:r>
                            <a:rPr lang="en-US" i="1">
                              <a:latin typeface="Cambria Math"/>
                            </a:rPr>
                            <m:t>(</m:t>
                          </m:r>
                          <m:r>
                            <a:rPr lang="en-US" i="1">
                              <a:latin typeface="Cambria Math"/>
                            </a:rPr>
                            <m:t>𝑛</m:t>
                          </m:r>
                          <m:r>
                            <a:rPr lang="en-US" i="1">
                              <a:latin typeface="Cambria Math"/>
                            </a:rPr>
                            <m:t>)</m:t>
                          </m:r>
                        </m:den>
                      </m:f>
                      <m:r>
                        <a:rPr lang="en-US" i="1">
                          <a:latin typeface="Cambria Math"/>
                        </a:rPr>
                        <m:t>            </m:t>
                      </m:r>
                      <m:f>
                        <m:fPr>
                          <m:ctrlPr>
                            <a:rPr lang="en-US" i="1">
                              <a:latin typeface="Cambria Math"/>
                            </a:rPr>
                          </m:ctrlPr>
                        </m:fPr>
                        <m:num>
                          <m:r>
                            <a:rPr lang="en-US" i="1">
                              <a:latin typeface="Cambria Math"/>
                            </a:rPr>
                            <m:t>……….−2  −1   0   1   2   3   4   5  ……</m:t>
                          </m:r>
                        </m:num>
                        <m:den>
                          <m:r>
                            <a:rPr lang="en-US" i="1">
                              <a:latin typeface="Cambria Math"/>
                            </a:rPr>
                            <m:t>………</m:t>
                          </m:r>
                          <m:r>
                            <a:rPr lang="en-US" b="0" i="1" smtClean="0">
                              <a:latin typeface="Cambria Math"/>
                            </a:rPr>
                            <m:t>0 0</m:t>
                          </m:r>
                          <m:r>
                            <a:rPr lang="en-US" i="1">
                              <a:latin typeface="Cambria Math"/>
                            </a:rPr>
                            <m:t>  0  1   </m:t>
                          </m:r>
                          <m:r>
                            <a:rPr lang="en-US" b="0" i="1" smtClean="0">
                              <a:latin typeface="Cambria Math"/>
                            </a:rPr>
                            <m:t>4</m:t>
                          </m:r>
                          <m:r>
                            <a:rPr lang="en-US" i="1">
                              <a:latin typeface="Cambria Math"/>
                            </a:rPr>
                            <m:t>   1   1   </m:t>
                          </m:r>
                          <m:r>
                            <a:rPr lang="en-US" b="0" i="1" smtClean="0">
                              <a:latin typeface="Cambria Math"/>
                            </a:rPr>
                            <m:t>0</m:t>
                          </m:r>
                          <m:r>
                            <a:rPr lang="en-US" i="1">
                              <a:latin typeface="Cambria Math"/>
                            </a:rPr>
                            <m:t>……</m:t>
                          </m:r>
                        </m:den>
                      </m:f>
                    </m:oMath>
                  </m:oMathPara>
                </a14:m>
                <a:endParaRPr lang="en-US" i="1" dirty="0"/>
              </a:p>
            </p:txBody>
          </p:sp>
        </mc:Choice>
        <mc:Fallback xmlns="">
          <p:sp>
            <p:nvSpPr>
              <p:cNvPr id="44" name="Rectangle 43"/>
              <p:cNvSpPr>
                <a:spLocks noRot="1" noChangeAspect="1" noMove="1" noResize="1" noEditPoints="1" noAdjustHandles="1" noChangeArrowheads="1" noChangeShapeType="1" noTextEdit="1"/>
              </p:cNvSpPr>
              <p:nvPr/>
            </p:nvSpPr>
            <p:spPr>
              <a:xfrm>
                <a:off x="1634609" y="4953000"/>
                <a:ext cx="5109091" cy="667490"/>
              </a:xfrm>
              <a:prstGeom prst="rect">
                <a:avLst/>
              </a:prstGeom>
              <a:blipFill rotWithShape="1">
                <a:blip r:embed="rId4"/>
                <a:stretch>
                  <a:fillRect r="-1432"/>
                </a:stretch>
              </a:blipFill>
            </p:spPr>
            <p:txBody>
              <a:bodyPr/>
              <a:lstStyle/>
              <a:p>
                <a:r>
                  <a:rPr lang="en-US">
                    <a:noFill/>
                  </a:rPr>
                  <a:t> </a:t>
                </a:r>
              </a:p>
            </p:txBody>
          </p:sp>
        </mc:Fallback>
      </mc:AlternateContent>
      <p:cxnSp>
        <p:nvCxnSpPr>
          <p:cNvPr id="46" name="Straight Connector 45"/>
          <p:cNvCxnSpPr/>
          <p:nvPr/>
        </p:nvCxnSpPr>
        <p:spPr>
          <a:xfrm flipH="1">
            <a:off x="2664530" y="4800600"/>
            <a:ext cx="9526" cy="99060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5276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3200" i="1" dirty="0" smtClean="0">
                <a:effectLst/>
              </a:rPr>
              <a:t>basic </a:t>
            </a:r>
            <a:r>
              <a:rPr lang="en-US" sz="3200" i="1" dirty="0">
                <a:effectLst/>
              </a:rPr>
              <a:t>operation on discrete time </a:t>
            </a:r>
            <a:r>
              <a:rPr lang="en-US" sz="3200" i="1" dirty="0" smtClean="0">
                <a:effectLst/>
              </a:rPr>
              <a:t>signal</a:t>
            </a:r>
            <a:endParaRPr lang="en-US" sz="3200" i="1" dirty="0">
              <a:effectLst/>
            </a:endParaRPr>
          </a:p>
        </p:txBody>
      </p:sp>
      <p:sp>
        <p:nvSpPr>
          <p:cNvPr id="6" name="Rectangle 5"/>
          <p:cNvSpPr/>
          <p:nvPr/>
        </p:nvSpPr>
        <p:spPr>
          <a:xfrm>
            <a:off x="96980" y="1828800"/>
            <a:ext cx="9130146" cy="1938992"/>
          </a:xfrm>
          <a:prstGeom prst="rect">
            <a:avLst/>
          </a:prstGeom>
        </p:spPr>
        <p:txBody>
          <a:bodyPr wrap="square">
            <a:spAutoFit/>
          </a:bodyPr>
          <a:lstStyle/>
          <a:p>
            <a:pPr algn="just"/>
            <a:r>
              <a:rPr lang="en-US" sz="2400" dirty="0" smtClean="0"/>
              <a:t>Two important aspects of digital signal processing.</a:t>
            </a:r>
          </a:p>
          <a:p>
            <a:pPr marL="457200" indent="-457200" algn="just">
              <a:buAutoNum type="arabicPeriod"/>
            </a:pPr>
            <a:r>
              <a:rPr lang="en-US" sz="2400" dirty="0" smtClean="0"/>
              <a:t>First, our processing operations are always performed on sequences of individual discrete values</a:t>
            </a:r>
          </a:p>
          <a:p>
            <a:pPr marL="457200" indent="-457200" algn="just">
              <a:buAutoNum type="arabicPeriod"/>
            </a:pPr>
            <a:r>
              <a:rPr lang="en-US" sz="2400" dirty="0" smtClean="0"/>
              <a:t>Second the elementary operations themselves are very simple.</a:t>
            </a:r>
            <a:endParaRPr lang="en-US" sz="2400" dirty="0"/>
          </a:p>
        </p:txBody>
      </p:sp>
      <p:sp>
        <p:nvSpPr>
          <p:cNvPr id="16"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4" name="Straight Arrow Connector 23"/>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8" name="Straight Arrow Connector 27"/>
          <p:cNvCxnSpPr/>
          <p:nvPr/>
        </p:nvCxnSpPr>
        <p:spPr>
          <a:xfrm flipV="1">
            <a:off x="1927860"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89935" y="4726305"/>
            <a:ext cx="0" cy="180340"/>
          </a:xfrm>
          <a:prstGeom prst="straightConnector1">
            <a:avLst/>
          </a:prstGeom>
          <a:ln>
            <a:solidFill>
              <a:srgbClr val="DF4D7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8286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b="1" u="sng" smtClean="0"/>
              <a:t>System:</a:t>
            </a:r>
            <a:r>
              <a:rPr lang="en-US" smtClean="0"/>
              <a:t/>
            </a:r>
            <a:br>
              <a:rPr lang="en-US" smtClean="0"/>
            </a:br>
            <a:endParaRPr lang="en-US" smtClean="0"/>
          </a:p>
        </p:txBody>
      </p:sp>
      <p:sp>
        <p:nvSpPr>
          <p:cNvPr id="24579" name="Content Placeholder 2"/>
          <p:cNvSpPr>
            <a:spLocks noGrp="1"/>
          </p:cNvSpPr>
          <p:nvPr>
            <p:ph idx="1"/>
          </p:nvPr>
        </p:nvSpPr>
        <p:spPr>
          <a:xfrm>
            <a:off x="457200" y="1481328"/>
            <a:ext cx="8534400" cy="4525963"/>
          </a:xfrm>
        </p:spPr>
        <p:txBody>
          <a:bodyPr/>
          <a:lstStyle/>
          <a:p>
            <a:pPr algn="just" eaLnBrk="1" hangingPunct="1"/>
            <a:r>
              <a:rPr lang="en-US" b="1" dirty="0" smtClean="0"/>
              <a:t>A system is a mathematical model of a physical process that relates the input signal to the output signal.</a:t>
            </a:r>
            <a:endParaRPr lang="en-US" dirty="0" smtClean="0"/>
          </a:p>
          <a:p>
            <a:pPr algn="just" eaLnBrk="1" hangingPunct="1"/>
            <a:r>
              <a:rPr lang="en-US" sz="2400" dirty="0" smtClean="0"/>
              <a:t>Let x and y be the input and output signals, respectively, of a system. Then the system is viewed as a transformation (or mapping) of x into y. This transformation is represented</a:t>
            </a:r>
          </a:p>
          <a:p>
            <a:pPr algn="just" eaLnBrk="1" hangingPunct="1"/>
            <a:r>
              <a:rPr lang="en-US" sz="2400" dirty="0" smtClean="0"/>
              <a:t>By where </a:t>
            </a:r>
            <a:r>
              <a:rPr lang="en-US" sz="2400" b="1" dirty="0" smtClean="0"/>
              <a:t>T </a:t>
            </a:r>
            <a:r>
              <a:rPr lang="en-US" sz="2400" dirty="0" smtClean="0"/>
              <a:t>is the operator representing some well-defined rule by which </a:t>
            </a:r>
            <a:r>
              <a:rPr lang="en-US" sz="2400" b="1" dirty="0" smtClean="0"/>
              <a:t>x </a:t>
            </a:r>
            <a:r>
              <a:rPr lang="en-US" sz="2400" dirty="0" smtClean="0"/>
              <a:t>is transformed into y.</a:t>
            </a:r>
          </a:p>
          <a:p>
            <a:pPr algn="just" eaLnBrk="1" hangingPunct="1"/>
            <a:endParaRPr lang="en-US" dirty="0" smtClean="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257800"/>
            <a:ext cx="103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3204523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4525963"/>
          </a:xfrm>
        </p:spPr>
        <p:txBody>
          <a:bodyPr>
            <a:normAutofit/>
          </a:bodyPr>
          <a:lstStyle/>
          <a:p>
            <a:pPr algn="just"/>
            <a:r>
              <a:rPr lang="en-US" sz="2000" b="1" dirty="0"/>
              <a:t>A discrete time system is a device or algorithm that operates on a discrete-time signal</a:t>
            </a:r>
            <a:r>
              <a:rPr lang="en-US" sz="2000" b="1" dirty="0" smtClean="0"/>
              <a:t>, </a:t>
            </a:r>
            <a:r>
              <a:rPr lang="en-US" sz="2000" dirty="0" smtClean="0"/>
              <a:t>called </a:t>
            </a:r>
            <a:r>
              <a:rPr lang="en-US" sz="2000" dirty="0"/>
              <a:t>the input or </a:t>
            </a:r>
            <a:r>
              <a:rPr lang="en-US" sz="2000" dirty="0" smtClean="0"/>
              <a:t>excitation, according </a:t>
            </a:r>
            <a:r>
              <a:rPr lang="en-US" sz="2000" dirty="0"/>
              <a:t>to some well-defined rule and prescribed procedure ,to produce another discrete-time signal called output or response</a:t>
            </a:r>
            <a:r>
              <a:rPr lang="en-US" sz="2000" dirty="0" smtClean="0"/>
              <a:t>.</a:t>
            </a:r>
          </a:p>
          <a:p>
            <a:pPr marL="109728" indent="0" algn="just">
              <a:buNone/>
            </a:pPr>
            <a:endParaRPr lang="en-US" sz="2000" dirty="0" smtClean="0"/>
          </a:p>
          <a:p>
            <a:pPr algn="just"/>
            <a:r>
              <a:rPr lang="en-US" sz="2000" dirty="0"/>
              <a:t>Discrete-Time System is a mathematical operation that performs on a given input signal </a:t>
            </a:r>
            <a:r>
              <a:rPr lang="en-US" sz="2000" i="1" dirty="0"/>
              <a:t>x</a:t>
            </a:r>
            <a:r>
              <a:rPr lang="en-US" sz="2000" dirty="0"/>
              <a:t>[</a:t>
            </a:r>
            <a:r>
              <a:rPr lang="en-US" sz="2000" i="1" dirty="0"/>
              <a:t>n</a:t>
            </a:r>
            <a:r>
              <a:rPr lang="en-US" sz="2000" dirty="0"/>
              <a:t>] and convert its corresponding output signal </a:t>
            </a:r>
            <a:r>
              <a:rPr lang="en-US" sz="2000" i="1" dirty="0"/>
              <a:t>y</a:t>
            </a:r>
            <a:r>
              <a:rPr lang="en-US" sz="2000" dirty="0"/>
              <a:t>[</a:t>
            </a:r>
            <a:r>
              <a:rPr lang="en-US" sz="2000" i="1" dirty="0"/>
              <a:t>n</a:t>
            </a:r>
            <a:r>
              <a:rPr lang="en-US" sz="2000" dirty="0"/>
              <a:t>].</a:t>
            </a:r>
          </a:p>
          <a:p>
            <a:pPr algn="just"/>
            <a:endParaRPr lang="en-US" sz="2000" dirty="0" smtClean="0"/>
          </a:p>
          <a:p>
            <a:pPr algn="just"/>
            <a:endParaRPr lang="en-US" sz="2000" i="1" dirty="0"/>
          </a:p>
          <a:p>
            <a:pPr algn="just"/>
            <a:endParaRPr lang="en-US" sz="2000" i="1" dirty="0" smtClean="0"/>
          </a:p>
          <a:p>
            <a:pPr algn="just"/>
            <a:endParaRPr lang="en-US" sz="2000" i="1" dirty="0"/>
          </a:p>
          <a:p>
            <a:pPr algn="just"/>
            <a:endParaRPr lang="en-US" sz="2000" i="1" dirty="0"/>
          </a:p>
        </p:txBody>
      </p:sp>
      <p:sp>
        <p:nvSpPr>
          <p:cNvPr id="2" name="Title 1"/>
          <p:cNvSpPr>
            <a:spLocks noGrp="1"/>
          </p:cNvSpPr>
          <p:nvPr>
            <p:ph type="title"/>
          </p:nvPr>
        </p:nvSpPr>
        <p:spPr>
          <a:xfrm>
            <a:off x="457200" y="274638"/>
            <a:ext cx="8229600" cy="792162"/>
          </a:xfrm>
        </p:spPr>
        <p:txBody>
          <a:bodyPr/>
          <a:lstStyle/>
          <a:p>
            <a:r>
              <a:rPr lang="en-US" dirty="0">
                <a:effectLst/>
              </a:rPr>
              <a:t>Discuss discrete time system</a:t>
            </a:r>
            <a:endParaRPr lang="en-US" dirty="0"/>
          </a:p>
        </p:txBody>
      </p:sp>
    </p:spTree>
    <p:extLst>
      <p:ext uri="{BB962C8B-B14F-4D97-AF65-F5344CB8AC3E}">
        <p14:creationId xmlns:p14="http://schemas.microsoft.com/office/powerpoint/2010/main" val="2601493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457200" y="274638"/>
            <a:ext cx="8229600" cy="487362"/>
          </a:xfrm>
        </p:spPr>
        <p:txBody>
          <a:bodyPr>
            <a:normAutofit fontScale="90000"/>
          </a:bodyPr>
          <a:lstStyle/>
          <a:p>
            <a:pPr eaLnBrk="1" hangingPunct="1"/>
            <a:endParaRPr lang="en-US" dirty="0" smtClean="0"/>
          </a:p>
        </p:txBody>
      </p:sp>
      <p:sp>
        <p:nvSpPr>
          <p:cNvPr id="6148" name="Content Placeholder 2"/>
          <p:cNvSpPr>
            <a:spLocks noGrp="1"/>
          </p:cNvSpPr>
          <p:nvPr>
            <p:ph idx="1"/>
          </p:nvPr>
        </p:nvSpPr>
        <p:spPr>
          <a:xfrm>
            <a:off x="457200" y="1127918"/>
            <a:ext cx="8229600" cy="4525963"/>
          </a:xfrm>
        </p:spPr>
        <p:txBody>
          <a:bodyPr>
            <a:normAutofit fontScale="70000" lnSpcReduction="20000"/>
          </a:bodyPr>
          <a:lstStyle/>
          <a:p>
            <a:pPr eaLnBrk="1" hangingPunct="1"/>
            <a:r>
              <a:rPr lang="en-US" dirty="0" smtClean="0"/>
              <a:t>The output of a system: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eaLnBrk="1" hangingPunct="1"/>
            <a:r>
              <a:rPr lang="en-US" b="1" dirty="0" smtClean="0"/>
              <a:t>Figure-2 Discrete -Time System</a:t>
            </a:r>
            <a:endParaRPr lang="en-US" dirty="0" smtClean="0"/>
          </a:p>
          <a:p>
            <a:pPr eaLnBrk="1" hangingPunct="1"/>
            <a:endParaRPr lang="en-US" dirty="0" smtClean="0"/>
          </a:p>
          <a:p>
            <a:pPr eaLnBrk="1" hangingPunct="1"/>
            <a:endParaRPr lang="en-US" dirty="0"/>
          </a:p>
          <a:p>
            <a:pPr eaLnBrk="1" hangingPunct="1"/>
            <a:r>
              <a:rPr lang="en-US" dirty="0" smtClean="0"/>
              <a:t>Where, T denotes the transformation operator.  x(n) = input signal, </a:t>
            </a:r>
          </a:p>
          <a:p>
            <a:pPr eaLnBrk="1" hangingPunct="1"/>
            <a:r>
              <a:rPr lang="en-US" dirty="0" smtClean="0"/>
              <a:t>                  y(n)= output signal</a:t>
            </a:r>
          </a:p>
          <a:p>
            <a:pPr eaLnBrk="1" hangingPunct="1"/>
            <a:r>
              <a:rPr lang="en-US" b="1" dirty="0" smtClean="0"/>
              <a:t> </a:t>
            </a:r>
            <a:endParaRPr lang="en-US" dirty="0" smtClean="0"/>
          </a:p>
          <a:p>
            <a:pPr eaLnBrk="1" hangingPunct="1"/>
            <a:endParaRPr lang="en-US" dirty="0" smtClean="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prstClr val="black"/>
              </a:solidFill>
            </a:endParaRPr>
          </a:p>
        </p:txBody>
      </p:sp>
      <p:graphicFrame>
        <p:nvGraphicFramePr>
          <p:cNvPr id="6146" name="Object 1"/>
          <p:cNvGraphicFramePr>
            <a:graphicFrameLocks noChangeAspect="1"/>
          </p:cNvGraphicFramePr>
          <p:nvPr>
            <p:extLst>
              <p:ext uri="{D42A27DB-BD31-4B8C-83A1-F6EECF244321}">
                <p14:modId xmlns:p14="http://schemas.microsoft.com/office/powerpoint/2010/main" val="500461686"/>
              </p:ext>
            </p:extLst>
          </p:nvPr>
        </p:nvGraphicFramePr>
        <p:xfrm>
          <a:off x="3505200" y="1752600"/>
          <a:ext cx="2732087" cy="561975"/>
        </p:xfrm>
        <a:graphic>
          <a:graphicData uri="http://schemas.openxmlformats.org/presentationml/2006/ole">
            <mc:AlternateContent xmlns:mc="http://schemas.openxmlformats.org/markup-compatibility/2006">
              <mc:Choice xmlns:v="urn:schemas-microsoft-com:vml" Requires="v">
                <p:oleObj spid="_x0000_s5153" name="Equation" r:id="rId3" imgW="926698" imgH="203112" progId="Equation.3">
                  <p:embed/>
                </p:oleObj>
              </mc:Choice>
              <mc:Fallback>
                <p:oleObj name="Equation" r:id="rId3" imgW="926698"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752600"/>
                        <a:ext cx="2732087"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362200"/>
            <a:ext cx="419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655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9763"/>
            <a:ext cx="8229600" cy="792162"/>
          </a:xfrm>
        </p:spPr>
        <p:txBody>
          <a:bodyPr>
            <a:normAutofit/>
          </a:bodyPr>
          <a:lstStyle/>
          <a:p>
            <a:pPr algn="ctr"/>
            <a:r>
              <a:rPr lang="en-US" sz="2800" dirty="0">
                <a:effectLst/>
              </a:rPr>
              <a:t>Discuss the input output discretion of DTS</a:t>
            </a:r>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0" y="1066800"/>
                <a:ext cx="8915400" cy="5360635"/>
              </a:xfrm>
              <a:prstGeom prst="rect">
                <a:avLst/>
              </a:prstGeom>
            </p:spPr>
            <p:txBody>
              <a:bodyPr wrap="square">
                <a:spAutoFit/>
              </a:bodyPr>
              <a:lstStyle/>
              <a:p>
                <a:r>
                  <a:rPr lang="en-US" dirty="0" smtClean="0">
                    <a:solidFill>
                      <a:prstClr val="black"/>
                    </a:solidFill>
                  </a:rPr>
                  <a:t>The input=output discretion of DTS consists of mathematical  expression or a rule , which explicitly defines the relations between the input and  output signal ,the internal structure has no deal with this.</a:t>
                </a:r>
              </a:p>
              <a:p>
                <a:endParaRPr lang="en-US" i="1" dirty="0">
                  <a:solidFill>
                    <a:prstClr val="black"/>
                  </a:solidFill>
                </a:endParaRPr>
              </a:p>
              <a:p>
                <a:r>
                  <a:rPr lang="en-US" sz="2400" dirty="0">
                    <a:solidFill>
                      <a:prstClr val="black"/>
                    </a:solidFill>
                  </a:rPr>
                  <a:t>It is like         </a:t>
                </a:r>
                <a14:m>
                  <m:oMath xmlns:m="http://schemas.openxmlformats.org/officeDocument/2006/math">
                    <m:r>
                      <a:rPr lang="en-US" sz="2400" i="1">
                        <a:solidFill>
                          <a:prstClr val="black"/>
                        </a:solidFill>
                        <a:latin typeface="Cambria Math"/>
                      </a:rPr>
                      <m:t>ℸ</m:t>
                    </m:r>
                  </m:oMath>
                </a14:m>
                <a:endParaRPr lang="en-US" sz="2400" i="1" dirty="0">
                  <a:solidFill>
                    <a:prstClr val="black"/>
                  </a:solidFill>
                </a:endParaRPr>
              </a:p>
              <a:p>
                <a:r>
                  <a:rPr lang="en-US" sz="2400" dirty="0">
                    <a:solidFill>
                      <a:prstClr val="black"/>
                    </a:solidFill>
                  </a:rPr>
                  <a:t>     </a:t>
                </a:r>
                <a14:m>
                  <m:oMath xmlns:m="http://schemas.openxmlformats.org/officeDocument/2006/math">
                    <m:r>
                      <a:rPr lang="en-US" sz="2400" i="1">
                        <a:solidFill>
                          <a:prstClr val="black"/>
                        </a:solidFill>
                        <a:latin typeface="Cambria Math"/>
                      </a:rPr>
                      <m:t>             </m:t>
                    </m:r>
                    <m:r>
                      <a:rPr lang="en-US" sz="2400" i="1">
                        <a:solidFill>
                          <a:prstClr val="black"/>
                        </a:solidFill>
                        <a:latin typeface="Cambria Math"/>
                      </a:rPr>
                      <m:t>𝑥</m:t>
                    </m:r>
                    <m:d>
                      <m:dPr>
                        <m:ctrlPr>
                          <a:rPr lang="en-US" sz="2400" i="1">
                            <a:solidFill>
                              <a:prstClr val="black"/>
                            </a:solidFill>
                            <a:latin typeface="Cambria Math"/>
                          </a:rPr>
                        </m:ctrlPr>
                      </m:dPr>
                      <m:e>
                        <m:r>
                          <a:rPr lang="en-US" sz="2400" i="1">
                            <a:solidFill>
                              <a:prstClr val="black"/>
                            </a:solidFill>
                            <a:latin typeface="Cambria Math"/>
                          </a:rPr>
                          <m:t>𝑛</m:t>
                        </m:r>
                      </m:e>
                    </m:d>
                    <m:r>
                      <a:rPr lang="en-US" sz="2400" i="1">
                        <a:solidFill>
                          <a:prstClr val="black"/>
                        </a:solidFill>
                        <a:latin typeface="Cambria Math"/>
                      </a:rPr>
                      <m:t>→</m:t>
                    </m:r>
                    <m:r>
                      <a:rPr lang="en-US" sz="2400" i="1">
                        <a:solidFill>
                          <a:prstClr val="black"/>
                        </a:solidFill>
                        <a:latin typeface="Cambria Math"/>
                      </a:rPr>
                      <m:t>𝑦</m:t>
                    </m:r>
                    <m:d>
                      <m:dPr>
                        <m:ctrlPr>
                          <a:rPr lang="en-US" sz="2400" i="1">
                            <a:solidFill>
                              <a:prstClr val="black"/>
                            </a:solidFill>
                            <a:latin typeface="Cambria Math"/>
                          </a:rPr>
                        </m:ctrlPr>
                      </m:dPr>
                      <m:e>
                        <m:r>
                          <a:rPr lang="en-US" sz="2400" i="1">
                            <a:solidFill>
                              <a:prstClr val="black"/>
                            </a:solidFill>
                            <a:latin typeface="Cambria Math"/>
                          </a:rPr>
                          <m:t>𝑛</m:t>
                        </m:r>
                        <m:r>
                          <a:rPr lang="en-US" sz="2400" i="1">
                            <a:solidFill>
                              <a:prstClr val="black"/>
                            </a:solidFill>
                            <a:latin typeface="Cambria Math"/>
                          </a:rPr>
                          <m:t>→</m:t>
                        </m:r>
                      </m:e>
                    </m:d>
                  </m:oMath>
                </a14:m>
                <a:endParaRPr lang="en-US" sz="2400" i="1" dirty="0" smtClean="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𝑖𝑑𝑒𝑛𝑡𝑖𝑡𝑦</m:t>
                    </m:r>
                    <m:r>
                      <a:rPr lang="en-US" sz="2200" i="1">
                        <a:solidFill>
                          <a:prstClr val="black"/>
                        </a:solidFill>
                        <a:latin typeface="Cambria Math"/>
                      </a:rPr>
                      <m:t> </m:t>
                    </m:r>
                    <m:r>
                      <a:rPr lang="en-US" sz="2200" i="1">
                        <a:solidFill>
                          <a:prstClr val="black"/>
                        </a:solidFill>
                        <a:latin typeface="Cambria Math"/>
                      </a:rPr>
                      <m:t>𝑠𝑦𝑠𝑡𝑒𝑚</m:t>
                    </m:r>
                  </m:oMath>
                </a14:m>
                <a:endParaRPr lang="en-US" sz="2200" i="1" dirty="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e>
                    </m:d>
                    <m:r>
                      <a:rPr lang="en-US" sz="2200" i="1">
                        <a:solidFill>
                          <a:prstClr val="black"/>
                        </a:solidFill>
                        <a:latin typeface="Cambria Math"/>
                      </a:rPr>
                      <m:t>……</m:t>
                    </m:r>
                    <m:r>
                      <a:rPr lang="en-US" sz="2200" i="1">
                        <a:solidFill>
                          <a:prstClr val="black"/>
                        </a:solidFill>
                        <a:latin typeface="Cambria Math"/>
                      </a:rPr>
                      <m:t>𝑢𝑛𝑖𝑡</m:t>
                    </m:r>
                    <m:r>
                      <a:rPr lang="en-US" sz="2200" i="1">
                        <a:solidFill>
                          <a:prstClr val="black"/>
                        </a:solidFill>
                        <a:latin typeface="Cambria Math"/>
                      </a:rPr>
                      <m:t> </m:t>
                    </m:r>
                    <m:r>
                      <a:rPr lang="en-US" sz="2200" i="1">
                        <a:solidFill>
                          <a:prstClr val="black"/>
                        </a:solidFill>
                        <a:latin typeface="Cambria Math"/>
                      </a:rPr>
                      <m:t>𝑑𝑒𝑙𝑎𝑦</m:t>
                    </m:r>
                    <m:r>
                      <a:rPr lang="en-US" sz="2200" i="1">
                        <a:solidFill>
                          <a:prstClr val="black"/>
                        </a:solidFill>
                        <a:latin typeface="Cambria Math"/>
                      </a:rPr>
                      <m:t> </m:t>
                    </m:r>
                    <m:r>
                      <a:rPr lang="en-US" sz="2200" i="1">
                        <a:solidFill>
                          <a:prstClr val="black"/>
                        </a:solidFill>
                        <a:latin typeface="Cambria Math"/>
                      </a:rPr>
                      <m:t>𝑠𝑦𝑠𝑡𝑒𝑚</m:t>
                    </m:r>
                  </m:oMath>
                </a14:m>
                <a:endParaRPr lang="en-US" sz="2200" i="1" dirty="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e>
                    </m:d>
                    <m:r>
                      <a:rPr lang="en-US" sz="2200" i="1">
                        <a:solidFill>
                          <a:prstClr val="black"/>
                        </a:solidFill>
                        <a:latin typeface="Cambria Math"/>
                      </a:rPr>
                      <m:t>……</m:t>
                    </m:r>
                    <m:r>
                      <a:rPr lang="en-US" sz="2200" i="1">
                        <a:solidFill>
                          <a:prstClr val="black"/>
                        </a:solidFill>
                        <a:latin typeface="Cambria Math"/>
                      </a:rPr>
                      <m:t>𝑖𝑛𝑖𝑡</m:t>
                    </m:r>
                    <m:r>
                      <a:rPr lang="en-US" sz="2200" i="1">
                        <a:solidFill>
                          <a:prstClr val="black"/>
                        </a:solidFill>
                        <a:latin typeface="Cambria Math"/>
                      </a:rPr>
                      <m:t> </m:t>
                    </m:r>
                    <m:r>
                      <a:rPr lang="en-US" sz="2200" i="1">
                        <a:solidFill>
                          <a:prstClr val="black"/>
                        </a:solidFill>
                        <a:latin typeface="Cambria Math"/>
                      </a:rPr>
                      <m:t>𝑎𝑑𝑣𝑎𝑛𝑐𝑒</m:t>
                    </m:r>
                    <m:r>
                      <a:rPr lang="en-US" sz="2200" i="1">
                        <a:solidFill>
                          <a:prstClr val="black"/>
                        </a:solidFill>
                        <a:latin typeface="Cambria Math"/>
                      </a:rPr>
                      <m:t> </m:t>
                    </m:r>
                    <m:r>
                      <a:rPr lang="en-US" sz="2200" i="1">
                        <a:solidFill>
                          <a:prstClr val="black"/>
                        </a:solidFill>
                        <a:latin typeface="Cambria Math"/>
                      </a:rPr>
                      <m:t>𝑠𝑦𝑠𝑡𝑒𝑚</m:t>
                    </m:r>
                  </m:oMath>
                </a14:m>
                <a:endParaRPr lang="en-US" sz="2200" i="1" dirty="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f>
                      <m:fPr>
                        <m:ctrlPr>
                          <a:rPr lang="en-US" sz="2200" i="1">
                            <a:solidFill>
                              <a:prstClr val="black"/>
                            </a:solidFill>
                            <a:latin typeface="Cambria Math"/>
                          </a:rPr>
                        </m:ctrlPr>
                      </m:fPr>
                      <m:num>
                        <m:r>
                          <a:rPr lang="en-US" sz="2200" i="1">
                            <a:solidFill>
                              <a:prstClr val="black"/>
                            </a:solidFill>
                            <a:latin typeface="Cambria Math"/>
                          </a:rPr>
                          <m:t>1</m:t>
                        </m:r>
                      </m:num>
                      <m:den>
                        <m:r>
                          <a:rPr lang="en-US" sz="2200" i="1">
                            <a:solidFill>
                              <a:prstClr val="black"/>
                            </a:solidFill>
                            <a:latin typeface="Cambria Math"/>
                          </a:rPr>
                          <m:t>3</m:t>
                        </m:r>
                      </m:den>
                    </m:f>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r>
                      <a:rPr lang="en-US" sz="2200" i="1">
                        <a:solidFill>
                          <a:prstClr val="black"/>
                        </a:solidFill>
                        <a:latin typeface="Cambria Math"/>
                      </a:rPr>
                      <m:t>(</m:t>
                    </m:r>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r>
                      <a:rPr lang="en-US" sz="2200" i="1">
                        <a:solidFill>
                          <a:prstClr val="black"/>
                        </a:solidFill>
                        <a:latin typeface="Cambria Math"/>
                      </a:rPr>
                      <m:t>)……</m:t>
                    </m:r>
                    <m:r>
                      <a:rPr lang="en-US" sz="2200" i="1">
                        <a:solidFill>
                          <a:prstClr val="black"/>
                        </a:solidFill>
                        <a:latin typeface="Cambria Math"/>
                      </a:rPr>
                      <m:t>𝑎𝑣𝑒𝑟𝑎𝑔𝑒</m:t>
                    </m:r>
                    <m:r>
                      <a:rPr lang="en-US" sz="2200" i="1">
                        <a:solidFill>
                          <a:prstClr val="black"/>
                        </a:solidFill>
                        <a:latin typeface="Cambria Math"/>
                      </a:rPr>
                      <m:t> </m:t>
                    </m:r>
                    <m:r>
                      <a:rPr lang="en-US" sz="2200" i="1">
                        <a:solidFill>
                          <a:prstClr val="black"/>
                        </a:solidFill>
                        <a:latin typeface="Cambria Math"/>
                      </a:rPr>
                      <m:t>𝑓𝑖𝑙𝑡𝑒𝑟</m:t>
                    </m:r>
                    <m:r>
                      <a:rPr lang="en-US" sz="2200" i="1">
                        <a:solidFill>
                          <a:prstClr val="black"/>
                        </a:solidFill>
                        <a:latin typeface="Cambria Math"/>
                      </a:rPr>
                      <m:t> </m:t>
                    </m:r>
                    <m:r>
                      <a:rPr lang="en-US" sz="2200" i="1">
                        <a:solidFill>
                          <a:prstClr val="black"/>
                        </a:solidFill>
                        <a:latin typeface="Cambria Math"/>
                      </a:rPr>
                      <m:t>𝑠𝑦𝑠𝑡𝑒𝑚</m:t>
                    </m:r>
                  </m:oMath>
                </a14:m>
                <a:endParaRPr lang="en-US" sz="2200" i="1" dirty="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𝑚𝑖𝑑𝑒𝑎𝑛</m:t>
                    </m:r>
                    <m:r>
                      <a:rPr lang="en-US" sz="2200" i="1">
                        <a:solidFill>
                          <a:prstClr val="black"/>
                        </a:solidFill>
                        <a:latin typeface="Cambria Math"/>
                      </a:rPr>
                      <m:t> [</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r>
                      <a:rPr lang="en-US" sz="2200" i="1">
                        <a:solidFill>
                          <a:prstClr val="black"/>
                        </a:solidFill>
                        <a:latin typeface="Cambria Math"/>
                      </a:rPr>
                      <m:t>(</m:t>
                    </m:r>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r>
                      <a:rPr lang="en-US" sz="2200" i="1">
                        <a:solidFill>
                          <a:prstClr val="black"/>
                        </a:solidFill>
                        <a:latin typeface="Cambria Math"/>
                      </a:rPr>
                      <m:t>)…</m:t>
                    </m:r>
                  </m:oMath>
                </a14:m>
                <a:r>
                  <a:rPr lang="en-US" sz="2200" i="1" dirty="0" smtClean="0">
                    <a:solidFill>
                      <a:prstClr val="black"/>
                    </a:solidFill>
                  </a:rPr>
                  <a:t> </a:t>
                </a:r>
                <a14:m>
                  <m:oMath xmlns:m="http://schemas.openxmlformats.org/officeDocument/2006/math">
                    <m:r>
                      <a:rPr lang="en-US" sz="2200" i="1">
                        <a:solidFill>
                          <a:prstClr val="black"/>
                        </a:solidFill>
                        <a:latin typeface="Cambria Math"/>
                      </a:rPr>
                      <m:t>𝑚𝑖𝑑𝑒𝑎𝑛</m:t>
                    </m:r>
                    <m:r>
                      <a:rPr lang="en-US" sz="2200" i="1">
                        <a:solidFill>
                          <a:prstClr val="black"/>
                        </a:solidFill>
                        <a:latin typeface="Cambria Math"/>
                      </a:rPr>
                      <m:t> </m:t>
                    </m:r>
                    <m:r>
                      <a:rPr lang="en-US" sz="2200" i="1">
                        <a:solidFill>
                          <a:prstClr val="black"/>
                        </a:solidFill>
                        <a:latin typeface="Cambria Math"/>
                      </a:rPr>
                      <m:t>𝑠𝑦𝑠𝑡𝑒𝑚</m:t>
                    </m:r>
                  </m:oMath>
                </a14:m>
                <a:endParaRPr lang="en-US" sz="2200" i="1" dirty="0">
                  <a:solidFill>
                    <a:prstClr val="black"/>
                  </a:solidFill>
                </a:endParaRPr>
              </a:p>
              <a:p>
                <a:pPr marL="342900" indent="-342900">
                  <a:buFont typeface="+mj-lt"/>
                  <a:buAutoNum type="arabicPeriod"/>
                </a:pPr>
                <a14:m>
                  <m:oMath xmlns:m="http://schemas.openxmlformats.org/officeDocument/2006/math">
                    <m:r>
                      <a:rPr lang="en-US" sz="2200" i="1">
                        <a:solidFill>
                          <a:prstClr val="black"/>
                        </a:solidFill>
                        <a:latin typeface="Cambria Math"/>
                      </a:rPr>
                      <m:t>𝑦</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nary>
                      <m:naryPr>
                        <m:chr m:val="∑"/>
                        <m:limLoc m:val="undOvr"/>
                        <m:ctrlPr>
                          <a:rPr lang="en-US" sz="2200" i="1">
                            <a:solidFill>
                              <a:prstClr val="black"/>
                            </a:solidFill>
                            <a:latin typeface="Cambria Math"/>
                          </a:rPr>
                        </m:ctrlPr>
                      </m:naryPr>
                      <m:sub>
                        <m:r>
                          <a:rPr lang="en-US" sz="2200" i="1">
                            <a:solidFill>
                              <a:prstClr val="black"/>
                            </a:solidFill>
                            <a:latin typeface="Cambria Math"/>
                          </a:rPr>
                          <m:t>𝑘</m:t>
                        </m:r>
                        <m:r>
                          <a:rPr lang="en-US" sz="2200" i="1">
                            <a:solidFill>
                              <a:prstClr val="black"/>
                            </a:solidFill>
                            <a:latin typeface="Cambria Math"/>
                          </a:rPr>
                          <m:t>=−∞</m:t>
                        </m:r>
                      </m:sub>
                      <m:sup>
                        <m:r>
                          <a:rPr lang="en-US" sz="2200" i="1">
                            <a:solidFill>
                              <a:prstClr val="black"/>
                            </a:solidFill>
                            <a:latin typeface="Cambria Math"/>
                          </a:rPr>
                          <m:t>𝑛</m:t>
                        </m:r>
                      </m:sup>
                      <m:e>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𝑘</m:t>
                            </m:r>
                          </m:e>
                        </m:d>
                        <m:r>
                          <a:rPr lang="en-US" sz="2200" i="1">
                            <a:solidFill>
                              <a:prstClr val="black"/>
                            </a:solidFill>
                            <a:latin typeface="Cambria Math"/>
                          </a:rPr>
                          <m:t>=</m:t>
                        </m:r>
                      </m:e>
                    </m:nary>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1</m:t>
                        </m:r>
                      </m:e>
                    </m:d>
                    <m:r>
                      <a:rPr lang="en-US" sz="2200" i="1">
                        <a:solidFill>
                          <a:prstClr val="black"/>
                        </a:solidFill>
                        <a:latin typeface="Cambria Math"/>
                      </a:rPr>
                      <m:t>+                       </m:t>
                    </m:r>
                    <m:r>
                      <a:rPr lang="en-US" sz="2200" i="1">
                        <a:solidFill>
                          <a:prstClr val="black"/>
                        </a:solidFill>
                        <a:latin typeface="Cambria Math"/>
                      </a:rPr>
                      <m:t>𝑥</m:t>
                    </m:r>
                    <m:d>
                      <m:dPr>
                        <m:ctrlPr>
                          <a:rPr lang="en-US" sz="2200" i="1">
                            <a:solidFill>
                              <a:prstClr val="black"/>
                            </a:solidFill>
                            <a:latin typeface="Cambria Math"/>
                          </a:rPr>
                        </m:ctrlPr>
                      </m:dPr>
                      <m:e>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2</m:t>
                        </m:r>
                      </m:e>
                    </m:d>
                    <m:r>
                      <a:rPr lang="en-US" sz="2200" i="1">
                        <a:solidFill>
                          <a:prstClr val="black"/>
                        </a:solidFill>
                        <a:latin typeface="Cambria Math"/>
                      </a:rPr>
                      <m:t>…</m:t>
                    </m:r>
                  </m:oMath>
                </a14:m>
                <a:endParaRPr lang="en-US" sz="2200" i="1" dirty="0">
                  <a:solidFill>
                    <a:prstClr val="black"/>
                  </a:solidFill>
                </a:endParaRPr>
              </a:p>
              <a:p>
                <a:r>
                  <a:rPr lang="en-US" sz="2200" dirty="0">
                    <a:solidFill>
                      <a:prstClr val="black"/>
                    </a:solidFill>
                  </a:rPr>
                  <a:t>Find the response of the following system to the input,</a:t>
                </a:r>
                <a:endParaRPr lang="en-US" sz="2200" i="1" dirty="0">
                  <a:solidFill>
                    <a:prstClr val="black"/>
                  </a:solidFill>
                </a:endParaRPr>
              </a:p>
              <a:p>
                <a:pPr/>
                <a14:m>
                  <m:oMathPara xmlns:m="http://schemas.openxmlformats.org/officeDocument/2006/math">
                    <m:oMathParaPr>
                      <m:jc m:val="centerGroup"/>
                    </m:oMathParaPr>
                    <m:oMath xmlns:m="http://schemas.openxmlformats.org/officeDocument/2006/math">
                      <m:r>
                        <a:rPr lang="en-US" sz="2200" i="1">
                          <a:solidFill>
                            <a:prstClr val="black"/>
                          </a:solidFill>
                          <a:latin typeface="Cambria Math"/>
                        </a:rPr>
                        <m:t>𝑥</m:t>
                      </m:r>
                      <m:r>
                        <a:rPr lang="en-US" sz="2200" i="1">
                          <a:solidFill>
                            <a:prstClr val="black"/>
                          </a:solidFill>
                          <a:latin typeface="Cambria Math"/>
                        </a:rPr>
                        <m:t>=</m:t>
                      </m:r>
                      <m:d>
                        <m:dPr>
                          <m:begChr m:val="{"/>
                          <m:endChr m:val=""/>
                          <m:ctrlPr>
                            <a:rPr lang="en-US" sz="2200" i="1">
                              <a:solidFill>
                                <a:prstClr val="black"/>
                              </a:solidFill>
                              <a:latin typeface="Cambria Math"/>
                            </a:rPr>
                          </m:ctrlPr>
                        </m:dPr>
                        <m:e>
                          <m:eqArr>
                            <m:eqArrPr>
                              <m:ctrlPr>
                                <a:rPr lang="en-US" sz="2200" i="1">
                                  <a:solidFill>
                                    <a:prstClr val="black"/>
                                  </a:solidFill>
                                  <a:latin typeface="Cambria Math"/>
                                </a:rPr>
                              </m:ctrlPr>
                            </m:eqArrPr>
                            <m:e>
                              <m:d>
                                <m:dPr>
                                  <m:begChr m:val="|"/>
                                  <m:endChr m:val="|"/>
                                  <m:ctrlPr>
                                    <a:rPr lang="en-US" sz="2200" i="1">
                                      <a:solidFill>
                                        <a:prstClr val="black"/>
                                      </a:solidFill>
                                      <a:latin typeface="Cambria Math"/>
                                    </a:rPr>
                                  </m:ctrlPr>
                                </m:dPr>
                                <m:e>
                                  <m:r>
                                    <a:rPr lang="en-US" sz="2200" i="1">
                                      <a:solidFill>
                                        <a:prstClr val="black"/>
                                      </a:solidFill>
                                      <a:latin typeface="Cambria Math"/>
                                    </a:rPr>
                                    <m:t>𝑛</m:t>
                                  </m:r>
                                </m:e>
                              </m:d>
                              <m:r>
                                <a:rPr lang="en-US" sz="2200" i="1">
                                  <a:solidFill>
                                    <a:prstClr val="black"/>
                                  </a:solidFill>
                                  <a:latin typeface="Cambria Math"/>
                                </a:rPr>
                                <m:t>,    −</m:t>
                              </m:r>
                              <m:r>
                                <a:rPr lang="en-US" sz="2200" i="1">
                                  <a:solidFill>
                                    <a:prstClr val="black"/>
                                  </a:solidFill>
                                  <a:latin typeface="Cambria Math"/>
                                </a:rPr>
                                <m:t>3</m:t>
                              </m:r>
                              <m:r>
                                <a:rPr lang="en-US" sz="2200" i="1">
                                  <a:solidFill>
                                    <a:prstClr val="black"/>
                                  </a:solidFill>
                                  <a:latin typeface="Cambria Math"/>
                                </a:rPr>
                                <m:t>≤</m:t>
                              </m:r>
                              <m:r>
                                <a:rPr lang="en-US" sz="2200" i="1">
                                  <a:solidFill>
                                    <a:prstClr val="black"/>
                                  </a:solidFill>
                                  <a:latin typeface="Cambria Math"/>
                                </a:rPr>
                                <m:t>𝑛</m:t>
                              </m:r>
                              <m:r>
                                <a:rPr lang="en-US" sz="2200" i="1">
                                  <a:solidFill>
                                    <a:prstClr val="black"/>
                                  </a:solidFill>
                                  <a:latin typeface="Cambria Math"/>
                                </a:rPr>
                                <m:t>≤</m:t>
                              </m:r>
                              <m:r>
                                <a:rPr lang="en-US" sz="2200" i="1">
                                  <a:solidFill>
                                    <a:prstClr val="black"/>
                                  </a:solidFill>
                                  <a:latin typeface="Cambria Math"/>
                                </a:rPr>
                                <m:t>3</m:t>
                              </m:r>
                            </m:e>
                            <m:e>
                              <m:r>
                                <a:rPr lang="en-US" sz="2200" i="1">
                                  <a:solidFill>
                                    <a:prstClr val="black"/>
                                  </a:solidFill>
                                  <a:latin typeface="Cambria Math"/>
                                </a:rPr>
                                <m:t>0</m:t>
                              </m:r>
                              <m:r>
                                <a:rPr lang="en-US" sz="2200" i="1">
                                  <a:solidFill>
                                    <a:prstClr val="black"/>
                                  </a:solidFill>
                                  <a:latin typeface="Cambria Math"/>
                                </a:rPr>
                                <m:t> ,        </m:t>
                              </m:r>
                              <m:r>
                                <a:rPr lang="en-US" sz="2200" i="1">
                                  <a:solidFill>
                                    <a:prstClr val="black"/>
                                  </a:solidFill>
                                  <a:latin typeface="Cambria Math"/>
                                </a:rPr>
                                <m:t>𝑜𝑡</m:t>
                              </m:r>
                              <m:r>
                                <a:rPr lang="en-US" sz="2200" i="1">
                                  <a:solidFill>
                                    <a:prstClr val="black"/>
                                  </a:solidFill>
                                  <a:latin typeface="Cambria Math"/>
                                </a:rPr>
                                <m:t>h</m:t>
                              </m:r>
                              <m:r>
                                <a:rPr lang="en-US" sz="2200" i="1">
                                  <a:solidFill>
                                    <a:prstClr val="black"/>
                                  </a:solidFill>
                                  <a:latin typeface="Cambria Math"/>
                                </a:rPr>
                                <m:t>𝑒𝑟𝑤𝑖𝑠𝑒</m:t>
                              </m:r>
                            </m:e>
                          </m:eqArr>
                        </m:e>
                      </m:d>
                    </m:oMath>
                  </m:oMathPara>
                </a14:m>
                <a:endParaRPr lang="en-US" sz="2200" i="1" dirty="0">
                  <a:solidFill>
                    <a:prstClr val="black"/>
                  </a:solidFill>
                </a:endParaRPr>
              </a:p>
              <a:p>
                <a:endParaRPr lang="en-US" i="1"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0" y="1066800"/>
                <a:ext cx="8915400" cy="5360635"/>
              </a:xfrm>
              <a:prstGeom prst="rect">
                <a:avLst/>
              </a:prstGeom>
              <a:blipFill rotWithShape="1">
                <a:blip r:embed="rId2"/>
                <a:stretch>
                  <a:fillRect l="-1367" t="-569" r="-615" b="-910"/>
                </a:stretch>
              </a:blipFill>
            </p:spPr>
            <p:txBody>
              <a:bodyPr/>
              <a:lstStyle/>
              <a:p>
                <a:r>
                  <a:rPr lang="en-US">
                    <a:noFill/>
                  </a:rPr>
                  <a:t> </a:t>
                </a:r>
              </a:p>
            </p:txBody>
          </p:sp>
        </mc:Fallback>
      </mc:AlternateContent>
    </p:spTree>
    <p:extLst>
      <p:ext uri="{BB962C8B-B14F-4D97-AF65-F5344CB8AC3E}">
        <p14:creationId xmlns:p14="http://schemas.microsoft.com/office/powerpoint/2010/main" val="141499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r>
              <a:rPr lang="en-US" b="1" smtClean="0"/>
              <a:t>Feedback System:</a:t>
            </a:r>
            <a:r>
              <a:rPr lang="en-US" smtClean="0"/>
              <a:t/>
            </a:r>
            <a:br>
              <a:rPr lang="en-US" smtClean="0"/>
            </a:br>
            <a:endParaRPr lang="en-US" smtClean="0"/>
          </a:p>
        </p:txBody>
      </p:sp>
      <p:sp>
        <p:nvSpPr>
          <p:cNvPr id="25603" name="Content Placeholder 2"/>
          <p:cNvSpPr>
            <a:spLocks noGrp="1"/>
          </p:cNvSpPr>
          <p:nvPr>
            <p:ph idx="1"/>
          </p:nvPr>
        </p:nvSpPr>
        <p:spPr/>
        <p:txBody>
          <a:bodyPr/>
          <a:lstStyle/>
          <a:p>
            <a:pPr eaLnBrk="1" hangingPunct="1"/>
            <a:endParaRPr lang="en-US" smtClean="0"/>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6096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205339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b="1" smtClean="0"/>
              <a:t>Feedback System:</a:t>
            </a:r>
            <a:r>
              <a:rPr lang="en-US" smtClean="0"/>
              <a:t/>
            </a:r>
            <a:br>
              <a:rPr lang="en-US" smtClean="0"/>
            </a:br>
            <a:endParaRPr lang="en-US" smtClean="0"/>
          </a:p>
        </p:txBody>
      </p:sp>
      <p:sp>
        <p:nvSpPr>
          <p:cNvPr id="26627" name="Content Placeholder 2"/>
          <p:cNvSpPr>
            <a:spLocks noGrp="1"/>
          </p:cNvSpPr>
          <p:nvPr>
            <p:ph idx="1"/>
          </p:nvPr>
        </p:nvSpPr>
        <p:spPr>
          <a:xfrm>
            <a:off x="152400" y="1481328"/>
            <a:ext cx="8763000" cy="4525963"/>
          </a:xfrm>
        </p:spPr>
        <p:txBody>
          <a:bodyPr/>
          <a:lstStyle/>
          <a:p>
            <a:pPr algn="just" eaLnBrk="1" hangingPunct="1"/>
            <a:r>
              <a:rPr lang="en-US" dirty="0" smtClean="0"/>
              <a:t>When the output of the first system is the input of second system and output of the second system is added to the input of the first system, then this type of connection of systems is called feedback system. Figure 2.37, where the output of system-1 is the input to system-2, while the output of system-2 is fed back and added to the system-1. </a:t>
            </a: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2557611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smtClean="0"/>
          </a:p>
        </p:txBody>
      </p:sp>
      <p:sp>
        <p:nvSpPr>
          <p:cNvPr id="27651" name="Content Placeholder 2"/>
          <p:cNvSpPr>
            <a:spLocks noGrp="1"/>
          </p:cNvSpPr>
          <p:nvPr>
            <p:ph idx="1"/>
          </p:nvPr>
        </p:nvSpPr>
        <p:spPr/>
        <p:txBody>
          <a:bodyPr/>
          <a:lstStyle/>
          <a:p>
            <a:pPr eaLnBrk="1" hangingPunct="1"/>
            <a:endParaRPr lang="en-US" smtClean="0"/>
          </a:p>
        </p:txBody>
      </p:sp>
      <p:pic>
        <p:nvPicPr>
          <p:cNvPr id="27652" name="Picture 4"/>
          <p:cNvPicPr>
            <a:picLocks noChangeAspect="1" noChangeArrowheads="1"/>
          </p:cNvPicPr>
          <p:nvPr/>
        </p:nvPicPr>
        <p:blipFill>
          <a:blip r:embed="rId2">
            <a:lum contrast="36000"/>
            <a:grayscl/>
            <a:extLst>
              <a:ext uri="{28A0092B-C50C-407E-A947-70E740481C1C}">
                <a14:useLocalDpi xmlns:a14="http://schemas.microsoft.com/office/drawing/2010/main" val="0"/>
              </a:ext>
            </a:extLst>
          </a:blip>
          <a:srcRect/>
          <a:stretch>
            <a:fillRect/>
          </a:stretch>
        </p:blipFill>
        <p:spPr bwMode="auto">
          <a:xfrm>
            <a:off x="696913" y="2438400"/>
            <a:ext cx="73834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1893125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hangingPunct="1"/>
            <a:r>
              <a:rPr lang="en-US" sz="3600" smtClean="0"/>
              <a:t>Block Diagram Representation of Discrete-Time Systems</a:t>
            </a:r>
          </a:p>
        </p:txBody>
      </p:sp>
      <p:sp>
        <p:nvSpPr>
          <p:cNvPr id="29699" name="Content Placeholder 2"/>
          <p:cNvSpPr>
            <a:spLocks noGrp="1"/>
          </p:cNvSpPr>
          <p:nvPr>
            <p:ph idx="1"/>
          </p:nvPr>
        </p:nvSpPr>
        <p:spPr/>
        <p:txBody>
          <a:bodyPr/>
          <a:lstStyle/>
          <a:p>
            <a:pPr eaLnBrk="1" hangingPunct="1"/>
            <a:r>
              <a:rPr lang="en-US" smtClean="0"/>
              <a:t>Adder:</a:t>
            </a:r>
          </a:p>
        </p:txBody>
      </p:sp>
      <p:pic>
        <p:nvPicPr>
          <p:cNvPr id="2970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295525"/>
            <a:ext cx="76739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15066697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b="1" smtClean="0"/>
              <a:t/>
            </a:r>
            <a:br>
              <a:rPr lang="en-US" b="1" smtClean="0"/>
            </a:br>
            <a:r>
              <a:rPr lang="en-US" b="1" smtClean="0"/>
              <a:t>Multiplier &amp; Delay:</a:t>
            </a:r>
            <a:r>
              <a:rPr lang="en-US" smtClean="0"/>
              <a:t/>
            </a:r>
            <a:br>
              <a:rPr lang="en-US" smtClean="0"/>
            </a:br>
            <a:endParaRPr lang="en-US" smtClean="0"/>
          </a:p>
        </p:txBody>
      </p:sp>
      <p:sp>
        <p:nvSpPr>
          <p:cNvPr id="30723" name="Content Placeholder 2"/>
          <p:cNvSpPr>
            <a:spLocks noGrp="1"/>
          </p:cNvSpPr>
          <p:nvPr>
            <p:ph idx="1"/>
          </p:nvPr>
        </p:nvSpPr>
        <p:spPr/>
        <p:txBody>
          <a:bodyPr/>
          <a:lstStyle/>
          <a:p>
            <a:pPr eaLnBrk="1" hangingPunct="1"/>
            <a:endParaRPr lang="en-US" smtClean="0"/>
          </a:p>
        </p:txBody>
      </p:sp>
      <p:pic>
        <p:nvPicPr>
          <p:cNvPr id="3072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600200"/>
            <a:ext cx="82073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277537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173"/>
            <a:ext cx="9144000" cy="762000"/>
          </a:xfrm>
          <a:solidFill>
            <a:srgbClr val="00B050"/>
          </a:solidFill>
        </p:spPr>
        <p:style>
          <a:lnRef idx="1">
            <a:schemeClr val="accent2"/>
          </a:lnRef>
          <a:fillRef idx="2">
            <a:schemeClr val="accent2"/>
          </a:fillRef>
          <a:effectRef idx="1">
            <a:schemeClr val="accent2"/>
          </a:effectRef>
          <a:fontRef idx="minor">
            <a:schemeClr val="dk1"/>
          </a:fontRef>
        </p:style>
        <p:txBody>
          <a:bodyPr>
            <a:noAutofit/>
          </a:bodyPr>
          <a:lstStyle/>
          <a:p>
            <a:r>
              <a:rPr lang="en-US" sz="3200" dirty="0" smtClean="0">
                <a:solidFill>
                  <a:schemeClr val="tx1"/>
                </a:solidFill>
              </a:rPr>
              <a:t>Representation Digital Signal</a:t>
            </a:r>
            <a:endParaRPr lang="en-US" sz="3200" dirty="0">
              <a:solidFill>
                <a:schemeClr val="tx1"/>
              </a:solidFill>
            </a:endParaRPr>
          </a:p>
        </p:txBody>
      </p:sp>
      <p:sp>
        <p:nvSpPr>
          <p:cNvPr id="30" name="Rectangle 25"/>
          <p:cNvSpPr>
            <a:spLocks noChangeArrowheads="1"/>
          </p:cNvSpPr>
          <p:nvPr/>
        </p:nvSpPr>
        <p:spPr bwMode="auto">
          <a:xfrm>
            <a:off x="2971800" y="3643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6"/>
          <p:cNvSpPr>
            <a:spLocks noChangeArrowheads="1"/>
          </p:cNvSpPr>
          <p:nvPr/>
        </p:nvSpPr>
        <p:spPr bwMode="auto">
          <a:xfrm>
            <a:off x="2971800" y="410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+n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3"/>
          <p:cNvSpPr/>
          <p:nvPr/>
        </p:nvSpPr>
        <p:spPr>
          <a:xfrm>
            <a:off x="38100" y="993593"/>
            <a:ext cx="3171061"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Sequence  representation :</a:t>
            </a:r>
          </a:p>
        </p:txBody>
      </p:sp>
      <p:sp>
        <p:nvSpPr>
          <p:cNvPr id="43" name="Rectangle 42"/>
          <p:cNvSpPr/>
          <p:nvPr/>
        </p:nvSpPr>
        <p:spPr>
          <a:xfrm>
            <a:off x="0" y="3523417"/>
            <a:ext cx="3171061"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Graphical  representation :</a:t>
            </a:r>
          </a:p>
        </p:txBody>
      </p:sp>
      <mc:AlternateContent xmlns:mc="http://schemas.openxmlformats.org/markup-compatibility/2006" xmlns:a14="http://schemas.microsoft.com/office/drawing/2010/main">
        <mc:Choice Requires="a14">
          <p:sp>
            <p:nvSpPr>
              <p:cNvPr id="5" name="Rectangle 2"/>
              <p:cNvSpPr>
                <a:spLocks noChangeArrowheads="1"/>
              </p:cNvSpPr>
              <p:nvPr/>
            </p:nvSpPr>
            <p:spPr bwMode="auto">
              <a:xfrm>
                <a:off x="0" y="1427322"/>
                <a:ext cx="8686801" cy="22159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infinite duration signal with a time origin (n=0) indicated by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symbol ↑ is represented as</a:t>
                </a:r>
                <a:endParaRPr kumimoji="0" lang="en-US" sz="2000" b="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X(n)={………..0,0,1,4,1,1,1,4…..}</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itchFamily="18" charset="0"/>
                  <a:cs typeface="Times New Roman" pitchFamily="18" charset="0"/>
                </a:endParaRPr>
              </a:p>
              <a:p>
                <a:pPr eaLnBrk="0" fontAlgn="base" hangingPunct="0">
                  <a:spcBef>
                    <a:spcPct val="0"/>
                  </a:spcBef>
                  <a:spcAft>
                    <a:spcPct val="0"/>
                  </a:spcAft>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sequence x(n)     which is 0 for n&lt;0 can be represented as </a:t>
                </a:r>
                <a:endParaRPr lang="en-US" sz="2000" dirty="0" smtClean="0">
                  <a:latin typeface="Times New Roman" pitchFamily="18" charset="0"/>
                  <a:cs typeface="Times New Roman" pitchFamily="18" charset="0"/>
                </a:endParaRPr>
              </a:p>
              <a:p>
                <a:pPr eaLnBrk="0" fontAlgn="base" hangingPunct="0">
                  <a:spcBef>
                    <a:spcPct val="0"/>
                  </a:spcBef>
                  <a:spcAft>
                    <a:spcPct val="0"/>
                  </a:spcAft>
                </a:pPr>
                <a14:m>
                  <m:oMath xmlns:m="http://schemas.openxmlformats.org/officeDocument/2006/math">
                    <m:r>
                      <a:rPr lang="en-US" sz="2000" i="1">
                        <a:latin typeface="Cambria Math"/>
                      </a:rPr>
                      <m:t>𝑥</m:t>
                    </m:r>
                    <m:d>
                      <m:dPr>
                        <m:ctrlPr>
                          <a:rPr lang="en-US" sz="2000" i="1">
                            <a:latin typeface="Cambria Math"/>
                          </a:rPr>
                        </m:ctrlPr>
                      </m:dPr>
                      <m:e>
                        <m:r>
                          <a:rPr lang="en-US" sz="2000" i="1">
                            <a:latin typeface="Cambria Math"/>
                          </a:rPr>
                          <m:t>𝑛</m:t>
                        </m:r>
                      </m:e>
                    </m:d>
                    <m:r>
                      <a:rPr lang="en-US" sz="2000" i="1">
                        <a:latin typeface="Cambria Math"/>
                      </a:rPr>
                      <m:t>={0,1,4,1,1,1,4…..</m:t>
                    </m:r>
                  </m:oMath>
                </a14:m>
                <a:r>
                  <a:rPr lang="en-US" sz="2000" dirty="0">
                    <a:latin typeface="Times New Roman" pitchFamily="18" charset="0"/>
                    <a:cs typeface="Times New Roman" pitchFamily="18" charset="0"/>
                  </a:rPr>
                  <a:t> }</a:t>
                </a:r>
                <a:endParaRPr lang="en-US" sz="2000" i="1"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mc:Choice>
        <mc:Fallback xmlns="">
          <p:sp>
            <p:nvSpPr>
              <p:cNvPr id="5" name="Rectangle 2"/>
              <p:cNvSpPr>
                <a:spLocks noRot="1" noChangeAspect="1" noMove="1" noResize="1" noEditPoints="1" noAdjustHandles="1" noChangeArrowheads="1" noChangeShapeType="1" noTextEdit="1"/>
              </p:cNvSpPr>
              <p:nvPr/>
            </p:nvSpPr>
            <p:spPr bwMode="auto">
              <a:xfrm>
                <a:off x="0" y="1427322"/>
                <a:ext cx="8686801" cy="2215991"/>
              </a:xfrm>
              <a:prstGeom prst="rect">
                <a:avLst/>
              </a:prstGeom>
              <a:blipFill rotWithShape="1">
                <a:blip r:embed="rId2"/>
                <a:stretch>
                  <a:fillRect l="-702" t="-824" b="-38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4" name="Straight Arrow Connector 13"/>
          <p:cNvCxnSpPr/>
          <p:nvPr/>
        </p:nvCxnSpPr>
        <p:spPr>
          <a:xfrm flipV="1">
            <a:off x="2118360" y="7261860"/>
            <a:ext cx="0" cy="161290"/>
          </a:xfrm>
          <a:prstGeom prst="straightConnector1">
            <a:avLst/>
          </a:prstGeom>
          <a:ln>
            <a:solidFill>
              <a:schemeClr val="accent6">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048000"/>
            <a:ext cx="400384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p:nvPr/>
        </p:nvCxnSpPr>
        <p:spPr>
          <a:xfrm flipV="1">
            <a:off x="2651760" y="9760585"/>
            <a:ext cx="0" cy="161290"/>
          </a:xfrm>
          <a:prstGeom prst="straightConnector1">
            <a:avLst/>
          </a:prstGeom>
          <a:ln>
            <a:solidFill>
              <a:schemeClr val="accent6">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0" y="4066250"/>
            <a:ext cx="465864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000" dirty="0">
                <a:latin typeface="Times New Roman" pitchFamily="18" charset="0"/>
                <a:ea typeface="Times New Roman" pitchFamily="18" charset="0"/>
                <a:cs typeface="Times New Roman" pitchFamily="18" charset="0"/>
              </a:rPr>
              <a:t>The time origin for the sequence x(n) is </a:t>
            </a:r>
            <a:endParaRPr lang="en-US" sz="2000" dirty="0" smtClean="0">
              <a:latin typeface="Times New Roman" pitchFamily="18" charset="0"/>
              <a:ea typeface="Times New Roman" pitchFamily="18" charset="0"/>
              <a:cs typeface="Times New Roman" pitchFamily="18" charset="0"/>
            </a:endParaRP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understood </a:t>
            </a:r>
            <a:r>
              <a:rPr lang="en-US" sz="2000" dirty="0">
                <a:latin typeface="Times New Roman" pitchFamily="18" charset="0"/>
                <a:ea typeface="Times New Roman" pitchFamily="18" charset="0"/>
                <a:cs typeface="Times New Roman" pitchFamily="18" charset="0"/>
              </a:rPr>
              <a:t>to be the left most  point in the </a:t>
            </a:r>
            <a:endParaRPr lang="en-US" sz="2000" dirty="0" smtClean="0">
              <a:latin typeface="Times New Roman" pitchFamily="18" charset="0"/>
              <a:ea typeface="Times New Roman" pitchFamily="18" charset="0"/>
              <a:cs typeface="Times New Roman" pitchFamily="18" charset="0"/>
            </a:endParaRP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sequence </a:t>
            </a:r>
            <a:r>
              <a:rPr lang="en-US" sz="2000" dirty="0">
                <a:latin typeface="Times New Roman" pitchFamily="18" charset="0"/>
                <a:ea typeface="Times New Roman" pitchFamily="18" charset="0"/>
                <a:cs typeface="Times New Roman" pitchFamily="18" charset="0"/>
              </a:rPr>
              <a:t>where x(n) is 0 for n&lt;0</a:t>
            </a:r>
            <a:r>
              <a:rPr lang="en-US" sz="2000" dirty="0" smtClean="0">
                <a:latin typeface="Times New Roman" pitchFamily="18" charset="0"/>
                <a:ea typeface="Times New Roman" pitchFamily="18" charset="0"/>
                <a:cs typeface="Times New Roman" pitchFamily="18" charset="0"/>
              </a:rPr>
              <a:t>.</a:t>
            </a:r>
          </a:p>
          <a:p>
            <a:pPr lvl="0" fontAlgn="base">
              <a:spcBef>
                <a:spcPct val="0"/>
              </a:spcBef>
              <a:spcAft>
                <a:spcPct val="0"/>
              </a:spcAf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finite representation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n={0,1,4,1,1,1,4</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which is a 7-point sequence.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5414616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normAutofit fontScale="90000"/>
          </a:bodyPr>
          <a:lstStyle/>
          <a:p>
            <a:pPr eaLnBrk="1" hangingPunct="1"/>
            <a:r>
              <a:rPr lang="en-US" b="1" smtClean="0"/>
              <a:t>Example:</a:t>
            </a:r>
            <a:r>
              <a:rPr lang="en-US" smtClean="0"/>
              <a:t/>
            </a:r>
            <a:br>
              <a:rPr lang="en-US" smtClean="0"/>
            </a:br>
            <a:endParaRPr lang="en-US" smtClean="0"/>
          </a:p>
        </p:txBody>
      </p:sp>
      <p:sp>
        <p:nvSpPr>
          <p:cNvPr id="7172" name="Content Placeholder 2"/>
          <p:cNvSpPr>
            <a:spLocks noGrp="1"/>
          </p:cNvSpPr>
          <p:nvPr>
            <p:ph idx="1"/>
          </p:nvPr>
        </p:nvSpPr>
        <p:spPr/>
        <p:txBody>
          <a:bodyPr/>
          <a:lstStyle/>
          <a:p>
            <a:pPr eaLnBrk="1" hangingPunct="1"/>
            <a:r>
              <a:rPr lang="en-US" smtClean="0"/>
              <a:t>Using the basic blocks, sketch the block diagram representation of the discrete-time system described by the input-output relation</a:t>
            </a:r>
          </a:p>
          <a:p>
            <a:pPr eaLnBrk="1" hangingPunct="1"/>
            <a:r>
              <a:rPr lang="en-US" smtClean="0"/>
              <a:t>                  </a:t>
            </a:r>
          </a:p>
          <a:p>
            <a:pPr eaLnBrk="1" hangingPunct="1"/>
            <a:endParaRPr lang="en-US" smtClean="0"/>
          </a:p>
          <a:p>
            <a:pPr eaLnBrk="1" hangingPunct="1"/>
            <a:r>
              <a:rPr lang="en-US" smtClean="0"/>
              <a:t>Where, </a:t>
            </a:r>
            <a:r>
              <a:rPr lang="en-US" i="1" smtClean="0"/>
              <a:t>x</a:t>
            </a:r>
            <a:r>
              <a:rPr lang="en-US" smtClean="0"/>
              <a:t>(</a:t>
            </a:r>
            <a:r>
              <a:rPr lang="en-US" i="1" smtClean="0"/>
              <a:t>n</a:t>
            </a:r>
            <a:r>
              <a:rPr lang="en-US" smtClean="0"/>
              <a:t>) is the input and </a:t>
            </a:r>
            <a:r>
              <a:rPr lang="en-US" i="1" smtClean="0"/>
              <a:t>y</a:t>
            </a:r>
            <a:r>
              <a:rPr lang="en-US" smtClean="0"/>
              <a:t>(</a:t>
            </a:r>
            <a:r>
              <a:rPr lang="en-US" i="1" smtClean="0"/>
              <a:t>n</a:t>
            </a:r>
            <a:r>
              <a:rPr lang="en-US" smtClean="0"/>
              <a:t>) is the output of the system.</a:t>
            </a:r>
          </a:p>
          <a:p>
            <a:pPr eaLnBrk="1" hangingPunct="1"/>
            <a:endParaRPr lang="en-US" smtClean="0"/>
          </a:p>
        </p:txBody>
      </p:sp>
      <p:sp>
        <p:nvSpPr>
          <p:cNvPr id="71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prstClr val="black"/>
              </a:solidFill>
            </a:endParaRPr>
          </a:p>
        </p:txBody>
      </p:sp>
      <p:graphicFrame>
        <p:nvGraphicFramePr>
          <p:cNvPr id="7170" name="Object 1"/>
          <p:cNvGraphicFramePr>
            <a:graphicFrameLocks noChangeAspect="1"/>
          </p:cNvGraphicFramePr>
          <p:nvPr/>
        </p:nvGraphicFramePr>
        <p:xfrm>
          <a:off x="998538" y="3124200"/>
          <a:ext cx="6802437" cy="1143000"/>
        </p:xfrm>
        <a:graphic>
          <a:graphicData uri="http://schemas.openxmlformats.org/presentationml/2006/ole">
            <mc:AlternateContent xmlns:mc="http://schemas.openxmlformats.org/markup-compatibility/2006">
              <mc:Choice xmlns:v="urn:schemas-microsoft-com:vml" Requires="v">
                <p:oleObj spid="_x0000_s3107" name="Equation" r:id="rId3" imgW="2324100" imgH="393700" progId="Equation.3">
                  <p:embed/>
                </p:oleObj>
              </mc:Choice>
              <mc:Fallback>
                <p:oleObj name="Equation" r:id="rId3" imgW="23241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3124200"/>
                        <a:ext cx="680243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170141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US" smtClean="0"/>
          </a:p>
        </p:txBody>
      </p:sp>
      <p:sp>
        <p:nvSpPr>
          <p:cNvPr id="31747" name="Content Placeholder 2"/>
          <p:cNvSpPr>
            <a:spLocks noGrp="1"/>
          </p:cNvSpPr>
          <p:nvPr>
            <p:ph idx="1"/>
          </p:nvPr>
        </p:nvSpPr>
        <p:spPr/>
        <p:txBody>
          <a:bodyPr/>
          <a:lstStyle/>
          <a:p>
            <a:pPr eaLnBrk="1" hangingPunct="1"/>
            <a:endParaRPr lang="en-US" smtClean="0"/>
          </a:p>
        </p:txBody>
      </p:sp>
      <p:pic>
        <p:nvPicPr>
          <p:cNvPr id="3174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838200"/>
            <a:ext cx="79803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3435756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sz="3200" b="1" u="sng" smtClean="0"/>
              <a:t/>
            </a:r>
            <a:br>
              <a:rPr lang="en-US" sz="3200" b="1" u="sng" smtClean="0"/>
            </a:br>
            <a:r>
              <a:rPr lang="en-US" sz="3200" b="1" u="sng" smtClean="0"/>
              <a:t>Classification of Discrete -Time System:</a:t>
            </a:r>
            <a:r>
              <a:rPr lang="en-US" smtClean="0"/>
              <a:t/>
            </a:r>
            <a:br>
              <a:rPr lang="en-US" smtClean="0"/>
            </a:br>
            <a:endParaRPr lang="en-US" smtClean="0"/>
          </a:p>
        </p:txBody>
      </p:sp>
      <p:sp>
        <p:nvSpPr>
          <p:cNvPr id="32771" name="Content Placeholder 2"/>
          <p:cNvSpPr>
            <a:spLocks noGrp="1"/>
          </p:cNvSpPr>
          <p:nvPr>
            <p:ph idx="1"/>
          </p:nvPr>
        </p:nvSpPr>
        <p:spPr/>
        <p:txBody>
          <a:bodyPr>
            <a:normAutofit/>
          </a:bodyPr>
          <a:lstStyle/>
          <a:p>
            <a:r>
              <a:rPr lang="en-US" sz="2400" b="1" dirty="0"/>
              <a:t>Linear System:</a:t>
            </a:r>
            <a:endParaRPr lang="en-US" sz="2400" dirty="0"/>
          </a:p>
          <a:p>
            <a:r>
              <a:rPr lang="en-US" sz="2400" b="1" dirty="0"/>
              <a:t>Non-Linear System</a:t>
            </a:r>
            <a:r>
              <a:rPr lang="en-US" sz="2400" b="1" dirty="0" smtClean="0"/>
              <a:t>:</a:t>
            </a:r>
          </a:p>
          <a:p>
            <a:r>
              <a:rPr lang="en-US" sz="2400" b="1" dirty="0"/>
              <a:t>Time-Invariant System (Shift – Invariant System):</a:t>
            </a:r>
            <a:endParaRPr lang="en-US" sz="2400" dirty="0"/>
          </a:p>
          <a:p>
            <a:r>
              <a:rPr lang="en-US" sz="2400" b="1" dirty="0"/>
              <a:t>Time-Variant System:</a:t>
            </a:r>
            <a:endParaRPr lang="en-US" sz="2400" dirty="0"/>
          </a:p>
          <a:p>
            <a:pPr eaLnBrk="1" hangingPunct="1"/>
            <a:r>
              <a:rPr lang="en-US" sz="2400" b="1" dirty="0" smtClean="0"/>
              <a:t>Static or </a:t>
            </a:r>
            <a:r>
              <a:rPr lang="en-US" sz="2400" b="1" dirty="0" err="1" smtClean="0"/>
              <a:t>Memoryless</a:t>
            </a:r>
            <a:r>
              <a:rPr lang="en-US" sz="2400" b="1" dirty="0" smtClean="0"/>
              <a:t> System: </a:t>
            </a:r>
            <a:endParaRPr lang="en-US" sz="2400" dirty="0" smtClean="0"/>
          </a:p>
          <a:p>
            <a:pPr eaLnBrk="1" hangingPunct="1"/>
            <a:r>
              <a:rPr lang="en-US" sz="2400" b="1" dirty="0" smtClean="0"/>
              <a:t>Dynamic System: </a:t>
            </a:r>
            <a:endParaRPr lang="en-US" sz="2400" dirty="0" smtClean="0"/>
          </a:p>
          <a:p>
            <a:pPr eaLnBrk="1" hangingPunct="1"/>
            <a:r>
              <a:rPr lang="en-US" sz="2400" b="1" dirty="0" smtClean="0"/>
              <a:t>Causal System</a:t>
            </a:r>
          </a:p>
          <a:p>
            <a:pPr eaLnBrk="1" hangingPunct="1"/>
            <a:r>
              <a:rPr lang="en-US" sz="2400" b="1" dirty="0" smtClean="0"/>
              <a:t>Non-causal System</a:t>
            </a:r>
          </a:p>
          <a:p>
            <a:pPr eaLnBrk="1" hangingPunct="1"/>
            <a:r>
              <a:rPr lang="en-US" sz="2400" b="1" dirty="0" smtClean="0"/>
              <a:t>Stable System</a:t>
            </a:r>
          </a:p>
          <a:p>
            <a:pPr eaLnBrk="1" hangingPunct="1"/>
            <a:r>
              <a:rPr lang="en-US" sz="2400" b="1" dirty="0" smtClean="0"/>
              <a:t>Linear time-invariant (LTI) system</a:t>
            </a:r>
            <a:endParaRPr lang="en-US" sz="2400" dirty="0" smtClean="0"/>
          </a:p>
          <a:p>
            <a:pPr eaLnBrk="1" hangingPunct="1"/>
            <a:endParaRPr lang="en-US" sz="2400" dirty="0" smtClean="0"/>
          </a:p>
          <a:p>
            <a:pPr eaLnBrk="1" hangingPunct="1"/>
            <a:endParaRPr lang="en-US" sz="2800" dirty="0" smtClean="0"/>
          </a:p>
          <a:p>
            <a:pPr eaLnBrk="1" hangingPunct="1"/>
            <a:endParaRPr lang="en-US" sz="2800" dirty="0" smtClean="0"/>
          </a:p>
          <a:p>
            <a:pPr eaLnBrk="1" hangingPunct="1"/>
            <a:endParaRPr lang="en-US" dirty="0" smtClean="0"/>
          </a:p>
          <a:p>
            <a:pPr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solidFill>
              </a:rPr>
              <a:t>Prof. Dr. A K M Akhtar Hossain, CSE, RU.</a:t>
            </a:r>
          </a:p>
        </p:txBody>
      </p:sp>
    </p:spTree>
    <p:extLst>
      <p:ext uri="{BB962C8B-B14F-4D97-AF65-F5344CB8AC3E}">
        <p14:creationId xmlns:p14="http://schemas.microsoft.com/office/powerpoint/2010/main" val="2810161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b="1" smtClean="0"/>
              <a:t/>
            </a:r>
            <a:br>
              <a:rPr lang="en-US" b="1" smtClean="0"/>
            </a:br>
            <a:r>
              <a:rPr lang="en-US" b="1" smtClean="0"/>
              <a:t>Linear System:</a:t>
            </a:r>
            <a:r>
              <a:rPr lang="en-US" smtClean="0"/>
              <a:t/>
            </a:r>
            <a:br>
              <a:rPr lang="en-US" smtClean="0"/>
            </a:br>
            <a:endParaRPr lang="en-US" smtClean="0"/>
          </a:p>
        </p:txBody>
      </p:sp>
      <p:sp>
        <p:nvSpPr>
          <p:cNvPr id="37891" name="Content Placeholder 2"/>
          <p:cNvSpPr>
            <a:spLocks noGrp="1"/>
          </p:cNvSpPr>
          <p:nvPr>
            <p:ph idx="1"/>
          </p:nvPr>
        </p:nvSpPr>
        <p:spPr>
          <a:xfrm>
            <a:off x="152400" y="1600200"/>
            <a:ext cx="8991600" cy="5257800"/>
          </a:xfrm>
        </p:spPr>
        <p:txBody>
          <a:bodyPr/>
          <a:lstStyle/>
          <a:p>
            <a:pPr algn="just" eaLnBrk="1" hangingPunct="1"/>
            <a:r>
              <a:rPr lang="en-US" dirty="0" smtClean="0"/>
              <a:t>A linear system is one that satisfies (the superposition principal) the response of the system to a weighted sum of signals (inputs) be equal to the corresponding weighted sum of the responses (outputs) of the system to each of the individual input signals. </a:t>
            </a: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11" y="4648200"/>
            <a:ext cx="90309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992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US" smtClean="0"/>
          </a:p>
        </p:txBody>
      </p:sp>
      <p:sp>
        <p:nvSpPr>
          <p:cNvPr id="38915" name="Content Placeholder 2"/>
          <p:cNvSpPr>
            <a:spLocks noGrp="1"/>
          </p:cNvSpPr>
          <p:nvPr>
            <p:ph idx="1"/>
          </p:nvPr>
        </p:nvSpPr>
        <p:spPr>
          <a:xfrm>
            <a:off x="457200" y="1371600"/>
            <a:ext cx="8229600" cy="4754563"/>
          </a:xfrm>
        </p:spPr>
        <p:txBody>
          <a:bodyPr/>
          <a:lstStyle/>
          <a:p>
            <a:r>
              <a:rPr lang="en-US" smtClean="0"/>
              <a:t>A system is linear if and only if</a:t>
            </a:r>
          </a:p>
          <a:p>
            <a:r>
              <a:rPr lang="en-US" smtClean="0"/>
              <a:t>   T[ </a:t>
            </a:r>
            <a:r>
              <a:rPr lang="en-US" i="1" smtClean="0"/>
              <a:t>a</a:t>
            </a:r>
            <a:r>
              <a:rPr lang="en-US" baseline="-25000" smtClean="0"/>
              <a:t>1</a:t>
            </a:r>
            <a:r>
              <a:rPr lang="en-US" i="1" smtClean="0"/>
              <a:t>x</a:t>
            </a:r>
            <a:r>
              <a:rPr lang="en-US" baseline="-25000" smtClean="0"/>
              <a:t>1</a:t>
            </a:r>
            <a:r>
              <a:rPr lang="en-US" smtClean="0"/>
              <a:t>(</a:t>
            </a:r>
            <a:r>
              <a:rPr lang="en-US" i="1" smtClean="0"/>
              <a:t>n</a:t>
            </a:r>
            <a:r>
              <a:rPr lang="en-US" smtClean="0"/>
              <a:t>) + </a:t>
            </a:r>
            <a:r>
              <a:rPr lang="en-US" i="1" smtClean="0"/>
              <a:t>a</a:t>
            </a:r>
            <a:r>
              <a:rPr lang="en-US" baseline="-25000" smtClean="0"/>
              <a:t>2</a:t>
            </a:r>
            <a:r>
              <a:rPr lang="en-US" smtClean="0"/>
              <a:t> </a:t>
            </a:r>
            <a:r>
              <a:rPr lang="en-US" i="1" smtClean="0"/>
              <a:t>x</a:t>
            </a:r>
            <a:r>
              <a:rPr lang="en-US" baseline="-25000" smtClean="0"/>
              <a:t>2</a:t>
            </a:r>
            <a:r>
              <a:rPr lang="en-US" smtClean="0"/>
              <a:t>(</a:t>
            </a:r>
            <a:r>
              <a:rPr lang="en-US" i="1" smtClean="0"/>
              <a:t>n</a:t>
            </a:r>
            <a:r>
              <a:rPr lang="en-US" smtClean="0"/>
              <a:t>)] =  </a:t>
            </a:r>
            <a:r>
              <a:rPr lang="en-US" i="1" smtClean="0"/>
              <a:t> a</a:t>
            </a:r>
            <a:r>
              <a:rPr lang="en-US" baseline="-25000" smtClean="0"/>
              <a:t>1</a:t>
            </a:r>
            <a:r>
              <a:rPr lang="en-US" smtClean="0"/>
              <a:t>T[</a:t>
            </a:r>
            <a:r>
              <a:rPr lang="en-US" i="1" smtClean="0"/>
              <a:t>x</a:t>
            </a:r>
            <a:r>
              <a:rPr lang="en-US" baseline="-25000" smtClean="0"/>
              <a:t>1</a:t>
            </a:r>
            <a:r>
              <a:rPr lang="en-US" smtClean="0"/>
              <a:t>(</a:t>
            </a:r>
            <a:r>
              <a:rPr lang="en-US" i="1" smtClean="0"/>
              <a:t>n</a:t>
            </a:r>
            <a:r>
              <a:rPr lang="en-US" smtClean="0"/>
              <a:t>)]  +  </a:t>
            </a:r>
            <a:r>
              <a:rPr lang="en-US" i="1" smtClean="0"/>
              <a:t>a</a:t>
            </a:r>
            <a:r>
              <a:rPr lang="en-US" baseline="-25000" smtClean="0"/>
              <a:t>2</a:t>
            </a:r>
            <a:r>
              <a:rPr lang="en-US" smtClean="0"/>
              <a:t>T[</a:t>
            </a:r>
            <a:r>
              <a:rPr lang="en-US" i="1" smtClean="0"/>
              <a:t>x</a:t>
            </a:r>
            <a:r>
              <a:rPr lang="en-US" baseline="-25000" smtClean="0"/>
              <a:t>2</a:t>
            </a:r>
            <a:r>
              <a:rPr lang="en-US" smtClean="0"/>
              <a:t>(</a:t>
            </a:r>
            <a:r>
              <a:rPr lang="en-US" i="1" smtClean="0"/>
              <a:t>n</a:t>
            </a:r>
            <a:r>
              <a:rPr lang="en-US" smtClean="0"/>
              <a:t>)]                                       [Additivity]</a:t>
            </a:r>
          </a:p>
          <a:p>
            <a:r>
              <a:rPr lang="en-US" smtClean="0"/>
              <a:t> Where,</a:t>
            </a:r>
          </a:p>
          <a:p>
            <a:pPr lvl="2"/>
            <a:r>
              <a:rPr lang="en-US" i="1" smtClean="0"/>
              <a:t>x</a:t>
            </a:r>
            <a:r>
              <a:rPr lang="en-US" baseline="-25000" smtClean="0"/>
              <a:t>1</a:t>
            </a:r>
            <a:r>
              <a:rPr lang="en-US" smtClean="0"/>
              <a:t>(</a:t>
            </a:r>
            <a:r>
              <a:rPr lang="en-US" i="1" smtClean="0"/>
              <a:t>n</a:t>
            </a:r>
            <a:r>
              <a:rPr lang="en-US" smtClean="0"/>
              <a:t>) and </a:t>
            </a:r>
            <a:r>
              <a:rPr lang="en-US" i="1" smtClean="0"/>
              <a:t>x</a:t>
            </a:r>
            <a:r>
              <a:rPr lang="en-US" baseline="-25000" smtClean="0"/>
              <a:t>2</a:t>
            </a:r>
            <a:r>
              <a:rPr lang="en-US" smtClean="0"/>
              <a:t>(</a:t>
            </a:r>
            <a:r>
              <a:rPr lang="en-US" i="1" smtClean="0"/>
              <a:t>n</a:t>
            </a:r>
            <a:r>
              <a:rPr lang="en-US" smtClean="0"/>
              <a:t>) are inputs.</a:t>
            </a:r>
          </a:p>
          <a:p>
            <a:pPr lvl="2"/>
            <a:r>
              <a:rPr lang="en-US" i="1" smtClean="0"/>
              <a:t>a</a:t>
            </a:r>
            <a:r>
              <a:rPr lang="en-US" baseline="-25000" smtClean="0"/>
              <a:t>1</a:t>
            </a:r>
            <a:r>
              <a:rPr lang="en-US" smtClean="0"/>
              <a:t>  and  </a:t>
            </a:r>
            <a:r>
              <a:rPr lang="en-US" i="1" smtClean="0"/>
              <a:t>a</a:t>
            </a:r>
            <a:r>
              <a:rPr lang="en-US" baseline="-25000" smtClean="0"/>
              <a:t>2</a:t>
            </a:r>
            <a:r>
              <a:rPr lang="en-US" smtClean="0"/>
              <a:t>  are the constants.</a:t>
            </a:r>
          </a:p>
          <a:p>
            <a:pPr lvl="2"/>
            <a:r>
              <a:rPr lang="en-US" smtClean="0"/>
              <a:t>T is the operator.</a:t>
            </a:r>
          </a:p>
          <a:p>
            <a:r>
              <a:rPr lang="en-US" smtClean="0"/>
              <a:t> </a:t>
            </a:r>
            <a:r>
              <a:rPr lang="fr-FR" sz="2800" smtClean="0"/>
              <a:t>   T[ </a:t>
            </a:r>
            <a:r>
              <a:rPr lang="fr-FR" sz="2800" i="1" smtClean="0"/>
              <a:t>a</a:t>
            </a:r>
            <a:r>
              <a:rPr lang="fr-FR" sz="2800" baseline="-25000" smtClean="0"/>
              <a:t>1</a:t>
            </a:r>
            <a:r>
              <a:rPr lang="fr-FR" sz="2800" i="1" smtClean="0"/>
              <a:t>x</a:t>
            </a:r>
            <a:r>
              <a:rPr lang="fr-FR" sz="2800" baseline="-25000" smtClean="0"/>
              <a:t>1</a:t>
            </a:r>
            <a:r>
              <a:rPr lang="fr-FR" sz="2800" smtClean="0"/>
              <a:t>(</a:t>
            </a:r>
            <a:r>
              <a:rPr lang="fr-FR" sz="2800" i="1" smtClean="0"/>
              <a:t>n</a:t>
            </a:r>
            <a:r>
              <a:rPr lang="fr-FR" sz="2800" smtClean="0"/>
              <a:t>)] =  </a:t>
            </a:r>
            <a:r>
              <a:rPr lang="fr-FR" sz="2800" i="1" smtClean="0"/>
              <a:t>a</a:t>
            </a:r>
            <a:r>
              <a:rPr lang="fr-FR" sz="2800" baseline="-25000" smtClean="0"/>
              <a:t>1</a:t>
            </a:r>
            <a:r>
              <a:rPr lang="fr-FR" sz="2800" smtClean="0"/>
              <a:t>T[</a:t>
            </a:r>
            <a:r>
              <a:rPr lang="fr-FR" sz="2800" i="1" smtClean="0"/>
              <a:t>x</a:t>
            </a:r>
            <a:r>
              <a:rPr lang="fr-FR" sz="2800" baseline="-25000" smtClean="0"/>
              <a:t>1</a:t>
            </a:r>
            <a:r>
              <a:rPr lang="fr-FR" sz="2800" smtClean="0"/>
              <a:t>(</a:t>
            </a:r>
            <a:r>
              <a:rPr lang="fr-FR" sz="2800" i="1" smtClean="0"/>
              <a:t>n</a:t>
            </a:r>
            <a:r>
              <a:rPr lang="fr-FR" sz="2800" smtClean="0"/>
              <a:t>)]  = </a:t>
            </a:r>
            <a:r>
              <a:rPr lang="fr-FR" sz="2800" i="1" smtClean="0"/>
              <a:t>a</a:t>
            </a:r>
            <a:r>
              <a:rPr lang="fr-FR" sz="2800" baseline="-25000" smtClean="0"/>
              <a:t>1</a:t>
            </a:r>
            <a:r>
              <a:rPr lang="fr-FR" sz="2800" i="1" smtClean="0"/>
              <a:t> y</a:t>
            </a:r>
            <a:r>
              <a:rPr lang="fr-FR" sz="2800" i="1" baseline="-25000" smtClean="0"/>
              <a:t>1</a:t>
            </a:r>
            <a:r>
              <a:rPr lang="fr-FR" sz="2800" smtClean="0"/>
              <a:t>(</a:t>
            </a:r>
            <a:r>
              <a:rPr lang="fr-FR" sz="2800" i="1" smtClean="0"/>
              <a:t>n</a:t>
            </a:r>
            <a:r>
              <a:rPr lang="fr-FR" sz="2800" smtClean="0"/>
              <a:t>)              [Scaling]</a:t>
            </a:r>
            <a:endParaRPr lang="en-US" sz="2800" smtClean="0"/>
          </a:p>
          <a:p>
            <a:r>
              <a:rPr lang="fr-FR" smtClean="0"/>
              <a:t> </a:t>
            </a:r>
            <a:r>
              <a:rPr lang="fr-FR" sz="2800" smtClean="0"/>
              <a:t>Where, </a:t>
            </a:r>
            <a:r>
              <a:rPr lang="fr-FR" sz="2800" i="1" smtClean="0"/>
              <a:t>y</a:t>
            </a:r>
            <a:r>
              <a:rPr lang="fr-FR" sz="2800" i="1" baseline="-25000" smtClean="0"/>
              <a:t>1</a:t>
            </a:r>
            <a:r>
              <a:rPr lang="fr-FR" sz="2800" smtClean="0"/>
              <a:t>(</a:t>
            </a:r>
            <a:r>
              <a:rPr lang="fr-FR" sz="2800" i="1" smtClean="0"/>
              <a:t>n</a:t>
            </a:r>
            <a:r>
              <a:rPr lang="fr-FR" sz="2800" smtClean="0"/>
              <a:t>) = T[</a:t>
            </a:r>
            <a:r>
              <a:rPr lang="fr-FR" sz="2800" i="1" smtClean="0"/>
              <a:t>x</a:t>
            </a:r>
            <a:r>
              <a:rPr lang="fr-FR" sz="2800" baseline="-25000" smtClean="0"/>
              <a:t>1</a:t>
            </a:r>
            <a:r>
              <a:rPr lang="fr-FR" sz="2800" smtClean="0"/>
              <a:t>(</a:t>
            </a:r>
            <a:r>
              <a:rPr lang="fr-FR" sz="2800" i="1" smtClean="0"/>
              <a:t>n</a:t>
            </a:r>
            <a:r>
              <a:rPr lang="fr-FR" sz="2800" smtClean="0"/>
              <a:t>)] </a:t>
            </a:r>
            <a:endParaRPr lang="en-US" sz="2800" smtClean="0"/>
          </a:p>
          <a:p>
            <a:pPr eaLnBrk="1" hangingPunct="1"/>
            <a:endParaRPr lang="en-US"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3903314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32758" y="28755"/>
            <a:ext cx="8229600" cy="1143000"/>
          </a:xfrm>
        </p:spPr>
        <p:txBody>
          <a:bodyPr/>
          <a:lstStyle/>
          <a:p>
            <a:pPr eaLnBrk="1" hangingPunct="1"/>
            <a:r>
              <a:rPr lang="en-US" b="1" dirty="0" smtClean="0"/>
              <a:t/>
            </a:r>
            <a:br>
              <a:rPr lang="en-US" b="1" dirty="0" smtClean="0"/>
            </a:br>
            <a:r>
              <a:rPr lang="en-US" b="1" dirty="0" smtClean="0"/>
              <a:t>Linear System:</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509" y="1143000"/>
            <a:ext cx="8305800" cy="40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38509" y="5486400"/>
            <a:ext cx="8095891" cy="646331"/>
          </a:xfrm>
          <a:prstGeom prst="rect">
            <a:avLst/>
          </a:prstGeom>
          <a:noFill/>
        </p:spPr>
        <p:txBody>
          <a:bodyPr wrap="square" rtlCol="0">
            <a:spAutoFit/>
          </a:bodyPr>
          <a:lstStyle/>
          <a:p>
            <a:r>
              <a:rPr lang="en-US" dirty="0" smtClean="0">
                <a:solidFill>
                  <a:prstClr val="black"/>
                </a:solidFill>
              </a:rPr>
              <a:t>If the input are scaled by constants factor  c1 and c2 then output sequence scaled factor same.</a:t>
            </a:r>
            <a:endParaRPr lang="en-US" dirty="0">
              <a:solidFill>
                <a:prstClr val="black"/>
              </a:solidFill>
            </a:endParaRPr>
          </a:p>
        </p:txBody>
      </p:sp>
    </p:spTree>
    <p:extLst>
      <p:ext uri="{BB962C8B-B14F-4D97-AF65-F5344CB8AC3E}">
        <p14:creationId xmlns:p14="http://schemas.microsoft.com/office/powerpoint/2010/main" val="2299129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a:effectLst/>
              </a:rPr>
              <a:t>Linear non linear system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04" y="914400"/>
            <a:ext cx="4114800" cy="174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35284" y="2354045"/>
            <a:ext cx="6019800" cy="369332"/>
          </a:xfrm>
          <a:prstGeom prst="rect">
            <a:avLst/>
          </a:prstGeom>
        </p:spPr>
        <p:txBody>
          <a:bodyPr wrap="square">
            <a:spAutoFit/>
          </a:bodyPr>
          <a:lstStyle/>
          <a:p>
            <a:r>
              <a:rPr lang="en-US" dirty="0">
                <a:solidFill>
                  <a:prstClr val="black"/>
                </a:solidFill>
              </a:rPr>
              <a:t>The system operates on the sum of signals</a:t>
            </a:r>
            <a:endParaRPr lang="en-US" i="1" dirty="0">
              <a:solidFill>
                <a:prstClr val="black"/>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2723377"/>
            <a:ext cx="407978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24400" y="2971800"/>
            <a:ext cx="4572000" cy="2031325"/>
          </a:xfrm>
          <a:prstGeom prst="rect">
            <a:avLst/>
          </a:prstGeom>
        </p:spPr>
        <p:txBody>
          <a:bodyPr>
            <a:spAutoFit/>
          </a:bodyPr>
          <a:lstStyle/>
          <a:p>
            <a:pPr marL="285750" indent="-285750" algn="just">
              <a:buFont typeface="Wingdings" pitchFamily="2" charset="2"/>
              <a:buChar char="v"/>
            </a:pPr>
            <a:r>
              <a:rPr lang="en-US" dirty="0">
                <a:solidFill>
                  <a:prstClr val="black"/>
                </a:solidFill>
              </a:rPr>
              <a:t>The system operates on individual signal and the adds the weighted responses</a:t>
            </a:r>
            <a:r>
              <a:rPr lang="en-US" dirty="0" smtClean="0">
                <a:solidFill>
                  <a:prstClr val="black"/>
                </a:solidFill>
              </a:rPr>
              <a:t>.</a:t>
            </a:r>
          </a:p>
          <a:p>
            <a:pPr marL="285750" indent="-285750" algn="just">
              <a:buFont typeface="Wingdings" pitchFamily="2" charset="2"/>
              <a:buChar char="v"/>
            </a:pPr>
            <a:endParaRPr lang="en-US" i="1" dirty="0">
              <a:solidFill>
                <a:prstClr val="black"/>
              </a:solidFill>
            </a:endParaRPr>
          </a:p>
          <a:p>
            <a:pPr marL="285750" indent="-285750" algn="just">
              <a:buFont typeface="Wingdings" pitchFamily="2" charset="2"/>
              <a:buChar char="v"/>
            </a:pPr>
            <a:r>
              <a:rPr lang="en-US" dirty="0">
                <a:solidFill>
                  <a:prstClr val="black"/>
                </a:solidFill>
              </a:rPr>
              <a:t>If both the results are same the system is called linear otherwise the system in nonlinear.</a:t>
            </a:r>
            <a:endParaRPr lang="en-US" i="1" dirty="0">
              <a:solidFill>
                <a:prstClr val="black"/>
              </a:solidFill>
            </a:endParaRPr>
          </a:p>
        </p:txBody>
      </p:sp>
    </p:spTree>
    <p:extLst>
      <p:ext uri="{BB962C8B-B14F-4D97-AF65-F5344CB8AC3E}">
        <p14:creationId xmlns:p14="http://schemas.microsoft.com/office/powerpoint/2010/main" val="2589808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32758" y="28755"/>
            <a:ext cx="8229600" cy="504645"/>
          </a:xfrm>
        </p:spPr>
        <p:txBody>
          <a:bodyPr/>
          <a:lstStyle/>
          <a:p>
            <a:pPr eaLnBrk="1" hangingPunct="1"/>
            <a:r>
              <a:rPr lang="en-US" b="1" dirty="0" smtClean="0"/>
              <a:t/>
            </a:r>
            <a:br>
              <a:rPr lang="en-US" b="1" dirty="0" smtClean="0"/>
            </a:br>
            <a:r>
              <a:rPr lang="en-US" b="1" dirty="0" smtClean="0"/>
              <a:t>Linear System: Example</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22393"/>
            <a:ext cx="2276654" cy="108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28800"/>
            <a:ext cx="9029700" cy="884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162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b="1" smtClean="0"/>
              <a:t/>
            </a:r>
            <a:br>
              <a:rPr lang="en-US" b="1" smtClean="0"/>
            </a:br>
            <a:r>
              <a:rPr lang="en-US" b="1" smtClean="0"/>
              <a:t>Non-Linear System:</a:t>
            </a:r>
            <a:r>
              <a:rPr lang="en-US" smtClean="0"/>
              <a:t/>
            </a:r>
            <a:br>
              <a:rPr lang="en-US" smtClean="0"/>
            </a:br>
            <a:endParaRPr lang="en-US" smtClean="0"/>
          </a:p>
        </p:txBody>
      </p:sp>
      <p:sp>
        <p:nvSpPr>
          <p:cNvPr id="39939" name="Content Placeholder 2"/>
          <p:cNvSpPr>
            <a:spLocks noGrp="1"/>
          </p:cNvSpPr>
          <p:nvPr>
            <p:ph idx="1"/>
          </p:nvPr>
        </p:nvSpPr>
        <p:spPr/>
        <p:txBody>
          <a:bodyPr/>
          <a:lstStyle/>
          <a:p>
            <a:pPr algn="just" eaLnBrk="1" hangingPunct="1"/>
            <a:r>
              <a:rPr lang="en-US" dirty="0" smtClean="0"/>
              <a:t>If a system produces a nonzero output with a zero input, then the system is called non-linear system. (A non-linear system is one that does not satisfy the superposition principal.)</a:t>
            </a:r>
          </a:p>
          <a:p>
            <a:pPr algn="just" eaLnBrk="1" hangingPunct="1"/>
            <a:r>
              <a:rPr lang="en-US" dirty="0" smtClean="0"/>
              <a:t>Example:</a:t>
            </a:r>
          </a:p>
          <a:p>
            <a:pPr algn="just">
              <a:buFont typeface="Arial" charset="0"/>
              <a:buNone/>
            </a:pPr>
            <a:r>
              <a:rPr lang="en-US" i="1" dirty="0" smtClean="0"/>
              <a:t>                  y</a:t>
            </a:r>
            <a:r>
              <a:rPr lang="en-US" i="1" baseline="-25000" dirty="0" smtClean="0"/>
              <a:t>1</a:t>
            </a:r>
            <a:r>
              <a:rPr lang="en-US" dirty="0" smtClean="0"/>
              <a:t>(</a:t>
            </a:r>
            <a:r>
              <a:rPr lang="en-US" i="1" dirty="0" smtClean="0"/>
              <a:t>n</a:t>
            </a:r>
            <a:r>
              <a:rPr lang="en-US" dirty="0" smtClean="0"/>
              <a:t>) = A</a:t>
            </a:r>
            <a:r>
              <a:rPr lang="en-US" i="1" dirty="0" smtClean="0"/>
              <a:t>x</a:t>
            </a:r>
            <a:r>
              <a:rPr lang="en-US" baseline="-25000" dirty="0" smtClean="0"/>
              <a:t>1</a:t>
            </a:r>
            <a:r>
              <a:rPr lang="en-US" dirty="0" smtClean="0"/>
              <a:t>(</a:t>
            </a:r>
            <a:r>
              <a:rPr lang="en-US" i="1" dirty="0" smtClean="0"/>
              <a:t>n</a:t>
            </a:r>
            <a:r>
              <a:rPr lang="en-US" dirty="0" smtClean="0"/>
              <a:t>) + B    </a:t>
            </a:r>
          </a:p>
          <a:p>
            <a:pPr algn="just"/>
            <a:r>
              <a:rPr lang="en-US" dirty="0" smtClean="0"/>
              <a:t>Where, </a:t>
            </a:r>
            <a:r>
              <a:rPr lang="en-US" i="1" dirty="0" smtClean="0"/>
              <a:t>x</a:t>
            </a:r>
            <a:r>
              <a:rPr lang="en-US" baseline="-25000" dirty="0" smtClean="0"/>
              <a:t>1</a:t>
            </a:r>
            <a:r>
              <a:rPr lang="en-US" dirty="0" smtClean="0"/>
              <a:t>(</a:t>
            </a:r>
            <a:r>
              <a:rPr lang="en-US" i="1" dirty="0" smtClean="0"/>
              <a:t>n</a:t>
            </a:r>
            <a:r>
              <a:rPr lang="en-US" dirty="0" smtClean="0"/>
              <a:t>) is the input,  </a:t>
            </a:r>
            <a:r>
              <a:rPr lang="en-US" i="1" dirty="0" smtClean="0"/>
              <a:t>y</a:t>
            </a:r>
            <a:r>
              <a:rPr lang="en-US" i="1" baseline="-25000" dirty="0" smtClean="0"/>
              <a:t>1</a:t>
            </a:r>
            <a:r>
              <a:rPr lang="en-US" dirty="0" smtClean="0"/>
              <a:t>(</a:t>
            </a:r>
            <a:r>
              <a:rPr lang="en-US" i="1" dirty="0" smtClean="0"/>
              <a:t>n</a:t>
            </a:r>
            <a:r>
              <a:rPr lang="en-US" dirty="0" smtClean="0"/>
              <a:t>) is the output, </a:t>
            </a:r>
          </a:p>
          <a:p>
            <a:pPr algn="just"/>
            <a:r>
              <a:rPr lang="en-US" dirty="0" smtClean="0"/>
              <a:t> A and B are the constants. </a:t>
            </a: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1111420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639762"/>
          </a:xfrm>
        </p:spPr>
        <p:txBody>
          <a:bodyPr/>
          <a:lstStyle/>
          <a:p>
            <a:pPr eaLnBrk="1" hangingPunct="1"/>
            <a:r>
              <a:rPr lang="en-US" b="1" dirty="0" smtClean="0"/>
              <a:t/>
            </a:r>
            <a:br>
              <a:rPr lang="en-US" b="1" dirty="0" smtClean="0"/>
            </a:br>
            <a:r>
              <a:rPr lang="en-US" b="1" dirty="0" smtClean="0"/>
              <a:t>Non-Linear System:</a:t>
            </a:r>
            <a:r>
              <a:rPr lang="en-US" dirty="0" smtClean="0"/>
              <a:t/>
            </a:r>
            <a:br>
              <a:rPr lang="en-US" dirty="0" smtClean="0"/>
            </a:b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3878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217714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95550"/>
            <a:ext cx="8915400" cy="152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2" y="4455253"/>
            <a:ext cx="8295595" cy="22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49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52400"/>
            <a:ext cx="8229600" cy="63976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Some Elementary Discrete-Time Signals</a:t>
            </a:r>
          </a:p>
        </p:txBody>
      </p:sp>
      <p:sp>
        <p:nvSpPr>
          <p:cNvPr id="5" name="Rectangle 4"/>
          <p:cNvSpPr/>
          <p:nvPr/>
        </p:nvSpPr>
        <p:spPr>
          <a:xfrm>
            <a:off x="20782" y="1098974"/>
            <a:ext cx="3764172"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t>Unite sample sequence?</a:t>
            </a:r>
            <a:endParaRPr lang="en-US" sz="2400" dirty="0"/>
          </a:p>
        </p:txBody>
      </p:sp>
      <mc:AlternateContent xmlns:mc="http://schemas.openxmlformats.org/markup-compatibility/2006" xmlns:a14="http://schemas.microsoft.com/office/drawing/2010/main">
        <mc:Choice Requires="a14">
          <p:sp>
            <p:nvSpPr>
              <p:cNvPr id="6" name="Rectangle 5"/>
              <p:cNvSpPr/>
              <p:nvPr/>
            </p:nvSpPr>
            <p:spPr>
              <a:xfrm>
                <a:off x="0" y="1828799"/>
                <a:ext cx="4495800" cy="2955874"/>
              </a:xfrm>
              <a:prstGeom prst="rect">
                <a:avLst/>
              </a:prstGeom>
            </p:spPr>
            <p:txBody>
              <a:bodyPr wrap="square">
                <a:spAutoFit/>
              </a:bodyPr>
              <a:lstStyle/>
              <a:p>
                <a:r>
                  <a:rPr lang="en-US" sz="2000" dirty="0"/>
                  <a:t>The unite sample sequence is denoted by </a:t>
                </a:r>
                <a14:m>
                  <m:oMath xmlns:m="http://schemas.openxmlformats.org/officeDocument/2006/math">
                    <m:r>
                      <a:rPr lang="en-US" sz="2000" i="1">
                        <a:latin typeface="Cambria Math"/>
                      </a:rPr>
                      <m:t>𝛿</m:t>
                    </m:r>
                    <m:r>
                      <a:rPr lang="en-US" sz="2000" i="1">
                        <a:latin typeface="Cambria Math"/>
                      </a:rPr>
                      <m:t> </m:t>
                    </m:r>
                    <m:d>
                      <m:dPr>
                        <m:ctrlPr>
                          <a:rPr lang="en-US" sz="2000" i="1">
                            <a:latin typeface="Cambria Math"/>
                          </a:rPr>
                        </m:ctrlPr>
                      </m:dPr>
                      <m:e>
                        <m:r>
                          <a:rPr lang="en-US" sz="2000" i="1">
                            <a:latin typeface="Cambria Math"/>
                          </a:rPr>
                          <m:t>𝑛</m:t>
                        </m:r>
                      </m:e>
                    </m:d>
                  </m:oMath>
                </a14:m>
                <a:r>
                  <a:rPr lang="en-US" sz="2000" dirty="0"/>
                  <a:t> and is defined as</a:t>
                </a:r>
                <a:endParaRPr lang="en-US" sz="2000" i="1" dirty="0"/>
              </a:p>
              <a:p>
                <a:r>
                  <a:rPr lang="en-US" sz="2400" dirty="0"/>
                  <a:t>   </a:t>
                </a:r>
                <a14:m>
                  <m:oMath xmlns:m="http://schemas.openxmlformats.org/officeDocument/2006/math">
                    <m:r>
                      <a:rPr lang="en-US" sz="2400" i="1">
                        <a:latin typeface="Cambria Math"/>
                      </a:rPr>
                      <m:t>𝛿</m:t>
                    </m:r>
                    <m:r>
                      <a:rPr lang="en-US" sz="2400" i="1">
                        <a:latin typeface="Cambria Math"/>
                      </a:rPr>
                      <m:t> </m:t>
                    </m:r>
                    <m:d>
                      <m:dPr>
                        <m:ctrlPr>
                          <a:rPr lang="en-US" sz="2400" i="1">
                            <a:latin typeface="Cambria Math"/>
                          </a:rPr>
                        </m:ctrlPr>
                      </m:dPr>
                      <m:e>
                        <m:r>
                          <a:rPr lang="en-US" sz="2400" i="1">
                            <a:latin typeface="Cambria Math"/>
                          </a:rPr>
                          <m:t>𝑛</m:t>
                        </m:r>
                      </m:e>
                    </m:d>
                    <m:r>
                      <a:rPr lang="en-US" sz="2400" i="1">
                        <a:latin typeface="Cambria Math"/>
                      </a:rPr>
                      <m:t>≡</m:t>
                    </m:r>
                    <m:d>
                      <m:dPr>
                        <m:begChr m:val="{"/>
                        <m:endChr m:val=""/>
                        <m:ctrlPr>
                          <a:rPr lang="en-US" sz="2400" i="1">
                            <a:latin typeface="Cambria Math"/>
                          </a:rPr>
                        </m:ctrlPr>
                      </m:dPr>
                      <m:e>
                        <m:eqArr>
                          <m:eqArrPr>
                            <m:ctrlPr>
                              <a:rPr lang="en-US" sz="2400" i="1">
                                <a:latin typeface="Cambria Math"/>
                              </a:rPr>
                            </m:ctrlPr>
                          </m:eqArrPr>
                          <m:e>
                            <m:r>
                              <a:rPr lang="en-US" sz="2400" i="1">
                                <a:latin typeface="Cambria Math"/>
                              </a:rPr>
                              <m:t>1  ,      </m:t>
                            </m:r>
                            <m:r>
                              <a:rPr lang="en-US" sz="2400" i="1">
                                <a:latin typeface="Cambria Math"/>
                              </a:rPr>
                              <m:t>𝑓𝑜𝑟</m:t>
                            </m:r>
                            <m:r>
                              <a:rPr lang="en-US" sz="2400" i="1">
                                <a:latin typeface="Cambria Math"/>
                              </a:rPr>
                              <m:t> </m:t>
                            </m:r>
                            <m:r>
                              <a:rPr lang="en-US" sz="2400" i="1">
                                <a:latin typeface="Cambria Math"/>
                              </a:rPr>
                              <m:t>𝑛</m:t>
                            </m:r>
                            <m:r>
                              <a:rPr lang="en-US" sz="2400" i="1">
                                <a:latin typeface="Cambria Math"/>
                              </a:rPr>
                              <m:t>=0</m:t>
                            </m:r>
                          </m:e>
                          <m:e>
                            <m:r>
                              <a:rPr lang="en-US" sz="2400" i="1">
                                <a:latin typeface="Cambria Math"/>
                              </a:rPr>
                              <m:t>0  ,      </m:t>
                            </m:r>
                            <m:r>
                              <a:rPr lang="en-US" sz="2400" i="1">
                                <a:latin typeface="Cambria Math"/>
                              </a:rPr>
                              <m:t>𝑓𝑜𝑟</m:t>
                            </m:r>
                            <m:r>
                              <a:rPr lang="en-US" sz="2400" i="1">
                                <a:latin typeface="Cambria Math"/>
                              </a:rPr>
                              <m:t> </m:t>
                            </m:r>
                            <m:r>
                              <a:rPr lang="en-US" sz="2400" i="1">
                                <a:latin typeface="Cambria Math"/>
                              </a:rPr>
                              <m:t>𝑛</m:t>
                            </m:r>
                            <m:r>
                              <a:rPr lang="en-US" sz="2400" i="1">
                                <a:latin typeface="Cambria Math"/>
                              </a:rPr>
                              <m:t>≠0</m:t>
                            </m:r>
                          </m:e>
                        </m:eqArr>
                      </m:e>
                    </m:d>
                  </m:oMath>
                </a14:m>
                <a:endParaRPr lang="en-US" sz="2400" i="1" dirty="0"/>
              </a:p>
              <a:p>
                <a:r>
                  <a:rPr lang="en-US" sz="2000" dirty="0"/>
                  <a:t>The unit sample sequence is a signal that is zero every where except at n=0, where its value is unity (1). This is sometimes called a </a:t>
                </a:r>
                <a:r>
                  <a:rPr lang="en-US" sz="2000" b="1" dirty="0"/>
                  <a:t>unit impulse ..</a:t>
                </a:r>
                <a:r>
                  <a:rPr lang="en-US" sz="2000" dirty="0"/>
                  <a:t> </a:t>
                </a:r>
                <a:endParaRPr lang="en-US" sz="2000" i="1" dirty="0"/>
              </a:p>
            </p:txBody>
          </p:sp>
        </mc:Choice>
        <mc:Fallback xmlns="">
          <p:sp>
            <p:nvSpPr>
              <p:cNvPr id="6" name="Rectangle 5"/>
              <p:cNvSpPr>
                <a:spLocks noRot="1" noChangeAspect="1" noMove="1" noResize="1" noEditPoints="1" noAdjustHandles="1" noChangeArrowheads="1" noChangeShapeType="1" noTextEdit="1"/>
              </p:cNvSpPr>
              <p:nvPr/>
            </p:nvSpPr>
            <p:spPr>
              <a:xfrm>
                <a:off x="0" y="1828799"/>
                <a:ext cx="4495800" cy="2955874"/>
              </a:xfrm>
              <a:prstGeom prst="rect">
                <a:avLst/>
              </a:prstGeom>
              <a:blipFill rotWithShape="1">
                <a:blip r:embed="rId2"/>
                <a:stretch>
                  <a:fillRect l="-2033" t="-1031" r="-813" b="-2680"/>
                </a:stretch>
              </a:blipFill>
            </p:spPr>
            <p:txBody>
              <a:bodyPr/>
              <a:lstStyle/>
              <a:p>
                <a:r>
                  <a:rPr lang="en-US">
                    <a:noFill/>
                  </a:rPr>
                  <a:t> </a:t>
                </a:r>
              </a:p>
            </p:txBody>
          </p:sp>
        </mc:Fallback>
      </mc:AlternateContent>
      <p:pic>
        <p:nvPicPr>
          <p:cNvPr id="41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345" y="1318304"/>
            <a:ext cx="4876800" cy="168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0782" y="4881585"/>
            <a:ext cx="330430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Unit step signal?</a:t>
            </a:r>
            <a:endParaRPr lang="en-US" sz="2400" dirty="0"/>
          </a:p>
        </p:txBody>
      </p:sp>
      <mc:AlternateContent xmlns:mc="http://schemas.openxmlformats.org/markup-compatibility/2006" xmlns:a14="http://schemas.microsoft.com/office/drawing/2010/main">
        <mc:Choice Requires="a14">
          <p:sp>
            <p:nvSpPr>
              <p:cNvPr id="21" name="Rectangle 20"/>
              <p:cNvSpPr/>
              <p:nvPr/>
            </p:nvSpPr>
            <p:spPr>
              <a:xfrm>
                <a:off x="4253344" y="4655288"/>
                <a:ext cx="5043055" cy="2096728"/>
              </a:xfrm>
              <a:prstGeom prst="rect">
                <a:avLst/>
              </a:prstGeom>
            </p:spPr>
            <p:txBody>
              <a:bodyPr wrap="square">
                <a:spAutoFit/>
              </a:bodyPr>
              <a:lstStyle/>
              <a:p>
                <a:r>
                  <a:rPr lang="en-US" sz="2200" dirty="0"/>
                  <a:t>The unit step signal is denoted by </a:t>
                </a:r>
                <a14:m>
                  <m:oMath xmlns:m="http://schemas.openxmlformats.org/officeDocument/2006/math">
                    <m:r>
                      <a:rPr lang="en-US" sz="2200" i="1">
                        <a:latin typeface="Cambria Math"/>
                      </a:rPr>
                      <m:t>𝑢</m:t>
                    </m:r>
                    <m:d>
                      <m:dPr>
                        <m:ctrlPr>
                          <a:rPr lang="en-US" sz="2200" i="1">
                            <a:latin typeface="Cambria Math"/>
                          </a:rPr>
                        </m:ctrlPr>
                      </m:dPr>
                      <m:e>
                        <m:r>
                          <a:rPr lang="en-US" sz="2200" i="1">
                            <a:latin typeface="Cambria Math"/>
                          </a:rPr>
                          <m:t>𝑛</m:t>
                        </m:r>
                      </m:e>
                    </m:d>
                  </m:oMath>
                </a14:m>
                <a:r>
                  <a:rPr lang="en-US" sz="2200" dirty="0"/>
                  <a:t> and is defined as,</a:t>
                </a:r>
                <a:endParaRPr lang="en-US" sz="2200" i="1" dirty="0"/>
              </a:p>
              <a:p>
                <a:pPr/>
                <a14:m>
                  <m:oMathPara xmlns:m="http://schemas.openxmlformats.org/officeDocument/2006/math">
                    <m:oMathParaPr>
                      <m:jc m:val="centerGroup"/>
                    </m:oMathParaPr>
                    <m:oMath xmlns:m="http://schemas.openxmlformats.org/officeDocument/2006/math">
                      <m:r>
                        <a:rPr lang="en-US" sz="2200" i="1">
                          <a:latin typeface="Cambria Math"/>
                        </a:rPr>
                        <m:t>𝑢</m:t>
                      </m:r>
                      <m:d>
                        <m:dPr>
                          <m:ctrlPr>
                            <a:rPr lang="en-US" sz="2200" i="1">
                              <a:latin typeface="Cambria Math"/>
                            </a:rPr>
                          </m:ctrlPr>
                        </m:dPr>
                        <m:e>
                          <m:r>
                            <a:rPr lang="en-US" sz="2200" i="1">
                              <a:latin typeface="Cambria Math"/>
                            </a:rPr>
                            <m:t>𝑛</m:t>
                          </m:r>
                        </m:e>
                      </m:d>
                      <m:r>
                        <a:rPr lang="en-US" sz="2200" i="1">
                          <a:latin typeface="Cambria Math"/>
                        </a:rPr>
                        <m:t>≡</m:t>
                      </m:r>
                      <m:d>
                        <m:dPr>
                          <m:begChr m:val="{"/>
                          <m:endChr m:val=""/>
                          <m:ctrlPr>
                            <a:rPr lang="en-US" sz="2200" i="1">
                              <a:latin typeface="Cambria Math"/>
                            </a:rPr>
                          </m:ctrlPr>
                        </m:dPr>
                        <m:e>
                          <m:eqArr>
                            <m:eqArrPr>
                              <m:ctrlPr>
                                <a:rPr lang="en-US" sz="2200" i="1">
                                  <a:latin typeface="Cambria Math"/>
                                </a:rPr>
                              </m:ctrlPr>
                            </m:eqArrPr>
                            <m:e>
                              <m:r>
                                <a:rPr lang="en-US" sz="2200" i="1">
                                  <a:latin typeface="Cambria Math"/>
                                </a:rPr>
                                <m:t>1  ,      </m:t>
                              </m:r>
                              <m:r>
                                <a:rPr lang="en-US" sz="2200" i="1">
                                  <a:latin typeface="Cambria Math"/>
                                </a:rPr>
                                <m:t>𝑓𝑜𝑟</m:t>
                              </m:r>
                              <m:r>
                                <a:rPr lang="en-US" sz="2200" i="1">
                                  <a:latin typeface="Cambria Math"/>
                                </a:rPr>
                                <m:t> </m:t>
                              </m:r>
                              <m:r>
                                <a:rPr lang="en-US" sz="2200" i="1">
                                  <a:latin typeface="Cambria Math"/>
                                </a:rPr>
                                <m:t>𝑛</m:t>
                              </m:r>
                              <m:r>
                                <a:rPr lang="en-US" sz="2200" i="1">
                                  <a:latin typeface="Cambria Math"/>
                                </a:rPr>
                                <m:t>≥0</m:t>
                              </m:r>
                            </m:e>
                            <m:e>
                              <m:r>
                                <a:rPr lang="en-US" sz="2200" i="1">
                                  <a:latin typeface="Cambria Math"/>
                                </a:rPr>
                                <m:t>0  ,      </m:t>
                              </m:r>
                              <m:r>
                                <a:rPr lang="en-US" sz="2200" i="1">
                                  <a:latin typeface="Cambria Math"/>
                                </a:rPr>
                                <m:t>𝑓𝑜𝑟</m:t>
                              </m:r>
                              <m:r>
                                <a:rPr lang="en-US" sz="2200" i="1">
                                  <a:latin typeface="Cambria Math"/>
                                </a:rPr>
                                <m:t> </m:t>
                              </m:r>
                              <m:r>
                                <a:rPr lang="en-US" sz="2200" i="1">
                                  <a:latin typeface="Cambria Math"/>
                                </a:rPr>
                                <m:t>𝑛</m:t>
                              </m:r>
                              <m:r>
                                <a:rPr lang="en-US" sz="2200" i="1">
                                  <a:latin typeface="Cambria Math"/>
                                </a:rPr>
                                <m:t>&lt;0</m:t>
                              </m:r>
                            </m:e>
                          </m:eqArr>
                        </m:e>
                      </m:d>
                    </m:oMath>
                  </m:oMathPara>
                </a14:m>
                <a:endParaRPr lang="en-US" sz="2200" i="1" dirty="0"/>
              </a:p>
              <a:p>
                <a:r>
                  <a:rPr lang="en-US" sz="2200" dirty="0"/>
                  <a:t>The signal is zero for each n&lt; 0 and elsewhere it has a unity value. </a:t>
                </a:r>
                <a:endParaRPr lang="en-US" sz="2200" i="1" dirty="0"/>
              </a:p>
            </p:txBody>
          </p:sp>
        </mc:Choice>
        <mc:Fallback xmlns="">
          <p:sp>
            <p:nvSpPr>
              <p:cNvPr id="21" name="Rectangle 20"/>
              <p:cNvSpPr>
                <a:spLocks noRot="1" noChangeAspect="1" noMove="1" noResize="1" noEditPoints="1" noAdjustHandles="1" noChangeArrowheads="1" noChangeShapeType="1" noTextEdit="1"/>
              </p:cNvSpPr>
              <p:nvPr/>
            </p:nvSpPr>
            <p:spPr>
              <a:xfrm>
                <a:off x="4253344" y="4655288"/>
                <a:ext cx="5043055" cy="2096728"/>
              </a:xfrm>
              <a:prstGeom prst="rect">
                <a:avLst/>
              </a:prstGeom>
              <a:blipFill rotWithShape="1">
                <a:blip r:embed="rId4"/>
                <a:stretch>
                  <a:fillRect l="-1572" t="-1744" r="-1451" b="-4942"/>
                </a:stretch>
              </a:blipFill>
            </p:spPr>
            <p:txBody>
              <a:bodyPr/>
              <a:lstStyle/>
              <a:p>
                <a:r>
                  <a:rPr lang="en-US">
                    <a:noFill/>
                  </a:rPr>
                  <a:t> </a:t>
                </a:r>
              </a:p>
            </p:txBody>
          </p:sp>
        </mc:Fallback>
      </mc:AlternateContent>
      <p:pic>
        <p:nvPicPr>
          <p:cNvPr id="41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573" y="5523380"/>
            <a:ext cx="5329209" cy="122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2098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639762"/>
          </a:xfrm>
        </p:spPr>
        <p:txBody>
          <a:bodyPr/>
          <a:lstStyle/>
          <a:p>
            <a:pPr eaLnBrk="1" hangingPunct="1"/>
            <a:r>
              <a:rPr lang="en-US" b="1" dirty="0" smtClean="0"/>
              <a:t/>
            </a:r>
            <a:br>
              <a:rPr lang="en-US" b="1" dirty="0" smtClean="0"/>
            </a:br>
            <a:r>
              <a:rPr lang="en-US" b="1" dirty="0" smtClean="0"/>
              <a:t>Non-Linear System:</a:t>
            </a:r>
            <a:r>
              <a:rPr lang="en-US" dirty="0" smtClean="0"/>
              <a:t/>
            </a:r>
            <a:br>
              <a:rPr lang="en-US" dirty="0" smtClean="0"/>
            </a:b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4"/>
            <a:ext cx="9144000" cy="883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9386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639762"/>
          </a:xfrm>
        </p:spPr>
        <p:txBody>
          <a:bodyPr/>
          <a:lstStyle/>
          <a:p>
            <a:pPr eaLnBrk="1" hangingPunct="1"/>
            <a:r>
              <a:rPr lang="en-US" b="1" dirty="0" smtClean="0"/>
              <a:t/>
            </a:r>
            <a:br>
              <a:rPr lang="en-US" b="1" dirty="0" smtClean="0"/>
            </a:br>
            <a:r>
              <a:rPr lang="en-US" b="1" dirty="0" smtClean="0"/>
              <a:t>Non-Linear System:</a:t>
            </a:r>
            <a:r>
              <a:rPr lang="en-US" dirty="0" smtClean="0"/>
              <a:t/>
            </a:r>
            <a:br>
              <a:rPr lang="en-US" dirty="0" smtClean="0"/>
            </a:br>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153400" cy="25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3962400"/>
            <a:ext cx="8610600" cy="369332"/>
          </a:xfrm>
          <a:prstGeom prst="rect">
            <a:avLst/>
          </a:prstGeom>
          <a:noFill/>
        </p:spPr>
        <p:txBody>
          <a:bodyPr wrap="square" rtlCol="0">
            <a:spAutoFit/>
          </a:bodyPr>
          <a:lstStyle/>
          <a:p>
            <a:r>
              <a:rPr lang="en-US" dirty="0" smtClean="0">
                <a:solidFill>
                  <a:prstClr val="black"/>
                </a:solidFill>
              </a:rPr>
              <a:t>Which shown all positive sequence in </a:t>
            </a:r>
            <a:r>
              <a:rPr lang="en-US" dirty="0" err="1" smtClean="0">
                <a:solidFill>
                  <a:prstClr val="black"/>
                </a:solidFill>
              </a:rPr>
              <a:t>ceter</a:t>
            </a:r>
            <a:r>
              <a:rPr lang="en-US" dirty="0" smtClean="0">
                <a:solidFill>
                  <a:prstClr val="black"/>
                </a:solidFill>
              </a:rPr>
              <a:t> figure -b</a:t>
            </a:r>
            <a:endParaRPr lang="en-US" dirty="0">
              <a:solidFill>
                <a:prstClr val="black"/>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6982"/>
            <a:ext cx="9144000" cy="75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3788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75593" y="0"/>
            <a:ext cx="8229600" cy="1143000"/>
          </a:xfrm>
        </p:spPr>
        <p:txBody>
          <a:bodyPr/>
          <a:lstStyle/>
          <a:p>
            <a:pPr eaLnBrk="1" hangingPunct="1"/>
            <a:r>
              <a:rPr lang="en-US" sz="3200" b="1" dirty="0" smtClean="0"/>
              <a:t/>
            </a:r>
            <a:br>
              <a:rPr lang="en-US" sz="3200" b="1" dirty="0" smtClean="0"/>
            </a:br>
            <a:r>
              <a:rPr lang="en-US" sz="3200" b="1" dirty="0" smtClean="0"/>
              <a:t>Time-Invariant System </a:t>
            </a:r>
            <a:br>
              <a:rPr lang="en-US" sz="3200" b="1" dirty="0" smtClean="0"/>
            </a:br>
            <a:r>
              <a:rPr lang="en-US" sz="3200" b="1" dirty="0" smtClean="0"/>
              <a:t>(Shift – Invariant System):</a:t>
            </a:r>
            <a:r>
              <a:rPr lang="en-US" dirty="0" smtClean="0"/>
              <a:t/>
            </a:r>
            <a:br>
              <a:rPr lang="en-US" dirty="0" smtClean="0"/>
            </a:br>
            <a:endParaRPr lang="en-US" dirty="0" smtClean="0"/>
          </a:p>
        </p:txBody>
      </p:sp>
      <p:sp>
        <p:nvSpPr>
          <p:cNvPr id="35843" name="Content Placeholder 2"/>
          <p:cNvSpPr>
            <a:spLocks noGrp="1"/>
          </p:cNvSpPr>
          <p:nvPr>
            <p:ph idx="1"/>
          </p:nvPr>
        </p:nvSpPr>
        <p:spPr>
          <a:xfrm>
            <a:off x="444719" y="1447800"/>
            <a:ext cx="8229600" cy="4525963"/>
          </a:xfrm>
        </p:spPr>
        <p:txBody>
          <a:bodyPr/>
          <a:lstStyle/>
          <a:p>
            <a:pPr algn="just" eaLnBrk="1" hangingPunct="1">
              <a:buFont typeface="Wingdings" pitchFamily="2" charset="2"/>
              <a:buChar char="q"/>
            </a:pPr>
            <a:r>
              <a:rPr lang="en-US" sz="2400" b="1" dirty="0" smtClean="0"/>
              <a:t>A system is called time-invariant system if its input-output characteristics do not change with time.</a:t>
            </a:r>
          </a:p>
          <a:p>
            <a:pPr marL="0" indent="0" algn="just" eaLnBrk="1" hangingPunct="1">
              <a:buNone/>
            </a:pP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71750"/>
            <a:ext cx="84105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94" y="4286250"/>
            <a:ext cx="85534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921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1021"/>
            <a:ext cx="8229600" cy="1143000"/>
          </a:xfrm>
        </p:spPr>
        <p:txBody>
          <a:bodyPr/>
          <a:lstStyle/>
          <a:p>
            <a:pPr eaLnBrk="1" hangingPunct="1"/>
            <a:r>
              <a:rPr lang="en-US" sz="3200" b="1" dirty="0" smtClean="0"/>
              <a:t/>
            </a:r>
            <a:br>
              <a:rPr lang="en-US" sz="3200" b="1" dirty="0" smtClean="0"/>
            </a:br>
            <a:r>
              <a:rPr lang="en-US" sz="3200" b="1" dirty="0" smtClean="0"/>
              <a:t>Time-Invariant System </a:t>
            </a:r>
            <a:br>
              <a:rPr lang="en-US" sz="3200" b="1" dirty="0" smtClean="0"/>
            </a:br>
            <a:r>
              <a:rPr lang="en-US" sz="3200" b="1" dirty="0" smtClean="0"/>
              <a:t>(Shift – Invariant System):</a:t>
            </a:r>
            <a:r>
              <a:rPr lang="en-US" dirty="0" smtClean="0"/>
              <a:t/>
            </a:r>
            <a:br>
              <a:rPr lang="en-US" dirty="0" smtClean="0"/>
            </a:br>
            <a:endParaRPr lang="en-US" dirty="0" smtClean="0"/>
          </a:p>
        </p:txBody>
      </p:sp>
      <p:sp>
        <p:nvSpPr>
          <p:cNvPr id="35843" name="Content Placeholder 2"/>
          <p:cNvSpPr>
            <a:spLocks noGrp="1"/>
          </p:cNvSpPr>
          <p:nvPr>
            <p:ph idx="1"/>
          </p:nvPr>
        </p:nvSpPr>
        <p:spPr>
          <a:xfrm>
            <a:off x="10510" y="990600"/>
            <a:ext cx="9144000" cy="5867400"/>
          </a:xfrm>
        </p:spPr>
        <p:txBody>
          <a:bodyPr/>
          <a:lstStyle/>
          <a:p>
            <a:pPr algn="just"/>
            <a:r>
              <a:rPr lang="en-US" sz="1600" dirty="0">
                <a:latin typeface="Times New Roman" pitchFamily="18" charset="0"/>
                <a:cs typeface="Times New Roman" pitchFamily="18" charset="0"/>
              </a:rPr>
              <a:t>To determine if any given system is time invariant, we need to perform </a:t>
            </a:r>
            <a:r>
              <a:rPr lang="en-US" sz="1600" dirty="0" smtClean="0">
                <a:latin typeface="Times New Roman" pitchFamily="18" charset="0"/>
                <a:cs typeface="Times New Roman" pitchFamily="18" charset="0"/>
              </a:rPr>
              <a:t>the test </a:t>
            </a:r>
            <a:r>
              <a:rPr lang="en-US" sz="1600" dirty="0">
                <a:latin typeface="Times New Roman" pitchFamily="18" charset="0"/>
                <a:cs typeface="Times New Roman" pitchFamily="18" charset="0"/>
              </a:rPr>
              <a:t>specified by the preceding definition. Basically, we excite the system with </a:t>
            </a:r>
            <a:r>
              <a:rPr lang="en-US" sz="1600" dirty="0" smtClean="0">
                <a:latin typeface="Times New Roman" pitchFamily="18" charset="0"/>
                <a:cs typeface="Times New Roman" pitchFamily="18" charset="0"/>
              </a:rPr>
              <a:t>an arbitrary </a:t>
            </a:r>
            <a:r>
              <a:rPr lang="en-US" sz="1600" dirty="0">
                <a:latin typeface="Times New Roman" pitchFamily="18" charset="0"/>
                <a:cs typeface="Times New Roman" pitchFamily="18" charset="0"/>
              </a:rPr>
              <a:t>input sequence </a:t>
            </a:r>
            <a:r>
              <a:rPr lang="en-US" sz="1600" b="1" i="1" dirty="0">
                <a:latin typeface="Times New Roman" pitchFamily="18" charset="0"/>
                <a:cs typeface="Times New Roman" pitchFamily="18" charset="0"/>
              </a:rPr>
              <a:t>x ( n ) , </a:t>
            </a:r>
            <a:r>
              <a:rPr lang="en-US" sz="1600" dirty="0">
                <a:latin typeface="Times New Roman" pitchFamily="18" charset="0"/>
                <a:cs typeface="Times New Roman" pitchFamily="18" charset="0"/>
              </a:rPr>
              <a:t>which produces an output denoted as </a:t>
            </a:r>
            <a:r>
              <a:rPr lang="en-US" sz="1600" i="1" dirty="0">
                <a:latin typeface="Times New Roman" pitchFamily="18" charset="0"/>
                <a:cs typeface="Times New Roman" pitchFamily="18" charset="0"/>
              </a:rPr>
              <a:t>y(n). </a:t>
            </a:r>
            <a:r>
              <a:rPr lang="en-US" sz="1600" dirty="0" smtClean="0">
                <a:latin typeface="Times New Roman" pitchFamily="18" charset="0"/>
                <a:cs typeface="Times New Roman" pitchFamily="18" charset="0"/>
              </a:rPr>
              <a:t>Next we </a:t>
            </a:r>
            <a:r>
              <a:rPr lang="en-US" sz="1600" dirty="0">
                <a:latin typeface="Times New Roman" pitchFamily="18" charset="0"/>
                <a:cs typeface="Times New Roman" pitchFamily="18" charset="0"/>
              </a:rPr>
              <a:t>delay the input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equence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by same amount </a:t>
            </a:r>
            <a:r>
              <a:rPr lang="en-US" sz="1600" b="1" i="1" dirty="0">
                <a:latin typeface="Times New Roman" pitchFamily="18" charset="0"/>
                <a:cs typeface="Times New Roman" pitchFamily="18" charset="0"/>
              </a:rPr>
              <a:t>k </a:t>
            </a:r>
            <a:r>
              <a:rPr lang="en-US" sz="1600" dirty="0">
                <a:latin typeface="Times New Roman" pitchFamily="18" charset="0"/>
                <a:cs typeface="Times New Roman" pitchFamily="18" charset="0"/>
              </a:rPr>
              <a:t>and </a:t>
            </a:r>
            <a:r>
              <a:rPr lang="en-US" sz="1600" dirty="0" err="1">
                <a:latin typeface="Times New Roman" pitchFamily="18" charset="0"/>
                <a:cs typeface="Times New Roman" pitchFamily="18" charset="0"/>
              </a:rPr>
              <a:t>recompute</a:t>
            </a:r>
            <a:r>
              <a:rPr lang="en-US" sz="1600" dirty="0">
                <a:latin typeface="Times New Roman" pitchFamily="18" charset="0"/>
                <a:cs typeface="Times New Roman" pitchFamily="18" charset="0"/>
              </a:rPr>
              <a:t> the output. </a:t>
            </a:r>
            <a:r>
              <a:rPr lang="en-US" sz="1600" dirty="0" smtClean="0">
                <a:latin typeface="Times New Roman" pitchFamily="18" charset="0"/>
                <a:cs typeface="Times New Roman" pitchFamily="18" charset="0"/>
              </a:rPr>
              <a:t>In general</a:t>
            </a:r>
            <a:r>
              <a:rPr lang="en-US" sz="1600" dirty="0">
                <a:latin typeface="Times New Roman" pitchFamily="18" charset="0"/>
                <a:cs typeface="Times New Roman" pitchFamily="18" charset="0"/>
              </a:rPr>
              <a:t>, we can write the output </a:t>
            </a:r>
            <a:r>
              <a:rPr lang="en-US" sz="1600" dirty="0" smtClean="0">
                <a:latin typeface="Times New Roman" pitchFamily="18" charset="0"/>
                <a:cs typeface="Times New Roman" pitchFamily="18" charset="0"/>
              </a:rPr>
              <a:t>as</a:t>
            </a:r>
          </a:p>
          <a:p>
            <a:pPr algn="just"/>
            <a:endParaRPr lang="en-US" sz="1600" b="1" i="1" u="sng" dirty="0">
              <a:latin typeface="Times New Roman" pitchFamily="18" charset="0"/>
              <a:cs typeface="Times New Roman" pitchFamily="18" charset="0"/>
            </a:endParaRPr>
          </a:p>
          <a:p>
            <a:pPr algn="just"/>
            <a:endParaRPr lang="en-US" sz="1600" b="1" i="1" u="sng" dirty="0" smtClean="0">
              <a:latin typeface="Times New Roman" pitchFamily="18" charset="0"/>
              <a:cs typeface="Times New Roman" pitchFamily="18" charset="0"/>
            </a:endParaRPr>
          </a:p>
          <a:p>
            <a:pPr algn="just"/>
            <a:endParaRPr lang="en-US" sz="1600" b="1" i="1" u="sng" dirty="0" smtClean="0">
              <a:latin typeface="Times New Roman" pitchFamily="18" charset="0"/>
              <a:cs typeface="Times New Roman" pitchFamily="18" charset="0"/>
            </a:endParaRPr>
          </a:p>
          <a:p>
            <a:pPr algn="just"/>
            <a:endParaRPr lang="en-US" sz="1600" b="1" i="1" u="sng" dirty="0">
              <a:latin typeface="Times New Roman" pitchFamily="18" charset="0"/>
              <a:cs typeface="Times New Roman" pitchFamily="18" charset="0"/>
            </a:endParaRPr>
          </a:p>
          <a:p>
            <a:pPr algn="just"/>
            <a:endParaRPr lang="en-US" sz="1600" b="1" i="1" u="sng" dirty="0" smtClean="0">
              <a:latin typeface="Times New Roman" pitchFamily="18" charset="0"/>
              <a:cs typeface="Times New Roman" pitchFamily="18" charset="0"/>
            </a:endParaRPr>
          </a:p>
          <a:p>
            <a:pPr algn="just" eaLnBrk="1" hangingPunct="1"/>
            <a:r>
              <a:rPr lang="en-US" sz="2400" b="1" i="1" u="sng" dirty="0" smtClean="0"/>
              <a:t>Example 1:</a:t>
            </a:r>
            <a:r>
              <a:rPr lang="en-US" sz="2400" i="1" u="sng" dirty="0" smtClean="0"/>
              <a:t> </a:t>
            </a:r>
            <a:r>
              <a:rPr lang="en-US" sz="2400" i="1" dirty="0" smtClean="0"/>
              <a:t>         y</a:t>
            </a:r>
            <a:r>
              <a:rPr lang="en-US" sz="2400" dirty="0" smtClean="0"/>
              <a:t>(</a:t>
            </a:r>
            <a:r>
              <a:rPr lang="en-US" sz="2400" i="1" dirty="0" smtClean="0"/>
              <a:t>n</a:t>
            </a:r>
            <a:r>
              <a:rPr lang="en-US" sz="2400" dirty="0" smtClean="0"/>
              <a:t>) = T{</a:t>
            </a:r>
            <a:r>
              <a:rPr lang="en-US" sz="2400" i="1" dirty="0" smtClean="0"/>
              <a:t>x</a:t>
            </a:r>
            <a:r>
              <a:rPr lang="en-US" sz="2400" dirty="0" smtClean="0"/>
              <a:t>(</a:t>
            </a:r>
            <a:r>
              <a:rPr lang="en-US" sz="2400" i="1" dirty="0" smtClean="0"/>
              <a:t>n</a:t>
            </a:r>
            <a:r>
              <a:rPr lang="en-US" sz="2400" dirty="0" smtClean="0"/>
              <a:t>)}                 </a:t>
            </a:r>
          </a:p>
          <a:p>
            <a:pPr lvl="1" algn="just" eaLnBrk="1" hangingPunct="1">
              <a:buFont typeface="Wingdings" pitchFamily="2" charset="2"/>
              <a:buChar char="v"/>
            </a:pPr>
            <a:r>
              <a:rPr lang="en-US" sz="2000" dirty="0" smtClean="0"/>
              <a:t>Where, T denotes the transformation operator and </a:t>
            </a:r>
            <a:r>
              <a:rPr lang="en-US" sz="2000" i="1" dirty="0" smtClean="0"/>
              <a:t>x</a:t>
            </a:r>
            <a:r>
              <a:rPr lang="en-US" sz="2000" dirty="0" smtClean="0"/>
              <a:t>(</a:t>
            </a:r>
            <a:r>
              <a:rPr lang="en-US" sz="2000" i="1" dirty="0" smtClean="0"/>
              <a:t>n</a:t>
            </a:r>
            <a:r>
              <a:rPr lang="en-US" sz="2000" dirty="0" smtClean="0"/>
              <a:t>) is</a:t>
            </a:r>
          </a:p>
          <a:p>
            <a:pPr lvl="1" algn="just" eaLnBrk="1" hangingPunct="1">
              <a:buFont typeface="Wingdings" pitchFamily="2" charset="2"/>
              <a:buChar char="v"/>
            </a:pPr>
            <a:r>
              <a:rPr lang="en-US" sz="2000" dirty="0" smtClean="0"/>
              <a:t> the input and </a:t>
            </a:r>
            <a:r>
              <a:rPr lang="en-US" sz="2000" i="1" dirty="0" smtClean="0"/>
              <a:t>y</a:t>
            </a:r>
            <a:r>
              <a:rPr lang="en-US" sz="2000" dirty="0" smtClean="0"/>
              <a:t>(</a:t>
            </a:r>
            <a:r>
              <a:rPr lang="en-US" sz="2000" i="1" dirty="0" smtClean="0"/>
              <a:t>n</a:t>
            </a:r>
            <a:r>
              <a:rPr lang="en-US" sz="2000" dirty="0" smtClean="0"/>
              <a:t>) is the output of the system </a:t>
            </a:r>
          </a:p>
          <a:p>
            <a:pPr algn="just" eaLnBrk="1" hangingPunct="1"/>
            <a:r>
              <a:rPr lang="en-US" sz="2400" b="1" u="sng" dirty="0" smtClean="0"/>
              <a:t>Example 2: </a:t>
            </a:r>
            <a:r>
              <a:rPr lang="en-US" sz="2400" dirty="0" smtClean="0"/>
              <a:t> </a:t>
            </a:r>
          </a:p>
          <a:p>
            <a:pPr algn="just" eaLnBrk="1" hangingPunct="1"/>
            <a:r>
              <a:rPr lang="en-US" sz="2400" i="1" dirty="0" smtClean="0"/>
              <a:t>y</a:t>
            </a:r>
            <a:r>
              <a:rPr lang="en-US" sz="2400" dirty="0" smtClean="0"/>
              <a:t>(</a:t>
            </a:r>
            <a:r>
              <a:rPr lang="en-US" sz="2400" i="1" dirty="0" smtClean="0"/>
              <a:t>n</a:t>
            </a:r>
            <a:r>
              <a:rPr lang="en-US" sz="2400" dirty="0" smtClean="0"/>
              <a:t>-</a:t>
            </a:r>
            <a:r>
              <a:rPr lang="en-US" sz="2400" i="1" dirty="0" smtClean="0"/>
              <a:t>n</a:t>
            </a:r>
            <a:r>
              <a:rPr lang="en-US" sz="2400" i="1" baseline="-25000" dirty="0" smtClean="0"/>
              <a:t>0</a:t>
            </a:r>
            <a:r>
              <a:rPr lang="en-US" sz="2400" dirty="0" smtClean="0"/>
              <a:t>) = T{</a:t>
            </a:r>
            <a:r>
              <a:rPr lang="en-US" sz="2400" i="1" dirty="0" smtClean="0"/>
              <a:t>x</a:t>
            </a:r>
            <a:r>
              <a:rPr lang="en-US" sz="2400" dirty="0" smtClean="0"/>
              <a:t>(</a:t>
            </a:r>
            <a:r>
              <a:rPr lang="en-US" sz="2400" i="1" dirty="0" smtClean="0"/>
              <a:t>n- n</a:t>
            </a:r>
            <a:r>
              <a:rPr lang="en-US" sz="2400" i="1" baseline="-25000" dirty="0" smtClean="0"/>
              <a:t>0</a:t>
            </a:r>
            <a:r>
              <a:rPr lang="en-US" sz="2400" dirty="0" smtClean="0"/>
              <a:t>)}     </a:t>
            </a:r>
          </a:p>
          <a:p>
            <a:pPr lvl="1" algn="just" eaLnBrk="1" hangingPunct="1">
              <a:buFont typeface="Wingdings" pitchFamily="2" charset="2"/>
              <a:buChar char="v"/>
            </a:pPr>
            <a:r>
              <a:rPr lang="en-US" sz="2000" dirty="0" smtClean="0"/>
              <a:t>A time shift at the input </a:t>
            </a:r>
            <a:r>
              <a:rPr lang="en-US" sz="2000" i="1" dirty="0" smtClean="0"/>
              <a:t>x</a:t>
            </a:r>
            <a:r>
              <a:rPr lang="en-US" sz="2000" dirty="0" smtClean="0"/>
              <a:t>(</a:t>
            </a:r>
            <a:r>
              <a:rPr lang="en-US" sz="2000" i="1" dirty="0" smtClean="0"/>
              <a:t>n- n</a:t>
            </a:r>
            <a:r>
              <a:rPr lang="en-US" sz="2000" i="1" baseline="-25000" dirty="0" smtClean="0"/>
              <a:t>0</a:t>
            </a:r>
            <a:r>
              <a:rPr lang="en-US" sz="2000" dirty="0" smtClean="0"/>
              <a:t>) causes corresponding </a:t>
            </a:r>
          </a:p>
          <a:p>
            <a:pPr lvl="1" algn="just" eaLnBrk="1" hangingPunct="1">
              <a:buFont typeface="Wingdings" pitchFamily="2" charset="2"/>
              <a:buChar char="v"/>
            </a:pPr>
            <a:r>
              <a:rPr lang="en-US" sz="2000" i="1" dirty="0" smtClean="0"/>
              <a:t>  </a:t>
            </a:r>
            <a:r>
              <a:rPr lang="en-US" sz="2000" dirty="0" smtClean="0"/>
              <a:t>time-shift at output </a:t>
            </a:r>
            <a:r>
              <a:rPr lang="en-US" sz="2000" i="1" dirty="0" smtClean="0"/>
              <a:t>y</a:t>
            </a:r>
            <a:r>
              <a:rPr lang="en-US" sz="2000" dirty="0" smtClean="0"/>
              <a:t>(</a:t>
            </a:r>
            <a:r>
              <a:rPr lang="en-US" sz="2000" i="1" dirty="0" smtClean="0"/>
              <a:t>n</a:t>
            </a:r>
            <a:r>
              <a:rPr lang="en-US" sz="2000" dirty="0" smtClean="0"/>
              <a:t>-</a:t>
            </a:r>
            <a:r>
              <a:rPr lang="en-US" sz="2000" i="1" dirty="0" smtClean="0"/>
              <a:t>n</a:t>
            </a:r>
            <a:r>
              <a:rPr lang="en-US" sz="2000" i="1" baseline="-25000" dirty="0" smtClean="0"/>
              <a:t>0</a:t>
            </a:r>
            <a:r>
              <a:rPr lang="en-US" sz="2000" dirty="0" smtClean="0"/>
              <a:t>).</a:t>
            </a: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87288"/>
            <a:ext cx="84391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0953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b="1" smtClean="0"/>
              <a:t>Time-Variant System:</a:t>
            </a:r>
            <a:r>
              <a:rPr lang="en-US" smtClean="0"/>
              <a:t/>
            </a:r>
            <a:br>
              <a:rPr lang="en-US" smtClean="0"/>
            </a:br>
            <a:endParaRPr lang="en-US" smtClean="0"/>
          </a:p>
        </p:txBody>
      </p:sp>
      <p:sp>
        <p:nvSpPr>
          <p:cNvPr id="36867" name="Content Placeholder 2"/>
          <p:cNvSpPr>
            <a:spLocks noGrp="1"/>
          </p:cNvSpPr>
          <p:nvPr>
            <p:ph idx="1"/>
          </p:nvPr>
        </p:nvSpPr>
        <p:spPr>
          <a:xfrm>
            <a:off x="0" y="1600200"/>
            <a:ext cx="8991600" cy="4525963"/>
          </a:xfrm>
        </p:spPr>
        <p:txBody>
          <a:bodyPr/>
          <a:lstStyle/>
          <a:p>
            <a:pPr algn="just" eaLnBrk="1" hangingPunct="1"/>
            <a:r>
              <a:rPr lang="en-US" dirty="0" smtClean="0"/>
              <a:t>A system is called time-variant system if its input-output characteristics change with time.</a:t>
            </a:r>
          </a:p>
          <a:p>
            <a:pPr algn="just" eaLnBrk="1" hangingPunct="1"/>
            <a:r>
              <a:rPr lang="en-US" b="1" i="1" u="sng" dirty="0" smtClean="0"/>
              <a:t>Example 1:</a:t>
            </a:r>
          </a:p>
          <a:p>
            <a:pPr algn="just" eaLnBrk="1" hangingPunct="1"/>
            <a:r>
              <a:rPr lang="en-US" i="1" dirty="0" smtClean="0"/>
              <a:t>y</a:t>
            </a:r>
            <a:r>
              <a:rPr lang="en-US" dirty="0" smtClean="0"/>
              <a:t>(</a:t>
            </a:r>
            <a:r>
              <a:rPr lang="en-US" i="1" dirty="0" smtClean="0"/>
              <a:t>n</a:t>
            </a:r>
            <a:r>
              <a:rPr lang="en-US" dirty="0" smtClean="0"/>
              <a:t>) = </a:t>
            </a:r>
            <a:r>
              <a:rPr lang="en-US" i="1" dirty="0" smtClean="0"/>
              <a:t>x</a:t>
            </a:r>
            <a:r>
              <a:rPr lang="en-US" dirty="0" smtClean="0"/>
              <a:t>(</a:t>
            </a:r>
            <a:r>
              <a:rPr lang="en-US" i="1" dirty="0" err="1" smtClean="0"/>
              <a:t>mn</a:t>
            </a:r>
            <a:r>
              <a:rPr lang="en-US" dirty="0" smtClean="0"/>
              <a:t>)          </a:t>
            </a:r>
          </a:p>
          <a:p>
            <a:pPr algn="just" eaLnBrk="1" hangingPunct="1"/>
            <a:r>
              <a:rPr lang="en-US" b="1" u="sng" dirty="0" smtClean="0"/>
              <a:t>Example 2:</a:t>
            </a:r>
          </a:p>
          <a:p>
            <a:pPr algn="just" eaLnBrk="1" hangingPunct="1"/>
            <a:r>
              <a:rPr lang="en-US" dirty="0" smtClean="0"/>
              <a:t>Delay the input the output is       </a:t>
            </a:r>
          </a:p>
          <a:p>
            <a:pPr algn="just" eaLnBrk="1" hangingPunct="1"/>
            <a:r>
              <a:rPr lang="en-US" dirty="0" smtClean="0"/>
              <a:t> </a:t>
            </a:r>
            <a:r>
              <a:rPr lang="en-US" i="1" dirty="0" smtClean="0"/>
              <a:t>y</a:t>
            </a:r>
            <a:r>
              <a:rPr lang="en-US" i="1" baseline="-25000" dirty="0" smtClean="0"/>
              <a:t>1</a:t>
            </a:r>
            <a:r>
              <a:rPr lang="en-US" dirty="0" smtClean="0"/>
              <a:t>(</a:t>
            </a:r>
            <a:r>
              <a:rPr lang="en-US" i="1" dirty="0" smtClean="0"/>
              <a:t>n</a:t>
            </a:r>
            <a:r>
              <a:rPr lang="en-US" dirty="0" smtClean="0"/>
              <a:t>) = </a:t>
            </a:r>
            <a:r>
              <a:rPr lang="en-US" i="1" dirty="0" smtClean="0"/>
              <a:t>x</a:t>
            </a:r>
            <a:r>
              <a:rPr lang="en-US" dirty="0" smtClean="0"/>
              <a:t>(</a:t>
            </a:r>
            <a:r>
              <a:rPr lang="en-US" i="1" dirty="0" smtClean="0"/>
              <a:t>mn-n</a:t>
            </a:r>
            <a:r>
              <a:rPr lang="en-US" i="1" baseline="-25000" dirty="0" smtClean="0"/>
              <a:t>0</a:t>
            </a:r>
            <a:r>
              <a:rPr lang="en-US" dirty="0" smtClean="0"/>
              <a:t>)</a:t>
            </a: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38199640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152400"/>
            <a:ext cx="8229600" cy="685800"/>
          </a:xfrm>
        </p:spPr>
        <p:txBody>
          <a:bodyPr/>
          <a:lstStyle/>
          <a:p>
            <a:pPr eaLnBrk="1" hangingPunct="1"/>
            <a:r>
              <a:rPr lang="en-US" b="1" dirty="0" smtClean="0"/>
              <a:t>Static or </a:t>
            </a:r>
            <a:r>
              <a:rPr lang="en-US" b="1" dirty="0" err="1" smtClean="0"/>
              <a:t>Memoryless</a:t>
            </a:r>
            <a:r>
              <a:rPr lang="en-US" b="1" dirty="0" smtClean="0"/>
              <a:t> System:</a:t>
            </a:r>
            <a:endParaRPr lang="en-US" dirty="0" smtClean="0"/>
          </a:p>
        </p:txBody>
      </p:sp>
      <mc:AlternateContent xmlns:mc="http://schemas.openxmlformats.org/markup-compatibility/2006" xmlns:a14="http://schemas.microsoft.com/office/drawing/2010/main">
        <mc:Choice Requires="a14">
          <p:sp>
            <p:nvSpPr>
              <p:cNvPr id="33795" name="Content Placeholder 2"/>
              <p:cNvSpPr>
                <a:spLocks noGrp="1"/>
              </p:cNvSpPr>
              <p:nvPr>
                <p:ph idx="1"/>
              </p:nvPr>
            </p:nvSpPr>
            <p:spPr>
              <a:xfrm>
                <a:off x="10510" y="1155864"/>
                <a:ext cx="8839200" cy="4525963"/>
              </a:xfrm>
            </p:spPr>
            <p:txBody>
              <a:bodyPr/>
              <a:lstStyle/>
              <a:p>
                <a:pPr algn="just" eaLnBrk="1" hangingPunct="1"/>
                <a:r>
                  <a:rPr lang="en-US" sz="2400" b="1" dirty="0" smtClean="0"/>
                  <a:t>A discrete </a:t>
                </a:r>
                <a:r>
                  <a:rPr lang="en-US" sz="2400" dirty="0" smtClean="0"/>
                  <a:t>– time system is called Static or </a:t>
                </a:r>
                <a:r>
                  <a:rPr lang="en-US" sz="2400" dirty="0" err="1" smtClean="0"/>
                  <a:t>Memoryless</a:t>
                </a:r>
                <a:r>
                  <a:rPr lang="en-US" sz="2400" dirty="0" smtClean="0"/>
                  <a:t> system if the output </a:t>
                </a:r>
                <a:r>
                  <a:rPr lang="en-US" sz="2400" i="1" dirty="0" smtClean="0"/>
                  <a:t>y</a:t>
                </a:r>
                <a:r>
                  <a:rPr lang="en-US" sz="2400" dirty="0" smtClean="0"/>
                  <a:t>[</a:t>
                </a:r>
                <a:r>
                  <a:rPr lang="en-US" sz="2400" i="1" dirty="0" smtClean="0"/>
                  <a:t>n</a:t>
                </a:r>
                <a:r>
                  <a:rPr lang="en-US" sz="2400" dirty="0" smtClean="0"/>
                  <a:t>] at every value of </a:t>
                </a:r>
                <a:r>
                  <a:rPr lang="en-US" sz="2400" i="1" dirty="0" smtClean="0"/>
                  <a:t>n</a:t>
                </a:r>
                <a:r>
                  <a:rPr lang="en-US" sz="2400" dirty="0" smtClean="0"/>
                  <a:t> depends only on the input </a:t>
                </a:r>
                <a:r>
                  <a:rPr lang="en-US" sz="2400" i="1" dirty="0" smtClean="0"/>
                  <a:t>x</a:t>
                </a:r>
                <a:r>
                  <a:rPr lang="en-US" sz="2400" dirty="0" smtClean="0"/>
                  <a:t>[</a:t>
                </a:r>
                <a:r>
                  <a:rPr lang="en-US" sz="2400" i="1" dirty="0" smtClean="0"/>
                  <a:t>n</a:t>
                </a:r>
                <a:r>
                  <a:rPr lang="en-US" sz="2400" dirty="0" smtClean="0"/>
                  <a:t>] at the same value of </a:t>
                </a:r>
                <a:r>
                  <a:rPr lang="en-US" sz="2400" i="1" dirty="0" smtClean="0"/>
                  <a:t>n</a:t>
                </a:r>
                <a:r>
                  <a:rPr lang="en-US" sz="2400" dirty="0" smtClean="0"/>
                  <a:t>.</a:t>
                </a:r>
                <a:r>
                  <a:rPr lang="en-US" sz="2400" dirty="0"/>
                  <a:t> but not on past or future samples of the </a:t>
                </a:r>
                <a:r>
                  <a:rPr lang="en-US" sz="2400" dirty="0" smtClean="0"/>
                  <a:t>input</a:t>
                </a:r>
              </a:p>
              <a:p>
                <a:pPr algn="just">
                  <a:buFont typeface="Wingdings" pitchFamily="2" charset="2"/>
                  <a:buChar char="v"/>
                </a:pPr>
                <a:r>
                  <a:rPr lang="en-US" sz="1600" dirty="0">
                    <a:latin typeface="Times New Roman" pitchFamily="18" charset="0"/>
                    <a:cs typeface="Times New Roman" pitchFamily="18" charset="0"/>
                  </a:rPr>
                  <a:t>If the output of a system </a:t>
                </a:r>
                <a:r>
                  <a:rPr lang="en-US" sz="1600" dirty="0" smtClean="0">
                    <a:latin typeface="Times New Roman" pitchFamily="18" charset="0"/>
                    <a:cs typeface="Times New Roman" pitchFamily="18" charset="0"/>
                  </a:rPr>
                  <a:t>at time </a:t>
                </a:r>
                <a:r>
                  <a:rPr lang="en-US" sz="1600" b="1" dirty="0">
                    <a:latin typeface="Times New Roman" pitchFamily="18" charset="0"/>
                    <a:cs typeface="Times New Roman" pitchFamily="18" charset="0"/>
                  </a:rPr>
                  <a:t>n</a:t>
                </a:r>
                <a:r>
                  <a:rPr lang="en-US" sz="1600" dirty="0">
                    <a:latin typeface="Times New Roman" pitchFamily="18" charset="0"/>
                    <a:cs typeface="Times New Roman" pitchFamily="18" charset="0"/>
                  </a:rPr>
                  <a:t> is completely determined by the input samples in the interval from n </a:t>
                </a:r>
                <a:r>
                  <a:rPr lang="en-US" sz="1600" dirty="0" smtClean="0">
                    <a:latin typeface="Times New Roman" pitchFamily="18" charset="0"/>
                    <a:cs typeface="Times New Roman" pitchFamily="18" charset="0"/>
                  </a:rPr>
                  <a:t>– N  to </a:t>
                </a:r>
                <a:r>
                  <a:rPr lang="en-US" sz="1600" b="1" i="1" dirty="0" smtClean="0">
                    <a:latin typeface="Times New Roman" pitchFamily="18" charset="0"/>
                    <a:cs typeface="Times New Roman" pitchFamily="18" charset="0"/>
                  </a:rPr>
                  <a:t>n (N&gt;</a:t>
                </a:r>
                <a:r>
                  <a:rPr lang="en-US" sz="1600" dirty="0" smtClean="0">
                    <a:latin typeface="Times New Roman" pitchFamily="18" charset="0"/>
                    <a:cs typeface="Times New Roman" pitchFamily="18" charset="0"/>
                  </a:rPr>
                  <a:t>0</a:t>
                </a:r>
                <a:r>
                  <a:rPr lang="en-US" sz="1600" dirty="0">
                    <a:latin typeface="Times New Roman" pitchFamily="18" charset="0"/>
                    <a:cs typeface="Times New Roman" pitchFamily="18" charset="0"/>
                  </a:rPr>
                  <a:t>), the system is said to have </a:t>
                </a:r>
                <a:r>
                  <a:rPr lang="en-US" sz="1600" i="1" dirty="0">
                    <a:latin typeface="Times New Roman" pitchFamily="18" charset="0"/>
                    <a:cs typeface="Times New Roman" pitchFamily="18" charset="0"/>
                  </a:rPr>
                  <a:t>memory </a:t>
                </a:r>
                <a:r>
                  <a:rPr lang="en-US" sz="1600" dirty="0">
                    <a:latin typeface="Times New Roman" pitchFamily="18" charset="0"/>
                    <a:cs typeface="Times New Roman" pitchFamily="18" charset="0"/>
                  </a:rPr>
                  <a:t>of duration </a:t>
                </a:r>
                <a:r>
                  <a:rPr lang="en-US" sz="1600" i="1" dirty="0">
                    <a:latin typeface="Times New Roman" pitchFamily="18" charset="0"/>
                    <a:cs typeface="Times New Roman" pitchFamily="18" charset="0"/>
                  </a:rPr>
                  <a:t>N. </a:t>
                </a:r>
                <a:endParaRPr lang="en-US" sz="1600" i="1" dirty="0" smtClean="0">
                  <a:latin typeface="Times New Roman" pitchFamily="18" charset="0"/>
                  <a:cs typeface="Times New Roman" pitchFamily="18" charset="0"/>
                </a:endParaRPr>
              </a:p>
              <a:p>
                <a:pPr algn="just">
                  <a:buFont typeface="Wingdings" pitchFamily="2" charset="2"/>
                  <a:buChar char="v"/>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N = 0. </a:t>
                </a:r>
                <a:r>
                  <a:rPr lang="en-US" sz="1600" dirty="0" smtClean="0">
                    <a:latin typeface="Times New Roman" pitchFamily="18" charset="0"/>
                    <a:cs typeface="Times New Roman" pitchFamily="18" charset="0"/>
                  </a:rPr>
                  <a:t>the system </a:t>
                </a:r>
                <a:r>
                  <a:rPr lang="en-US" sz="1600" dirty="0">
                    <a:latin typeface="Times New Roman" pitchFamily="18" charset="0"/>
                    <a:cs typeface="Times New Roman" pitchFamily="18" charset="0"/>
                  </a:rPr>
                  <a:t>is static. </a:t>
                </a:r>
                <a:endParaRPr lang="en-US" sz="1600" dirty="0" smtClean="0">
                  <a:latin typeface="Times New Roman" pitchFamily="18" charset="0"/>
                  <a:cs typeface="Times New Roman" pitchFamily="18" charset="0"/>
                </a:endParaRPr>
              </a:p>
              <a:p>
                <a:pPr algn="just">
                  <a:buFont typeface="Wingdings" pitchFamily="2" charset="2"/>
                  <a:buChar char="v"/>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0 &lt; N </a:t>
                </a:r>
                <a:r>
                  <a:rPr lang="en-US" sz="1600" dirty="0" smtClean="0">
                    <a:latin typeface="Times New Roman" pitchFamily="18" charset="0"/>
                    <a:cs typeface="Times New Roman" pitchFamily="18" charset="0"/>
                  </a:rPr>
                  <a:t>&lt;</a:t>
                </a:r>
                <a:r>
                  <a:rPr lang="en-US" sz="1600" i="1" dirty="0" smtClean="0">
                    <a:latin typeface="Times New Roman" pitchFamily="18" charset="0"/>
                    <a:cs typeface="Times New Roman" pitchFamily="18" charset="0"/>
                  </a:rPr>
                  <a:t>,</a:t>
                </a:r>
                <a:r>
                  <a:rPr lang="en-US" sz="1600" b="1" dirty="0">
                    <a:latin typeface="Times New Roman" pitchFamily="18" charset="0"/>
                    <a:ea typeface="Cambria Math"/>
                    <a:cs typeface="Times New Roman" pitchFamily="18" charset="0"/>
                  </a:rPr>
                  <a:t> </a:t>
                </a:r>
                <a14:m>
                  <m:oMath xmlns:m="http://schemas.openxmlformats.org/officeDocument/2006/math">
                    <m:r>
                      <a:rPr lang="en-US" sz="1600" b="1" i="1" dirty="0">
                        <a:latin typeface="Cambria Math"/>
                        <a:ea typeface="Cambria Math"/>
                      </a:rPr>
                      <m:t>∞</m:t>
                    </m:r>
                  </m:oMath>
                </a14:m>
                <a:r>
                  <a:rPr lang="en-US" sz="1600" i="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system is said to </a:t>
                </a:r>
                <a:r>
                  <a:rPr lang="en-US" sz="1600" dirty="0" smtClean="0">
                    <a:latin typeface="Times New Roman" pitchFamily="18" charset="0"/>
                    <a:cs typeface="Times New Roman" pitchFamily="18" charset="0"/>
                  </a:rPr>
                  <a:t>have </a:t>
                </a:r>
                <a:r>
                  <a:rPr lang="en-US" sz="1600" i="1" dirty="0" smtClean="0">
                    <a:latin typeface="Times New Roman" pitchFamily="18" charset="0"/>
                    <a:cs typeface="Times New Roman" pitchFamily="18" charset="0"/>
                  </a:rPr>
                  <a:t>finite </a:t>
                </a:r>
                <a:r>
                  <a:rPr lang="en-US" sz="1600" i="1" dirty="0">
                    <a:latin typeface="Times New Roman" pitchFamily="18" charset="0"/>
                    <a:cs typeface="Times New Roman" pitchFamily="18" charset="0"/>
                  </a:rPr>
                  <a:t>memory. </a:t>
                </a:r>
                <a:endParaRPr lang="en-US" sz="1600" i="1" dirty="0" smtClean="0">
                  <a:latin typeface="Times New Roman" pitchFamily="18" charset="0"/>
                  <a:cs typeface="Times New Roman" pitchFamily="18" charset="0"/>
                </a:endParaRPr>
              </a:p>
              <a:p>
                <a:pPr algn="just">
                  <a:buFont typeface="Wingdings" pitchFamily="2" charset="2"/>
                  <a:buChar char="v"/>
                </a:pPr>
                <a:r>
                  <a:rPr lang="en-US" sz="1600" dirty="0" smtClean="0">
                    <a:latin typeface="Times New Roman" pitchFamily="18" charset="0"/>
                    <a:cs typeface="Times New Roman" pitchFamily="18" charset="0"/>
                  </a:rPr>
                  <a:t>Whereas if </a:t>
                </a:r>
                <a14:m>
                  <m:oMath xmlns:m="http://schemas.openxmlformats.org/officeDocument/2006/math">
                    <m:r>
                      <m:rPr>
                        <m:sty m:val="p"/>
                      </m:rPr>
                      <a:rPr lang="en-US" sz="1600" b="0" i="0" dirty="0" smtClean="0">
                        <a:latin typeface="Cambria Math"/>
                        <a:ea typeface="Cambria Math"/>
                      </a:rPr>
                      <m:t>N</m:t>
                    </m:r>
                    <m:r>
                      <a:rPr lang="en-US" sz="1600" b="0" i="0" dirty="0" smtClean="0">
                        <a:latin typeface="Cambria Math"/>
                        <a:ea typeface="Cambria Math"/>
                      </a:rPr>
                      <m:t>=</m:t>
                    </m:r>
                    <m:r>
                      <a:rPr lang="en-US" sz="1600" b="1" i="1" dirty="0" smtClean="0">
                        <a:latin typeface="Cambria Math"/>
                        <a:ea typeface="Cambria Math"/>
                      </a:rPr>
                      <m:t>∞</m:t>
                    </m:r>
                  </m:oMath>
                </a14:m>
                <a:r>
                  <a:rPr lang="en-US" sz="1600" i="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system is said to have </a:t>
                </a:r>
                <a:r>
                  <a:rPr lang="en-US" sz="1600" b="1" i="1" dirty="0">
                    <a:latin typeface="Times New Roman" pitchFamily="18" charset="0"/>
                    <a:cs typeface="Times New Roman" pitchFamily="18" charset="0"/>
                  </a:rPr>
                  <a:t>infinite </a:t>
                </a:r>
                <a:r>
                  <a:rPr lang="en-US" sz="1600" i="1" dirty="0">
                    <a:latin typeface="Times New Roman" pitchFamily="18" charset="0"/>
                    <a:cs typeface="Times New Roman" pitchFamily="18" charset="0"/>
                  </a:rPr>
                  <a:t>memory.</a:t>
                </a:r>
                <a:endParaRPr lang="en-US" sz="1600" dirty="0" smtClean="0">
                  <a:latin typeface="Times New Roman" pitchFamily="18" charset="0"/>
                  <a:cs typeface="Times New Roman" pitchFamily="18" charset="0"/>
                </a:endParaRPr>
              </a:p>
              <a:p>
                <a:pPr algn="just" eaLnBrk="1" hangingPunct="1"/>
                <a:r>
                  <a:rPr lang="en-US" sz="2400" b="1" dirty="0" smtClean="0"/>
                  <a:t>Example</a:t>
                </a:r>
              </a:p>
              <a:p>
                <a:pPr algn="just" eaLnBrk="1" hangingPunct="1"/>
                <a:endParaRPr lang="en-US" dirty="0"/>
              </a:p>
              <a:p>
                <a:pPr algn="just" eaLnBrk="1" hangingPunct="1"/>
                <a:endParaRPr lang="en-US" dirty="0" smtClean="0"/>
              </a:p>
              <a:p>
                <a:r>
                  <a:rPr lang="en-US" sz="1600" dirty="0">
                    <a:latin typeface="Times New Roman" pitchFamily="18" charset="0"/>
                    <a:cs typeface="Times New Roman" pitchFamily="18" charset="0"/>
                  </a:rPr>
                  <a:t>are both static or </a:t>
                </a:r>
                <a:r>
                  <a:rPr lang="en-US" sz="1600" dirty="0" err="1">
                    <a:latin typeface="Times New Roman" pitchFamily="18" charset="0"/>
                    <a:cs typeface="Times New Roman" pitchFamily="18" charset="0"/>
                  </a:rPr>
                  <a:t>memoryless</a:t>
                </a:r>
                <a:r>
                  <a:rPr lang="en-US" sz="1600" dirty="0">
                    <a:latin typeface="Times New Roman" pitchFamily="18" charset="0"/>
                    <a:cs typeface="Times New Roman" pitchFamily="18" charset="0"/>
                  </a:rPr>
                  <a:t>. Note that there is no need to store any of the </a:t>
                </a:r>
                <a:r>
                  <a:rPr lang="en-US" sz="1600" dirty="0" smtClean="0">
                    <a:latin typeface="Times New Roman" pitchFamily="18" charset="0"/>
                    <a:cs typeface="Times New Roman" pitchFamily="18" charset="0"/>
                  </a:rPr>
                  <a:t>past inputs </a:t>
                </a:r>
                <a:r>
                  <a:rPr lang="en-US" sz="1600" dirty="0">
                    <a:latin typeface="Times New Roman" pitchFamily="18" charset="0"/>
                    <a:cs typeface="Times New Roman" pitchFamily="18" charset="0"/>
                  </a:rPr>
                  <a:t>or outputs in order to compute the present output</a:t>
                </a:r>
                <a:endParaRPr lang="en-US" sz="1600" dirty="0" smtClean="0">
                  <a:latin typeface="Times New Roman" pitchFamily="18" charset="0"/>
                  <a:cs typeface="Times New Roman" pitchFamily="18" charset="0"/>
                </a:endParaRPr>
              </a:p>
            </p:txBody>
          </p:sp>
        </mc:Choice>
        <mc:Fallback xmlns="">
          <p:sp>
            <p:nvSpPr>
              <p:cNvPr id="33795" name="Content Placeholder 2"/>
              <p:cNvSpPr>
                <a:spLocks noGrp="1" noRot="1" noChangeAspect="1" noMove="1" noResize="1" noEditPoints="1" noAdjustHandles="1" noChangeArrowheads="1" noChangeShapeType="1" noTextEdit="1"/>
              </p:cNvSpPr>
              <p:nvPr>
                <p:ph idx="1"/>
              </p:nvPr>
            </p:nvSpPr>
            <p:spPr>
              <a:xfrm>
                <a:off x="10510" y="1155864"/>
                <a:ext cx="8839200" cy="4525963"/>
              </a:xfrm>
              <a:blipFill rotWithShape="1">
                <a:blip r:embed="rId2"/>
                <a:stretch>
                  <a:fillRect l="-966" t="-1078" r="-1862" b="-14825"/>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3124200" y="6492875"/>
            <a:ext cx="2895600" cy="365125"/>
          </a:xfrm>
        </p:spPr>
        <p:txBody>
          <a:bodyPr/>
          <a:lstStyle/>
          <a:p>
            <a:pPr>
              <a:defRPr/>
            </a:pPr>
            <a:r>
              <a:rPr lang="en-US" dirty="0" smtClean="0">
                <a:solidFill>
                  <a:prstClr val="black">
                    <a:tint val="75000"/>
                  </a:prstClr>
                </a:solidFill>
              </a:rPr>
              <a:t>Abu </a:t>
            </a:r>
            <a:r>
              <a:rPr lang="en-US" dirty="0" err="1" smtClean="0">
                <a:solidFill>
                  <a:prstClr val="black">
                    <a:tint val="75000"/>
                  </a:prstClr>
                </a:solidFill>
              </a:rPr>
              <a:t>Saleh</a:t>
            </a:r>
            <a:r>
              <a:rPr lang="en-US" dirty="0" smtClean="0">
                <a:solidFill>
                  <a:prstClr val="black">
                    <a:tint val="75000"/>
                  </a:prstClr>
                </a:solidFill>
              </a:rPr>
              <a:t> Musa </a:t>
            </a:r>
            <a:r>
              <a:rPr lang="en-US" dirty="0" err="1" smtClean="0">
                <a:solidFill>
                  <a:prstClr val="black">
                    <a:tint val="75000"/>
                  </a:prstClr>
                </a:solidFill>
              </a:rPr>
              <a:t>Miah</a:t>
            </a:r>
            <a:r>
              <a:rPr lang="en-US" dirty="0" smtClean="0">
                <a:solidFill>
                  <a:prstClr val="black">
                    <a:tint val="75000"/>
                  </a:prstClr>
                </a:solidFill>
              </a:rPr>
              <a:t>, BAUST.</a:t>
            </a:r>
            <a:endParaRPr lang="en-US" dirty="0">
              <a:solidFill>
                <a:prstClr val="black">
                  <a:tint val="75000"/>
                </a:prst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99" y="4419600"/>
            <a:ext cx="3743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287234"/>
            <a:ext cx="39909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14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10510"/>
            <a:ext cx="8229600" cy="715962"/>
          </a:xfrm>
        </p:spPr>
        <p:txBody>
          <a:bodyPr/>
          <a:lstStyle/>
          <a:p>
            <a:pPr eaLnBrk="1" hangingPunct="1"/>
            <a:r>
              <a:rPr lang="en-US" b="1" dirty="0" smtClean="0"/>
              <a:t>Dynamic System: </a:t>
            </a:r>
            <a:endParaRPr lang="en-US" dirty="0" smtClean="0"/>
          </a:p>
        </p:txBody>
      </p:sp>
      <p:sp>
        <p:nvSpPr>
          <p:cNvPr id="34819" name="Content Placeholder 2"/>
          <p:cNvSpPr>
            <a:spLocks noGrp="1"/>
          </p:cNvSpPr>
          <p:nvPr>
            <p:ph idx="1"/>
          </p:nvPr>
        </p:nvSpPr>
        <p:spPr>
          <a:xfrm>
            <a:off x="228600" y="1219200"/>
            <a:ext cx="8763000" cy="5334000"/>
          </a:xfrm>
        </p:spPr>
        <p:txBody>
          <a:bodyPr/>
          <a:lstStyle/>
          <a:p>
            <a:pPr algn="just" eaLnBrk="1" hangingPunct="1"/>
            <a:r>
              <a:rPr lang="en-US" dirty="0" smtClean="0"/>
              <a:t>A discrete – time  system is called dynamic system if the output </a:t>
            </a:r>
            <a:r>
              <a:rPr lang="en-US" i="1" dirty="0" smtClean="0"/>
              <a:t>y</a:t>
            </a:r>
            <a:r>
              <a:rPr lang="en-US" dirty="0" smtClean="0"/>
              <a:t>[</a:t>
            </a:r>
            <a:r>
              <a:rPr lang="en-US" i="1" dirty="0" smtClean="0"/>
              <a:t>n</a:t>
            </a:r>
            <a:r>
              <a:rPr lang="en-US" dirty="0" smtClean="0"/>
              <a:t>] depends on present</a:t>
            </a:r>
            <a:r>
              <a:rPr lang="en-US" i="1" dirty="0" smtClean="0"/>
              <a:t> x</a:t>
            </a:r>
            <a:r>
              <a:rPr lang="en-US" dirty="0" smtClean="0"/>
              <a:t>[</a:t>
            </a:r>
            <a:r>
              <a:rPr lang="en-US" i="1" dirty="0" smtClean="0"/>
              <a:t>n</a:t>
            </a:r>
            <a:r>
              <a:rPr lang="en-US" dirty="0" smtClean="0"/>
              <a:t>]  and past inputs </a:t>
            </a:r>
            <a:r>
              <a:rPr lang="en-US" i="1" dirty="0" smtClean="0"/>
              <a:t>x</a:t>
            </a:r>
            <a:r>
              <a:rPr lang="en-US" dirty="0" smtClean="0"/>
              <a:t>[</a:t>
            </a:r>
            <a:r>
              <a:rPr lang="en-US" i="1" dirty="0" smtClean="0"/>
              <a:t>n</a:t>
            </a:r>
            <a:r>
              <a:rPr lang="en-US" dirty="0" smtClean="0"/>
              <a:t>-</a:t>
            </a:r>
            <a:r>
              <a:rPr lang="en-US" i="1" dirty="0" smtClean="0"/>
              <a:t>1</a:t>
            </a:r>
            <a:r>
              <a:rPr lang="en-US" dirty="0" smtClean="0"/>
              <a:t>].</a:t>
            </a:r>
          </a:p>
          <a:p>
            <a:pPr algn="just" eaLnBrk="1" hangingPunct="1"/>
            <a:r>
              <a:rPr lang="en-US" i="1" dirty="0" smtClean="0"/>
              <a:t>y</a:t>
            </a:r>
            <a:r>
              <a:rPr lang="en-US" dirty="0" smtClean="0"/>
              <a:t>(</a:t>
            </a:r>
            <a:r>
              <a:rPr lang="en-US" i="1" dirty="0" smtClean="0"/>
              <a:t>n</a:t>
            </a:r>
            <a:r>
              <a:rPr lang="en-US" dirty="0" smtClean="0"/>
              <a:t>) = </a:t>
            </a:r>
            <a:r>
              <a:rPr lang="en-US" i="1" dirty="0" smtClean="0"/>
              <a:t>ax</a:t>
            </a:r>
            <a:r>
              <a:rPr lang="en-US" dirty="0" smtClean="0"/>
              <a:t>(</a:t>
            </a:r>
            <a:r>
              <a:rPr lang="en-US" i="1" dirty="0" smtClean="0"/>
              <a:t>n</a:t>
            </a:r>
            <a:r>
              <a:rPr lang="en-US" dirty="0" smtClean="0"/>
              <a:t>) +  </a:t>
            </a:r>
            <a:r>
              <a:rPr lang="en-US" i="1" dirty="0" err="1" smtClean="0"/>
              <a:t>bx</a:t>
            </a:r>
            <a:r>
              <a:rPr lang="en-US" dirty="0" smtClean="0"/>
              <a:t>[</a:t>
            </a:r>
            <a:r>
              <a:rPr lang="en-US" i="1" dirty="0" smtClean="0"/>
              <a:t>n</a:t>
            </a:r>
            <a:r>
              <a:rPr lang="en-US" dirty="0" smtClean="0"/>
              <a:t>-</a:t>
            </a:r>
            <a:r>
              <a:rPr lang="en-US" i="1" dirty="0" smtClean="0"/>
              <a:t>1</a:t>
            </a:r>
            <a:r>
              <a:rPr lang="en-US" dirty="0" smtClean="0"/>
              <a:t>]   where, </a:t>
            </a:r>
            <a:r>
              <a:rPr lang="en-US" i="1" dirty="0" smtClean="0"/>
              <a:t>a</a:t>
            </a:r>
            <a:r>
              <a:rPr lang="en-US" dirty="0" smtClean="0"/>
              <a:t> and </a:t>
            </a:r>
            <a:r>
              <a:rPr lang="en-US" i="1" dirty="0" smtClean="0"/>
              <a:t>b</a:t>
            </a:r>
            <a:r>
              <a:rPr lang="en-US" dirty="0" smtClean="0"/>
              <a:t> are the constants.</a:t>
            </a:r>
          </a:p>
          <a:p>
            <a:pPr algn="just" eaLnBrk="1" hangingPunct="1"/>
            <a:endParaRPr lang="en-US" dirty="0"/>
          </a:p>
          <a:p>
            <a:pPr algn="just" eaLnBrk="1" hangingPunct="1"/>
            <a:endParaRPr lang="en-US" dirty="0" smtClean="0"/>
          </a:p>
          <a:p>
            <a:pPr algn="just" eaLnBrk="1" hangingPunct="1"/>
            <a:endParaRPr lang="en-US" dirty="0"/>
          </a:p>
          <a:p>
            <a:pPr algn="just"/>
            <a:r>
              <a:rPr lang="en-US" sz="1400" dirty="0">
                <a:latin typeface="Times New Roman" pitchFamily="18" charset="0"/>
                <a:cs typeface="Times New Roman" pitchFamily="18" charset="0"/>
              </a:rPr>
              <a:t>are dynamic systems or systems with memory. The systems described by (2.2.9</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and (2.2.10) have finite memory, whereas the system described by (2.2.11) </a:t>
            </a:r>
            <a:r>
              <a:rPr lang="en-US" sz="1400" dirty="0" smtClean="0">
                <a:latin typeface="Times New Roman" pitchFamily="18" charset="0"/>
                <a:cs typeface="Times New Roman" pitchFamily="18" charset="0"/>
              </a:rPr>
              <a:t>has infinite </a:t>
            </a:r>
            <a:r>
              <a:rPr lang="en-US" sz="1400" dirty="0">
                <a:latin typeface="Times New Roman" pitchFamily="18" charset="0"/>
                <a:cs typeface="Times New Roman" pitchFamily="18" charset="0"/>
              </a:rPr>
              <a:t>memory</a:t>
            </a:r>
            <a:endParaRPr lang="en-US" sz="1400" dirty="0" smtClean="0">
              <a:latin typeface="Times New Roman" pitchFamily="18" charset="0"/>
              <a:cs typeface="Times New Roman" pitchFamily="18" charset="0"/>
            </a:endParaRPr>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3810000"/>
            <a:ext cx="42767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8341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b="1" smtClean="0"/>
              <a:t>Causal System</a:t>
            </a:r>
            <a:r>
              <a:rPr lang="en-US" smtClean="0"/>
              <a:t/>
            </a:r>
            <a:br>
              <a:rPr lang="en-US" smtClean="0"/>
            </a:br>
            <a:endParaRPr lang="en-US" smtClean="0"/>
          </a:p>
        </p:txBody>
      </p:sp>
      <p:sp>
        <p:nvSpPr>
          <p:cNvPr id="40963" name="Content Placeholder 2"/>
          <p:cNvSpPr>
            <a:spLocks noGrp="1"/>
          </p:cNvSpPr>
          <p:nvPr>
            <p:ph idx="1"/>
          </p:nvPr>
        </p:nvSpPr>
        <p:spPr>
          <a:xfrm>
            <a:off x="0" y="1600200"/>
            <a:ext cx="8915400" cy="4525963"/>
          </a:xfrm>
        </p:spPr>
        <p:txBody>
          <a:bodyPr/>
          <a:lstStyle/>
          <a:p>
            <a:pPr algn="just" eaLnBrk="1" hangingPunct="1"/>
            <a:r>
              <a:rPr lang="en-US" dirty="0" smtClean="0"/>
              <a:t>A system is said to be causal if the output of the system at any time </a:t>
            </a:r>
            <a:r>
              <a:rPr lang="en-US" i="1" dirty="0" smtClean="0"/>
              <a:t>n</a:t>
            </a:r>
            <a:r>
              <a:rPr lang="en-US" dirty="0" smtClean="0"/>
              <a:t> [i.e. </a:t>
            </a:r>
            <a:r>
              <a:rPr lang="en-US" i="1" dirty="0" smtClean="0"/>
              <a:t>y</a:t>
            </a:r>
            <a:r>
              <a:rPr lang="en-US" dirty="0" smtClean="0"/>
              <a:t>(</a:t>
            </a:r>
            <a:r>
              <a:rPr lang="en-US" i="1" dirty="0" smtClean="0"/>
              <a:t>n</a:t>
            </a:r>
            <a:r>
              <a:rPr lang="en-US" dirty="0" smtClean="0"/>
              <a:t>)] depends only on present and past inputs [i.e.</a:t>
            </a:r>
            <a:r>
              <a:rPr lang="en-US" i="1" dirty="0" smtClean="0"/>
              <a:t> x</a:t>
            </a:r>
            <a:r>
              <a:rPr lang="en-US" dirty="0" smtClean="0"/>
              <a:t>(</a:t>
            </a:r>
            <a:r>
              <a:rPr lang="en-US" i="1" dirty="0" smtClean="0"/>
              <a:t>n</a:t>
            </a:r>
            <a:r>
              <a:rPr lang="en-US" dirty="0" smtClean="0"/>
              <a:t>), </a:t>
            </a:r>
            <a:r>
              <a:rPr lang="en-US" i="1" dirty="0" smtClean="0"/>
              <a:t>x</a:t>
            </a:r>
            <a:r>
              <a:rPr lang="en-US" dirty="0" smtClean="0"/>
              <a:t>(</a:t>
            </a:r>
            <a:r>
              <a:rPr lang="en-US" i="1" dirty="0" smtClean="0"/>
              <a:t>n-1</a:t>
            </a:r>
            <a:r>
              <a:rPr lang="en-US" dirty="0" smtClean="0"/>
              <a:t>), </a:t>
            </a:r>
            <a:r>
              <a:rPr lang="en-US" i="1" dirty="0" smtClean="0"/>
              <a:t>x</a:t>
            </a:r>
            <a:r>
              <a:rPr lang="en-US" dirty="0" smtClean="0"/>
              <a:t>(</a:t>
            </a:r>
            <a:r>
              <a:rPr lang="en-US" i="1" dirty="0" smtClean="0"/>
              <a:t>n-2</a:t>
            </a:r>
            <a:r>
              <a:rPr lang="en-US" dirty="0" smtClean="0"/>
              <a:t>),</a:t>
            </a:r>
            <a:r>
              <a:rPr lang="en-US" i="1" dirty="0" smtClean="0"/>
              <a:t> x</a:t>
            </a:r>
            <a:r>
              <a:rPr lang="en-US" dirty="0" smtClean="0"/>
              <a:t>(</a:t>
            </a:r>
            <a:r>
              <a:rPr lang="en-US" i="1" dirty="0" smtClean="0"/>
              <a:t>n-3</a:t>
            </a:r>
            <a:r>
              <a:rPr lang="en-US" dirty="0" smtClean="0"/>
              <a:t>),  .....].</a:t>
            </a:r>
            <a:r>
              <a:rPr lang="en-US" dirty="0"/>
              <a:t> but does not depend on future inputs</a:t>
            </a:r>
            <a:endParaRPr lang="en-US" dirty="0" smtClean="0"/>
          </a:p>
          <a:p>
            <a:pPr algn="just"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spTree>
    <p:extLst>
      <p:ext uri="{BB962C8B-B14F-4D97-AF65-F5344CB8AC3E}">
        <p14:creationId xmlns:p14="http://schemas.microsoft.com/office/powerpoint/2010/main" val="3403254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smtClean="0"/>
          </a:p>
        </p:txBody>
      </p:sp>
      <p:sp>
        <p:nvSpPr>
          <p:cNvPr id="41987" name="Content Placeholder 2"/>
          <p:cNvSpPr>
            <a:spLocks noGrp="1"/>
          </p:cNvSpPr>
          <p:nvPr>
            <p:ph idx="1"/>
          </p:nvPr>
        </p:nvSpPr>
        <p:spPr/>
        <p:txBody>
          <a:bodyPr/>
          <a:lstStyle/>
          <a:p>
            <a:r>
              <a:rPr lang="en-US" sz="2800" smtClean="0"/>
              <a:t>The output    </a:t>
            </a:r>
            <a:r>
              <a:rPr lang="en-US" sz="2800" i="1" smtClean="0"/>
              <a:t>y</a:t>
            </a:r>
            <a:r>
              <a:rPr lang="en-US" sz="2800" smtClean="0"/>
              <a:t>(</a:t>
            </a:r>
            <a:r>
              <a:rPr lang="en-US" sz="2800" i="1" smtClean="0"/>
              <a:t>n</a:t>
            </a:r>
            <a:r>
              <a:rPr lang="en-US" sz="2800" smtClean="0"/>
              <a:t>) = F[</a:t>
            </a:r>
            <a:r>
              <a:rPr lang="en-US" sz="2800" i="1" smtClean="0"/>
              <a:t>x</a:t>
            </a:r>
            <a:r>
              <a:rPr lang="en-US" sz="2800" smtClean="0"/>
              <a:t>(</a:t>
            </a:r>
            <a:r>
              <a:rPr lang="en-US" sz="2800" i="1" smtClean="0"/>
              <a:t>n</a:t>
            </a:r>
            <a:r>
              <a:rPr lang="en-US" sz="2800" smtClean="0"/>
              <a:t>), </a:t>
            </a:r>
            <a:r>
              <a:rPr lang="en-US" sz="2800" i="1" smtClean="0"/>
              <a:t>x</a:t>
            </a:r>
            <a:r>
              <a:rPr lang="en-US" sz="2800" smtClean="0"/>
              <a:t>(</a:t>
            </a:r>
            <a:r>
              <a:rPr lang="en-US" sz="2800" i="1" smtClean="0"/>
              <a:t>n-1</a:t>
            </a:r>
            <a:r>
              <a:rPr lang="en-US" sz="2800" smtClean="0"/>
              <a:t>), </a:t>
            </a:r>
            <a:r>
              <a:rPr lang="en-US" sz="2800" i="1" smtClean="0"/>
              <a:t>x</a:t>
            </a:r>
            <a:r>
              <a:rPr lang="en-US" sz="2800" smtClean="0"/>
              <a:t>(</a:t>
            </a:r>
            <a:r>
              <a:rPr lang="en-US" sz="2800" i="1" smtClean="0"/>
              <a:t>n-2</a:t>
            </a:r>
            <a:r>
              <a:rPr lang="en-US" sz="2800" smtClean="0"/>
              <a:t>),</a:t>
            </a:r>
            <a:r>
              <a:rPr lang="en-US" sz="2800" i="1" smtClean="0"/>
              <a:t> x</a:t>
            </a:r>
            <a:r>
              <a:rPr lang="en-US" sz="2800" smtClean="0"/>
              <a:t>(</a:t>
            </a:r>
            <a:r>
              <a:rPr lang="en-US" sz="2800" i="1" smtClean="0"/>
              <a:t>n-3</a:t>
            </a:r>
            <a:r>
              <a:rPr lang="en-US" sz="2800" smtClean="0"/>
              <a:t>),  .....]</a:t>
            </a:r>
          </a:p>
          <a:p>
            <a:r>
              <a:rPr lang="en-US" sz="2800" smtClean="0"/>
              <a:t>Where, F[.] is the arbitrary function.</a:t>
            </a:r>
          </a:p>
          <a:p>
            <a:r>
              <a:rPr lang="en-US" sz="2800" smtClean="0"/>
              <a:t> </a:t>
            </a:r>
            <a:r>
              <a:rPr lang="en-US" sz="2800" b="1" smtClean="0"/>
              <a:t>Explanation:</a:t>
            </a:r>
            <a:r>
              <a:rPr lang="en-US" sz="2800" smtClean="0"/>
              <a:t>  </a:t>
            </a:r>
          </a:p>
          <a:p>
            <a:pPr lvl="1">
              <a:buFont typeface="Arial" charset="0"/>
              <a:buNone/>
            </a:pPr>
            <a:r>
              <a:rPr lang="en-US" i="1" smtClean="0"/>
              <a:t>y</a:t>
            </a:r>
            <a:r>
              <a:rPr lang="en-US" smtClean="0"/>
              <a:t>(</a:t>
            </a:r>
            <a:r>
              <a:rPr lang="en-US" i="1" smtClean="0"/>
              <a:t>n</a:t>
            </a:r>
            <a:r>
              <a:rPr lang="en-US" smtClean="0"/>
              <a:t>) = </a:t>
            </a:r>
            <a:r>
              <a:rPr lang="en-US" i="1" smtClean="0"/>
              <a:t>x</a:t>
            </a:r>
            <a:r>
              <a:rPr lang="en-US" smtClean="0"/>
              <a:t>(</a:t>
            </a:r>
            <a:r>
              <a:rPr lang="en-US" i="1" smtClean="0"/>
              <a:t>n</a:t>
            </a:r>
            <a:r>
              <a:rPr lang="en-US" smtClean="0"/>
              <a:t>) + </a:t>
            </a:r>
            <a:r>
              <a:rPr lang="en-US" i="1" smtClean="0"/>
              <a:t>x</a:t>
            </a:r>
            <a:r>
              <a:rPr lang="en-US" smtClean="0"/>
              <a:t>(</a:t>
            </a:r>
            <a:r>
              <a:rPr lang="en-US" i="1" smtClean="0"/>
              <a:t>n-1</a:t>
            </a:r>
            <a:r>
              <a:rPr lang="en-US" smtClean="0"/>
              <a:t>)  </a:t>
            </a:r>
          </a:p>
          <a:p>
            <a:pPr lvl="1">
              <a:buFont typeface="Arial" charset="0"/>
              <a:buNone/>
            </a:pPr>
            <a:r>
              <a:rPr lang="en-US" smtClean="0"/>
              <a:t>Where, </a:t>
            </a:r>
            <a:r>
              <a:rPr lang="en-US" i="1" smtClean="0"/>
              <a:t> </a:t>
            </a:r>
          </a:p>
          <a:p>
            <a:pPr lvl="1">
              <a:buFont typeface="Wingdings" pitchFamily="2" charset="2"/>
              <a:buChar char="§"/>
            </a:pPr>
            <a:r>
              <a:rPr lang="en-US" i="1" smtClean="0"/>
              <a:t>x</a:t>
            </a:r>
            <a:r>
              <a:rPr lang="en-US" smtClean="0"/>
              <a:t>(</a:t>
            </a:r>
            <a:r>
              <a:rPr lang="en-US" i="1" smtClean="0"/>
              <a:t>n</a:t>
            </a:r>
            <a:r>
              <a:rPr lang="en-US" smtClean="0"/>
              <a:t>) is the present input</a:t>
            </a:r>
          </a:p>
          <a:p>
            <a:pPr lvl="1">
              <a:buFont typeface="Wingdings" pitchFamily="2" charset="2"/>
              <a:buChar char="§"/>
            </a:pPr>
            <a:r>
              <a:rPr lang="en-US" i="1" smtClean="0"/>
              <a:t>x</a:t>
            </a:r>
            <a:r>
              <a:rPr lang="en-US" smtClean="0"/>
              <a:t>(</a:t>
            </a:r>
            <a:r>
              <a:rPr lang="en-US" i="1" smtClean="0"/>
              <a:t>n-1</a:t>
            </a:r>
            <a:r>
              <a:rPr lang="en-US" smtClean="0"/>
              <a:t>)  is the past inputs</a:t>
            </a:r>
          </a:p>
          <a:p>
            <a:pPr lvl="1">
              <a:buFont typeface="Wingdings" pitchFamily="2" charset="2"/>
              <a:buChar char="§"/>
            </a:pPr>
            <a:r>
              <a:rPr lang="en-US" smtClean="0"/>
              <a:t> </a:t>
            </a:r>
            <a:r>
              <a:rPr lang="en-US" i="1" smtClean="0"/>
              <a:t>y</a:t>
            </a:r>
            <a:r>
              <a:rPr lang="en-US" smtClean="0"/>
              <a:t>(</a:t>
            </a:r>
            <a:r>
              <a:rPr lang="en-US" i="1" smtClean="0"/>
              <a:t>n</a:t>
            </a:r>
            <a:r>
              <a:rPr lang="en-US" smtClean="0"/>
              <a:t>) is the output.</a:t>
            </a:r>
          </a:p>
          <a:p>
            <a:endParaRPr lang="en-US"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spTree>
    <p:extLst>
      <p:ext uri="{BB962C8B-B14F-4D97-AF65-F5344CB8AC3E}">
        <p14:creationId xmlns:p14="http://schemas.microsoft.com/office/powerpoint/2010/main" val="14827035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b="1" smtClean="0"/>
              <a:t>Non-causal System</a:t>
            </a:r>
            <a:r>
              <a:rPr lang="en-US" smtClean="0"/>
              <a:t/>
            </a:r>
            <a:br>
              <a:rPr lang="en-US" smtClean="0"/>
            </a:br>
            <a:endParaRPr lang="en-US" smtClean="0"/>
          </a:p>
        </p:txBody>
      </p:sp>
      <p:sp>
        <p:nvSpPr>
          <p:cNvPr id="43011" name="Content Placeholder 2"/>
          <p:cNvSpPr>
            <a:spLocks noGrp="1"/>
          </p:cNvSpPr>
          <p:nvPr>
            <p:ph idx="1"/>
          </p:nvPr>
        </p:nvSpPr>
        <p:spPr/>
        <p:txBody>
          <a:bodyPr/>
          <a:lstStyle/>
          <a:p>
            <a:pPr algn="just"/>
            <a:r>
              <a:rPr lang="en-US" dirty="0" smtClean="0"/>
              <a:t>A system is said to be non-causal if the output of the system at any time </a:t>
            </a:r>
            <a:r>
              <a:rPr lang="en-US" i="1" dirty="0" smtClean="0"/>
              <a:t>n</a:t>
            </a:r>
            <a:r>
              <a:rPr lang="en-US" dirty="0" smtClean="0"/>
              <a:t> [i.e. </a:t>
            </a:r>
            <a:r>
              <a:rPr lang="en-US" i="1" dirty="0" smtClean="0"/>
              <a:t>y</a:t>
            </a:r>
            <a:r>
              <a:rPr lang="en-US" dirty="0" smtClean="0"/>
              <a:t>(</a:t>
            </a:r>
            <a:r>
              <a:rPr lang="en-US" i="1" dirty="0" smtClean="0"/>
              <a:t>n</a:t>
            </a:r>
            <a:r>
              <a:rPr lang="en-US" dirty="0" smtClean="0"/>
              <a:t>)] depends on present , past inputs  and future inputs [i.e.</a:t>
            </a:r>
            <a:r>
              <a:rPr lang="en-US" i="1" dirty="0" smtClean="0"/>
              <a:t> x</a:t>
            </a:r>
            <a:r>
              <a:rPr lang="en-US" dirty="0" smtClean="0"/>
              <a:t>(</a:t>
            </a:r>
            <a:r>
              <a:rPr lang="en-US" i="1" dirty="0" smtClean="0"/>
              <a:t>n</a:t>
            </a:r>
            <a:r>
              <a:rPr lang="en-US" dirty="0" smtClean="0"/>
              <a:t>), </a:t>
            </a:r>
            <a:r>
              <a:rPr lang="en-US" i="1" dirty="0" smtClean="0"/>
              <a:t>x</a:t>
            </a:r>
            <a:r>
              <a:rPr lang="en-US" dirty="0" smtClean="0"/>
              <a:t>(</a:t>
            </a:r>
            <a:r>
              <a:rPr lang="en-US" i="1" dirty="0" smtClean="0"/>
              <a:t>n-1</a:t>
            </a:r>
            <a:r>
              <a:rPr lang="en-US" dirty="0" smtClean="0"/>
              <a:t>), </a:t>
            </a:r>
            <a:r>
              <a:rPr lang="en-US" i="1" dirty="0" smtClean="0"/>
              <a:t>x</a:t>
            </a:r>
            <a:r>
              <a:rPr lang="en-US" dirty="0" smtClean="0"/>
              <a:t>(</a:t>
            </a:r>
            <a:r>
              <a:rPr lang="en-US" i="1" dirty="0" smtClean="0"/>
              <a:t>n-2</a:t>
            </a:r>
            <a:r>
              <a:rPr lang="en-US" dirty="0" smtClean="0"/>
              <a:t>),</a:t>
            </a:r>
            <a:r>
              <a:rPr lang="en-US" i="1" dirty="0" smtClean="0"/>
              <a:t> x</a:t>
            </a:r>
            <a:r>
              <a:rPr lang="en-US" dirty="0" smtClean="0"/>
              <a:t>(</a:t>
            </a:r>
            <a:r>
              <a:rPr lang="en-US" i="1" dirty="0" smtClean="0"/>
              <a:t>n-3</a:t>
            </a:r>
            <a:r>
              <a:rPr lang="en-US" dirty="0" smtClean="0"/>
              <a:t>),  .... and </a:t>
            </a:r>
            <a:r>
              <a:rPr lang="en-US" i="1" dirty="0" smtClean="0"/>
              <a:t>x</a:t>
            </a:r>
            <a:r>
              <a:rPr lang="en-US" dirty="0" smtClean="0"/>
              <a:t>(</a:t>
            </a:r>
            <a:r>
              <a:rPr lang="en-US" i="1" dirty="0" smtClean="0"/>
              <a:t>n+1</a:t>
            </a:r>
            <a:r>
              <a:rPr lang="en-US" dirty="0" smtClean="0"/>
              <a:t>), </a:t>
            </a:r>
            <a:r>
              <a:rPr lang="en-US" i="1" dirty="0" smtClean="0"/>
              <a:t>x</a:t>
            </a:r>
            <a:r>
              <a:rPr lang="en-US" dirty="0" smtClean="0"/>
              <a:t>(</a:t>
            </a:r>
            <a:r>
              <a:rPr lang="en-US" i="1" dirty="0" smtClean="0"/>
              <a:t>n+2</a:t>
            </a:r>
            <a:r>
              <a:rPr lang="en-US" dirty="0" smtClean="0"/>
              <a:t>),</a:t>
            </a:r>
            <a:r>
              <a:rPr lang="en-US" i="1" dirty="0" smtClean="0"/>
              <a:t> x</a:t>
            </a:r>
            <a:r>
              <a:rPr lang="en-US" dirty="0" smtClean="0"/>
              <a:t>(</a:t>
            </a:r>
            <a:r>
              <a:rPr lang="en-US" i="1" dirty="0" smtClean="0"/>
              <a:t>n+3</a:t>
            </a:r>
            <a:r>
              <a:rPr lang="en-US" dirty="0" smtClean="0"/>
              <a:t>), ......  .].</a:t>
            </a:r>
          </a:p>
          <a:p>
            <a:pPr algn="just"/>
            <a:endParaRPr lang="en-US" dirty="0"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spTree>
    <p:extLst>
      <p:ext uri="{BB962C8B-B14F-4D97-AF65-F5344CB8AC3E}">
        <p14:creationId xmlns:p14="http://schemas.microsoft.com/office/powerpoint/2010/main" val="62748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52400"/>
            <a:ext cx="8229600" cy="63976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Some Elementary Discrete-Time Signals</a:t>
            </a:r>
          </a:p>
        </p:txBody>
      </p:sp>
      <p:sp>
        <p:nvSpPr>
          <p:cNvPr id="5" name="Rectangle 4"/>
          <p:cNvSpPr/>
          <p:nvPr/>
        </p:nvSpPr>
        <p:spPr>
          <a:xfrm>
            <a:off x="20782" y="1098974"/>
            <a:ext cx="3332964"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800" b="1" dirty="0"/>
              <a:t>Unit  ramp signal?</a:t>
            </a:r>
            <a:endParaRPr lang="en-US" sz="2800" dirty="0"/>
          </a:p>
        </p:txBody>
      </p:sp>
      <mc:AlternateContent xmlns:mc="http://schemas.openxmlformats.org/markup-compatibility/2006" xmlns:a14="http://schemas.microsoft.com/office/drawing/2010/main">
        <mc:Choice Requires="a14">
          <p:sp>
            <p:nvSpPr>
              <p:cNvPr id="6" name="Rectangle 5"/>
              <p:cNvSpPr/>
              <p:nvPr/>
            </p:nvSpPr>
            <p:spPr>
              <a:xfrm>
                <a:off x="0" y="1828799"/>
                <a:ext cx="4495800" cy="2773836"/>
              </a:xfrm>
              <a:prstGeom prst="rect">
                <a:avLst/>
              </a:prstGeom>
            </p:spPr>
            <p:txBody>
              <a:bodyPr wrap="square">
                <a:spAutoFit/>
              </a:bodyPr>
              <a:lstStyle/>
              <a:p>
                <a:r>
                  <a:rPr lang="en-US" sz="2200" dirty="0"/>
                  <a:t>The unit ramp signal is denoted by</a:t>
                </a:r>
                <a14:m>
                  <m:oMath xmlns:m="http://schemas.openxmlformats.org/officeDocument/2006/math">
                    <m:r>
                      <a:rPr lang="en-US" sz="2200" i="1">
                        <a:latin typeface="Cambria Math"/>
                      </a:rPr>
                      <m:t> </m:t>
                    </m:r>
                    <m:sSub>
                      <m:sSubPr>
                        <m:ctrlPr>
                          <a:rPr lang="en-US" sz="2200" i="1">
                            <a:latin typeface="Cambria Math"/>
                          </a:rPr>
                        </m:ctrlPr>
                      </m:sSubPr>
                      <m:e>
                        <m:r>
                          <a:rPr lang="en-US" sz="2200" i="1">
                            <a:latin typeface="Cambria Math"/>
                          </a:rPr>
                          <m:t>𝑢</m:t>
                        </m:r>
                      </m:e>
                      <m:sub>
                        <m:r>
                          <a:rPr lang="en-US" sz="2200" i="1">
                            <a:latin typeface="Cambria Math"/>
                          </a:rPr>
                          <m:t>𝑟</m:t>
                        </m:r>
                      </m:sub>
                    </m:sSub>
                    <m:d>
                      <m:dPr>
                        <m:ctrlPr>
                          <a:rPr lang="en-US" sz="2200" i="1">
                            <a:latin typeface="Cambria Math"/>
                          </a:rPr>
                        </m:ctrlPr>
                      </m:dPr>
                      <m:e>
                        <m:r>
                          <a:rPr lang="en-US" sz="2200" i="1">
                            <a:latin typeface="Cambria Math"/>
                          </a:rPr>
                          <m:t>𝑛</m:t>
                        </m:r>
                      </m:e>
                    </m:d>
                  </m:oMath>
                </a14:m>
                <a:r>
                  <a:rPr lang="en-US" sz="2200" dirty="0"/>
                  <a:t> and is defined as,</a:t>
                </a:r>
                <a:endParaRPr lang="en-US" sz="2200" i="1" dirty="0"/>
              </a:p>
              <a:p>
                <a:pPr/>
                <a14:m>
                  <m:oMathPara xmlns:m="http://schemas.openxmlformats.org/officeDocument/2006/math">
                    <m:oMathParaPr>
                      <m:jc m:val="centerGroup"/>
                    </m:oMathParaPr>
                    <m:oMath xmlns:m="http://schemas.openxmlformats.org/officeDocument/2006/math">
                      <m:r>
                        <a:rPr lang="en-US" sz="2200" i="1">
                          <a:latin typeface="Cambria Math"/>
                        </a:rPr>
                        <m:t>𝑢</m:t>
                      </m:r>
                      <m:d>
                        <m:dPr>
                          <m:ctrlPr>
                            <a:rPr lang="en-US" sz="2200" i="1">
                              <a:latin typeface="Cambria Math"/>
                            </a:rPr>
                          </m:ctrlPr>
                        </m:dPr>
                        <m:e>
                          <m:r>
                            <a:rPr lang="en-US" sz="2200" i="1">
                              <a:latin typeface="Cambria Math"/>
                            </a:rPr>
                            <m:t>𝑛</m:t>
                          </m:r>
                        </m:e>
                      </m:d>
                      <m:r>
                        <a:rPr lang="en-US" sz="2200" i="1">
                          <a:latin typeface="Cambria Math"/>
                        </a:rPr>
                        <m:t>≡</m:t>
                      </m:r>
                      <m:d>
                        <m:dPr>
                          <m:begChr m:val="{"/>
                          <m:endChr m:val=""/>
                          <m:ctrlPr>
                            <a:rPr lang="en-US" sz="2200" i="1">
                              <a:latin typeface="Cambria Math"/>
                            </a:rPr>
                          </m:ctrlPr>
                        </m:dPr>
                        <m:e>
                          <m:eqArr>
                            <m:eqArrPr>
                              <m:ctrlPr>
                                <a:rPr lang="en-US" sz="2200" i="1">
                                  <a:latin typeface="Cambria Math"/>
                                </a:rPr>
                              </m:ctrlPr>
                            </m:eqArrPr>
                            <m:e>
                              <m:r>
                                <a:rPr lang="en-US" sz="2200" i="1">
                                  <a:latin typeface="Cambria Math"/>
                                </a:rPr>
                                <m:t>𝑛</m:t>
                              </m:r>
                              <m:r>
                                <a:rPr lang="en-US" sz="2200" i="1">
                                  <a:latin typeface="Cambria Math"/>
                                </a:rPr>
                                <m:t>  ,      </m:t>
                              </m:r>
                              <m:r>
                                <a:rPr lang="en-US" sz="2200" i="1">
                                  <a:latin typeface="Cambria Math"/>
                                </a:rPr>
                                <m:t>𝑓𝑜𝑟</m:t>
                              </m:r>
                              <m:r>
                                <a:rPr lang="en-US" sz="2200" i="1">
                                  <a:latin typeface="Cambria Math"/>
                                </a:rPr>
                                <m:t> </m:t>
                              </m:r>
                              <m:r>
                                <a:rPr lang="en-US" sz="2200" i="1">
                                  <a:latin typeface="Cambria Math"/>
                                </a:rPr>
                                <m:t>𝑛</m:t>
                              </m:r>
                              <m:r>
                                <a:rPr lang="en-US" sz="2200" i="1">
                                  <a:latin typeface="Cambria Math"/>
                                </a:rPr>
                                <m:t>≥0</m:t>
                              </m:r>
                            </m:e>
                            <m:e>
                              <m:r>
                                <a:rPr lang="en-US" sz="2200" i="1">
                                  <a:latin typeface="Cambria Math"/>
                                </a:rPr>
                                <m:t>0  ,      </m:t>
                              </m:r>
                              <m:r>
                                <a:rPr lang="en-US" sz="2200" i="1">
                                  <a:latin typeface="Cambria Math"/>
                                </a:rPr>
                                <m:t>𝑓𝑜𝑟</m:t>
                              </m:r>
                              <m:r>
                                <a:rPr lang="en-US" sz="2200" i="1">
                                  <a:latin typeface="Cambria Math"/>
                                </a:rPr>
                                <m:t> </m:t>
                              </m:r>
                              <m:r>
                                <a:rPr lang="en-US" sz="2200" i="1">
                                  <a:latin typeface="Cambria Math"/>
                                </a:rPr>
                                <m:t>𝑛</m:t>
                              </m:r>
                              <m:r>
                                <a:rPr lang="en-US" sz="2200" i="1">
                                  <a:latin typeface="Cambria Math"/>
                                </a:rPr>
                                <m:t>&lt;0</m:t>
                              </m:r>
                            </m:e>
                          </m:eqArr>
                        </m:e>
                      </m:d>
                    </m:oMath>
                  </m:oMathPara>
                </a14:m>
                <a:endParaRPr lang="en-US" sz="2200" i="1" dirty="0"/>
              </a:p>
              <a:p>
                <a:r>
                  <a:rPr lang="en-US" sz="2200" dirty="0"/>
                  <a:t>The signal is zero for each n&lt; 0 and elsewhere it has  value same as n. </a:t>
                </a:r>
                <a:endParaRPr lang="en-US" sz="2200" i="1" dirty="0"/>
              </a:p>
            </p:txBody>
          </p:sp>
        </mc:Choice>
        <mc:Fallback xmlns="">
          <p:sp>
            <p:nvSpPr>
              <p:cNvPr id="6" name="Rectangle 5"/>
              <p:cNvSpPr>
                <a:spLocks noRot="1" noChangeAspect="1" noMove="1" noResize="1" noEditPoints="1" noAdjustHandles="1" noChangeArrowheads="1" noChangeShapeType="1" noTextEdit="1"/>
              </p:cNvSpPr>
              <p:nvPr/>
            </p:nvSpPr>
            <p:spPr>
              <a:xfrm>
                <a:off x="0" y="1828799"/>
                <a:ext cx="4495800" cy="2773836"/>
              </a:xfrm>
              <a:prstGeom prst="rect">
                <a:avLst/>
              </a:prstGeom>
              <a:blipFill rotWithShape="1">
                <a:blip r:embed="rId2"/>
                <a:stretch>
                  <a:fillRect l="-1626" t="-1319" r="-2575" b="-3516"/>
                </a:stretch>
              </a:blipFill>
            </p:spPr>
            <p:txBody>
              <a:bodyPr/>
              <a:lstStyle/>
              <a:p>
                <a:r>
                  <a:rPr lang="en-US">
                    <a:noFill/>
                  </a:rPr>
                  <a:t> </a:t>
                </a:r>
              </a:p>
            </p:txBody>
          </p:sp>
        </mc:Fallback>
      </mc:AlternateContent>
      <p:sp>
        <p:nvSpPr>
          <p:cNvPr id="20" name="Rectangle 19"/>
          <p:cNvSpPr/>
          <p:nvPr/>
        </p:nvSpPr>
        <p:spPr>
          <a:xfrm>
            <a:off x="4281054" y="4079415"/>
            <a:ext cx="4048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dirty="0"/>
              <a:t>Exponential signals ?</a:t>
            </a:r>
            <a:endParaRPr lang="en-US" sz="2800" dirty="0"/>
          </a:p>
        </p:txBody>
      </p:sp>
      <mc:AlternateContent xmlns:mc="http://schemas.openxmlformats.org/markup-compatibility/2006" xmlns:a14="http://schemas.microsoft.com/office/drawing/2010/main">
        <mc:Choice Requires="a14">
          <p:sp>
            <p:nvSpPr>
              <p:cNvPr id="21" name="Rectangle 20"/>
              <p:cNvSpPr/>
              <p:nvPr/>
            </p:nvSpPr>
            <p:spPr>
              <a:xfrm>
                <a:off x="-15276" y="4602635"/>
                <a:ext cx="9159276" cy="2512611"/>
              </a:xfrm>
              <a:prstGeom prst="rect">
                <a:avLst/>
              </a:prstGeom>
              <a:solidFill>
                <a:srgbClr val="FFFF00"/>
              </a:solidFill>
            </p:spPr>
            <p:txBody>
              <a:bodyPr wrap="square">
                <a:spAutoFit/>
              </a:bodyPr>
              <a:lstStyle/>
              <a:p>
                <a:r>
                  <a:rPr lang="en-US" sz="2200" dirty="0"/>
                  <a:t>The exponential signal is the sequence of the form </a:t>
                </a:r>
                <a:endParaRPr lang="en-US" sz="2200" i="1" dirty="0"/>
              </a:p>
              <a:p>
                <a:r>
                  <a:rPr lang="en-US" sz="2400" dirty="0"/>
                  <a:t>X(n)=</a:t>
                </a:r>
                <a14:m>
                  <m:oMath xmlns:m="http://schemas.openxmlformats.org/officeDocument/2006/math">
                    <m:sSup>
                      <m:sSupPr>
                        <m:ctrlPr>
                          <a:rPr lang="en-US" sz="2400" i="1">
                            <a:latin typeface="Cambria Math"/>
                          </a:rPr>
                        </m:ctrlPr>
                      </m:sSupPr>
                      <m:e>
                        <m:r>
                          <a:rPr lang="en-US" sz="2400" i="1">
                            <a:latin typeface="Cambria Math"/>
                          </a:rPr>
                          <m:t>𝑎</m:t>
                        </m:r>
                      </m:e>
                      <m:sup>
                        <m:r>
                          <a:rPr lang="en-US" sz="2400" i="1">
                            <a:latin typeface="Cambria Math"/>
                          </a:rPr>
                          <m:t>𝑛</m:t>
                        </m:r>
                      </m:sup>
                    </m:sSup>
                    <m:r>
                      <a:rPr lang="en-US" sz="2400" i="1">
                        <a:latin typeface="Cambria Math"/>
                      </a:rPr>
                      <m:t>      </m:t>
                    </m:r>
                    <m:r>
                      <a:rPr lang="en-US" sz="2400" i="1">
                        <a:latin typeface="Cambria Math"/>
                      </a:rPr>
                      <m:t>𝑓𝑜𝑟</m:t>
                    </m:r>
                    <m:r>
                      <a:rPr lang="en-US" sz="2400" i="1">
                        <a:latin typeface="Cambria Math"/>
                      </a:rPr>
                      <m:t> </m:t>
                    </m:r>
                    <m:r>
                      <a:rPr lang="en-US" sz="2400" i="1">
                        <a:latin typeface="Cambria Math"/>
                      </a:rPr>
                      <m:t>𝑎𝑙𝑙</m:t>
                    </m:r>
                    <m:r>
                      <a:rPr lang="en-US" sz="2400" i="1">
                        <a:latin typeface="Cambria Math"/>
                      </a:rPr>
                      <m:t> </m:t>
                    </m:r>
                    <m:r>
                      <a:rPr lang="en-US" sz="2400" i="1">
                        <a:latin typeface="Cambria Math"/>
                      </a:rPr>
                      <m:t>𝑛</m:t>
                    </m:r>
                  </m:oMath>
                </a14:m>
                <a:endParaRPr lang="en-US" sz="2400" i="1" dirty="0"/>
              </a:p>
              <a:p>
                <a:r>
                  <a:rPr lang="en-US" sz="2200" dirty="0"/>
                  <a:t>If the parameter </a:t>
                </a:r>
                <a14:m>
                  <m:oMath xmlns:m="http://schemas.openxmlformats.org/officeDocument/2006/math">
                    <m:r>
                      <a:rPr lang="en-US" sz="2200" b="1" i="1">
                        <a:latin typeface="Cambria Math"/>
                      </a:rPr>
                      <m:t>𝒂</m:t>
                    </m:r>
                  </m:oMath>
                </a14:m>
                <a:r>
                  <a:rPr lang="en-US" sz="2200" dirty="0"/>
                  <a:t> is a </a:t>
                </a:r>
                <a:r>
                  <a:rPr lang="en-US" sz="2200" dirty="0" err="1"/>
                  <a:t>real,then</a:t>
                </a:r>
                <a:r>
                  <a:rPr lang="en-US" sz="2200" dirty="0"/>
                  <a:t> x(n) is a real </a:t>
                </a:r>
                <a:r>
                  <a:rPr lang="en-US" sz="2200" dirty="0" err="1"/>
                  <a:t>signal.when</a:t>
                </a:r>
                <a:r>
                  <a:rPr lang="en-US" sz="2200" dirty="0"/>
                  <a:t> the If the parameter  </a:t>
                </a:r>
                <a14:m>
                  <m:oMath xmlns:m="http://schemas.openxmlformats.org/officeDocument/2006/math">
                    <m:r>
                      <a:rPr lang="en-US" sz="2200" b="1" i="1">
                        <a:latin typeface="Cambria Math"/>
                      </a:rPr>
                      <m:t>𝒂</m:t>
                    </m:r>
                  </m:oMath>
                </a14:m>
                <a:r>
                  <a:rPr lang="en-US" sz="2200" b="1" dirty="0"/>
                  <a:t> </a:t>
                </a:r>
                <a:r>
                  <a:rPr lang="en-US" sz="2200" dirty="0"/>
                  <a:t>is a complex , it can be expressed as </a:t>
                </a:r>
                <a14:m>
                  <m:oMath xmlns:m="http://schemas.openxmlformats.org/officeDocument/2006/math">
                    <m:r>
                      <a:rPr lang="en-US" sz="2200" i="1">
                        <a:latin typeface="Cambria Math"/>
                      </a:rPr>
                      <m:t>𝑎</m:t>
                    </m:r>
                    <m:r>
                      <a:rPr lang="en-US" sz="2200" i="1">
                        <a:latin typeface="Cambria Math"/>
                      </a:rPr>
                      <m:t>≡</m:t>
                    </m:r>
                    <m:r>
                      <a:rPr lang="en-US" sz="2200" i="1">
                        <a:latin typeface="Cambria Math"/>
                      </a:rPr>
                      <m:t>𝑟</m:t>
                    </m:r>
                    <m:sSup>
                      <m:sSupPr>
                        <m:ctrlPr>
                          <a:rPr lang="en-US" sz="2200" i="1">
                            <a:latin typeface="Cambria Math"/>
                          </a:rPr>
                        </m:ctrlPr>
                      </m:sSupPr>
                      <m:e>
                        <m:r>
                          <a:rPr lang="en-US" sz="2200" i="1">
                            <a:latin typeface="Cambria Math"/>
                          </a:rPr>
                          <m:t>𝑒</m:t>
                        </m:r>
                      </m:e>
                      <m:sup>
                        <m:r>
                          <a:rPr lang="en-US" sz="2200" i="1">
                            <a:latin typeface="Cambria Math"/>
                          </a:rPr>
                          <m:t>𝑗</m:t>
                        </m:r>
                        <m:r>
                          <a:rPr lang="en-US" sz="2200" i="1">
                            <a:latin typeface="Cambria Math"/>
                          </a:rPr>
                          <m:t>𝜃</m:t>
                        </m:r>
                        <m:r>
                          <a:rPr lang="en-US" sz="2200" i="1">
                            <a:latin typeface="Cambria Math"/>
                          </a:rPr>
                          <m:t> </m:t>
                        </m:r>
                      </m:sup>
                    </m:sSup>
                  </m:oMath>
                </a14:m>
                <a:endParaRPr lang="en-US" sz="2200" dirty="0" smtClean="0"/>
              </a:p>
              <a:p>
                <a:r>
                  <a:rPr lang="en-US" sz="2200" dirty="0"/>
                  <a:t> then we can express x(n) as,    x(n)=</a:t>
                </a:r>
                <a14:m>
                  <m:oMath xmlns:m="http://schemas.openxmlformats.org/officeDocument/2006/math">
                    <m:sSup>
                      <m:sSupPr>
                        <m:ctrlPr>
                          <a:rPr lang="en-US" sz="2200" i="1">
                            <a:latin typeface="Cambria Math"/>
                          </a:rPr>
                        </m:ctrlPr>
                      </m:sSupPr>
                      <m:e>
                        <m:r>
                          <a:rPr lang="en-US" sz="2200" i="1">
                            <a:latin typeface="Cambria Math"/>
                          </a:rPr>
                          <m:t>𝑟</m:t>
                        </m:r>
                      </m:e>
                      <m:sup>
                        <m:r>
                          <a:rPr lang="en-US" sz="2200" i="1">
                            <a:latin typeface="Cambria Math"/>
                          </a:rPr>
                          <m:t>𝑛</m:t>
                        </m:r>
                      </m:sup>
                    </m:sSup>
                    <m:r>
                      <a:rPr lang="en-US" sz="2200" i="1">
                        <a:latin typeface="Cambria Math"/>
                      </a:rPr>
                      <m:t> </m:t>
                    </m:r>
                    <m:sSup>
                      <m:sSupPr>
                        <m:ctrlPr>
                          <a:rPr lang="en-US" sz="2200" i="1">
                            <a:latin typeface="Cambria Math"/>
                          </a:rPr>
                        </m:ctrlPr>
                      </m:sSupPr>
                      <m:e>
                        <m:r>
                          <a:rPr lang="en-US" sz="2200" i="1">
                            <a:latin typeface="Cambria Math"/>
                          </a:rPr>
                          <m:t>𝑒</m:t>
                        </m:r>
                      </m:e>
                      <m:sup>
                        <m:r>
                          <a:rPr lang="en-US" sz="2200" i="1">
                            <a:latin typeface="Cambria Math"/>
                          </a:rPr>
                          <m:t>𝑗</m:t>
                        </m:r>
                        <m:r>
                          <a:rPr lang="en-US" sz="2200" i="1">
                            <a:latin typeface="Cambria Math"/>
                          </a:rPr>
                          <m:t>𝜃</m:t>
                        </m:r>
                        <m:r>
                          <a:rPr lang="en-US" sz="2200" i="1">
                            <a:latin typeface="Cambria Math"/>
                          </a:rPr>
                          <m:t> </m:t>
                        </m:r>
                      </m:sup>
                    </m:sSup>
                    <m:r>
                      <a:rPr lang="en-US" sz="2200" i="1">
                        <a:latin typeface="Cambria Math"/>
                      </a:rPr>
                      <m:t>=</m:t>
                    </m:r>
                    <m:sSup>
                      <m:sSupPr>
                        <m:ctrlPr>
                          <a:rPr lang="en-US" sz="2200" i="1">
                            <a:latin typeface="Cambria Math"/>
                          </a:rPr>
                        </m:ctrlPr>
                      </m:sSupPr>
                      <m:e>
                        <m:r>
                          <a:rPr lang="en-US" sz="2200" i="1">
                            <a:latin typeface="Cambria Math"/>
                          </a:rPr>
                          <m:t>𝑟</m:t>
                        </m:r>
                      </m:e>
                      <m:sup>
                        <m:r>
                          <a:rPr lang="en-US" sz="2200" i="1">
                            <a:latin typeface="Cambria Math"/>
                          </a:rPr>
                          <m:t>𝑛</m:t>
                        </m:r>
                      </m:sup>
                    </m:sSup>
                    <m:r>
                      <a:rPr lang="en-US" sz="2200" i="1">
                        <a:latin typeface="Cambria Math"/>
                      </a:rPr>
                      <m:t>(</m:t>
                    </m:r>
                    <m:r>
                      <a:rPr lang="en-US" sz="2200" i="1">
                        <a:latin typeface="Cambria Math"/>
                      </a:rPr>
                      <m:t>𝑐𝑜𝑠</m:t>
                    </m:r>
                    <m:r>
                      <a:rPr lang="en-US" sz="2200" i="1">
                        <a:latin typeface="Cambria Math"/>
                      </a:rPr>
                      <m:t>𝜃</m:t>
                    </m:r>
                    <m:r>
                      <a:rPr lang="en-US" sz="2200" i="1">
                        <a:latin typeface="Cambria Math"/>
                      </a:rPr>
                      <m:t>𝑛</m:t>
                    </m:r>
                    <m:r>
                      <a:rPr lang="en-US" sz="2200" i="1">
                        <a:latin typeface="Cambria Math"/>
                      </a:rPr>
                      <m:t>+</m:t>
                    </m:r>
                    <m:r>
                      <a:rPr lang="en-US" sz="2200" i="1">
                        <a:latin typeface="Cambria Math"/>
                      </a:rPr>
                      <m:t>𝑗</m:t>
                    </m:r>
                    <m:r>
                      <a:rPr lang="en-US" sz="2200" i="1">
                        <a:latin typeface="Cambria Math"/>
                      </a:rPr>
                      <m:t> </m:t>
                    </m:r>
                    <m:r>
                      <a:rPr lang="en-US" sz="2200" i="1">
                        <a:latin typeface="Cambria Math"/>
                      </a:rPr>
                      <m:t>𝑠𝑖𝑛</m:t>
                    </m:r>
                    <m:r>
                      <a:rPr lang="en-US" sz="2200" i="1">
                        <a:latin typeface="Cambria Math"/>
                      </a:rPr>
                      <m:t>𝜃</m:t>
                    </m:r>
                    <m:r>
                      <a:rPr lang="en-US" sz="2200" i="1">
                        <a:latin typeface="Cambria Math"/>
                      </a:rPr>
                      <m:t> </m:t>
                    </m:r>
                    <m:r>
                      <a:rPr lang="en-US" sz="2200" i="1">
                        <a:latin typeface="Cambria Math"/>
                      </a:rPr>
                      <m:t>𝑛</m:t>
                    </m:r>
                    <m:r>
                      <a:rPr lang="en-US" sz="2200" i="1">
                        <a:latin typeface="Cambria Math"/>
                      </a:rPr>
                      <m:t>)     </m:t>
                    </m:r>
                  </m:oMath>
                </a14:m>
                <a:endParaRPr lang="en-US" sz="2200" i="1" dirty="0"/>
              </a:p>
              <a:p>
                <a:r>
                  <a:rPr lang="en-US" sz="2200" dirty="0"/>
                  <a:t>For the graphical representation of complex signal real and imaginary parts are separately plotted.</a:t>
                </a:r>
                <a:endParaRPr lang="en-US" sz="2200" i="1" dirty="0"/>
              </a:p>
            </p:txBody>
          </p:sp>
        </mc:Choice>
        <mc:Fallback xmlns="">
          <p:sp>
            <p:nvSpPr>
              <p:cNvPr id="21" name="Rectangle 20"/>
              <p:cNvSpPr>
                <a:spLocks noRot="1" noChangeAspect="1" noMove="1" noResize="1" noEditPoints="1" noAdjustHandles="1" noChangeArrowheads="1" noChangeShapeType="1" noTextEdit="1"/>
              </p:cNvSpPr>
              <p:nvPr/>
            </p:nvSpPr>
            <p:spPr>
              <a:xfrm>
                <a:off x="-15276" y="4602635"/>
                <a:ext cx="9159276" cy="2512611"/>
              </a:xfrm>
              <a:prstGeom prst="rect">
                <a:avLst/>
              </a:prstGeom>
              <a:blipFill rotWithShape="1">
                <a:blip r:embed="rId3"/>
                <a:stretch>
                  <a:fillRect l="-998" t="-1456" r="-1131" b="-3883"/>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053" y="1220201"/>
            <a:ext cx="4792252" cy="233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5654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smtClean="0"/>
          </a:p>
        </p:txBody>
      </p:sp>
      <p:sp>
        <p:nvSpPr>
          <p:cNvPr id="44035" name="Content Placeholder 2"/>
          <p:cNvSpPr>
            <a:spLocks noGrp="1"/>
          </p:cNvSpPr>
          <p:nvPr>
            <p:ph idx="1"/>
          </p:nvPr>
        </p:nvSpPr>
        <p:spPr/>
        <p:txBody>
          <a:bodyPr/>
          <a:lstStyle/>
          <a:p>
            <a:r>
              <a:rPr lang="en-US" sz="2800" smtClean="0"/>
              <a:t>The output    </a:t>
            </a:r>
            <a:r>
              <a:rPr lang="en-US" sz="2800" i="1" smtClean="0"/>
              <a:t>y</a:t>
            </a:r>
            <a:r>
              <a:rPr lang="en-US" sz="2800" smtClean="0"/>
              <a:t>(</a:t>
            </a:r>
            <a:r>
              <a:rPr lang="en-US" sz="2800" i="1" smtClean="0"/>
              <a:t>n</a:t>
            </a:r>
            <a:r>
              <a:rPr lang="en-US" sz="2800" smtClean="0"/>
              <a:t>) = F[</a:t>
            </a:r>
            <a:r>
              <a:rPr lang="en-US" sz="2800" i="1" smtClean="0"/>
              <a:t>x</a:t>
            </a:r>
            <a:r>
              <a:rPr lang="en-US" sz="2800" smtClean="0"/>
              <a:t>(</a:t>
            </a:r>
            <a:r>
              <a:rPr lang="en-US" sz="2800" i="1" smtClean="0"/>
              <a:t>n</a:t>
            </a:r>
            <a:r>
              <a:rPr lang="en-US" sz="2800" smtClean="0"/>
              <a:t>), </a:t>
            </a:r>
            <a:r>
              <a:rPr lang="en-US" sz="2800" i="1" smtClean="0"/>
              <a:t>x</a:t>
            </a:r>
            <a:r>
              <a:rPr lang="en-US" sz="2800" smtClean="0"/>
              <a:t>(</a:t>
            </a:r>
            <a:r>
              <a:rPr lang="en-US" sz="2800" i="1" smtClean="0"/>
              <a:t>n-1</a:t>
            </a:r>
            <a:r>
              <a:rPr lang="en-US" sz="2800" smtClean="0"/>
              <a:t>), </a:t>
            </a:r>
            <a:r>
              <a:rPr lang="en-US" sz="2800" i="1" smtClean="0"/>
              <a:t>x</a:t>
            </a:r>
            <a:r>
              <a:rPr lang="en-US" sz="2800" smtClean="0"/>
              <a:t>(</a:t>
            </a:r>
            <a:r>
              <a:rPr lang="en-US" sz="2800" i="1" smtClean="0"/>
              <a:t>n-2</a:t>
            </a:r>
            <a:r>
              <a:rPr lang="en-US" sz="2800" smtClean="0"/>
              <a:t>),</a:t>
            </a:r>
            <a:r>
              <a:rPr lang="en-US" sz="2800" i="1" smtClean="0"/>
              <a:t> x</a:t>
            </a:r>
            <a:r>
              <a:rPr lang="en-US" sz="2800" smtClean="0"/>
              <a:t>(</a:t>
            </a:r>
            <a:r>
              <a:rPr lang="en-US" sz="2800" i="1" smtClean="0"/>
              <a:t>n-3</a:t>
            </a:r>
            <a:r>
              <a:rPr lang="en-US" sz="2800" smtClean="0"/>
              <a:t>),  ...,</a:t>
            </a:r>
            <a:r>
              <a:rPr lang="en-US" sz="2800" i="1" smtClean="0"/>
              <a:t> x</a:t>
            </a:r>
            <a:r>
              <a:rPr lang="en-US" sz="2800" smtClean="0"/>
              <a:t>(</a:t>
            </a:r>
            <a:r>
              <a:rPr lang="en-US" sz="2800" i="1" smtClean="0"/>
              <a:t>n+1</a:t>
            </a:r>
            <a:r>
              <a:rPr lang="en-US" sz="2800" smtClean="0"/>
              <a:t>), </a:t>
            </a:r>
            <a:r>
              <a:rPr lang="en-US" sz="2800" i="1" smtClean="0"/>
              <a:t>x</a:t>
            </a:r>
            <a:r>
              <a:rPr lang="en-US" sz="2800" smtClean="0"/>
              <a:t>(</a:t>
            </a:r>
            <a:r>
              <a:rPr lang="en-US" sz="2800" i="1" smtClean="0"/>
              <a:t>n+2</a:t>
            </a:r>
            <a:r>
              <a:rPr lang="en-US" sz="2800" smtClean="0"/>
              <a:t>),</a:t>
            </a:r>
            <a:r>
              <a:rPr lang="en-US" sz="2800" i="1" smtClean="0"/>
              <a:t> x</a:t>
            </a:r>
            <a:r>
              <a:rPr lang="en-US" sz="2800" smtClean="0"/>
              <a:t>(</a:t>
            </a:r>
            <a:r>
              <a:rPr lang="en-US" sz="2800" i="1" smtClean="0"/>
              <a:t>n+3</a:t>
            </a:r>
            <a:r>
              <a:rPr lang="en-US" sz="2800" smtClean="0"/>
              <a:t>), ......  .]</a:t>
            </a:r>
          </a:p>
          <a:p>
            <a:r>
              <a:rPr lang="en-US" sz="2800" smtClean="0"/>
              <a:t>Where, F[.] is the arbitrary function.</a:t>
            </a:r>
          </a:p>
          <a:p>
            <a:r>
              <a:rPr lang="en-US" sz="2800" b="1" smtClean="0"/>
              <a:t>Explanation:</a:t>
            </a:r>
          </a:p>
          <a:p>
            <a:r>
              <a:rPr lang="en-US" sz="2800" i="1" smtClean="0"/>
              <a:t>y</a:t>
            </a:r>
            <a:r>
              <a:rPr lang="en-US" sz="2800" smtClean="0"/>
              <a:t>(</a:t>
            </a:r>
            <a:r>
              <a:rPr lang="en-US" sz="2800" i="1" smtClean="0"/>
              <a:t>n</a:t>
            </a:r>
            <a:r>
              <a:rPr lang="en-US" sz="2800" smtClean="0"/>
              <a:t>) = </a:t>
            </a:r>
            <a:r>
              <a:rPr lang="en-US" sz="2800" i="1" smtClean="0"/>
              <a:t>x</a:t>
            </a:r>
            <a:r>
              <a:rPr lang="en-US" sz="2800" smtClean="0"/>
              <a:t>(</a:t>
            </a:r>
            <a:r>
              <a:rPr lang="en-US" sz="2800" i="1" smtClean="0"/>
              <a:t>n</a:t>
            </a:r>
            <a:r>
              <a:rPr lang="en-US" sz="2800" smtClean="0"/>
              <a:t>) + </a:t>
            </a:r>
            <a:r>
              <a:rPr lang="en-US" sz="2800" i="1" smtClean="0"/>
              <a:t>x</a:t>
            </a:r>
            <a:r>
              <a:rPr lang="en-US" sz="2800" smtClean="0"/>
              <a:t>(</a:t>
            </a:r>
            <a:r>
              <a:rPr lang="en-US" sz="2800" i="1" smtClean="0"/>
              <a:t>n-1</a:t>
            </a:r>
            <a:r>
              <a:rPr lang="en-US" sz="2800" smtClean="0"/>
              <a:t>) + </a:t>
            </a:r>
            <a:r>
              <a:rPr lang="en-US" sz="2800" i="1" smtClean="0"/>
              <a:t>x</a:t>
            </a:r>
            <a:r>
              <a:rPr lang="en-US" sz="2800" smtClean="0"/>
              <a:t>(</a:t>
            </a:r>
            <a:r>
              <a:rPr lang="en-US" sz="2800" i="1" smtClean="0"/>
              <a:t>n+1</a:t>
            </a:r>
            <a:r>
              <a:rPr lang="en-US" sz="2800" smtClean="0"/>
              <a:t>)      </a:t>
            </a:r>
          </a:p>
          <a:p>
            <a:r>
              <a:rPr lang="en-US" sz="2800" smtClean="0"/>
              <a:t> where</a:t>
            </a:r>
            <a:r>
              <a:rPr lang="en-US" sz="2800" i="1" smtClean="0"/>
              <a:t> x</a:t>
            </a:r>
            <a:r>
              <a:rPr lang="en-US" sz="2800" smtClean="0"/>
              <a:t>(</a:t>
            </a:r>
            <a:r>
              <a:rPr lang="en-US" sz="2800" i="1" smtClean="0"/>
              <a:t>n</a:t>
            </a:r>
            <a:r>
              <a:rPr lang="en-US" sz="2800" smtClean="0"/>
              <a:t>) is the present input</a:t>
            </a:r>
          </a:p>
          <a:p>
            <a:r>
              <a:rPr lang="en-US" sz="2800" i="1" smtClean="0"/>
              <a:t>x</a:t>
            </a:r>
            <a:r>
              <a:rPr lang="en-US" sz="2800" smtClean="0"/>
              <a:t>(</a:t>
            </a:r>
            <a:r>
              <a:rPr lang="en-US" sz="2800" i="1" smtClean="0"/>
              <a:t>n-1</a:t>
            </a:r>
            <a:r>
              <a:rPr lang="en-US" sz="2800" smtClean="0"/>
              <a:t>)  is the past inputs</a:t>
            </a:r>
          </a:p>
          <a:p>
            <a:r>
              <a:rPr lang="en-US" sz="2800" i="1" smtClean="0"/>
              <a:t>x</a:t>
            </a:r>
            <a:r>
              <a:rPr lang="en-US" sz="2800" smtClean="0"/>
              <a:t>(</a:t>
            </a:r>
            <a:r>
              <a:rPr lang="en-US" sz="2800" i="1" smtClean="0"/>
              <a:t>n+1</a:t>
            </a:r>
            <a:r>
              <a:rPr lang="en-US" sz="2800" smtClean="0"/>
              <a:t>)  is the future inputs</a:t>
            </a:r>
          </a:p>
          <a:p>
            <a:r>
              <a:rPr lang="en-US" sz="2800" i="1" smtClean="0"/>
              <a:t>y</a:t>
            </a:r>
            <a:r>
              <a:rPr lang="en-US" sz="2800" smtClean="0"/>
              <a:t>(</a:t>
            </a:r>
            <a:r>
              <a:rPr lang="en-US" sz="2800" i="1" smtClean="0"/>
              <a:t>n</a:t>
            </a:r>
            <a:r>
              <a:rPr lang="en-US" sz="2800" smtClean="0"/>
              <a:t>) is the output.</a:t>
            </a:r>
          </a:p>
          <a:p>
            <a:pPr>
              <a:buFont typeface="Arial" charset="0"/>
              <a:buNone/>
            </a:pPr>
            <a:endParaRPr lang="en-US" smtClean="0"/>
          </a:p>
          <a:p>
            <a:endParaRPr lang="en-US"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spTree>
    <p:extLst>
      <p:ext uri="{BB962C8B-B14F-4D97-AF65-F5344CB8AC3E}">
        <p14:creationId xmlns:p14="http://schemas.microsoft.com/office/powerpoint/2010/main" val="24625088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just"/>
            <a:r>
              <a:rPr lang="en-US" sz="2400" b="1" dirty="0">
                <a:latin typeface="Times New Roman" pitchFamily="18" charset="0"/>
                <a:cs typeface="Times New Roman" pitchFamily="18" charset="0"/>
              </a:rPr>
              <a:t>Determine if the systems described by the following input-output equations are causal</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or </a:t>
            </a:r>
            <a:r>
              <a:rPr lang="en-US" sz="2400" b="1" dirty="0" err="1">
                <a:latin typeface="Times New Roman" pitchFamily="18" charset="0"/>
                <a:cs typeface="Times New Roman" pitchFamily="18" charset="0"/>
              </a:rPr>
              <a:t>noncausal</a:t>
            </a:r>
            <a:r>
              <a:rPr lang="en-US" sz="2400" b="1"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68821"/>
            <a:ext cx="70389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16469"/>
            <a:ext cx="79724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5487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t/>
            </a:r>
            <a:br>
              <a:rPr lang="en-US" b="1" smtClean="0"/>
            </a:br>
            <a:r>
              <a:rPr lang="en-US" b="1" smtClean="0"/>
              <a:t>Stable System</a:t>
            </a:r>
            <a:r>
              <a:rPr lang="en-US" smtClean="0"/>
              <a:t/>
            </a:r>
            <a:br>
              <a:rPr lang="en-US" smtClean="0"/>
            </a:br>
            <a:endParaRPr lang="en-US" smtClean="0"/>
          </a:p>
        </p:txBody>
      </p:sp>
      <p:sp>
        <p:nvSpPr>
          <p:cNvPr id="45059" name="Content Placeholder 2"/>
          <p:cNvSpPr>
            <a:spLocks noGrp="1"/>
          </p:cNvSpPr>
          <p:nvPr>
            <p:ph idx="1"/>
          </p:nvPr>
        </p:nvSpPr>
        <p:spPr>
          <a:xfrm>
            <a:off x="457200" y="1600200"/>
            <a:ext cx="8610600" cy="4525963"/>
          </a:xfrm>
        </p:spPr>
        <p:txBody>
          <a:bodyPr/>
          <a:lstStyle/>
          <a:p>
            <a:pPr algn="just">
              <a:buFont typeface="Wingdings" pitchFamily="2" charset="2"/>
              <a:buChar char="q"/>
            </a:pPr>
            <a:r>
              <a:rPr lang="en-US" dirty="0" smtClean="0"/>
              <a:t>Stability (in the sense of bounded-input bounded-output BIBO)</a:t>
            </a:r>
          </a:p>
          <a:p>
            <a:pPr algn="just">
              <a:buFont typeface="Wingdings" pitchFamily="2" charset="2"/>
              <a:buChar char="q"/>
            </a:pPr>
            <a:r>
              <a:rPr lang="en-US" dirty="0" smtClean="0"/>
              <a:t>A system is stable if and only if every bounded input produces a bounded output.</a:t>
            </a:r>
          </a:p>
          <a:p>
            <a:pPr algn="just"/>
            <a:endParaRPr lang="en-US" dirty="0" smtClean="0"/>
          </a:p>
          <a:p>
            <a:pPr algn="just"/>
            <a:endParaRPr lang="en-US" dirty="0"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spTree>
    <p:extLst>
      <p:ext uri="{BB962C8B-B14F-4D97-AF65-F5344CB8AC3E}">
        <p14:creationId xmlns:p14="http://schemas.microsoft.com/office/powerpoint/2010/main" val="41930409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t>Stable System</a:t>
            </a:r>
            <a:r>
              <a:rPr lang="en-US" smtClean="0"/>
              <a:t/>
            </a:r>
            <a:br>
              <a:rPr lang="en-US" smtClean="0"/>
            </a:br>
            <a:endParaRPr lang="en-US" smtClean="0"/>
          </a:p>
        </p:txBody>
      </p:sp>
      <p:sp>
        <p:nvSpPr>
          <p:cNvPr id="46083" name="Content Placeholder 2"/>
          <p:cNvSpPr>
            <a:spLocks noGrp="1"/>
          </p:cNvSpPr>
          <p:nvPr>
            <p:ph idx="1"/>
          </p:nvPr>
        </p:nvSpPr>
        <p:spPr>
          <a:xfrm>
            <a:off x="76200" y="1600200"/>
            <a:ext cx="8915400" cy="4525963"/>
          </a:xfrm>
        </p:spPr>
        <p:txBody>
          <a:bodyPr/>
          <a:lstStyle/>
          <a:p>
            <a:pPr algn="just"/>
            <a:r>
              <a:rPr lang="en-US" dirty="0" smtClean="0"/>
              <a:t>The condition that the input sequence </a:t>
            </a:r>
            <a:r>
              <a:rPr lang="en-US" i="1" dirty="0" smtClean="0"/>
              <a:t>x</a:t>
            </a:r>
            <a:r>
              <a:rPr lang="en-US" dirty="0" smtClean="0"/>
              <a:t>(</a:t>
            </a:r>
            <a:r>
              <a:rPr lang="en-US" i="1" dirty="0" smtClean="0"/>
              <a:t>n</a:t>
            </a:r>
            <a:r>
              <a:rPr lang="en-US" dirty="0" smtClean="0"/>
              <a:t>) and the output sequence </a:t>
            </a:r>
            <a:r>
              <a:rPr lang="en-US" i="1" dirty="0" smtClean="0"/>
              <a:t>y</a:t>
            </a:r>
            <a:r>
              <a:rPr lang="en-US" dirty="0" smtClean="0"/>
              <a:t>(</a:t>
            </a:r>
            <a:r>
              <a:rPr lang="en-US" i="1" dirty="0" smtClean="0"/>
              <a:t>n</a:t>
            </a:r>
            <a:r>
              <a:rPr lang="en-US" dirty="0" smtClean="0"/>
              <a:t>) are bounded is translated mathematically to mean that there exist some finite numbers, like </a:t>
            </a:r>
            <a:r>
              <a:rPr lang="en-US" i="1" dirty="0" err="1" smtClean="0"/>
              <a:t>M</a:t>
            </a:r>
            <a:r>
              <a:rPr lang="en-US" i="1" baseline="-25000" dirty="0" err="1" smtClean="0"/>
              <a:t>x</a:t>
            </a:r>
            <a:r>
              <a:rPr lang="en-US" dirty="0" smtClean="0"/>
              <a:t> and </a:t>
            </a:r>
            <a:r>
              <a:rPr lang="en-US" i="1" dirty="0" smtClean="0"/>
              <a:t>M</a:t>
            </a:r>
            <a:r>
              <a:rPr lang="en-US" i="1" baseline="-25000" dirty="0" smtClean="0"/>
              <a:t>y</a:t>
            </a:r>
            <a:r>
              <a:rPr lang="en-US" dirty="0" smtClean="0"/>
              <a:t>, such that</a:t>
            </a:r>
          </a:p>
          <a:p>
            <a:pPr lvl="1" algn="just"/>
            <a:r>
              <a:rPr lang="he-IL" dirty="0" smtClean="0">
                <a:cs typeface="+mj-cs"/>
              </a:rPr>
              <a:t>׀</a:t>
            </a:r>
            <a:r>
              <a:rPr lang="en-US" i="1" dirty="0" smtClean="0">
                <a:cs typeface="+mj-cs"/>
              </a:rPr>
              <a:t>x</a:t>
            </a:r>
            <a:r>
              <a:rPr lang="en-US" dirty="0" smtClean="0">
                <a:cs typeface="+mj-cs"/>
              </a:rPr>
              <a:t>(</a:t>
            </a:r>
            <a:r>
              <a:rPr lang="en-US" i="1" dirty="0" smtClean="0">
                <a:cs typeface="+mj-cs"/>
              </a:rPr>
              <a:t>n</a:t>
            </a:r>
            <a:r>
              <a:rPr lang="en-US" dirty="0" smtClean="0">
                <a:cs typeface="+mj-cs"/>
              </a:rPr>
              <a:t>)</a:t>
            </a:r>
            <a:r>
              <a:rPr lang="he-IL" dirty="0" smtClean="0">
                <a:cs typeface="+mj-cs"/>
              </a:rPr>
              <a:t>׀</a:t>
            </a:r>
            <a:r>
              <a:rPr lang="en-US" dirty="0" smtClean="0">
                <a:cs typeface="+mj-cs"/>
              </a:rPr>
              <a:t>≤  </a:t>
            </a:r>
            <a:r>
              <a:rPr lang="en-US" i="1" dirty="0" err="1" smtClean="0">
                <a:cs typeface="+mj-cs"/>
              </a:rPr>
              <a:t>M</a:t>
            </a:r>
            <a:r>
              <a:rPr lang="en-US" i="1" baseline="-25000" dirty="0" err="1" smtClean="0">
                <a:cs typeface="+mj-cs"/>
              </a:rPr>
              <a:t>x</a:t>
            </a:r>
            <a:r>
              <a:rPr lang="en-US" i="1" dirty="0" smtClean="0">
                <a:cs typeface="+mj-cs"/>
              </a:rPr>
              <a:t> &lt; ∞</a:t>
            </a:r>
            <a:r>
              <a:rPr lang="en-US" dirty="0" smtClean="0">
                <a:cs typeface="+mj-cs"/>
              </a:rPr>
              <a:t>              </a:t>
            </a:r>
          </a:p>
          <a:p>
            <a:pPr lvl="1" algn="just"/>
            <a:r>
              <a:rPr lang="he-IL" dirty="0" smtClean="0">
                <a:cs typeface="+mj-cs"/>
              </a:rPr>
              <a:t>׀</a:t>
            </a:r>
            <a:r>
              <a:rPr lang="en-US" i="1" dirty="0" smtClean="0">
                <a:cs typeface="+mj-cs"/>
              </a:rPr>
              <a:t>y</a:t>
            </a:r>
            <a:r>
              <a:rPr lang="en-US" dirty="0" smtClean="0">
                <a:cs typeface="+mj-cs"/>
              </a:rPr>
              <a:t>(</a:t>
            </a:r>
            <a:r>
              <a:rPr lang="en-US" i="1" dirty="0" smtClean="0">
                <a:cs typeface="+mj-cs"/>
              </a:rPr>
              <a:t>n</a:t>
            </a:r>
            <a:r>
              <a:rPr lang="en-US" dirty="0" smtClean="0">
                <a:cs typeface="+mj-cs"/>
              </a:rPr>
              <a:t>)</a:t>
            </a:r>
            <a:r>
              <a:rPr lang="he-IL" dirty="0" smtClean="0">
                <a:cs typeface="+mj-cs"/>
              </a:rPr>
              <a:t>׀</a:t>
            </a:r>
            <a:r>
              <a:rPr lang="en-US" dirty="0" smtClean="0">
                <a:cs typeface="+mj-cs"/>
              </a:rPr>
              <a:t>≤ </a:t>
            </a:r>
            <a:r>
              <a:rPr lang="en-US" i="1" dirty="0" smtClean="0">
                <a:cs typeface="+mj-cs"/>
              </a:rPr>
              <a:t>M</a:t>
            </a:r>
            <a:r>
              <a:rPr lang="en-US" i="1" baseline="-25000" dirty="0" smtClean="0">
                <a:cs typeface="+mj-cs"/>
              </a:rPr>
              <a:t>y</a:t>
            </a:r>
            <a:r>
              <a:rPr lang="en-US" dirty="0" smtClean="0">
                <a:cs typeface="+mj-cs"/>
              </a:rPr>
              <a:t>  </a:t>
            </a:r>
            <a:r>
              <a:rPr lang="en-US" i="1" dirty="0" smtClean="0">
                <a:cs typeface="+mj-cs"/>
              </a:rPr>
              <a:t>&lt; ∞</a:t>
            </a:r>
            <a:r>
              <a:rPr lang="en-US" dirty="0" smtClean="0">
                <a:cs typeface="+mj-cs"/>
              </a:rPr>
              <a:t>             </a:t>
            </a:r>
            <a:r>
              <a:rPr lang="en-US" dirty="0" smtClean="0"/>
              <a:t>for all </a:t>
            </a:r>
            <a:r>
              <a:rPr lang="en-US" i="1" dirty="0" smtClean="0"/>
              <a:t>n</a:t>
            </a:r>
            <a:r>
              <a:rPr lang="en-US" dirty="0" smtClean="0"/>
              <a:t>.</a:t>
            </a:r>
          </a:p>
          <a:p>
            <a:r>
              <a:rPr lang="en-US" dirty="0"/>
              <a:t>If. for some bounded input sequence </a:t>
            </a:r>
            <a:r>
              <a:rPr lang="en-US" b="1" i="1" dirty="0"/>
              <a:t>. </a:t>
            </a:r>
            <a:r>
              <a:rPr lang="en-US" b="1" i="1" dirty="0" smtClean="0"/>
              <a:t>X (n) </a:t>
            </a:r>
            <a:r>
              <a:rPr lang="en-US" b="1" i="1" dirty="0"/>
              <a:t>. </a:t>
            </a:r>
            <a:r>
              <a:rPr lang="en-US" dirty="0"/>
              <a:t>the </a:t>
            </a:r>
            <a:r>
              <a:rPr lang="en-US" dirty="0" err="1"/>
              <a:t>outpur</a:t>
            </a:r>
            <a:r>
              <a:rPr lang="en-US" dirty="0"/>
              <a:t> </a:t>
            </a:r>
            <a:r>
              <a:rPr lang="en-US" dirty="0" err="1"/>
              <a:t>rs</a:t>
            </a:r>
            <a:r>
              <a:rPr lang="en-US" dirty="0"/>
              <a:t> </a:t>
            </a:r>
            <a:r>
              <a:rPr lang="en-US" dirty="0" smtClean="0"/>
              <a:t>unbounded (</a:t>
            </a:r>
            <a:r>
              <a:rPr lang="en-US" dirty="0"/>
              <a:t>infinite), the system is classified as unstable</a:t>
            </a:r>
            <a:endParaRPr lang="en-US" dirty="0"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spTree>
    <p:extLst>
      <p:ext uri="{BB962C8B-B14F-4D97-AF65-F5344CB8AC3E}">
        <p14:creationId xmlns:p14="http://schemas.microsoft.com/office/powerpoint/2010/main" val="4075505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t>Stable System</a:t>
            </a:r>
            <a:r>
              <a:rPr lang="en-US" smtClean="0"/>
              <a:t/>
            </a:r>
            <a:br>
              <a:rPr lang="en-US" smtClean="0"/>
            </a:br>
            <a:endParaRPr lang="en-US" smtClean="0"/>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Prof. Dr. A K M Akhtar Hossain, CSE, RU.</a:t>
            </a:r>
            <a:endParaRPr lang="en-US">
              <a:solidFill>
                <a:prstClr val="black">
                  <a:tint val="75000"/>
                </a:prst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7" y="1219200"/>
            <a:ext cx="910421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426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4038600"/>
          </a:xfrm>
        </p:spPr>
        <p:txBody>
          <a:bodyPr>
            <a:normAutofit/>
          </a:bodyPr>
          <a:lstStyle/>
          <a:p>
            <a:pPr algn="just"/>
            <a:r>
              <a:rPr lang="en-US" dirty="0" smtClean="0"/>
              <a:t>A </a:t>
            </a:r>
            <a:r>
              <a:rPr lang="en-US" dirty="0"/>
              <a:t>system generating an unbounded(infinite) output for a bounded input is termed as unstable system.</a:t>
            </a:r>
            <a:endParaRPr lang="en-US" i="1" dirty="0"/>
          </a:p>
        </p:txBody>
      </p:sp>
      <p:sp>
        <p:nvSpPr>
          <p:cNvPr id="2" name="Title 1"/>
          <p:cNvSpPr>
            <a:spLocks noGrp="1"/>
          </p:cNvSpPr>
          <p:nvPr>
            <p:ph type="title"/>
          </p:nvPr>
        </p:nvSpPr>
        <p:spPr>
          <a:xfrm>
            <a:off x="533400" y="-152400"/>
            <a:ext cx="8229600" cy="1143000"/>
          </a:xfrm>
        </p:spPr>
        <p:txBody>
          <a:bodyPr/>
          <a:lstStyle/>
          <a:p>
            <a:pPr algn="ctr"/>
            <a:r>
              <a:rPr lang="en-US" dirty="0">
                <a:effectLst/>
              </a:rPr>
              <a:t>Stable unstable</a:t>
            </a:r>
            <a:endParaRPr lang="en-US" dirty="0"/>
          </a:p>
        </p:txBody>
      </p:sp>
    </p:spTree>
    <p:extLst>
      <p:ext uri="{BB962C8B-B14F-4D97-AF65-F5344CB8AC3E}">
        <p14:creationId xmlns:p14="http://schemas.microsoft.com/office/powerpoint/2010/main" val="1782114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52400"/>
            <a:ext cx="8229600" cy="63976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Some Elementary Discrete-Time Signals</a:t>
            </a:r>
          </a:p>
        </p:txBody>
      </p:sp>
      <p:sp>
        <p:nvSpPr>
          <p:cNvPr id="20" name="Rectangle 19"/>
          <p:cNvSpPr/>
          <p:nvPr/>
        </p:nvSpPr>
        <p:spPr>
          <a:xfrm>
            <a:off x="0" y="990600"/>
            <a:ext cx="4048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dirty="0"/>
              <a:t>Exponential signals ?</a:t>
            </a:r>
            <a:endParaRPr lang="en-US" sz="2800" dirty="0"/>
          </a:p>
        </p:txBody>
      </p:sp>
      <mc:AlternateContent xmlns:mc="http://schemas.openxmlformats.org/markup-compatibility/2006" xmlns:a14="http://schemas.microsoft.com/office/drawing/2010/main">
        <mc:Choice Requires="a14">
          <p:sp>
            <p:nvSpPr>
              <p:cNvPr id="21" name="Rectangle 20"/>
              <p:cNvSpPr/>
              <p:nvPr/>
            </p:nvSpPr>
            <p:spPr>
              <a:xfrm>
                <a:off x="0" y="1513820"/>
                <a:ext cx="9144000" cy="454393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smtClean="0"/>
                  <a:t>The exponential signal is the sequence of the form </a:t>
                </a:r>
                <a:endParaRPr lang="en-US" sz="2200" i="1" dirty="0"/>
              </a:p>
              <a:p>
                <a:r>
                  <a:rPr lang="en-US" sz="2400" dirty="0"/>
                  <a:t>X(n)=</a:t>
                </a:r>
                <a14:m>
                  <m:oMath xmlns:m="http://schemas.openxmlformats.org/officeDocument/2006/math">
                    <m:sSup>
                      <m:sSupPr>
                        <m:ctrlPr>
                          <a:rPr lang="en-US" sz="2400" i="1">
                            <a:latin typeface="Cambria Math"/>
                          </a:rPr>
                        </m:ctrlPr>
                      </m:sSupPr>
                      <m:e>
                        <m:r>
                          <a:rPr lang="en-US" sz="2400" i="1">
                            <a:latin typeface="Cambria Math"/>
                          </a:rPr>
                          <m:t>𝑎</m:t>
                        </m:r>
                      </m:e>
                      <m:sup>
                        <m:r>
                          <a:rPr lang="en-US" sz="2400" i="1">
                            <a:latin typeface="Cambria Math"/>
                          </a:rPr>
                          <m:t>𝑛</m:t>
                        </m:r>
                      </m:sup>
                    </m:sSup>
                    <m:r>
                      <a:rPr lang="en-US" sz="2400" i="1">
                        <a:latin typeface="Cambria Math"/>
                      </a:rPr>
                      <m:t>      </m:t>
                    </m:r>
                    <m:r>
                      <a:rPr lang="en-US" sz="2400" i="1">
                        <a:latin typeface="Cambria Math"/>
                      </a:rPr>
                      <m:t>𝑓𝑜𝑟</m:t>
                    </m:r>
                    <m:r>
                      <a:rPr lang="en-US" sz="2400" i="1">
                        <a:latin typeface="Cambria Math"/>
                      </a:rPr>
                      <m:t> </m:t>
                    </m:r>
                    <m:r>
                      <a:rPr lang="en-US" sz="2400" i="1">
                        <a:latin typeface="Cambria Math"/>
                      </a:rPr>
                      <m:t>𝑎𝑙𝑙</m:t>
                    </m:r>
                    <m:r>
                      <a:rPr lang="en-US" sz="2400" i="1">
                        <a:latin typeface="Cambria Math"/>
                      </a:rPr>
                      <m:t> </m:t>
                    </m:r>
                    <m:r>
                      <a:rPr lang="en-US" sz="2400" i="1">
                        <a:latin typeface="Cambria Math"/>
                      </a:rPr>
                      <m:t>𝑛</m:t>
                    </m:r>
                  </m:oMath>
                </a14:m>
                <a:endParaRPr lang="en-US" sz="2400" i="1" dirty="0"/>
              </a:p>
              <a:p>
                <a:r>
                  <a:rPr lang="en-US" sz="2200" dirty="0"/>
                  <a:t>If the parameter </a:t>
                </a:r>
                <a14:m>
                  <m:oMath xmlns:m="http://schemas.openxmlformats.org/officeDocument/2006/math">
                    <m:r>
                      <a:rPr lang="en-US" sz="2200" b="1" i="1">
                        <a:latin typeface="Cambria Math"/>
                      </a:rPr>
                      <m:t>𝒂</m:t>
                    </m:r>
                  </m:oMath>
                </a14:m>
                <a:r>
                  <a:rPr lang="en-US" sz="2200" dirty="0"/>
                  <a:t> is a real</a:t>
                </a:r>
                <a:r>
                  <a:rPr lang="en-US" sz="2200" dirty="0" smtClean="0"/>
                  <a:t>, then </a:t>
                </a:r>
                <a:r>
                  <a:rPr lang="en-US" sz="2200" dirty="0"/>
                  <a:t>x(n) is a real signal</a:t>
                </a:r>
                <a:r>
                  <a:rPr lang="en-US" sz="2200" dirty="0" smtClean="0"/>
                  <a:t>. </a:t>
                </a:r>
              </a:p>
              <a:p>
                <a:endParaRPr lang="en-US" sz="2200" dirty="0"/>
              </a:p>
              <a:p>
                <a:r>
                  <a:rPr lang="en-US" sz="2200" dirty="0" smtClean="0"/>
                  <a:t>when </a:t>
                </a:r>
                <a:r>
                  <a:rPr lang="en-US" sz="2200" dirty="0"/>
                  <a:t>the If the parameter  </a:t>
                </a:r>
                <a14:m>
                  <m:oMath xmlns:m="http://schemas.openxmlformats.org/officeDocument/2006/math">
                    <m:r>
                      <a:rPr lang="en-US" sz="2200" b="1" i="1">
                        <a:latin typeface="Cambria Math"/>
                      </a:rPr>
                      <m:t>𝒂</m:t>
                    </m:r>
                  </m:oMath>
                </a14:m>
                <a:r>
                  <a:rPr lang="en-US" sz="2200" b="1" dirty="0"/>
                  <a:t> </a:t>
                </a:r>
                <a:r>
                  <a:rPr lang="en-US" sz="2200" dirty="0"/>
                  <a:t>is a complex , it can be expressed as </a:t>
                </a:r>
                <a14:m>
                  <m:oMath xmlns:m="http://schemas.openxmlformats.org/officeDocument/2006/math">
                    <m:r>
                      <a:rPr lang="en-US" sz="2200" i="1">
                        <a:latin typeface="Cambria Math"/>
                      </a:rPr>
                      <m:t>𝑎</m:t>
                    </m:r>
                    <m:r>
                      <a:rPr lang="en-US" sz="2200" i="1">
                        <a:latin typeface="Cambria Math"/>
                      </a:rPr>
                      <m:t>≡</m:t>
                    </m:r>
                    <m:r>
                      <a:rPr lang="en-US" sz="2200" i="1">
                        <a:latin typeface="Cambria Math"/>
                      </a:rPr>
                      <m:t>𝑟</m:t>
                    </m:r>
                    <m:sSup>
                      <m:sSupPr>
                        <m:ctrlPr>
                          <a:rPr lang="en-US" sz="2200" i="1">
                            <a:latin typeface="Cambria Math"/>
                          </a:rPr>
                        </m:ctrlPr>
                      </m:sSupPr>
                      <m:e>
                        <m:r>
                          <a:rPr lang="en-US" sz="2200" i="1">
                            <a:latin typeface="Cambria Math"/>
                          </a:rPr>
                          <m:t>𝑒</m:t>
                        </m:r>
                      </m:e>
                      <m:sup>
                        <m:r>
                          <a:rPr lang="en-US" sz="2200" i="1">
                            <a:latin typeface="Cambria Math"/>
                          </a:rPr>
                          <m:t>𝑗</m:t>
                        </m:r>
                        <m:r>
                          <a:rPr lang="en-US" sz="2200" i="1">
                            <a:latin typeface="Cambria Math"/>
                          </a:rPr>
                          <m:t>𝜃</m:t>
                        </m:r>
                        <m:r>
                          <a:rPr lang="en-US" sz="2200" i="1">
                            <a:latin typeface="Cambria Math"/>
                          </a:rPr>
                          <m:t> </m:t>
                        </m:r>
                      </m:sup>
                    </m:sSup>
                  </m:oMath>
                </a14:m>
                <a:endParaRPr lang="en-US" sz="2200" dirty="0" smtClean="0"/>
              </a:p>
              <a:p>
                <a:endParaRPr lang="en-US" sz="2200" dirty="0" smtClean="0"/>
              </a:p>
              <a:p>
                <a:r>
                  <a:rPr lang="en-US" sz="2200" dirty="0"/>
                  <a:t> then we can express x(n) as, </a:t>
                </a:r>
                <a:endParaRPr lang="en-US" sz="2200" dirty="0" smtClean="0"/>
              </a:p>
              <a:p>
                <a:r>
                  <a:rPr lang="en-US" sz="2200" dirty="0" smtClean="0"/>
                  <a:t>                                 x(n</a:t>
                </a:r>
                <a:r>
                  <a:rPr lang="en-US" sz="2200" dirty="0"/>
                  <a:t>)=</a:t>
                </a:r>
                <a14:m>
                  <m:oMath xmlns:m="http://schemas.openxmlformats.org/officeDocument/2006/math">
                    <m:sSup>
                      <m:sSupPr>
                        <m:ctrlPr>
                          <a:rPr lang="en-US" sz="2200" i="1">
                            <a:latin typeface="Cambria Math"/>
                          </a:rPr>
                        </m:ctrlPr>
                      </m:sSupPr>
                      <m:e>
                        <m:r>
                          <a:rPr lang="en-US" sz="2200" i="1">
                            <a:latin typeface="Cambria Math"/>
                          </a:rPr>
                          <m:t>𝑟</m:t>
                        </m:r>
                      </m:e>
                      <m:sup>
                        <m:r>
                          <a:rPr lang="en-US" sz="2200" i="1">
                            <a:latin typeface="Cambria Math"/>
                          </a:rPr>
                          <m:t>𝑛</m:t>
                        </m:r>
                      </m:sup>
                    </m:sSup>
                    <m:r>
                      <a:rPr lang="en-US" sz="2200" i="1">
                        <a:latin typeface="Cambria Math"/>
                      </a:rPr>
                      <m:t> </m:t>
                    </m:r>
                    <m:sSup>
                      <m:sSupPr>
                        <m:ctrlPr>
                          <a:rPr lang="en-US" sz="2200" i="1">
                            <a:latin typeface="Cambria Math"/>
                          </a:rPr>
                        </m:ctrlPr>
                      </m:sSupPr>
                      <m:e>
                        <m:r>
                          <a:rPr lang="en-US" sz="2200" i="1">
                            <a:latin typeface="Cambria Math"/>
                          </a:rPr>
                          <m:t>𝑒</m:t>
                        </m:r>
                      </m:e>
                      <m:sup>
                        <m:r>
                          <a:rPr lang="en-US" sz="2200" i="1">
                            <a:latin typeface="Cambria Math"/>
                          </a:rPr>
                          <m:t>𝑗</m:t>
                        </m:r>
                        <m:r>
                          <a:rPr lang="en-US" sz="2200" i="1">
                            <a:latin typeface="Cambria Math"/>
                          </a:rPr>
                          <m:t>𝜃</m:t>
                        </m:r>
                        <m:r>
                          <a:rPr lang="en-US" sz="2200" i="1">
                            <a:latin typeface="Cambria Math"/>
                          </a:rPr>
                          <m:t> </m:t>
                        </m:r>
                      </m:sup>
                    </m:sSup>
                  </m:oMath>
                </a14:m>
                <a:endParaRPr lang="en-US" sz="2200" i="1" dirty="0" smtClean="0"/>
              </a:p>
              <a:p>
                <a:pPr/>
                <a:r>
                  <a:rPr lang="en-US" sz="2200" i="1" dirty="0" smtClean="0"/>
                  <a:t/>
                </a:r>
                <a:br>
                  <a:rPr lang="en-US" sz="2200" i="1" dirty="0" smtClean="0"/>
                </a:br>
                <a14:m>
                  <m:oMathPara xmlns:m="http://schemas.openxmlformats.org/officeDocument/2006/math">
                    <m:oMathParaPr>
                      <m:jc m:val="centerGroup"/>
                    </m:oMathParaPr>
                    <m:oMath xmlns:m="http://schemas.openxmlformats.org/officeDocument/2006/math">
                      <m:r>
                        <a:rPr lang="en-US" sz="2200" i="1">
                          <a:latin typeface="Cambria Math"/>
                        </a:rPr>
                        <m:t>=</m:t>
                      </m:r>
                      <m:sSup>
                        <m:sSupPr>
                          <m:ctrlPr>
                            <a:rPr lang="en-US" sz="2200" i="1">
                              <a:latin typeface="Cambria Math"/>
                            </a:rPr>
                          </m:ctrlPr>
                        </m:sSupPr>
                        <m:e>
                          <m:r>
                            <a:rPr lang="en-US" sz="2200" i="1">
                              <a:latin typeface="Cambria Math"/>
                            </a:rPr>
                            <m:t>𝑟</m:t>
                          </m:r>
                        </m:e>
                        <m:sup>
                          <m:r>
                            <a:rPr lang="en-US" sz="2200" i="1">
                              <a:latin typeface="Cambria Math"/>
                            </a:rPr>
                            <m:t>𝑛</m:t>
                          </m:r>
                        </m:sup>
                      </m:sSup>
                      <m:r>
                        <a:rPr lang="en-US" sz="2200" i="1">
                          <a:latin typeface="Cambria Math"/>
                        </a:rPr>
                        <m:t>(</m:t>
                      </m:r>
                      <m:r>
                        <a:rPr lang="en-US" sz="2200" i="1">
                          <a:latin typeface="Cambria Math"/>
                        </a:rPr>
                        <m:t>𝑐𝑜𝑠</m:t>
                      </m:r>
                      <m:r>
                        <a:rPr lang="en-US" sz="2200" i="1">
                          <a:latin typeface="Cambria Math"/>
                        </a:rPr>
                        <m:t>𝜃</m:t>
                      </m:r>
                      <m:r>
                        <a:rPr lang="en-US" sz="2200" i="1">
                          <a:latin typeface="Cambria Math"/>
                        </a:rPr>
                        <m:t>𝑛</m:t>
                      </m:r>
                      <m:r>
                        <a:rPr lang="en-US" sz="2200" i="1">
                          <a:latin typeface="Cambria Math"/>
                        </a:rPr>
                        <m:t>+</m:t>
                      </m:r>
                      <m:r>
                        <a:rPr lang="en-US" sz="2200" i="1">
                          <a:latin typeface="Cambria Math"/>
                        </a:rPr>
                        <m:t>𝑗</m:t>
                      </m:r>
                      <m:r>
                        <a:rPr lang="en-US" sz="2200" i="1">
                          <a:latin typeface="Cambria Math"/>
                        </a:rPr>
                        <m:t> </m:t>
                      </m:r>
                      <m:r>
                        <a:rPr lang="en-US" sz="2200" i="1">
                          <a:latin typeface="Cambria Math"/>
                        </a:rPr>
                        <m:t>𝑠𝑖𝑛</m:t>
                      </m:r>
                      <m:r>
                        <a:rPr lang="en-US" sz="2200" i="1">
                          <a:latin typeface="Cambria Math"/>
                        </a:rPr>
                        <m:t>𝜃</m:t>
                      </m:r>
                      <m:r>
                        <a:rPr lang="en-US" sz="2200" i="1">
                          <a:latin typeface="Cambria Math"/>
                        </a:rPr>
                        <m:t> </m:t>
                      </m:r>
                      <m:r>
                        <a:rPr lang="en-US" sz="2200" i="1">
                          <a:latin typeface="Cambria Math"/>
                        </a:rPr>
                        <m:t>𝑛</m:t>
                      </m:r>
                      <m:r>
                        <a:rPr lang="en-US" sz="2200" i="1">
                          <a:latin typeface="Cambria Math"/>
                        </a:rPr>
                        <m:t>)     </m:t>
                      </m:r>
                    </m:oMath>
                  </m:oMathPara>
                </a14:m>
                <a:endParaRPr lang="en-US" sz="2200" i="1" dirty="0"/>
              </a:p>
              <a:p>
                <a:r>
                  <a:rPr lang="en-US" sz="2200" dirty="0"/>
                  <a:t>For the graphical representation of complex signal real and imaginary parts are separately plotted.</a:t>
                </a:r>
                <a:endParaRPr lang="en-US" sz="2200" i="1" dirty="0"/>
              </a:p>
            </p:txBody>
          </p:sp>
        </mc:Choice>
        <mc:Fallback xmlns="">
          <p:sp>
            <p:nvSpPr>
              <p:cNvPr id="21" name="Rectangle 20"/>
              <p:cNvSpPr>
                <a:spLocks noRot="1" noChangeAspect="1" noMove="1" noResize="1" noEditPoints="1" noAdjustHandles="1" noChangeArrowheads="1" noChangeShapeType="1" noTextEdit="1"/>
              </p:cNvSpPr>
              <p:nvPr/>
            </p:nvSpPr>
            <p:spPr>
              <a:xfrm>
                <a:off x="0" y="1513820"/>
                <a:ext cx="9144000" cy="4543936"/>
              </a:xfrm>
              <a:prstGeom prst="rect">
                <a:avLst/>
              </a:prstGeom>
              <a:blipFill rotWithShape="1">
                <a:blip r:embed="rId2"/>
                <a:stretch>
                  <a:fillRect l="-729" t="-265" b="-1192"/>
                </a:stretch>
              </a:blipFill>
            </p:spPr>
            <p:txBody>
              <a:bodyPr/>
              <a:lstStyle/>
              <a:p>
                <a:r>
                  <a:rPr lang="en-US">
                    <a:noFill/>
                  </a:rPr>
                  <a:t> </a:t>
                </a:r>
              </a:p>
            </p:txBody>
          </p:sp>
        </mc:Fallback>
      </mc:AlternateContent>
    </p:spTree>
    <p:extLst>
      <p:ext uri="{BB962C8B-B14F-4D97-AF65-F5344CB8AC3E}">
        <p14:creationId xmlns:p14="http://schemas.microsoft.com/office/powerpoint/2010/main" val="3694566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52400"/>
            <a:ext cx="8229600" cy="63976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Some Elementary Discrete-Time Signals</a:t>
            </a:r>
          </a:p>
        </p:txBody>
      </p:sp>
      <p:sp>
        <p:nvSpPr>
          <p:cNvPr id="20" name="Rectangle 19"/>
          <p:cNvSpPr/>
          <p:nvPr/>
        </p:nvSpPr>
        <p:spPr>
          <a:xfrm>
            <a:off x="0" y="990600"/>
            <a:ext cx="4048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dirty="0"/>
              <a:t>Exponential signals ?</a:t>
            </a:r>
            <a:endParaRPr 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452563"/>
            <a:ext cx="87058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9075" y="5867400"/>
            <a:ext cx="8924925" cy="461665"/>
          </a:xfrm>
          <a:prstGeom prst="rect">
            <a:avLst/>
          </a:prstGeom>
          <a:noFill/>
        </p:spPr>
        <p:txBody>
          <a:bodyPr wrap="square" rtlCol="0">
            <a:spAutoFit/>
          </a:bodyPr>
          <a:lstStyle/>
          <a:p>
            <a:pPr algn="just"/>
            <a:r>
              <a:rPr lang="en-US" sz="2400" b="1" dirty="0"/>
              <a:t>Figure </a:t>
            </a:r>
            <a:r>
              <a:rPr lang="en-US" sz="2400" b="1" i="1" dirty="0"/>
              <a:t>2.5 </a:t>
            </a:r>
            <a:r>
              <a:rPr lang="en-US" sz="2400" b="1" dirty="0"/>
              <a:t>Graphical representation of exponential signals.</a:t>
            </a:r>
            <a:endParaRPr lang="en-US" sz="2400" dirty="0"/>
          </a:p>
        </p:txBody>
      </p:sp>
    </p:spTree>
    <p:extLst>
      <p:ext uri="{BB962C8B-B14F-4D97-AF65-F5344CB8AC3E}">
        <p14:creationId xmlns:p14="http://schemas.microsoft.com/office/powerpoint/2010/main" val="1493616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04" y="0"/>
            <a:ext cx="8229600" cy="533400"/>
          </a:xfrm>
        </p:spPr>
        <p:txBody>
          <a:bodyPr rtlCol="0">
            <a:normAutofit fontScale="90000"/>
          </a:bodyPr>
          <a:lstStyle/>
          <a:p>
            <a:pPr eaLnBrk="1" fontAlgn="auto" hangingPunct="1">
              <a:spcAft>
                <a:spcPts val="0"/>
              </a:spcAft>
              <a:defRPr/>
            </a:pPr>
            <a:r>
              <a:rPr lang="en-US" b="1" dirty="0" smtClean="0"/>
              <a:t/>
            </a:r>
            <a:br>
              <a:rPr lang="en-US" b="1" dirty="0" smtClean="0"/>
            </a:br>
            <a:r>
              <a:rPr lang="en-US" sz="4000" b="1" dirty="0" smtClean="0"/>
              <a:t>Signal Amplitude and Magnitude :</a:t>
            </a:r>
            <a:r>
              <a:rPr lang="en-US" sz="4000" dirty="0" smtClean="0"/>
              <a:t/>
            </a:r>
            <a:br>
              <a:rPr lang="en-US" sz="4000" dirty="0" smtClean="0"/>
            </a:br>
            <a:endParaRPr lang="en-US" sz="4000" dirty="0" smtClean="0"/>
          </a:p>
        </p:txBody>
      </p:sp>
      <p:sp>
        <p:nvSpPr>
          <p:cNvPr id="18435" name="Content Placeholder 2"/>
          <p:cNvSpPr>
            <a:spLocks noGrp="1"/>
          </p:cNvSpPr>
          <p:nvPr>
            <p:ph idx="1"/>
          </p:nvPr>
        </p:nvSpPr>
        <p:spPr/>
        <p:txBody>
          <a:bodyPr/>
          <a:lstStyle/>
          <a:p>
            <a:pPr eaLnBrk="1" hangingPunct="1"/>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Prof. Dr. A K M Akhtar Hossain, CSE, RU.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1" y="762000"/>
            <a:ext cx="86772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05" y="2724150"/>
            <a:ext cx="85820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929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1371</TotalTime>
  <Words>4075</Words>
  <Application>Microsoft Office PowerPoint</Application>
  <PresentationFormat>On-screen Show (4:3)</PresentationFormat>
  <Paragraphs>376</Paragraphs>
  <Slides>65</Slides>
  <Notes>4</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65</vt:i4>
      </vt:variant>
    </vt:vector>
  </HeadingPairs>
  <TitlesOfParts>
    <vt:vector size="72" baseType="lpstr">
      <vt:lpstr>Concourse</vt:lpstr>
      <vt:lpstr>Office Theme</vt:lpstr>
      <vt:lpstr>1_Office Theme</vt:lpstr>
      <vt:lpstr>1_Concourse</vt:lpstr>
      <vt:lpstr>2_Concourse</vt:lpstr>
      <vt:lpstr>3_Concourse</vt:lpstr>
      <vt:lpstr>Equation</vt:lpstr>
      <vt:lpstr>Digital Signal Processing  Introduction </vt:lpstr>
      <vt:lpstr>DISCRETE-TIME SIGNALS</vt:lpstr>
      <vt:lpstr>Representation Digital Signal</vt:lpstr>
      <vt:lpstr>Representation Digital Signal</vt:lpstr>
      <vt:lpstr>Some Elementary Discrete-Time Signals</vt:lpstr>
      <vt:lpstr>Some Elementary Discrete-Time Signals</vt:lpstr>
      <vt:lpstr>Some Elementary Discrete-Time Signals</vt:lpstr>
      <vt:lpstr>Some Elementary Discrete-Time Signals</vt:lpstr>
      <vt:lpstr> Signal Amplitude and Magnitude : </vt:lpstr>
      <vt:lpstr> Signal Amplitude and Magnitude : </vt:lpstr>
      <vt:lpstr> Signal Amplitude and Magnitude : </vt:lpstr>
      <vt:lpstr>Amplitude &amp; Magnitude of a signal</vt:lpstr>
      <vt:lpstr>Magnitude:</vt:lpstr>
      <vt:lpstr>Classification of Discrete-Time Signals</vt:lpstr>
      <vt:lpstr>POWER  SIGNAL </vt:lpstr>
      <vt:lpstr>POWER  SIGNAL </vt:lpstr>
      <vt:lpstr>Periodic &amp; A Non-periodic Signals:</vt:lpstr>
      <vt:lpstr>Periodic  Signal</vt:lpstr>
      <vt:lpstr>Discuss periodic signal and aperiodic  signal?</vt:lpstr>
      <vt:lpstr>Discuss periodic signal and aperiodic  signal?</vt:lpstr>
      <vt:lpstr>Aperiodic (non- periodic) signal:</vt:lpstr>
      <vt:lpstr>aPeriodic or non-periodic signal :-</vt:lpstr>
      <vt:lpstr>Discuss symmetric(even)  signal and asymmetric(odd) signal?</vt:lpstr>
      <vt:lpstr>Discuss symmetric(even)  signal and asymmetric(odd) signal?</vt:lpstr>
      <vt:lpstr>basic operation on discrete time signal</vt:lpstr>
      <vt:lpstr>basic operation on discrete time signal</vt:lpstr>
      <vt:lpstr>basic operation on discrete time signal</vt:lpstr>
      <vt:lpstr>basic operation on discrete time signal</vt:lpstr>
      <vt:lpstr>basic operation on discrete time signal</vt:lpstr>
      <vt:lpstr>basic operation on discrete time signal</vt:lpstr>
      <vt:lpstr>System: </vt:lpstr>
      <vt:lpstr>Discuss discrete time system</vt:lpstr>
      <vt:lpstr>PowerPoint Presentation</vt:lpstr>
      <vt:lpstr>Discuss the input output discretion of DTS</vt:lpstr>
      <vt:lpstr>Feedback System: </vt:lpstr>
      <vt:lpstr>Feedback System: </vt:lpstr>
      <vt:lpstr>PowerPoint Presentation</vt:lpstr>
      <vt:lpstr>Block Diagram Representation of Discrete-Time Systems</vt:lpstr>
      <vt:lpstr> Multiplier &amp; Delay: </vt:lpstr>
      <vt:lpstr>Example: </vt:lpstr>
      <vt:lpstr>PowerPoint Presentation</vt:lpstr>
      <vt:lpstr> Classification of Discrete -Time System: </vt:lpstr>
      <vt:lpstr> Linear System: </vt:lpstr>
      <vt:lpstr>PowerPoint Presentation</vt:lpstr>
      <vt:lpstr> Linear System: </vt:lpstr>
      <vt:lpstr>Linear non linear system</vt:lpstr>
      <vt:lpstr> Linear System: Example </vt:lpstr>
      <vt:lpstr> Non-Linear System: </vt:lpstr>
      <vt:lpstr> Non-Linear System: </vt:lpstr>
      <vt:lpstr> Non-Linear System: </vt:lpstr>
      <vt:lpstr> Non-Linear System: </vt:lpstr>
      <vt:lpstr> Time-Invariant System  (Shift – Invariant System): </vt:lpstr>
      <vt:lpstr> Time-Invariant System  (Shift – Invariant System): </vt:lpstr>
      <vt:lpstr>Time-Variant System: </vt:lpstr>
      <vt:lpstr>Static or Memoryless System:</vt:lpstr>
      <vt:lpstr>Dynamic System: </vt:lpstr>
      <vt:lpstr>Causal System </vt:lpstr>
      <vt:lpstr>PowerPoint Presentation</vt:lpstr>
      <vt:lpstr>Non-causal System </vt:lpstr>
      <vt:lpstr>PowerPoint Presentation</vt:lpstr>
      <vt:lpstr>Determine if the systems described by the following input-output equations are causal or noncausal.</vt:lpstr>
      <vt:lpstr> Stable System </vt:lpstr>
      <vt:lpstr>Stable System </vt:lpstr>
      <vt:lpstr>Stable System </vt:lpstr>
      <vt:lpstr>Stable unstable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Signal Processing  Introduction </dc:title>
  <dc:creator>Abid</dc:creator>
  <cp:lastModifiedBy>Abid</cp:lastModifiedBy>
  <cp:revision>112</cp:revision>
  <dcterms:created xsi:type="dcterms:W3CDTF">2006-08-16T00:00:00Z</dcterms:created>
  <dcterms:modified xsi:type="dcterms:W3CDTF">2019-02-13T03:06:35Z</dcterms:modified>
</cp:coreProperties>
</file>