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  <p:sldMasterId id="2147483732" r:id="rId4"/>
    <p:sldMasterId id="2147483744" r:id="rId5"/>
    <p:sldMasterId id="2147483757" r:id="rId6"/>
  </p:sldMasterIdLst>
  <p:sldIdLst>
    <p:sldId id="256" r:id="rId7"/>
    <p:sldId id="323" r:id="rId8"/>
    <p:sldId id="257" r:id="rId9"/>
    <p:sldId id="262" r:id="rId10"/>
    <p:sldId id="293" r:id="rId11"/>
    <p:sldId id="294" r:id="rId12"/>
    <p:sldId id="308" r:id="rId13"/>
    <p:sldId id="324" r:id="rId14"/>
    <p:sldId id="316" r:id="rId15"/>
    <p:sldId id="326" r:id="rId16"/>
    <p:sldId id="327" r:id="rId17"/>
    <p:sldId id="325" r:id="rId18"/>
    <p:sldId id="317" r:id="rId19"/>
    <p:sldId id="318" r:id="rId20"/>
    <p:sldId id="319" r:id="rId21"/>
    <p:sldId id="329" r:id="rId22"/>
    <p:sldId id="330" r:id="rId23"/>
    <p:sldId id="331" r:id="rId24"/>
    <p:sldId id="332" r:id="rId25"/>
    <p:sldId id="310" r:id="rId26"/>
    <p:sldId id="313" r:id="rId27"/>
    <p:sldId id="311" r:id="rId28"/>
    <p:sldId id="312" r:id="rId29"/>
    <p:sldId id="314" r:id="rId30"/>
    <p:sldId id="328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4" r:id="rId39"/>
    <p:sldId id="263" r:id="rId40"/>
    <p:sldId id="264" r:id="rId41"/>
    <p:sldId id="265" r:id="rId42"/>
    <p:sldId id="266" r:id="rId43"/>
    <p:sldId id="279" r:id="rId44"/>
    <p:sldId id="280" r:id="rId45"/>
    <p:sldId id="281" r:id="rId46"/>
    <p:sldId id="282" r:id="rId47"/>
    <p:sldId id="283" r:id="rId48"/>
    <p:sldId id="285" r:id="rId49"/>
    <p:sldId id="284" r:id="rId50"/>
    <p:sldId id="286" r:id="rId51"/>
    <p:sldId id="287" r:id="rId52"/>
    <p:sldId id="288" r:id="rId53"/>
    <p:sldId id="289" r:id="rId54"/>
    <p:sldId id="333" r:id="rId55"/>
    <p:sldId id="334" r:id="rId56"/>
    <p:sldId id="335" r:id="rId57"/>
    <p:sldId id="336" r:id="rId58"/>
    <p:sldId id="337" r:id="rId59"/>
    <p:sldId id="33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F9432-59B8-4B94-B911-319FD3A4D565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12AD2-706F-46B3-9FCB-08BCC18D6F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1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07559-90A7-44AC-A94C-34D9BFAB12B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3665D-7AE7-4367-8870-7D52456EE3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2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B5C61-616E-4FCF-A809-A99203D2130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3F163-7408-4934-90BF-A4217CABFDD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39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E3267-B894-4797-972B-8F8E0CB12D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853A4-81F4-40B7-AD8B-E83BE9EE6C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94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E35FF-7F43-4BEA-9D88-E221FC69958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5554-415C-4E17-A886-07D83E011C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45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3DF63-28EA-4867-8198-B79C3C1800B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411A3-D2AB-4A8F-A322-5601D727E0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91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33776-C41D-4E4D-8A12-29212500C13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3F950-B136-4B9C-B90B-22772ADA6F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06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62122-4071-424B-90F2-19AD8D1DA13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3222-2692-4A4F-80F9-61678AC094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2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97F99-AEB2-4EA2-B05B-24D059F7132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1947B-9269-4BA3-99CA-92676B5C7F1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54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A84D1-C5EC-41C5-A390-05EDF058606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D71D-58BC-48C2-A4F9-66F1005AEF3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944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881CE-68F3-4B41-8886-38DACBB537A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66B40-150C-4FE1-AC1B-1AAC3996A78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30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13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164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2/23/2019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84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2/23/2019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9202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95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2/23/2019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771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69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82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2/23/2019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40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24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6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01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58975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2/23/2019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02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2/23/2019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8539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83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2/23/2019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49504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780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2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2/23/2019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26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37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396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3F610-7BF3-42F8-B121-B7B19FA85CFD}" type="slidenum">
              <a:rPr lang="en-US">
                <a:solidFill>
                  <a:prstClr val="white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2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10E4A-4A56-443B-A930-2EDB8F5E5C45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574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86A68-DE97-41FD-9C67-F3F4330EFFC3}" type="slidenum">
              <a:rPr lang="en-US">
                <a:solidFill>
                  <a:prstClr val="white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308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4FD05-9B5F-4454-8127-09F22E6A6D6E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510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677AC-B830-4E51-B36C-52371B2D966E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05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BEF8F-FC13-468D-9311-5E7A23C2030E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36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D4A06-C431-46F9-92DE-0E2F3E8CF762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764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D83AD-3C28-42B9-BE7D-6053CCF0AA2D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92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12625-A0B0-48CC-884D-92FA36EEA21A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26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9C8D5-44DF-464B-AE58-CB1264AD072D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339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124C2-7C65-46D6-9624-4F5B77D4ACC2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515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 userDrawn="1"/>
        </p:nvGrpSpPr>
        <p:grpSpPr bwMode="auto">
          <a:xfrm>
            <a:off x="5708650" y="3962400"/>
            <a:ext cx="3482975" cy="2943225"/>
            <a:chOff x="3596" y="2496"/>
            <a:chExt cx="2194" cy="1854"/>
          </a:xfrm>
        </p:grpSpPr>
        <p:sp>
          <p:nvSpPr>
            <p:cNvPr id="3" name="Freeform 16"/>
            <p:cNvSpPr>
              <a:spLocks/>
            </p:cNvSpPr>
            <p:nvPr/>
          </p:nvSpPr>
          <p:spPr bwMode="hidden">
            <a:xfrm rot="16200000">
              <a:off x="3934" y="2494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5000"/>
              </a:pPr>
              <a:endParaRPr lang="zh-CN" altLang="en-US" sz="320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 userDrawn="1"/>
          </p:nvGrpSpPr>
          <p:grpSpPr bwMode="auto">
            <a:xfrm flipH="1">
              <a:off x="3596" y="2533"/>
              <a:ext cx="2142" cy="1804"/>
              <a:chOff x="2608" y="1938"/>
              <a:chExt cx="2142" cy="1804"/>
            </a:xfrm>
          </p:grpSpPr>
          <p:sp>
            <p:nvSpPr>
              <p:cNvPr id="5" name="Freeform 18"/>
              <p:cNvSpPr>
                <a:spLocks/>
              </p:cNvSpPr>
              <p:nvPr/>
            </p:nvSpPr>
            <p:spPr bwMode="ltGray">
              <a:xfrm>
                <a:off x="2608" y="1938"/>
                <a:ext cx="2142" cy="1804"/>
              </a:xfrm>
              <a:custGeom>
                <a:avLst/>
                <a:gdLst/>
                <a:ahLst/>
                <a:cxnLst>
                  <a:cxn ang="0">
                    <a:pos x="329" y="66"/>
                  </a:cxn>
                  <a:cxn ang="0">
                    <a:pos x="161" y="3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61" y="42"/>
                  </a:cxn>
                  <a:cxn ang="0">
                    <a:pos x="323" y="78"/>
                  </a:cxn>
                  <a:cxn ang="0">
                    <a:pos x="556" y="150"/>
                  </a:cxn>
                  <a:cxn ang="0">
                    <a:pos x="777" y="245"/>
                  </a:cxn>
                  <a:cxn ang="0">
                    <a:pos x="993" y="365"/>
                  </a:cxn>
                  <a:cxn ang="0">
                    <a:pos x="1196" y="503"/>
                  </a:cxn>
                  <a:cxn ang="0">
                    <a:pos x="1381" y="653"/>
                  </a:cxn>
                  <a:cxn ang="0">
                    <a:pos x="1555" y="827"/>
                  </a:cxn>
                  <a:cxn ang="0">
                    <a:pos x="1710" y="1019"/>
                  </a:cxn>
                  <a:cxn ang="0">
                    <a:pos x="1854" y="1229"/>
                  </a:cxn>
                  <a:cxn ang="0">
                    <a:pos x="1937" y="1366"/>
                  </a:cxn>
                  <a:cxn ang="0">
                    <a:pos x="2009" y="1510"/>
                  </a:cxn>
                  <a:cxn ang="0">
                    <a:pos x="2069" y="1654"/>
                  </a:cxn>
                  <a:cxn ang="0">
                    <a:pos x="2123" y="1804"/>
                  </a:cxn>
                  <a:cxn ang="0">
                    <a:pos x="2135" y="1804"/>
                  </a:cxn>
                  <a:cxn ang="0">
                    <a:pos x="2081" y="1654"/>
                  </a:cxn>
                  <a:cxn ang="0">
                    <a:pos x="2021" y="1510"/>
                  </a:cxn>
                  <a:cxn ang="0">
                    <a:pos x="1949" y="1366"/>
                  </a:cxn>
                  <a:cxn ang="0">
                    <a:pos x="1866" y="1223"/>
                  </a:cxn>
                  <a:cxn ang="0">
                    <a:pos x="1722" y="1013"/>
                  </a:cxn>
                  <a:cxn ang="0">
                    <a:pos x="1561" y="821"/>
                  </a:cxn>
                  <a:cxn ang="0">
                    <a:pos x="1387" y="647"/>
                  </a:cxn>
                  <a:cxn ang="0">
                    <a:pos x="1202" y="491"/>
                  </a:cxn>
                  <a:cxn ang="0">
                    <a:pos x="999" y="353"/>
                  </a:cxn>
                  <a:cxn ang="0">
                    <a:pos x="783" y="239"/>
                  </a:cxn>
                  <a:cxn ang="0">
                    <a:pos x="562" y="138"/>
                  </a:cxn>
                  <a:cxn ang="0">
                    <a:pos x="329" y="66"/>
                  </a:cxn>
                  <a:cxn ang="0">
                    <a:pos x="329" y="66"/>
                  </a:cxn>
                </a:cxnLst>
                <a:rect l="0" t="0" r="r" b="b"/>
                <a:pathLst>
                  <a:path w="2135" h="1804">
                    <a:moveTo>
                      <a:pt x="329" y="66"/>
                    </a:moveTo>
                    <a:lnTo>
                      <a:pt x="161" y="3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61" y="42"/>
                    </a:lnTo>
                    <a:lnTo>
                      <a:pt x="323" y="78"/>
                    </a:lnTo>
                    <a:lnTo>
                      <a:pt x="556" y="150"/>
                    </a:lnTo>
                    <a:lnTo>
                      <a:pt x="777" y="245"/>
                    </a:lnTo>
                    <a:lnTo>
                      <a:pt x="993" y="365"/>
                    </a:lnTo>
                    <a:lnTo>
                      <a:pt x="1196" y="503"/>
                    </a:lnTo>
                    <a:lnTo>
                      <a:pt x="1381" y="653"/>
                    </a:lnTo>
                    <a:lnTo>
                      <a:pt x="1555" y="827"/>
                    </a:lnTo>
                    <a:lnTo>
                      <a:pt x="1710" y="1019"/>
                    </a:lnTo>
                    <a:lnTo>
                      <a:pt x="1854" y="1229"/>
                    </a:lnTo>
                    <a:lnTo>
                      <a:pt x="1937" y="1366"/>
                    </a:lnTo>
                    <a:lnTo>
                      <a:pt x="2009" y="1510"/>
                    </a:lnTo>
                    <a:lnTo>
                      <a:pt x="2069" y="1654"/>
                    </a:lnTo>
                    <a:lnTo>
                      <a:pt x="2123" y="1804"/>
                    </a:lnTo>
                    <a:lnTo>
                      <a:pt x="2135" y="1804"/>
                    </a:lnTo>
                    <a:lnTo>
                      <a:pt x="2081" y="1654"/>
                    </a:lnTo>
                    <a:lnTo>
                      <a:pt x="2021" y="1510"/>
                    </a:lnTo>
                    <a:lnTo>
                      <a:pt x="1949" y="1366"/>
                    </a:lnTo>
                    <a:lnTo>
                      <a:pt x="1866" y="1223"/>
                    </a:lnTo>
                    <a:lnTo>
                      <a:pt x="1722" y="1013"/>
                    </a:lnTo>
                    <a:lnTo>
                      <a:pt x="1561" y="821"/>
                    </a:lnTo>
                    <a:lnTo>
                      <a:pt x="1387" y="647"/>
                    </a:lnTo>
                    <a:lnTo>
                      <a:pt x="1202" y="491"/>
                    </a:lnTo>
                    <a:lnTo>
                      <a:pt x="999" y="353"/>
                    </a:lnTo>
                    <a:lnTo>
                      <a:pt x="783" y="239"/>
                    </a:lnTo>
                    <a:lnTo>
                      <a:pt x="562" y="138"/>
                    </a:lnTo>
                    <a:lnTo>
                      <a:pt x="329" y="66"/>
                    </a:lnTo>
                    <a:lnTo>
                      <a:pt x="329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5000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SzPct val="85000"/>
                </a:pPr>
                <a:endParaRPr lang="zh-CN" altLang="en-US" sz="320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" name="Freeform 19"/>
              <p:cNvSpPr>
                <a:spLocks/>
              </p:cNvSpPr>
              <p:nvPr/>
            </p:nvSpPr>
            <p:spPr bwMode="ltGray">
              <a:xfrm>
                <a:off x="2608" y="2165"/>
                <a:ext cx="1745" cy="1577"/>
              </a:xfrm>
              <a:custGeom>
                <a:avLst/>
                <a:gdLst/>
                <a:ahLst/>
                <a:cxnLst>
                  <a:cxn ang="0">
                    <a:pos x="1640" y="1377"/>
                  </a:cxn>
                  <a:cxn ang="0">
                    <a:pos x="1692" y="1479"/>
                  </a:cxn>
                  <a:cxn ang="0">
                    <a:pos x="1732" y="1577"/>
                  </a:cxn>
                  <a:cxn ang="0">
                    <a:pos x="1745" y="1577"/>
                  </a:cxn>
                  <a:cxn ang="0">
                    <a:pos x="1703" y="1469"/>
                  </a:cxn>
                  <a:cxn ang="0">
                    <a:pos x="1649" y="1367"/>
                  </a:cxn>
                  <a:cxn ang="0">
                    <a:pos x="1535" y="1157"/>
                  </a:cxn>
                  <a:cxn ang="0">
                    <a:pos x="1395" y="951"/>
                  </a:cxn>
                  <a:cxn ang="0">
                    <a:pos x="1236" y="756"/>
                  </a:cxn>
                  <a:cxn ang="0">
                    <a:pos x="1061" y="582"/>
                  </a:cxn>
                  <a:cxn ang="0">
                    <a:pos x="876" y="426"/>
                  </a:cxn>
                  <a:cxn ang="0">
                    <a:pos x="672" y="294"/>
                  </a:cxn>
                  <a:cxn ang="0">
                    <a:pos x="455" y="174"/>
                  </a:cxn>
                  <a:cxn ang="0">
                    <a:pos x="234" y="78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22" y="89"/>
                  </a:cxn>
                  <a:cxn ang="0">
                    <a:pos x="446" y="185"/>
                  </a:cxn>
                  <a:cxn ang="0">
                    <a:pos x="662" y="305"/>
                  </a:cxn>
                  <a:cxn ang="0">
                    <a:pos x="866" y="437"/>
                  </a:cxn>
                  <a:cxn ang="0">
                    <a:pos x="1052" y="593"/>
                  </a:cxn>
                  <a:cxn ang="0">
                    <a:pos x="1226" y="767"/>
                  </a:cxn>
                  <a:cxn ang="0">
                    <a:pos x="1385" y="960"/>
                  </a:cxn>
                  <a:cxn ang="0">
                    <a:pos x="1526" y="1167"/>
                  </a:cxn>
                  <a:cxn ang="0">
                    <a:pos x="1640" y="1377"/>
                  </a:cxn>
                </a:cxnLst>
                <a:rect l="0" t="0" r="r" b="b"/>
                <a:pathLst>
                  <a:path w="1745" h="1577">
                    <a:moveTo>
                      <a:pt x="1640" y="1377"/>
                    </a:moveTo>
                    <a:lnTo>
                      <a:pt x="1692" y="1479"/>
                    </a:lnTo>
                    <a:lnTo>
                      <a:pt x="1732" y="1577"/>
                    </a:lnTo>
                    <a:lnTo>
                      <a:pt x="1745" y="1577"/>
                    </a:lnTo>
                    <a:lnTo>
                      <a:pt x="1703" y="1469"/>
                    </a:lnTo>
                    <a:lnTo>
                      <a:pt x="1649" y="1367"/>
                    </a:lnTo>
                    <a:lnTo>
                      <a:pt x="1535" y="1157"/>
                    </a:lnTo>
                    <a:lnTo>
                      <a:pt x="1395" y="951"/>
                    </a:lnTo>
                    <a:lnTo>
                      <a:pt x="1236" y="756"/>
                    </a:lnTo>
                    <a:lnTo>
                      <a:pt x="1061" y="582"/>
                    </a:lnTo>
                    <a:lnTo>
                      <a:pt x="876" y="426"/>
                    </a:lnTo>
                    <a:lnTo>
                      <a:pt x="672" y="294"/>
                    </a:lnTo>
                    <a:lnTo>
                      <a:pt x="455" y="174"/>
                    </a:lnTo>
                    <a:lnTo>
                      <a:pt x="234" y="78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222" y="89"/>
                    </a:lnTo>
                    <a:lnTo>
                      <a:pt x="446" y="185"/>
                    </a:lnTo>
                    <a:lnTo>
                      <a:pt x="662" y="305"/>
                    </a:lnTo>
                    <a:lnTo>
                      <a:pt x="866" y="437"/>
                    </a:lnTo>
                    <a:lnTo>
                      <a:pt x="1052" y="593"/>
                    </a:lnTo>
                    <a:lnTo>
                      <a:pt x="1226" y="767"/>
                    </a:lnTo>
                    <a:lnTo>
                      <a:pt x="1385" y="960"/>
                    </a:lnTo>
                    <a:lnTo>
                      <a:pt x="1526" y="1167"/>
                    </a:lnTo>
                    <a:lnTo>
                      <a:pt x="1640" y="137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5000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SzPct val="85000"/>
                </a:pPr>
                <a:endParaRPr lang="zh-CN" altLang="en-US" sz="320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" name="Freeform 20"/>
              <p:cNvSpPr>
                <a:spLocks/>
              </p:cNvSpPr>
              <p:nvPr/>
            </p:nvSpPr>
            <p:spPr bwMode="ltGray">
              <a:xfrm>
                <a:off x="2608" y="1974"/>
                <a:ext cx="1745" cy="17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210" y="88"/>
                  </a:cxn>
                  <a:cxn ang="0">
                    <a:pos x="426" y="190"/>
                  </a:cxn>
                  <a:cxn ang="0">
                    <a:pos x="630" y="304"/>
                  </a:cxn>
                  <a:cxn ang="0">
                    <a:pos x="818" y="442"/>
                  </a:cxn>
                  <a:cxn ang="0">
                    <a:pos x="998" y="592"/>
                  </a:cxn>
                  <a:cxn ang="0">
                    <a:pos x="1164" y="766"/>
                  </a:cxn>
                  <a:cxn ang="0">
                    <a:pos x="1310" y="942"/>
                  </a:cxn>
                  <a:cxn ang="0">
                    <a:pos x="1454" y="1146"/>
                  </a:cxn>
                  <a:cxn ang="0">
                    <a:pos x="1536" y="1298"/>
                  </a:cxn>
                  <a:cxn ang="0">
                    <a:pos x="1614" y="1456"/>
                  </a:cxn>
                  <a:cxn ang="0">
                    <a:pos x="1682" y="1616"/>
                  </a:cxn>
                  <a:cxn ang="0">
                    <a:pos x="1733" y="1768"/>
                  </a:cxn>
                  <a:cxn ang="0">
                    <a:pos x="1745" y="1768"/>
                  </a:cxn>
                  <a:cxn ang="0">
                    <a:pos x="1691" y="1606"/>
                  </a:cxn>
                  <a:cxn ang="0">
                    <a:pos x="1623" y="1445"/>
                  </a:cxn>
                  <a:cxn ang="0">
                    <a:pos x="1547" y="1288"/>
                  </a:cxn>
                  <a:cxn ang="0">
                    <a:pos x="1463" y="1136"/>
                  </a:cxn>
                  <a:cxn ang="0">
                    <a:pos x="1320" y="932"/>
                  </a:cxn>
                  <a:cxn ang="0">
                    <a:pos x="1173" y="755"/>
                  </a:cxn>
                  <a:cxn ang="0">
                    <a:pos x="1008" y="581"/>
                  </a:cxn>
                  <a:cxn ang="0">
                    <a:pos x="827" y="431"/>
                  </a:cxn>
                  <a:cxn ang="0">
                    <a:pos x="642" y="293"/>
                  </a:cxn>
                  <a:cxn ang="0">
                    <a:pos x="437" y="179"/>
                  </a:cxn>
                  <a:cxn ang="0">
                    <a:pos x="222" y="7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745" h="1768">
                    <a:moveTo>
                      <a:pt x="0" y="0"/>
                    </a:moveTo>
                    <a:lnTo>
                      <a:pt x="0" y="12"/>
                    </a:lnTo>
                    <a:lnTo>
                      <a:pt x="210" y="88"/>
                    </a:lnTo>
                    <a:lnTo>
                      <a:pt x="426" y="190"/>
                    </a:lnTo>
                    <a:lnTo>
                      <a:pt x="630" y="304"/>
                    </a:lnTo>
                    <a:lnTo>
                      <a:pt x="818" y="442"/>
                    </a:lnTo>
                    <a:lnTo>
                      <a:pt x="998" y="592"/>
                    </a:lnTo>
                    <a:lnTo>
                      <a:pt x="1164" y="766"/>
                    </a:lnTo>
                    <a:lnTo>
                      <a:pt x="1310" y="942"/>
                    </a:lnTo>
                    <a:lnTo>
                      <a:pt x="1454" y="1146"/>
                    </a:lnTo>
                    <a:lnTo>
                      <a:pt x="1536" y="1298"/>
                    </a:lnTo>
                    <a:lnTo>
                      <a:pt x="1614" y="1456"/>
                    </a:lnTo>
                    <a:lnTo>
                      <a:pt x="1682" y="1616"/>
                    </a:lnTo>
                    <a:lnTo>
                      <a:pt x="1733" y="1768"/>
                    </a:lnTo>
                    <a:lnTo>
                      <a:pt x="1745" y="1768"/>
                    </a:lnTo>
                    <a:lnTo>
                      <a:pt x="1691" y="1606"/>
                    </a:lnTo>
                    <a:lnTo>
                      <a:pt x="1623" y="1445"/>
                    </a:lnTo>
                    <a:lnTo>
                      <a:pt x="1547" y="1288"/>
                    </a:lnTo>
                    <a:lnTo>
                      <a:pt x="1463" y="1136"/>
                    </a:lnTo>
                    <a:lnTo>
                      <a:pt x="1320" y="932"/>
                    </a:lnTo>
                    <a:lnTo>
                      <a:pt x="1173" y="755"/>
                    </a:lnTo>
                    <a:lnTo>
                      <a:pt x="1008" y="581"/>
                    </a:lnTo>
                    <a:lnTo>
                      <a:pt x="827" y="431"/>
                    </a:lnTo>
                    <a:lnTo>
                      <a:pt x="642" y="293"/>
                    </a:lnTo>
                    <a:lnTo>
                      <a:pt x="437" y="179"/>
                    </a:lnTo>
                    <a:lnTo>
                      <a:pt x="222" y="7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5000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SzPct val="85000"/>
                </a:pPr>
                <a:endParaRPr lang="zh-CN" altLang="en-US" sz="320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ltGray">
              <a:xfrm>
                <a:off x="2817" y="2214"/>
                <a:ext cx="86" cy="8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SzPct val="85000"/>
                </a:pPr>
                <a:endParaRPr lang="zh-CN" altLang="en-US" sz="320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ltGray">
              <a:xfrm>
                <a:off x="4144" y="3314"/>
                <a:ext cx="92" cy="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SzPct val="85000"/>
                </a:pPr>
                <a:endParaRPr lang="zh-CN" altLang="en-US" sz="320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" name="Oval 23"/>
              <p:cNvSpPr>
                <a:spLocks noChangeArrowheads="1"/>
              </p:cNvSpPr>
              <p:nvPr/>
            </p:nvSpPr>
            <p:spPr bwMode="ltGray">
              <a:xfrm>
                <a:off x="3399" y="2153"/>
                <a:ext cx="121" cy="121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SzPct val="85000"/>
                </a:pPr>
                <a:endParaRPr lang="zh-CN" altLang="en-US" sz="320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1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7092950" y="6597650"/>
            <a:ext cx="2087563" cy="260350"/>
          </a:xfrm>
        </p:spPr>
        <p:txBody>
          <a:bodyPr/>
          <a:lstStyle>
            <a:lvl1pPr>
              <a:defRPr>
                <a:solidFill>
                  <a:srgbClr val="FFFF00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/>
              <a:t>Copyright © 2005. Shi Ping  CUC</a:t>
            </a:r>
          </a:p>
        </p:txBody>
      </p:sp>
    </p:spTree>
    <p:extLst>
      <p:ext uri="{BB962C8B-B14F-4D97-AF65-F5344CB8AC3E}">
        <p14:creationId xmlns:p14="http://schemas.microsoft.com/office/powerpoint/2010/main" val="13003263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3F610-7BF3-42F8-B121-B7B19FA85CFD}" type="slidenum">
              <a:rPr lang="en-US">
                <a:solidFill>
                  <a:prstClr val="white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65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10E4A-4A56-443B-A930-2EDB8F5E5C45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847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86A68-DE97-41FD-9C67-F3F4330EFFC3}" type="slidenum">
              <a:rPr lang="en-US">
                <a:solidFill>
                  <a:prstClr val="white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84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4FD05-9B5F-4454-8127-09F22E6A6D6E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029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677AC-B830-4E51-B36C-52371B2D966E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233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BEF8F-FC13-468D-9311-5E7A23C2030E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5281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D4A06-C431-46F9-92DE-0E2F3E8CF762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2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D83AD-3C28-42B9-BE7D-6053CCF0AA2D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146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12625-A0B0-48CC-884D-92FA36EEA21A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4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9C8D5-44DF-464B-AE58-CB1264AD072D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288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124C2-7C65-46D6-9624-4F5B77D4ACC2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347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 userDrawn="1"/>
        </p:nvGrpSpPr>
        <p:grpSpPr bwMode="auto">
          <a:xfrm>
            <a:off x="5708650" y="3962400"/>
            <a:ext cx="3482975" cy="2943225"/>
            <a:chOff x="3596" y="2496"/>
            <a:chExt cx="2194" cy="1854"/>
          </a:xfrm>
        </p:grpSpPr>
        <p:sp>
          <p:nvSpPr>
            <p:cNvPr id="3" name="Freeform 16"/>
            <p:cNvSpPr>
              <a:spLocks/>
            </p:cNvSpPr>
            <p:nvPr/>
          </p:nvSpPr>
          <p:spPr bwMode="hidden">
            <a:xfrm rot="16200000">
              <a:off x="3934" y="2494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5000"/>
              </a:pPr>
              <a:endParaRPr lang="zh-CN" altLang="en-US" sz="320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 userDrawn="1"/>
          </p:nvGrpSpPr>
          <p:grpSpPr bwMode="auto">
            <a:xfrm flipH="1">
              <a:off x="3596" y="2533"/>
              <a:ext cx="2142" cy="1804"/>
              <a:chOff x="2608" y="1938"/>
              <a:chExt cx="2142" cy="1804"/>
            </a:xfrm>
          </p:grpSpPr>
          <p:sp>
            <p:nvSpPr>
              <p:cNvPr id="5" name="Freeform 18"/>
              <p:cNvSpPr>
                <a:spLocks/>
              </p:cNvSpPr>
              <p:nvPr/>
            </p:nvSpPr>
            <p:spPr bwMode="ltGray">
              <a:xfrm>
                <a:off x="2608" y="1938"/>
                <a:ext cx="2142" cy="1804"/>
              </a:xfrm>
              <a:custGeom>
                <a:avLst/>
                <a:gdLst/>
                <a:ahLst/>
                <a:cxnLst>
                  <a:cxn ang="0">
                    <a:pos x="329" y="66"/>
                  </a:cxn>
                  <a:cxn ang="0">
                    <a:pos x="161" y="3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61" y="42"/>
                  </a:cxn>
                  <a:cxn ang="0">
                    <a:pos x="323" y="78"/>
                  </a:cxn>
                  <a:cxn ang="0">
                    <a:pos x="556" y="150"/>
                  </a:cxn>
                  <a:cxn ang="0">
                    <a:pos x="777" y="245"/>
                  </a:cxn>
                  <a:cxn ang="0">
                    <a:pos x="993" y="365"/>
                  </a:cxn>
                  <a:cxn ang="0">
                    <a:pos x="1196" y="503"/>
                  </a:cxn>
                  <a:cxn ang="0">
                    <a:pos x="1381" y="653"/>
                  </a:cxn>
                  <a:cxn ang="0">
                    <a:pos x="1555" y="827"/>
                  </a:cxn>
                  <a:cxn ang="0">
                    <a:pos x="1710" y="1019"/>
                  </a:cxn>
                  <a:cxn ang="0">
                    <a:pos x="1854" y="1229"/>
                  </a:cxn>
                  <a:cxn ang="0">
                    <a:pos x="1937" y="1366"/>
                  </a:cxn>
                  <a:cxn ang="0">
                    <a:pos x="2009" y="1510"/>
                  </a:cxn>
                  <a:cxn ang="0">
                    <a:pos x="2069" y="1654"/>
                  </a:cxn>
                  <a:cxn ang="0">
                    <a:pos x="2123" y="1804"/>
                  </a:cxn>
                  <a:cxn ang="0">
                    <a:pos x="2135" y="1804"/>
                  </a:cxn>
                  <a:cxn ang="0">
                    <a:pos x="2081" y="1654"/>
                  </a:cxn>
                  <a:cxn ang="0">
                    <a:pos x="2021" y="1510"/>
                  </a:cxn>
                  <a:cxn ang="0">
                    <a:pos x="1949" y="1366"/>
                  </a:cxn>
                  <a:cxn ang="0">
                    <a:pos x="1866" y="1223"/>
                  </a:cxn>
                  <a:cxn ang="0">
                    <a:pos x="1722" y="1013"/>
                  </a:cxn>
                  <a:cxn ang="0">
                    <a:pos x="1561" y="821"/>
                  </a:cxn>
                  <a:cxn ang="0">
                    <a:pos x="1387" y="647"/>
                  </a:cxn>
                  <a:cxn ang="0">
                    <a:pos x="1202" y="491"/>
                  </a:cxn>
                  <a:cxn ang="0">
                    <a:pos x="999" y="353"/>
                  </a:cxn>
                  <a:cxn ang="0">
                    <a:pos x="783" y="239"/>
                  </a:cxn>
                  <a:cxn ang="0">
                    <a:pos x="562" y="138"/>
                  </a:cxn>
                  <a:cxn ang="0">
                    <a:pos x="329" y="66"/>
                  </a:cxn>
                  <a:cxn ang="0">
                    <a:pos x="329" y="66"/>
                  </a:cxn>
                </a:cxnLst>
                <a:rect l="0" t="0" r="r" b="b"/>
                <a:pathLst>
                  <a:path w="2135" h="1804">
                    <a:moveTo>
                      <a:pt x="329" y="66"/>
                    </a:moveTo>
                    <a:lnTo>
                      <a:pt x="161" y="3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61" y="42"/>
                    </a:lnTo>
                    <a:lnTo>
                      <a:pt x="323" y="78"/>
                    </a:lnTo>
                    <a:lnTo>
                      <a:pt x="556" y="150"/>
                    </a:lnTo>
                    <a:lnTo>
                      <a:pt x="777" y="245"/>
                    </a:lnTo>
                    <a:lnTo>
                      <a:pt x="993" y="365"/>
                    </a:lnTo>
                    <a:lnTo>
                      <a:pt x="1196" y="503"/>
                    </a:lnTo>
                    <a:lnTo>
                      <a:pt x="1381" y="653"/>
                    </a:lnTo>
                    <a:lnTo>
                      <a:pt x="1555" y="827"/>
                    </a:lnTo>
                    <a:lnTo>
                      <a:pt x="1710" y="1019"/>
                    </a:lnTo>
                    <a:lnTo>
                      <a:pt x="1854" y="1229"/>
                    </a:lnTo>
                    <a:lnTo>
                      <a:pt x="1937" y="1366"/>
                    </a:lnTo>
                    <a:lnTo>
                      <a:pt x="2009" y="1510"/>
                    </a:lnTo>
                    <a:lnTo>
                      <a:pt x="2069" y="1654"/>
                    </a:lnTo>
                    <a:lnTo>
                      <a:pt x="2123" y="1804"/>
                    </a:lnTo>
                    <a:lnTo>
                      <a:pt x="2135" y="1804"/>
                    </a:lnTo>
                    <a:lnTo>
                      <a:pt x="2081" y="1654"/>
                    </a:lnTo>
                    <a:lnTo>
                      <a:pt x="2021" y="1510"/>
                    </a:lnTo>
                    <a:lnTo>
                      <a:pt x="1949" y="1366"/>
                    </a:lnTo>
                    <a:lnTo>
                      <a:pt x="1866" y="1223"/>
                    </a:lnTo>
                    <a:lnTo>
                      <a:pt x="1722" y="1013"/>
                    </a:lnTo>
                    <a:lnTo>
                      <a:pt x="1561" y="821"/>
                    </a:lnTo>
                    <a:lnTo>
                      <a:pt x="1387" y="647"/>
                    </a:lnTo>
                    <a:lnTo>
                      <a:pt x="1202" y="491"/>
                    </a:lnTo>
                    <a:lnTo>
                      <a:pt x="999" y="353"/>
                    </a:lnTo>
                    <a:lnTo>
                      <a:pt x="783" y="239"/>
                    </a:lnTo>
                    <a:lnTo>
                      <a:pt x="562" y="138"/>
                    </a:lnTo>
                    <a:lnTo>
                      <a:pt x="329" y="66"/>
                    </a:lnTo>
                    <a:lnTo>
                      <a:pt x="329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5000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SzPct val="85000"/>
                </a:pPr>
                <a:endParaRPr lang="zh-CN" altLang="en-US" sz="320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" name="Freeform 19"/>
              <p:cNvSpPr>
                <a:spLocks/>
              </p:cNvSpPr>
              <p:nvPr/>
            </p:nvSpPr>
            <p:spPr bwMode="ltGray">
              <a:xfrm>
                <a:off x="2608" y="2165"/>
                <a:ext cx="1745" cy="1577"/>
              </a:xfrm>
              <a:custGeom>
                <a:avLst/>
                <a:gdLst/>
                <a:ahLst/>
                <a:cxnLst>
                  <a:cxn ang="0">
                    <a:pos x="1640" y="1377"/>
                  </a:cxn>
                  <a:cxn ang="0">
                    <a:pos x="1692" y="1479"/>
                  </a:cxn>
                  <a:cxn ang="0">
                    <a:pos x="1732" y="1577"/>
                  </a:cxn>
                  <a:cxn ang="0">
                    <a:pos x="1745" y="1577"/>
                  </a:cxn>
                  <a:cxn ang="0">
                    <a:pos x="1703" y="1469"/>
                  </a:cxn>
                  <a:cxn ang="0">
                    <a:pos x="1649" y="1367"/>
                  </a:cxn>
                  <a:cxn ang="0">
                    <a:pos x="1535" y="1157"/>
                  </a:cxn>
                  <a:cxn ang="0">
                    <a:pos x="1395" y="951"/>
                  </a:cxn>
                  <a:cxn ang="0">
                    <a:pos x="1236" y="756"/>
                  </a:cxn>
                  <a:cxn ang="0">
                    <a:pos x="1061" y="582"/>
                  </a:cxn>
                  <a:cxn ang="0">
                    <a:pos x="876" y="426"/>
                  </a:cxn>
                  <a:cxn ang="0">
                    <a:pos x="672" y="294"/>
                  </a:cxn>
                  <a:cxn ang="0">
                    <a:pos x="455" y="174"/>
                  </a:cxn>
                  <a:cxn ang="0">
                    <a:pos x="234" y="78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22" y="89"/>
                  </a:cxn>
                  <a:cxn ang="0">
                    <a:pos x="446" y="185"/>
                  </a:cxn>
                  <a:cxn ang="0">
                    <a:pos x="662" y="305"/>
                  </a:cxn>
                  <a:cxn ang="0">
                    <a:pos x="866" y="437"/>
                  </a:cxn>
                  <a:cxn ang="0">
                    <a:pos x="1052" y="593"/>
                  </a:cxn>
                  <a:cxn ang="0">
                    <a:pos x="1226" y="767"/>
                  </a:cxn>
                  <a:cxn ang="0">
                    <a:pos x="1385" y="960"/>
                  </a:cxn>
                  <a:cxn ang="0">
                    <a:pos x="1526" y="1167"/>
                  </a:cxn>
                  <a:cxn ang="0">
                    <a:pos x="1640" y="1377"/>
                  </a:cxn>
                </a:cxnLst>
                <a:rect l="0" t="0" r="r" b="b"/>
                <a:pathLst>
                  <a:path w="1745" h="1577">
                    <a:moveTo>
                      <a:pt x="1640" y="1377"/>
                    </a:moveTo>
                    <a:lnTo>
                      <a:pt x="1692" y="1479"/>
                    </a:lnTo>
                    <a:lnTo>
                      <a:pt x="1732" y="1577"/>
                    </a:lnTo>
                    <a:lnTo>
                      <a:pt x="1745" y="1577"/>
                    </a:lnTo>
                    <a:lnTo>
                      <a:pt x="1703" y="1469"/>
                    </a:lnTo>
                    <a:lnTo>
                      <a:pt x="1649" y="1367"/>
                    </a:lnTo>
                    <a:lnTo>
                      <a:pt x="1535" y="1157"/>
                    </a:lnTo>
                    <a:lnTo>
                      <a:pt x="1395" y="951"/>
                    </a:lnTo>
                    <a:lnTo>
                      <a:pt x="1236" y="756"/>
                    </a:lnTo>
                    <a:lnTo>
                      <a:pt x="1061" y="582"/>
                    </a:lnTo>
                    <a:lnTo>
                      <a:pt x="876" y="426"/>
                    </a:lnTo>
                    <a:lnTo>
                      <a:pt x="672" y="294"/>
                    </a:lnTo>
                    <a:lnTo>
                      <a:pt x="455" y="174"/>
                    </a:lnTo>
                    <a:lnTo>
                      <a:pt x="234" y="78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222" y="89"/>
                    </a:lnTo>
                    <a:lnTo>
                      <a:pt x="446" y="185"/>
                    </a:lnTo>
                    <a:lnTo>
                      <a:pt x="662" y="305"/>
                    </a:lnTo>
                    <a:lnTo>
                      <a:pt x="866" y="437"/>
                    </a:lnTo>
                    <a:lnTo>
                      <a:pt x="1052" y="593"/>
                    </a:lnTo>
                    <a:lnTo>
                      <a:pt x="1226" y="767"/>
                    </a:lnTo>
                    <a:lnTo>
                      <a:pt x="1385" y="960"/>
                    </a:lnTo>
                    <a:lnTo>
                      <a:pt x="1526" y="1167"/>
                    </a:lnTo>
                    <a:lnTo>
                      <a:pt x="1640" y="137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5000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SzPct val="85000"/>
                </a:pPr>
                <a:endParaRPr lang="zh-CN" altLang="en-US" sz="320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" name="Freeform 20"/>
              <p:cNvSpPr>
                <a:spLocks/>
              </p:cNvSpPr>
              <p:nvPr/>
            </p:nvSpPr>
            <p:spPr bwMode="ltGray">
              <a:xfrm>
                <a:off x="2608" y="1974"/>
                <a:ext cx="1745" cy="17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210" y="88"/>
                  </a:cxn>
                  <a:cxn ang="0">
                    <a:pos x="426" y="190"/>
                  </a:cxn>
                  <a:cxn ang="0">
                    <a:pos x="630" y="304"/>
                  </a:cxn>
                  <a:cxn ang="0">
                    <a:pos x="818" y="442"/>
                  </a:cxn>
                  <a:cxn ang="0">
                    <a:pos x="998" y="592"/>
                  </a:cxn>
                  <a:cxn ang="0">
                    <a:pos x="1164" y="766"/>
                  </a:cxn>
                  <a:cxn ang="0">
                    <a:pos x="1310" y="942"/>
                  </a:cxn>
                  <a:cxn ang="0">
                    <a:pos x="1454" y="1146"/>
                  </a:cxn>
                  <a:cxn ang="0">
                    <a:pos x="1536" y="1298"/>
                  </a:cxn>
                  <a:cxn ang="0">
                    <a:pos x="1614" y="1456"/>
                  </a:cxn>
                  <a:cxn ang="0">
                    <a:pos x="1682" y="1616"/>
                  </a:cxn>
                  <a:cxn ang="0">
                    <a:pos x="1733" y="1768"/>
                  </a:cxn>
                  <a:cxn ang="0">
                    <a:pos x="1745" y="1768"/>
                  </a:cxn>
                  <a:cxn ang="0">
                    <a:pos x="1691" y="1606"/>
                  </a:cxn>
                  <a:cxn ang="0">
                    <a:pos x="1623" y="1445"/>
                  </a:cxn>
                  <a:cxn ang="0">
                    <a:pos x="1547" y="1288"/>
                  </a:cxn>
                  <a:cxn ang="0">
                    <a:pos x="1463" y="1136"/>
                  </a:cxn>
                  <a:cxn ang="0">
                    <a:pos x="1320" y="932"/>
                  </a:cxn>
                  <a:cxn ang="0">
                    <a:pos x="1173" y="755"/>
                  </a:cxn>
                  <a:cxn ang="0">
                    <a:pos x="1008" y="581"/>
                  </a:cxn>
                  <a:cxn ang="0">
                    <a:pos x="827" y="431"/>
                  </a:cxn>
                  <a:cxn ang="0">
                    <a:pos x="642" y="293"/>
                  </a:cxn>
                  <a:cxn ang="0">
                    <a:pos x="437" y="179"/>
                  </a:cxn>
                  <a:cxn ang="0">
                    <a:pos x="222" y="7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745" h="1768">
                    <a:moveTo>
                      <a:pt x="0" y="0"/>
                    </a:moveTo>
                    <a:lnTo>
                      <a:pt x="0" y="12"/>
                    </a:lnTo>
                    <a:lnTo>
                      <a:pt x="210" y="88"/>
                    </a:lnTo>
                    <a:lnTo>
                      <a:pt x="426" y="190"/>
                    </a:lnTo>
                    <a:lnTo>
                      <a:pt x="630" y="304"/>
                    </a:lnTo>
                    <a:lnTo>
                      <a:pt x="818" y="442"/>
                    </a:lnTo>
                    <a:lnTo>
                      <a:pt x="998" y="592"/>
                    </a:lnTo>
                    <a:lnTo>
                      <a:pt x="1164" y="766"/>
                    </a:lnTo>
                    <a:lnTo>
                      <a:pt x="1310" y="942"/>
                    </a:lnTo>
                    <a:lnTo>
                      <a:pt x="1454" y="1146"/>
                    </a:lnTo>
                    <a:lnTo>
                      <a:pt x="1536" y="1298"/>
                    </a:lnTo>
                    <a:lnTo>
                      <a:pt x="1614" y="1456"/>
                    </a:lnTo>
                    <a:lnTo>
                      <a:pt x="1682" y="1616"/>
                    </a:lnTo>
                    <a:lnTo>
                      <a:pt x="1733" y="1768"/>
                    </a:lnTo>
                    <a:lnTo>
                      <a:pt x="1745" y="1768"/>
                    </a:lnTo>
                    <a:lnTo>
                      <a:pt x="1691" y="1606"/>
                    </a:lnTo>
                    <a:lnTo>
                      <a:pt x="1623" y="1445"/>
                    </a:lnTo>
                    <a:lnTo>
                      <a:pt x="1547" y="1288"/>
                    </a:lnTo>
                    <a:lnTo>
                      <a:pt x="1463" y="1136"/>
                    </a:lnTo>
                    <a:lnTo>
                      <a:pt x="1320" y="932"/>
                    </a:lnTo>
                    <a:lnTo>
                      <a:pt x="1173" y="755"/>
                    </a:lnTo>
                    <a:lnTo>
                      <a:pt x="1008" y="581"/>
                    </a:lnTo>
                    <a:lnTo>
                      <a:pt x="827" y="431"/>
                    </a:lnTo>
                    <a:lnTo>
                      <a:pt x="642" y="293"/>
                    </a:lnTo>
                    <a:lnTo>
                      <a:pt x="437" y="179"/>
                    </a:lnTo>
                    <a:lnTo>
                      <a:pt x="222" y="7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5000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SzPct val="85000"/>
                </a:pPr>
                <a:endParaRPr lang="zh-CN" altLang="en-US" sz="320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ltGray">
              <a:xfrm>
                <a:off x="2817" y="2214"/>
                <a:ext cx="86" cy="8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SzPct val="85000"/>
                </a:pPr>
                <a:endParaRPr lang="zh-CN" altLang="en-US" sz="320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ltGray">
              <a:xfrm>
                <a:off x="4144" y="3314"/>
                <a:ext cx="92" cy="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SzPct val="85000"/>
                </a:pPr>
                <a:endParaRPr lang="zh-CN" altLang="en-US" sz="320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" name="Oval 23"/>
              <p:cNvSpPr>
                <a:spLocks noChangeArrowheads="1"/>
              </p:cNvSpPr>
              <p:nvPr/>
            </p:nvSpPr>
            <p:spPr bwMode="ltGray">
              <a:xfrm>
                <a:off x="3399" y="2153"/>
                <a:ext cx="121" cy="121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SzPct val="85000"/>
                </a:pPr>
                <a:endParaRPr lang="zh-CN" altLang="en-US" sz="320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1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7092950" y="6597650"/>
            <a:ext cx="2087563" cy="260350"/>
          </a:xfrm>
        </p:spPr>
        <p:txBody>
          <a:bodyPr/>
          <a:lstStyle>
            <a:lvl1pPr>
              <a:defRPr>
                <a:solidFill>
                  <a:srgbClr val="FFFF00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/>
              <a:t>Copyright © 2005. Shi Ping  CUC</a:t>
            </a:r>
          </a:p>
        </p:txBody>
      </p:sp>
    </p:spTree>
    <p:extLst>
      <p:ext uri="{BB962C8B-B14F-4D97-AF65-F5344CB8AC3E}">
        <p14:creationId xmlns:p14="http://schemas.microsoft.com/office/powerpoint/2010/main" val="82694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2D49F83-E76E-4A1C-BCB4-CC1D0DBE11A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44EC3B-8AEF-4D34-B714-F16BE95514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2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1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29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fld id="{92E61289-FBD6-49E0-85C1-09E679078063}" type="slidenum">
              <a:rPr lang="en-US">
                <a:solidFill>
                  <a:prstClr val="black">
                    <a:tint val="95000"/>
                  </a:prstClr>
                </a:solidFill>
                <a:latin typeface="Comic Sans MS" pitchFamily="66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buSzPct val="85000"/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7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29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85000"/>
              <a:defRPr/>
            </a:pPr>
            <a:fld id="{92E61289-FBD6-49E0-85C1-09E679078063}" type="slidenum">
              <a:rPr lang="en-US">
                <a:solidFill>
                  <a:prstClr val="black">
                    <a:tint val="95000"/>
                  </a:prstClr>
                </a:solidFill>
                <a:latin typeface="Comic Sans MS" pitchFamily="66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buSzPct val="85000"/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2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4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362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Digital Signal Processing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LTI System</a:t>
            </a:r>
            <a:br>
              <a:rPr lang="en-US" sz="3600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772400" cy="1809304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Abu </a:t>
            </a:r>
            <a:r>
              <a:rPr lang="en-US" sz="4000" dirty="0" err="1" smtClean="0"/>
              <a:t>saleh</a:t>
            </a:r>
            <a:r>
              <a:rPr lang="en-US" sz="4000" dirty="0" smtClean="0"/>
              <a:t> Musa </a:t>
            </a:r>
            <a:r>
              <a:rPr lang="en-US" sz="4000" dirty="0" err="1" smtClean="0"/>
              <a:t>Miah</a:t>
            </a:r>
            <a:endParaRPr lang="en-US" sz="4000" dirty="0" smtClean="0"/>
          </a:p>
          <a:p>
            <a:r>
              <a:rPr lang="en-US" sz="2600" dirty="0" smtClean="0"/>
              <a:t>Lecturer, Dept. of CSE, BAUST, Bangladesh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email: musa@baust.edu.bd, </a:t>
            </a:r>
            <a:r>
              <a:rPr lang="en-US" sz="2200" dirty="0" err="1" smtClean="0"/>
              <a:t>tel</a:t>
            </a:r>
            <a:r>
              <a:rPr lang="en-US" sz="2200" dirty="0" smtClean="0"/>
              <a:t>: +88-01727-786600</a:t>
            </a:r>
            <a:br>
              <a:rPr lang="en-US" sz="2200" dirty="0" smtClean="0"/>
            </a:br>
            <a:r>
              <a:rPr lang="en-US" sz="2200" dirty="0" smtClean="0"/>
              <a:t>web: www.baust.edu.bd/cse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9144000" cy="533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000" dirty="0" err="1" smtClean="0">
                <a:effectLst/>
                <a:latin typeface="Times New Roman" pitchFamily="18" charset="0"/>
                <a:cs typeface="Times New Roman" pitchFamily="18" charset="0"/>
              </a:rPr>
              <a:t>Mathmatical</a:t>
            </a:r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effectLst/>
                <a:latin typeface="Times New Roman" pitchFamily="18" charset="0"/>
                <a:cs typeface="Times New Roman" pitchFamily="18" charset="0"/>
              </a:rPr>
              <a:t>Aproach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0131" y="762000"/>
                <a:ext cx="8915400" cy="451578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now for the mathematical approach ,</a:t>
                </a:r>
                <a:endParaRPr lang="en-US" sz="36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3600" i="1">
                              <a:latin typeface="Cambria Math"/>
                            </a:rPr>
                            <m:t>𝑘</m:t>
                          </m:r>
                          <m:r>
                            <a:rPr lang="en-US" sz="3600" i="1">
                              <a:latin typeface="Cambria Math"/>
                            </a:rPr>
                            <m:t>=</m:t>
                          </m:r>
                          <m:r>
                            <a:rPr lang="en-US" sz="3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36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3600" b="1" i="1">
                              <a:latin typeface="Cambria Math"/>
                            </a:rPr>
                            <m:t> </m:t>
                          </m:r>
                          <m:r>
                            <a:rPr lang="en-US" sz="3600" b="1" i="1">
                              <a:latin typeface="Cambria Math"/>
                            </a:rPr>
                            <m:t>𝒍𝒐𝒘𝒆𝒓</m:t>
                          </m:r>
                          <m:r>
                            <a:rPr lang="en-US" sz="3600" b="1" i="1">
                              <a:latin typeface="Cambria Math"/>
                            </a:rPr>
                            <m:t> </m:t>
                          </m:r>
                          <m:r>
                            <a:rPr lang="en-US" sz="3600" b="1" i="1">
                              <a:latin typeface="Cambria Math"/>
                            </a:rPr>
                            <m:t>𝒍𝒊𝒎𝒊𝒕</m:t>
                          </m:r>
                          <m:r>
                            <a:rPr lang="en-US" sz="3600" b="1" i="1">
                              <a:latin typeface="Cambria Math"/>
                            </a:rPr>
                            <m:t> </m:t>
                          </m:r>
                          <m:r>
                            <a:rPr lang="en-US" sz="3600" b="1" i="1">
                              <a:latin typeface="Cambria Math"/>
                            </a:rPr>
                            <m:t>𝒐𝒇</m:t>
                          </m:r>
                          <m:r>
                            <a:rPr lang="en-US" sz="3600" b="1" i="1">
                              <a:latin typeface="Cambria Math"/>
                            </a:rPr>
                            <m:t> </m:t>
                          </m:r>
                          <m:r>
                            <a:rPr lang="en-US" sz="36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600" b="1" i="1">
                              <a:latin typeface="Cambria Math"/>
                            </a:rPr>
                            <m:t>(</m:t>
                          </m:r>
                          <m:r>
                            <a:rPr lang="en-US" sz="3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3600" b="1" i="1">
                              <a:latin typeface="Cambria Math"/>
                            </a:rPr>
                            <m:t>)</m:t>
                          </m:r>
                        </m:sub>
                        <m:sup>
                          <m:r>
                            <a:rPr lang="en-US" sz="3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3600" b="1" i="1">
                              <a:latin typeface="Cambria Math"/>
                            </a:rPr>
                            <m:t>𝟐</m:t>
                          </m:r>
                          <m:r>
                            <a:rPr lang="en-US" sz="3600" b="1" i="1">
                              <a:latin typeface="Cambria Math"/>
                            </a:rPr>
                            <m:t> </m:t>
                          </m:r>
                          <m:r>
                            <a:rPr lang="en-US" sz="3600" b="1" i="1">
                              <a:latin typeface="Cambria Math"/>
                            </a:rPr>
                            <m:t>𝒖𝒑𝒑𝒆𝒓</m:t>
                          </m:r>
                          <m:r>
                            <a:rPr lang="en-US" sz="3600" b="1" i="1">
                              <a:latin typeface="Cambria Math"/>
                            </a:rPr>
                            <m:t> </m:t>
                          </m:r>
                          <m:r>
                            <a:rPr lang="en-US" sz="3600" b="1" i="1">
                              <a:latin typeface="Cambria Math"/>
                            </a:rPr>
                            <m:t>𝒍𝒊𝒎𝒊𝒕</m:t>
                          </m:r>
                          <m:r>
                            <a:rPr lang="en-US" sz="3600" b="1" i="1">
                              <a:latin typeface="Cambria Math"/>
                            </a:rPr>
                            <m:t> </m:t>
                          </m:r>
                          <m:r>
                            <a:rPr lang="en-US" sz="3600" b="1" i="1">
                              <a:latin typeface="Cambria Math"/>
                            </a:rPr>
                            <m:t>𝒐𝒇</m:t>
                          </m:r>
                          <m:r>
                            <a:rPr lang="en-US" sz="3600" b="1" i="1">
                              <a:latin typeface="Cambria Math"/>
                            </a:rPr>
                            <m:t> </m:t>
                          </m:r>
                          <m:r>
                            <a:rPr lang="en-US" sz="36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600" b="1" i="1">
                              <a:latin typeface="Cambria Math"/>
                            </a:rPr>
                            <m:t>(</m:t>
                          </m:r>
                          <m:r>
                            <a:rPr lang="en-US" sz="3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3600" b="1" i="1">
                              <a:latin typeface="Cambria Math"/>
                            </a:rPr>
                            <m:t>)</m:t>
                          </m:r>
                        </m:sup>
                        <m:e>
                          <m:r>
                            <a:rPr lang="en-US" sz="36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600" i="1">
                          <a:latin typeface="Cambria Math"/>
                        </a:rPr>
                        <m:t>h</m:t>
                      </m:r>
                      <m:r>
                        <a:rPr lang="en-US" sz="3600" i="1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latin typeface="Cambria Math"/>
                        </a:rPr>
                        <m:t>−</m:t>
                      </m:r>
                      <m:r>
                        <a:rPr lang="en-US" sz="3600" i="1">
                          <a:latin typeface="Cambria Math"/>
                        </a:rPr>
                        <m:t>𝑘</m:t>
                      </m:r>
                      <m:r>
                        <a:rPr lang="en-US" sz="3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sz="36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And this n will vary from  n1+p1 to n2+p2</a:t>
                </a:r>
                <a:endParaRPr lang="en-US" sz="36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n1+p1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≤</m:t>
                    </m:r>
                    <m:r>
                      <a:rPr lang="en-US" sz="3600" i="1">
                        <a:latin typeface="Cambria Math"/>
                      </a:rPr>
                      <m:t>𝑛</m:t>
                    </m:r>
                    <m:r>
                      <a:rPr lang="en-US" sz="36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n2+p2</a:t>
                </a:r>
                <a:endParaRPr lang="en-US" sz="36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sz="36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1" y="762000"/>
                <a:ext cx="8915400" cy="4515788"/>
              </a:xfrm>
              <a:prstGeom prst="rect">
                <a:avLst/>
              </a:prstGeom>
              <a:blipFill rotWithShape="1">
                <a:blip r:embed="rId2"/>
                <a:stretch>
                  <a:fillRect l="-1835" t="-16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7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9144000" cy="533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000" dirty="0" err="1" smtClean="0">
                <a:effectLst/>
                <a:latin typeface="Times New Roman" pitchFamily="18" charset="0"/>
                <a:cs typeface="Times New Roman" pitchFamily="18" charset="0"/>
              </a:rPr>
              <a:t>Mathmatical</a:t>
            </a:r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effectLst/>
                <a:latin typeface="Times New Roman" pitchFamily="18" charset="0"/>
                <a:cs typeface="Times New Roman" pitchFamily="18" charset="0"/>
              </a:rPr>
              <a:t>Aproach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97" y="2286000"/>
            <a:ext cx="7467600" cy="292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6096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Try to understand upper limit and lower limit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1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43000"/>
                <a:ext cx="9132651" cy="5715000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r>
                  <a:rPr lang="en-US" sz="2400" dirty="0" smtClean="0"/>
                  <a:t>Length of y(n)=4+3-1 =6</a:t>
                </a:r>
                <a:endParaRPr lang="en-US" sz="2400" i="1" dirty="0"/>
              </a:p>
              <a:p>
                <a:r>
                  <a:rPr lang="en-US" sz="2400" dirty="0"/>
                  <a:t>Lower limit of y(n)= 0+0=0  ,                                                  </a:t>
                </a:r>
                <a:r>
                  <a:rPr lang="en-US" sz="2400" b="1" dirty="0"/>
                  <a:t> </a:t>
                </a:r>
                <a:endParaRPr lang="en-US" sz="2400" i="1" dirty="0"/>
              </a:p>
              <a:p>
                <a:r>
                  <a:rPr lang="en-US" sz="2400" dirty="0"/>
                  <a:t>Upper limit of y(n)=3+2 =5</a:t>
                </a:r>
                <a:endParaRPr lang="en-US" sz="2400" i="1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1(0)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2(3)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/>
                      </a:rPr>
                      <m:t>h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i="1" dirty="0" smtClean="0"/>
              </a:p>
              <a:p>
                <a:endParaRPr lang="en-US" sz="2400" i="1" dirty="0" smtClean="0"/>
              </a:p>
              <a:p>
                <a:r>
                  <a:rPr lang="en-US" sz="2400" b="1" dirty="0" smtClean="0"/>
                  <a:t>n=0</a:t>
                </a:r>
                <a:r>
                  <a:rPr lang="en-US" sz="2400" b="1" dirty="0"/>
                  <a:t>,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1(0)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2(3)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/>
                      </a:rPr>
                      <m:t>h</m:t>
                    </m:r>
                    <m:r>
                      <a:rPr lang="en-US" sz="2400" i="1">
                        <a:latin typeface="Cambria Math"/>
                      </a:rPr>
                      <m:t>(−</m:t>
                    </m:r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=x(0)h(0) +    x(1)h(-1) +   x(2)h(-2) +   x(3)h(-3)</a:t>
                </a:r>
                <a:endParaRPr lang="en-US" sz="2400" i="1" dirty="0"/>
              </a:p>
              <a:p>
                <a:r>
                  <a:rPr lang="en-US" sz="2400" dirty="0"/>
                  <a:t>=3.3+1.0+2.0+(-1).0   </a:t>
                </a:r>
                <a:r>
                  <a:rPr lang="en-US" sz="2400" dirty="0" smtClean="0"/>
                  <a:t>=9</a:t>
                </a:r>
              </a:p>
              <a:p>
                <a:pPr marL="109728" indent="0">
                  <a:buNone/>
                </a:pPr>
                <a:endParaRPr lang="en-US" sz="2400" i="1" dirty="0"/>
              </a:p>
              <a:p>
                <a:r>
                  <a:rPr lang="en-US" sz="2400" b="1" dirty="0"/>
                  <a:t>n=1,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1(0)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2(3)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/>
                      </a:rPr>
                      <m:t>h</m:t>
                    </m:r>
                    <m:r>
                      <a:rPr lang="en-US" sz="2400" i="1">
                        <a:latin typeface="Cambria Math"/>
                      </a:rPr>
                      <m:t>(1−</m:t>
                    </m:r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=x(0)h(1) +    x(1)h(0) +   x(2)h(-1) +   x(3)h(-2)</a:t>
                </a:r>
                <a:endParaRPr lang="en-US" sz="2400" i="1" dirty="0"/>
              </a:p>
              <a:p>
                <a:r>
                  <a:rPr lang="en-US" sz="2400" dirty="0"/>
                  <a:t>=3.2+1.3+2.0+(-1).0   </a:t>
                </a:r>
                <a:r>
                  <a:rPr lang="en-US" sz="2400" dirty="0" smtClean="0"/>
                  <a:t>=</a:t>
                </a:r>
                <a:r>
                  <a:rPr lang="en-US" sz="2400" dirty="0"/>
                  <a:t>9</a:t>
                </a:r>
                <a:endParaRPr lang="en-US" sz="2400" i="1" dirty="0"/>
              </a:p>
              <a:p>
                <a:r>
                  <a:rPr lang="en-US" sz="2400" dirty="0"/>
                  <a:t> 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0"/>
                <a:ext cx="9132651" cy="5715000"/>
              </a:xfrm>
              <a:blipFill rotWithShape="1">
                <a:blip r:embed="rId2"/>
                <a:stretch>
                  <a:fillRect t="-423" r="-9688" b="-5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400" i="1" dirty="0">
                <a:effectLst/>
              </a:rPr>
              <a:t>the input sequence x(n)={3^,1,2,-1} sequence is applied to discrete time processor with unit sample response h(n)={3^,2,1}</a:t>
            </a:r>
          </a:p>
        </p:txBody>
      </p:sp>
    </p:spTree>
    <p:extLst>
      <p:ext uri="{BB962C8B-B14F-4D97-AF65-F5344CB8AC3E}">
        <p14:creationId xmlns:p14="http://schemas.microsoft.com/office/powerpoint/2010/main" val="17358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43000"/>
                <a:ext cx="9132651" cy="5715000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r>
                  <a:rPr lang="en-US" sz="2400" dirty="0" smtClean="0"/>
                  <a:t> </a:t>
                </a:r>
                <a:endParaRPr lang="en-US" sz="2400" i="1" dirty="0"/>
              </a:p>
              <a:p>
                <a:r>
                  <a:rPr lang="en-US" sz="2400" b="1" dirty="0"/>
                  <a:t>n=2,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1(0)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2(3)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/>
                      </a:rPr>
                      <m:t>h</m:t>
                    </m:r>
                    <m:r>
                      <a:rPr lang="en-US" sz="2400" i="1">
                        <a:latin typeface="Cambria Math"/>
                      </a:rPr>
                      <m:t>(2−</m:t>
                    </m:r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=x(0)h(2) +    x(1)h(1) +   x(2)h(0) +   x(3)h(-1)</a:t>
                </a:r>
                <a:endParaRPr lang="en-US" sz="2400" i="1" dirty="0"/>
              </a:p>
              <a:p>
                <a:r>
                  <a:rPr lang="en-US" sz="2400" dirty="0"/>
                  <a:t>=3.1+1.2+2.3+(-1).0   </a:t>
                </a:r>
                <a:endParaRPr lang="en-US" sz="2400" i="1" dirty="0"/>
              </a:p>
              <a:p>
                <a:r>
                  <a:rPr lang="en-US" sz="2400" dirty="0"/>
                  <a:t>=11</a:t>
                </a:r>
                <a:endParaRPr lang="en-US" sz="2400" i="1" dirty="0"/>
              </a:p>
              <a:p>
                <a:r>
                  <a:rPr lang="en-US" sz="2400" dirty="0"/>
                  <a:t> </a:t>
                </a:r>
                <a:endParaRPr lang="en-US" sz="2400" i="1" dirty="0"/>
              </a:p>
              <a:p>
                <a:r>
                  <a:rPr lang="en-US" sz="2400" b="1" dirty="0"/>
                  <a:t>n=3,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1(0)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2(3)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/>
                      </a:rPr>
                      <m:t>h</m:t>
                    </m:r>
                    <m:r>
                      <a:rPr lang="en-US" sz="2400" i="1">
                        <a:latin typeface="Cambria Math"/>
                      </a:rPr>
                      <m:t>(3−</m:t>
                    </m:r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=x(0)h(3) +    x(1)h(2) +   x(2)h(1) +   x(3)h(0)</a:t>
                </a:r>
                <a:endParaRPr lang="en-US" sz="2400" i="1" dirty="0"/>
              </a:p>
              <a:p>
                <a:r>
                  <a:rPr lang="en-US" sz="2400" dirty="0"/>
                  <a:t>=3.0+1.1+2.2+(-1).3   </a:t>
                </a:r>
                <a:endParaRPr lang="en-US" sz="2400" i="1" dirty="0"/>
              </a:p>
              <a:p>
                <a:r>
                  <a:rPr lang="en-US" sz="2400" dirty="0"/>
                  <a:t>=2</a:t>
                </a:r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0"/>
                <a:ext cx="9132651" cy="5715000"/>
              </a:xfrm>
              <a:blipFill rotWithShape="1">
                <a:blip r:embed="rId2"/>
                <a:stretch>
                  <a:fillRect t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400" i="1" dirty="0">
                <a:effectLst/>
              </a:rPr>
              <a:t>the input sequence x(n)={3^,1,2,-1} sequence is applied to discrete time processor with unit sample response h(n)={3^,2,1}</a:t>
            </a:r>
          </a:p>
        </p:txBody>
      </p:sp>
    </p:spTree>
    <p:extLst>
      <p:ext uri="{BB962C8B-B14F-4D97-AF65-F5344CB8AC3E}">
        <p14:creationId xmlns:p14="http://schemas.microsoft.com/office/powerpoint/2010/main" val="10232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43000"/>
                <a:ext cx="9132651" cy="5715000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r>
                  <a:rPr lang="en-US" sz="2400" b="1" dirty="0" smtClean="0"/>
                  <a:t>n=4,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1(0)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2(3)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/>
                      </a:rPr>
                      <m:t>h</m:t>
                    </m:r>
                    <m:r>
                      <a:rPr lang="en-US" sz="2400" i="1">
                        <a:latin typeface="Cambria Math"/>
                      </a:rPr>
                      <m:t>(2−</m:t>
                    </m:r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=x(0)h(4) +    x(1)h(3) +   x(2)h(2) +   x(3)h(1)</a:t>
                </a:r>
                <a:endParaRPr lang="en-US" sz="2400" i="1" dirty="0"/>
              </a:p>
              <a:p>
                <a:r>
                  <a:rPr lang="en-US" sz="2400" dirty="0"/>
                  <a:t>=3.0+1.0+2.1+(-1).2   </a:t>
                </a:r>
                <a:endParaRPr lang="en-US" sz="2400" i="1" dirty="0"/>
              </a:p>
              <a:p>
                <a:r>
                  <a:rPr lang="en-US" sz="2400" dirty="0"/>
                  <a:t>=0</a:t>
                </a:r>
                <a:endParaRPr lang="en-US" sz="2400" i="1" dirty="0"/>
              </a:p>
              <a:p>
                <a:r>
                  <a:rPr lang="en-US" sz="2400" dirty="0"/>
                  <a:t> </a:t>
                </a:r>
                <a:endParaRPr lang="en-US" sz="2400" i="1" dirty="0"/>
              </a:p>
              <a:p>
                <a:r>
                  <a:rPr lang="en-US" sz="2400" b="1" dirty="0"/>
                  <a:t>n=5,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1(0)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2(3)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/>
                      </a:rPr>
                      <m:t>h</m:t>
                    </m:r>
                    <m:r>
                      <a:rPr lang="en-US" sz="2400" i="1">
                        <a:latin typeface="Cambria Math"/>
                      </a:rPr>
                      <m:t>(2−</m:t>
                    </m:r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=x(0)h(5) +    x(1)h(4) +   x(2)h(3) +   x(3)h(3)</a:t>
                </a:r>
                <a:endParaRPr lang="en-US" sz="2400" i="1" dirty="0"/>
              </a:p>
              <a:p>
                <a:r>
                  <a:rPr lang="en-US" sz="2400" dirty="0"/>
                  <a:t>=3.0+1.0+2.0+(-1).1  </a:t>
                </a:r>
                <a:endParaRPr lang="en-US" sz="2400" i="1" dirty="0"/>
              </a:p>
              <a:p>
                <a:r>
                  <a:rPr lang="en-US" sz="2400" dirty="0"/>
                  <a:t>= -1</a:t>
                </a:r>
                <a:endParaRPr lang="en-US" sz="2400" i="1" dirty="0"/>
              </a:p>
              <a:p>
                <a:r>
                  <a:rPr lang="en-US" sz="2400" dirty="0"/>
                  <a:t> </a:t>
                </a:r>
                <a:endParaRPr lang="en-US" sz="2400" i="1" dirty="0"/>
              </a:p>
              <a:p>
                <a:r>
                  <a:rPr lang="en-US" sz="2400" dirty="0"/>
                  <a:t>Thus , y(n) = {9^,9,11,2,0,-1}</a:t>
                </a:r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0"/>
                <a:ext cx="9132651" cy="5715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400" i="1" dirty="0">
                <a:effectLst/>
              </a:rPr>
              <a:t>the input sequence x(n)={3^,1,2,-1} sequence is applied to discrete time processor with unit sample response h(n)={3^,2,1}</a:t>
            </a:r>
          </a:p>
        </p:txBody>
      </p:sp>
    </p:spTree>
    <p:extLst>
      <p:ext uri="{BB962C8B-B14F-4D97-AF65-F5344CB8AC3E}">
        <p14:creationId xmlns:p14="http://schemas.microsoft.com/office/powerpoint/2010/main" val="23809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5344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Consider a table N1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×</m:t>
                    </m:r>
                  </m:oMath>
                </a14:m>
                <a:r>
                  <a:rPr lang="en-US" dirty="0"/>
                  <a:t> N2</a:t>
                </a:r>
                <a:endParaRPr lang="en-US" i="1" dirty="0"/>
              </a:p>
              <a:p>
                <a:r>
                  <a:rPr lang="en-US" dirty="0"/>
                  <a:t>For the above example 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×3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Now </a:t>
                </a:r>
                <a:r>
                  <a:rPr lang="en-US" dirty="0"/>
                  <a:t>summations of all element in each partition is the value of members of y(n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Like x(0)h(0) is in 0</a:t>
                </a:r>
                <a:r>
                  <a:rPr lang="en-US" baseline="30000" dirty="0"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partition so it is the value of y(n) . x(0)h(1)+ x(1)h(0) is in the 1</a:t>
                </a:r>
                <a:r>
                  <a:rPr lang="en-US" baseline="30000" dirty="0">
                    <a:latin typeface="Times New Roman" pitchFamily="18" charset="0"/>
                    <a:cs typeface="Times New Roman" pitchFamily="18" charset="0"/>
                  </a:rPr>
                  <a:t>st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partition so it’s the value of y(n)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i="1" dirty="0"/>
              </a:p>
              <a:p>
                <a:endParaRPr lang="en-US" dirty="0" smtClean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534400" cy="4525963"/>
              </a:xfrm>
              <a:blipFill rotWithShape="1">
                <a:blip r:embed="rId2"/>
                <a:stretch>
                  <a:fillRect t="-1482" b="-19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Tabular  approach:-</a:t>
            </a:r>
            <a:endParaRPr lang="en-US" i="1" dirty="0"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49011"/>
              </p:ext>
            </p:extLst>
          </p:nvPr>
        </p:nvGraphicFramePr>
        <p:xfrm>
          <a:off x="1295400" y="2133600"/>
          <a:ext cx="5661025" cy="2590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9340"/>
                <a:gridCol w="1383284"/>
                <a:gridCol w="1431569"/>
                <a:gridCol w="1526832"/>
              </a:tblGrid>
              <a:tr h="5304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i="1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h(0)</a:t>
                      </a:r>
                      <a:endParaRPr lang="en-US" sz="2000" i="1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h(1)</a:t>
                      </a:r>
                      <a:endParaRPr lang="en-US" sz="2000" i="1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h(2)</a:t>
                      </a:r>
                      <a:endParaRPr lang="en-US" sz="2000" i="1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49965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x(0)</a:t>
                      </a:r>
                      <a:endParaRPr lang="en-US" sz="2000" i="1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x(0)h(0)</a:t>
                      </a:r>
                      <a:endParaRPr lang="en-US" sz="2000" i="1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x(0)h(1)</a:t>
                      </a:r>
                      <a:endParaRPr lang="en-US" sz="2000" i="1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x(0)h(2)</a:t>
                      </a:r>
                      <a:endParaRPr lang="en-US" sz="2000" i="1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5304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x(1)</a:t>
                      </a:r>
                      <a:endParaRPr lang="en-US" sz="2000" i="1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x(1)h(0)</a:t>
                      </a:r>
                      <a:endParaRPr lang="en-US" sz="2000" i="1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x(1)h(1)</a:t>
                      </a:r>
                      <a:endParaRPr lang="en-US" sz="2000" i="1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x(1)h(2)</a:t>
                      </a:r>
                      <a:endParaRPr lang="en-US" sz="2000" i="1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49965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x(2)</a:t>
                      </a:r>
                      <a:endParaRPr lang="en-US" sz="2000" i="1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x(2)h(0)</a:t>
                      </a:r>
                      <a:endParaRPr lang="en-US" sz="2000" i="1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x(2)h(1)</a:t>
                      </a:r>
                      <a:endParaRPr lang="en-US" sz="2000" i="1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x(2)h(2)</a:t>
                      </a:r>
                      <a:endParaRPr lang="en-US" sz="2000" i="1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5304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x(3)</a:t>
                      </a:r>
                      <a:endParaRPr lang="en-US" sz="2000" i="1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x(3)h(0)</a:t>
                      </a:r>
                      <a:endParaRPr lang="en-US" sz="2000" i="1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x(3)h(1)</a:t>
                      </a:r>
                      <a:endParaRPr lang="en-US" sz="2000" i="1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x(3)h(2)</a:t>
                      </a:r>
                      <a:endParaRPr lang="en-US" sz="2000" i="1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4498975" y="9353550"/>
            <a:ext cx="72390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498975" y="9353550"/>
            <a:ext cx="131445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498975" y="9353550"/>
            <a:ext cx="2000250" cy="140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832350" y="9791700"/>
            <a:ext cx="1771650" cy="124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537200" y="10277475"/>
            <a:ext cx="1066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Graphical Approach</a:t>
            </a:r>
            <a:endParaRPr lang="en-US" i="1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498975" y="9353550"/>
            <a:ext cx="72390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498975" y="9353550"/>
            <a:ext cx="131445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498975" y="9353550"/>
            <a:ext cx="2000250" cy="140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832350" y="9791700"/>
            <a:ext cx="1771650" cy="124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537200" y="10277475"/>
            <a:ext cx="1066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087820"/>
            <a:ext cx="6292850" cy="584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0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Graphical Approach</a:t>
            </a:r>
            <a:endParaRPr lang="en-US" i="1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498975" y="9353550"/>
            <a:ext cx="72390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498975" y="9353550"/>
            <a:ext cx="131445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498975" y="9353550"/>
            <a:ext cx="2000250" cy="140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832350" y="9791700"/>
            <a:ext cx="1771650" cy="124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537200" y="10277475"/>
            <a:ext cx="1066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07679"/>
            <a:ext cx="36766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966" y="936241"/>
            <a:ext cx="36290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657600"/>
            <a:ext cx="444618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135418" y="3753187"/>
            <a:ext cx="3904648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  <a:cs typeface="Vrinda"/>
              </a:rPr>
              <a:t>Similarly we can find y(3)=3 ,y(4)= -2 , y(5) =- 1,as the upper bound is 2+3 = 5 so we will stop here. and as the lower bound is 0+(-1) =  -1 we have to find         y (-1).  </a:t>
            </a:r>
            <a:endParaRPr lang="en-US" dirty="0" smtClean="0">
              <a:latin typeface="Times New Roman"/>
              <a:ea typeface="Times New Roman"/>
              <a:cs typeface="Vrinda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endParaRPr lang="en-US" dirty="0">
              <a:latin typeface="Times New Roman"/>
              <a:ea typeface="Times New Roman"/>
              <a:cs typeface="Vrinda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 smtClean="0">
                <a:latin typeface="Times New Roman"/>
                <a:ea typeface="Times New Roman"/>
                <a:cs typeface="Vrinda"/>
              </a:rPr>
              <a:t>For </a:t>
            </a:r>
            <a:r>
              <a:rPr lang="en-US" dirty="0">
                <a:latin typeface="Times New Roman"/>
                <a:ea typeface="Times New Roman"/>
                <a:cs typeface="Vrinda"/>
              </a:rPr>
              <a:t>that we have to shift h(-k) to left by 1 position to get h(-1-k)</a:t>
            </a:r>
            <a:endParaRPr lang="en-US" sz="1400" i="1" dirty="0">
              <a:effectLst/>
              <a:latin typeface="Calibri"/>
              <a:ea typeface="Times New Roman"/>
              <a:cs typeface="Vrinda"/>
            </a:endParaRPr>
          </a:p>
        </p:txBody>
      </p:sp>
    </p:spTree>
    <p:extLst>
      <p:ext uri="{BB962C8B-B14F-4D97-AF65-F5344CB8AC3E}">
        <p14:creationId xmlns:p14="http://schemas.microsoft.com/office/powerpoint/2010/main" val="368725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05510"/>
            <a:ext cx="8229600" cy="79216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Graphical Approach</a:t>
            </a:r>
            <a:endParaRPr lang="en-US" i="1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498975" y="9353550"/>
            <a:ext cx="72390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498975" y="9353550"/>
            <a:ext cx="131445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498975" y="9353550"/>
            <a:ext cx="2000250" cy="140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832350" y="9791700"/>
            <a:ext cx="1771650" cy="124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537200" y="10277475"/>
            <a:ext cx="1066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29200" y="598178"/>
                <a:ext cx="39624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only 0</a:t>
                </a:r>
                <a:r>
                  <a:rPr lang="en-US" baseline="30000" dirty="0"/>
                  <a:t>th</a:t>
                </a:r>
                <a:r>
                  <a:rPr lang="en-US" dirty="0"/>
                  <a:t>  and 1</a:t>
                </a:r>
                <a:r>
                  <a:rPr lang="en-US" baseline="30000" dirty="0"/>
                  <a:t>st</a:t>
                </a:r>
                <a:r>
                  <a:rPr lang="en-US" dirty="0"/>
                  <a:t> ,2</a:t>
                </a:r>
                <a:r>
                  <a:rPr lang="en-US" baseline="30000" dirty="0"/>
                  <a:t>nd</a:t>
                </a:r>
                <a:r>
                  <a:rPr lang="en-US" dirty="0"/>
                  <a:t> ,3</a:t>
                </a:r>
                <a:r>
                  <a:rPr lang="en-US" baseline="30000" dirty="0"/>
                  <a:t>rd</a:t>
                </a:r>
                <a:r>
                  <a:rPr lang="en-US" dirty="0"/>
                  <a:t>  positions  in both sequences holds non zero values so the product will have value in only those placed .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pPr algn="just"/>
                <a:r>
                  <a:rPr lang="en-US" dirty="0"/>
                  <a:t>now y(2)= sum of all terms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(2) = -1+2+6+1 = 8       </a:t>
                </a:r>
                <a:endParaRPr lang="en-US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98178"/>
                <a:ext cx="3962400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231" t="-1319" r="-4769" b="-3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9" y="686652"/>
            <a:ext cx="4146331" cy="3314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4" y="3970054"/>
            <a:ext cx="37814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59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47800"/>
                <a:ext cx="9144000" cy="4525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 processes of computing convolution between x(k) and h(k) involves the following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steps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624078" indent="-514350" algn="just">
                  <a:buFont typeface="+mj-lt"/>
                  <a:buAutoNum type="arabicPeriod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folding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:- fold h(k) about k=0 to get  h(-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k)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624078" indent="-514350" algn="just">
                  <a:buFont typeface="+mj-lt"/>
                  <a:buAutoNum type="arabicPeriod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shifting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:- shift h(-k) by n0 right if n0 is positive or left otherwise to obtain .h(n0-k).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624078" indent="-514350" algn="just">
                  <a:buFont typeface="+mj-lt"/>
                  <a:buAutoNum type="arabi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Multiplication :-multiply x(k) by h(n0-k) to obtain the product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)≡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0−1)</m:t>
                    </m:r>
                  </m:oMath>
                </a14:m>
                <a:endParaRPr lang="en-US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624078" indent="-514350" algn="just">
                  <a:buFont typeface="+mj-lt"/>
                  <a:buAutoNum type="arabicPeriod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Summation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:- sum all the values of product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to obtain the value of the  response at time n=n0.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47800"/>
                <a:ext cx="9144000" cy="4525963"/>
              </a:xfrm>
              <a:blipFill rotWithShape="1">
                <a:blip r:embed="rId2"/>
                <a:stretch>
                  <a:fillRect t="-1213" r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process </a:t>
            </a:r>
            <a:r>
              <a:rPr lang="en-US" dirty="0">
                <a:effectLst/>
              </a:rPr>
              <a:t>of computing  convolution sum?</a:t>
            </a:r>
          </a:p>
        </p:txBody>
      </p:sp>
    </p:spTree>
    <p:extLst>
      <p:ext uri="{BB962C8B-B14F-4D97-AF65-F5344CB8AC3E}">
        <p14:creationId xmlns:p14="http://schemas.microsoft.com/office/powerpoint/2010/main" val="36603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b="1" i="1" dirty="0"/>
              <a:t>Define  LTI system?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44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8686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digital signal processing is concerned exclusively with a particular class of system known as linear time invariant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LTI systems the output is the convolution between the input signal and system impulse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response.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convolution is a mathematical operator which takes two functions f and g and produces a third function that in a sense represents the amount of overlap between f and a reversed and translated version of g.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set as input to any LTI system any arbitrary signal is need to be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decomposed and represented as in weighted sum of unit sample sequences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/>
              <a:t>We will </a:t>
            </a:r>
            <a:r>
              <a:rPr lang="en-US" sz="2400" smtClean="0"/>
              <a:t>learn that multiplication </a:t>
            </a:r>
            <a:r>
              <a:rPr lang="en-US" sz="2400" dirty="0"/>
              <a:t>in frequency </a:t>
            </a:r>
            <a:r>
              <a:rPr lang="en-US" sz="2400" dirty="0" err="1"/>
              <a:t>domaing</a:t>
            </a:r>
            <a:r>
              <a:rPr lang="en-US" sz="2400" dirty="0"/>
              <a:t> is equivalent of convolution in time domain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Example: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6669"/>
            <a:ext cx="65532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2" y="3133725"/>
            <a:ext cx="8686800" cy="185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51" y="5181600"/>
            <a:ext cx="8683846" cy="98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2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Example: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064469" cy="586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8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Example: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54" y="1209675"/>
            <a:ext cx="9172554" cy="565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8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Example: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78486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2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Example: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" y="816194"/>
            <a:ext cx="8964834" cy="430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Example: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smtClean="0"/>
              <a:t>Consider the input </a:t>
            </a:r>
            <a:r>
              <a:rPr lang="en-US" sz="2800" i="1" dirty="0" smtClean="0"/>
              <a:t>x</a:t>
            </a:r>
            <a:r>
              <a:rPr lang="en-US" sz="2800" dirty="0" smtClean="0"/>
              <a:t>[</a:t>
            </a:r>
            <a:r>
              <a:rPr lang="en-US" sz="2800" i="1" dirty="0" smtClean="0"/>
              <a:t>n</a:t>
            </a:r>
            <a:r>
              <a:rPr lang="en-US" sz="2800" dirty="0" smtClean="0"/>
              <a:t>] = {2, 3, 4} of a LTI system and impulse response </a:t>
            </a:r>
            <a:r>
              <a:rPr lang="en-US" sz="2800" i="1" dirty="0" smtClean="0"/>
              <a:t>h</a:t>
            </a:r>
            <a:r>
              <a:rPr lang="en-US" sz="2800" dirty="0" smtClean="0"/>
              <a:t>[</a:t>
            </a:r>
            <a:r>
              <a:rPr lang="en-US" sz="2800" i="1" dirty="0" smtClean="0"/>
              <a:t>n</a:t>
            </a:r>
            <a:r>
              <a:rPr lang="en-US" sz="2800" dirty="0" smtClean="0"/>
              <a:t>] = {2, 1}. Find out the </a:t>
            </a:r>
            <a:r>
              <a:rPr lang="en-US" sz="2800" b="1" dirty="0" smtClean="0"/>
              <a:t>convolution sum</a:t>
            </a:r>
            <a:r>
              <a:rPr lang="en-US" sz="2800" dirty="0" smtClean="0"/>
              <a:t> of output y[n] of the LTI system. </a:t>
            </a:r>
          </a:p>
          <a:p>
            <a:pPr>
              <a:buFont typeface="Arial" charset="0"/>
              <a:buNone/>
            </a:pPr>
            <a:r>
              <a:rPr lang="en-US" sz="2800" b="1" u="sng" dirty="0" smtClean="0"/>
              <a:t>Solution:</a:t>
            </a:r>
          </a:p>
          <a:p>
            <a:r>
              <a:rPr lang="en-US" sz="2800" dirty="0" smtClean="0"/>
              <a:t>Given, </a:t>
            </a:r>
          </a:p>
          <a:p>
            <a:r>
              <a:rPr lang="en-US" sz="2800" dirty="0" smtClean="0"/>
              <a:t>The input of the LTI system,  </a:t>
            </a:r>
            <a:r>
              <a:rPr lang="en-US" sz="2800" i="1" dirty="0" smtClean="0"/>
              <a:t>x</a:t>
            </a:r>
            <a:r>
              <a:rPr lang="en-US" sz="2800" dirty="0" smtClean="0"/>
              <a:t>[</a:t>
            </a:r>
            <a:r>
              <a:rPr lang="en-US" sz="2800" i="1" dirty="0" smtClean="0"/>
              <a:t>n</a:t>
            </a:r>
            <a:r>
              <a:rPr lang="en-US" sz="2800" dirty="0" smtClean="0"/>
              <a:t>] = {2, 3, 4} </a:t>
            </a:r>
          </a:p>
          <a:p>
            <a:r>
              <a:rPr lang="en-US" sz="2800" dirty="0" smtClean="0"/>
              <a:t>The impulse response </a:t>
            </a:r>
            <a:r>
              <a:rPr lang="en-US" sz="2800" i="1" dirty="0" smtClean="0"/>
              <a:t>h</a:t>
            </a:r>
            <a:r>
              <a:rPr lang="en-US" sz="2800" dirty="0" smtClean="0"/>
              <a:t>[</a:t>
            </a:r>
            <a:r>
              <a:rPr lang="en-US" sz="2800" i="1" dirty="0" smtClean="0"/>
              <a:t>n</a:t>
            </a:r>
            <a:r>
              <a:rPr lang="en-US" sz="2800" dirty="0" smtClean="0"/>
              <a:t>] = {2, 1}.</a:t>
            </a:r>
          </a:p>
          <a:p>
            <a:r>
              <a:rPr lang="en-US" sz="2800" dirty="0" smtClean="0"/>
              <a:t>Form the convolution sum theorem, the order of the index of impulse response will de changed as </a:t>
            </a:r>
            <a:r>
              <a:rPr lang="en-US" sz="2800" i="1" dirty="0" smtClean="0"/>
              <a:t>h</a:t>
            </a:r>
            <a:r>
              <a:rPr lang="en-US" sz="2800" dirty="0" smtClean="0"/>
              <a:t>[-</a:t>
            </a:r>
            <a:r>
              <a:rPr lang="en-US" sz="2800" i="1" dirty="0" smtClean="0"/>
              <a:t>n</a:t>
            </a:r>
            <a:r>
              <a:rPr lang="en-US" sz="2800" dirty="0" smtClean="0"/>
              <a:t>] = {1, 2}.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the convolution sum output will be computed using the equation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fr-FR" dirty="0" err="1" smtClean="0"/>
              <a:t>Now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, y(0), y(1), y(2), y(3), y(4), ......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2190750" y="3048000"/>
          <a:ext cx="433228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3" imgW="1434960" imgH="431640" progId="Equation.3">
                  <p:embed/>
                </p:oleObj>
              </mc:Choice>
              <mc:Fallback>
                <p:oleObj name="Equation" r:id="rId3" imgW="1434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3048000"/>
                        <a:ext cx="4332288" cy="129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9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949740"/>
              </p:ext>
            </p:extLst>
          </p:nvPr>
        </p:nvGraphicFramePr>
        <p:xfrm>
          <a:off x="2717800" y="2590800"/>
          <a:ext cx="3708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3" imgW="1688367" imgH="761669" progId="Equation.3">
                  <p:embed/>
                </p:oleObj>
              </mc:Choice>
              <mc:Fallback>
                <p:oleObj name="Equation" r:id="rId3" imgW="1688367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2590800"/>
                        <a:ext cx="37084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7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2290" name="Object 1"/>
          <p:cNvGraphicFramePr>
            <a:graphicFrameLocks noChangeAspect="1"/>
          </p:cNvGraphicFramePr>
          <p:nvPr/>
        </p:nvGraphicFramePr>
        <p:xfrm>
          <a:off x="2243138" y="2667000"/>
          <a:ext cx="4000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3" imgW="1663700" imgH="762000" progId="Equation.3">
                  <p:embed/>
                </p:oleObj>
              </mc:Choice>
              <mc:Fallback>
                <p:oleObj name="Equation" r:id="rId3" imgW="16637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2667000"/>
                        <a:ext cx="40005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6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3314" name="Object 1"/>
          <p:cNvGraphicFramePr>
            <a:graphicFrameLocks noChangeAspect="1"/>
          </p:cNvGraphicFramePr>
          <p:nvPr/>
        </p:nvGraphicFramePr>
        <p:xfrm>
          <a:off x="1066800" y="2133600"/>
          <a:ext cx="65532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3" imgW="1739900" imgH="762000" progId="Equation.3">
                  <p:embed/>
                </p:oleObj>
              </mc:Choice>
              <mc:Fallback>
                <p:oleObj name="Equation" r:id="rId3" imgW="17399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65532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9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903" y="990600"/>
                <a:ext cx="9144000" cy="4525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Making a system with Combination of Linearity and time invariant property of a signal.  </a:t>
                </a: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We know any sequence we can write</a:t>
                </a: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-(1)</a:t>
                </a: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It follows that a linear system can be completely characterized by its impulse response.</a:t>
                </a: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is the response of a system to the input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an impulse occurring at n =k,</a:t>
                </a: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Using the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eq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(1) to represent the input, it follows that </a:t>
                </a:r>
              </a:p>
              <a:p>
                <a:pPr algn="just"/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03" y="990600"/>
                <a:ext cx="9144000" cy="4525963"/>
              </a:xfrm>
              <a:blipFill rotWithShape="1">
                <a:blip r:embed="rId2"/>
                <a:stretch>
                  <a:fillRect t="-1078" r="-186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r>
              <a:rPr lang="en-US" dirty="0">
                <a:effectLst/>
              </a:rPr>
              <a:t>Define  LTI system?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6" y="4583331"/>
            <a:ext cx="67437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76" y="6438900"/>
            <a:ext cx="43148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0400" y="4959478"/>
                <a:ext cx="2133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If only linearity is imposed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depend both n and  k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959478"/>
                <a:ext cx="2133600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2286" t="-2551" r="-5429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43297" y="4772217"/>
            <a:ext cx="762000" cy="37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4338" name="Object 1"/>
          <p:cNvGraphicFramePr>
            <a:graphicFrameLocks noChangeAspect="1"/>
          </p:cNvGraphicFramePr>
          <p:nvPr/>
        </p:nvGraphicFramePr>
        <p:xfrm>
          <a:off x="2362200" y="3048000"/>
          <a:ext cx="42148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3" imgW="1688367" imgH="761669" progId="Equation.3">
                  <p:embed/>
                </p:oleObj>
              </mc:Choice>
              <mc:Fallback>
                <p:oleObj name="Equation" r:id="rId3" imgW="1688367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4214813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46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5362" name="Object 1"/>
          <p:cNvGraphicFramePr>
            <a:graphicFrameLocks noChangeAspect="1"/>
          </p:cNvGraphicFramePr>
          <p:nvPr/>
        </p:nvGraphicFramePr>
        <p:xfrm>
          <a:off x="2895600" y="2743200"/>
          <a:ext cx="528478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3" imgW="1701800" imgH="762000" progId="Equation.3">
                  <p:embed/>
                </p:oleObj>
              </mc:Choice>
              <mc:Fallback>
                <p:oleObj name="Equation" r:id="rId3" imgW="17018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5284788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47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Figure: Output, </a:t>
            </a:r>
            <a:r>
              <a:rPr lang="en-US" b="1" i="1" smtClean="0"/>
              <a:t>y</a:t>
            </a:r>
            <a:r>
              <a:rPr lang="en-US" smtClean="0"/>
              <a:t>(</a:t>
            </a:r>
            <a:r>
              <a:rPr lang="en-US" b="1" i="1" smtClean="0"/>
              <a:t>n</a:t>
            </a:r>
            <a:r>
              <a:rPr lang="en-US" smtClean="0"/>
              <a:t>):</a:t>
            </a:r>
            <a:br>
              <a:rPr lang="en-US" smtClean="0"/>
            </a:br>
            <a:endParaRPr lang="en-US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0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447800"/>
            <a:ext cx="85820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4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the convolution sum: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34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90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831" y="36786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properties of convolution sum?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0372" y="1142999"/>
                <a:ext cx="8635538" cy="5223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Commutative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:-</a:t>
                </a:r>
              </a:p>
              <a:p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 convolution operation is Commutative,</a:t>
                </a:r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           x(n)*h(n)=  h(n)*x(n)</a:t>
                </a:r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proof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from the definition of convolution ,           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/>
                      </a:rPr>
                      <m:t>h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let ( n- k)=p ,  now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→∞ </m:t>
                    </m:r>
                    <m:r>
                      <a:rPr lang="en-US" sz="2000" i="1">
                        <a:latin typeface="Cambria Math"/>
                      </a:rPr>
                      <m:t>𝑠𝑜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 →−∞ </m:t>
                    </m:r>
                    <m:r>
                      <a:rPr lang="en-US" sz="2000" i="1">
                        <a:latin typeface="Cambria Math"/>
                      </a:rPr>
                      <m:t>𝑎𝑛𝑑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𝑎𝑠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→−∞ </m:t>
                    </m:r>
                    <m:r>
                      <a:rPr lang="en-US" sz="2000" i="1">
                        <a:latin typeface="Cambria Math"/>
                      </a:rPr>
                      <m:t>𝑠𝑜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 →∞ </m:t>
                    </m:r>
                    <m:r>
                      <a:rPr lang="en-US" sz="2000" i="1">
                        <a:latin typeface="Cambria Math"/>
                      </a:rPr>
                      <m:t>𝑎𝑛𝑑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.</a:t>
                </a:r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∗</m:t>
                      </m:r>
                      <m:r>
                        <a:rPr lang="en-US" sz="20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/>
                        </a:rPr>
                        <m:t>h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                                  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000" i="1">
                              <a:latin typeface="Cambria Math"/>
                            </a:rPr>
                            <m:t>h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=  h(n)*x(n)</a:t>
                </a:r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Hence it is cumulative.</a:t>
                </a:r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72" y="1142999"/>
                <a:ext cx="8635538" cy="5223994"/>
              </a:xfrm>
              <a:prstGeom prst="rect">
                <a:avLst/>
              </a:prstGeom>
              <a:blipFill rotWithShape="1">
                <a:blip r:embed="rId2"/>
                <a:stretch>
                  <a:fillRect l="-777" t="-467" b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7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831" y="23648"/>
            <a:ext cx="8229600" cy="814552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properties of convolution sum?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9862" y="1143000"/>
                <a:ext cx="8635538" cy="5478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Distributive with respect to addition :-</a:t>
                </a:r>
                <a:endParaRPr lang="en-US" i="1" dirty="0"/>
              </a:p>
              <a:p>
                <a:r>
                  <a:rPr lang="en-US" dirty="0"/>
                  <a:t>The convolution operation is distributive with respect to addition ,</a:t>
                </a:r>
                <a:endParaRPr lang="en-US" i="1" dirty="0"/>
              </a:p>
              <a:p>
                <a:r>
                  <a:rPr lang="en-US" dirty="0"/>
                  <a:t>x(n)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b="1" dirty="0"/>
                  <a:t>proof: </a:t>
                </a:r>
                <a:endParaRPr lang="en-US" b="1" i="1" dirty="0"/>
              </a:p>
              <a:p>
                <a:r>
                  <a:rPr lang="en-US" dirty="0"/>
                  <a:t>       from the definition of convolution 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x(n)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            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Thus , The convolution operation is distributive with respect to addition.</a:t>
                </a:r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2" y="1143000"/>
                <a:ext cx="8635538" cy="5478166"/>
              </a:xfrm>
              <a:prstGeom prst="rect">
                <a:avLst/>
              </a:prstGeom>
              <a:blipFill rotWithShape="1">
                <a:blip r:embed="rId2"/>
                <a:stretch>
                  <a:fillRect l="-635" t="-557" b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1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9862" y="152400"/>
            <a:ext cx="8229600" cy="762000"/>
          </a:xfrm>
        </p:spPr>
        <p:txBody>
          <a:bodyPr/>
          <a:lstStyle/>
          <a:p>
            <a:r>
              <a:rPr lang="en-US" i="1" dirty="0">
                <a:effectLst/>
              </a:rPr>
              <a:t>properties of convolution sum?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9862" y="990600"/>
                <a:ext cx="8635538" cy="62660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Associative :-</a:t>
                </a:r>
                <a:endParaRPr lang="en-US" i="1" dirty="0"/>
              </a:p>
              <a:p>
                <a:r>
                  <a:rPr lang="en-US" dirty="0"/>
                  <a:t>The convolution operation is associative,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=[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]∗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b="1" dirty="0"/>
                  <a:t>Proof :</a:t>
                </a:r>
                <a:endParaRPr lang="en-US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{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h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Since convolution is commutative </a:t>
                </a:r>
                <a:endParaRPr lang="en-US" i="1" dirty="0"/>
              </a:p>
              <a:p>
                <a:r>
                  <a:rPr lang="en-US" dirty="0"/>
                  <a:t>y(n-k)*h(n-k)=  h(n-k)*y(n-k)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hence ,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{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[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2" y="990600"/>
                <a:ext cx="8635538" cy="6266074"/>
              </a:xfrm>
              <a:prstGeom prst="rect">
                <a:avLst/>
              </a:prstGeom>
              <a:blipFill rotWithShape="1">
                <a:blip r:embed="rId2"/>
                <a:stretch>
                  <a:fillRect l="-635" t="-487" b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5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9862" y="152400"/>
            <a:ext cx="8229600" cy="762000"/>
          </a:xfrm>
        </p:spPr>
        <p:txBody>
          <a:bodyPr/>
          <a:lstStyle/>
          <a:p>
            <a:r>
              <a:rPr lang="en-US" i="1" dirty="0">
                <a:effectLst/>
              </a:rPr>
              <a:t>properties of convolution sum?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9862" y="990600"/>
                <a:ext cx="8635538" cy="518904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 smtClean="0"/>
                  <a:t>hence </a:t>
                </a:r>
                <a:r>
                  <a:rPr lang="en-US" dirty="0"/>
                  <a:t>,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[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[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 smtClean="0"/>
                  <a:t>                                     =&gt;h(n</a:t>
                </a:r>
                <a:r>
                  <a:rPr lang="en-US" dirty="0"/>
                  <a:t>)*[x(n)*y(n</a:t>
                </a:r>
                <a:r>
                  <a:rPr lang="en-US" dirty="0" smtClean="0"/>
                  <a:t>)] =[</a:t>
                </a:r>
                <a:r>
                  <a:rPr lang="en-US" dirty="0"/>
                  <a:t>x(n)*y(n)]*h(n)</a:t>
                </a:r>
                <a:endParaRPr lang="en-US" i="1" dirty="0"/>
              </a:p>
              <a:p>
                <a:r>
                  <a:rPr lang="en-US" dirty="0"/>
                  <a:t>Thus convolution is associative</a:t>
                </a:r>
                <a:endParaRPr lang="en-US" i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2" y="990600"/>
                <a:ext cx="8635538" cy="5189049"/>
              </a:xfrm>
              <a:prstGeom prst="rect">
                <a:avLst/>
              </a:prstGeom>
              <a:blipFill rotWithShape="1">
                <a:blip r:embed="rId2"/>
                <a:stretch>
                  <a:fillRect l="-351" t="-116" b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Discuss the connection of LTI System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318" y="914400"/>
                <a:ext cx="9119681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Cascade system: -</a:t>
                </a:r>
                <a:endParaRPr lang="en-US" i="1" dirty="0"/>
              </a:p>
              <a:p>
                <a:r>
                  <a:rPr lang="en-US" dirty="0"/>
                  <a:t>In this types of connection output of   (n-1)</a:t>
                </a:r>
                <a:r>
                  <a:rPr lang="en-US" baseline="30000" dirty="0" err="1"/>
                  <a:t>th</a:t>
                </a:r>
                <a:r>
                  <a:rPr lang="en-US" baseline="30000" dirty="0"/>
                  <a:t> </a:t>
                </a:r>
                <a:r>
                  <a:rPr lang="en-US" dirty="0"/>
                  <a:t> system is connected to the input of the  n</a:t>
                </a:r>
                <a:r>
                  <a:rPr lang="en-US" baseline="30000" dirty="0"/>
                  <a:t>th</a:t>
                </a:r>
                <a:r>
                  <a:rPr lang="en-US" dirty="0"/>
                  <a:t> system. Let z(n) is the output of the first  system and y(n) is the output of the second system and h(n) is the response of the entire system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endParaRPr lang="en-US" dirty="0" smtClean="0"/>
              </a:p>
              <a:p>
                <a:r>
                  <a:rPr lang="en-US" dirty="0" smtClean="0"/>
                  <a:t>here </a:t>
                </a:r>
                <a:r>
                  <a:rPr lang="en-US" dirty="0"/>
                  <a:t>z(n) = x(n)*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(n)  </a:t>
                </a:r>
                <a:endParaRPr lang="en-US" i="1" dirty="0"/>
              </a:p>
              <a:p>
                <a:r>
                  <a:rPr lang="en-US" dirty="0"/>
                  <a:t>       y(n)=  z(n)*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i="1" dirty="0"/>
              </a:p>
              <a:p>
                <a:r>
                  <a:rPr lang="en-US" dirty="0"/>
                  <a:t>              = [x(n)*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(n)  ]*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              =  x(n)*[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(n) 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]</a:t>
                </a:r>
                <a:endParaRPr lang="en-US" i="1" dirty="0"/>
              </a:p>
              <a:p>
                <a:r>
                  <a:rPr lang="en-US" dirty="0"/>
                  <a:t>Hence the response of the entire system is given by   ,       </a:t>
                </a:r>
                <a:endParaRPr lang="en-US" i="1" dirty="0"/>
              </a:p>
              <a:p>
                <a:r>
                  <a:rPr lang="en-US" dirty="0"/>
                  <a:t>                   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(n) 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]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8" y="914400"/>
                <a:ext cx="9119681" cy="4801314"/>
              </a:xfrm>
              <a:prstGeom prst="rect">
                <a:avLst/>
              </a:prstGeom>
              <a:blipFill rotWithShape="1">
                <a:blip r:embed="rId2"/>
                <a:stretch>
                  <a:fillRect l="-602" t="-635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5324273" cy="116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8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i="1" dirty="0">
                <a:effectLst/>
              </a:rPr>
              <a:t>Discuss the connection of LTI System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4318" y="914400"/>
            <a:ext cx="9119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 system:-</a:t>
            </a:r>
            <a:endParaRPr lang="en-US" i="1" dirty="0"/>
          </a:p>
          <a:p>
            <a:r>
              <a:rPr lang="en-US" dirty="0"/>
              <a:t>In this types of connections each system produces individual output .and finally the are added and the output of entire system is generated.</a:t>
            </a:r>
            <a:endParaRPr lang="en-US" i="1" dirty="0"/>
          </a:p>
          <a:p>
            <a:r>
              <a:rPr lang="en-US" dirty="0"/>
              <a:t>  </a:t>
            </a:r>
            <a:endParaRPr lang="en-US" i="1" dirty="0"/>
          </a:p>
          <a:p>
            <a:r>
              <a:rPr lang="en-US" dirty="0"/>
              <a:t>Step 6:- shift to right h(1-k) by 1 to get h(2-k)</a:t>
            </a:r>
            <a:endParaRPr lang="en-US" i="1" dirty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37" y="2676525"/>
            <a:ext cx="6769642" cy="318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1" y="5410200"/>
                <a:ext cx="9144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only 0</a:t>
                </a:r>
                <a:r>
                  <a:rPr lang="en-US" baseline="30000" dirty="0"/>
                  <a:t>th</a:t>
                </a:r>
                <a:r>
                  <a:rPr lang="en-US" dirty="0"/>
                  <a:t>  positions  in both sequences holds non zero values so the product will have value in only 0</a:t>
                </a:r>
                <a:r>
                  <a:rPr lang="en-US" baseline="30000" dirty="0"/>
                  <a:t>th</a:t>
                </a:r>
                <a:r>
                  <a:rPr lang="en-US" dirty="0"/>
                  <a:t>  placed .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now y(-1)= sum of all terms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(-1) = 1 </a:t>
                </a:r>
                <a:endParaRPr lang="en-US" i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410200"/>
                <a:ext cx="9144000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533" t="-255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1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9200"/>
                <a:ext cx="9144000" cy="5486400"/>
              </a:xfr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just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Property of time invariance implies that if h[n] is the response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then the response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h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 With this addition constraint we can rewrite that.</a:t>
                </a:r>
              </a:p>
              <a:p>
                <a:pPr algn="just"/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09728" indent="0" algn="just">
                  <a:buNone/>
                </a:pP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for all n. –(3)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lvl="0" indent="-342900">
                  <a:spcBef>
                    <a:spcPts val="0"/>
                  </a:spcBef>
                  <a:buClrTx/>
                  <a:buSzTx/>
                  <a:buFont typeface="Wingdings" pitchFamily="2" charset="2"/>
                  <a:buChar char="q"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where</a:t>
                </a:r>
                <a:r>
                  <a:rPr lang="en-US" sz="24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 y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sz="24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] is the output obtained by passing an input signal </a:t>
                </a:r>
                <a:r>
                  <a:rPr lang="en-US" sz="24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sz="24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] through a filter whose coefficients are </a:t>
                </a:r>
                <a:r>
                  <a:rPr lang="en-US" sz="24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sz="24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].</a:t>
                </a:r>
              </a:p>
              <a:p>
                <a:pPr marL="342900" lvl="0" indent="-342900">
                  <a:spcBef>
                    <a:spcPts val="0"/>
                  </a:spcBef>
                  <a:buClrTx/>
                  <a:buSzTx/>
                  <a:buFont typeface="Wingdings" pitchFamily="2" charset="2"/>
                  <a:buChar char="q"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Here, the limits of summation range from 0 to </a:t>
                </a:r>
                <a:r>
                  <a:rPr lang="en-US" sz="24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 as our </a:t>
                </a:r>
                <a:r>
                  <a:rPr lang="en-US" sz="24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sz="24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] signal is finite in nature.</a:t>
                </a:r>
              </a:p>
              <a:p>
                <a:pPr algn="just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this called convolution sum, and we represent this by the operator notation</a:t>
                </a:r>
              </a:p>
              <a:p>
                <a:pPr algn="just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                       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y(n)=x(n)*h(n).  where * denotes the convolution operation.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9200"/>
                <a:ext cx="9144000" cy="5486400"/>
              </a:xfrm>
              <a:blipFill rotWithShape="1">
                <a:blip r:embed="rId2"/>
                <a:stretch>
                  <a:fillRect l="-596" t="-550" r="-1922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r>
              <a:rPr lang="en-US" i="1" dirty="0">
                <a:effectLst/>
              </a:rPr>
              <a:t>Define  convolution sum?</a:t>
            </a:r>
          </a:p>
        </p:txBody>
      </p:sp>
    </p:spTree>
    <p:extLst>
      <p:ext uri="{BB962C8B-B14F-4D97-AF65-F5344CB8AC3E}">
        <p14:creationId xmlns:p14="http://schemas.microsoft.com/office/powerpoint/2010/main" val="1337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i="1" dirty="0">
                <a:effectLst/>
              </a:rPr>
              <a:t>Discuss the connection of LTI System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318" y="914400"/>
                <a:ext cx="9119681" cy="5561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Parallel system:-</a:t>
                </a:r>
                <a:endParaRPr lang="en-US" i="1" dirty="0"/>
              </a:p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𝑖𝑠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𝑡h𝑒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𝑜𝑢𝑡𝑝𝑢𝑡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𝑜𝑓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𝑠𝑦𝑠𝑡𝑒𝑚</m:t>
                    </m:r>
                    <m:r>
                      <a:rPr lang="en-US" i="1">
                        <a:latin typeface="Cambria Math"/>
                      </a:rPr>
                      <m:t> 1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𝑖𝑠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𝑡h𝑒</m:t>
                    </m:r>
                  </m:oMath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𝑟𝑒𝑠𝑝𝑜𝑛𝑐𝑒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𝑎𝑛𝑑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𝑖𝑠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𝑡h𝑒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𝑜𝑢𝑡𝑝𝑢𝑡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𝑜𝑓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𝑠𝑦𝑠𝑡𝑒𝑚</m:t>
                      </m:r>
                      <m:r>
                        <a:rPr lang="en-US" i="1">
                          <a:latin typeface="Cambria Math"/>
                        </a:rPr>
                        <m:t> 2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𝑡h𝑒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𝑟𝑒𝑠𝑝𝑜𝑛𝑐𝑒</m:t>
                      </m:r>
                      <m:r>
                        <a:rPr lang="en-US" i="1">
                          <a:latin typeface="Cambria Math"/>
                        </a:rPr>
                        <m:t> ,</m:t>
                      </m:r>
                      <m:r>
                        <a:rPr lang="en-US" i="1">
                          <a:latin typeface="Cambria Math"/>
                        </a:rPr>
                        <m:t>𝑎𝑙𝑠𝑜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𝑖𝑠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𝑡h𝑒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𝑜𝑢𝑡𝑝𝑢𝑡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𝑜𝑓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𝑒𝑛𝑡𝑖𝑟𝑒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𝑠𝑦𝑠𝑡𝑒𝑚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𝑎𝑛𝑑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𝑖𝑠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𝑡h𝑒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𝑟𝑒𝑠𝑝𝑜𝑛𝑐𝑒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Then we get y(n) as below,</a:t>
                </a:r>
                <a:endParaRPr lang="en-US" i="1" dirty="0"/>
              </a:p>
              <a:p>
                <a:r>
                  <a:rPr lang="en-US" dirty="0"/>
                  <a:t>y(n)=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)]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       </a:t>
                </a:r>
                <a:endParaRPr lang="en-US" i="1" dirty="0"/>
              </a:p>
              <a:p>
                <a:r>
                  <a:rPr lang="en-US" dirty="0"/>
                  <a:t>Hence the output y(n) is given by  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And the response of the system as 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8" y="914400"/>
                <a:ext cx="9119681" cy="5561074"/>
              </a:xfrm>
              <a:prstGeom prst="rect">
                <a:avLst/>
              </a:prstGeom>
              <a:blipFill rotWithShape="1">
                <a:blip r:embed="rId2"/>
                <a:stretch>
                  <a:fillRect l="-602" t="-548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26116"/>
            <a:ext cx="3571568" cy="165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9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effectLst/>
                <a:latin typeface="Times New Roman" pitchFamily="18" charset="0"/>
                <a:cs typeface="Times New Roman" pitchFamily="18" charset="0"/>
              </a:rPr>
              <a:t>Types of LTI System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838200"/>
                <a:ext cx="8915400" cy="601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Casual anti-causal </a:t>
                </a:r>
                <a:endParaRPr lang="en-US" i="1" dirty="0"/>
              </a:p>
              <a:p>
                <a:r>
                  <a:rPr lang="en-US" dirty="0"/>
                  <a:t>The output of a causal system depends at most on current or past inputs like x(n),x(n-1),x(n-2)……..</a:t>
                </a:r>
                <a:endParaRPr lang="en-US" i="1" dirty="0"/>
              </a:p>
              <a:p>
                <a:r>
                  <a:rPr lang="en-US" dirty="0"/>
                  <a:t>But never on future inputs.</a:t>
                </a:r>
                <a:endParaRPr lang="en-US" i="1" dirty="0"/>
              </a:p>
              <a:p>
                <a:r>
                  <a:rPr lang="en-US" dirty="0"/>
                  <a:t>The output of  a LTI system is given by convolution of x(n) and h(n) [unit sample response ],</a:t>
                </a:r>
                <a:endParaRPr lang="en-US" i="1" dirty="0"/>
              </a:p>
              <a:p>
                <a:r>
                  <a:rPr lang="en-US" dirty="0"/>
                  <a:t>               y(n)=x(n)*h(n)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+2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−3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+3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….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     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−3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…….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8915400" cy="6018571"/>
              </a:xfrm>
              <a:prstGeom prst="rect">
                <a:avLst/>
              </a:prstGeom>
              <a:blipFill rotWithShape="1">
                <a:blip r:embed="rId2"/>
                <a:stretch>
                  <a:fillRect l="-616" t="-507" b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3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effectLst/>
                <a:latin typeface="Times New Roman" pitchFamily="18" charset="0"/>
                <a:cs typeface="Times New Roman" pitchFamily="18" charset="0"/>
              </a:rPr>
              <a:t>Types of LTI System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838200"/>
                <a:ext cx="8915400" cy="4955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Casual anti-causal 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Here n+2 , n+2 …are the future inputs so for the causality properties h(-1) = h(-2) =…….=0</a:t>
                </a:r>
                <a:endParaRPr lang="en-US" i="1" dirty="0"/>
              </a:p>
              <a:p>
                <a:r>
                  <a:rPr lang="en-US" dirty="0"/>
                  <a:t>Means h(n) =0   ,when n&lt; 0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Hence for LTI system causality condition is given by</a:t>
                </a:r>
                <a:endParaRPr lang="en-US" i="1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               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 =0   ,</m:t>
                    </m:r>
                    <m:r>
                      <a:rPr lang="en-US" i="1">
                        <a:latin typeface="Cambria Math"/>
                      </a:rPr>
                      <m:t>𝑤h𝑒𝑛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&lt; 0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output of a causal discrete LTI system  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output of an anti-causal discrete LTI system  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8915400" cy="4955908"/>
              </a:xfrm>
              <a:prstGeom prst="rect">
                <a:avLst/>
              </a:prstGeom>
              <a:blipFill rotWithShape="1">
                <a:blip r:embed="rId2"/>
                <a:stretch>
                  <a:fillRect l="-616" t="-616" r="-205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6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effectLst/>
                <a:latin typeface="Times New Roman" pitchFamily="18" charset="0"/>
                <a:cs typeface="Times New Roman" pitchFamily="18" charset="0"/>
              </a:rPr>
              <a:t>Types of LTI System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838200"/>
                <a:ext cx="8915400" cy="484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Stable unstable</a:t>
                </a:r>
                <a:endParaRPr lang="en-US" i="1" dirty="0"/>
              </a:p>
              <a:p>
                <a:r>
                  <a:rPr lang="en-US" dirty="0"/>
                  <a:t>For a bounded set input is a system generates a bounded output then it is called </a:t>
                </a:r>
                <a:r>
                  <a:rPr lang="en-US" b="1" dirty="0"/>
                  <a:t>stable</a:t>
                </a:r>
                <a:r>
                  <a:rPr lang="en-US" dirty="0"/>
                  <a:t> system and </a:t>
                </a:r>
                <a:r>
                  <a:rPr lang="en-US" b="1" dirty="0"/>
                  <a:t>unstable </a:t>
                </a:r>
                <a:r>
                  <a:rPr lang="en-US" dirty="0"/>
                  <a:t>otherwise </a:t>
                </a:r>
                <a:endParaRPr lang="en-US" i="1" dirty="0"/>
              </a:p>
              <a:p>
                <a:r>
                  <a:rPr lang="en-US" dirty="0"/>
                  <a:t>Output of LTI system is given by,</a:t>
                </a:r>
                <a:endParaRPr lang="en-US" i="1" dirty="0"/>
              </a:p>
              <a:p>
                <a:r>
                  <a:rPr lang="en-US" dirty="0"/>
                  <a:t>         y(n)=x(n)*h(n)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If the input sequence is bounded then the necessity condition for stability is 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&lt;∞</m:t>
                          </m:r>
                        </m:e>
                      </m:nary>
                    </m:oMath>
                  </m:oMathPara>
                </a14:m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8915400" cy="4847096"/>
              </a:xfrm>
              <a:prstGeom prst="rect">
                <a:avLst/>
              </a:prstGeom>
              <a:blipFill rotWithShape="1">
                <a:blip r:embed="rId2"/>
                <a:stretch>
                  <a:fillRect l="-616" t="-629" b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7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effectLst/>
                <a:latin typeface="Times New Roman" pitchFamily="18" charset="0"/>
                <a:cs typeface="Times New Roman" pitchFamily="18" charset="0"/>
              </a:rPr>
              <a:t>Types of LTI System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838200"/>
                <a:ext cx="8915400" cy="6187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Static dynamic </a:t>
                </a:r>
                <a:endParaRPr lang="en-US" i="1" dirty="0"/>
              </a:p>
              <a:p>
                <a:r>
                  <a:rPr lang="en-US" dirty="0"/>
                  <a:t>If the output of any system only depends on the current inputs and no storage is needed then the system is called static and dynamic otherwise.</a:t>
                </a: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 static system.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b="1" dirty="0"/>
                  <a:t>FIR and IIR</a:t>
                </a:r>
                <a:endParaRPr lang="en-US" i="1" dirty="0"/>
              </a:p>
              <a:p>
                <a:r>
                  <a:rPr lang="en-US" dirty="0"/>
                  <a:t>Depending on the impulse response  sequence the system is divided into two classes ,if the impulse response sequence is of finite duration then the system is called FIR</a:t>
                </a:r>
                <a:r>
                  <a:rPr lang="en-US" dirty="0" smtClean="0"/>
                  <a:t>,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If </a:t>
                </a:r>
                <a:r>
                  <a:rPr lang="en-US" dirty="0"/>
                  <a:t>h(n) is non-zero for n=0 to  n- N-1, then the equation for FIR system is given </a:t>
                </a:r>
                <a:r>
                  <a:rPr lang="en-US" dirty="0" smtClean="0"/>
                  <a:t>by</a:t>
                </a:r>
                <a:r>
                  <a:rPr lang="en-US" dirty="0"/>
                  <a:t> 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if the impulse response sequence is of infinite duration then the system is called IIR</a:t>
                </a:r>
                <a:r>
                  <a:rPr lang="en-US" dirty="0" smtClean="0"/>
                  <a:t>,</a:t>
                </a:r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If h(n) is non-zero for n&gt;0 , then the equation for IIR system is given by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8915400" cy="6187015"/>
              </a:xfrm>
              <a:prstGeom prst="rect">
                <a:avLst/>
              </a:prstGeom>
              <a:blipFill rotWithShape="1">
                <a:blip r:embed="rId2"/>
                <a:stretch>
                  <a:fillRect l="-616" t="-493" r="-1231" b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3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effectLst/>
                <a:latin typeface="Times New Roman" pitchFamily="18" charset="0"/>
                <a:cs typeface="Times New Roman" pitchFamily="18" charset="0"/>
              </a:rPr>
              <a:t>Types of LTI System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838200"/>
                <a:ext cx="8915400" cy="5672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Recursive non recursive </a:t>
                </a:r>
                <a:endParaRPr lang="en-US" i="1" dirty="0"/>
              </a:p>
              <a:p>
                <a:r>
                  <a:rPr lang="en-US" dirty="0"/>
                  <a:t>There are some  system which not only requires the past and current inputs to generate desired output, but also it needs  the already available past outputs .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Consider a system tries to calculate cumulative average of x(n) in the interval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0≤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Defined as ,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To compute this the system needs to store all the input samples, and with the increase of n the storage requirement increases in time.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This could be simplified as storing some past outputs like y(n-1)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8915400" cy="5672707"/>
              </a:xfrm>
              <a:prstGeom prst="rect">
                <a:avLst/>
              </a:prstGeom>
              <a:blipFill rotWithShape="1">
                <a:blip r:embed="rId2"/>
                <a:stretch>
                  <a:fillRect l="-616" t="-538" r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effectLst/>
                <a:latin typeface="Times New Roman" pitchFamily="18" charset="0"/>
                <a:cs typeface="Times New Roman" pitchFamily="18" charset="0"/>
              </a:rPr>
              <a:t>Types of LTI System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838200"/>
                <a:ext cx="8915400" cy="55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Recursive non recursive </a:t>
                </a:r>
                <a:endParaRPr lang="en-US" i="1" dirty="0"/>
              </a:p>
              <a:p>
                <a:endParaRPr lang="en-US" i="1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    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𝑛𝑦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−1) +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∴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In general , a system who’s output  y(n) at time n depends on any number of past output values  y(n-1), y(n-2),…………is called a recursive </a:t>
                </a:r>
                <a:r>
                  <a:rPr lang="en-US" dirty="0" smtClean="0"/>
                  <a:t>system</a:t>
                </a:r>
              </a:p>
              <a:p>
                <a:endParaRPr lang="en-US" i="1" dirty="0"/>
              </a:p>
              <a:p>
                <a:endParaRPr lang="en-US" i="1" dirty="0" smtClean="0"/>
              </a:p>
              <a:p>
                <a:r>
                  <a:rPr lang="en-US" b="1" dirty="0"/>
                  <a:t>The general difference equation of LTI system?</a:t>
                </a:r>
                <a:endParaRPr lang="en-US" b="1" i="1" dirty="0"/>
              </a:p>
              <a:p>
                <a:r>
                  <a:rPr lang="en-US" dirty="0"/>
                  <a:t>The zero state response or relaxed response of a recursive system is given by ,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8915400" cy="5548955"/>
              </a:xfrm>
              <a:prstGeom prst="rect">
                <a:avLst/>
              </a:prstGeom>
              <a:blipFill rotWithShape="1">
                <a:blip r:embed="rId2"/>
                <a:stretch>
                  <a:fillRect l="-616" t="-549" r="-342"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6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LTI System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838200"/>
                <a:ext cx="8915400" cy="5616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The general difference equation for LTI system is expressed as,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  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𝑐𝑜𝑒𝑠𝑠𝑖𝑐𝑖𝑒𝑛𝑡𝑠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y(n)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𝑜𝑢𝑡𝑝𝑢𝑡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𝑖𝑛𝑝𝑢𝑡</m:t>
                    </m:r>
                  </m:oMath>
                </a14:m>
                <a:r>
                  <a:rPr lang="en-US" dirty="0"/>
                  <a:t> </a:t>
                </a:r>
                <a:endParaRPr lang="en-US" i="1" dirty="0"/>
              </a:p>
              <a:p>
                <a:r>
                  <a:rPr lang="en-US" dirty="0"/>
                  <a:t>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/>
                  <a:t>order of the system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Now N=1,M=0,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And y(n)=ay(n-1) +x(n)</a:t>
                </a:r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−1)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∴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−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 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)= 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 </a:t>
                </a:r>
                <a:endParaRPr lang="en-US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8915400" cy="5616346"/>
              </a:xfrm>
              <a:prstGeom prst="rect">
                <a:avLst/>
              </a:prstGeom>
              <a:blipFill rotWithShape="1">
                <a:blip r:embed="rId2"/>
                <a:stretch>
                  <a:fillRect l="-616" t="-543" b="-10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6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LTI System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838200"/>
                <a:ext cx="8915400" cy="5018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The general difference equation for LTI system is expressed as,</a:t>
                </a:r>
                <a:endParaRPr lang="en-US" i="1" dirty="0"/>
              </a:p>
              <a:p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)= 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r>
                  <a:rPr lang="en-US" dirty="0"/>
                  <a:t>Consider,</a:t>
                </a:r>
                <a:endParaRPr lang="en-US" i="1" dirty="0"/>
              </a:p>
              <a:p>
                <a:r>
                  <a:rPr lang="en-US" dirty="0"/>
                  <a:t>y(n)= 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n-US" dirty="0"/>
                  <a:t>x(n)</a:t>
                </a:r>
                <a:endParaRPr lang="en-US" i="1" dirty="0"/>
              </a:p>
              <a:p>
                <a:r>
                  <a:rPr lang="en-US" dirty="0"/>
                  <a:t>y(0)=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n-US" dirty="0"/>
                  <a:t>x(0)</a:t>
                </a:r>
                <a:endParaRPr lang="en-US" i="1" dirty="0"/>
              </a:p>
              <a:p>
                <a:r>
                  <a:rPr lang="en-US" dirty="0"/>
                  <a:t>y(1)=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n-US" dirty="0"/>
                  <a:t>x(1)</a:t>
                </a:r>
                <a:endParaRPr lang="en-US" i="1" dirty="0"/>
              </a:p>
              <a:p>
                <a:r>
                  <a:rPr lang="en-US" dirty="0"/>
                  <a:t>      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n-US" dirty="0"/>
                  <a:t>x(0) }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n-US" dirty="0"/>
                  <a:t>x(1)</a:t>
                </a:r>
                <a:endParaRPr lang="en-US" i="1" dirty="0"/>
              </a:p>
              <a:p>
                <a:r>
                  <a:rPr lang="en-US" dirty="0"/>
                  <a:t>      = (-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y(-1) + (-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1  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n-US" dirty="0"/>
                  <a:t>x(0)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n-US" dirty="0"/>
                  <a:t>x(1)</a:t>
                </a:r>
                <a:endParaRPr lang="en-US" i="1" dirty="0"/>
              </a:p>
              <a:p>
                <a:r>
                  <a:rPr lang="en-US" dirty="0"/>
                  <a:t>Y(2) = (-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y(-1)+ (-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n-US" dirty="0"/>
                  <a:t>x(0) +(-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1  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n-US" dirty="0"/>
                  <a:t>x(1)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n-US" dirty="0"/>
                  <a:t>x(2)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=(−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8915400" cy="5018233"/>
              </a:xfrm>
              <a:prstGeom prst="rect">
                <a:avLst/>
              </a:prstGeom>
              <a:blipFill rotWithShape="1">
                <a:blip r:embed="rId2"/>
                <a:stretch>
                  <a:fillRect l="-616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6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radley Hand ITC" pitchFamily="66" charset="0"/>
              </a:rPr>
              <a:t>Correlation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Comic Sans MS" pitchFamily="66" charset="0"/>
              </a:rPr>
              <a:t>Correlation addresses the question: “to what degree is signal A similar to signal B.”</a:t>
            </a:r>
          </a:p>
          <a:p>
            <a:r>
              <a:rPr lang="en-US" sz="2800" dirty="0">
                <a:latin typeface="Comic Sans MS" pitchFamily="66" charset="0"/>
              </a:rPr>
              <a:t>An intuitive answer can be developed by comparing deterministic signals with stochastic signals.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Deterministic = a predictable signal equivalent to that produced by a mathematical function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Stochastic = an unpredictable signal equivalent to that produced by a random process</a:t>
            </a:r>
          </a:p>
          <a:p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813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7175" y="2438400"/>
            <a:ext cx="6376988" cy="2106613"/>
          </a:xfrm>
          <a:noFill/>
        </p:spPr>
      </p:pic>
    </p:spTree>
    <p:extLst>
      <p:ext uri="{BB962C8B-B14F-4D97-AF65-F5344CB8AC3E}">
        <p14:creationId xmlns:p14="http://schemas.microsoft.com/office/powerpoint/2010/main" val="42626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radley Hand ITC" pitchFamily="66" charset="0"/>
              </a:rPr>
              <a:t>Correlation</a:t>
            </a:r>
            <a:endParaRPr lang="en-US" dirty="0">
              <a:solidFill>
                <a:schemeClr val="bg1"/>
              </a:solidFill>
              <a:latin typeface="Bradley Hand ITC" pitchFamily="66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mic Sans MS" pitchFamily="66" charset="0"/>
              </a:rPr>
              <a:t>Correlation is maximum when</a:t>
            </a:r>
          </a:p>
          <a:p>
            <a:pPr lvl="1"/>
            <a:r>
              <a:rPr lang="en-US" altLang="ko-KR" dirty="0">
                <a:latin typeface="Comic Sans MS" pitchFamily="66" charset="0"/>
              </a:rPr>
              <a:t>Two signals are similar in shape</a:t>
            </a:r>
          </a:p>
          <a:p>
            <a:pPr lvl="1"/>
            <a:r>
              <a:rPr lang="en-US" altLang="ko-KR" dirty="0">
                <a:latin typeface="Comic Sans MS" pitchFamily="66" charset="0"/>
              </a:rPr>
              <a:t>And are in phase (or </a:t>
            </a:r>
            <a:r>
              <a:rPr lang="en-US" altLang="ko-KR" dirty="0" err="1">
                <a:latin typeface="Comic Sans MS" pitchFamily="66" charset="0"/>
              </a:rPr>
              <a:t>unshifted</a:t>
            </a:r>
            <a:r>
              <a:rPr lang="en-US" altLang="ko-KR" dirty="0">
                <a:latin typeface="Comic Sans MS" pitchFamily="66" charset="0"/>
              </a:rPr>
              <a:t>)</a:t>
            </a:r>
          </a:p>
          <a:p>
            <a:r>
              <a:rPr lang="en-US" altLang="ko-KR" dirty="0">
                <a:latin typeface="Comic Sans MS" pitchFamily="66" charset="0"/>
              </a:rPr>
              <a:t>Correlation is measure of similarity between two signals as a function of time shift between them</a:t>
            </a:r>
          </a:p>
        </p:txBody>
      </p:sp>
    </p:spTree>
    <p:extLst>
      <p:ext uri="{BB962C8B-B14F-4D97-AF65-F5344CB8AC3E}">
        <p14:creationId xmlns:p14="http://schemas.microsoft.com/office/powerpoint/2010/main" val="32418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marL="438150" indent="-3190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0AD00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Comic Sans MS" pitchFamily="66" charset="0"/>
              </a:rPr>
              <a:t>Correlation functions shows how similar two signals are, and how long they remain similar when one is shifted with respect to the other</a:t>
            </a:r>
            <a:endParaRPr lang="en-US" altLang="ko-KR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4400" y="2787650"/>
          <a:ext cx="7391400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비트맵 이미지" r:id="rId3" imgW="4839375" imgH="2514286" progId="PBrush">
                  <p:embed/>
                </p:oleObj>
              </mc:Choice>
              <mc:Fallback>
                <p:oleObj name="비트맵 이미지" r:id="rId3" imgW="4839375" imgH="251428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7650"/>
                        <a:ext cx="7391400" cy="384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radley Hand ITC" pitchFamily="66" charset="0"/>
              </a:rPr>
              <a:t>Correlation</a:t>
            </a:r>
            <a:endParaRPr lang="en-US" dirty="0">
              <a:solidFill>
                <a:schemeClr val="bg1"/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  <a:latin typeface="Bradley Hand ITC" pitchFamily="66" charset="0"/>
              </a:rPr>
              <a:t>Autocorrelation</a:t>
            </a:r>
            <a:r>
              <a:rPr lang="en-US" dirty="0" smtClean="0">
                <a:latin typeface="Bradley Hand ITC" pitchFamily="66" charset="0"/>
              </a:rPr>
              <a:t/>
            </a:r>
            <a:br>
              <a:rPr lang="en-US" dirty="0" smtClean="0">
                <a:latin typeface="Bradley Hand ITC" pitchFamily="66" charset="0"/>
              </a:rPr>
            </a:br>
            <a:endParaRPr lang="en-US" dirty="0">
              <a:latin typeface="Bradley Hand ITC" pitchFamily="66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marL="730250" lvl="1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B5CC"/>
              </a:buClr>
              <a:buSzPct val="90000"/>
              <a:buFont typeface="Wingdings" pitchFamily="2" charset="2"/>
              <a:buChar char=""/>
              <a:defRPr/>
            </a:pPr>
            <a:r>
              <a:rPr lang="en-US" altLang="ko-KR" sz="2800" dirty="0" smtClean="0">
                <a:solidFill>
                  <a:prstClr val="black"/>
                </a:solidFill>
              </a:rPr>
              <a:t>Correlating a signal with itself</a:t>
            </a:r>
            <a:endParaRPr lang="en-US" altLang="ko-KR" sz="2800" dirty="0">
              <a:solidFill>
                <a:prstClr val="black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0600" y="2590800"/>
          <a:ext cx="7162800" cy="374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비트맵 이미지" r:id="rId3" imgW="4809524" imgH="2514286" progId="PBrush">
                  <p:embed/>
                </p:oleObj>
              </mc:Choice>
              <mc:Fallback>
                <p:oleObj name="비트맵 이미지" r:id="rId3" imgW="4809524" imgH="251428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7162800" cy="374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1" name="Object 3"/>
          <p:cNvGraphicFramePr>
            <a:graphicFrameLocks noChangeAspect="1"/>
          </p:cNvGraphicFramePr>
          <p:nvPr/>
        </p:nvGraphicFramePr>
        <p:xfrm>
          <a:off x="457200" y="4800600"/>
          <a:ext cx="8305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3670300" imgH="431800" progId="">
                  <p:embed/>
                </p:oleObj>
              </mc:Choice>
              <mc:Fallback>
                <p:oleObj name="Equation" r:id="rId5" imgW="36703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8305800" cy="14478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8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8229600" cy="1252728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>
                <a:solidFill>
                  <a:schemeClr val="bg1"/>
                </a:solidFill>
                <a:latin typeface="Bradley Hand ITC" pitchFamily="66" charset="0"/>
              </a:rPr>
              <a:t>Xcorrelation</a:t>
            </a:r>
            <a:r>
              <a:rPr lang="en-US" dirty="0" smtClean="0">
                <a:solidFill>
                  <a:schemeClr val="bg1"/>
                </a:solidFill>
                <a:latin typeface="Bradley Hand ITC" pitchFamily="66" charset="0"/>
              </a:rPr>
              <a:t> to identify a signal</a:t>
            </a:r>
            <a:endParaRPr lang="en-US" dirty="0"/>
          </a:p>
        </p:txBody>
      </p:sp>
      <p:graphicFrame>
        <p:nvGraphicFramePr>
          <p:cNvPr id="378884" name="Object 4"/>
          <p:cNvGraphicFramePr>
            <a:graphicFrameLocks noChangeAspect="1"/>
          </p:cNvGraphicFramePr>
          <p:nvPr/>
        </p:nvGraphicFramePr>
        <p:xfrm>
          <a:off x="838200" y="3124200"/>
          <a:ext cx="765775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3213100" imgH="863600" progId="">
                  <p:embed/>
                </p:oleObj>
              </mc:Choice>
              <mc:Fallback>
                <p:oleObj name="Equation" r:id="rId3" imgW="3213100" imgH="863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24200"/>
                        <a:ext cx="7657752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1752600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3200" dirty="0" smtClean="0">
                <a:solidFill>
                  <a:prstClr val="black"/>
                </a:solidFill>
                <a:latin typeface="Comic Sans MS" pitchFamily="66" charset="0"/>
              </a:rPr>
              <a:t>Cross-correlation of x(n) and y(n) is a sequence, </a:t>
            </a:r>
            <a:r>
              <a:rPr lang="en-US" sz="3200" dirty="0" err="1" smtClean="0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sz="3200" baseline="-25000" dirty="0" err="1" smtClean="0">
                <a:solidFill>
                  <a:prstClr val="black"/>
                </a:solidFill>
                <a:latin typeface="Comic Sans MS" pitchFamily="66" charset="0"/>
              </a:rPr>
              <a:t>xy</a:t>
            </a:r>
            <a:r>
              <a:rPr lang="en-US" sz="3200" dirty="0" smtClean="0">
                <a:solidFill>
                  <a:prstClr val="black"/>
                </a:solidFill>
                <a:latin typeface="Comic Sans MS" pitchFamily="66" charset="0"/>
              </a:rPr>
              <a:t>(l)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2416175"/>
          </a:xfrm>
        </p:spPr>
        <p:txBody>
          <a:bodyPr/>
          <a:lstStyle/>
          <a:p>
            <a:pPr algn="ctr">
              <a:buNone/>
            </a:pPr>
            <a:endParaRPr lang="en-US" sz="6000" b="1" dirty="0" smtClean="0">
              <a:solidFill>
                <a:srgbClr val="FF0000"/>
              </a:solidFill>
              <a:latin typeface="Bradley Hand ITC" pitchFamily="66" charset="0"/>
            </a:endParaRPr>
          </a:p>
          <a:p>
            <a:pPr algn="ctr">
              <a:buNone/>
            </a:pPr>
            <a:endParaRPr lang="en-US" sz="6000" b="1" dirty="0" smtClean="0">
              <a:solidFill>
                <a:srgbClr val="FF0000"/>
              </a:solidFill>
              <a:latin typeface="Bradley Hand ITC" pitchFamily="66" charset="0"/>
            </a:endParaRPr>
          </a:p>
          <a:p>
            <a:pPr algn="ctr">
              <a:buNone/>
            </a:pPr>
            <a:endParaRPr lang="en-US" sz="6000" b="1" dirty="0" smtClean="0">
              <a:solidFill>
                <a:srgbClr val="FF0000"/>
              </a:solidFill>
              <a:latin typeface="Bradley Hand ITC" pitchFamily="66" charset="0"/>
            </a:endParaRPr>
          </a:p>
          <a:p>
            <a:pPr algn="ctr">
              <a:buNone/>
            </a:pPr>
            <a:endParaRPr lang="en-US" sz="6000" b="1" dirty="0" smtClean="0">
              <a:solidFill>
                <a:srgbClr val="FF0000"/>
              </a:solidFill>
              <a:latin typeface="Bradley Hand ITC" pitchFamily="66" charset="0"/>
            </a:endParaRPr>
          </a:p>
          <a:p>
            <a:pPr algn="ctr">
              <a:buNone/>
            </a:pPr>
            <a:r>
              <a:rPr lang="en-US" sz="6000" b="1" dirty="0" smtClean="0">
                <a:solidFill>
                  <a:srgbClr val="FF0000"/>
                </a:solidFill>
                <a:latin typeface="Bradley Hand ITC" pitchFamily="66" charset="0"/>
              </a:rPr>
              <a:t>Thanks for your attention</a:t>
            </a:r>
            <a:endParaRPr lang="en-US" sz="6000" b="1" dirty="0">
              <a:solidFill>
                <a:srgbClr val="FF0000"/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Convolution Sum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915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28800"/>
            <a:ext cx="8458200" cy="4343400"/>
          </a:xfrm>
          <a:noFill/>
        </p:spPr>
      </p:pic>
    </p:spTree>
    <p:extLst>
      <p:ext uri="{BB962C8B-B14F-4D97-AF65-F5344CB8AC3E}">
        <p14:creationId xmlns:p14="http://schemas.microsoft.com/office/powerpoint/2010/main" val="32354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62000"/>
          </a:xfrm>
        </p:spPr>
        <p:txBody>
          <a:bodyPr/>
          <a:lstStyle/>
          <a:p>
            <a:r>
              <a:rPr lang="en-US" b="1" dirty="0" smtClean="0"/>
              <a:t>LTI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Prof. Dr. A K M Akhtar Hossain, CSE, RU.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1295400"/>
            <a:ext cx="899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Our first observation is that the index in the summation is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k,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hence both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input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signal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x(k)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the impulse response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h(no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k 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functions of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k. 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Second, 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observe that the sequences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x(k)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h(no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k)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multiplied together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form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product sequence. The output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y(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simply the sum over all values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product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sequence.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sequence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h(no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k)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obtained from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h(k)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by, first,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folding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h(k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(the time origin), which results in the sequence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h(- k).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folded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sequence is then shifted by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yieid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h(no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k ) . 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summarize,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computing the convolution between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 ( k 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h(k)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involves the following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four steps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1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hree 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different process  of computing  convolution sum?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707597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4400" b="1" dirty="0"/>
              <a:t>Mathematical </a:t>
            </a:r>
            <a:r>
              <a:rPr lang="en-US" sz="4400" b="1" dirty="0" smtClean="0"/>
              <a:t>approach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4400" b="1" dirty="0"/>
              <a:t>Tabular  </a:t>
            </a:r>
            <a:r>
              <a:rPr lang="en-US" sz="4400" b="1" dirty="0" smtClean="0"/>
              <a:t>approach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4400" b="1" dirty="0" smtClean="0"/>
              <a:t>Graphical </a:t>
            </a:r>
            <a:r>
              <a:rPr lang="en-US" sz="4400" b="1" dirty="0"/>
              <a:t>approach </a:t>
            </a:r>
            <a:endParaRPr lang="en-US" sz="4400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853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Mathmatical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Aproach</a:t>
            </a:r>
            <a:endParaRPr lang="en-US" sz="2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131" y="762000"/>
            <a:ext cx="8915400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Let length of sequence  x(n)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limit of x(n)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,upper limit of x(n) 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length of sequence  h(n)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limit of x(n)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upper limit of x(n) 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(a)Let length of sequence  y(n) is :-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length of sequence  x(n) is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+   length of  sequence  h(n) is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n=N1+N2-1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(b) lower limit of y(n) is  :-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lower limit of x(n) is  +  lower limit of h(n) is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y(n)=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n1+p1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(c) upper limit of y(n) is  :-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upper limit of x(n) is  +  upper limit of h(n) is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y(n)=n2+p2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3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4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545</TotalTime>
  <Words>2772</Words>
  <Application>Microsoft Office PowerPoint</Application>
  <PresentationFormat>On-screen Show (4:3)</PresentationFormat>
  <Paragraphs>428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Concourse</vt:lpstr>
      <vt:lpstr>Office Theme</vt:lpstr>
      <vt:lpstr>1_Concourse</vt:lpstr>
      <vt:lpstr>2_Concourse</vt:lpstr>
      <vt:lpstr>Module</vt:lpstr>
      <vt:lpstr>1_Module</vt:lpstr>
      <vt:lpstr>Equation</vt:lpstr>
      <vt:lpstr>비트맵 이미지</vt:lpstr>
      <vt:lpstr>Digital Signal Processing  LTI System  </vt:lpstr>
      <vt:lpstr>Define  LTI system?</vt:lpstr>
      <vt:lpstr>Define  LTI system?</vt:lpstr>
      <vt:lpstr>Define  convolution sum?</vt:lpstr>
      <vt:lpstr>PowerPoint Presentation</vt:lpstr>
      <vt:lpstr>Convolution Sum</vt:lpstr>
      <vt:lpstr>LTI</vt:lpstr>
      <vt:lpstr>Three different process  of computing  convolution sum?</vt:lpstr>
      <vt:lpstr>Mathmatical Aproach</vt:lpstr>
      <vt:lpstr>Mathmatical Aproach</vt:lpstr>
      <vt:lpstr>Mathmatical Aproach</vt:lpstr>
      <vt:lpstr>the input sequence x(n)={3^,1,2,-1} sequence is applied to discrete time processor with unit sample response h(n)={3^,2,1}</vt:lpstr>
      <vt:lpstr>the input sequence x(n)={3^,1,2,-1} sequence is applied to discrete time processor with unit sample response h(n)={3^,2,1}</vt:lpstr>
      <vt:lpstr>the input sequence x(n)={3^,1,2,-1} sequence is applied to discrete time processor with unit sample response h(n)={3^,2,1}</vt:lpstr>
      <vt:lpstr>Tabular  approach:-</vt:lpstr>
      <vt:lpstr>Graphical Approach</vt:lpstr>
      <vt:lpstr>Graphical Approach</vt:lpstr>
      <vt:lpstr>Graphical Approach</vt:lpstr>
      <vt:lpstr>process of computing  convolution sum?</vt:lpstr>
      <vt:lpstr>Example: </vt:lpstr>
      <vt:lpstr>Example: </vt:lpstr>
      <vt:lpstr>Example: </vt:lpstr>
      <vt:lpstr>Example: </vt:lpstr>
      <vt:lpstr>Example: </vt:lpstr>
      <vt:lpstr>Example: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Figure: Output, y(n): </vt:lpstr>
      <vt:lpstr>Properties of the convolution sum:</vt:lpstr>
      <vt:lpstr>properties of convolution sum?</vt:lpstr>
      <vt:lpstr>properties of convolution sum?</vt:lpstr>
      <vt:lpstr>properties of convolution sum?</vt:lpstr>
      <vt:lpstr>properties of convolution sum?</vt:lpstr>
      <vt:lpstr>Discuss the connection of LTI System </vt:lpstr>
      <vt:lpstr>Discuss the connection of LTI System </vt:lpstr>
      <vt:lpstr>Discuss the connection of LTI System </vt:lpstr>
      <vt:lpstr>Types of LTI System ?</vt:lpstr>
      <vt:lpstr>Types of LTI System ?</vt:lpstr>
      <vt:lpstr>Types of LTI System ?</vt:lpstr>
      <vt:lpstr>Types of LTI System ?</vt:lpstr>
      <vt:lpstr>Types of LTI System ?</vt:lpstr>
      <vt:lpstr>Types of LTI System ?</vt:lpstr>
      <vt:lpstr>Types of LTI System ?</vt:lpstr>
      <vt:lpstr>Types of LTI System ?</vt:lpstr>
      <vt:lpstr>Correlation</vt:lpstr>
      <vt:lpstr>Correlation</vt:lpstr>
      <vt:lpstr>Correlation</vt:lpstr>
      <vt:lpstr>Autocorrelation </vt:lpstr>
      <vt:lpstr>Xcorrelation to identify a signal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  Introduction</dc:title>
  <dc:creator>Abid</dc:creator>
  <cp:lastModifiedBy>Abid</cp:lastModifiedBy>
  <cp:revision>85</cp:revision>
  <dcterms:created xsi:type="dcterms:W3CDTF">2006-08-16T00:00:00Z</dcterms:created>
  <dcterms:modified xsi:type="dcterms:W3CDTF">2019-02-23T04:49:17Z</dcterms:modified>
</cp:coreProperties>
</file>