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38"/>
  </p:notesMasterIdLst>
  <p:sldIdLst>
    <p:sldId id="256" r:id="rId2"/>
    <p:sldId id="276" r:id="rId3"/>
    <p:sldId id="353" r:id="rId4"/>
    <p:sldId id="363" r:id="rId5"/>
    <p:sldId id="364" r:id="rId6"/>
    <p:sldId id="291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44" r:id="rId17"/>
    <p:sldId id="345" r:id="rId18"/>
    <p:sldId id="287" r:id="rId19"/>
    <p:sldId id="284" r:id="rId20"/>
    <p:sldId id="289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13" r:id="rId31"/>
    <p:sldId id="387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88" r:id="rId43"/>
    <p:sldId id="389" r:id="rId44"/>
    <p:sldId id="314" r:id="rId45"/>
    <p:sldId id="390" r:id="rId46"/>
    <p:sldId id="320" r:id="rId47"/>
    <p:sldId id="416" r:id="rId48"/>
    <p:sldId id="402" r:id="rId49"/>
    <p:sldId id="337" r:id="rId50"/>
    <p:sldId id="391" r:id="rId51"/>
    <p:sldId id="347" r:id="rId52"/>
    <p:sldId id="393" r:id="rId53"/>
    <p:sldId id="395" r:id="rId54"/>
    <p:sldId id="396" r:id="rId55"/>
    <p:sldId id="394" r:id="rId56"/>
    <p:sldId id="346" r:id="rId57"/>
    <p:sldId id="338" r:id="rId58"/>
    <p:sldId id="365" r:id="rId59"/>
    <p:sldId id="403" r:id="rId60"/>
    <p:sldId id="404" r:id="rId61"/>
    <p:sldId id="405" r:id="rId62"/>
    <p:sldId id="406" r:id="rId63"/>
    <p:sldId id="407" r:id="rId64"/>
    <p:sldId id="408" r:id="rId65"/>
    <p:sldId id="366" r:id="rId66"/>
    <p:sldId id="367" r:id="rId67"/>
    <p:sldId id="368" r:id="rId68"/>
    <p:sldId id="399" r:id="rId69"/>
    <p:sldId id="397" r:id="rId70"/>
    <p:sldId id="323" r:id="rId71"/>
    <p:sldId id="324" r:id="rId72"/>
    <p:sldId id="325" r:id="rId73"/>
    <p:sldId id="326" r:id="rId74"/>
    <p:sldId id="327" r:id="rId75"/>
    <p:sldId id="328" r:id="rId76"/>
    <p:sldId id="455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466" r:id="rId88"/>
    <p:sldId id="467" r:id="rId89"/>
    <p:sldId id="468" r:id="rId90"/>
    <p:sldId id="469" r:id="rId91"/>
    <p:sldId id="470" r:id="rId92"/>
    <p:sldId id="471" r:id="rId93"/>
    <p:sldId id="472" r:id="rId94"/>
    <p:sldId id="477" r:id="rId95"/>
    <p:sldId id="473" r:id="rId96"/>
    <p:sldId id="475" r:id="rId97"/>
    <p:sldId id="476" r:id="rId98"/>
    <p:sldId id="415" r:id="rId99"/>
    <p:sldId id="412" r:id="rId100"/>
    <p:sldId id="400" r:id="rId101"/>
    <p:sldId id="348" r:id="rId102"/>
    <p:sldId id="478" r:id="rId103"/>
    <p:sldId id="479" r:id="rId104"/>
    <p:sldId id="480" r:id="rId105"/>
    <p:sldId id="481" r:id="rId106"/>
    <p:sldId id="482" r:id="rId107"/>
    <p:sldId id="483" r:id="rId108"/>
    <p:sldId id="484" r:id="rId109"/>
    <p:sldId id="485" r:id="rId110"/>
    <p:sldId id="486" r:id="rId111"/>
    <p:sldId id="487" r:id="rId112"/>
    <p:sldId id="488" r:id="rId113"/>
    <p:sldId id="489" r:id="rId114"/>
    <p:sldId id="490" r:id="rId115"/>
    <p:sldId id="491" r:id="rId116"/>
    <p:sldId id="492" r:id="rId117"/>
    <p:sldId id="496" r:id="rId118"/>
    <p:sldId id="493" r:id="rId119"/>
    <p:sldId id="495" r:id="rId120"/>
    <p:sldId id="451" r:id="rId121"/>
    <p:sldId id="349" r:id="rId122"/>
    <p:sldId id="452" r:id="rId123"/>
    <p:sldId id="502" r:id="rId124"/>
    <p:sldId id="503" r:id="rId125"/>
    <p:sldId id="504" r:id="rId126"/>
    <p:sldId id="505" r:id="rId127"/>
    <p:sldId id="506" r:id="rId128"/>
    <p:sldId id="508" r:id="rId129"/>
    <p:sldId id="509" r:id="rId130"/>
    <p:sldId id="510" r:id="rId131"/>
    <p:sldId id="511" r:id="rId132"/>
    <p:sldId id="512" r:id="rId133"/>
    <p:sldId id="513" r:id="rId134"/>
    <p:sldId id="514" r:id="rId135"/>
    <p:sldId id="515" r:id="rId136"/>
    <p:sldId id="283" r:id="rId1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747" autoAdjust="0"/>
  </p:normalViewPr>
  <p:slideViewPr>
    <p:cSldViewPr>
      <p:cViewPr>
        <p:scale>
          <a:sx n="50" d="100"/>
          <a:sy n="50" d="100"/>
        </p:scale>
        <p:origin x="-208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B1D18D9-BC88-4564-BFFC-255BA43D15D0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BAB82A-BB54-41FF-ADF9-64F3D2893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1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0DD69B5-481F-4BB3-9F0C-4B45DED7EF9B}" type="slidenum">
              <a:rPr lang="en-US" smtClean="0">
                <a:latin typeface="Times New Roman" pitchFamily="18" charset="0"/>
              </a:rPr>
              <a:pPr eaLnBrk="1" hangingPunct="1"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45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46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8DC28-091A-4CD2-B397-0BE9C0D5A492}" type="slidenum">
              <a:rPr lang="en-US"/>
              <a:pPr/>
              <a:t>99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47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D45CA95-00B8-4914-A283-B6F72E9684E2}" type="slidenum">
              <a:rPr lang="en-US" smtClean="0"/>
              <a:pPr eaLnBrk="1" hangingPunct="1"/>
              <a:t>70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115BBE0-D670-4842-B756-27D9060C8A66}" type="slidenum">
              <a:rPr lang="en-US" smtClean="0"/>
              <a:pPr eaLnBrk="1" hangingPunct="1"/>
              <a:t>71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80812C-54BE-4008-B843-ADA8B204BF51}" type="slidenum">
              <a:rPr lang="en-US" smtClean="0"/>
              <a:pPr eaLnBrk="1" hangingPunct="1"/>
              <a:t>72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D0EEDC-D5E8-4BFF-B120-1671CBD939B6}" type="slidenum">
              <a:rPr lang="en-US" smtClean="0"/>
              <a:pPr eaLnBrk="1" hangingPunct="1"/>
              <a:t>73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6356C6-6C3C-4FE2-84EB-CE78244175A4}" type="slidenum">
              <a:rPr lang="en-US" smtClean="0"/>
              <a:pPr eaLnBrk="1" hangingPunct="1"/>
              <a:t>74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4B78-CEC1-4253-9F72-CBF2B5AC02F7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06CB0-1EFC-44A9-9177-52F6A4E3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BC315-36B6-4ACC-AF06-3CC4B82ECA7C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3DB6E-1724-4ACE-8FFF-0F29406DF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55A8-F543-4F2B-AFB4-E66FDF7512EB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4044B-18DF-41A6-A803-ACE4386E8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228600"/>
            <a:ext cx="81534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9765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fld id="{EB693056-A7D9-4C90-8226-4E87E5090EF4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743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9765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fld id="{8BD30AC0-9528-4D27-8545-22F7A062C2AD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7380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3D69-22C8-4B38-A32F-42799FE35AE6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E024-EFAC-4F6B-85BC-5CF4B0A80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33C4F-E3C0-4E41-B558-D3026411E806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89B6E-41FE-437F-8180-8723E33E3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114ED-328F-4B9D-9A1A-BD98F06097B6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3D3C-748A-4FDA-A540-682B3EB73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FE817-6F25-49B0-B286-F6070A32F75B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DE58-7E48-433D-ADA2-85B4C2C88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AB379-CFA6-4253-A393-00872507CF0F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616E3-70C0-4336-BF44-B7DEBFE01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EFA9-E7BE-447D-8345-A11962E9B389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0442F-FAB8-4493-80C0-B3178281F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BA05-F10F-4497-B5CA-4543E39C66CB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D1D38-D99F-4AE4-8F3B-D792B4AA9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7935-397C-4122-9F3C-1FE0E00149B3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CB43-A451-47C0-A70F-208E55D47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772844-B288-42BF-833F-015D9F6F7452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B96D5C-5249-4E5A-988C-D7190392D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*" TargetMode="Externa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71600" y="15353"/>
            <a:ext cx="8153400" cy="1598068"/>
          </a:xfrm>
        </p:spPr>
        <p:txBody>
          <a:bodyPr/>
          <a:lstStyle/>
          <a:p>
            <a:pPr eaLnBrk="1" hangingPunct="1"/>
            <a:r>
              <a:rPr lang="en-US" sz="4600" b="1" dirty="0" smtClean="0"/>
              <a:t>CSE-4101 Artificial </a:t>
            </a:r>
            <a:r>
              <a:rPr lang="en-US" sz="4600" b="1" dirty="0"/>
              <a:t>Intelligence</a:t>
            </a:r>
            <a:br>
              <a:rPr lang="en-US" sz="4600" b="1" dirty="0"/>
            </a:br>
            <a:endParaRPr lang="en-US" sz="4600" b="1" dirty="0" smtClean="0">
              <a:solidFill>
                <a:srgbClr val="00B05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447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Search </a:t>
            </a:r>
            <a:r>
              <a:rPr lang="en-US" b="1" dirty="0">
                <a:solidFill>
                  <a:srgbClr val="00B050"/>
                </a:solidFill>
              </a:rPr>
              <a:t>Strategy</a:t>
            </a:r>
            <a:endParaRPr lang="en-US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Chapter-2</a:t>
            </a:r>
          </a:p>
        </p:txBody>
      </p:sp>
      <p:pic>
        <p:nvPicPr>
          <p:cNvPr id="20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487838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33350" y="3962400"/>
            <a:ext cx="2400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Successors of all these states are generated. 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0"/>
            <a:ext cx="43703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696200" y="5175250"/>
            <a:ext cx="118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successors are generated. 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3479800"/>
            <a:ext cx="450373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133350" y="5775325"/>
            <a:ext cx="317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 goal state has been found.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5730" y="3593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200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4030" y="64799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An alternative: IDA*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IDA* = Iterative Deepening A*</a:t>
            </a:r>
          </a:p>
          <a:p>
            <a:pPr algn="just">
              <a:buFont typeface="Wingdings" pitchFamily="2" charset="2"/>
              <a:buChar char="q"/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Performs a series of depth-first searches, each with a certain cost cut-off. </a:t>
            </a:r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value for a node exceeds this cut-off, then the search must backtrack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the goal node was not found during the search, then more depth-first searches are conducted with higher cut-offs until the goal is found.</a:t>
            </a:r>
          </a:p>
        </p:txBody>
      </p:sp>
    </p:spTree>
    <p:extLst>
      <p:ext uri="{BB962C8B-B14F-4D97-AF65-F5344CB8AC3E}">
        <p14:creationId xmlns:p14="http://schemas.microsoft.com/office/powerpoint/2010/main" val="13611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3148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2"/>
              <p:cNvSpPr>
                <a:spLocks noChangeArrowheads="1"/>
              </p:cNvSpPr>
              <p:nvPr/>
            </p:nvSpPr>
            <p:spPr bwMode="auto">
              <a:xfrm>
                <a:off x="381000" y="668338"/>
                <a:ext cx="8610600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Iterative deepening A* or IDA* is similar to iterative-deepening depth-first, but with the following modifications: </a:t>
                </a: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depth bound modified to be an f-limit </a:t>
                </a: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f-bound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ôf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(S)</a:t>
                </a: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• Algorithm: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–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WHILE (goal is not reached) DO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•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f-bound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ôf-limitted_search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(f-bound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–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Perform f-limited search with f-bound</a:t>
                </a: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(See next slide)</a:t>
                </a:r>
              </a:p>
            </p:txBody>
          </p:sp>
        </mc:Choice>
        <mc:Fallback xmlns="">
          <p:sp>
            <p:nvSpPr>
              <p:cNvPr id="6246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668338"/>
                <a:ext cx="8610600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1133" t="-1288" r="-2054" b="-27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3148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Algorithm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9700"/>
            <a:ext cx="822304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16808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914"/>
            <a:ext cx="9283861" cy="53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9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627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1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066800"/>
            <a:ext cx="861922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3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43359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1295400"/>
            <a:ext cx="912068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2" y="990600"/>
            <a:ext cx="806631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6332"/>
            <a:ext cx="8132339" cy="358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0" y="38100"/>
            <a:ext cx="9144000" cy="1470025"/>
          </a:xfrm>
        </p:spPr>
        <p:txBody>
          <a:bodyPr/>
          <a:lstStyle/>
          <a:p>
            <a:r>
              <a:rPr lang="en-US" smtClean="0"/>
              <a:t>Example problem: Pegs and Disks problem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Consider the following problem. We have 3 pegs and 3 disks</a:t>
            </a:r>
            <a:r>
              <a:rPr lang="en-US"/>
              <a:t>.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09800"/>
            <a:ext cx="459105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8600" y="4297363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>
                <a:latin typeface="Times New Roman" pitchFamily="18" charset="0"/>
                <a:cs typeface="Times New Roman" pitchFamily="18" charset="0"/>
              </a:rPr>
              <a:t>Operators: one may move the topmost disk on any needle to the topmost position to any other needle 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81000" y="51927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In the goal state all the pegs are in the needle B as shown in the figure below..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947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8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778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3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85862"/>
            <a:ext cx="7620000" cy="488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4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2629"/>
            <a:ext cx="823199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6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6286"/>
            <a:ext cx="8100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514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7" y="914399"/>
            <a:ext cx="7664873" cy="501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7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9" y="1066800"/>
            <a:ext cx="7914129" cy="500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4" y="990600"/>
            <a:ext cx="7707735" cy="472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9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05046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9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31888"/>
            <a:ext cx="586740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81000" y="228600"/>
            <a:ext cx="6607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The initial state is illustrated below. 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00025" y="3108325"/>
            <a:ext cx="853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/>
              <a:t>Now we will describe a sequence of actions that can be applied on the initial state.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38125" y="3627438"/>
            <a:ext cx="351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Step 1: Move A → C 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722813"/>
            <a:ext cx="3981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4533900" y="3582988"/>
            <a:ext cx="3497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Step 2: Move A → B </a:t>
            </a:r>
          </a:p>
        </p:txBody>
      </p:sp>
      <p:pic>
        <p:nvPicPr>
          <p:cNvPr id="133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4724400"/>
            <a:ext cx="4044950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4572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do we use IDA*?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7912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IDA* is complete, optimal, and optimally efficient (assuming a consistent, admissible heuristic), and requires only a polynomial amount of storage in the worst </a:t>
            </a:r>
            <a:r>
              <a:rPr lang="en-US" dirty="0"/>
              <a:t>case: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7086600" cy="451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429000"/>
            <a:ext cx="114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IDA* uses very little memory </a:t>
            </a:r>
          </a:p>
        </p:txBody>
      </p:sp>
    </p:spTree>
    <p:extLst>
      <p:ext uri="{BB962C8B-B14F-4D97-AF65-F5344CB8AC3E}">
        <p14:creationId xmlns:p14="http://schemas.microsoft.com/office/powerpoint/2010/main" val="14234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171450" y="874713"/>
            <a:ext cx="89535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600" b="1" dirty="0"/>
              <a:t>Simplified Memory Bounded A*</a:t>
            </a:r>
            <a:r>
              <a:rPr lang="en-US" sz="3600" dirty="0"/>
              <a:t> is a shortest path algorithm based on the </a:t>
            </a:r>
            <a:r>
              <a:rPr lang="en-US" sz="3600" dirty="0">
                <a:hlinkClick r:id="rId2" tooltip="A*"/>
              </a:rPr>
              <a:t>A*</a:t>
            </a:r>
            <a:r>
              <a:rPr lang="en-US" sz="3600" dirty="0"/>
              <a:t> algorithm. </a:t>
            </a:r>
            <a:endParaRPr lang="en-US" sz="36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/>
              <a:t>The </a:t>
            </a:r>
            <a:r>
              <a:rPr lang="en-US" sz="3600" dirty="0"/>
              <a:t>main advantage of SMA* is that it uses a bounded memory, while the A* algorithm might need exponential memory. </a:t>
            </a:r>
            <a:endParaRPr lang="en-US" sz="36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/>
              <a:t>All </a:t>
            </a:r>
            <a:r>
              <a:rPr lang="en-US" sz="3600" dirty="0"/>
              <a:t>other characteristics of SMA* are inherited from A*.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Algorithm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171450" y="874713"/>
            <a:ext cx="89535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Optimizes A* to work within reduced memory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Key Idea: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extra node (C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Remove highest f-value leaf (A)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Remember best-forgotten child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each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parent node (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15 in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E.g. Memory of 3 nodes only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82" y="4321628"/>
            <a:ext cx="212106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Algorithm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150204" cy="501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9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Algorithm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0742"/>
            <a:ext cx="8288435" cy="498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4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Algorithm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96073"/>
            <a:ext cx="8499513" cy="517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4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266" y="914400"/>
            <a:ext cx="8957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 SMA* (memory: 3 nodes)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following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figure.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1498600"/>
            <a:ext cx="4038600" cy="329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70558"/>
            <a:ext cx="7101669" cy="12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15087"/>
            <a:ext cx="6096000" cy="22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24735"/>
            <a:ext cx="6934200" cy="39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62206"/>
            <a:ext cx="646211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595687"/>
            <a:ext cx="6096001" cy="327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8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5867400" cy="337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9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25413" y="161925"/>
            <a:ext cx="39893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3: Move A → C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50888"/>
            <a:ext cx="388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5070475" y="1411288"/>
            <a:ext cx="3854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4: Move B→ A 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135188"/>
            <a:ext cx="4460875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20638" y="2627313"/>
            <a:ext cx="4033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5: Move C → B </a:t>
            </a:r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3297238"/>
            <a:ext cx="481488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5259388" y="4135438"/>
            <a:ext cx="39687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6: Move A → B </a:t>
            </a:r>
          </a:p>
        </p:txBody>
      </p:sp>
      <p:pic>
        <p:nvPicPr>
          <p:cNvPr id="14345" name="Picture 5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4973638"/>
            <a:ext cx="39624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42728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4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066800"/>
            <a:ext cx="671234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3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417442" cy="461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6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066800"/>
            <a:ext cx="759565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5278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6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52837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44563"/>
          </a:xfrm>
        </p:spPr>
        <p:txBody>
          <a:bodyPr/>
          <a:lstStyle/>
          <a:p>
            <a:r>
              <a:rPr lang="en-US" b="1" smtClean="0"/>
              <a:t>Confession</a:t>
            </a:r>
            <a:endParaRPr lang="en-US" smtClean="0"/>
          </a:p>
        </p:txBody>
      </p:sp>
      <p:sp>
        <p:nvSpPr>
          <p:cNvPr id="72707" name="Rectangle 1"/>
          <p:cNvSpPr>
            <a:spLocks noChangeArrowheads="1"/>
          </p:cNvSpPr>
          <p:nvPr/>
        </p:nvSpPr>
        <p:spPr bwMode="auto">
          <a:xfrm>
            <a:off x="0" y="12192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It is possible that some sentences or some information were included in these slides without mentioning exact references. I am sorry for violating rules of intellectual property. When I will have a bit more time, I will try my best to avoid such things.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These slides are only for students in order to give them very basic concepts about the giant, “Networking”, not for experts.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Since I am not a network expert, these slides could have wrong/inconsistent information…I am sorry for that.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Students are requested to check references and Books, or to talk to Network engineers.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0" y="2286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Step 7: Move C→ B 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52578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Another search problem :8 puzzle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In the 8-puzzle problem we have a 3×3 square board and 8 numbered tiles.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board has one blank position.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Bocks can be slid to adjacent blank positions.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We can alternatively and equivalently look upon this as the movement of the blank position up, down, left or right.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objective of this puzzle is to move the tiles starting from an initial position and arrive at a given goal configuration.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128588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Problem Definition - Example, 8 puzzle 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12788"/>
            <a:ext cx="52578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152400" y="34290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In the 8-puzzle problem we have a 3×3 square board and 8 numbered tiles </a:t>
            </a:r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0" y="438308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States: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 state is a description of each of the eight tiles in each location that it can occupy.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Operators/Action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The blank moves left, right, up or down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Goal Test: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current state matches a certain state (e.g. one of the ones shown on previous slide)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Path Cost: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Each move of the blank costs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128588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Problem Definition - Example, 8 puzzle 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38225"/>
            <a:ext cx="76962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57150" y="5676900"/>
            <a:ext cx="9124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A small portion of the state space of 8-puzzle is shown below. Note that we do not need to generate all the states before the search begins. The states can be generated when required</a:t>
            </a:r>
            <a:r>
              <a:rPr lang="en-US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142875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Uninformed Search/Blind Search Control Strategy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610600" cy="5638800"/>
          </a:xfrm>
        </p:spPr>
        <p:txBody>
          <a:bodyPr/>
          <a:lstStyle/>
          <a:p>
            <a:pPr lvl="1" indent="-457200" algn="just" eaLnBrk="1" hangingPunct="1">
              <a:buFont typeface="Wingdings" pitchFamily="2" charset="2"/>
              <a:buChar char="q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known as “blind search,” uninformed search strategies use no information about the likely “direction” of the goal node(s)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not have additional info about states beyond problem def.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search space is looked for solution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info is used to determine preference of one child over other.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1. Breadth First Search(BFS), Depth First Search(DFS), Depth Limited Search (DLS)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142875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Uninformed Search/Blind Search Control Strategy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9675"/>
            <a:ext cx="71628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457200" y="36576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State Space without any extra information associated with each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971800" y="85725"/>
            <a:ext cx="5867400" cy="1428750"/>
          </a:xfrm>
        </p:spPr>
        <p:txBody>
          <a:bodyPr/>
          <a:lstStyle/>
          <a:p>
            <a:pPr eaLnBrk="1" hangingPunct="1"/>
            <a:r>
              <a:rPr lang="en-US" sz="4000" smtClean="0"/>
              <a:t>Today’s class</a:t>
            </a:r>
            <a:endParaRPr lang="en-US" sz="4000" b="1" smtClean="0">
              <a:solidFill>
                <a:srgbClr val="00B050"/>
              </a:solidFill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81125" y="1752600"/>
            <a:ext cx="7467600" cy="4953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Goal-based agents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Representing states and operators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problems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Generic state-space search algorithm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 algorithms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Breadth-first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Depth-first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cost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Depth-first iterative deepening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problems revisited</a:t>
            </a: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0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828675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Breadth First Search (BFS)</a:t>
            </a:r>
            <a:endParaRPr lang="en-US" sz="4000" b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6200" y="1219200"/>
            <a:ext cx="90678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1. Create a variable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QUEUE, put the starting node on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Queue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set it to initial state.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2.Loop: Until a Goal State is found or QUEUE  is empty:</a:t>
            </a:r>
          </a:p>
          <a:p>
            <a:pPr lvl="2"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nodes is empty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failure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 := Remove-Front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</a:t>
            </a:r>
            <a:endParaRPr lang="en-US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Goal-Test[problem] applied to State(node) succeeds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 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new-nodes := Expand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he-IL" sz="2800" dirty="0" err="1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,Operators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[problem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]))</a:t>
            </a:r>
            <a:endParaRPr lang="es-MX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nodes := </a:t>
            </a:r>
            <a:r>
              <a:rPr lang="en-US" altLang="he-IL" sz="2800" u="sng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Insert-At-End-of-Queue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(new-nodes)</a:t>
            </a:r>
          </a:p>
          <a:p>
            <a:pPr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end</a:t>
            </a:r>
            <a:endParaRPr lang="es-MX" altLang="he-IL" sz="2800" b="1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1447800"/>
            <a:ext cx="8763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477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5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Breadth First Search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9250"/>
            <a:ext cx="88011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914400"/>
            <a:ext cx="89566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0803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7263"/>
            <a:ext cx="8763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09713"/>
            <a:ext cx="72866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447800"/>
            <a:ext cx="7394575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19238"/>
            <a:ext cx="72009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24000"/>
            <a:ext cx="7391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09713"/>
            <a:ext cx="7343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Search Problem 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915400" cy="24384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problem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to find a sequence of actions which transforms the agent from the initial state to a goal state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g∈G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 search problem is represented by a 4-tuple {S, s</a:t>
            </a:r>
            <a:r>
              <a:rPr lang="en-US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A, G}.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00050" y="3276600"/>
            <a:ext cx="8743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S: set of states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∈ S : initial state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A: S􀃆 S operators/ actions that transform one state to another state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 : goal, a set of states. G ⊆ 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43800" cy="609600"/>
          </a:xfrm>
        </p:spPr>
        <p:txBody>
          <a:bodyPr/>
          <a:lstStyle/>
          <a:p>
            <a:pPr eaLnBrk="1" hangingPunct="1"/>
            <a:r>
              <a:rPr lang="es-MX" altLang="en-US" smtClean="0"/>
              <a:t>Another Breath-first search</a:t>
            </a:r>
            <a:endParaRPr lang="es-MX" altLang="he-IL" smtClean="0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184650" y="946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813050" y="163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510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327650" y="163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32702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1658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44894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822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36512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2584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45656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394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54038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24320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1822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31178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3727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49466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43370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5562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61658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6775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4320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31178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37274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49466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>
            <a:off x="3189288" y="1322388"/>
            <a:ext cx="1141412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4332288" y="1322388"/>
            <a:ext cx="989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H="1">
            <a:off x="2351088" y="2008188"/>
            <a:ext cx="608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2960688" y="2008188"/>
            <a:ext cx="3794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>
            <a:off x="4865688" y="2008188"/>
            <a:ext cx="608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5475288" y="2008188"/>
            <a:ext cx="7604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V="1">
            <a:off x="2122488" y="2846388"/>
            <a:ext cx="1508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2274888" y="2846388"/>
            <a:ext cx="3794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3494088" y="284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4711700" y="28463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V="1">
            <a:off x="5703888" y="2846388"/>
            <a:ext cx="6080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6313488" y="2846388"/>
            <a:ext cx="227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V="1">
            <a:off x="2122488" y="3760788"/>
            <a:ext cx="6080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H="1">
            <a:off x="26558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3341688" y="3760788"/>
            <a:ext cx="455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37988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4560888" y="3760788"/>
            <a:ext cx="2270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4789488" y="3760788"/>
            <a:ext cx="303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H="1" flipV="1">
            <a:off x="56276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5627688" y="3760788"/>
            <a:ext cx="684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 flipH="1" flipV="1">
            <a:off x="6618288" y="3760788"/>
            <a:ext cx="303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 flipV="1">
            <a:off x="26543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 flipV="1">
            <a:off x="32639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 flipV="1">
            <a:off x="39497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 flipV="1">
            <a:off x="50927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 flipH="1" flipV="1">
            <a:off x="5092700" y="5818188"/>
            <a:ext cx="1270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4191000" y="990600"/>
            <a:ext cx="4492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S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2819400" y="167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5334000" y="167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2057400" y="25146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3276600" y="25146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4495800" y="25146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6172200" y="25146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1828800" y="3429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25908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36576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45720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54102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6400800" y="3429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18288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2438400" y="4572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3124200" y="4572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3733800" y="4572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43434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4953000" y="4572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55626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61722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6781800" y="45720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auto">
          <a:xfrm>
            <a:off x="2438400" y="54864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auto">
          <a:xfrm>
            <a:off x="3124200" y="548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3733800" y="54864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4953000" y="54864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18288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14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23622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19</a:t>
            </a:r>
          </a:p>
        </p:txBody>
      </p:sp>
      <p:sp>
        <p:nvSpPr>
          <p:cNvPr id="31827" name="Rectangle 83"/>
          <p:cNvSpPr>
            <a:spLocks noChangeArrowheads="1"/>
          </p:cNvSpPr>
          <p:nvPr/>
        </p:nvSpPr>
        <p:spPr bwMode="auto">
          <a:xfrm>
            <a:off x="31242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19</a:t>
            </a:r>
          </a:p>
        </p:txBody>
      </p:sp>
      <p:sp>
        <p:nvSpPr>
          <p:cNvPr id="31828" name="Rectangle 84"/>
          <p:cNvSpPr>
            <a:spLocks noChangeArrowheads="1"/>
          </p:cNvSpPr>
          <p:nvPr/>
        </p:nvSpPr>
        <p:spPr bwMode="auto">
          <a:xfrm>
            <a:off x="37338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17</a:t>
            </a:r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42672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17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55626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15</a:t>
            </a:r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61722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15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67818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13</a:t>
            </a:r>
          </a:p>
        </p:txBody>
      </p:sp>
      <p:sp>
        <p:nvSpPr>
          <p:cNvPr id="31833" name="Oval 89"/>
          <p:cNvSpPr>
            <a:spLocks noChangeArrowheads="1"/>
          </p:cNvSpPr>
          <p:nvPr/>
        </p:nvSpPr>
        <p:spPr bwMode="auto">
          <a:xfrm>
            <a:off x="4946650" y="59753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4953000" y="60198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5334000" y="60198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25</a:t>
            </a:r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1752600" y="3810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11</a:t>
            </a:r>
          </a:p>
        </p:txBody>
      </p:sp>
      <p:sp>
        <p:nvSpPr>
          <p:cNvPr id="31837" name="Oval 93"/>
          <p:cNvSpPr>
            <a:spLocks noChangeArrowheads="1"/>
          </p:cNvSpPr>
          <p:nvPr/>
        </p:nvSpPr>
        <p:spPr bwMode="auto">
          <a:xfrm>
            <a:off x="4519613" y="3352800"/>
            <a:ext cx="379412" cy="3794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Line 94"/>
          <p:cNvSpPr>
            <a:spLocks noChangeShapeType="1"/>
          </p:cNvSpPr>
          <p:nvPr/>
        </p:nvSpPr>
        <p:spPr bwMode="auto">
          <a:xfrm flipH="1">
            <a:off x="3124200" y="1143000"/>
            <a:ext cx="912813" cy="3794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3200400" y="1827213"/>
            <a:ext cx="1979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>
            <a:off x="5791200" y="1752600"/>
            <a:ext cx="531813" cy="1508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Line 97"/>
          <p:cNvSpPr>
            <a:spLocks noChangeShapeType="1"/>
          </p:cNvSpPr>
          <p:nvPr/>
        </p:nvSpPr>
        <p:spPr bwMode="auto">
          <a:xfrm flipH="1">
            <a:off x="1828800" y="2132013"/>
            <a:ext cx="4646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1676400" y="2209800"/>
            <a:ext cx="303213" cy="227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3" name="Line 99"/>
          <p:cNvSpPr>
            <a:spLocks noChangeShapeType="1"/>
          </p:cNvSpPr>
          <p:nvPr/>
        </p:nvSpPr>
        <p:spPr bwMode="auto">
          <a:xfrm>
            <a:off x="2514600" y="2665413"/>
            <a:ext cx="608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>
            <a:off x="3657600" y="2589213"/>
            <a:ext cx="760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4953000" y="2665413"/>
            <a:ext cx="10652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6" name="Line 102"/>
          <p:cNvSpPr>
            <a:spLocks noChangeShapeType="1"/>
          </p:cNvSpPr>
          <p:nvPr/>
        </p:nvSpPr>
        <p:spPr bwMode="auto">
          <a:xfrm>
            <a:off x="6553200" y="2743200"/>
            <a:ext cx="3794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Line 103"/>
          <p:cNvSpPr>
            <a:spLocks noChangeShapeType="1"/>
          </p:cNvSpPr>
          <p:nvPr/>
        </p:nvSpPr>
        <p:spPr bwMode="auto">
          <a:xfrm flipH="1">
            <a:off x="1600200" y="3122613"/>
            <a:ext cx="5332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" name="Line 104"/>
          <p:cNvSpPr>
            <a:spLocks noChangeShapeType="1"/>
          </p:cNvSpPr>
          <p:nvPr/>
        </p:nvSpPr>
        <p:spPr bwMode="auto">
          <a:xfrm>
            <a:off x="1600200" y="3200400"/>
            <a:ext cx="1508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9" name="Line 105"/>
          <p:cNvSpPr>
            <a:spLocks noChangeShapeType="1"/>
          </p:cNvSpPr>
          <p:nvPr/>
        </p:nvSpPr>
        <p:spPr bwMode="auto">
          <a:xfrm>
            <a:off x="2209800" y="3579813"/>
            <a:ext cx="227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0" name="Line 106"/>
          <p:cNvSpPr>
            <a:spLocks noChangeShapeType="1"/>
          </p:cNvSpPr>
          <p:nvPr/>
        </p:nvSpPr>
        <p:spPr bwMode="auto">
          <a:xfrm>
            <a:off x="2971800" y="3579813"/>
            <a:ext cx="608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>
            <a:off x="4114800" y="3579813"/>
            <a:ext cx="379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>
            <a:off x="4953000" y="3579813"/>
            <a:ext cx="379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3" name="Line 109"/>
          <p:cNvSpPr>
            <a:spLocks noChangeShapeType="1"/>
          </p:cNvSpPr>
          <p:nvPr/>
        </p:nvSpPr>
        <p:spPr bwMode="auto">
          <a:xfrm>
            <a:off x="5867400" y="3579813"/>
            <a:ext cx="455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4" name="Line 110"/>
          <p:cNvSpPr>
            <a:spLocks noChangeShapeType="1"/>
          </p:cNvSpPr>
          <p:nvPr/>
        </p:nvSpPr>
        <p:spPr bwMode="auto">
          <a:xfrm>
            <a:off x="6781800" y="3733800"/>
            <a:ext cx="2270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5" name="Line 111"/>
          <p:cNvSpPr>
            <a:spLocks noChangeShapeType="1"/>
          </p:cNvSpPr>
          <p:nvPr/>
        </p:nvSpPr>
        <p:spPr bwMode="auto">
          <a:xfrm flipH="1">
            <a:off x="1600200" y="4113213"/>
            <a:ext cx="5408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6" name="Line 112"/>
          <p:cNvSpPr>
            <a:spLocks noChangeShapeType="1"/>
          </p:cNvSpPr>
          <p:nvPr/>
        </p:nvSpPr>
        <p:spPr bwMode="auto">
          <a:xfrm>
            <a:off x="1600200" y="4191000"/>
            <a:ext cx="150813" cy="3794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7" name="Line 113"/>
          <p:cNvSpPr>
            <a:spLocks noChangeShapeType="1"/>
          </p:cNvSpPr>
          <p:nvPr/>
        </p:nvSpPr>
        <p:spPr bwMode="auto">
          <a:xfrm>
            <a:off x="1752600" y="4722813"/>
            <a:ext cx="48752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3860-7D94-4ACE-BCA0-020F49218853}" type="slidenum">
              <a:rPr lang="ko-KR" altLang="ko-KR"/>
              <a:pPr/>
              <a:t>31</a:t>
            </a:fld>
            <a:endParaRPr lang="ko-KR" altLang="ko-KR"/>
          </a:p>
        </p:txBody>
      </p:sp>
      <p:pic>
        <p:nvPicPr>
          <p:cNvPr id="18438" name="Picture 1030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8991600" cy="685800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Text Box 1032"/>
          <p:cNvSpPr txBox="1">
            <a:spLocks noChangeArrowheads="1"/>
          </p:cNvSpPr>
          <p:nvPr/>
        </p:nvSpPr>
        <p:spPr bwMode="auto">
          <a:xfrm>
            <a:off x="76200" y="6461125"/>
            <a:ext cx="5473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solidFill>
                  <a:srgbClr val="FFCC00"/>
                </a:solidFill>
                <a:latin typeface="Times New Roman" pitchFamily="18" charset="0"/>
              </a:rPr>
              <a:t>Figure 8.2 Breadth-First Search of the Eight-Puzzle</a:t>
            </a:r>
          </a:p>
        </p:txBody>
      </p:sp>
    </p:spTree>
    <p:extLst>
      <p:ext uri="{BB962C8B-B14F-4D97-AF65-F5344CB8AC3E}">
        <p14:creationId xmlns:p14="http://schemas.microsoft.com/office/powerpoint/2010/main" val="2595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9067800" cy="63246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b="1" dirty="0" smtClean="0"/>
              <a:t>Advantages of BFS: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BFS is a systematic search strategy- all nodes at level n are considered before going to n+1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level.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If any solution exists then BFS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guarentees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find it.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If there are many solutions , BFS will always find the shortest path solution.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BFS: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All nodes are to be generated at any level. So even unwanted nodes are to be remembered. Memory wastage.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Time and space complexity is exponential type- Hurdle.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90487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Depth First Search (DFS)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1000" y="1219200"/>
            <a:ext cx="86106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1. Create a variable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set it to initial state.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2.Loop: Until a Goal State is found or STACK  is empty:</a:t>
            </a:r>
          </a:p>
          <a:p>
            <a:pPr lvl="2"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nodes is empty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failure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 := Remove-Front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</a:t>
            </a:r>
            <a:endParaRPr lang="en-US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Goal-Test[problem] applied to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State(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succeeds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 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new-nodes := Expand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STACK,</a:t>
            </a:r>
            <a:r>
              <a:rPr lang="en-US" altLang="he-IL" sz="2800" dirty="0" err="1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perators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[problem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]))</a:t>
            </a:r>
            <a:endParaRPr lang="es-MX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nodes := </a:t>
            </a:r>
            <a:r>
              <a:rPr lang="en-US" altLang="he-IL" sz="2800" u="sng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Insert-At-Front-of-Stack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(new-nodes)</a:t>
            </a:r>
          </a:p>
          <a:p>
            <a:pPr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end</a:t>
            </a:r>
            <a:endParaRPr lang="es-MX" altLang="he-IL" sz="2800" b="1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Depth-first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1607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57338"/>
            <a:ext cx="72104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19238"/>
            <a:ext cx="72675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509713"/>
            <a:ext cx="7191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24000"/>
            <a:ext cx="7258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09713"/>
            <a:ext cx="7324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687526"/>
            <a:ext cx="6858000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1"/>
          <p:cNvSpPr>
            <a:spLocks noChangeArrowheads="1"/>
          </p:cNvSpPr>
          <p:nvPr/>
        </p:nvSpPr>
        <p:spPr bwMode="auto">
          <a:xfrm>
            <a:off x="19050" y="4919663"/>
            <a:ext cx="91059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first formulates a goal and a problem,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Searches for a sequence of actions that would solve the problem, and  executes actions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at a time. When this is complete, it formulates another goal and starts over.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it is executing the sequence it ignores its percepts: it assumes that the solution it has found will always work.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1000" y="41195"/>
            <a:ext cx="75437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simple problem-solving agent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14475"/>
            <a:ext cx="72390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0188"/>
            <a:ext cx="7315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45D-6D0A-45A5-9948-69A4009D4581}" type="slidenum">
              <a:rPr lang="ko-KR" altLang="ko-KR"/>
              <a:pPr/>
              <a:t>42</a:t>
            </a:fld>
            <a:endParaRPr lang="ko-KR" altLang="ko-KR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Depth-First or Backtracking Search (Cont’d)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38"/>
            <a:ext cx="8153400" cy="4800600"/>
          </a:xfrm>
        </p:spPr>
        <p:txBody>
          <a:bodyPr/>
          <a:lstStyle/>
          <a:p>
            <a:r>
              <a:rPr lang="en-US" altLang="ko-KR"/>
              <a:t>8-puzzle example</a:t>
            </a:r>
          </a:p>
          <a:p>
            <a:pPr lvl="1"/>
            <a:r>
              <a:rPr lang="en-US" altLang="ko-KR"/>
              <a:t>Depth bound: 5</a:t>
            </a:r>
          </a:p>
          <a:p>
            <a:pPr lvl="1"/>
            <a:r>
              <a:rPr lang="en-US" altLang="ko-KR"/>
              <a:t>Operator order: left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up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right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down</a:t>
            </a:r>
          </a:p>
        </p:txBody>
      </p:sp>
      <p:pic>
        <p:nvPicPr>
          <p:cNvPr id="1126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276600"/>
            <a:ext cx="5884863" cy="340995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055688" y="6361112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CC00"/>
                </a:solidFill>
                <a:latin typeface="Times New Roman" pitchFamily="18" charset="0"/>
              </a:rPr>
              <a:t>Figure 8.3 Generation of the First Few Nodes in a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4829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1657-CA0C-4869-9003-278F9E226EF7}" type="slidenum">
              <a:rPr lang="ko-KR" altLang="ko-KR"/>
              <a:pPr/>
              <a:t>43</a:t>
            </a:fld>
            <a:endParaRPr lang="ko-KR" altLang="ko-KR"/>
          </a:p>
        </p:txBody>
      </p:sp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Depth-First or Backtracking Search (Cont’d)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65250"/>
            <a:ext cx="7783513" cy="4800600"/>
          </a:xfrm>
        </p:spPr>
        <p:txBody>
          <a:bodyPr/>
          <a:lstStyle/>
          <a:p>
            <a:pPr lvl="1"/>
            <a:r>
              <a:rPr lang="en-US" altLang="ko-KR"/>
              <a:t>The graph when the goal is reached in depth-first search</a:t>
            </a:r>
          </a:p>
        </p:txBody>
      </p:sp>
      <p:pic>
        <p:nvPicPr>
          <p:cNvPr id="19461" name="Picture 10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8713" y="1797050"/>
            <a:ext cx="1982787" cy="480060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457200" y="2286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Advantages of DFS: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1. Memory requirements in DFS are less compared to BFS as only nodes on the current path are stored.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2. DFS may find a solution without examining much of the search space of all.</a:t>
            </a: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Disadvantages of BFS: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1. This search can go on deeper and deeper into the search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space and thus can get lost. This is referred to as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blind</a:t>
            </a: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alley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sz="280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45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6496050" cy="567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8"/>
            <a:ext cx="8229600" cy="411162"/>
          </a:xfrm>
        </p:spPr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Informed Search</a:t>
            </a:r>
          </a:p>
        </p:txBody>
      </p:sp>
      <p:sp>
        <p:nvSpPr>
          <p:cNvPr id="44039" name="Rectangle 1"/>
          <p:cNvSpPr>
            <a:spLocks noChangeArrowheads="1"/>
          </p:cNvSpPr>
          <p:nvPr/>
        </p:nvSpPr>
        <p:spPr bwMode="auto">
          <a:xfrm>
            <a:off x="304801" y="627529"/>
            <a:ext cx="86868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Also Called heuristic or intelligent search,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 information about the problem to guide the search,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sually guesses the distance to a goal state and therefore efficient,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but the search may not be always possible.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search so guided are called heuristic search and the methods used are called heuristics.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8"/>
            <a:ext cx="8229600" cy="411162"/>
          </a:xfrm>
        </p:spPr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Advantage of Informed Search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2038" cy="3566281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search strategy which searches the most promising branches of the state-space first can: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a solution more quickly,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solutions even when there is limited time available,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find a </a:t>
            </a:r>
            <a:r>
              <a:rPr lang="en-US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solution, since more profitable parts of the state-space can be examined, while ignoring the unprofitable parts.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search strategy which is better than another at identifying the most promising branches of a search-space is said to be more 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8382000" cy="990600"/>
          </a:xfrm>
        </p:spPr>
        <p:txBody>
          <a:bodyPr/>
          <a:lstStyle/>
          <a:p>
            <a:r>
              <a:rPr lang="en-US" dirty="0" smtClean="0"/>
              <a:t>Heuristic Search Compared with other Search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00404" cy="354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1752600" y="-210671"/>
            <a:ext cx="49684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Heuristics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325" y="990600"/>
            <a:ext cx="87810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First, generate a possible solution which can either be a point in the problem space Or a path from the initial state.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Then, test to sea if this possible solution is a real solution by comparing the state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Reached with the set of goal states.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it is real solution, return, else repeat from the first again.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89013"/>
          </a:xfrm>
        </p:spPr>
        <p:txBody>
          <a:bodyPr/>
          <a:lstStyle/>
          <a:p>
            <a:pPr eaLnBrk="1" hangingPunct="1"/>
            <a:r>
              <a:rPr lang="es-MX" altLang="en-US" smtClean="0"/>
              <a:t>Problem formulation/</a:t>
            </a:r>
            <a:r>
              <a:rPr lang="en-US" smtClean="0"/>
              <a:t>Searching process </a:t>
            </a:r>
            <a:endParaRPr lang="es-MX" altLang="he-IL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7150" y="1312863"/>
            <a:ext cx="8724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The generic searching process can be very simply described in terms of the  following steps: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90500" y="2144713"/>
            <a:ext cx="85153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Do until a solution is found or the state space is exhausted.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1. Check the current state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2. Execute allowable actions to find the successor states.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3. Pick one of the new states.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4. Check if the new state is a solution state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If it is not, the new state becomes the current state and the process is repeated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152401" y="0"/>
            <a:ext cx="89423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Heuristics </a:t>
            </a:r>
            <a:r>
              <a:rPr lang="en-US" sz="5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Search Technique</a:t>
            </a:r>
            <a:endParaRPr lang="en-US" sz="5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170330" y="1295400"/>
            <a:ext cx="3275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of Heuristic Function 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152401" y="1679958"/>
            <a:ext cx="86137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heuristic function at a node n is an estimate of the optimum cost from the current node to a goal. It is denoted by h(n).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h(n) = estimated cost of the cheapest path from node n to a goal node </a:t>
            </a:r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261145" y="4672806"/>
            <a:ext cx="87249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1: We want a path from Kolkata to Guwahati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Heuristic for Guwahati may be straight-line distance between Kolkata and Guwahati </a:t>
            </a:r>
          </a:p>
          <a:p>
            <a:pPr algn="just"/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h(Kolkata) 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euclideanDistance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(Kolkata, Guwahati)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 2: 8-puzzle: Misplaced Tiles Heuristics is the number of tiles out of place. 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5063"/>
            <a:ext cx="6318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335280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first picture shows the current state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the second picture the goal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state.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(n) = 5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tiles 2, 8, 1, 6 and 7 are out of place. 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4267200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Manhattan Distance Heuristic: Another heuristic for 8-puzzle is the Manhattan distance heuristic. This heuristic sums the distance that the tiles are out of place. The distance of a tile is measured by the sum of the differences in the x-positions and the y-positions.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above example, using the Manhattan distance heuristic, </a:t>
            </a:r>
          </a:p>
          <a:p>
            <a:pPr algn="just"/>
            <a:r>
              <a:rPr lang="pt-BR" sz="2400" i="1" dirty="0">
                <a:latin typeface="Times New Roman" pitchFamily="18" charset="0"/>
                <a:cs typeface="Times New Roman" pitchFamily="18" charset="0"/>
              </a:rPr>
              <a:t>h(n) = 1 + 1 + 0 + 0 + 0 + 1 + 1 + 2 = 6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6188"/>
            <a:ext cx="5791200" cy="213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59" y="2340659"/>
            <a:ext cx="6324600" cy="42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9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48553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possible moves –</a:t>
            </a:r>
            <a:r>
              <a:rPr lang="en-US" dirty="0" err="1" smtClean="0"/>
              <a:t>left,up,right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46007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59"/>
            <a:ext cx="7772400" cy="802341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Apply Heuristic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2286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Three different Approaches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correct position of each tile, compare to goal state.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incorrect </a:t>
            </a:r>
            <a:r>
              <a:rPr lang="en-US" sz="2800" dirty="0">
                <a:solidFill>
                  <a:schemeClr val="tx1"/>
                </a:solidFill>
              </a:rPr>
              <a:t>position of each tile, compare to goal state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how far away each tile is from it is correct position.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42446"/>
            <a:ext cx="8541410" cy="295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6553200" cy="641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286000" y="38100"/>
            <a:ext cx="3937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Best First Search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28600" y="890588"/>
            <a:ext cx="8915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f(n)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each node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f(n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provides an estimate for the total cost.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Expand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node n with smallest f(n).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Order the nodes in fringe increasing order of cost.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maintains a priority queue of nodes to be explored.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cost function f(n) is applied to each node.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nodes are put in OPEN in the order of their f values.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smaller f(n) values are expanded earlier. The generic best first search algorithm is outlined below.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2486025" y="42863"/>
            <a:ext cx="2390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2"/>
              <p:cNvSpPr>
                <a:spLocks noChangeArrowheads="1"/>
              </p:cNvSpPr>
              <p:nvPr/>
            </p:nvSpPr>
            <p:spPr bwMode="auto">
              <a:xfrm>
                <a:off x="152400" y="890588"/>
                <a:ext cx="8991600" cy="4832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Best First Search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fringe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be a priority queue containing the initial state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Loop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fringe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is empty return failure 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Node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remove-first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fringe)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if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Node is a goal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 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return the path from initial state to Node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else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generate all successors of Node, and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put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the newly generated nodes into fringe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according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to their f values 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End Loop 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4915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890588"/>
                <a:ext cx="8991600" cy="4832092"/>
              </a:xfrm>
              <a:prstGeom prst="rect">
                <a:avLst/>
              </a:prstGeom>
              <a:blipFill rotWithShape="1">
                <a:blip r:embed="rId2"/>
                <a:stretch>
                  <a:fillRect l="-1356" t="-1261" b="-2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"/>
            <a:ext cx="7772400" cy="609599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Greedy Best First Search 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8991600" cy="58674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greedy search, the idea is to expand the node with the smallest estimated cost to reach the goal. 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use a heuristic function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h(n)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estimates the distance remaining to a goal.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straight-line distance from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Bucharest
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best-first search expands the node that appears to be closest to goal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" y="1676400"/>
            <a:ext cx="901661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5400"/>
            <a:ext cx="7405688" cy="533400"/>
          </a:xfrm>
        </p:spPr>
        <p:txBody>
          <a:bodyPr/>
          <a:lstStyle/>
          <a:p>
            <a:pPr eaLnBrk="1" hangingPunct="1"/>
            <a:r>
              <a:rPr lang="es-MX" altLang="he-IL" smtClean="0"/>
              <a:t>Basic concepts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defRPr/>
            </a:pPr>
            <a:r>
              <a:rPr lang="es-MX" altLang="en-US" sz="2400" b="1" u="sng" dirty="0" err="1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s-MX" alt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finite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noProof="1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explore at a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time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initial state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description of the starting configuration of the agent/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The problem at the beginning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he-IL" sz="2400" b="1" u="sng" dirty="0">
                <a:latin typeface="Times New Roman" pitchFamily="18" charset="0"/>
                <a:cs typeface="Times New Roman" pitchFamily="18" charset="0"/>
              </a:rPr>
              <a:t>Goal state</a:t>
            </a: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desired  end state (can be several)/</a:t>
            </a: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test to determine if the goal has been reached.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 an </a:t>
            </a:r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: a function that transforms a state into another (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rule,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Path Cost: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cost of a plan is referred to as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path cost 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The path cost is a positive number, and a common path cost may be the sum of the costs of the steps in the path. 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he-IL" sz="2400" dirty="0" smtClean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47650" y="1633538"/>
            <a:ext cx="889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problem can be defined formally by four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0" y="1523602"/>
            <a:ext cx="8790710" cy="320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8" y="2238935"/>
            <a:ext cx="899889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2324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10871"/>
            <a:ext cx="7448550" cy="271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6755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2" y="1524000"/>
            <a:ext cx="858033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814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No – can get stuck in loops, e.g., Iasi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Neamt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Iasi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Neamt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
</a:t>
            </a:r>
          </a:p>
          <a:p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/>
              <a:t> </a:t>
            </a:r>
            <a:r>
              <a:rPr lang="en-US" i="1"/>
              <a:t>O(b</a:t>
            </a:r>
            <a:r>
              <a:rPr lang="en-US" i="1" baseline="30000"/>
              <a:t>m</a:t>
            </a:r>
            <a:r>
              <a:rPr lang="en-US" i="1"/>
              <a:t>)</a:t>
            </a:r>
            <a:r>
              <a:rPr lang="en-US"/>
              <a:t>, but a good heuristic can give dramatic improvement
</a:t>
            </a:r>
          </a:p>
          <a:p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</a:t>
            </a:r>
            <a:r>
              <a:rPr lang="en-US" i="1"/>
              <a:t>O(b</a:t>
            </a:r>
            <a:r>
              <a:rPr lang="en-US" i="1" baseline="30000"/>
              <a:t>m</a:t>
            </a:r>
            <a:r>
              <a:rPr lang="en-US" i="1"/>
              <a:t>) </a:t>
            </a:r>
            <a:r>
              <a:rPr lang="en-US"/>
              <a:t>-- keeps all nodes in memory
</a:t>
            </a:r>
          </a:p>
          <a:p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No
</a:t>
            </a:r>
          </a:p>
        </p:txBody>
      </p:sp>
    </p:spTree>
    <p:extLst>
      <p:ext uri="{BB962C8B-B14F-4D97-AF65-F5344CB8AC3E}">
        <p14:creationId xmlns:p14="http://schemas.microsoft.com/office/powerpoint/2010/main" val="961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Figure 2 is an example of a route finding problem. S is the starting state, G is the goal state.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66800"/>
            <a:ext cx="8543925" cy="350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2092" y="4646894"/>
            <a:ext cx="1162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2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42" y="5181600"/>
            <a:ext cx="8834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us run the greedy search algorithm for the graph given in Figure 2. The straight line distance heuristic estimates for the nodes are shown in Figure </a:t>
            </a:r>
          </a:p>
        </p:txBody>
      </p:sp>
    </p:spTree>
    <p:extLst>
      <p:ext uri="{BB962C8B-B14F-4D97-AF65-F5344CB8AC3E}">
        <p14:creationId xmlns:p14="http://schemas.microsoft.com/office/powerpoint/2010/main" val="7489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8600"/>
            <a:ext cx="8001000" cy="377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43004" y="4207378"/>
            <a:ext cx="1162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097607"/>
            <a:ext cx="542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7650" y="1602135"/>
            <a:ext cx="621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S is expanded. Its children are A and D.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9" y="40332"/>
            <a:ext cx="371317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9" y="2063800"/>
            <a:ext cx="2076450" cy="141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391676"/>
            <a:ext cx="674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D has smaller cost and is expanded next. 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4292"/>
            <a:ext cx="3079760" cy="235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64" y="3904292"/>
            <a:ext cx="3086362" cy="237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26" y="3674984"/>
            <a:ext cx="2823374" cy="283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2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570"/>
            <a:ext cx="7772400" cy="762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A* Search</a:t>
            </a:r>
            <a:endParaRPr lang="en-US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9" y="838200"/>
            <a:ext cx="9144000" cy="4953000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Idea: avoid expanding paths that are already expensive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A* is a best first search algorithm with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f(n)=g(n)+h(n).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g(n)=sum of edge costs from start to n (distance current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from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h(n)=estimate of lowest cost path from goal to current node.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f(n)=actual distance so far estimated distance remaining.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 First search has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f(n)=h(n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prove that if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admissible, then the search will find and optimal solution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The A*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91600" cy="58674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–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QUEUE: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 only containing root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–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(QUEUE not empty &amp;&amp; first path not reach goal) DO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Remove first path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paths • to all children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paths with loops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paths and sort QUEUE (by f = cost + heuristic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QUEUE contains paths: P, Q</a:t>
            </a:r>
          </a:p>
          <a:p>
            <a:pPr marL="0" indent="0" algn="just"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 ends in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Ni &amp;&amp; Q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Ni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cost_P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≥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cost_Q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remove P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goal reached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success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failure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914400"/>
          </a:xfrm>
        </p:spPr>
        <p:txBody>
          <a:bodyPr/>
          <a:lstStyle/>
          <a:p>
            <a:r>
              <a:rPr lang="en-US" smtClean="0"/>
              <a:t>Search Problem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8600" y="990600"/>
            <a:ext cx="8915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sequence of actions is called a solution plan.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Solution path is a path from the initial state to a goal state.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 = {a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which leads to traversing a number of states {s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… , 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∈G}.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sequence of states is called a path.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cost of a path is a positive number.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many cases the path cost is computed by taking the sum of the costs of each action.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992993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3251" name="Picture 4" descr="astar-progress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992993"/>
            <a:ext cx="7010400" cy="287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astar-progress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54276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55299" name="Picture 5" descr="astar-progress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1671" y="0"/>
            <a:ext cx="8229600" cy="850149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6323" name="Picture 4" descr="astar-progress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833202"/>
            <a:ext cx="7391400" cy="303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639762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7347" name="Picture 4" descr="astar-progress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09600"/>
            <a:ext cx="8153400" cy="312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528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8371" name="Picture 4" descr="astar-progress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4845"/>
            <a:ext cx="8305800" cy="32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6" y="37338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772400" cy="510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6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66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4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95745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1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1763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3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r>
              <a:rPr lang="en-US" smtClean="0"/>
              <a:t>Illustration of a search process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8100" y="838200"/>
            <a:ext cx="8801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We will now illustrate the searching process with the help of an example. Consider the problem depicted in Figure 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"/>
          <a:stretch/>
        </p:blipFill>
        <p:spPr bwMode="auto">
          <a:xfrm>
            <a:off x="1447800" y="1539875"/>
            <a:ext cx="4800600" cy="348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95250" y="5562600"/>
            <a:ext cx="899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initial state.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successor states are the adjacent states in the graph.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three goal states.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51493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1763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8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67914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4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11758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6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838200"/>
            <a:ext cx="748638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0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14400"/>
            <a:ext cx="74637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33400"/>
            <a:ext cx="85136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06225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5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72013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43000"/>
            <a:ext cx="786681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3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95400"/>
            <a:ext cx="755684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2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082675"/>
            <a:ext cx="4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4719638"/>
            <a:ext cx="3714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The two successor states of the initial state are generated. 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728663"/>
            <a:ext cx="4648200" cy="33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632325" y="46482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/>
              <a:t>The successors of these states are picked and their successors are generated.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1075" y="4278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5325" y="409420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066800"/>
            <a:ext cx="773373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1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61926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85850"/>
            <a:ext cx="7924800" cy="526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1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99976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0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61171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0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29535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20000" cy="521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5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5350"/>
            <a:ext cx="765687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8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8C06-43CC-4372-A5D6-17C791F2B956}" type="slidenum">
              <a:rPr lang="ko-KR" altLang="ko-KR"/>
              <a:pPr/>
              <a:t>98</a:t>
            </a:fld>
            <a:endParaRPr lang="ko-KR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9.2.2 Admissibility of A</a:t>
            </a:r>
            <a:r>
              <a:rPr lang="en-US" altLang="ko-KR" baseline="30000"/>
              <a:t>*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Conditions that guarantee A* always finds minimal cost paths</a:t>
            </a:r>
          </a:p>
          <a:p>
            <a:pPr lvl="1"/>
            <a:r>
              <a:rPr lang="en-US" altLang="ko-KR" dirty="0"/>
              <a:t>Each node in the graph has a finite number of successors</a:t>
            </a:r>
          </a:p>
          <a:p>
            <a:pPr lvl="1"/>
            <a:r>
              <a:rPr lang="en-US" altLang="ko-KR" dirty="0"/>
              <a:t>All arcs in the graph have costs greater than some positive amount </a:t>
            </a:r>
            <a:r>
              <a:rPr lang="en-US" altLang="ko-KR" i="1" dirty="0" smtClean="0">
                <a:sym typeface="Symbol" pitchFamily="18" charset="2"/>
              </a:rPr>
              <a:t></a:t>
            </a:r>
            <a:endParaRPr lang="en-US" altLang="ko-KR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24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/>
              <a:t>Optimality of A</a:t>
            </a:r>
            <a:r>
              <a:rPr lang="en-US" b="1" baseline="30000" dirty="0"/>
              <a:t>*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8418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expands nodes in order of increasing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Gradually adds "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-contours" of nodes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Contour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 all nodes with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f=f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8" name="Picture 4" descr="f-cir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4800600" cy="30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3159</Words>
  <Application>Microsoft Office PowerPoint</Application>
  <PresentationFormat>On-screen Show (4:3)</PresentationFormat>
  <Paragraphs>463</Paragraphs>
  <Slides>136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Office Theme</vt:lpstr>
      <vt:lpstr>CSE-4101 Artificial Intelligence </vt:lpstr>
      <vt:lpstr>Today’s class</vt:lpstr>
      <vt:lpstr>Search Problem </vt:lpstr>
      <vt:lpstr>PowerPoint Presentation</vt:lpstr>
      <vt:lpstr>Problem formulation/Searching process </vt:lpstr>
      <vt:lpstr>Basic concepts</vt:lpstr>
      <vt:lpstr>Search Problem </vt:lpstr>
      <vt:lpstr>Illustration of a search process </vt:lpstr>
      <vt:lpstr>PowerPoint Presentation</vt:lpstr>
      <vt:lpstr>PowerPoint Presentation</vt:lpstr>
      <vt:lpstr>Example problem: Pegs and Disks problem </vt:lpstr>
      <vt:lpstr>PowerPoint Presentation</vt:lpstr>
      <vt:lpstr>PowerPoint Presentation</vt:lpstr>
      <vt:lpstr>PowerPoint Presentation</vt:lpstr>
      <vt:lpstr>Another search problem :8 puzzle </vt:lpstr>
      <vt:lpstr>PowerPoint Presentation</vt:lpstr>
      <vt:lpstr>PowerPoint Presentation</vt:lpstr>
      <vt:lpstr>Uninformed Search/Blind Search Control Strategy</vt:lpstr>
      <vt:lpstr>Uninformed Search/Blind Search Control Strategy</vt:lpstr>
      <vt:lpstr>Breadth 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Breath-first search</vt:lpstr>
      <vt:lpstr>PowerPoint Presentation</vt:lpstr>
      <vt:lpstr>PowerPoint Presentation</vt:lpstr>
      <vt:lpstr>Depth First Search (DFS)</vt:lpstr>
      <vt:lpstr>Depth-first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Depth-First or Backtracking Search (Cont’d)</vt:lpstr>
      <vt:lpstr>4. Depth-First or Backtracking Search (Cont’d)</vt:lpstr>
      <vt:lpstr>PowerPoint Presentation</vt:lpstr>
      <vt:lpstr>PowerPoint Presentation</vt:lpstr>
      <vt:lpstr>Informed Search</vt:lpstr>
      <vt:lpstr>Advantage of Informed Search</vt:lpstr>
      <vt:lpstr>Heuristic Search Compared with other Search </vt:lpstr>
      <vt:lpstr>PowerPoint Presentation</vt:lpstr>
      <vt:lpstr>PowerPoint Presentation</vt:lpstr>
      <vt:lpstr>PowerPoint Presentation</vt:lpstr>
      <vt:lpstr>PowerPoint Presentation</vt:lpstr>
      <vt:lpstr>Action</vt:lpstr>
      <vt:lpstr>Apply Heuristic</vt:lpstr>
      <vt:lpstr>PowerPoint Presentation</vt:lpstr>
      <vt:lpstr>PowerPoint Presentation</vt:lpstr>
      <vt:lpstr>PowerPoint Presentation</vt:lpstr>
      <vt:lpstr>Greedy Best First Search 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Figure 2 is an example of a route finding problem. S is the starting state, G is the goal state.</vt:lpstr>
      <vt:lpstr>PowerPoint Presentation</vt:lpstr>
      <vt:lpstr>PowerPoint Presentation</vt:lpstr>
      <vt:lpstr>A* Search</vt:lpstr>
      <vt:lpstr>The A* Algorithm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9.2.2 Admissibility of A*</vt:lpstr>
      <vt:lpstr>Optimality of A*</vt:lpstr>
      <vt:lpstr>An alternative: IDA*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we use IDA*?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Confession</vt:lpstr>
    </vt:vector>
  </TitlesOfParts>
  <Company>K-Soft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A.F.M. Mahbubur Rahman</dc:creator>
  <cp:lastModifiedBy>Abid</cp:lastModifiedBy>
  <cp:revision>448</cp:revision>
  <dcterms:created xsi:type="dcterms:W3CDTF">2010-06-07T17:52:47Z</dcterms:created>
  <dcterms:modified xsi:type="dcterms:W3CDTF">2018-08-01T07:23:21Z</dcterms:modified>
</cp:coreProperties>
</file>