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303" r:id="rId2"/>
    <p:sldId id="369" r:id="rId3"/>
    <p:sldId id="370" r:id="rId4"/>
    <p:sldId id="371" r:id="rId5"/>
    <p:sldId id="372" r:id="rId6"/>
    <p:sldId id="448" r:id="rId7"/>
    <p:sldId id="450" r:id="rId8"/>
    <p:sldId id="385" r:id="rId9"/>
    <p:sldId id="378" r:id="rId10"/>
    <p:sldId id="379" r:id="rId11"/>
    <p:sldId id="383" r:id="rId12"/>
    <p:sldId id="382" r:id="rId13"/>
    <p:sldId id="384" r:id="rId14"/>
    <p:sldId id="420" r:id="rId15"/>
    <p:sldId id="421" r:id="rId16"/>
    <p:sldId id="395" r:id="rId17"/>
    <p:sldId id="451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22" r:id="rId31"/>
    <p:sldId id="423" r:id="rId32"/>
    <p:sldId id="452" r:id="rId33"/>
    <p:sldId id="453" r:id="rId34"/>
    <p:sldId id="454" r:id="rId35"/>
    <p:sldId id="455" r:id="rId36"/>
    <p:sldId id="456" r:id="rId37"/>
    <p:sldId id="519" r:id="rId38"/>
    <p:sldId id="408" r:id="rId39"/>
    <p:sldId id="410" r:id="rId40"/>
    <p:sldId id="316" r:id="rId41"/>
    <p:sldId id="317" r:id="rId42"/>
    <p:sldId id="457" r:id="rId43"/>
    <p:sldId id="442" r:id="rId44"/>
    <p:sldId id="458" r:id="rId45"/>
    <p:sldId id="524" r:id="rId46"/>
    <p:sldId id="502" r:id="rId47"/>
    <p:sldId id="503" r:id="rId48"/>
    <p:sldId id="504" r:id="rId49"/>
    <p:sldId id="508" r:id="rId50"/>
    <p:sldId id="517" r:id="rId51"/>
    <p:sldId id="518" r:id="rId52"/>
    <p:sldId id="509" r:id="rId53"/>
    <p:sldId id="510" r:id="rId54"/>
    <p:sldId id="513" r:id="rId55"/>
    <p:sldId id="512" r:id="rId56"/>
    <p:sldId id="460" r:id="rId57"/>
    <p:sldId id="498" r:id="rId58"/>
    <p:sldId id="499" r:id="rId59"/>
    <p:sldId id="461" r:id="rId60"/>
    <p:sldId id="462" r:id="rId61"/>
    <p:sldId id="500" r:id="rId62"/>
    <p:sldId id="520" r:id="rId63"/>
    <p:sldId id="501" r:id="rId64"/>
    <p:sldId id="514" r:id="rId65"/>
    <p:sldId id="515" r:id="rId66"/>
    <p:sldId id="516" r:id="rId67"/>
    <p:sldId id="463" r:id="rId68"/>
    <p:sldId id="464" r:id="rId69"/>
    <p:sldId id="465" r:id="rId70"/>
    <p:sldId id="414" r:id="rId71"/>
    <p:sldId id="525" r:id="rId72"/>
    <p:sldId id="415" r:id="rId73"/>
    <p:sldId id="530" r:id="rId74"/>
    <p:sldId id="416" r:id="rId75"/>
    <p:sldId id="330" r:id="rId76"/>
    <p:sldId id="488" r:id="rId77"/>
    <p:sldId id="495" r:id="rId78"/>
    <p:sldId id="474" r:id="rId79"/>
    <p:sldId id="475" r:id="rId80"/>
    <p:sldId id="489" r:id="rId81"/>
    <p:sldId id="490" r:id="rId82"/>
    <p:sldId id="491" r:id="rId83"/>
    <p:sldId id="526" r:id="rId84"/>
    <p:sldId id="476" r:id="rId85"/>
    <p:sldId id="478" r:id="rId86"/>
    <p:sldId id="485" r:id="rId87"/>
    <p:sldId id="486" r:id="rId88"/>
    <p:sldId id="521" r:id="rId89"/>
    <p:sldId id="527" r:id="rId90"/>
    <p:sldId id="528" r:id="rId91"/>
    <p:sldId id="529" r:id="rId92"/>
    <p:sldId id="523" r:id="rId93"/>
    <p:sldId id="487" r:id="rId94"/>
    <p:sldId id="333" r:id="rId95"/>
    <p:sldId id="334" r:id="rId96"/>
    <p:sldId id="335" r:id="rId97"/>
    <p:sldId id="336" r:id="rId98"/>
    <p:sldId id="337" r:id="rId99"/>
    <p:sldId id="344" r:id="rId100"/>
    <p:sldId id="345" r:id="rId101"/>
    <p:sldId id="346" r:id="rId102"/>
    <p:sldId id="348" r:id="rId103"/>
    <p:sldId id="349" r:id="rId104"/>
    <p:sldId id="353" r:id="rId105"/>
    <p:sldId id="354" r:id="rId106"/>
    <p:sldId id="360" r:id="rId107"/>
    <p:sldId id="361" r:id="rId108"/>
    <p:sldId id="362" r:id="rId109"/>
    <p:sldId id="363" r:id="rId110"/>
    <p:sldId id="364" r:id="rId111"/>
    <p:sldId id="365" r:id="rId11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0000"/>
    <a:srgbClr val="CCCC00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37" autoAdjust="0"/>
  </p:normalViewPr>
  <p:slideViewPr>
    <p:cSldViewPr snapToGrid="0">
      <p:cViewPr varScale="1">
        <p:scale>
          <a:sx n="52" d="100"/>
          <a:sy n="52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F55DD0-B188-4A0E-938D-532C7F472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5950"/>
            <a:ext cx="5100637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EFF133-B5D2-445B-A134-D82059003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1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45F65D-59CA-4E99-BE19-5EFDDA181A8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507037" cy="4183062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5472E-FAA1-435A-8E24-FE9D4FA30D92}" type="slidenum">
              <a:rPr lang="en-US"/>
              <a:pPr/>
              <a:t>14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7478-5352-4162-95E4-45E7BDB5EF95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5EDB9-FB1B-4F47-A627-3D30CDF5ECA0}" type="slidenum">
              <a:rPr lang="en-US"/>
              <a:pPr/>
              <a:t>30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8199A-E722-48BB-9663-2F34406052A1}" type="slidenum">
              <a:rPr lang="en-US"/>
              <a:pPr/>
              <a:t>31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FF133-B5D2-445B-A134-D8205900313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FF133-B5D2-445B-A134-D8205900313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2FB-2EB2-47E2-92F5-56B5D025C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21A0F-7261-4849-B17D-5D3DF386C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98C4F-A2B7-42A7-A5EF-AB1DD0795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7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5786-3BBE-4916-8EAC-F8E692CCA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7B1AF-D963-4757-8136-03DD2FE6D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D964-F9DC-44A5-A0FB-74F4AF03D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439C-5840-400A-ADE5-C3FBAE1C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1006-F640-4A8E-8BB6-0F94128ED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3F0A9-6E16-4D2B-A450-7EF24958F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D7369-A3FF-420C-88D5-6DE8F4142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0D5C8-9E68-4AFF-9865-B09593D23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3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CC474-C184-498E-A534-660C21041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CAE1A34-2740-4522-869E-F639512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3336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54125" indent="-2254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017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89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61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33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05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al_conjunction" TargetMode="External"/><Relationship Id="rId2" Type="http://schemas.openxmlformats.org/officeDocument/2006/relationships/hyperlink" Target="https://en.wikipedia.org/wiki/Formula_(mathematical_logic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teral_(mathematical_logic)" TargetMode="External"/><Relationship Id="rId5" Type="http://schemas.openxmlformats.org/officeDocument/2006/relationships/hyperlink" Target="https://en.wikipedia.org/wiki/Logical_disjunction" TargetMode="External"/><Relationship Id="rId4" Type="http://schemas.openxmlformats.org/officeDocument/2006/relationships/hyperlink" Target="https://en.wikipedia.org/wiki/Clause_(logic)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B27B52-AF47-4AB7-BF26-3E11DD6CDD7C}" type="slidenum">
              <a:rPr lang="en-US" sz="1000" smtClean="0"/>
              <a:pPr/>
              <a:t>1</a:t>
            </a:fld>
            <a:endParaRPr lang="en-US" sz="1000" smtClean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25688"/>
            <a:ext cx="7772400" cy="2743200"/>
          </a:xfrm>
        </p:spPr>
        <p:txBody>
          <a:bodyPr/>
          <a:lstStyle/>
          <a:p>
            <a:pPr>
              <a:defRPr/>
            </a:pPr>
            <a:r>
              <a:rPr lang="en-US" sz="7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Logic</a:t>
            </a:r>
            <a:endParaRPr lang="en-US" sz="4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31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2793DE8D-59F7-4654-9DAB-32EECC1DC8D2}" type="slidenum">
              <a:rPr lang="he-IL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517" y="0"/>
            <a:ext cx="7772400" cy="448235"/>
          </a:xfrm>
        </p:spPr>
        <p:txBody>
          <a:bodyPr/>
          <a:lstStyle/>
          <a:p>
            <a:r>
              <a:rPr lang="en-US" altLang="ko-KR" dirty="0">
                <a:ea typeface="Batang" pitchFamily="18" charset="-127"/>
              </a:rPr>
              <a:t>Propositional logic: Syntax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0" y="1156447"/>
            <a:ext cx="8368553" cy="5334000"/>
          </a:xfrm>
        </p:spPr>
        <p:txBody>
          <a:bodyPr/>
          <a:lstStyle/>
          <a:p>
            <a:pPr algn="just"/>
            <a:r>
              <a:rPr lang="en-US" altLang="ko-KR" dirty="0">
                <a:ea typeface="Batang" pitchFamily="18" charset="-127"/>
              </a:rPr>
              <a:t>The symbols of the language:</a:t>
            </a:r>
          </a:p>
          <a:p>
            <a:pPr lvl="1" algn="just"/>
            <a:r>
              <a:rPr lang="en-US" altLang="ko-KR" dirty="0">
                <a:ea typeface="Batang" pitchFamily="18" charset="-127"/>
              </a:rPr>
              <a:t>Propositional symbols (Prop):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</a:rPr>
              <a:t>A</a:t>
            </a:r>
            <a:r>
              <a:rPr lang="en-US" altLang="ko-KR" dirty="0">
                <a:ea typeface="Batang" pitchFamily="18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</a:rPr>
              <a:t>B</a:t>
            </a:r>
            <a:r>
              <a:rPr lang="en-US" altLang="ko-KR" dirty="0">
                <a:ea typeface="Batang" pitchFamily="18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</a:rPr>
              <a:t>C</a:t>
            </a:r>
            <a:r>
              <a:rPr lang="en-US" altLang="ko-KR" dirty="0">
                <a:ea typeface="Batang" pitchFamily="18" charset="-127"/>
              </a:rPr>
              <a:t>,…</a:t>
            </a:r>
          </a:p>
          <a:p>
            <a:pPr lvl="1" algn="just"/>
            <a:r>
              <a:rPr lang="en-US" altLang="ko-KR" dirty="0">
                <a:ea typeface="Batang" pitchFamily="18" charset="-127"/>
              </a:rPr>
              <a:t>Connectives: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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and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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or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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not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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implies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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equivalent to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©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</a:t>
            </a:r>
            <a:r>
              <a:rPr lang="en-US" altLang="ko-KR" sz="2400" dirty="0" err="1">
                <a:ea typeface="Batang" pitchFamily="18" charset="-127"/>
                <a:sym typeface="Symbol" pitchFamily="18" charset="2"/>
              </a:rPr>
              <a:t>xor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(different than)</a:t>
            </a:r>
          </a:p>
          <a:p>
            <a:pPr lvl="2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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&gt;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False, True</a:t>
            </a:r>
          </a:p>
          <a:p>
            <a:pPr lvl="1" algn="just"/>
            <a:r>
              <a:rPr lang="en-US" altLang="ko-KR" dirty="0">
                <a:ea typeface="Batang" pitchFamily="18" charset="-127"/>
                <a:sym typeface="Symbol" pitchFamily="18" charset="2"/>
              </a:rPr>
              <a:t>Parenthesis: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(</a:t>
            </a:r>
            <a:r>
              <a:rPr lang="en-US" altLang="ko-KR" dirty="0">
                <a:ea typeface="Batang" pitchFamily="18" charset="-127"/>
                <a:sym typeface="Symbol" pitchFamily="18" charset="2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)</a:t>
            </a:r>
            <a:r>
              <a:rPr lang="en-US" altLang="ko-KR" dirty="0">
                <a:ea typeface="Batang" pitchFamily="18" charset="-127"/>
                <a:sym typeface="Symbol" pitchFamily="18" charset="2"/>
              </a:rPr>
              <a:t>.</a:t>
            </a:r>
          </a:p>
          <a:p>
            <a:pPr algn="just"/>
            <a:r>
              <a:rPr lang="en-US" altLang="ko-KR" sz="2400" dirty="0">
                <a:ea typeface="Batang" pitchFamily="18" charset="-127"/>
                <a:sym typeface="Symbol" pitchFamily="18" charset="2"/>
              </a:rPr>
              <a:t>Q1: how many different binary symbols can we define ? </a:t>
            </a:r>
          </a:p>
          <a:p>
            <a:pPr algn="just"/>
            <a:r>
              <a:rPr lang="en-US" altLang="ko-KR" sz="2400" dirty="0">
                <a:ea typeface="Batang" pitchFamily="18" charset="-127"/>
                <a:sym typeface="Symbol" pitchFamily="18" charset="2"/>
              </a:rPr>
              <a:t>Q2: what is the minimal number of such symbols?</a:t>
            </a:r>
            <a:endParaRPr lang="en-US" altLang="ko-KR" sz="2400" dirty="0"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71945" y="263236"/>
            <a:ext cx="7772400" cy="44334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Marcus was a man.</a:t>
            </a:r>
          </a:p>
          <a:p>
            <a:pPr>
              <a:buFont typeface="Wingdings 2" pitchFamily="18" charset="2"/>
              <a:buNone/>
            </a:pP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	Man(Marcus)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GB" dirty="0" smtClean="0"/>
              <a:t>Marcus was a Pompeian.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GB" dirty="0" smtClean="0">
                <a:solidFill>
                  <a:srgbClr val="0000FF"/>
                </a:solidFill>
              </a:rPr>
              <a:t>	Pompeian(Marcus)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GB" dirty="0" smtClean="0"/>
              <a:t>All </a:t>
            </a:r>
            <a:r>
              <a:rPr lang="en-GB" dirty="0" err="1" smtClean="0"/>
              <a:t>Pompeians</a:t>
            </a:r>
            <a:r>
              <a:rPr lang="en-GB" dirty="0" smtClean="0"/>
              <a:t> were Romans.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 x( </a:t>
            </a:r>
            <a:r>
              <a:rPr lang="en-GB" dirty="0" smtClean="0">
                <a:solidFill>
                  <a:srgbClr val="0000FF"/>
                </a:solidFill>
              </a:rPr>
              <a:t>Pompeian(x) 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 </a:t>
            </a:r>
            <a:r>
              <a:rPr lang="en-GB" dirty="0" smtClean="0">
                <a:solidFill>
                  <a:srgbClr val="0000FF"/>
                </a:solidFill>
              </a:rPr>
              <a:t>Roman(x)  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66255"/>
            <a:ext cx="7772400" cy="56803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4825"/>
            <a:ext cx="8458200" cy="46259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Caesar was a ruler.</a:t>
            </a:r>
          </a:p>
          <a:p>
            <a:pP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0000FF"/>
                </a:solidFill>
              </a:rPr>
              <a:t>	Ruler(Caesar)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All </a:t>
            </a:r>
            <a:r>
              <a:rPr lang="en-GB" dirty="0" err="1" smtClean="0"/>
              <a:t>Pompeians</a:t>
            </a:r>
            <a:r>
              <a:rPr lang="en-GB" dirty="0" smtClean="0"/>
              <a:t> were either loyal to Caesar or hated him.  ( inclusive Or)</a:t>
            </a:r>
          </a:p>
          <a:p>
            <a:pP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x </a:t>
            </a:r>
            <a:r>
              <a:rPr lang="en-GB" sz="2800" spc="-150" dirty="0" smtClean="0">
                <a:solidFill>
                  <a:srgbClr val="0000FF"/>
                </a:solidFill>
              </a:rPr>
              <a:t>Pompeian(x) 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GB" sz="2800" spc="-150" dirty="0" err="1" smtClean="0">
                <a:solidFill>
                  <a:srgbClr val="0000FF"/>
                </a:solidFill>
              </a:rPr>
              <a:t>Loyalto</a:t>
            </a:r>
            <a:r>
              <a:rPr lang="en-GB" sz="2800" spc="-150" dirty="0" smtClean="0">
                <a:solidFill>
                  <a:srgbClr val="0000FF"/>
                </a:solidFill>
              </a:rPr>
              <a:t>(x, Caesar) 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 </a:t>
            </a:r>
            <a:r>
              <a:rPr lang="en-GB" sz="2800" spc="-150" dirty="0" smtClean="0">
                <a:solidFill>
                  <a:srgbClr val="0000FF"/>
                </a:solidFill>
              </a:rPr>
              <a:t>Hate(x, Caesar)</a:t>
            </a:r>
            <a:endParaRPr lang="en-GB" sz="2800" spc="-150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71945" y="180109"/>
            <a:ext cx="7772400" cy="44334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6259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Every one is loyal to someone.</a:t>
            </a:r>
          </a:p>
          <a:p>
            <a:pP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     </a:t>
            </a:r>
            <a:r>
              <a:rPr lang="en-GB" dirty="0" err="1" smtClean="0">
                <a:solidFill>
                  <a:srgbClr val="0000FF"/>
                </a:solidFill>
                <a:sym typeface="Symbol" pitchFamily="18" charset="2"/>
              </a:rPr>
              <a:t>xy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: </a:t>
            </a:r>
            <a:r>
              <a:rPr lang="en-GB" dirty="0" err="1" smtClean="0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(x, y)	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sz="2800" spc="-150" dirty="0" smtClean="0"/>
              <a:t>People </a:t>
            </a:r>
            <a:r>
              <a:rPr lang="en-GB" sz="2800" spc="-150" dirty="0" smtClean="0">
                <a:solidFill>
                  <a:srgbClr val="CC3300"/>
                </a:solidFill>
              </a:rPr>
              <a:t>only  </a:t>
            </a:r>
            <a:r>
              <a:rPr lang="en-GB" sz="2800" spc="-150" dirty="0" smtClean="0"/>
              <a:t>try  to  assassinate  rulers  they  are  not  loyal to.</a:t>
            </a:r>
            <a:endParaRPr lang="en-GB" sz="3600" spc="-150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GB" dirty="0" smtClean="0">
                <a:sym typeface="Symbol" pitchFamily="18" charset="2"/>
              </a:rPr>
              <a:t> 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GB" sz="2800" spc="-150" dirty="0" err="1" smtClean="0">
                <a:solidFill>
                  <a:srgbClr val="0000FF"/>
                </a:solidFill>
                <a:sym typeface="Symbol" pitchFamily="18" charset="2"/>
              </a:rPr>
              <a:t>xy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  Person(x)  Ruler(y)  </a:t>
            </a:r>
            <a:r>
              <a:rPr lang="en-GB" sz="2800" spc="-150" dirty="0" err="1" smtClean="0">
                <a:solidFill>
                  <a:srgbClr val="0000FF"/>
                </a:solidFill>
                <a:sym typeface="Symbol" pitchFamily="18" charset="2"/>
              </a:rPr>
              <a:t>Tryassassinate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(x, y)    </a:t>
            </a:r>
            <a:r>
              <a:rPr lang="en-GB" sz="2800" spc="-150" baseline="30000" dirty="0" smtClean="0">
                <a:solidFill>
                  <a:srgbClr val="0000FF"/>
                </a:solidFill>
                <a:sym typeface="Symbol" pitchFamily="18" charset="2"/>
              </a:rPr>
              <a:t>~</a:t>
            </a:r>
            <a:r>
              <a:rPr lang="en-GB" sz="2800" spc="-150" dirty="0" err="1" smtClean="0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(x, y)</a:t>
            </a: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spc="-150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1905000" y="3657600"/>
            <a:ext cx="1828800" cy="317500"/>
          </a:xfrm>
          <a:custGeom>
            <a:avLst/>
            <a:gdLst>
              <a:gd name="T0" fmla="*/ 0 w 816"/>
              <a:gd name="T1" fmla="*/ 0 h 144"/>
              <a:gd name="T2" fmla="*/ 0 w 816"/>
              <a:gd name="T3" fmla="*/ 2147483647 h 144"/>
              <a:gd name="T4" fmla="*/ 2147483647 w 816"/>
              <a:gd name="T5" fmla="*/ 2147483647 h 144"/>
              <a:gd name="T6" fmla="*/ 2147483647 w 816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44"/>
              <a:gd name="T14" fmla="*/ 816 w 81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44">
                <a:moveTo>
                  <a:pt x="0" y="0"/>
                </a:moveTo>
                <a:lnTo>
                  <a:pt x="0" y="144"/>
                </a:lnTo>
                <a:lnTo>
                  <a:pt x="816" y="144"/>
                </a:lnTo>
                <a:lnTo>
                  <a:pt x="81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905000" y="3733800"/>
            <a:ext cx="3200400" cy="457200"/>
          </a:xfrm>
          <a:custGeom>
            <a:avLst/>
            <a:gdLst>
              <a:gd name="T0" fmla="*/ 0 w 1680"/>
              <a:gd name="T1" fmla="*/ 0 h 288"/>
              <a:gd name="T2" fmla="*/ 0 w 1680"/>
              <a:gd name="T3" fmla="*/ 2147483647 h 288"/>
              <a:gd name="T4" fmla="*/ 2147483647 w 1680"/>
              <a:gd name="T5" fmla="*/ 2147483647 h 288"/>
              <a:gd name="T6" fmla="*/ 2147483647 w 1680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288"/>
              <a:gd name="T14" fmla="*/ 1680 w 168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288">
                <a:moveTo>
                  <a:pt x="0" y="0"/>
                </a:moveTo>
                <a:lnTo>
                  <a:pt x="0" y="288"/>
                </a:lnTo>
                <a:lnTo>
                  <a:pt x="1680" y="288"/>
                </a:lnTo>
                <a:lnTo>
                  <a:pt x="1680" y="0"/>
                </a:lnTo>
              </a:path>
            </a:pathLst>
          </a:custGeom>
          <a:noFill/>
          <a:ln w="127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82782" y="152400"/>
            <a:ext cx="7772400" cy="52647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ym typeface="Symbol" pitchFamily="18" charset="2"/>
              </a:rPr>
              <a:t>Marcus tried to assassinate Caesar.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  <a:r>
              <a:rPr lang="en-GB" smtClean="0">
                <a:solidFill>
                  <a:srgbClr val="0000FF"/>
                </a:solidFill>
              </a:rPr>
              <a:t> Tryassassinate(Marcus, Caesar)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39588" y="125506"/>
            <a:ext cx="7772400" cy="4123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Conversion to Clausal Form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81000" y="1111437"/>
            <a:ext cx="8763000" cy="4625975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Resolution is one of the method by which we can do “mechanical inference” programmatically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Resolution requires that  all statement be converted into </a:t>
            </a:r>
            <a:r>
              <a:rPr lang="en-US" i="1" u="sng" dirty="0" smtClean="0"/>
              <a:t>normalized clausal</a:t>
            </a:r>
            <a:r>
              <a:rPr lang="en-US" dirty="0" smtClean="0"/>
              <a:t> form.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>
                <a:hlinkClick r:id="rId2" tooltip="Formula (mathematical logic)"/>
              </a:rPr>
              <a:t>formula</a:t>
            </a:r>
            <a:r>
              <a:rPr lang="en-US" dirty="0"/>
              <a:t> is in </a:t>
            </a:r>
            <a:r>
              <a:rPr lang="en-US" b="1" dirty="0"/>
              <a:t>conjunctive normal form</a:t>
            </a:r>
            <a:r>
              <a:rPr lang="en-US" dirty="0"/>
              <a:t> (</a:t>
            </a:r>
            <a:r>
              <a:rPr lang="en-US" b="1" dirty="0"/>
              <a:t>CNF</a:t>
            </a:r>
            <a:r>
              <a:rPr lang="en-US" dirty="0"/>
              <a:t>) or </a:t>
            </a:r>
            <a:r>
              <a:rPr lang="en-US" b="1" dirty="0"/>
              <a:t>clausal normal form</a:t>
            </a:r>
            <a:r>
              <a:rPr lang="en-US" dirty="0"/>
              <a:t> if it is a </a:t>
            </a:r>
            <a:r>
              <a:rPr lang="en-US" dirty="0">
                <a:hlinkClick r:id="rId3" tooltip="Logical conjunction"/>
              </a:rPr>
              <a:t>conjunction</a:t>
            </a:r>
            <a:r>
              <a:rPr lang="en-US" dirty="0"/>
              <a:t> of one or more </a:t>
            </a:r>
            <a:r>
              <a:rPr lang="en-US" dirty="0">
                <a:hlinkClick r:id="rId4" tooltip="Clause (logic)"/>
              </a:rPr>
              <a:t>clauses</a:t>
            </a:r>
            <a:r>
              <a:rPr lang="en-US" dirty="0"/>
              <a:t>, where a clause is a </a:t>
            </a:r>
            <a:r>
              <a:rPr lang="en-US" dirty="0">
                <a:hlinkClick r:id="rId5" tooltip="Logical disjunction"/>
              </a:rPr>
              <a:t>disjunction</a:t>
            </a:r>
            <a:r>
              <a:rPr lang="en-US" dirty="0"/>
              <a:t> of </a:t>
            </a:r>
            <a:r>
              <a:rPr lang="en-US" dirty="0">
                <a:hlinkClick r:id="rId6" tooltip="Literal (mathematical logic)"/>
              </a:rPr>
              <a:t>literals</a:t>
            </a:r>
            <a:r>
              <a:rPr lang="en-US" dirty="0"/>
              <a:t>; otherwise put, it is </a:t>
            </a:r>
            <a:r>
              <a:rPr lang="en-US" b="1" dirty="0"/>
              <a:t>an AND of ORs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</a:t>
            </a:r>
            <a:r>
              <a:rPr lang="en-US" b="1" dirty="0" smtClean="0"/>
              <a:t>Clause</a:t>
            </a:r>
            <a:r>
              <a:rPr lang="en-US" dirty="0" smtClean="0"/>
              <a:t> as </a:t>
            </a:r>
            <a:r>
              <a:rPr lang="en-US" i="1" u="sng" dirty="0" smtClean="0"/>
              <a:t>the disjunction of  a number of literal </a:t>
            </a:r>
            <a:endParaRPr lang="en-US" dirty="0" smtClean="0"/>
          </a:p>
          <a:p>
            <a:endParaRPr lang="en-US" i="1" u="sng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ground clause</a:t>
            </a:r>
            <a:r>
              <a:rPr lang="en-US" dirty="0" smtClean="0"/>
              <a:t> is one in which no variable occur in the expression.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horn Clause</a:t>
            </a:r>
            <a:r>
              <a:rPr lang="en-US" dirty="0" smtClean="0"/>
              <a:t> is a clause with at most one positive literal.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082" y="0"/>
            <a:ext cx="9717741" cy="5916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Conversion Of FOPL sentence to Clausal 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61365" y="833716"/>
            <a:ext cx="8695764" cy="5513295"/>
          </a:xfrm>
        </p:spPr>
        <p:txBody>
          <a:bodyPr/>
          <a:lstStyle/>
          <a:p>
            <a:r>
              <a:rPr lang="en-US" sz="3200" b="1" dirty="0" smtClean="0"/>
              <a:t>Step 1</a:t>
            </a:r>
            <a:r>
              <a:rPr lang="en-US" sz="3200" dirty="0" smtClean="0"/>
              <a:t>: Eliminate all implication (</a:t>
            </a:r>
            <a:r>
              <a:rPr lang="en-US" sz="3200" dirty="0" smtClean="0">
                <a:sym typeface="Wingdings" pitchFamily="2" charset="2"/>
              </a:rPr>
              <a:t>) and equivalency () connectives 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>
                <a:sym typeface="Wingdings" pitchFamily="2" charset="2"/>
              </a:rPr>
              <a:t>	</a:t>
            </a:r>
            <a:r>
              <a:rPr lang="en-US" sz="3200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 Q  ~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 Q,  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 Q  (~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 Q) &amp; (~</a:t>
            </a:r>
            <a:r>
              <a:rPr lang="en-GB" sz="3200" dirty="0" smtClean="0">
                <a:solidFill>
                  <a:srgbClr val="0070C0"/>
                </a:solidFill>
              </a:rPr>
              <a:t>Q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 P)</a:t>
            </a:r>
            <a:endParaRPr lang="en-US" sz="3200" dirty="0" smtClean="0">
              <a:solidFill>
                <a:srgbClr val="0070C0"/>
              </a:solidFill>
              <a:sym typeface="Wingdings" pitchFamily="2" charset="2"/>
            </a:endParaRPr>
          </a:p>
          <a:p>
            <a:endParaRPr lang="en-US" sz="3200" dirty="0" smtClean="0">
              <a:sym typeface="Wingdings" pitchFamily="2" charset="2"/>
            </a:endParaRPr>
          </a:p>
          <a:p>
            <a:r>
              <a:rPr lang="en-US" sz="3200" b="1" dirty="0" smtClean="0">
                <a:sym typeface="Wingdings" pitchFamily="2" charset="2"/>
              </a:rPr>
              <a:t>Step 2</a:t>
            </a:r>
            <a:r>
              <a:rPr lang="en-US" sz="3200" dirty="0" smtClean="0">
                <a:sym typeface="Wingdings" pitchFamily="2" charset="2"/>
              </a:rPr>
              <a:t>: Move all negations (~) so that they immediately precedes an atom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>
                <a:sym typeface="Wingdings" pitchFamily="2" charset="2"/>
              </a:rPr>
              <a:t>	(use </a:t>
            </a:r>
            <a:r>
              <a:rPr lang="en-US" sz="3200" u="sng" dirty="0" smtClean="0">
                <a:sym typeface="Wingdings" pitchFamily="2" charset="2"/>
              </a:rPr>
              <a:t>P in place of ~(~P)</a:t>
            </a:r>
            <a:r>
              <a:rPr lang="en-US" sz="3200" dirty="0" smtClean="0">
                <a:sym typeface="Wingdings" pitchFamily="2" charset="2"/>
              </a:rPr>
              <a:t> and  </a:t>
            </a:r>
            <a:r>
              <a:rPr lang="en-GB" sz="3200" u="sng" dirty="0" smtClean="0">
                <a:sym typeface="Symbol" pitchFamily="18" charset="2"/>
              </a:rPr>
              <a:t>x ~P(x) in place of  ~</a:t>
            </a:r>
            <a:r>
              <a:rPr lang="en-GB" sz="3200" u="sng" dirty="0" smtClean="0">
                <a:solidFill>
                  <a:srgbClr val="A50021"/>
                </a:solidFill>
                <a:sym typeface="Symbol" pitchFamily="18" charset="2"/>
              </a:rPr>
              <a:t>x</a:t>
            </a:r>
            <a:r>
              <a:rPr lang="en-GB" sz="3200" u="sng" dirty="0" smtClean="0">
                <a:sym typeface="Symbol" pitchFamily="18" charset="2"/>
              </a:rPr>
              <a:t> P(x)</a:t>
            </a:r>
            <a:endParaRPr lang="en-US" sz="32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8589" y="-143436"/>
            <a:ext cx="934122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Conversion Of FOPL sentence to Clausal 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0" y="977152"/>
            <a:ext cx="8857129" cy="509610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3200" b="1" dirty="0" smtClean="0"/>
              <a:t>Step 3</a:t>
            </a:r>
            <a:r>
              <a:rPr lang="en-US" sz="3200" dirty="0" smtClean="0"/>
              <a:t>: Rename variables, if necessary, so that all quantifiers have different variable assignments</a:t>
            </a:r>
          </a:p>
          <a:p>
            <a:pPr marL="0" indent="0" algn="just">
              <a:buNone/>
            </a:pPr>
            <a:r>
              <a:rPr lang="en-US" sz="3200" dirty="0" smtClean="0">
                <a:sym typeface="Wingdings" pitchFamily="2" charset="2"/>
              </a:rPr>
              <a:t>	</a:t>
            </a:r>
            <a:r>
              <a:rPr lang="en-GB" sz="3200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x</a:t>
            </a:r>
            <a:r>
              <a:rPr lang="en-GB" sz="3200" b="1" dirty="0" smtClean="0">
                <a:sym typeface="Symbol" pitchFamily="18" charset="2"/>
              </a:rPr>
              <a:t> ( P(x)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3200" b="1" dirty="0" smtClean="0">
                <a:sym typeface="Symbol" pitchFamily="18" charset="2"/>
              </a:rPr>
              <a:t> 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x</a:t>
            </a:r>
            <a:r>
              <a:rPr lang="en-GB" sz="3200" b="1" dirty="0" smtClean="0">
                <a:sym typeface="Symbol" pitchFamily="18" charset="2"/>
              </a:rPr>
              <a:t> Q(x) )</a:t>
            </a:r>
            <a:r>
              <a:rPr lang="en-GB" sz="3200" dirty="0" smtClean="0">
                <a:sym typeface="Symbol" pitchFamily="18" charset="2"/>
              </a:rPr>
              <a:t> should be renamed as 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x</a:t>
            </a:r>
            <a:r>
              <a:rPr lang="en-GB" sz="3200" b="1" dirty="0" smtClean="0">
                <a:sym typeface="Symbol" pitchFamily="18" charset="2"/>
              </a:rPr>
              <a:t> ( P(x)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3200" b="1" dirty="0" smtClean="0">
                <a:sym typeface="Symbol" pitchFamily="18" charset="2"/>
              </a:rPr>
              <a:t> 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y</a:t>
            </a:r>
            <a:r>
              <a:rPr lang="en-GB" sz="3200" b="1" dirty="0" smtClean="0">
                <a:sym typeface="Symbol" pitchFamily="18" charset="2"/>
              </a:rPr>
              <a:t> Q(y) )</a:t>
            </a:r>
            <a:endParaRPr lang="en-US" sz="3200" b="1" dirty="0" smtClean="0">
              <a:sym typeface="Wingdings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200" b="1" dirty="0" smtClean="0">
                <a:sym typeface="Wingdings" pitchFamily="2" charset="2"/>
              </a:rPr>
              <a:t>Step 4</a:t>
            </a:r>
            <a:r>
              <a:rPr lang="en-US" sz="3200" dirty="0" smtClean="0">
                <a:sym typeface="Wingdings" pitchFamily="2" charset="2"/>
              </a:rPr>
              <a:t>: </a:t>
            </a:r>
            <a:r>
              <a:rPr lang="en-US" sz="3200" dirty="0" err="1" smtClean="0">
                <a:sym typeface="Wingdings" pitchFamily="2" charset="2"/>
              </a:rPr>
              <a:t>Skolemize</a:t>
            </a:r>
            <a:r>
              <a:rPr lang="en-US" sz="3200" dirty="0" smtClean="0">
                <a:sym typeface="Wingdings" pitchFamily="2" charset="2"/>
              </a:rPr>
              <a:t> all existential quantifiers 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b="1" dirty="0" smtClean="0">
                <a:sym typeface="Wingdings" pitchFamily="2" charset="2"/>
              </a:rPr>
              <a:t>Step 5</a:t>
            </a:r>
            <a:r>
              <a:rPr lang="en-US" sz="3200" dirty="0" smtClean="0">
                <a:sym typeface="Wingdings" pitchFamily="2" charset="2"/>
              </a:rPr>
              <a:t>: Move all universal quantifiers to the left of the expression and put the expression into </a:t>
            </a:r>
            <a:r>
              <a:rPr lang="en-US" sz="3200" b="1" dirty="0" smtClean="0">
                <a:sym typeface="Wingdings" pitchFamily="2" charset="2"/>
              </a:rPr>
              <a:t>CNF </a:t>
            </a:r>
            <a:r>
              <a:rPr lang="en-US" sz="3200" dirty="0" smtClean="0">
                <a:sym typeface="Wingdings" pitchFamily="2" charset="2"/>
              </a:rPr>
              <a:t>form</a:t>
            </a:r>
          </a:p>
          <a:p>
            <a:pPr algn="just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	</a:t>
            </a:r>
            <a:endParaRPr lang="en-US" dirty="0" smtClean="0">
              <a:solidFill>
                <a:srgbClr val="0070C0"/>
              </a:solidFill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6" y="143435"/>
            <a:ext cx="874955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Conversion Of FOPL sentence to Clausal 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61365" y="1335741"/>
            <a:ext cx="8982635" cy="4114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>
                <a:sym typeface="Wingdings" pitchFamily="2" charset="2"/>
              </a:rPr>
              <a:t>Step </a:t>
            </a:r>
            <a:r>
              <a:rPr lang="en-US" sz="2800" b="1" dirty="0" smtClean="0">
                <a:sym typeface="Wingdings" pitchFamily="2" charset="2"/>
              </a:rPr>
              <a:t>6</a:t>
            </a:r>
            <a:r>
              <a:rPr lang="en-US" sz="2800" dirty="0" smtClean="0">
                <a:sym typeface="Wingdings" pitchFamily="2" charset="2"/>
              </a:rPr>
              <a:t>: </a:t>
            </a:r>
            <a:r>
              <a:rPr lang="en-US" sz="2800" dirty="0" smtClean="0"/>
              <a:t>Eliminate all  Universal quantifier  and conjunctions since they are retained implicitly.  (  as </a:t>
            </a:r>
            <a:r>
              <a:rPr lang="en-GB" sz="2800" dirty="0" smtClean="0">
                <a:sym typeface="Symbol" pitchFamily="18" charset="2"/>
              </a:rPr>
              <a:t>x P</a:t>
            </a:r>
            <a:r>
              <a:rPr lang="en-GB" sz="2800" dirty="0" smtClean="0"/>
              <a:t>(x)</a:t>
            </a:r>
            <a:r>
              <a:rPr lang="en-GB" sz="2800" dirty="0" smtClean="0">
                <a:sym typeface="Symbol" pitchFamily="18" charset="2"/>
              </a:rPr>
              <a:t>  P</a:t>
            </a:r>
            <a:r>
              <a:rPr lang="en-GB" sz="2800" dirty="0" smtClean="0"/>
              <a:t>(x) ). </a:t>
            </a:r>
          </a:p>
          <a:p>
            <a:pPr>
              <a:buFont typeface="Wingdings" pitchFamily="2" charset="2"/>
              <a:buChar char="q"/>
            </a:pPr>
            <a:endParaRPr lang="en-GB" sz="2800" dirty="0" smtClean="0"/>
          </a:p>
          <a:p>
            <a:pPr>
              <a:buFont typeface="Wingdings" pitchFamily="2" charset="2"/>
              <a:buChar char="q"/>
            </a:pPr>
            <a:r>
              <a:rPr lang="en-GB" sz="2800" dirty="0" smtClean="0"/>
              <a:t> </a:t>
            </a:r>
            <a:r>
              <a:rPr lang="en-US" sz="2800" b="1" dirty="0">
                <a:sym typeface="Wingdings" pitchFamily="2" charset="2"/>
              </a:rPr>
              <a:t>Step </a:t>
            </a:r>
            <a:r>
              <a:rPr lang="en-US" sz="2800" b="1" dirty="0" smtClean="0">
                <a:sym typeface="Wingdings" pitchFamily="2" charset="2"/>
              </a:rPr>
              <a:t>7</a:t>
            </a:r>
            <a:r>
              <a:rPr lang="en-US" sz="2800" dirty="0" smtClean="0">
                <a:sym typeface="Wingdings" pitchFamily="2" charset="2"/>
              </a:rPr>
              <a:t>:</a:t>
            </a:r>
            <a:r>
              <a:rPr lang="en-GB" sz="2800" dirty="0" smtClean="0"/>
              <a:t> The resulting expressions are clauses and the set of such expressions is said to be is clausal form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A15777-F031-4478-8A1B-8BE34DA2D823}" type="slidenum">
              <a:rPr lang="en-GB" sz="1000" smtClean="0"/>
              <a:pPr/>
              <a:t>109</a:t>
            </a:fld>
            <a:endParaRPr lang="en-GB" sz="10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35" y="0"/>
            <a:ext cx="8534400" cy="842682"/>
          </a:xfrm>
        </p:spPr>
        <p:txBody>
          <a:bodyPr/>
          <a:lstStyle/>
          <a:p>
            <a:r>
              <a:rPr lang="en-GB" smtClean="0">
                <a:solidFill>
                  <a:srgbClr val="00B050"/>
                </a:solidFill>
              </a:rPr>
              <a:t>Conversion to Clause Form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728" y="1160928"/>
            <a:ext cx="8570259" cy="4307543"/>
          </a:xfrm>
          <a:noFill/>
        </p:spPr>
        <p:txBody>
          <a:bodyPr/>
          <a:lstStyle/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 dirty="0" smtClean="0"/>
              <a:t>Eliminate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GB" sz="2000" dirty="0" smtClean="0"/>
              <a:t>.</a:t>
            </a: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latin typeface="Tahoma" pitchFamily="34" charset="0"/>
              </a:rPr>
              <a:t>		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 Q  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Q</a:t>
            </a:r>
            <a:endParaRPr lang="en-GB" sz="2000" dirty="0" smtClean="0">
              <a:solidFill>
                <a:srgbClr val="A50021"/>
              </a:solidFill>
            </a:endParaRP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AutoNum type="arabicPeriod" startAt="2"/>
            </a:pPr>
            <a:r>
              <a:rPr lang="en-GB" sz="2000" dirty="0" smtClean="0"/>
              <a:t>Reduce the scope of each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GB" sz="2000" dirty="0" smtClean="0">
                <a:sym typeface="Symbol" pitchFamily="18" charset="2"/>
              </a:rPr>
              <a:t> </a:t>
            </a:r>
            <a:r>
              <a:rPr lang="en-GB" sz="2000" dirty="0" smtClean="0"/>
              <a:t>to a single term.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latin typeface="Tahoma" pitchFamily="34" charset="0"/>
                <a:sym typeface="Symbol" pitchFamily="18" charset="2"/>
              </a:rPr>
              <a:t>	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Q)  P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Q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Q)  P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Q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x: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x: 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	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x: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x: 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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P</a:t>
            </a:r>
            <a:endParaRPr lang="en-GB" dirty="0" smtClean="0">
              <a:solidFill>
                <a:srgbClr val="A50021"/>
              </a:solidFill>
            </a:endParaRP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r>
              <a:rPr lang="en-GB" sz="2000" dirty="0" smtClean="0"/>
              <a:t>Standardize </a:t>
            </a:r>
            <a:r>
              <a:rPr lang="en-GB" sz="2000" dirty="0" smtClean="0">
                <a:solidFill>
                  <a:srgbClr val="0000FF"/>
                </a:solidFill>
              </a:rPr>
              <a:t>variables</a:t>
            </a:r>
            <a:r>
              <a:rPr lang="en-GB" sz="2000" dirty="0" smtClean="0"/>
              <a:t> so that each quantifier binds a unique variable.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latin typeface="Tahoma" pitchFamily="34" charset="0"/>
              </a:rPr>
              <a:t>	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P(x))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x Q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(x))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 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(x))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y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Q(y))</a:t>
            </a:r>
            <a:endParaRPr lang="en-GB" sz="20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28675" y="125413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Logical connectives and their symbols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18062"/>
              </p:ext>
            </p:extLst>
          </p:nvPr>
        </p:nvGraphicFramePr>
        <p:xfrm>
          <a:off x="457200" y="1600200"/>
          <a:ext cx="8229600" cy="266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6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connectives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Symbol</a:t>
                      </a:r>
                      <a:endParaRPr lang="en-US" sz="1800" dirty="0"/>
                    </a:p>
                  </a:txBody>
                  <a:tcPr marT="45703" marB="45703"/>
                </a:tc>
              </a:tr>
              <a:tr h="5181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 or Negation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~</a:t>
                      </a:r>
                      <a:endParaRPr lang="en-US" sz="1800" dirty="0"/>
                    </a:p>
                  </a:txBody>
                  <a:tcPr marT="45703" marB="45703"/>
                </a:tc>
              </a:tr>
              <a:tr h="3962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 or Conjunction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</a:t>
                      </a:r>
                      <a:r>
                        <a:rPr lang="en-US" sz="2000" dirty="0" smtClean="0"/>
                        <a:t>&amp;</a:t>
                      </a:r>
                      <a:endParaRPr lang="en-US" sz="1800" dirty="0"/>
                    </a:p>
                  </a:txBody>
                  <a:tcPr marT="45703" marB="45703"/>
                </a:tc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 </a:t>
                      </a:r>
                      <a:r>
                        <a:rPr lang="en-US" sz="1800" dirty="0" err="1" smtClean="0"/>
                        <a:t>or</a:t>
                      </a:r>
                      <a:r>
                        <a:rPr lang="en-US" sz="1800" dirty="0" smtClean="0"/>
                        <a:t> Disjunction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3" marB="45703"/>
                </a:tc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If… Then</a:t>
                      </a:r>
                      <a:r>
                        <a:rPr lang="en-US" sz="1800" dirty="0" smtClean="0"/>
                        <a:t> or Implication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3" marB="45703"/>
                </a:tc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If and only If </a:t>
                      </a:r>
                      <a:r>
                        <a:rPr lang="en-US" sz="1800" b="0" dirty="0" smtClean="0"/>
                        <a:t>or Double Implication </a:t>
                      </a:r>
                      <a:r>
                        <a:rPr lang="en-US" dirty="0" err="1" smtClean="0">
                          <a:ea typeface="+mn-ea"/>
                          <a:sym typeface="Symbol"/>
                        </a:rPr>
                        <a:t>Biconditional</a:t>
                      </a:r>
                      <a:endParaRPr lang="en-US" sz="18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3" marB="45703"/>
                </a:tc>
              </a:tr>
            </a:tbl>
          </a:graphicData>
        </a:graphic>
      </p:graphicFrame>
      <p:graphicFrame>
        <p:nvGraphicFramePr>
          <p:cNvPr id="8218" name="Object 2"/>
          <p:cNvGraphicFramePr>
            <a:graphicFrameLocks noChangeAspect="1"/>
          </p:cNvGraphicFramePr>
          <p:nvPr/>
        </p:nvGraphicFramePr>
        <p:xfrm>
          <a:off x="4724400" y="289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" name="Equation" r:id="rId3" imgW="139518" imgH="126835" progId="Equation.3">
                  <p:embed/>
                </p:oleObj>
              </mc:Choice>
              <mc:Fallback>
                <p:oleObj name="Equation" r:id="rId3" imgW="139518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3"/>
          <p:cNvGraphicFramePr>
            <a:graphicFrameLocks noChangeAspect="1"/>
          </p:cNvGraphicFramePr>
          <p:nvPr/>
        </p:nvGraphicFramePr>
        <p:xfrm>
          <a:off x="4648200" y="3352800"/>
          <a:ext cx="4762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" name="Equation" r:id="rId5" imgW="190417" imgH="139639" progId="Equation.3">
                  <p:embed/>
                </p:oleObj>
              </mc:Choice>
              <mc:Fallback>
                <p:oleObj name="Equation" r:id="rId5" imgW="190417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4762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5"/>
          <p:cNvGraphicFramePr>
            <a:graphicFrameLocks noChangeAspect="1"/>
          </p:cNvGraphicFramePr>
          <p:nvPr/>
        </p:nvGraphicFramePr>
        <p:xfrm>
          <a:off x="4689475" y="3657600"/>
          <a:ext cx="508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8" name="Equation" r:id="rId7" imgW="203112" imgH="139639" progId="Equation.3">
                  <p:embed/>
                </p:oleObj>
              </mc:Choice>
              <mc:Fallback>
                <p:oleObj name="Equation" r:id="rId7" imgW="203112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3657600"/>
                        <a:ext cx="508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8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3D4D03-50C9-41D1-9480-60F75BC79E74}" type="slidenum">
              <a:rPr lang="en-GB" sz="1000" smtClean="0"/>
              <a:pPr/>
              <a:t>110</a:t>
            </a:fld>
            <a:endParaRPr lang="en-GB" sz="10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46847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Conversion to Clause Form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365" y="1255059"/>
            <a:ext cx="8767482" cy="5069541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/>
              <a:t>Move all </a:t>
            </a:r>
            <a:r>
              <a:rPr lang="en-GB" sz="2000" dirty="0" smtClean="0">
                <a:solidFill>
                  <a:srgbClr val="0000FF"/>
                </a:solidFill>
              </a:rPr>
              <a:t>quantifiers</a:t>
            </a:r>
            <a:r>
              <a:rPr lang="en-GB" sz="2000" dirty="0" smtClean="0"/>
              <a:t> to the left without changing their relative order.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 smtClean="0">
                <a:solidFill>
                  <a:srgbClr val="A50021"/>
                </a:solidFill>
              </a:rPr>
              <a:t>	(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</a:t>
            </a:r>
            <a:r>
              <a:rPr lang="en-GB" dirty="0" err="1" smtClean="0">
                <a:solidFill>
                  <a:srgbClr val="A50021"/>
                </a:solidFill>
              </a:rPr>
              <a:t>P</a:t>
            </a:r>
            <a:r>
              <a:rPr lang="en-GB" dirty="0" smtClean="0">
                <a:solidFill>
                  <a:srgbClr val="A50021"/>
                </a:solidFill>
              </a:rPr>
              <a:t>(x))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</a:rPr>
              <a:t>(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y Q</a:t>
            </a:r>
            <a:r>
              <a:rPr lang="en-GB" dirty="0" smtClean="0">
                <a:solidFill>
                  <a:srgbClr val="A50021"/>
                </a:solidFill>
              </a:rPr>
              <a:t>(y))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xy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(P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</a:rPr>
              <a:t>(Q(y))</a:t>
            </a:r>
            <a:endParaRPr lang="en-GB" dirty="0" smtClean="0"/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/>
              <a:t>Eliminate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 </a:t>
            </a:r>
            <a:r>
              <a:rPr lang="en-GB" sz="2000" dirty="0" smtClean="0">
                <a:sym typeface="Symbol" pitchFamily="18" charset="2"/>
              </a:rPr>
              <a:t>(</a:t>
            </a:r>
            <a:r>
              <a:rPr lang="en-GB" sz="2000" dirty="0" err="1" smtClean="0">
                <a:sym typeface="Symbol" pitchFamily="18" charset="2"/>
              </a:rPr>
              <a:t>Skolemization</a:t>
            </a:r>
            <a:r>
              <a:rPr lang="en-GB" sz="2000" dirty="0" smtClean="0">
                <a:sym typeface="Symbol" pitchFamily="18" charset="2"/>
              </a:rPr>
              <a:t>).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ym typeface="Symbol" pitchFamily="18" charset="2"/>
              </a:rPr>
              <a:t>	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x 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P</a:t>
            </a:r>
            <a:r>
              <a:rPr lang="en-GB" dirty="0" smtClean="0">
                <a:solidFill>
                  <a:srgbClr val="A50021"/>
                </a:solidFill>
              </a:rPr>
              <a:t>(</a:t>
            </a:r>
            <a:r>
              <a:rPr lang="en-GB" dirty="0" smtClean="0">
                <a:solidFill>
                  <a:srgbClr val="0000FF"/>
                </a:solidFill>
              </a:rPr>
              <a:t>c</a:t>
            </a:r>
            <a:r>
              <a:rPr lang="en-GB" dirty="0" smtClean="0">
                <a:solidFill>
                  <a:srgbClr val="A50021"/>
                </a:solidFill>
              </a:rPr>
              <a:t>)	</a:t>
            </a:r>
            <a:r>
              <a:rPr lang="en-GB" dirty="0" smtClean="0"/>
              <a:t>		</a:t>
            </a:r>
            <a:r>
              <a:rPr lang="en-GB" dirty="0" err="1" smtClean="0"/>
              <a:t>Skolem</a:t>
            </a:r>
            <a:r>
              <a:rPr lang="en-GB" dirty="0" smtClean="0"/>
              <a:t> constant</a:t>
            </a:r>
            <a:endParaRPr lang="en-GB" dirty="0" smtClean="0">
              <a:sym typeface="Symbol" pitchFamily="18" charset="2"/>
            </a:endParaRP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ym typeface="Symbol" pitchFamily="18" charset="2"/>
              </a:rPr>
              <a:t>	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x:y P</a:t>
            </a:r>
            <a:r>
              <a:rPr lang="en-GB" dirty="0" smtClean="0">
                <a:solidFill>
                  <a:srgbClr val="A50021"/>
                </a:solidFill>
              </a:rPr>
              <a:t>(x, y)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xP</a:t>
            </a:r>
            <a:r>
              <a:rPr lang="en-GB" dirty="0" smtClean="0">
                <a:solidFill>
                  <a:srgbClr val="A50021"/>
                </a:solidFill>
              </a:rPr>
              <a:t>(x, </a:t>
            </a:r>
            <a:r>
              <a:rPr lang="en-GB" dirty="0" smtClean="0">
                <a:solidFill>
                  <a:srgbClr val="0000FF"/>
                </a:solidFill>
              </a:rPr>
              <a:t>f</a:t>
            </a:r>
            <a:r>
              <a:rPr lang="en-GB" dirty="0" smtClean="0">
                <a:solidFill>
                  <a:srgbClr val="A50021"/>
                </a:solidFill>
              </a:rPr>
              <a:t>(x))</a:t>
            </a:r>
            <a:r>
              <a:rPr lang="en-GB" dirty="0" smtClean="0"/>
              <a:t>		</a:t>
            </a:r>
            <a:r>
              <a:rPr lang="en-GB" dirty="0" err="1" smtClean="0"/>
              <a:t>Skolem</a:t>
            </a:r>
            <a:r>
              <a:rPr lang="en-GB" dirty="0" smtClean="0"/>
              <a:t> function</a:t>
            </a:r>
            <a:endParaRPr lang="en-GB" dirty="0" smtClean="0"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>
                <a:sym typeface="Symbol" pitchFamily="18" charset="2"/>
              </a:rPr>
              <a:t>Drop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GB" sz="2000" dirty="0" smtClean="0">
                <a:sym typeface="Symbol" pitchFamily="18" charset="2"/>
              </a:rPr>
              <a:t>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	 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endParaRPr lang="en-GB" dirty="0" smtClean="0"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>
                <a:sym typeface="Symbol" pitchFamily="18" charset="2"/>
              </a:rPr>
              <a:t>Convert the formula into a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conjunction of </a:t>
            </a:r>
            <a:r>
              <a:rPr lang="en-GB" sz="2000" dirty="0" err="1" smtClean="0">
                <a:solidFill>
                  <a:srgbClr val="0000FF"/>
                </a:solidFill>
                <a:sym typeface="Symbol" pitchFamily="18" charset="2"/>
              </a:rPr>
              <a:t>disjuncts</a:t>
            </a:r>
            <a:r>
              <a:rPr lang="en-GB" sz="2000" dirty="0" smtClean="0">
                <a:sym typeface="Symbol" pitchFamily="18" charset="2"/>
              </a:rPr>
              <a:t>.</a:t>
            </a: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sym typeface="Symbol" pitchFamily="18" charset="2"/>
              </a:rPr>
              <a:t>		 </a:t>
            </a:r>
            <a:r>
              <a:rPr lang="en-GB" sz="2000" dirty="0" smtClean="0">
                <a:solidFill>
                  <a:srgbClr val="A50021"/>
                </a:solidFill>
              </a:rPr>
              <a:t>(P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 Q</a:t>
            </a:r>
            <a:r>
              <a:rPr lang="en-GB" sz="2000" dirty="0" smtClean="0">
                <a:solidFill>
                  <a:srgbClr val="A50021"/>
                </a:solidFill>
              </a:rPr>
              <a:t>)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  R  </a:t>
            </a:r>
            <a:r>
              <a:rPr lang="en-GB" sz="2000" dirty="0" smtClean="0">
                <a:solidFill>
                  <a:srgbClr val="A50021"/>
                </a:solidFill>
              </a:rPr>
              <a:t>(P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 R</a:t>
            </a:r>
            <a:r>
              <a:rPr lang="en-GB" sz="2000" dirty="0" smtClean="0">
                <a:solidFill>
                  <a:srgbClr val="A50021"/>
                </a:solidFill>
              </a:rPr>
              <a:t>)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 </a:t>
            </a:r>
            <a:r>
              <a:rPr lang="en-GB" sz="2000" dirty="0" smtClean="0">
                <a:solidFill>
                  <a:srgbClr val="A50021"/>
                </a:solidFill>
              </a:rPr>
              <a:t>(Q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 R</a:t>
            </a:r>
            <a:r>
              <a:rPr lang="en-GB" sz="2000" dirty="0" smtClean="0">
                <a:solidFill>
                  <a:srgbClr val="A50021"/>
                </a:solidFill>
              </a:rPr>
              <a:t>)</a:t>
            </a:r>
            <a:endParaRPr lang="en-GB" sz="2000" dirty="0" smtClean="0">
              <a:solidFill>
                <a:srgbClr val="A50021"/>
              </a:solidFill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sym typeface="Symbol" pitchFamily="18" charset="2"/>
              </a:rPr>
              <a:t>8.	Create a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separate clause</a:t>
            </a:r>
            <a:r>
              <a:rPr lang="en-GB" sz="2000" dirty="0" smtClean="0">
                <a:sym typeface="Symbol" pitchFamily="18" charset="2"/>
              </a:rPr>
              <a:t> corresponding to each conjunct.</a:t>
            </a: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sym typeface="Symbol" pitchFamily="18" charset="2"/>
              </a:rPr>
              <a:t>9.	Standardize apart the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variables</a:t>
            </a:r>
            <a:r>
              <a:rPr lang="en-GB" sz="2000" dirty="0" smtClean="0">
                <a:sym typeface="Symbol" pitchFamily="18" charset="2"/>
              </a:rPr>
              <a:t> in the set of obtained clauses.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2836"/>
            <a:ext cx="7772400" cy="4774442"/>
          </a:xfrm>
        </p:spPr>
        <p:txBody>
          <a:bodyPr/>
          <a:lstStyle/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x y</a:t>
            </a:r>
            <a:r>
              <a:rPr lang="en-GB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z P(f(x), y, z)  (u Q( x, u) &amp; v R( y, v))</a:t>
            </a:r>
            <a:endParaRPr lang="en-GB" dirty="0" smtClean="0">
              <a:latin typeface="Calibri" pitchFamily="34" charset="0"/>
              <a:sym typeface="Symbol" pitchFamily="18" charset="2"/>
            </a:endParaRPr>
          </a:p>
          <a:p>
            <a:endParaRPr lang="en-GB" sz="1600" dirty="0" smtClean="0">
              <a:latin typeface="Tahoma" pitchFamily="34" charset="0"/>
              <a:sym typeface="Symbol" pitchFamily="18" charset="2"/>
            </a:endParaRPr>
          </a:p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x y( ~ z P(f(x), y, z) 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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(u Q( x, u) &amp; v R( y, v)))</a:t>
            </a:r>
          </a:p>
          <a:p>
            <a:endParaRPr lang="en-GB" sz="1400" dirty="0" smtClean="0">
              <a:latin typeface="Calibri" pitchFamily="34" charset="0"/>
              <a:sym typeface="Symbol" pitchFamily="18" charset="2"/>
            </a:endParaRPr>
          </a:p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y(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 z~ P(f(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c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), y, z)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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(u Q( x, u) &amp; v R( y, v)))</a:t>
            </a:r>
          </a:p>
          <a:p>
            <a:endParaRPr lang="en-GB" sz="1600" dirty="0" smtClean="0">
              <a:latin typeface="Calibri" pitchFamily="34" charset="0"/>
              <a:sym typeface="Symbol" pitchFamily="18" charset="2"/>
            </a:endParaRPr>
          </a:p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</a:t>
            </a:r>
            <a:r>
              <a:rPr lang="en-GB" sz="2800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y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(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~ P(f(c), y, 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g(y)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 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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( Q( c, 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h(y)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&amp;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R( y, 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i(y)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))</a:t>
            </a:r>
          </a:p>
          <a:p>
            <a:pPr>
              <a:buFont typeface="Wingdings 2" pitchFamily="18" charset="2"/>
              <a:buNone/>
            </a:pPr>
            <a:r>
              <a:rPr lang="en-GB" sz="2800" dirty="0" smtClean="0">
                <a:latin typeface="Tahoma" pitchFamily="34" charset="0"/>
                <a:sym typeface="Symbol" pitchFamily="18" charset="2"/>
              </a:rPr>
              <a:t>			A	      	     B	      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&amp;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      C</a:t>
            </a:r>
          </a:p>
          <a:p>
            <a:r>
              <a:rPr lang="en-GB" dirty="0" smtClean="0">
                <a:latin typeface="Calibri" pitchFamily="34" charset="0"/>
                <a:sym typeface="Symbol" pitchFamily="18" charset="2"/>
              </a:rPr>
              <a:t>(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~ P(f(c), y, g(y))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  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( Q( c, h(y))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 )&amp;  ( 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~ P(f(c), y, g(y)) 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R( y, i(y)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 )</a:t>
            </a:r>
          </a:p>
          <a:p>
            <a:pPr>
              <a:buFont typeface="Wingdings 2" pitchFamily="18" charset="2"/>
              <a:buNone/>
            </a:pPr>
            <a:r>
              <a:rPr lang="en-GB" sz="2800" dirty="0" smtClean="0">
                <a:latin typeface="Tahoma" pitchFamily="34" charset="0"/>
                <a:sym typeface="Symbol" pitchFamily="18" charset="2"/>
              </a:rPr>
              <a:t>		 </a:t>
            </a:r>
            <a:r>
              <a:rPr lang="en-GB" sz="2000" dirty="0" smtClean="0">
                <a:latin typeface="Tahoma" pitchFamily="34" charset="0"/>
                <a:sym typeface="Symbol" pitchFamily="18" charset="2"/>
              </a:rPr>
              <a:t>    (A	      	         B)      &amp;     (       A	</a:t>
            </a:r>
            <a:r>
              <a:rPr lang="en-GB" sz="2000" dirty="0" smtClean="0">
                <a:latin typeface="Calibri" pitchFamily="34" charset="0"/>
                <a:sym typeface="Symbol" pitchFamily="18" charset="2"/>
              </a:rPr>
              <a:t>  </a:t>
            </a:r>
            <a:r>
              <a:rPr lang="en-GB" sz="2000" dirty="0" smtClean="0">
                <a:latin typeface="Tahoma" pitchFamily="34" charset="0"/>
                <a:sym typeface="Symbol" pitchFamily="18" charset="2"/>
              </a:rPr>
              <a:t>	C   )</a:t>
            </a:r>
            <a:endParaRPr lang="en-GB" sz="2800" dirty="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Compound Proposition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081" y="1219200"/>
            <a:ext cx="8641977" cy="5105400"/>
          </a:xfrm>
        </p:spPr>
        <p:txBody>
          <a:bodyPr>
            <a:normAutofit fontScale="92500" lnSpcReduction="20000"/>
          </a:bodyPr>
          <a:lstStyle/>
          <a:p>
            <a:pPr marL="868680" lvl="1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4400" dirty="0" smtClean="0"/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dirty="0" smtClean="0"/>
              <a:t>It is raining </a:t>
            </a:r>
            <a:r>
              <a:rPr lang="en-US" sz="4400" b="1" i="1" dirty="0" smtClean="0"/>
              <a:t>and</a:t>
            </a:r>
            <a:r>
              <a:rPr lang="en-US" sz="4400" dirty="0" smtClean="0"/>
              <a:t> wind is blowing</a:t>
            </a:r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dirty="0" smtClean="0"/>
              <a:t>The moon I made of green cheese </a:t>
            </a:r>
            <a:r>
              <a:rPr lang="en-US" sz="4400" b="1" i="1" dirty="0" smtClean="0"/>
              <a:t>or</a:t>
            </a:r>
            <a:r>
              <a:rPr lang="en-US" sz="4400" dirty="0" smtClean="0"/>
              <a:t> it is not</a:t>
            </a:r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b="1" dirty="0" smtClean="0"/>
              <a:t>If</a:t>
            </a:r>
            <a:r>
              <a:rPr lang="en-US" sz="4400" dirty="0" smtClean="0"/>
              <a:t> you study hard </a:t>
            </a:r>
            <a:r>
              <a:rPr lang="en-US" sz="4400" b="1" i="1" dirty="0" smtClean="0"/>
              <a:t>(then) </a:t>
            </a:r>
            <a:r>
              <a:rPr lang="en-US" sz="4400" dirty="0" smtClean="0"/>
              <a:t>you will be rewarded</a:t>
            </a:r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dirty="0" smtClean="0"/>
              <a:t>The sum of 10 </a:t>
            </a:r>
            <a:r>
              <a:rPr lang="en-US" sz="4400" b="1" i="1" dirty="0" smtClean="0"/>
              <a:t>and</a:t>
            </a:r>
            <a:r>
              <a:rPr lang="en-US" sz="4400" dirty="0" smtClean="0"/>
              <a:t> 20 is </a:t>
            </a:r>
            <a:r>
              <a:rPr lang="en-US" sz="4400" b="1" i="1" dirty="0" smtClean="0"/>
              <a:t>not</a:t>
            </a:r>
            <a:r>
              <a:rPr lang="en-US" sz="4400" dirty="0" smtClean="0"/>
              <a:t> 50</a:t>
            </a:r>
            <a:endParaRPr lang="en-US" dirty="0" smtClean="0"/>
          </a:p>
          <a:p>
            <a:pPr marL="868680" lvl="1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endParaRPr lang="en-US" dirty="0"/>
          </a:p>
          <a:p>
            <a:pPr marL="928116" lvl="1" indent="-342900" algn="just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928116" lvl="1" indent="-342900" algn="just" eaLnBrk="1" fontAlgn="auto" hangingPunct="1">
              <a:spcAft>
                <a:spcPts val="0"/>
              </a:spcAft>
              <a:defRPr/>
            </a:pPr>
            <a:r>
              <a:rPr lang="en-US" dirty="0"/>
              <a:t>T and F are special symbols having the values true and false.</a:t>
            </a:r>
          </a:p>
          <a:p>
            <a:pPr marL="868680" lvl="1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0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PL Syntax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419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The syntax of PL is recursively defined as follows</a:t>
            </a:r>
          </a:p>
          <a:p>
            <a:pPr lvl="1" eaLnBrk="1" hangingPunct="1"/>
            <a:r>
              <a:rPr lang="en-US" sz="2400" dirty="0" smtClean="0"/>
              <a:t>T and F are formulas</a:t>
            </a:r>
          </a:p>
          <a:p>
            <a:pPr lvl="1" eaLnBrk="1" hangingPunct="1"/>
            <a:r>
              <a:rPr lang="en-US" sz="2400" dirty="0" smtClean="0"/>
              <a:t>If P and Q are formulas, the following are also formula</a:t>
            </a:r>
          </a:p>
          <a:p>
            <a:pPr lvl="2" eaLnBrk="1" hangingPunct="1"/>
            <a:r>
              <a:rPr lang="en-US" sz="2400" dirty="0" smtClean="0"/>
              <a:t>(</a:t>
            </a:r>
            <a:r>
              <a:rPr lang="en-US" sz="2400" baseline="30000" dirty="0" smtClean="0"/>
              <a:t>~</a:t>
            </a:r>
            <a:r>
              <a:rPr lang="en-US" sz="2400" dirty="0" smtClean="0"/>
              <a:t>P)</a:t>
            </a:r>
          </a:p>
          <a:p>
            <a:pPr lvl="2" eaLnBrk="1" hangingPunct="1"/>
            <a:r>
              <a:rPr lang="en-US" sz="2400" dirty="0" smtClean="0"/>
              <a:t>( P &amp; Q )</a:t>
            </a:r>
          </a:p>
          <a:p>
            <a:pPr lvl="2" eaLnBrk="1" hangingPunct="1"/>
            <a:r>
              <a:rPr lang="en-US" sz="2400" dirty="0" smtClean="0"/>
              <a:t>( P V Q )</a:t>
            </a:r>
          </a:p>
          <a:p>
            <a:pPr lvl="2" eaLnBrk="1" hangingPunct="1"/>
            <a:r>
              <a:rPr lang="en-US" sz="2400" dirty="0" smtClean="0"/>
              <a:t>( P </a:t>
            </a:r>
            <a:r>
              <a:rPr lang="en-US" sz="2400" dirty="0" smtClean="0">
                <a:sym typeface="Wingdings" pitchFamily="2" charset="2"/>
              </a:rPr>
              <a:t>Q ) </a:t>
            </a:r>
          </a:p>
          <a:p>
            <a:pPr lvl="2" eaLnBrk="1" hangingPunct="1"/>
            <a:r>
              <a:rPr lang="en-US" sz="2400" dirty="0" smtClean="0">
                <a:sym typeface="Wingdings" pitchFamily="2" charset="2"/>
              </a:rPr>
              <a:t>(P  Q)</a:t>
            </a:r>
          </a:p>
          <a:p>
            <a:pPr lvl="1" eaLnBrk="1" hangingPunct="1"/>
            <a:endParaRPr lang="en-US" dirty="0" smtClean="0"/>
          </a:p>
          <a:p>
            <a:pPr lvl="2" eaLnBrk="1" hangingPunct="1"/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9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0226-C182-46CE-BD7E-15A151B00570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091" y="100734"/>
            <a:ext cx="7772400" cy="50886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Examples of PL sentences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3650"/>
            <a:ext cx="7772400" cy="4832350"/>
          </a:xfrm>
        </p:spPr>
        <p:txBody>
          <a:bodyPr/>
          <a:lstStyle/>
          <a:p>
            <a:r>
              <a:rPr lang="en-US" dirty="0"/>
              <a:t>P means </a:t>
            </a:r>
            <a:r>
              <a:rPr lang="en-US" sz="2800" dirty="0"/>
              <a:t>“It is hot.”</a:t>
            </a:r>
          </a:p>
          <a:p>
            <a:r>
              <a:rPr lang="en-US" dirty="0"/>
              <a:t>Q means </a:t>
            </a:r>
            <a:r>
              <a:rPr lang="en-US" sz="2800" dirty="0"/>
              <a:t>“It is humid.”</a:t>
            </a:r>
          </a:p>
          <a:p>
            <a:r>
              <a:rPr lang="en-US" dirty="0"/>
              <a:t>R means </a:t>
            </a:r>
            <a:r>
              <a:rPr lang="en-US" sz="2800" dirty="0"/>
              <a:t>“It is raining.”</a:t>
            </a:r>
          </a:p>
          <a:p>
            <a:r>
              <a:rPr lang="en-US" dirty="0"/>
              <a:t>(P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R </a:t>
            </a:r>
          </a:p>
          <a:p>
            <a:pPr lvl="1">
              <a:buFontTx/>
              <a:buNone/>
            </a:pPr>
            <a:r>
              <a:rPr lang="en-US" sz="2400" dirty="0"/>
              <a:t>“If it is hot and humid, then it is raining”</a:t>
            </a:r>
            <a:endParaRPr lang="en-US" dirty="0"/>
          </a:p>
          <a:p>
            <a:r>
              <a:rPr lang="en-US" dirty="0"/>
              <a:t>Q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P </a:t>
            </a:r>
          </a:p>
          <a:p>
            <a:pPr lvl="1">
              <a:buFontTx/>
              <a:buNone/>
            </a:pPr>
            <a:r>
              <a:rPr lang="en-US" sz="2400" dirty="0"/>
              <a:t>“If it is humid, then it is hot”</a:t>
            </a:r>
            <a:endParaRPr lang="en-US" dirty="0"/>
          </a:p>
          <a:p>
            <a:r>
              <a:rPr lang="en-US" dirty="0"/>
              <a:t>A better way:</a:t>
            </a:r>
          </a:p>
          <a:p>
            <a:pPr lvl="1">
              <a:buFontTx/>
              <a:buNone/>
            </a:pPr>
            <a:r>
              <a:rPr lang="en-US" dirty="0"/>
              <a:t>Hot = “It is hot”</a:t>
            </a:r>
          </a:p>
          <a:p>
            <a:pPr lvl="1">
              <a:buFontTx/>
              <a:buNone/>
            </a:pPr>
            <a:r>
              <a:rPr lang="en-US" dirty="0"/>
              <a:t>Humid = “It is humid”</a:t>
            </a:r>
          </a:p>
          <a:p>
            <a:pPr lvl="1">
              <a:buFontTx/>
              <a:buNone/>
            </a:pPr>
            <a:r>
              <a:rPr lang="en-US" dirty="0"/>
              <a:t>Raining = “It is raining”</a:t>
            </a:r>
          </a:p>
        </p:txBody>
      </p:sp>
    </p:spTree>
    <p:extLst>
      <p:ext uri="{BB962C8B-B14F-4D97-AF65-F5344CB8AC3E}">
        <p14:creationId xmlns:p14="http://schemas.microsoft.com/office/powerpoint/2010/main" val="91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B9EA-5345-4698-BB41-4B59D0364B8F}" type="slidenum">
              <a:rPr lang="en-US"/>
              <a:pPr/>
              <a:t>15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945" y="117764"/>
            <a:ext cx="7772400" cy="519545"/>
          </a:xfrm>
        </p:spPr>
        <p:txBody>
          <a:bodyPr/>
          <a:lstStyle/>
          <a:p>
            <a:r>
              <a:rPr lang="en-US" dirty="0"/>
              <a:t>Propositional logic (PL)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r>
              <a:rPr lang="en-US" dirty="0"/>
              <a:t>A simple language useful for showing key ideas and definitions </a:t>
            </a:r>
          </a:p>
          <a:p>
            <a:r>
              <a:rPr lang="en-US" dirty="0"/>
              <a:t>User defines a set of propositional symbols, like P and Q. </a:t>
            </a:r>
          </a:p>
          <a:p>
            <a:r>
              <a:rPr lang="en-US" dirty="0"/>
              <a:t>User defines the </a:t>
            </a:r>
            <a:r>
              <a:rPr lang="en-US" b="1" dirty="0"/>
              <a:t>semantics</a:t>
            </a:r>
            <a:r>
              <a:rPr lang="en-US" dirty="0"/>
              <a:t> of each propositional symbol: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 means “It is hot”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 means “It is humid”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 means “It is raining”</a:t>
            </a:r>
            <a:endParaRPr lang="en-US" sz="2400" dirty="0"/>
          </a:p>
          <a:p>
            <a:r>
              <a:rPr lang="en-US" dirty="0"/>
              <a:t>A sentence (well formed formula) is defined as follows: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symbol is a sentence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a sentence, then </a:t>
            </a:r>
            <a:r>
              <a:rPr lang="en-US" dirty="0">
                <a:sym typeface="Symbol" pitchFamily="18" charset="2"/>
              </a:rPr>
              <a:t></a:t>
            </a:r>
            <a:r>
              <a:rPr lang="en-US" dirty="0"/>
              <a:t>S is a sentence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a sentence, then (S) is a sentence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and T are sentences, then (S 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dirty="0"/>
              <a:t> T), (S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T), (S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T), and (S </a:t>
            </a:r>
            <a:r>
              <a:rPr lang="en-US" dirty="0">
                <a:cs typeface="Times New Roman" pitchFamily="18" charset="0"/>
              </a:rPr>
              <a:t>↔</a:t>
            </a:r>
            <a:r>
              <a:rPr lang="en-US" dirty="0"/>
              <a:t> T) are sentences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sentence results from a finite number of applications of the above rules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67871" y="0"/>
            <a:ext cx="7772400" cy="842682"/>
          </a:xfrm>
        </p:spPr>
        <p:txBody>
          <a:bodyPr/>
          <a:lstStyle/>
          <a:p>
            <a:pPr eaLnBrk="1" hangingPunct="1"/>
            <a:r>
              <a:rPr lang="en-US" dirty="0" smtClean="0"/>
              <a:t>Propositions: Examples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1352" y="1461247"/>
            <a:ext cx="8547847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are propositions</a:t>
            </a:r>
          </a:p>
          <a:p>
            <a:pPr lvl="1" eaLnBrk="1" hangingPunct="1"/>
            <a:r>
              <a:rPr lang="en-US" dirty="0" smtClean="0"/>
              <a:t>Today is Monday	</a:t>
            </a:r>
            <a:r>
              <a:rPr lang="en-US" i="1" dirty="0" smtClean="0"/>
              <a:t>M</a:t>
            </a:r>
          </a:p>
          <a:p>
            <a:pPr lvl="1" eaLnBrk="1" hangingPunct="1"/>
            <a:r>
              <a:rPr lang="en-US" dirty="0" smtClean="0"/>
              <a:t>The grass is wet	</a:t>
            </a:r>
            <a:r>
              <a:rPr lang="en-US" i="1" dirty="0" smtClean="0"/>
              <a:t>W</a:t>
            </a:r>
          </a:p>
          <a:p>
            <a:pPr lvl="1" eaLnBrk="1" hangingPunct="1"/>
            <a:r>
              <a:rPr lang="en-US" dirty="0" smtClean="0"/>
              <a:t>It is raining	</a:t>
            </a:r>
            <a:r>
              <a:rPr lang="en-US" i="1" dirty="0" smtClean="0"/>
              <a:t>R</a:t>
            </a:r>
          </a:p>
          <a:p>
            <a:pPr eaLnBrk="1" hangingPunct="1"/>
            <a:r>
              <a:rPr lang="en-US" dirty="0" smtClean="0"/>
              <a:t>The following are not propositions</a:t>
            </a:r>
          </a:p>
          <a:p>
            <a:pPr lvl="1" eaLnBrk="1" hangingPunct="1"/>
            <a:r>
              <a:rPr lang="en-US" dirty="0" smtClean="0"/>
              <a:t>C++ is the best language                                 </a:t>
            </a:r>
            <a:r>
              <a:rPr lang="en-US" i="1" dirty="0" smtClean="0"/>
              <a:t>Opinion</a:t>
            </a:r>
          </a:p>
          <a:p>
            <a:pPr lvl="1" eaLnBrk="1" hangingPunct="1"/>
            <a:r>
              <a:rPr lang="en-US" dirty="0" smtClean="0"/>
              <a:t>When is the pretest?	                   </a:t>
            </a:r>
            <a:r>
              <a:rPr lang="en-US" i="1" dirty="0" smtClean="0"/>
              <a:t>Interrogative</a:t>
            </a:r>
          </a:p>
          <a:p>
            <a:pPr lvl="1" eaLnBrk="1" hangingPunct="1"/>
            <a:r>
              <a:rPr lang="en-US" dirty="0" smtClean="0"/>
              <a:t>Do your homework	                                  </a:t>
            </a:r>
            <a:r>
              <a:rPr lang="en-US" i="1" dirty="0" smtClean="0"/>
              <a:t>Imperative</a:t>
            </a:r>
          </a:p>
        </p:txBody>
      </p:sp>
    </p:spTree>
    <p:extLst>
      <p:ext uri="{BB962C8B-B14F-4D97-AF65-F5344CB8AC3E}">
        <p14:creationId xmlns:p14="http://schemas.microsoft.com/office/powerpoint/2010/main" val="20721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221673"/>
            <a:ext cx="7772400" cy="831273"/>
          </a:xfrm>
        </p:spPr>
        <p:txBody>
          <a:bodyPr/>
          <a:lstStyle/>
          <a:p>
            <a:pPr eaLnBrk="1" hangingPunct="1"/>
            <a:r>
              <a:rPr lang="en-US" dirty="0" smtClean="0"/>
              <a:t>Truth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24346" y="1537854"/>
            <a:ext cx="7772400" cy="1953491"/>
          </a:xfrm>
        </p:spPr>
        <p:txBody>
          <a:bodyPr/>
          <a:lstStyle/>
          <a:p>
            <a:pPr eaLnBrk="1" hangingPunct="1"/>
            <a:r>
              <a:rPr lang="en-US" dirty="0" smtClean="0"/>
              <a:t>Truth tables are used to show/define the relationships between the truth values of</a:t>
            </a:r>
          </a:p>
          <a:p>
            <a:pPr lvl="1" eaLnBrk="1" hangingPunct="1"/>
            <a:r>
              <a:rPr lang="en-US" dirty="0" smtClean="0"/>
              <a:t>the individual propositions and</a:t>
            </a:r>
          </a:p>
          <a:p>
            <a:pPr lvl="1" eaLnBrk="1" hangingPunct="1"/>
            <a:r>
              <a:rPr lang="en-US" dirty="0" smtClean="0"/>
              <a:t>the compound propositions based on them</a:t>
            </a:r>
          </a:p>
        </p:txBody>
      </p:sp>
    </p:spTree>
    <p:extLst>
      <p:ext uri="{BB962C8B-B14F-4D97-AF65-F5344CB8AC3E}">
        <p14:creationId xmlns:p14="http://schemas.microsoft.com/office/powerpoint/2010/main" val="14060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43435"/>
            <a:ext cx="7772400" cy="735106"/>
          </a:xfrm>
        </p:spPr>
        <p:txBody>
          <a:bodyPr/>
          <a:lstStyle/>
          <a:p>
            <a:pPr eaLnBrk="1" hangingPunct="1"/>
            <a:r>
              <a:rPr lang="en-US" dirty="0" smtClean="0"/>
              <a:t>Propositional Semantic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79294" y="1120589"/>
            <a:ext cx="8749553" cy="4114800"/>
          </a:xfrm>
        </p:spPr>
        <p:txBody>
          <a:bodyPr/>
          <a:lstStyle/>
          <a:p>
            <a:pPr eaLnBrk="1" hangingPunct="1"/>
            <a:r>
              <a:rPr lang="en-US" b="1" dirty="0" smtClean="0"/>
              <a:t>Definition</a:t>
            </a:r>
            <a:r>
              <a:rPr lang="en-US" dirty="0" smtClean="0"/>
              <a:t>:  The value of a proposition is called its </a:t>
            </a:r>
            <a:r>
              <a:rPr lang="en-US" u="sng" dirty="0" smtClean="0"/>
              <a:t>truth value</a:t>
            </a:r>
            <a:r>
              <a:rPr lang="en-US" dirty="0" smtClean="0"/>
              <a:t>; denoted by </a:t>
            </a:r>
          </a:p>
          <a:p>
            <a:pPr lvl="1" eaLnBrk="1" hangingPunct="1"/>
            <a:r>
              <a:rPr lang="en-US" i="1" dirty="0" smtClean="0"/>
              <a:t>T</a:t>
            </a:r>
            <a:r>
              <a:rPr lang="en-US" dirty="0" smtClean="0"/>
              <a:t> or 1 if it is true or</a:t>
            </a:r>
          </a:p>
          <a:p>
            <a:pPr lvl="1" eaLnBrk="1" hangingPunct="1"/>
            <a:r>
              <a:rPr lang="en-US" i="1" dirty="0" smtClean="0"/>
              <a:t>F</a:t>
            </a:r>
            <a:r>
              <a:rPr lang="en-US" dirty="0" smtClean="0"/>
              <a:t> or 0 if it is false</a:t>
            </a:r>
          </a:p>
          <a:p>
            <a:pPr eaLnBrk="1" hangingPunct="1"/>
            <a:r>
              <a:rPr lang="en-US" dirty="0" smtClean="0"/>
              <a:t>Opinions, interrogative, and imperative are not propositions</a:t>
            </a:r>
          </a:p>
          <a:p>
            <a:pPr eaLnBrk="1" hangingPunct="1"/>
            <a:r>
              <a:rPr lang="en-US" b="1" dirty="0" smtClean="0"/>
              <a:t>Truth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5075238"/>
          <a:ext cx="381000" cy="109728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Connective: Negation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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, t</a:t>
            </a:r>
            <a:r>
              <a:rPr lang="en-US" dirty="0" smtClean="0"/>
              <a:t>he negation  of a proposition </a:t>
            </a:r>
            <a:r>
              <a:rPr lang="en-US" i="1" dirty="0" smtClean="0"/>
              <a:t>p</a:t>
            </a:r>
            <a:r>
              <a:rPr lang="en-US" dirty="0" smtClean="0"/>
              <a:t>, is also a proposition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/>
            <a:r>
              <a:rPr lang="en-US" dirty="0" smtClean="0"/>
              <a:t>Today is not Monday</a:t>
            </a:r>
          </a:p>
          <a:p>
            <a:pPr lvl="1" eaLnBrk="1" hangingPunct="1"/>
            <a:r>
              <a:rPr lang="en-US" dirty="0" smtClean="0"/>
              <a:t>It is not the case that today is Monday, etc.</a:t>
            </a:r>
          </a:p>
          <a:p>
            <a:pPr eaLnBrk="1" hangingPunct="1"/>
            <a:r>
              <a:rPr lang="en-US" b="1" dirty="0" smtClean="0"/>
              <a:t>Truth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4800600"/>
          <a:ext cx="990600" cy="12192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895" y="-1"/>
            <a:ext cx="7896524" cy="803565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844" y="1068049"/>
            <a:ext cx="8694294" cy="5655480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Perceiving</a:t>
            </a:r>
            <a:r>
              <a:rPr lang="en-US" dirty="0"/>
              <a:t>, that is, acquiring information from environment,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Knowledge </a:t>
            </a:r>
            <a:r>
              <a:rPr lang="en-US" b="1" dirty="0"/>
              <a:t>Representation</a:t>
            </a:r>
            <a:r>
              <a:rPr lang="en-US" dirty="0"/>
              <a:t>, that is, representing its understanding of the world,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Reasoning</a:t>
            </a:r>
            <a:r>
              <a:rPr lang="en-US" dirty="0"/>
              <a:t>, is the use of symbolic representations of some statements in order to derive new ones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/>
              <a:t>Predicate logic</a:t>
            </a:r>
            <a:r>
              <a:rPr lang="en-US" dirty="0"/>
              <a:t> is the generic term for symbolic formal systems like first-order </a:t>
            </a:r>
            <a:r>
              <a:rPr lang="en-US" b="1" dirty="0"/>
              <a:t>logic</a:t>
            </a:r>
            <a:r>
              <a:rPr lang="en-US" dirty="0"/>
              <a:t>, second-order </a:t>
            </a:r>
            <a:r>
              <a:rPr lang="en-US" b="1" dirty="0"/>
              <a:t>logic</a:t>
            </a:r>
            <a:r>
              <a:rPr lang="en-US" dirty="0"/>
              <a:t>, many-sorted </a:t>
            </a:r>
            <a:r>
              <a:rPr lang="en-US" b="1" dirty="0"/>
              <a:t>logic</a:t>
            </a:r>
            <a:r>
              <a:rPr lang="en-US" dirty="0"/>
              <a:t>, or </a:t>
            </a:r>
            <a:r>
              <a:rPr lang="en-US" dirty="0" err="1"/>
              <a:t>infinitary</a:t>
            </a:r>
            <a:r>
              <a:rPr lang="en-US" dirty="0"/>
              <a:t> </a:t>
            </a:r>
            <a:r>
              <a:rPr lang="en-US" b="1" dirty="0"/>
              <a:t>logic</a:t>
            </a:r>
            <a:r>
              <a:rPr lang="en-US" dirty="0"/>
              <a:t>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/>
              <a:t>The logical language, in turn, has two aspects, </a:t>
            </a:r>
            <a:endParaRPr lang="en-US" b="1" dirty="0" smtClean="0"/>
          </a:p>
          <a:p>
            <a:pPr marL="1257300" lvl="2" indent="-342900" algn="just">
              <a:buFont typeface="Wingdings" pitchFamily="2" charset="2"/>
              <a:buChar char="q"/>
            </a:pPr>
            <a:r>
              <a:rPr lang="en-US" sz="2400" dirty="0" smtClean="0"/>
              <a:t>Syntax</a:t>
            </a:r>
          </a:p>
          <a:p>
            <a:pPr marL="1257300" lvl="2" indent="-342900" algn="just">
              <a:buFont typeface="Wingdings" pitchFamily="2" charset="2"/>
              <a:buChar char="q"/>
            </a:pPr>
            <a:r>
              <a:rPr lang="en-US" sz="2400" dirty="0" smtClean="0"/>
              <a:t> Semantics </a:t>
            </a: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71945" y="304800"/>
            <a:ext cx="7772400" cy="47105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B050"/>
                </a:solidFill>
              </a:rPr>
              <a:t>Logical Connective: Logical And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71945" y="1482437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logical connective And is true only when both of the propositions are true.  It is also called a </a:t>
            </a:r>
            <a:r>
              <a:rPr lang="en-US" sz="2400" b="1" u="sng" dirty="0" smtClean="0"/>
              <a:t>conjunction</a:t>
            </a:r>
          </a:p>
          <a:p>
            <a:pPr eaLnBrk="1" hangingPunct="1"/>
            <a:r>
              <a:rPr lang="en-US" sz="2400" dirty="0" smtClean="0"/>
              <a:t>Examples</a:t>
            </a:r>
          </a:p>
          <a:p>
            <a:pPr lvl="1" eaLnBrk="1" hangingPunct="1"/>
            <a:r>
              <a:rPr lang="en-US" sz="2000" dirty="0" smtClean="0"/>
              <a:t>It is raining and it is warm</a:t>
            </a:r>
          </a:p>
          <a:p>
            <a:pPr lvl="1" eaLnBrk="1" hangingPunct="1"/>
            <a:r>
              <a:rPr lang="en-US" sz="2000" dirty="0" smtClean="0"/>
              <a:t>(2+3=5) and (1&lt;2)</a:t>
            </a:r>
          </a:p>
          <a:p>
            <a:pPr lvl="1" eaLnBrk="1" hangingPunct="1"/>
            <a:r>
              <a:rPr lang="en-US" sz="2000" dirty="0" err="1" smtClean="0"/>
              <a:t>Schroedinger’s</a:t>
            </a:r>
            <a:r>
              <a:rPr lang="en-US" sz="2000" dirty="0" smtClean="0"/>
              <a:t> cat is dead and </a:t>
            </a:r>
            <a:r>
              <a:rPr lang="en-US" sz="2000" dirty="0" err="1" smtClean="0"/>
              <a:t>Schroedinger’s</a:t>
            </a:r>
            <a:r>
              <a:rPr lang="en-US" sz="2000" dirty="0" smtClean="0"/>
              <a:t> is not dead.</a:t>
            </a:r>
          </a:p>
          <a:p>
            <a:pPr eaLnBrk="1" hangingPunct="1"/>
            <a:r>
              <a:rPr lang="en-US" sz="2400" dirty="0" smtClean="0"/>
              <a:t>Truth table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4191000"/>
          <a:ext cx="2514600" cy="19050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Connective: Logical 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logical </a:t>
            </a:r>
            <a:r>
              <a:rPr lang="en-US" sz="2800" u="sng" dirty="0" smtClean="0">
                <a:solidFill>
                  <a:srgbClr val="00B050"/>
                </a:solidFill>
              </a:rPr>
              <a:t>disjunction</a:t>
            </a:r>
            <a:r>
              <a:rPr lang="en-US" sz="2800" dirty="0" smtClean="0"/>
              <a:t>, or logical Or, is true if one or both of the propositions are true.</a:t>
            </a:r>
          </a:p>
          <a:p>
            <a:pPr eaLnBrk="1" hangingPunct="1"/>
            <a:r>
              <a:rPr lang="en-US" sz="2800" dirty="0" smtClean="0"/>
              <a:t>Examples</a:t>
            </a:r>
          </a:p>
          <a:p>
            <a:pPr lvl="1" eaLnBrk="1" hangingPunct="1"/>
            <a:r>
              <a:rPr lang="en-US" sz="2400" dirty="0" smtClean="0"/>
              <a:t>It is raining or it is the second lecture</a:t>
            </a:r>
          </a:p>
          <a:p>
            <a:pPr lvl="1" eaLnBrk="1" hangingPunct="1"/>
            <a:r>
              <a:rPr lang="en-US" sz="2400" dirty="0" smtClean="0"/>
              <a:t>(2+2=5) </a:t>
            </a:r>
            <a:r>
              <a:rPr lang="en-US" sz="2400" dirty="0" smtClean="0">
                <a:sym typeface="Symbol" pitchFamily="18" charset="2"/>
              </a:rPr>
              <a:t> (1&lt;2)</a:t>
            </a: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You may have cake or ice cream</a:t>
            </a:r>
          </a:p>
          <a:p>
            <a:pPr eaLnBrk="1" hangingPunct="1"/>
            <a:r>
              <a:rPr lang="en-US" sz="2800" b="1" dirty="0" smtClean="0">
                <a:sym typeface="Symbol" pitchFamily="18" charset="2"/>
              </a:rPr>
              <a:t>Truth table</a:t>
            </a:r>
            <a:endParaRPr lang="en-US" sz="28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4419600"/>
          <a:ext cx="3200400" cy="1828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6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Connective: Exclusive Or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exclusive Or, or XOR, of two propositions is true when exactly one of the propositions is true and the other one is false</a:t>
            </a:r>
          </a:p>
          <a:p>
            <a:pPr eaLnBrk="1" hangingPunct="1"/>
            <a:r>
              <a:rPr lang="en-US" sz="2400" smtClean="0"/>
              <a:t>Example</a:t>
            </a:r>
          </a:p>
          <a:p>
            <a:pPr lvl="1" eaLnBrk="1" hangingPunct="1"/>
            <a:r>
              <a:rPr lang="en-US" sz="2000" smtClean="0"/>
              <a:t>The circuit is either ON or OFF but not both</a:t>
            </a:r>
          </a:p>
          <a:p>
            <a:pPr lvl="1" eaLnBrk="1" hangingPunct="1"/>
            <a:r>
              <a:rPr lang="en-US" sz="2000" smtClean="0"/>
              <a:t>Let </a:t>
            </a:r>
            <a:r>
              <a:rPr lang="en-US" sz="2000" i="1" smtClean="0"/>
              <a:t>ab</a:t>
            </a:r>
            <a:r>
              <a:rPr lang="en-US" sz="2000" smtClean="0"/>
              <a:t>&lt;0, then either </a:t>
            </a:r>
            <a:r>
              <a:rPr lang="en-US" sz="2000" i="1" smtClean="0"/>
              <a:t>a</a:t>
            </a:r>
            <a:r>
              <a:rPr lang="en-US" sz="2000" smtClean="0"/>
              <a:t>&lt;0 or </a:t>
            </a:r>
            <a:r>
              <a:rPr lang="en-US" sz="2000" i="1" smtClean="0"/>
              <a:t>b</a:t>
            </a:r>
            <a:r>
              <a:rPr lang="en-US" sz="2000" smtClean="0"/>
              <a:t>&lt;0 but not both</a:t>
            </a:r>
          </a:p>
          <a:p>
            <a:pPr lvl="1" eaLnBrk="1" hangingPunct="1"/>
            <a:r>
              <a:rPr lang="en-US" sz="2000" smtClean="0"/>
              <a:t>You may have cake or ice cream, but not both</a:t>
            </a:r>
          </a:p>
          <a:p>
            <a:pPr eaLnBrk="1" hangingPunct="1"/>
            <a:r>
              <a:rPr lang="en-US" sz="2400" smtClean="0"/>
              <a:t>Truth table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4419600"/>
          <a:ext cx="4038600" cy="1828800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6450"/>
                <a:gridCol w="808038"/>
                <a:gridCol w="80803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41218" y="124691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Logical Connective: Implication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0836" y="1011382"/>
            <a:ext cx="8922328" cy="2673928"/>
          </a:xfrm>
        </p:spPr>
        <p:txBody>
          <a:bodyPr/>
          <a:lstStyle/>
          <a:p>
            <a:pPr algn="just" eaLnBrk="1" hangingPunct="1"/>
            <a:r>
              <a:rPr lang="en-US" sz="2800" b="1" dirty="0" smtClean="0"/>
              <a:t>Definition: </a:t>
            </a:r>
            <a:r>
              <a:rPr lang="en-US" sz="2800" dirty="0" smtClean="0"/>
              <a:t>Let </a:t>
            </a:r>
            <a:r>
              <a:rPr lang="en-US" sz="2800" i="1" dirty="0" smtClean="0"/>
              <a:t>p</a:t>
            </a:r>
            <a:r>
              <a:rPr lang="en-US" sz="2800" dirty="0" smtClean="0"/>
              <a:t> and </a:t>
            </a:r>
            <a:r>
              <a:rPr lang="en-US" sz="2800" i="1" dirty="0" smtClean="0"/>
              <a:t>q</a:t>
            </a:r>
            <a:r>
              <a:rPr lang="en-US" sz="2800" dirty="0" smtClean="0"/>
              <a:t> be two propositions.  The implication </a:t>
            </a:r>
            <a:r>
              <a:rPr lang="en-US" sz="2800" i="1" dirty="0" err="1" smtClean="0"/>
              <a:t>p</a:t>
            </a:r>
            <a:r>
              <a:rPr lang="en-US" sz="2800" dirty="0" err="1" smtClean="0">
                <a:sym typeface="Symbol" pitchFamily="18" charset="2"/>
              </a:rPr>
              <a:t></a:t>
            </a:r>
            <a:r>
              <a:rPr lang="en-US" sz="2800" i="1" dirty="0" err="1" smtClean="0"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is the proposition that is false when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 is true and </a:t>
            </a:r>
            <a:r>
              <a:rPr lang="en-US" sz="2800" i="1" dirty="0" smtClean="0"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is false and true otherwise</a:t>
            </a:r>
            <a:br>
              <a:rPr lang="en-US" sz="2800" dirty="0" smtClean="0">
                <a:sym typeface="Symbol" pitchFamily="18" charset="2"/>
              </a:rPr>
            </a:br>
            <a:endParaRPr lang="en-US" sz="2800" dirty="0" smtClean="0">
              <a:sym typeface="Symbol" pitchFamily="18" charset="2"/>
            </a:endParaRPr>
          </a:p>
          <a:p>
            <a:pPr lvl="1" eaLnBrk="1" hangingPunct="1"/>
            <a:r>
              <a:rPr lang="en-US" sz="2400" i="1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 is called the hypothesis, antecedent, premise</a:t>
            </a:r>
          </a:p>
          <a:p>
            <a:pPr lvl="1" eaLnBrk="1" hangingPunct="1"/>
            <a:r>
              <a:rPr lang="en-US" sz="2400" i="1" dirty="0" smtClean="0"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 is called the conclusion, consequence</a:t>
            </a:r>
          </a:p>
          <a:p>
            <a:pPr eaLnBrk="1" hangingPunct="1"/>
            <a:r>
              <a:rPr lang="en-US" sz="2800" b="1" dirty="0" smtClean="0">
                <a:sym typeface="Symbol" pitchFamily="18" charset="2"/>
              </a:rPr>
              <a:t>Truth table</a:t>
            </a:r>
            <a:endParaRPr lang="en-US" sz="2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32324"/>
              </p:ext>
            </p:extLst>
          </p:nvPr>
        </p:nvGraphicFramePr>
        <p:xfrm>
          <a:off x="3144982" y="4267200"/>
          <a:ext cx="4191000" cy="1936865"/>
        </p:xfrm>
        <a:graphic>
          <a:graphicData uri="http://schemas.openxmlformats.org/drawingml/2006/table">
            <a:tbl>
              <a:tblPr/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4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24346" y="152400"/>
            <a:ext cx="7772400" cy="63730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Logical Connective: Implication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969818"/>
            <a:ext cx="8049491" cy="44888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The implication of </a:t>
            </a:r>
            <a:r>
              <a:rPr lang="en-US" sz="3000" i="1" dirty="0" err="1" smtClean="0"/>
              <a:t>p</a:t>
            </a:r>
            <a:r>
              <a:rPr lang="en-US" sz="3000" dirty="0" err="1" smtClean="0">
                <a:sym typeface="Symbol" pitchFamily="18" charset="2"/>
              </a:rPr>
              <a:t></a:t>
            </a:r>
            <a:r>
              <a:rPr lang="en-US" sz="3000" i="1" dirty="0" err="1" smtClean="0">
                <a:sym typeface="Symbol" pitchFamily="18" charset="2"/>
              </a:rPr>
              <a:t>q</a:t>
            </a:r>
            <a:r>
              <a:rPr lang="en-US" sz="3000" i="1" dirty="0" smtClean="0">
                <a:sym typeface="Symbol" pitchFamily="18" charset="2"/>
              </a:rPr>
              <a:t> </a:t>
            </a:r>
            <a:r>
              <a:rPr lang="en-US" sz="3000" dirty="0" smtClean="0"/>
              <a:t>can be also read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If </a:t>
            </a:r>
            <a:r>
              <a:rPr lang="en-US" sz="2600" i="1" dirty="0" smtClean="0"/>
              <a:t>p</a:t>
            </a:r>
            <a:r>
              <a:rPr lang="en-US" sz="2600" dirty="0" smtClean="0"/>
              <a:t> then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p</a:t>
            </a:r>
            <a:r>
              <a:rPr lang="en-US" sz="2600" dirty="0" smtClean="0"/>
              <a:t> implies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If </a:t>
            </a:r>
            <a:r>
              <a:rPr lang="en-US" sz="2600" i="1" dirty="0" smtClean="0"/>
              <a:t>p</a:t>
            </a:r>
            <a:r>
              <a:rPr lang="en-US" sz="2600" dirty="0" smtClean="0"/>
              <a:t>,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only </a:t>
            </a:r>
            <a:r>
              <a:rPr lang="en-US" sz="2600" dirty="0" smtClean="0"/>
              <a:t>if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if </a:t>
            </a: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endParaRPr lang="en-US" sz="26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when </a:t>
            </a:r>
            <a:r>
              <a:rPr lang="en-US" sz="2600" i="1" dirty="0" smtClean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whenever </a:t>
            </a:r>
            <a:r>
              <a:rPr lang="en-US" sz="2600" i="1" dirty="0" smtClean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follows from </a:t>
            </a:r>
            <a:r>
              <a:rPr lang="en-US" sz="2600" i="1" dirty="0" smtClean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p </a:t>
            </a:r>
            <a:r>
              <a:rPr lang="en-US" sz="2600" dirty="0" smtClean="0"/>
              <a:t>is a </a:t>
            </a:r>
            <a:r>
              <a:rPr lang="en-US" sz="2600" dirty="0" smtClean="0">
                <a:solidFill>
                  <a:srgbClr val="FF0000"/>
                </a:solidFill>
              </a:rPr>
              <a:t>sufficient </a:t>
            </a:r>
            <a:r>
              <a:rPr lang="en-US" sz="2600" dirty="0" smtClean="0"/>
              <a:t>condition for </a:t>
            </a:r>
            <a:r>
              <a:rPr lang="en-US" sz="2600" i="1" dirty="0" smtClean="0"/>
              <a:t>q </a:t>
            </a:r>
            <a:r>
              <a:rPr lang="en-US" sz="2600" dirty="0" smtClean="0"/>
              <a:t>(</a:t>
            </a:r>
            <a:r>
              <a:rPr lang="en-US" sz="2600" i="1" dirty="0" smtClean="0"/>
              <a:t>p </a:t>
            </a:r>
            <a:r>
              <a:rPr lang="en-US" sz="2600" dirty="0" smtClean="0"/>
              <a:t>is sufficient for </a:t>
            </a:r>
            <a:r>
              <a:rPr lang="en-US" sz="2600" i="1" dirty="0" smtClean="0"/>
              <a:t>q</a:t>
            </a:r>
            <a:r>
              <a:rPr lang="en-US" sz="2600" dirty="0" smtClean="0"/>
              <a:t>)</a:t>
            </a:r>
            <a:r>
              <a:rPr lang="en-US" sz="2600" i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is a </a:t>
            </a:r>
            <a:r>
              <a:rPr lang="en-US" sz="2600" dirty="0" smtClean="0">
                <a:solidFill>
                  <a:srgbClr val="FF0000"/>
                </a:solidFill>
              </a:rPr>
              <a:t>necessary </a:t>
            </a:r>
            <a:r>
              <a:rPr lang="en-US" sz="2600" dirty="0" smtClean="0"/>
              <a:t>condition for </a:t>
            </a:r>
            <a:r>
              <a:rPr lang="en-US" sz="2600" i="1" dirty="0" smtClean="0"/>
              <a:t>p </a:t>
            </a:r>
            <a:r>
              <a:rPr lang="en-US" sz="2600" dirty="0" smtClean="0"/>
              <a:t>(</a:t>
            </a:r>
            <a:r>
              <a:rPr lang="en-US" sz="2600" i="1" dirty="0" smtClean="0"/>
              <a:t>q </a:t>
            </a:r>
            <a:r>
              <a:rPr lang="en-US" sz="2600" dirty="0" smtClean="0"/>
              <a:t>is necessary for </a:t>
            </a:r>
            <a:r>
              <a:rPr lang="en-US" sz="2600" i="1" dirty="0" smtClean="0"/>
              <a:t>p</a:t>
            </a:r>
            <a:r>
              <a:rPr lang="en-US" sz="2600" dirty="0" smtClean="0"/>
              <a:t>)</a:t>
            </a:r>
            <a:r>
              <a:rPr lang="en-US" sz="2600" i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sz="2600" i="1" dirty="0" smtClean="0"/>
          </a:p>
          <a:p>
            <a:pPr lvl="1" eaLnBrk="1" hangingPunct="1">
              <a:lnSpc>
                <a:spcPct val="80000"/>
              </a:lnSpc>
            </a:pPr>
            <a:endParaRPr lang="en-US" sz="2600" i="1" dirty="0" smtClean="0"/>
          </a:p>
          <a:p>
            <a:pPr lvl="1" eaLnBrk="1" hangingPunct="1">
              <a:lnSpc>
                <a:spcPct val="80000"/>
              </a:lnSpc>
            </a:pPr>
            <a:endParaRPr lang="en-US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38390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41218" y="96982"/>
            <a:ext cx="7772400" cy="63730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Logical Connective: Implication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71945" y="1274618"/>
            <a:ext cx="8291945" cy="41148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Examples</a:t>
            </a:r>
          </a:p>
          <a:p>
            <a:pPr lvl="1" algn="just" eaLnBrk="1" hangingPunct="1"/>
            <a:r>
              <a:rPr lang="en-US" sz="2800" dirty="0" smtClean="0"/>
              <a:t>If you buy you air ticket in advance, it is cheaper.</a:t>
            </a:r>
          </a:p>
          <a:p>
            <a:pPr lvl="1" algn="just" eaLnBrk="1" hangingPunct="1"/>
            <a:r>
              <a:rPr lang="en-US" sz="2800" dirty="0" smtClean="0"/>
              <a:t>If </a:t>
            </a:r>
            <a:r>
              <a:rPr lang="en-US" sz="2800" i="1" dirty="0" smtClean="0"/>
              <a:t>x</a:t>
            </a:r>
            <a:r>
              <a:rPr lang="en-US" sz="2800" dirty="0" smtClean="0"/>
              <a:t> is an integer, then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 0.</a:t>
            </a:r>
          </a:p>
          <a:p>
            <a:pPr lvl="1" algn="just" eaLnBrk="1" hangingPunct="1"/>
            <a:r>
              <a:rPr lang="en-US" sz="2800" dirty="0" smtClean="0">
                <a:sym typeface="Symbol" pitchFamily="18" charset="2"/>
              </a:rPr>
              <a:t>If it rains, the grass gets wet.</a:t>
            </a:r>
          </a:p>
          <a:p>
            <a:pPr lvl="1" algn="just" eaLnBrk="1" hangingPunct="1"/>
            <a:r>
              <a:rPr lang="en-US" sz="2800" dirty="0" smtClean="0">
                <a:sym typeface="Symbol" pitchFamily="18" charset="2"/>
              </a:rPr>
              <a:t>If 2+2=5, then all unicorns are pink.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441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/>
              <a:t>Exercise: Which of the following implications is true?</a:t>
            </a:r>
            <a:endParaRPr lang="en-US" sz="360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631576"/>
            <a:ext cx="7772400" cy="4464424"/>
          </a:xfrm>
        </p:spPr>
        <p:txBody>
          <a:bodyPr/>
          <a:lstStyle/>
          <a:p>
            <a:pPr eaLnBrk="1" hangingPunct="1"/>
            <a:r>
              <a:rPr lang="en-US" dirty="0" smtClean="0"/>
              <a:t>If -1 is a positive number, then 2+2=5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-1 is a positive number, then 2+2=4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/>
              <a:t>sin x</a:t>
            </a:r>
            <a:r>
              <a:rPr lang="en-US" dirty="0" smtClean="0"/>
              <a:t> = 0, then </a:t>
            </a:r>
            <a:r>
              <a:rPr lang="en-US" i="1" dirty="0" smtClean="0"/>
              <a:t>x</a:t>
            </a:r>
            <a:r>
              <a:rPr lang="en-US" dirty="0" smtClean="0"/>
              <a:t> = 0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9248" y="2183626"/>
            <a:ext cx="84447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True.  The premise is obviously false, thus no matter what the conclusion is, the implication holds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3556555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True.  Same as above.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5248132"/>
            <a:ext cx="716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False. 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</a:rPr>
              <a:t> can be a multiple of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</a:t>
            </a:r>
            <a:r>
              <a:rPr lang="en-US" sz="2000" dirty="0">
                <a:latin typeface="Calibri" pitchFamily="34" charset="0"/>
              </a:rPr>
              <a:t>.  If we let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</a:rPr>
              <a:t>=2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</a:t>
            </a:r>
            <a:r>
              <a:rPr lang="en-US" sz="2000" dirty="0">
                <a:latin typeface="Calibri" pitchFamily="34" charset="0"/>
              </a:rPr>
              <a:t>, then </a:t>
            </a:r>
            <a:r>
              <a:rPr lang="en-US" sz="2000" i="1" dirty="0">
                <a:latin typeface="Calibri" pitchFamily="34" charset="0"/>
              </a:rPr>
              <a:t>sin x</a:t>
            </a:r>
            <a:r>
              <a:rPr lang="en-US" sz="2000" dirty="0">
                <a:latin typeface="Calibri" pitchFamily="34" charset="0"/>
              </a:rPr>
              <a:t>=0 but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itchFamily="34" charset="0"/>
              </a:rPr>
              <a:t>0.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The implication “if </a:t>
            </a:r>
            <a:r>
              <a:rPr lang="en-US" sz="2000" i="1" dirty="0">
                <a:latin typeface="Calibri" pitchFamily="34" charset="0"/>
              </a:rPr>
              <a:t>sin x</a:t>
            </a:r>
            <a:r>
              <a:rPr lang="en-US" sz="2000" dirty="0">
                <a:latin typeface="Calibri" pitchFamily="34" charset="0"/>
              </a:rPr>
              <a:t> = 0, then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</a:t>
            </a:r>
            <a:r>
              <a:rPr lang="en-US" sz="2000" dirty="0">
                <a:latin typeface="Calibri" pitchFamily="34" charset="0"/>
              </a:rPr>
              <a:t>, for some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” is true.</a:t>
            </a:r>
          </a:p>
        </p:txBody>
      </p:sp>
    </p:spTree>
    <p:extLst>
      <p:ext uri="{BB962C8B-B14F-4D97-AF65-F5344CB8AC3E}">
        <p14:creationId xmlns:p14="http://schemas.microsoft.com/office/powerpoint/2010/main" val="21205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Logical Connective: </a:t>
            </a:r>
            <a:r>
              <a:rPr lang="en-US" sz="4000" dirty="0" err="1" smtClean="0"/>
              <a:t>Biconditional</a:t>
            </a:r>
            <a:r>
              <a:rPr lang="en-US" sz="4000" dirty="0" smtClean="0"/>
              <a:t> (1)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80109" y="1842654"/>
            <a:ext cx="8686800" cy="4114800"/>
          </a:xfrm>
        </p:spPr>
        <p:txBody>
          <a:bodyPr/>
          <a:lstStyle/>
          <a:p>
            <a:pPr algn="just" eaLnBrk="1" hangingPunct="1"/>
            <a:r>
              <a:rPr lang="en-US" b="1" dirty="0" smtClean="0"/>
              <a:t>Definition: </a:t>
            </a:r>
            <a:r>
              <a:rPr lang="en-US" dirty="0" smtClean="0"/>
              <a:t> The </a:t>
            </a:r>
            <a:r>
              <a:rPr lang="en-US" dirty="0" err="1" smtClean="0"/>
              <a:t>biconditional</a:t>
            </a: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dirty="0" err="1" smtClean="0">
                <a:sym typeface="Symbol" pitchFamily="18" charset="2"/>
              </a:rPr>
              <a:t></a:t>
            </a:r>
            <a:r>
              <a:rPr lang="en-US" i="1" dirty="0" err="1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is the proposition that is true when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have the same truth values.  It is false otherwise.</a:t>
            </a:r>
            <a:r>
              <a:rPr lang="en-US" dirty="0" smtClean="0"/>
              <a:t> </a:t>
            </a:r>
          </a:p>
          <a:p>
            <a:pPr algn="just" eaLnBrk="1" hangingPunct="1"/>
            <a:r>
              <a:rPr lang="en-US" dirty="0" smtClean="0">
                <a:sym typeface="Symbol" pitchFamily="18" charset="2"/>
              </a:rPr>
              <a:t>Note that it is equivalent to (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dirty="0" err="1" smtClean="0">
                <a:sym typeface="Symbol" pitchFamily="18" charset="2"/>
              </a:rPr>
              <a:t></a:t>
            </a:r>
            <a:r>
              <a:rPr lang="en-US" i="1" dirty="0" err="1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)(</a:t>
            </a:r>
            <a:r>
              <a:rPr lang="en-US" i="1" dirty="0" err="1" smtClean="0">
                <a:sym typeface="Symbol" pitchFamily="18" charset="2"/>
              </a:rPr>
              <a:t>q</a:t>
            </a:r>
            <a:r>
              <a:rPr lang="en-US" dirty="0" err="1" smtClean="0">
                <a:sym typeface="Symbol" pitchFamily="18" charset="2"/>
              </a:rPr>
              <a:t>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algn="just" eaLnBrk="1" hangingPunct="1"/>
            <a:r>
              <a:rPr lang="en-US" b="1" dirty="0" smtClean="0">
                <a:sym typeface="Symbol" pitchFamily="18" charset="2"/>
              </a:rPr>
              <a:t>Truth table</a:t>
            </a:r>
            <a:endParaRPr lang="en-US" dirty="0" smtClean="0"/>
          </a:p>
          <a:p>
            <a:pPr algn="just" eaLnBrk="1" hangingPunct="1"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93581"/>
              </p:ext>
            </p:extLst>
          </p:nvPr>
        </p:nvGraphicFramePr>
        <p:xfrm>
          <a:off x="2971800" y="3733800"/>
          <a:ext cx="5257800" cy="1926590"/>
        </p:xfrm>
        <a:graphic>
          <a:graphicData uri="http://schemas.openxmlformats.org/drawingml/2006/table">
            <a:tbl>
              <a:tblPr/>
              <a:tblGrid>
                <a:gridCol w="750888"/>
                <a:gridCol w="750887"/>
                <a:gridCol w="750888"/>
                <a:gridCol w="752475"/>
                <a:gridCol w="750887"/>
                <a:gridCol w="750888"/>
                <a:gridCol w="750887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q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124691"/>
            <a:ext cx="7772400" cy="8728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Logical Connective: </a:t>
            </a:r>
            <a:r>
              <a:rPr lang="en-US" sz="4000" dirty="0" err="1" smtClean="0"/>
              <a:t>Biconditional</a:t>
            </a:r>
            <a:r>
              <a:rPr lang="en-US" sz="4000" dirty="0" smtClean="0"/>
              <a:t> (2)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1385453"/>
            <a:ext cx="8631382" cy="49322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The </a:t>
            </a:r>
            <a:r>
              <a:rPr lang="en-US" sz="3000" dirty="0" err="1" smtClean="0"/>
              <a:t>biconditional</a:t>
            </a:r>
            <a:r>
              <a:rPr lang="en-US" sz="3000" dirty="0" smtClean="0"/>
              <a:t> </a:t>
            </a:r>
            <a:r>
              <a:rPr lang="en-US" sz="3000" i="1" dirty="0" err="1" smtClean="0"/>
              <a:t>p</a:t>
            </a:r>
            <a:r>
              <a:rPr lang="en-US" sz="3000" dirty="0" err="1" smtClean="0">
                <a:sym typeface="Symbol" pitchFamily="18" charset="2"/>
              </a:rPr>
              <a:t></a:t>
            </a:r>
            <a:r>
              <a:rPr lang="en-US" sz="3000" i="1" dirty="0" err="1" smtClean="0">
                <a:sym typeface="Symbol" pitchFamily="18" charset="2"/>
              </a:rPr>
              <a:t>q</a:t>
            </a:r>
            <a:r>
              <a:rPr lang="en-US" sz="3000" dirty="0" smtClean="0">
                <a:sym typeface="Symbol" pitchFamily="18" charset="2"/>
              </a:rPr>
              <a:t> can be equivalently read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if 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and only</a:t>
            </a:r>
            <a:r>
              <a:rPr lang="en-US" sz="2600" dirty="0" smtClean="0">
                <a:sym typeface="Symbol" pitchFamily="18" charset="2"/>
              </a:rPr>
              <a:t> if </a:t>
            </a:r>
            <a:r>
              <a:rPr lang="en-US" sz="2600" i="1" dirty="0" smtClean="0">
                <a:sym typeface="Symbol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is a 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necessary and sufficient</a:t>
            </a:r>
            <a:r>
              <a:rPr lang="en-US" sz="2600" dirty="0" smtClean="0">
                <a:sym typeface="Symbol" pitchFamily="18" charset="2"/>
              </a:rPr>
              <a:t> condition for </a:t>
            </a:r>
            <a:r>
              <a:rPr lang="en-US" sz="2600" i="1" dirty="0" smtClean="0">
                <a:sym typeface="Symbol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ym typeface="Symbol" pitchFamily="18" charset="2"/>
              </a:rPr>
              <a:t>if </a:t>
            </a: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then </a:t>
            </a:r>
            <a:r>
              <a:rPr lang="en-US" sz="2600" i="1" dirty="0" smtClean="0">
                <a:sym typeface="Symbol" pitchFamily="18" charset="2"/>
              </a:rPr>
              <a:t>q</a:t>
            </a:r>
            <a:r>
              <a:rPr lang="en-US" sz="2600" dirty="0" smtClean="0">
                <a:sym typeface="Symbol" pitchFamily="18" charset="2"/>
              </a:rPr>
              <a:t>, and 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conversely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iff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i="1" dirty="0" smtClean="0">
                <a:sym typeface="Symbol" pitchFamily="18" charset="2"/>
              </a:rPr>
              <a:t>q</a:t>
            </a:r>
            <a:r>
              <a:rPr lang="en-US" sz="2600" dirty="0" smtClean="0">
                <a:sym typeface="Symbol" pitchFamily="18" charset="2"/>
              </a:rPr>
              <a:t> (Note typo in textbook, page 9, line 3)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ym typeface="Symbol" pitchFamily="18" charset="2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x</a:t>
            </a:r>
            <a:r>
              <a:rPr lang="en-US" sz="2600" dirty="0" smtClean="0">
                <a:sym typeface="Symbol" pitchFamily="18" charset="2"/>
              </a:rPr>
              <a:t>&gt;0 if and only if </a:t>
            </a:r>
            <a:r>
              <a:rPr lang="en-US" sz="2600" i="1" dirty="0" smtClean="0">
                <a:sym typeface="Symbol" pitchFamily="18" charset="2"/>
              </a:rPr>
              <a:t>x</a:t>
            </a:r>
            <a:r>
              <a:rPr lang="en-US" sz="2600" baseline="30000" dirty="0" smtClean="0">
                <a:sym typeface="Symbol" pitchFamily="18" charset="2"/>
              </a:rPr>
              <a:t>2</a:t>
            </a:r>
            <a:r>
              <a:rPr lang="en-US" sz="2600" dirty="0" smtClean="0">
                <a:sym typeface="Symbol" pitchFamily="18" charset="2"/>
              </a:rPr>
              <a:t> is positive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ym typeface="Symbol" pitchFamily="18" charset="2"/>
              </a:rPr>
              <a:t>The alarm goes off </a:t>
            </a:r>
            <a:r>
              <a:rPr lang="en-US" sz="2600" dirty="0" err="1" smtClean="0">
                <a:sym typeface="Symbol" pitchFamily="18" charset="2"/>
              </a:rPr>
              <a:t>iff</a:t>
            </a:r>
            <a:r>
              <a:rPr lang="en-US" sz="2600" dirty="0" smtClean="0">
                <a:sym typeface="Symbol" pitchFamily="18" charset="2"/>
              </a:rPr>
              <a:t> a burglar breaks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ym typeface="Symbol" pitchFamily="18" charset="2"/>
              </a:rPr>
              <a:t>You may have pudding </a:t>
            </a:r>
            <a:r>
              <a:rPr lang="en-US" sz="2600" dirty="0" err="1" smtClean="0">
                <a:sym typeface="Symbol" pitchFamily="18" charset="2"/>
              </a:rPr>
              <a:t>iff</a:t>
            </a:r>
            <a:r>
              <a:rPr lang="en-US" sz="2600" dirty="0" smtClean="0">
                <a:sym typeface="Symbol" pitchFamily="18" charset="2"/>
              </a:rPr>
              <a:t> you eat your meat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137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193964"/>
            <a:ext cx="8728364" cy="9836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Exercise: Which of the following </a:t>
            </a:r>
            <a:r>
              <a:rPr lang="en-US" sz="4000" dirty="0" err="1" smtClean="0"/>
              <a:t>biconditionals</a:t>
            </a:r>
            <a:r>
              <a:rPr lang="en-US" sz="4000" dirty="0" smtClean="0"/>
              <a:t> is true?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baseline="30000" dirty="0" smtClean="0"/>
              <a:t>2 </a:t>
            </a:r>
            <a:r>
              <a:rPr lang="en-US" dirty="0" smtClean="0"/>
              <a:t>= 0 if and only if </a:t>
            </a:r>
            <a:r>
              <a:rPr lang="en-US" i="1" dirty="0" smtClean="0"/>
              <a:t>x</a:t>
            </a:r>
            <a:r>
              <a:rPr lang="en-US" dirty="0" smtClean="0"/>
              <a:t>=0 and </a:t>
            </a:r>
            <a:r>
              <a:rPr lang="en-US" i="1" dirty="0" smtClean="0"/>
              <a:t>y</a:t>
            </a:r>
            <a:r>
              <a:rPr lang="en-US" dirty="0" smtClean="0"/>
              <a:t>=0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2 + 2 = 4 if and only if </a:t>
            </a:r>
            <a:r>
              <a:rPr lang="en-US" dirty="0" smtClean="0">
                <a:sym typeface="Symbol" pitchFamily="18" charset="2"/>
              </a:rPr>
              <a:t>2</a:t>
            </a:r>
            <a:r>
              <a:rPr lang="en-US" dirty="0" smtClean="0"/>
              <a:t>&lt;2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0 if and only if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 0</a:t>
            </a:r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2350434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True.  Both implications hold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3330575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True.  Both implications hold.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625975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False.  The implication “if x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 0 then x</a:t>
            </a:r>
            <a:r>
              <a:rPr lang="en-US" sz="2000" baseline="30000" dirty="0">
                <a:latin typeface="Calibri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 0” holds.  </a:t>
            </a:r>
          </a:p>
          <a:p>
            <a:pPr eaLnBrk="1" hangingPunct="1"/>
            <a:r>
              <a:rPr lang="en-US" sz="2000" dirty="0">
                <a:latin typeface="Calibri" pitchFamily="34" charset="0"/>
                <a:sym typeface="Symbol" pitchFamily="18" charset="2"/>
              </a:rPr>
              <a:t>However, the implication </a:t>
            </a:r>
            <a:r>
              <a:rPr lang="en-US" sz="2000" dirty="0">
                <a:latin typeface="Calibri" pitchFamily="34" charset="0"/>
              </a:rPr>
              <a:t>“if x</a:t>
            </a:r>
            <a:r>
              <a:rPr lang="en-US" sz="2000" baseline="30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 0 then x  0” is false.  </a:t>
            </a:r>
          </a:p>
          <a:p>
            <a:pPr eaLnBrk="1" hangingPunct="1"/>
            <a:r>
              <a:rPr lang="en-US" sz="2000" dirty="0">
                <a:latin typeface="Calibri" pitchFamily="34" charset="0"/>
                <a:sym typeface="Symbol" pitchFamily="18" charset="2"/>
              </a:rPr>
              <a:t>Consider x=-1. </a:t>
            </a:r>
          </a:p>
          <a:p>
            <a:pPr eaLnBrk="1" hangingPunct="1"/>
            <a:r>
              <a:rPr lang="en-US" sz="2000" dirty="0">
                <a:latin typeface="Calibri" pitchFamily="34" charset="0"/>
                <a:sym typeface="Symbol" pitchFamily="18" charset="2"/>
              </a:rPr>
              <a:t>The hypothesis (-1)</a:t>
            </a:r>
            <a:r>
              <a:rPr lang="en-US" sz="2000" baseline="30000" dirty="0">
                <a:latin typeface="Calibri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=1  0 but the conclusion fails.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76" y="0"/>
            <a:ext cx="7963525" cy="702716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844" y="791570"/>
            <a:ext cx="8808622" cy="5931959"/>
          </a:xfrm>
        </p:spPr>
        <p:txBody>
          <a:bodyPr/>
          <a:lstStyle/>
          <a:p>
            <a:pPr algn="just"/>
            <a:r>
              <a:rPr lang="en-US" b="1" dirty="0"/>
              <a:t>Syntax: </a:t>
            </a:r>
            <a:r>
              <a:rPr lang="en-US" dirty="0" smtClean="0"/>
              <a:t>Syntax </a:t>
            </a:r>
            <a:r>
              <a:rPr lang="en-US" dirty="0"/>
              <a:t>specifies the symbols in the language and how they can be combined to form sentences. Hence facts about the world are represented as sentences in logic. </a:t>
            </a:r>
            <a:endParaRPr lang="en-US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Semantics</a:t>
            </a:r>
            <a:r>
              <a:rPr lang="en-US" b="1" dirty="0"/>
              <a:t>: </a:t>
            </a:r>
            <a:r>
              <a:rPr lang="en-US" dirty="0"/>
              <a:t>The meanings of the atomic symbols of the logic, and the rules for determining the meanings of non-atomic expressions of the logic. </a:t>
            </a:r>
            <a:endParaRPr lang="en-US" dirty="0" smtClean="0"/>
          </a:p>
          <a:p>
            <a:pPr algn="just"/>
            <a:r>
              <a:rPr lang="en-US" b="1" dirty="0"/>
              <a:t>Valid statements or sentences in PL(Predicate Logic) are determined according to the rules of propositional syntax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syntax governs the combination of basic building blocks such as propositions and logical connectives.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Propositions are elementary atomic sentences.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8BFD4-82A7-4990-AA6B-749BE13EA80E}" type="slidenum">
              <a:rPr lang="en-US"/>
              <a:pPr/>
              <a:t>30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28588"/>
            <a:ext cx="7772400" cy="70008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Truth tables</a:t>
            </a:r>
          </a:p>
        </p:txBody>
      </p:sp>
      <p:pic>
        <p:nvPicPr>
          <p:cNvPr id="110595" name="Picture 3" descr="otrthvl001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705600" cy="55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657600" y="4572000"/>
            <a:ext cx="360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3690938" y="4811713"/>
            <a:ext cx="304800" cy="0"/>
          </a:xfrm>
          <a:prstGeom prst="line">
            <a:avLst/>
          </a:prstGeom>
          <a:noFill/>
          <a:ln w="38100">
            <a:solidFill>
              <a:srgbClr val="29292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3DBE-B7BD-4F13-9CFD-A7D42AB027A9}" type="slidenum">
              <a:rPr lang="en-US"/>
              <a:pPr/>
              <a:t>31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945" y="304800"/>
            <a:ext cx="7772400" cy="685800"/>
          </a:xfrm>
        </p:spPr>
        <p:txBody>
          <a:bodyPr/>
          <a:lstStyle/>
          <a:p>
            <a:r>
              <a:rPr lang="en-US" sz="3600" dirty="0"/>
              <a:t>Truth tables II</a:t>
            </a:r>
          </a:p>
        </p:txBody>
      </p:sp>
      <p:pic>
        <p:nvPicPr>
          <p:cNvPr id="92165" name="Picture 5" descr="img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353842"/>
            <a:ext cx="8229600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0" y="915987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five logical connectives: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88925" y="362267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complex sentence: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21736"/>
              </p:ext>
            </p:extLst>
          </p:nvPr>
        </p:nvGraphicFramePr>
        <p:xfrm>
          <a:off x="271462" y="1536700"/>
          <a:ext cx="8355013" cy="1926590"/>
        </p:xfrm>
        <a:graphic>
          <a:graphicData uri="http://schemas.openxmlformats.org/drawingml/2006/table">
            <a:tbl>
              <a:tblPr/>
              <a:tblGrid>
                <a:gridCol w="911225"/>
                <a:gridCol w="1085850"/>
                <a:gridCol w="1271588"/>
                <a:gridCol w="1185862"/>
                <a:gridCol w="1371600"/>
                <a:gridCol w="1328738"/>
                <a:gridCol w="120015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q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299" y="268637"/>
            <a:ext cx="7772400" cy="5217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Semantics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361268"/>
            <a:ext cx="8803037" cy="322623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>
                <a:solidFill>
                  <a:srgbClr val="C00000"/>
                </a:solidFill>
              </a:rPr>
              <a:t>The semantics or meaning of a sentence is just the value true or false: that is, it is as assignment of a truth value to the sentences.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An interpretation for a sentence or group of sentences in an assignment of the truth value to each propositional symbol.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Semantic Rules for statements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400" dirty="0" smtClean="0"/>
              <a:t>Consider </a:t>
            </a:r>
            <a:r>
              <a:rPr lang="en-US" sz="2400" b="1" dirty="0" smtClean="0">
                <a:solidFill>
                  <a:srgbClr val="FF0000"/>
                </a:solidFill>
              </a:rPr>
              <a:t>t and f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'</a:t>
            </a:r>
            <a:r>
              <a:rPr lang="en-US" sz="2400" b="1" dirty="0" smtClean="0">
                <a:solidFill>
                  <a:srgbClr val="FF0000"/>
                </a:solidFill>
              </a:rPr>
              <a:t> denotes true</a:t>
            </a:r>
            <a:r>
              <a:rPr lang="en-US" sz="2400" dirty="0" smtClean="0">
                <a:solidFill>
                  <a:srgbClr val="FF0000"/>
                </a:solidFill>
              </a:rPr>
              <a:t> statements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f and t' denotes false </a:t>
            </a:r>
            <a:r>
              <a:rPr lang="en-US" sz="2400" dirty="0" smtClean="0"/>
              <a:t>statements, and </a:t>
            </a:r>
            <a:r>
              <a:rPr lang="en-US" sz="2400" b="1" dirty="0" smtClean="0">
                <a:solidFill>
                  <a:srgbClr val="C00000"/>
                </a:solidFill>
              </a:rPr>
              <a:t>a </a:t>
            </a:r>
            <a:r>
              <a:rPr lang="en-US" sz="2400" dirty="0" smtClean="0"/>
              <a:t>is any statement.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25438" y="1964053"/>
            <a:ext cx="8229600" cy="4419601"/>
            <a:chOff x="525438" y="1964053"/>
            <a:chExt cx="8229600" cy="4419601"/>
          </a:xfrm>
        </p:grpSpPr>
        <p:grpSp>
          <p:nvGrpSpPr>
            <p:cNvPr id="7" name="Group 6"/>
            <p:cNvGrpSpPr/>
            <p:nvPr/>
          </p:nvGrpSpPr>
          <p:grpSpPr>
            <a:xfrm>
              <a:off x="525438" y="1964053"/>
              <a:ext cx="8229600" cy="4419601"/>
              <a:chOff x="375313" y="1854872"/>
              <a:chExt cx="8229600" cy="441960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5313" y="1854872"/>
                <a:ext cx="8229600" cy="4419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975212" y="3464506"/>
                <a:ext cx="166502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 &amp; ~F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04261" y="5451254"/>
                  <a:ext cx="1307178" cy="4616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t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261" y="5451254"/>
                  <a:ext cx="130717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963" t="-7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64437" y="4408717"/>
                  <a:ext cx="1307178" cy="40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37" y="4408717"/>
                  <a:ext cx="1307178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428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58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127379"/>
            <a:ext cx="8229600" cy="71878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9" y="1221475"/>
            <a:ext cx="8550322" cy="3555241"/>
          </a:xfrm>
        </p:spPr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i="1" dirty="0" smtClean="0"/>
              <a:t>I </a:t>
            </a:r>
            <a:r>
              <a:rPr lang="en-US" dirty="0" smtClean="0"/>
              <a:t>assign true to </a:t>
            </a:r>
            <a:r>
              <a:rPr lang="en-US" b="1" i="1" dirty="0" smtClean="0"/>
              <a:t>P</a:t>
            </a:r>
            <a:r>
              <a:rPr lang="en-US" dirty="0" smtClean="0"/>
              <a:t> , false to </a:t>
            </a:r>
            <a:r>
              <a:rPr lang="en-US" b="1" i="1" dirty="0" smtClean="0"/>
              <a:t>Q</a:t>
            </a:r>
            <a:r>
              <a:rPr lang="en-US" dirty="0" smtClean="0"/>
              <a:t>  and false to </a:t>
            </a:r>
            <a:r>
              <a:rPr lang="en-US" b="1" i="1" dirty="0" smtClean="0"/>
              <a:t>R</a:t>
            </a:r>
            <a:r>
              <a:rPr lang="en-US" dirty="0" smtClean="0"/>
              <a:t> in statement  </a:t>
            </a:r>
            <a:r>
              <a:rPr lang="en-US" b="1" dirty="0" smtClean="0">
                <a:solidFill>
                  <a:srgbClr val="C00000"/>
                </a:solidFill>
              </a:rPr>
              <a:t>((P &amp; </a:t>
            </a:r>
            <a:r>
              <a:rPr lang="en-US" b="1" baseline="30000" dirty="0" smtClean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Q) →R)VQ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What is the meaning of the statement?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Answer:</a:t>
            </a:r>
            <a:r>
              <a:rPr lang="en-US" dirty="0" smtClean="0"/>
              <a:t>           </a:t>
            </a:r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Rule 2 </a:t>
            </a:r>
            <a:r>
              <a:rPr lang="en-US" dirty="0" smtClean="0"/>
              <a:t>gives </a:t>
            </a:r>
            <a:r>
              <a:rPr lang="en-US" b="1" baseline="30000" dirty="0" smtClean="0"/>
              <a:t>-</a:t>
            </a:r>
            <a:r>
              <a:rPr lang="en-US" b="1" dirty="0" smtClean="0"/>
              <a:t>Q</a:t>
            </a:r>
            <a:r>
              <a:rPr lang="en-US" dirty="0" smtClean="0"/>
              <a:t> as </a:t>
            </a:r>
            <a:r>
              <a:rPr lang="en-US" b="1" dirty="0" smtClean="0"/>
              <a:t>true.</a:t>
            </a:r>
            <a:endParaRPr lang="en-US" dirty="0" smtClean="0"/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Rule 3 </a:t>
            </a:r>
            <a:r>
              <a:rPr lang="en-US" dirty="0" smtClean="0"/>
              <a:t>gives </a:t>
            </a:r>
            <a:r>
              <a:rPr lang="en-US" b="1" dirty="0" smtClean="0"/>
              <a:t>(P &amp;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Rule 6 </a:t>
            </a:r>
            <a:r>
              <a:rPr lang="en-US" dirty="0" smtClean="0"/>
              <a:t>gives </a:t>
            </a:r>
            <a:r>
              <a:rPr lang="en-US" b="1" dirty="0" smtClean="0"/>
              <a:t>(P &amp; </a:t>
            </a:r>
            <a:r>
              <a:rPr lang="en-US" b="1" baseline="30000" dirty="0" smtClean="0"/>
              <a:t>-</a:t>
            </a:r>
            <a:r>
              <a:rPr lang="en-US" b="1" dirty="0" smtClean="0"/>
              <a:t>Q) →R</a:t>
            </a:r>
            <a:r>
              <a:rPr lang="en-US" dirty="0" smtClean="0"/>
              <a:t> 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Rule 5</a:t>
            </a:r>
            <a:r>
              <a:rPr lang="en-US" dirty="0" smtClean="0">
                <a:solidFill>
                  <a:srgbClr val="00B050"/>
                </a:solidFill>
              </a:rPr>
              <a:t> gives  the statement </a:t>
            </a:r>
            <a:r>
              <a:rPr lang="en-US" b="1" dirty="0" smtClean="0">
                <a:solidFill>
                  <a:srgbClr val="00B050"/>
                </a:solidFill>
              </a:rPr>
              <a:t>((P &amp; </a:t>
            </a:r>
            <a:r>
              <a:rPr lang="en-US" b="1" baseline="30000" dirty="0" smtClean="0">
                <a:solidFill>
                  <a:srgbClr val="00B050"/>
                </a:solidFill>
              </a:rPr>
              <a:t>-</a:t>
            </a:r>
            <a:r>
              <a:rPr lang="en-US" b="1" dirty="0" smtClean="0">
                <a:solidFill>
                  <a:srgbClr val="00B050"/>
                </a:solidFill>
              </a:rPr>
              <a:t>Q) →R)VQ</a:t>
            </a:r>
            <a:r>
              <a:rPr lang="en-US" dirty="0" smtClean="0">
                <a:solidFill>
                  <a:srgbClr val="00B050"/>
                </a:solidFill>
              </a:rPr>
              <a:t> value as </a:t>
            </a:r>
            <a:r>
              <a:rPr lang="en-US" b="1" dirty="0" smtClean="0">
                <a:solidFill>
                  <a:srgbClr val="C00000"/>
                </a:solidFill>
              </a:rPr>
              <a:t>false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97" y="0"/>
            <a:ext cx="7772400" cy="63026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meaning of the statement </a:t>
            </a:r>
          </a:p>
          <a:p>
            <a:pPr>
              <a:buNone/>
            </a:pPr>
            <a:r>
              <a:rPr lang="en-US" dirty="0" smtClean="0"/>
              <a:t>      (</a:t>
            </a:r>
            <a:r>
              <a:rPr lang="en-US" baseline="30000" dirty="0" smtClean="0"/>
              <a:t>-</a:t>
            </a:r>
            <a:r>
              <a:rPr lang="en-US" dirty="0" smtClean="0"/>
              <a:t>PVQ)&amp;R→SV(</a:t>
            </a:r>
            <a:r>
              <a:rPr lang="en-US" baseline="30000" dirty="0" smtClean="0"/>
              <a:t>-</a:t>
            </a:r>
            <a:r>
              <a:rPr lang="en-US" dirty="0" smtClean="0"/>
              <a:t>R&amp;Q)</a:t>
            </a:r>
          </a:p>
          <a:p>
            <a:pPr>
              <a:buNone/>
            </a:pPr>
            <a:r>
              <a:rPr lang="en-US" dirty="0" smtClean="0"/>
              <a:t>     for each of the interpretations given below.</a:t>
            </a:r>
          </a:p>
          <a:p>
            <a:r>
              <a:rPr lang="en-US" dirty="0" smtClean="0"/>
              <a:t>(a). </a:t>
            </a:r>
            <a:r>
              <a:rPr lang="en-US" i="1" dirty="0" smtClean="0"/>
              <a:t>I</a:t>
            </a:r>
            <a:r>
              <a:rPr lang="en-US" i="1" baseline="-25000" dirty="0" smtClean="0"/>
              <a:t>1</a:t>
            </a:r>
            <a:r>
              <a:rPr lang="en-US" dirty="0" smtClean="0"/>
              <a:t> : P is true, Q is true, R is false, S is true.</a:t>
            </a:r>
          </a:p>
          <a:p>
            <a:r>
              <a:rPr lang="en-US" dirty="0" smtClean="0"/>
              <a:t>(b). </a:t>
            </a:r>
            <a:r>
              <a:rPr lang="en-US" i="1" dirty="0" smtClean="0"/>
              <a:t>I</a:t>
            </a:r>
            <a:r>
              <a:rPr lang="en-US" i="1" baseline="-25000" dirty="0" smtClean="0"/>
              <a:t>2</a:t>
            </a:r>
            <a:r>
              <a:rPr lang="en-US" dirty="0" smtClean="0"/>
              <a:t> : P is true, Q is false, R is true, S is true.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17" y="0"/>
            <a:ext cx="7772400" cy="53727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86" y="1326292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Find the meaning of the  following statement:</a:t>
            </a:r>
          </a:p>
          <a:p>
            <a:r>
              <a:rPr lang="en-US" dirty="0" smtClean="0"/>
              <a:t> ~(P V ~Q) &amp; (R → S) for the interpretation given bellow:  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: P is true, Q is false, R is true and S is false.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Answer:</a:t>
            </a:r>
            <a:r>
              <a:rPr lang="en-US" dirty="0" smtClean="0"/>
              <a:t>           </a:t>
            </a:r>
          </a:p>
          <a:p>
            <a:pPr lvl="0"/>
            <a:r>
              <a:rPr lang="en-US" dirty="0" smtClean="0"/>
              <a:t>Rule 2 gives </a:t>
            </a:r>
            <a:r>
              <a:rPr lang="en-US" b="1" baseline="30000" dirty="0" smtClean="0"/>
              <a:t>-</a:t>
            </a:r>
            <a:r>
              <a:rPr lang="en-US" b="1" dirty="0" smtClean="0"/>
              <a:t>Q</a:t>
            </a:r>
            <a:r>
              <a:rPr lang="en-US" dirty="0" smtClean="0"/>
              <a:t> as </a:t>
            </a:r>
            <a:r>
              <a:rPr lang="en-US" b="1" dirty="0" smtClean="0"/>
              <a:t>true.</a:t>
            </a:r>
            <a:endParaRPr lang="en-US" dirty="0" smtClean="0"/>
          </a:p>
          <a:p>
            <a:pPr lvl="0"/>
            <a:r>
              <a:rPr lang="en-US" dirty="0" smtClean="0"/>
              <a:t>Rule 4 gives 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 4 gives ~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Rule 6 gives </a:t>
            </a:r>
            <a:r>
              <a:rPr lang="en-US" b="1" dirty="0" smtClean="0"/>
              <a:t>(R → S)</a:t>
            </a:r>
            <a:r>
              <a:rPr lang="en-US" dirty="0" smtClean="0"/>
              <a:t>  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17" y="0"/>
            <a:ext cx="7772400" cy="53727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76" y="1128584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Find the meaning of the  following statement:</a:t>
            </a:r>
          </a:p>
          <a:p>
            <a:r>
              <a:rPr lang="en-US" dirty="0" smtClean="0"/>
              <a:t> ~(P V ~Q) &amp; (R → S) for the interpretation given bellow:  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: P is true, Q is false, R is true and S is false.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Answer:</a:t>
            </a:r>
            <a:r>
              <a:rPr lang="en-US" dirty="0" smtClean="0"/>
              <a:t>           </a:t>
            </a:r>
          </a:p>
          <a:p>
            <a:pPr lvl="0"/>
            <a:r>
              <a:rPr lang="en-US" dirty="0" smtClean="0"/>
              <a:t>Rule 2 gives </a:t>
            </a:r>
            <a:r>
              <a:rPr lang="en-US" b="1" baseline="30000" dirty="0" smtClean="0"/>
              <a:t>-</a:t>
            </a:r>
            <a:r>
              <a:rPr lang="en-US" b="1" dirty="0" smtClean="0"/>
              <a:t>Q</a:t>
            </a:r>
            <a:r>
              <a:rPr lang="en-US" dirty="0" smtClean="0"/>
              <a:t> as </a:t>
            </a:r>
            <a:r>
              <a:rPr lang="en-US" b="1" dirty="0" smtClean="0"/>
              <a:t>true.</a:t>
            </a:r>
            <a:endParaRPr lang="en-US" dirty="0" smtClean="0"/>
          </a:p>
          <a:p>
            <a:pPr lvl="0"/>
            <a:r>
              <a:rPr lang="en-US" dirty="0" smtClean="0"/>
              <a:t>Rule 4 gives 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 4 gives ~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Rule 6 gives </a:t>
            </a:r>
            <a:r>
              <a:rPr lang="en-US" b="1" dirty="0" smtClean="0"/>
              <a:t>(R → S)</a:t>
            </a:r>
            <a:r>
              <a:rPr lang="en-US" dirty="0" smtClean="0"/>
              <a:t>  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Rule 3</a:t>
            </a:r>
            <a:r>
              <a:rPr lang="en-US" dirty="0" smtClean="0">
                <a:solidFill>
                  <a:srgbClr val="00B050"/>
                </a:solidFill>
              </a:rPr>
              <a:t> gives  the statement </a:t>
            </a:r>
            <a:r>
              <a:rPr lang="en-US" dirty="0" smtClean="0"/>
              <a:t>~(P V ~Q) &amp; (R → S) </a:t>
            </a:r>
            <a:r>
              <a:rPr lang="en-US" dirty="0" smtClean="0">
                <a:solidFill>
                  <a:srgbClr val="00B050"/>
                </a:solidFill>
              </a:rPr>
              <a:t>value as </a:t>
            </a:r>
            <a:r>
              <a:rPr lang="en-US" b="1" dirty="0" smtClean="0">
                <a:solidFill>
                  <a:srgbClr val="C00000"/>
                </a:solidFill>
              </a:rPr>
              <a:t>false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92811" y="0"/>
            <a:ext cx="7772400" cy="6022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Different </a:t>
            </a:r>
            <a:r>
              <a:rPr lang="en-US" dirty="0" smtClean="0">
                <a:solidFill>
                  <a:srgbClr val="C00000"/>
                </a:solidFill>
              </a:rPr>
              <a:t>cases of implication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32095" y="1380698"/>
            <a:ext cx="8659906" cy="260465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Consider the proposition </a:t>
            </a:r>
            <a:r>
              <a:rPr lang="en-US" sz="3600" i="1" dirty="0" smtClean="0"/>
              <a:t>p </a:t>
            </a:r>
            <a:r>
              <a:rPr lang="en-US" sz="3600" dirty="0" smtClean="0">
                <a:sym typeface="Symbol" pitchFamily="18" charset="2"/>
              </a:rPr>
              <a:t> </a:t>
            </a:r>
            <a:r>
              <a:rPr lang="en-US" sz="3600" i="1" dirty="0" smtClean="0">
                <a:sym typeface="Symbol" pitchFamily="18" charset="2"/>
              </a:rPr>
              <a:t>q</a:t>
            </a:r>
          </a:p>
          <a:p>
            <a:pPr lvl="1" eaLnBrk="1" hangingPunct="1"/>
            <a:r>
              <a:rPr lang="en-US" sz="3200" dirty="0" smtClean="0">
                <a:sym typeface="Symbol" pitchFamily="18" charset="2"/>
              </a:rPr>
              <a:t>Its </a:t>
            </a:r>
            <a:r>
              <a:rPr lang="en-US" sz="3200" u="sng" dirty="0" smtClean="0">
                <a:solidFill>
                  <a:srgbClr val="FF0000"/>
                </a:solidFill>
                <a:sym typeface="Symbol" pitchFamily="18" charset="2"/>
              </a:rPr>
              <a:t>converse</a:t>
            </a:r>
            <a:r>
              <a:rPr lang="en-US" sz="3200" dirty="0" smtClean="0">
                <a:sym typeface="Symbol" pitchFamily="18" charset="2"/>
              </a:rPr>
              <a:t> is the proposition </a:t>
            </a:r>
            <a:r>
              <a:rPr lang="en-US" sz="3200" i="1" dirty="0" smtClean="0"/>
              <a:t>q </a:t>
            </a:r>
            <a:r>
              <a:rPr lang="en-US" sz="3200" dirty="0" smtClean="0">
                <a:sym typeface="Symbol" pitchFamily="18" charset="2"/>
              </a:rPr>
              <a:t> </a:t>
            </a:r>
            <a:r>
              <a:rPr lang="en-US" sz="3200" i="1" dirty="0" smtClean="0">
                <a:sym typeface="Symbol" pitchFamily="18" charset="2"/>
              </a:rPr>
              <a:t>p</a:t>
            </a:r>
          </a:p>
          <a:p>
            <a:pPr lvl="1" eaLnBrk="1" hangingPunct="1"/>
            <a:r>
              <a:rPr lang="en-US" sz="3200" dirty="0" smtClean="0">
                <a:sym typeface="Symbol" pitchFamily="18" charset="2"/>
              </a:rPr>
              <a:t>Its </a:t>
            </a:r>
            <a:r>
              <a:rPr lang="en-US" sz="3200" u="sng" dirty="0" smtClean="0">
                <a:solidFill>
                  <a:srgbClr val="FF0000"/>
                </a:solidFill>
                <a:sym typeface="Symbol" pitchFamily="18" charset="2"/>
              </a:rPr>
              <a:t>inverse</a:t>
            </a:r>
            <a:r>
              <a:rPr lang="en-US" sz="3200" dirty="0" smtClean="0">
                <a:sym typeface="Symbol" pitchFamily="18" charset="2"/>
              </a:rPr>
              <a:t> is the proposition </a:t>
            </a:r>
            <a:r>
              <a:rPr lang="en-US" sz="3200" i="1" dirty="0" smtClean="0"/>
              <a:t>p </a:t>
            </a:r>
            <a:r>
              <a:rPr lang="en-US" sz="3200" dirty="0" smtClean="0">
                <a:sym typeface="Symbol" pitchFamily="18" charset="2"/>
              </a:rPr>
              <a:t> </a:t>
            </a:r>
            <a:r>
              <a:rPr lang="en-US" sz="3200" i="1" dirty="0" smtClean="0">
                <a:sym typeface="Symbol" pitchFamily="18" charset="2"/>
              </a:rPr>
              <a:t>q</a:t>
            </a:r>
          </a:p>
          <a:p>
            <a:pPr lvl="1" eaLnBrk="1" hangingPunct="1"/>
            <a:r>
              <a:rPr lang="en-US" sz="3200" dirty="0" smtClean="0">
                <a:sym typeface="Symbol" pitchFamily="18" charset="2"/>
              </a:rPr>
              <a:t>Its </a:t>
            </a:r>
            <a:r>
              <a:rPr lang="en-US" sz="3200" u="sng" dirty="0" smtClean="0">
                <a:solidFill>
                  <a:srgbClr val="FF0000"/>
                </a:solidFill>
                <a:sym typeface="Symbol" pitchFamily="18" charset="2"/>
              </a:rPr>
              <a:t>contrapositive</a:t>
            </a:r>
            <a:r>
              <a:rPr lang="en-US" sz="3200" dirty="0" smtClean="0">
                <a:sym typeface="Symbol" pitchFamily="18" charset="2"/>
              </a:rPr>
              <a:t> is the proposition </a:t>
            </a:r>
            <a:r>
              <a:rPr lang="en-US" sz="3200" i="1" dirty="0" smtClean="0"/>
              <a:t>q </a:t>
            </a:r>
            <a:r>
              <a:rPr lang="en-US" sz="3200" dirty="0" smtClean="0">
                <a:sym typeface="Symbol" pitchFamily="18" charset="2"/>
              </a:rPr>
              <a:t> </a:t>
            </a:r>
            <a:r>
              <a:rPr lang="en-US" sz="3200" i="1" dirty="0" smtClean="0">
                <a:sym typeface="Symbol" pitchFamily="18" charset="2"/>
              </a:rPr>
              <a:t>p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020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0869" y="140893"/>
            <a:ext cx="7772400" cy="49876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Constructing Truth Tables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18654" y="1191489"/>
            <a:ext cx="8520545" cy="4682837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Construct the truth table for the following compound proposition</a:t>
            </a:r>
          </a:p>
          <a:p>
            <a:pPr algn="ctr" eaLnBrk="1" hangingPunct="1">
              <a:buFont typeface="Arial" charset="0"/>
              <a:buNone/>
            </a:pPr>
            <a:r>
              <a:rPr lang="en-US" dirty="0" smtClean="0"/>
              <a:t>((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) 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)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0643"/>
              </p:ext>
            </p:extLst>
          </p:nvPr>
        </p:nvGraphicFramePr>
        <p:xfrm>
          <a:off x="2064327" y="2355273"/>
          <a:ext cx="4641274" cy="1926590"/>
        </p:xfrm>
        <a:graphic>
          <a:graphicData uri="http://schemas.openxmlformats.org/drawingml/2006/table">
            <a:tbl>
              <a:tblPr/>
              <a:tblGrid>
                <a:gridCol w="720436"/>
                <a:gridCol w="637309"/>
                <a:gridCol w="637309"/>
                <a:gridCol w="762001"/>
                <a:gridCol w="1884219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((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) 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)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118" y="0"/>
            <a:ext cx="7963525" cy="523715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15" y="834966"/>
            <a:ext cx="8694294" cy="5655480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Propositional </a:t>
            </a:r>
            <a:r>
              <a:rPr lang="en-US" b="1" dirty="0"/>
              <a:t>logic </a:t>
            </a:r>
            <a:r>
              <a:rPr lang="en-US" dirty="0"/>
              <a:t>All objects described are fixed or unique </a:t>
            </a:r>
          </a:p>
          <a:p>
            <a:pPr algn="just"/>
            <a:r>
              <a:rPr lang="en-US" dirty="0" smtClean="0"/>
              <a:t>                         "</a:t>
            </a:r>
            <a:r>
              <a:rPr lang="en-US" dirty="0"/>
              <a:t>John is a student" student(john) </a:t>
            </a:r>
          </a:p>
          <a:p>
            <a:pPr algn="just"/>
            <a:r>
              <a:rPr lang="en-US" dirty="0" smtClean="0"/>
              <a:t>                         Here </a:t>
            </a:r>
            <a:r>
              <a:rPr lang="en-US" dirty="0"/>
              <a:t>John refers to one unique person.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en-US" b="1" dirty="0"/>
              <a:t>First order predicate logic </a:t>
            </a:r>
          </a:p>
          <a:p>
            <a:pPr algn="just"/>
            <a:r>
              <a:rPr lang="en-US" dirty="0" smtClean="0"/>
              <a:t>                          Objects </a:t>
            </a:r>
            <a:r>
              <a:rPr lang="en-US" dirty="0"/>
              <a:t>described can be unique or variables to stand </a:t>
            </a:r>
            <a:r>
              <a:rPr lang="en-US" dirty="0" smtClean="0"/>
              <a:t> 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              for </a:t>
            </a:r>
            <a:r>
              <a:rPr lang="en-US" dirty="0"/>
              <a:t>a unique object </a:t>
            </a:r>
          </a:p>
          <a:p>
            <a:pPr algn="just"/>
            <a:r>
              <a:rPr lang="en-US" dirty="0" smtClean="0"/>
              <a:t>                           "</a:t>
            </a:r>
            <a:r>
              <a:rPr lang="en-US" dirty="0"/>
              <a:t>All students are poor" </a:t>
            </a:r>
          </a:p>
          <a:p>
            <a:pPr algn="just"/>
            <a:r>
              <a:rPr lang="en-US" dirty="0" smtClean="0"/>
              <a:t>                            For All(S</a:t>
            </a:r>
            <a:r>
              <a:rPr lang="en-US" dirty="0"/>
              <a:t>) [student(S) -&gt; poor(S)] </a:t>
            </a:r>
          </a:p>
          <a:p>
            <a:pPr algn="just"/>
            <a:r>
              <a:rPr lang="en-US" dirty="0"/>
              <a:t>Here S can be replaced by many different unique students.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type="body" idx="1"/>
          </p:nvPr>
        </p:nvSpPr>
        <p:spPr>
          <a:xfrm>
            <a:off x="286872" y="1113228"/>
            <a:ext cx="8857128" cy="1861983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3600" dirty="0" smtClean="0"/>
              <a:t>Using truth table prove that  are equivalent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268288" y="193676"/>
            <a:ext cx="8459787" cy="6375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</a:rPr>
              <a:t>Quick Task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20194"/>
              </p:ext>
            </p:extLst>
          </p:nvPr>
        </p:nvGraphicFramePr>
        <p:xfrm>
          <a:off x="2960842" y="2920979"/>
          <a:ext cx="487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842" y="2920979"/>
                        <a:ext cx="487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632011" y="0"/>
            <a:ext cx="7772400" cy="55418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7130262"/>
              </p:ext>
            </p:extLst>
          </p:nvPr>
        </p:nvGraphicFramePr>
        <p:xfrm>
          <a:off x="2134908" y="963706"/>
          <a:ext cx="47275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58"/>
                <a:gridCol w="1575858"/>
                <a:gridCol w="1575858"/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Q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416922"/>
              </p:ext>
            </p:extLst>
          </p:nvPr>
        </p:nvGraphicFramePr>
        <p:xfrm>
          <a:off x="457200" y="3146612"/>
          <a:ext cx="7696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2565400"/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Q)&amp;(QP)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51" name="TextBox 7"/>
          <p:cNvSpPr txBox="1">
            <a:spLocks noChangeArrowheads="1"/>
          </p:cNvSpPr>
          <p:nvPr/>
        </p:nvSpPr>
        <p:spPr bwMode="auto">
          <a:xfrm>
            <a:off x="124692" y="5562600"/>
            <a:ext cx="9019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Georgia" pitchFamily="18" charset="0"/>
              </a:rPr>
              <a:t>Since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both have the same truth value under every interpretation</a:t>
            </a:r>
            <a:r>
              <a:rPr lang="en-US" dirty="0">
                <a:latin typeface="Georgia" pitchFamily="18" charset="0"/>
              </a:rPr>
              <a:t>, </a:t>
            </a:r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then they   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Georgia" pitchFamily="18" charset="0"/>
              </a:rPr>
              <a:t>are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07567" y="110837"/>
            <a:ext cx="8229600" cy="54768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Properties of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0837" y="960448"/>
            <a:ext cx="8825345" cy="5551188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autology : </a:t>
            </a:r>
            <a:r>
              <a:rPr lang="en-US" sz="2600" dirty="0" smtClean="0"/>
              <a:t>A </a:t>
            </a:r>
            <a:r>
              <a:rPr lang="en-US" sz="2600" dirty="0"/>
              <a:t>compound proposition that is always true, no matter what the truth values of the propositions that occur in it is called a </a:t>
            </a:r>
            <a:r>
              <a:rPr lang="en-US" sz="2600" b="1" dirty="0">
                <a:solidFill>
                  <a:srgbClr val="FF0000"/>
                </a:solidFill>
              </a:rPr>
              <a:t>tautology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dirty="0"/>
              <a:t>P V ~P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Contradiction: </a:t>
            </a:r>
            <a:r>
              <a:rPr lang="en-US" sz="2600" dirty="0"/>
              <a:t>A compound proposition that is always false is called a </a:t>
            </a:r>
            <a:r>
              <a:rPr lang="en-US" sz="2600" b="1" dirty="0">
                <a:solidFill>
                  <a:srgbClr val="FF0000"/>
                </a:solidFill>
              </a:rPr>
              <a:t>contradiction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dirty="0"/>
              <a:t>P &amp; ~P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n-US" sz="2600" b="1" u="sng" dirty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 smtClean="0">
                <a:solidFill>
                  <a:srgbClr val="FF0000"/>
                </a:solidFill>
              </a:rPr>
              <a:t>Contingency:  </a:t>
            </a:r>
            <a:r>
              <a:rPr lang="en-US" sz="2600" dirty="0" smtClean="0"/>
              <a:t>A proposition that is neither a tautology nor a contradiction is a </a:t>
            </a:r>
            <a:r>
              <a:rPr lang="en-US" sz="2600" b="1" dirty="0" smtClean="0">
                <a:solidFill>
                  <a:srgbClr val="FF0000"/>
                </a:solidFill>
              </a:rPr>
              <a:t>contingency</a:t>
            </a:r>
          </a:p>
          <a:p>
            <a:pPr marL="339725" lvl="1" indent="0" algn="just" eaLnBrk="1" hangingPunct="1">
              <a:buNone/>
            </a:pPr>
            <a:r>
              <a:rPr lang="en-US" sz="2400" dirty="0" smtClean="0"/>
              <a:t>. </a:t>
            </a:r>
            <a:endParaRPr lang="en-US" sz="2400" dirty="0"/>
          </a:p>
          <a:p>
            <a:pPr algn="just" eaLnBrk="1" hangingPunct="1">
              <a:lnSpc>
                <a:spcPct val="80000"/>
              </a:lnSpc>
            </a:pPr>
            <a:r>
              <a:rPr lang="en-US" sz="3000" dirty="0" smtClean="0"/>
              <a:t>Examples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600" dirty="0" smtClean="0"/>
              <a:t>A simple tautology is </a:t>
            </a: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 pitchFamily="18" charset="2"/>
              </a:rPr>
              <a:t> </a:t>
            </a:r>
            <a:r>
              <a:rPr lang="en-US" sz="2600" i="1" dirty="0" smtClean="0"/>
              <a:t>p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600" dirty="0" smtClean="0"/>
              <a:t>A simple contradiction is </a:t>
            </a: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 pitchFamily="18" charset="2"/>
              </a:rPr>
              <a:t> </a:t>
            </a:r>
            <a:r>
              <a:rPr lang="en-US" sz="2600" i="1" dirty="0" smtClean="0"/>
              <a:t>p</a:t>
            </a:r>
          </a:p>
          <a:p>
            <a:pPr marL="681037" lvl="2" indent="0" algn="just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07567" y="110837"/>
            <a:ext cx="8229600" cy="54768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Properties of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0837" y="960448"/>
            <a:ext cx="8825345" cy="5551188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Equivalence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Two sentences are equivalent if they have the </a:t>
            </a:r>
            <a:r>
              <a:rPr lang="en-US" sz="2400" b="1" dirty="0">
                <a:solidFill>
                  <a:srgbClr val="FF0000"/>
                </a:solidFill>
              </a:rPr>
              <a:t>same truth value </a:t>
            </a:r>
            <a:r>
              <a:rPr lang="en-US" sz="2400" dirty="0"/>
              <a:t>under every interpretations. </a:t>
            </a:r>
          </a:p>
          <a:p>
            <a:pPr lvl="1" algn="just" eaLnBrk="1" hangingPunct="1">
              <a:buFont typeface="Wingdings" pitchFamily="2" charset="2"/>
              <a:buChar char="v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Logical Consequences:</a:t>
            </a:r>
            <a:r>
              <a:rPr lang="en-US" dirty="0"/>
              <a:t>  A sentence is a logical consequence of another if it is satisfied by </a:t>
            </a:r>
            <a:r>
              <a:rPr lang="en-US" dirty="0">
                <a:solidFill>
                  <a:srgbClr val="FF0000"/>
                </a:solidFill>
              </a:rPr>
              <a:t>all interpretations </a:t>
            </a:r>
            <a:r>
              <a:rPr lang="en-US" dirty="0"/>
              <a:t>which satisfy the first. 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>
                <a:solidFill>
                  <a:srgbClr val="C00000"/>
                </a:solidFill>
              </a:rPr>
              <a:t>toghtology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statement </a:t>
            </a:r>
            <a:r>
              <a:rPr lang="en-US" b="1" dirty="0">
                <a:solidFill>
                  <a:srgbClr val="FF0000"/>
                </a:solidFill>
              </a:rPr>
              <a:t>is </a:t>
            </a:r>
            <a:r>
              <a:rPr lang="en-US" b="1" dirty="0" err="1">
                <a:solidFill>
                  <a:srgbClr val="0070C0"/>
                </a:solidFill>
              </a:rPr>
              <a:t>satisfiable</a:t>
            </a:r>
            <a:r>
              <a:rPr lang="en-US" b="1" dirty="0">
                <a:solidFill>
                  <a:srgbClr val="FF0000"/>
                </a:solidFill>
              </a:rPr>
              <a:t>, and a </a:t>
            </a:r>
            <a:r>
              <a:rPr lang="en-US" b="1" dirty="0">
                <a:solidFill>
                  <a:srgbClr val="00B050"/>
                </a:solidFill>
              </a:rPr>
              <a:t>contradictory</a:t>
            </a:r>
            <a:r>
              <a:rPr lang="en-US" b="1" dirty="0">
                <a:solidFill>
                  <a:srgbClr val="FF0000"/>
                </a:solidFill>
              </a:rPr>
              <a:t> statement is </a:t>
            </a:r>
            <a:r>
              <a:rPr lang="en-US" b="1" dirty="0">
                <a:solidFill>
                  <a:srgbClr val="00B050"/>
                </a:solidFill>
              </a:rPr>
              <a:t>invalid</a:t>
            </a:r>
            <a:r>
              <a:rPr lang="en-US" b="1" dirty="0">
                <a:solidFill>
                  <a:srgbClr val="FF0000"/>
                </a:solidFill>
              </a:rPr>
              <a:t>, but the converse is not necessarily true.</a:t>
            </a:r>
          </a:p>
          <a:p>
            <a:pPr lvl="1" algn="just" eaLnBrk="1" hangingPunct="1">
              <a:buFont typeface="Wingdings" pitchFamily="2" charset="2"/>
              <a:buChar char="v"/>
            </a:pPr>
            <a:endParaRPr lang="en-US" sz="2400" dirty="0"/>
          </a:p>
          <a:p>
            <a:pPr lvl="1" algn="just" eaLnBrk="1" hangingPunct="1">
              <a:buFont typeface="Wingdings" pitchFamily="2" charset="2"/>
              <a:buChar char="v"/>
            </a:pPr>
            <a:endParaRPr lang="en-US" sz="2400" dirty="0"/>
          </a:p>
          <a:p>
            <a:pPr marL="681037" lvl="2" indent="0" algn="just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464" y="188601"/>
            <a:ext cx="8288875" cy="61661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Example: On The above definitions: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8919" y="1103871"/>
            <a:ext cx="8686800" cy="3406345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q"/>
            </a:pPr>
            <a:r>
              <a:rPr lang="en-US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P V ~P  </a:t>
            </a:r>
            <a:r>
              <a:rPr lang="en-US" dirty="0" smtClean="0"/>
              <a:t>is </a:t>
            </a:r>
            <a:r>
              <a:rPr lang="en-US" b="1" dirty="0" err="1">
                <a:solidFill>
                  <a:srgbClr val="C00000"/>
                </a:solidFill>
              </a:rPr>
              <a:t>toghtology</a:t>
            </a:r>
            <a:r>
              <a:rPr lang="en-US" dirty="0" smtClean="0"/>
              <a:t> since every interpretation results in a value of </a:t>
            </a:r>
            <a:r>
              <a:rPr lang="en-US" b="1" dirty="0" smtClean="0">
                <a:solidFill>
                  <a:srgbClr val="C00000"/>
                </a:solidFill>
              </a:rPr>
              <a:t>true for (P V ~P ).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P &amp; ~P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C00000"/>
                </a:solidFill>
              </a:rPr>
              <a:t>contradiction</a:t>
            </a:r>
            <a:r>
              <a:rPr lang="en-US" dirty="0" smtClean="0"/>
              <a:t> since every interpretation results in a value of </a:t>
            </a:r>
            <a:r>
              <a:rPr lang="en-US" b="1" dirty="0" smtClean="0">
                <a:solidFill>
                  <a:srgbClr val="C00000"/>
                </a:solidFill>
              </a:rPr>
              <a:t>false for (P &amp; ~P)</a:t>
            </a:r>
            <a:r>
              <a:rPr lang="en-US" dirty="0" smtClean="0"/>
              <a:t>. 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 and ~(~P)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equivalent</a:t>
            </a:r>
            <a:r>
              <a:rPr lang="en-US" dirty="0"/>
              <a:t> since each has the </a:t>
            </a:r>
            <a:r>
              <a:rPr lang="en-US" b="1" dirty="0">
                <a:solidFill>
                  <a:srgbClr val="FF0000"/>
                </a:solidFill>
              </a:rPr>
              <a:t>same truth values </a:t>
            </a:r>
            <a:r>
              <a:rPr lang="en-US" dirty="0"/>
              <a:t>under every interpretation. 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logical consequence </a:t>
            </a:r>
            <a:r>
              <a:rPr lang="en-US" dirty="0"/>
              <a:t>of (P &amp; Q) since any interpretation for which </a:t>
            </a:r>
            <a:r>
              <a:rPr lang="en-US" b="1" dirty="0">
                <a:solidFill>
                  <a:srgbClr val="C00000"/>
                </a:solidFill>
              </a:rPr>
              <a:t>(P &amp; Q) is true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P is also true</a:t>
            </a:r>
            <a:r>
              <a:rPr lang="en-US" dirty="0" smtClean="0"/>
              <a:t>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80977FE-67D1-4E93-9EA0-5551FA9D5A86}" type="slidenum">
              <a:rPr lang="en-US" sz="1200">
                <a:solidFill>
                  <a:srgbClr val="898989"/>
                </a:solidFill>
              </a:rPr>
              <a:pPr/>
              <a:t>44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64128" y="110836"/>
            <a:ext cx="7772400" cy="59574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B050"/>
                </a:solidFill>
              </a:rPr>
              <a:t>Logical Equivalences: Example 1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46365" y="1025236"/>
            <a:ext cx="8465126" cy="4502728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tabLst>
                <a:tab pos="7942263" algn="r"/>
              </a:tabLst>
            </a:pPr>
            <a:r>
              <a:rPr lang="en-US" dirty="0" smtClean="0"/>
              <a:t>Show that 	(Exercise 25 from Rosen)</a:t>
            </a:r>
          </a:p>
          <a:p>
            <a:pPr algn="ctr" eaLnBrk="1" hangingPunct="1">
              <a:buFont typeface="Arial" charset="0"/>
              <a:buNone/>
              <a:tabLst>
                <a:tab pos="7942263" algn="r"/>
              </a:tabLst>
            </a:pP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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51775"/>
              </p:ext>
            </p:extLst>
          </p:nvPr>
        </p:nvGraphicFramePr>
        <p:xfrm>
          <a:off x="1475509" y="2154382"/>
          <a:ext cx="6629400" cy="3291840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317500"/>
                <a:gridCol w="796925"/>
                <a:gridCol w="914400"/>
                <a:gridCol w="1752600"/>
                <a:gridCol w="838200"/>
                <a:gridCol w="1295400"/>
              </a:tblGrid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r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r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r)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13095" y="1"/>
            <a:ext cx="7772400" cy="586854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Inference Rules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146412"/>
            <a:ext cx="7772400" cy="4949588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inference rules </a:t>
            </a:r>
            <a:r>
              <a:rPr lang="en-US" b="1" dirty="0" smtClean="0">
                <a:solidFill>
                  <a:srgbClr val="00B050"/>
                </a:solidFill>
              </a:rPr>
              <a:t>of PL provide the means to perform </a:t>
            </a:r>
            <a:r>
              <a:rPr lang="en-US" b="1" dirty="0" smtClean="0">
                <a:solidFill>
                  <a:srgbClr val="C00000"/>
                </a:solidFill>
              </a:rPr>
              <a:t>logical proofs </a:t>
            </a:r>
            <a:r>
              <a:rPr lang="en-US" b="1" dirty="0" smtClean="0">
                <a:solidFill>
                  <a:srgbClr val="00B050"/>
                </a:solidFill>
              </a:rPr>
              <a:t>or </a:t>
            </a:r>
            <a:r>
              <a:rPr lang="en-US" b="1" dirty="0" smtClean="0">
                <a:solidFill>
                  <a:srgbClr val="C00000"/>
                </a:solidFill>
              </a:rPr>
              <a:t>deductions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Few Such Rules are as follows: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Modus ponens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Chain Rule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5410913-86E2-49BC-AF60-E60A2641B026}" type="slidenum">
              <a:rPr lang="en-US" sz="1200">
                <a:solidFill>
                  <a:srgbClr val="898989"/>
                </a:solidFill>
              </a:rPr>
              <a:pPr/>
              <a:t>46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7" y="1905000"/>
            <a:ext cx="5067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06120" y="243840"/>
            <a:ext cx="7772400" cy="54864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Modus Ponens: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944880"/>
            <a:ext cx="8143240" cy="52527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From P and P → Q  infer Q. This sometimes written as          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               P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               P  → Q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                        Q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BC3DB9A-DB91-4C37-8795-F82C7D20F9D2}" type="slidenum">
              <a:rPr lang="en-US" sz="1200">
                <a:solidFill>
                  <a:srgbClr val="898989"/>
                </a:solidFill>
              </a:rPr>
              <a:pPr/>
              <a:t>47</a:t>
            </a:fld>
            <a:endParaRPr lang="en-US" sz="1200">
              <a:solidFill>
                <a:srgbClr val="89898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68500" y="2472056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3" y="3194145"/>
            <a:ext cx="66579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7686" y="0"/>
            <a:ext cx="7772400" cy="84616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Example For Modus Ponens: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3098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endParaRPr lang="en-US" sz="3600" dirty="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C00000"/>
                </a:solidFill>
              </a:rPr>
              <a:t>Given</a:t>
            </a:r>
            <a:r>
              <a:rPr lang="en-US" sz="3600" dirty="0" smtClean="0"/>
              <a:t>: (Joe is a father)  And: (Joe is a father) → ( Joe has a child)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C00000"/>
                </a:solidFill>
              </a:rPr>
              <a:t>Conclude: </a:t>
            </a:r>
            <a:r>
              <a:rPr lang="en-US" sz="3600" dirty="0" smtClean="0"/>
              <a:t>(Joe has a child)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F7E9DCE-2455-4887-BD62-583F9C95B6CB}" type="slidenum">
              <a:rPr lang="en-US" sz="1200">
                <a:solidFill>
                  <a:srgbClr val="898989"/>
                </a:solidFill>
              </a:rPr>
              <a:pPr/>
              <a:t>48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6" y="220218"/>
            <a:ext cx="8972303" cy="583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9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77" y="0"/>
            <a:ext cx="7963525" cy="702716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rgbClr val="00B050"/>
                </a:solidFill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21" y="1051942"/>
            <a:ext cx="8694294" cy="497689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b="1" dirty="0">
                <a:solidFill>
                  <a:srgbClr val="C00000"/>
                </a:solidFill>
              </a:rPr>
              <a:t>Predicate Logic (PL):</a:t>
            </a:r>
            <a:r>
              <a:rPr lang="en-US" dirty="0" smtClean="0"/>
              <a:t> </a:t>
            </a:r>
            <a:r>
              <a:rPr lang="en-US" dirty="0"/>
              <a:t>has three more logical notions as compared to PL.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Terms, 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Predicates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Quantifiers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b="1" dirty="0"/>
              <a:t>Term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a constant (single individual or concept i.e.,5, john etc.),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a variable that stands for different individuals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n-place function f(t1, …, </a:t>
            </a:r>
            <a:r>
              <a:rPr lang="en-US" dirty="0" err="1"/>
              <a:t>tn</a:t>
            </a:r>
            <a:r>
              <a:rPr lang="en-US" dirty="0"/>
              <a:t>)  where t1, …, </a:t>
            </a:r>
            <a:r>
              <a:rPr lang="en-US" dirty="0" err="1"/>
              <a:t>tn</a:t>
            </a:r>
            <a:r>
              <a:rPr lang="en-US" dirty="0"/>
              <a:t> are terms. A function is a mapping that maps n terms to a term. 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b="1" dirty="0"/>
              <a:t>Predicate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a relation that maps n terms to a truth value true (T) or false (F).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b="1" dirty="0"/>
              <a:t>Quantifiers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Universal (</a:t>
            </a:r>
            <a:r>
              <a:rPr lang="en-US" dirty="0">
                <a:sym typeface="Symbol" pitchFamily="18" charset="2"/>
              </a:rPr>
              <a:t>)</a:t>
            </a:r>
            <a:r>
              <a:rPr lang="en-US" dirty="0"/>
              <a:t> or existential(</a:t>
            </a:r>
            <a:r>
              <a:rPr lang="en-US" dirty="0">
                <a:sym typeface="Symbol" pitchFamily="18" charset="2"/>
              </a:rPr>
              <a:t>)</a:t>
            </a:r>
            <a:r>
              <a:rPr lang="en-US" dirty="0"/>
              <a:t> quantifiers i.e. </a:t>
            </a:r>
            <a:r>
              <a:rPr lang="en-US" dirty="0">
                <a:sym typeface="Symbol" pitchFamily="18" charset="2"/>
              </a:rPr>
              <a:t></a:t>
            </a:r>
            <a:r>
              <a:rPr lang="en-US" dirty="0"/>
              <a:t> and </a:t>
            </a:r>
            <a:r>
              <a:rPr lang="en-US" dirty="0">
                <a:sym typeface="Symbol" pitchFamily="18" charset="2"/>
              </a:rPr>
              <a:t> used in conjunction with variables.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67184" y="280416"/>
            <a:ext cx="8110728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Chain Rule  h</a:t>
            </a:r>
            <a:r>
              <a:rPr lang="en-US" dirty="0" smtClean="0"/>
              <a:t>ypothetical </a:t>
            </a:r>
            <a:r>
              <a:rPr lang="en-US" dirty="0"/>
              <a:t>Syllogism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36600" y="1672276"/>
            <a:ext cx="7772400" cy="5185724"/>
          </a:xfrm>
        </p:spPr>
        <p:txBody>
          <a:bodyPr/>
          <a:lstStyle/>
          <a:p>
            <a:r>
              <a:rPr lang="en-US" dirty="0" smtClean="0"/>
              <a:t>Form P → Q and Q→ R, infer P→R. </a:t>
            </a:r>
          </a:p>
          <a:p>
            <a:pPr marL="0" indent="0">
              <a:buNone/>
            </a:pPr>
            <a:r>
              <a:rPr lang="en-US" dirty="0" smtClean="0"/>
              <a:t>Or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P → Q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Q → R</a:t>
            </a:r>
          </a:p>
          <a:p>
            <a:pPr marL="0" indent="0">
              <a:buNone/>
            </a:pPr>
            <a:r>
              <a:rPr lang="en-US" dirty="0" smtClean="0"/>
              <a:t>                                 P → R</a:t>
            </a:r>
          </a:p>
          <a:p>
            <a:endParaRPr lang="en-US" dirty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17CE6-92A1-4E06-A532-A1B8B84ABF75}" type="slidenum">
              <a:rPr lang="en-US" sz="1200">
                <a:solidFill>
                  <a:srgbClr val="898989"/>
                </a:solidFill>
              </a:rPr>
              <a:pPr/>
              <a:t>50</a:t>
            </a:fld>
            <a:endParaRPr lang="en-US" sz="1200">
              <a:solidFill>
                <a:srgbClr val="89898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46400" y="3415777"/>
            <a:ext cx="1676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6" y="4251703"/>
            <a:ext cx="69437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8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59941" y="185351"/>
            <a:ext cx="7772400" cy="605481"/>
          </a:xfrm>
        </p:spPr>
        <p:txBody>
          <a:bodyPr/>
          <a:lstStyle/>
          <a:p>
            <a:r>
              <a:rPr lang="en-US" b="1" dirty="0" smtClean="0"/>
              <a:t>Example for </a:t>
            </a:r>
            <a:r>
              <a:rPr lang="en-US" b="1" dirty="0" smtClean="0">
                <a:solidFill>
                  <a:srgbClr val="C00000"/>
                </a:solidFill>
              </a:rPr>
              <a:t>Chain Rule</a:t>
            </a:r>
            <a:endParaRPr 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Given: </a:t>
            </a:r>
            <a:r>
              <a:rPr lang="en-US" sz="2400" dirty="0" smtClean="0"/>
              <a:t>(programmer likes LISP)→ (programmer hates COBOL)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/>
              <a:t> : (programmer hates COBOL) → (programmer likes recursion)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Conclude</a:t>
            </a:r>
            <a:r>
              <a:rPr lang="en-US" sz="2400" dirty="0" smtClean="0"/>
              <a:t>: (programmer likes LISP)→ (programmer likes recursion)</a:t>
            </a:r>
          </a:p>
          <a:p>
            <a:endParaRPr lang="en-US" sz="2400" dirty="0" smtClean="0"/>
          </a:p>
          <a:p>
            <a:r>
              <a:rPr lang="en-US" sz="2400" dirty="0" smtClean="0"/>
              <a:t>LISP → </a:t>
            </a:r>
            <a:r>
              <a:rPr lang="en-US" sz="2400" b="1" dirty="0" smtClean="0">
                <a:solidFill>
                  <a:srgbClr val="C00000"/>
                </a:solidFill>
              </a:rPr>
              <a:t>Lis</a:t>
            </a:r>
            <a:r>
              <a:rPr lang="en-US" sz="2400" dirty="0" smtClean="0"/>
              <a:t>t </a:t>
            </a:r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dirty="0" smtClean="0"/>
              <a:t>rocessing </a:t>
            </a:r>
          </a:p>
          <a:p>
            <a:r>
              <a:rPr lang="en-US" sz="2400" dirty="0" smtClean="0"/>
              <a:t>COBOL → </a:t>
            </a:r>
            <a:r>
              <a:rPr lang="en-US" sz="2400" b="1" dirty="0" smtClean="0">
                <a:solidFill>
                  <a:srgbClr val="C00000"/>
                </a:solidFill>
              </a:rPr>
              <a:t>Co</a:t>
            </a:r>
            <a:r>
              <a:rPr lang="en-US" sz="2400" dirty="0" smtClean="0"/>
              <a:t>mmon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dirty="0" smtClean="0"/>
              <a:t>usiness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riented Programming </a:t>
            </a:r>
            <a:r>
              <a:rPr lang="en-US" sz="2400" b="1" dirty="0" smtClean="0">
                <a:solidFill>
                  <a:srgbClr val="C00000"/>
                </a:solidFill>
              </a:rPr>
              <a:t>L</a:t>
            </a:r>
            <a:r>
              <a:rPr lang="en-US" sz="2400" dirty="0" smtClean="0"/>
              <a:t>anguage</a:t>
            </a:r>
          </a:p>
          <a:p>
            <a:r>
              <a:rPr lang="en-US" sz="2400" dirty="0" smtClean="0"/>
              <a:t>Prolog → </a:t>
            </a:r>
            <a:r>
              <a:rPr lang="en-US" sz="2400" b="1" dirty="0" smtClean="0">
                <a:solidFill>
                  <a:srgbClr val="C00000"/>
                </a:solidFill>
              </a:rPr>
              <a:t>Pro</a:t>
            </a:r>
            <a:r>
              <a:rPr lang="en-US" sz="2400" b="1" dirty="0" smtClean="0"/>
              <a:t>gramming in</a:t>
            </a:r>
            <a:r>
              <a:rPr lang="en-US" sz="2400" b="1" dirty="0" smtClean="0">
                <a:solidFill>
                  <a:srgbClr val="C00000"/>
                </a:solidFill>
              </a:rPr>
              <a:t> Log</a:t>
            </a:r>
            <a:r>
              <a:rPr lang="en-US" sz="2400" dirty="0" smtClean="0"/>
              <a:t>ic 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2615E6F-479E-4019-8032-37060597B82A}" type="slidenum">
              <a:rPr lang="en-US" sz="1200">
                <a:solidFill>
                  <a:srgbClr val="898989"/>
                </a:solidFill>
              </a:rPr>
              <a:pPr/>
              <a:t>51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102225"/>
            <a:ext cx="7772400" cy="4436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equivalence vs.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378"/>
            <a:ext cx="8729068" cy="421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708" y="821207"/>
            <a:ext cx="8595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By using inference rules, we can “</a:t>
            </a:r>
            <a:r>
              <a:rPr lang="en-US" dirty="0">
                <a:solidFill>
                  <a:srgbClr val="FF0000"/>
                </a:solidFill>
              </a:rPr>
              <a:t>prove” the conclusion follows </a:t>
            </a:r>
            <a:r>
              <a:rPr lang="en-US" dirty="0" smtClean="0">
                <a:solidFill>
                  <a:srgbClr val="FF0000"/>
                </a:solidFill>
              </a:rPr>
              <a:t>from the </a:t>
            </a:r>
            <a:r>
              <a:rPr lang="en-US" dirty="0">
                <a:solidFill>
                  <a:srgbClr val="FF0000"/>
                </a:solidFill>
              </a:rPr>
              <a:t>premises.</a:t>
            </a:r>
            <a:r>
              <a:rPr lang="en-US" dirty="0"/>
              <a:t> In inference, we can </a:t>
            </a:r>
            <a:r>
              <a:rPr lang="en-US" dirty="0">
                <a:solidFill>
                  <a:srgbClr val="00B050"/>
                </a:solidFill>
              </a:rPr>
              <a:t>always replace a logic formula </a:t>
            </a:r>
            <a:r>
              <a:rPr lang="en-US" dirty="0" smtClean="0">
                <a:solidFill>
                  <a:srgbClr val="00B050"/>
                </a:solidFill>
              </a:rPr>
              <a:t>with another </a:t>
            </a:r>
            <a:r>
              <a:rPr lang="en-US" dirty="0">
                <a:solidFill>
                  <a:srgbClr val="00B050"/>
                </a:solidFill>
              </a:rPr>
              <a:t>one that is logically equivalent</a:t>
            </a:r>
            <a:r>
              <a:rPr lang="en-US" dirty="0"/>
              <a:t>, just as we have seen for </a:t>
            </a:r>
            <a:r>
              <a:rPr lang="en-US" dirty="0" smtClean="0"/>
              <a:t>the implication </a:t>
            </a:r>
            <a:r>
              <a:rPr lang="en-US" dirty="0"/>
              <a:t>rule.</a:t>
            </a:r>
          </a:p>
        </p:txBody>
      </p:sp>
    </p:spTree>
    <p:extLst>
      <p:ext uri="{BB962C8B-B14F-4D97-AF65-F5344CB8AC3E}">
        <p14:creationId xmlns:p14="http://schemas.microsoft.com/office/powerpoint/2010/main" val="37113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0"/>
            <a:ext cx="8924544" cy="101511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Conjunction and Simplification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3" y="1581665"/>
            <a:ext cx="8085269" cy="42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5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210185"/>
            <a:ext cx="8924544" cy="1015111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Disjunction </a:t>
            </a:r>
            <a:r>
              <a:rPr lang="en-US" dirty="0"/>
              <a:t>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4" y="1814512"/>
            <a:ext cx="7941459" cy="336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8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101003"/>
            <a:ext cx="8924544" cy="485851"/>
          </a:xfrm>
        </p:spPr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7"/>
          <a:stretch/>
        </p:blipFill>
        <p:spPr bwMode="auto">
          <a:xfrm>
            <a:off x="133202" y="761272"/>
            <a:ext cx="8631936" cy="565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2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47793" y="253139"/>
            <a:ext cx="7772400" cy="800746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1850" y="1299273"/>
            <a:ext cx="8773296" cy="5241011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Theorem 4.1: </a:t>
            </a:r>
            <a:r>
              <a:rPr lang="en-US" sz="2800" b="1" dirty="0" smtClean="0">
                <a:solidFill>
                  <a:srgbClr val="FF0000"/>
                </a:solidFill>
              </a:rPr>
              <a:t>The sentence s is a logical consequence of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, ...... ,  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if and only if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  . . . . &amp;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→ s is valid/</a:t>
            </a:r>
            <a:r>
              <a:rPr lang="en-US" sz="2800" b="1" dirty="0" err="1" smtClean="0">
                <a:solidFill>
                  <a:srgbClr val="C00000"/>
                </a:solidFill>
              </a:rPr>
              <a:t>toghtology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</a:p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Proof:  </a:t>
            </a:r>
            <a:r>
              <a:rPr lang="en-US" sz="2800" dirty="0" smtClean="0"/>
              <a:t>Theorem 4.1 can be seen by first noting that if s is a logical consequence of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,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, .......... 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, then for any interpretation </a:t>
            </a:r>
            <a:r>
              <a:rPr lang="en-US" sz="2800" b="1" i="1" dirty="0" smtClean="0"/>
              <a:t>I</a:t>
            </a:r>
            <a:r>
              <a:rPr lang="en-US" sz="2800" dirty="0" smtClean="0"/>
              <a:t>  in which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 ..... . &amp;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 → s  is true. </a:t>
            </a:r>
          </a:p>
          <a:p>
            <a:pPr eaLnBrk="1" hangingPunct="1"/>
            <a:r>
              <a:rPr lang="en-US" sz="2800" dirty="0" smtClean="0"/>
              <a:t>on the other hand, if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.... &amp;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→s is </a:t>
            </a:r>
            <a:r>
              <a:rPr lang="en-US" sz="2800" dirty="0" err="1" smtClean="0"/>
              <a:t>totologogy</a:t>
            </a:r>
            <a:r>
              <a:rPr lang="en-US" sz="2800" dirty="0" smtClean="0"/>
              <a:t>, then for any interpretation </a:t>
            </a:r>
            <a:r>
              <a:rPr lang="en-US" sz="2800" b="1" i="1" dirty="0" smtClean="0"/>
              <a:t>I</a:t>
            </a:r>
            <a:r>
              <a:rPr lang="en-US" sz="2800" dirty="0" smtClean="0"/>
              <a:t>  if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 ..... . &amp;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 is true, </a:t>
            </a:r>
            <a:r>
              <a:rPr lang="en-US" sz="2800" b="1" dirty="0" smtClean="0">
                <a:solidFill>
                  <a:srgbClr val="C00000"/>
                </a:solidFill>
              </a:rPr>
              <a:t>s is also true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is a logical consequence of the set </a:t>
            </a:r>
            <a:r>
              <a:rPr lang="en-US" b="1" dirty="0"/>
              <a:t>S</a:t>
            </a:r>
            <a:r>
              <a:rPr lang="en-US" dirty="0"/>
              <a:t> = {s</a:t>
            </a:r>
            <a:r>
              <a:rPr lang="en-US" baseline="-25000" dirty="0"/>
              <a:t>1</a:t>
            </a:r>
            <a:r>
              <a:rPr lang="en-US" dirty="0"/>
              <a:t> , s</a:t>
            </a:r>
            <a:r>
              <a:rPr lang="en-US" baseline="-25000" dirty="0"/>
              <a:t>2</a:t>
            </a:r>
            <a:r>
              <a:rPr lang="en-US" dirty="0"/>
              <a:t> , ...... ,  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 we will also set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logically implies or logically entails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, written </a:t>
            </a:r>
            <a:r>
              <a:rPr lang="en-US" dirty="0">
                <a:solidFill>
                  <a:srgbClr val="C00000"/>
                </a:solidFill>
              </a:rPr>
              <a:t>Sⱶs</a:t>
            </a:r>
            <a:r>
              <a:rPr lang="en-US" dirty="0"/>
              <a:t> . </a:t>
            </a:r>
            <a:endParaRPr lang="en-US" b="1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1890EE5-1030-4AAB-9DD3-618754616E3C}" type="slidenum">
              <a:rPr lang="en-US" sz="1200">
                <a:solidFill>
                  <a:srgbClr val="898989"/>
                </a:solidFill>
              </a:rPr>
              <a:pPr/>
              <a:t>56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33788" y="0"/>
            <a:ext cx="7772400" cy="800746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9376" y="1043241"/>
            <a:ext cx="8241224" cy="146221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Theorem 4.1: </a:t>
            </a:r>
            <a:r>
              <a:rPr lang="en-US" sz="2800" b="1" dirty="0" smtClean="0">
                <a:solidFill>
                  <a:srgbClr val="FF0000"/>
                </a:solidFill>
              </a:rPr>
              <a:t>The sentence s is a logical consequence of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, ...... ,  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if and only if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  . . . . &amp;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→ s is valid/</a:t>
            </a:r>
            <a:r>
              <a:rPr lang="en-US" sz="2800" b="1" dirty="0" err="1" smtClean="0">
                <a:solidFill>
                  <a:srgbClr val="C00000"/>
                </a:solidFill>
              </a:rPr>
              <a:t>toghtology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1890EE5-1030-4AAB-9DD3-618754616E3C}" type="slidenum">
              <a:rPr lang="en-US" sz="1200">
                <a:solidFill>
                  <a:srgbClr val="898989"/>
                </a:solidFill>
              </a:rPr>
              <a:pPr/>
              <a:t>57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0" y="2535365"/>
            <a:ext cx="8512031" cy="224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6032" y="4808804"/>
            <a:ext cx="888796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do this, we can </a:t>
            </a:r>
            <a:r>
              <a:rPr lang="en-US" dirty="0" smtClean="0"/>
              <a:t>either: </a:t>
            </a:r>
          </a:p>
          <a:p>
            <a:r>
              <a:rPr lang="en-US" dirty="0" smtClean="0"/>
              <a:t>1. Directly prove                                </a:t>
            </a:r>
            <a:r>
              <a:rPr lang="en-US" dirty="0"/>
              <a:t>by using logic equivalence</a:t>
            </a:r>
          </a:p>
          <a:p>
            <a:r>
              <a:rPr lang="en-US" dirty="0"/>
              <a:t>rules, (which will be very long); </a:t>
            </a:r>
            <a:r>
              <a:rPr lang="en-US" dirty="0" smtClean="0"/>
              <a:t>or</a:t>
            </a:r>
          </a:p>
          <a:p>
            <a:endParaRPr lang="en-US" sz="500" dirty="0"/>
          </a:p>
          <a:p>
            <a:r>
              <a:rPr lang="en-US" dirty="0" smtClean="0"/>
              <a:t>2.Present </a:t>
            </a:r>
            <a:r>
              <a:rPr lang="en-US" dirty="0"/>
              <a:t>a valid argument, by using logic inference rules, defined</a:t>
            </a:r>
          </a:p>
          <a:p>
            <a:r>
              <a:rPr lang="en-US" dirty="0"/>
              <a:t>in the following slide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00" y="5295147"/>
            <a:ext cx="2086756" cy="26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0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33788" y="0"/>
            <a:ext cx="7772400" cy="800746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2800" y="805497"/>
            <a:ext cx="8241224" cy="146221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Theorem 4.1: </a:t>
            </a:r>
            <a:r>
              <a:rPr lang="en-US" sz="2800" b="1" dirty="0" smtClean="0">
                <a:solidFill>
                  <a:srgbClr val="FF0000"/>
                </a:solidFill>
              </a:rPr>
              <a:t>The sentence s is a logical consequence of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, ...... ,  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if and only if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  . . . . &amp;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→ s is valid/</a:t>
            </a:r>
            <a:r>
              <a:rPr lang="en-US" sz="2800" b="1" dirty="0" err="1" smtClean="0">
                <a:solidFill>
                  <a:srgbClr val="C00000"/>
                </a:solidFill>
              </a:rPr>
              <a:t>toghtology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1890EE5-1030-4AAB-9DD3-618754616E3C}" type="slidenum">
              <a:rPr lang="en-US" sz="1200">
                <a:solidFill>
                  <a:srgbClr val="898989"/>
                </a:solidFill>
              </a:rPr>
              <a:pPr/>
              <a:t>58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8" y="3072638"/>
            <a:ext cx="8587472" cy="174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2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3806" y="237640"/>
            <a:ext cx="7772400" cy="723254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67345" y="1345770"/>
            <a:ext cx="8644179" cy="4114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Theorem 4.2: </a:t>
            </a:r>
            <a:r>
              <a:rPr lang="en-US" sz="2800" dirty="0" smtClean="0"/>
              <a:t>The sentence s is a logical consequence of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,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, ...... ,  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if and only if </a:t>
            </a:r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 , .... &amp; </a:t>
            </a:r>
            <a:r>
              <a:rPr lang="en-US" sz="2800" b="1" dirty="0" err="1" smtClean="0">
                <a:solidFill>
                  <a:srgbClr val="C0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800" b="1" dirty="0" smtClean="0">
                <a:solidFill>
                  <a:srgbClr val="C00000"/>
                </a:solidFill>
              </a:rPr>
              <a:t> &amp; ~s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inconsistent</a:t>
            </a:r>
            <a:r>
              <a:rPr lang="en-US" sz="2800" dirty="0" smtClean="0"/>
              <a:t>.  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Proof:</a:t>
            </a:r>
            <a:r>
              <a:rPr lang="en-US" sz="2800" dirty="0" smtClean="0"/>
              <a:t> The proof of theorem 4.2 follows directly from theorem 4.1 since</a:t>
            </a:r>
            <a:r>
              <a:rPr lang="en-US" sz="2800" b="1" dirty="0" smtClean="0"/>
              <a:t> s </a:t>
            </a:r>
            <a:r>
              <a:rPr lang="en-US" sz="2800" dirty="0" smtClean="0"/>
              <a:t>is a logical consequence of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, s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, ...... ,   </a:t>
            </a:r>
            <a:r>
              <a:rPr lang="en-US" sz="2800" b="1" dirty="0" err="1" smtClean="0"/>
              <a:t>s</a:t>
            </a:r>
            <a:r>
              <a:rPr lang="en-US" sz="2800" b="1" baseline="-25000" dirty="0" err="1" smtClean="0"/>
              <a:t>n</a:t>
            </a:r>
            <a:r>
              <a:rPr lang="en-US" sz="2800" dirty="0" smtClean="0"/>
              <a:t>  if  </a:t>
            </a:r>
            <a:r>
              <a:rPr lang="en-US" sz="2800" dirty="0" err="1" smtClean="0"/>
              <a:t>if</a:t>
            </a:r>
            <a:r>
              <a:rPr lang="en-US" sz="2800" dirty="0" smtClean="0"/>
              <a:t>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&amp; s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&amp; s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,  ..... . &amp;</a:t>
            </a:r>
            <a:r>
              <a:rPr lang="en-US" sz="2800" b="1" dirty="0" err="1" smtClean="0"/>
              <a:t>s</a:t>
            </a:r>
            <a:r>
              <a:rPr lang="en-US" sz="2800" b="1" baseline="-25000" dirty="0" err="1" smtClean="0"/>
              <a:t>n</a:t>
            </a:r>
            <a:r>
              <a:rPr lang="en-US" sz="2800" b="1" dirty="0" smtClean="0"/>
              <a:t>  → s</a:t>
            </a:r>
            <a:r>
              <a:rPr lang="en-US" sz="2800" dirty="0" smtClean="0"/>
              <a:t>  is </a:t>
            </a:r>
            <a:r>
              <a:rPr lang="en-US" sz="2800" b="1" dirty="0" err="1">
                <a:solidFill>
                  <a:srgbClr val="C00000"/>
                </a:solidFill>
              </a:rPr>
              <a:t>toghtology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, that is, if and only if </a:t>
            </a:r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~</a:t>
            </a:r>
            <a:r>
              <a:rPr lang="en-US" sz="2800" dirty="0" smtClean="0"/>
              <a:t>(s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 ..... . &amp;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 → s ) is inconsistent.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EAED9CA-CD73-40EB-A028-14365CACAF1A}" type="slidenum">
              <a:rPr lang="en-US" sz="1200">
                <a:solidFill>
                  <a:srgbClr val="898989"/>
                </a:solidFill>
              </a:rPr>
              <a:pPr/>
              <a:t>59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" y="0"/>
            <a:ext cx="7772400" cy="447040"/>
          </a:xfrm>
        </p:spPr>
        <p:txBody>
          <a:bodyPr/>
          <a:lstStyle/>
          <a:p>
            <a:pPr eaLnBrk="1" hangingPunct="1"/>
            <a:r>
              <a:rPr lang="en-US" sz="3800" b="1" i="1" dirty="0" smtClean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563880"/>
            <a:ext cx="8001000" cy="536956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“x  loves y”</a:t>
            </a:r>
            <a:r>
              <a:rPr lang="en-US" sz="2400" dirty="0" smtClean="0"/>
              <a:t> is represented as </a:t>
            </a:r>
            <a:r>
              <a:rPr lang="en-US" sz="2400" dirty="0" smtClean="0">
                <a:solidFill>
                  <a:srgbClr val="FF0000"/>
                </a:solidFill>
              </a:rPr>
              <a:t>LOVE</a:t>
            </a:r>
            <a:r>
              <a:rPr lang="en-US" sz="2400" dirty="0" smtClean="0"/>
              <a:t>(x, y) which maps it to true or false when x and y get instantiated to actual values.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“john’s father loves john”</a:t>
            </a:r>
            <a:r>
              <a:rPr lang="en-US" sz="2400" dirty="0" smtClean="0"/>
              <a:t> is represented as </a:t>
            </a:r>
            <a:r>
              <a:rPr lang="en-US" sz="2400" dirty="0" smtClean="0">
                <a:solidFill>
                  <a:srgbClr val="FF0000"/>
                </a:solidFill>
              </a:rPr>
              <a:t>LOVE</a:t>
            </a:r>
            <a:r>
              <a:rPr lang="en-US" sz="2400" dirty="0" smtClean="0"/>
              <a:t>(father(john), john).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Here </a:t>
            </a:r>
            <a:r>
              <a:rPr lang="en-US" sz="2000" i="1" dirty="0" smtClean="0"/>
              <a:t>father</a:t>
            </a:r>
            <a:r>
              <a:rPr lang="en-US" sz="2000" dirty="0" smtClean="0"/>
              <a:t> is a function that maps </a:t>
            </a:r>
            <a:r>
              <a:rPr lang="en-US" sz="2000" i="1" dirty="0" smtClean="0"/>
              <a:t>john</a:t>
            </a:r>
            <a:r>
              <a:rPr lang="en-US" sz="2000" dirty="0" smtClean="0"/>
              <a:t> to his father.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x is greater than y</a:t>
            </a:r>
            <a:r>
              <a:rPr lang="en-US" sz="2400" dirty="0" smtClean="0"/>
              <a:t> is represented in predicate calculus as </a:t>
            </a:r>
            <a:r>
              <a:rPr lang="en-US" sz="2400" dirty="0" smtClean="0">
                <a:solidFill>
                  <a:srgbClr val="FF0000"/>
                </a:solidFill>
              </a:rPr>
              <a:t>GT</a:t>
            </a:r>
            <a:r>
              <a:rPr lang="en-US" sz="2400" dirty="0" smtClean="0"/>
              <a:t>(x, y).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It is defined as follows: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None/>
            </a:pPr>
            <a:r>
              <a:rPr lang="en-US" sz="2000" dirty="0" smtClean="0"/>
              <a:t>		</a:t>
            </a:r>
            <a:r>
              <a:rPr lang="en-US" sz="1800" b="1" dirty="0" smtClean="0">
                <a:solidFill>
                  <a:srgbClr val="C00000"/>
                </a:solidFill>
              </a:rPr>
              <a:t>GT( x, y) = , if x </a:t>
            </a:r>
            <a:r>
              <a:rPr lang="en-US" sz="1800" b="1" dirty="0" smtClean="0">
                <a:solidFill>
                  <a:srgbClr val="C00000"/>
                </a:solidFill>
                <a:sym typeface="Symbol" pitchFamily="18" charset="2"/>
              </a:rPr>
              <a:t>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y = T 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>
                <a:solidFill>
                  <a:srgbClr val="C00000"/>
                </a:solidFill>
              </a:rPr>
              <a:t>otherwise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Symbols like </a:t>
            </a:r>
            <a:r>
              <a:rPr lang="en-US" sz="2400" b="1" dirty="0" smtClean="0">
                <a:solidFill>
                  <a:srgbClr val="C00000"/>
                </a:solidFill>
              </a:rPr>
              <a:t>GT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LOVE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C00000"/>
                </a:solidFill>
              </a:rPr>
              <a:t>predicates</a:t>
            </a:r>
            <a:r>
              <a:rPr lang="en-US" sz="2000" b="1" dirty="0" smtClean="0">
                <a:solidFill>
                  <a:srgbClr val="C00000"/>
                </a:solidFill>
              </a:rPr>
              <a:t> .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Predicates two terms and map to T or F depending upon the values of their terms.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b="1" smtClean="0"/>
              <a:t>Conti …..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534400" cy="524488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 → s )  =  ~(~(s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) V s)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                                [</a:t>
            </a:r>
            <a:r>
              <a:rPr lang="en-US" sz="2000" b="1" dirty="0" smtClean="0">
                <a:solidFill>
                  <a:srgbClr val="C00000"/>
                </a:solidFill>
              </a:rPr>
              <a:t>By Conditional Elimination</a:t>
            </a:r>
            <a:r>
              <a:rPr lang="en-US" sz="2000" dirty="0" smtClean="0"/>
              <a:t>]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= ~~(s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) &amp; ~s)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                                  [ </a:t>
            </a:r>
            <a:r>
              <a:rPr lang="en-US" sz="2000" b="1" dirty="0" smtClean="0">
                <a:solidFill>
                  <a:srgbClr val="C00000"/>
                </a:solidFill>
              </a:rPr>
              <a:t>By De Morgan’s Law</a:t>
            </a:r>
            <a:r>
              <a:rPr lang="en-US" sz="2000" dirty="0" smtClean="0"/>
              <a:t>]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=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 &amp; ~s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When s is a logical consequence of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...... , 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, the formula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&amp;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&amp;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,  ..... . &amp;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 → s  is called  a theorem, with </a:t>
            </a:r>
            <a:r>
              <a:rPr lang="en-US" sz="2400" b="1" dirty="0" smtClean="0"/>
              <a:t>s is the conclusion. </a:t>
            </a:r>
          </a:p>
          <a:p>
            <a:pPr eaLnBrk="1" hangingPunct="1">
              <a:buFont typeface="Arial" pitchFamily="34" charset="0"/>
              <a:buNone/>
            </a:pPr>
            <a:endParaRPr lang="en-US" sz="2000" dirty="0" smtClean="0"/>
          </a:p>
          <a:p>
            <a:pPr eaLnBrk="1" hangingPunct="1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74B3EBC-6467-4D36-AF74-C8C94E6D04AB}" type="slidenum">
              <a:rPr lang="en-US" sz="1200">
                <a:solidFill>
                  <a:srgbClr val="898989"/>
                </a:solidFill>
              </a:rPr>
              <a:pPr/>
              <a:t>60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8" y="359890"/>
            <a:ext cx="6922019" cy="313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2" y="3894091"/>
            <a:ext cx="5032677" cy="274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5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802"/>
            <a:ext cx="9117013" cy="605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0" y="1140331"/>
            <a:ext cx="9510991" cy="449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9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5" y="735902"/>
            <a:ext cx="8350771" cy="484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3" y="356233"/>
            <a:ext cx="8861237" cy="481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3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37" y="1060323"/>
            <a:ext cx="7215527" cy="398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Table 4.2 lists some of the important laws of PL (</a:t>
            </a:r>
            <a:r>
              <a:rPr lang="en-US" sz="3200" b="1" dirty="0" smtClean="0">
                <a:solidFill>
                  <a:srgbClr val="C00000"/>
                </a:solidFill>
              </a:rPr>
              <a:t>Some Equivalence Laws</a:t>
            </a:r>
            <a:r>
              <a:rPr lang="en-US" sz="3200" b="1" dirty="0" smtClean="0"/>
              <a:t>)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46AE5C8-8BE0-40C8-A360-379254E93171}" type="slidenum">
              <a:rPr lang="en-US" sz="1200">
                <a:solidFill>
                  <a:srgbClr val="898989"/>
                </a:solidFill>
              </a:rPr>
              <a:pPr/>
              <a:t>67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1126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999" y="1354667"/>
            <a:ext cx="8458200" cy="4953000"/>
          </a:xfrm>
          <a:noFill/>
        </p:spPr>
      </p:pic>
    </p:spTree>
    <p:extLst>
      <p:ext uri="{BB962C8B-B14F-4D97-AF65-F5344CB8AC3E}">
        <p14:creationId xmlns:p14="http://schemas.microsoft.com/office/powerpoint/2010/main" val="40647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24691"/>
            <a:ext cx="7772400" cy="55418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Example: </a:t>
            </a:r>
            <a:r>
              <a:rPr lang="en-US" dirty="0" err="1">
                <a:solidFill>
                  <a:srgbClr val="00B050"/>
                </a:solidFill>
              </a:rPr>
              <a:t>DeMorgans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239000" cy="1447800"/>
          </a:xfrm>
        </p:spPr>
        <p:txBody>
          <a:bodyPr/>
          <a:lstStyle/>
          <a:p>
            <a:r>
              <a:rPr lang="en-US"/>
              <a:t>Prove that </a:t>
            </a:r>
            <a:r>
              <a:rPr lang="en-US">
                <a:sym typeface="Symbol" pitchFamily="18" charset="2"/>
              </a:rPr>
              <a:t>(pq)  (p  q)</a:t>
            </a:r>
          </a:p>
          <a:p>
            <a:pPr>
              <a:buFontTx/>
              <a:buNone/>
            </a:pPr>
            <a:r>
              <a:rPr lang="en-US" sz="2800">
                <a:sym typeface="Symbol" pitchFamily="18" charset="2"/>
              </a:rPr>
              <a:t>p	q	 (pq)     (pq)   p q    (p  q)</a:t>
            </a:r>
          </a:p>
          <a:p>
            <a:pPr>
              <a:buFontTx/>
              <a:buNone/>
            </a:pPr>
            <a:r>
              <a:rPr lang="en-US" sz="2800">
                <a:sym typeface="Symbol" pitchFamily="18" charset="2"/>
              </a:rPr>
              <a:t>               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524000" y="2667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971800" y="2667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3434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85800" y="30480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3124200"/>
            <a:ext cx="914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/>
              <a:t>T T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T F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F T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F F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981200" y="36576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T             F        F     T           F</a:t>
            </a:r>
            <a:endParaRPr lang="en-US" alt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981200" y="31242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T             F        F     F           F</a:t>
            </a:r>
            <a:endParaRPr lang="en-US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5029200" y="26670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57912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048000" y="2590800"/>
            <a:ext cx="1219200" cy="30480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867400" y="2514600"/>
            <a:ext cx="1905000" cy="3276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981200" y="41910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T             F        T     F           F           </a:t>
            </a:r>
            <a:endParaRPr lang="en-US" alt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981200" y="46482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F             T        T     T           T                 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2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4" grpId="0" autoUpdateAnimBg="0"/>
      <p:bldP spid="21515" grpId="0" autoUpdateAnimBg="0"/>
      <p:bldP spid="21521" grpId="0" animBg="1"/>
      <p:bldP spid="21522" grpId="0" animBg="1"/>
      <p:bldP spid="21516" grpId="0" build="p" autoUpdateAnimBg="0"/>
      <p:bldP spid="21517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3429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Example: Distribution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65125" y="1798638"/>
            <a:ext cx="565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Prove that: p </a:t>
            </a:r>
            <a:r>
              <a:rPr lang="en-US" altLang="en-US">
                <a:sym typeface="Symbol" pitchFamily="18" charset="2"/>
              </a:rPr>
              <a:t> (q  r)  (p  q)  (p  r)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74676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   q   r    </a:t>
            </a:r>
            <a:r>
              <a:rPr lang="en-US" altLang="en-US">
                <a:sym typeface="Symbol" pitchFamily="18" charset="2"/>
              </a:rPr>
              <a:t>qr   </a:t>
            </a:r>
            <a:r>
              <a:rPr lang="en-US" altLang="en-US"/>
              <a:t>p</a:t>
            </a:r>
            <a:r>
              <a:rPr lang="en-US" altLang="en-US">
                <a:sym typeface="Symbol" pitchFamily="18" charset="2"/>
              </a:rPr>
              <a:t>(qr)   pq    pr    (pq)(pr)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T  T      T        T           T       T 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T  F      F        T            T       T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F  T      F        T            T       T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F  F      F        T            T       T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T  T      T       T             T        T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T  F      F        F            T        F            F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F  T      F        F            F        T            F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F  F      F        F            F        F            F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286000" y="2438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895600" y="2514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191000" y="2514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953000" y="2438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791200" y="2514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57200" y="28194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971800" y="2286000"/>
            <a:ext cx="1219200" cy="41148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867400" y="2438400"/>
            <a:ext cx="1905000" cy="4038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/>
      <p:bldP spid="22540" grpId="0" animBg="1"/>
      <p:bldP spid="225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3" y="108488"/>
            <a:ext cx="7772400" cy="629920"/>
          </a:xfrm>
        </p:spPr>
        <p:txBody>
          <a:bodyPr/>
          <a:lstStyle/>
          <a:p>
            <a:pPr eaLnBrk="1" hangingPunct="1"/>
            <a:r>
              <a:rPr lang="en-US" sz="3800" b="1" i="1" dirty="0" smtClean="0">
                <a:solidFill>
                  <a:schemeClr val="accent1"/>
                </a:solidFill>
              </a:rPr>
              <a:t>Examples – Cont..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640" y="751840"/>
            <a:ext cx="6781800" cy="43021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Translate the sentence </a:t>
            </a:r>
            <a:r>
              <a:rPr lang="en-US" sz="2400" i="1" dirty="0" smtClean="0"/>
              <a:t>"</a:t>
            </a:r>
            <a:r>
              <a:rPr lang="en-US" sz="2400" b="1" i="1" dirty="0" smtClean="0">
                <a:solidFill>
                  <a:srgbClr val="C00000"/>
                </a:solidFill>
              </a:rPr>
              <a:t>Every man is mortal</a:t>
            </a:r>
            <a:r>
              <a:rPr lang="en-US" sz="2400" i="1" dirty="0" smtClean="0"/>
              <a:t>" </a:t>
            </a:r>
            <a:r>
              <a:rPr lang="en-US" sz="2400" dirty="0" smtClean="0"/>
              <a:t> into Predicate formula.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Representation of statement in predicate form </a:t>
            </a:r>
          </a:p>
          <a:p>
            <a:pPr lvl="1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C00000"/>
                </a:solidFill>
              </a:rPr>
              <a:t>x is a man</a:t>
            </a:r>
            <a:r>
              <a:rPr lang="en-US" sz="2400" dirty="0" smtClean="0"/>
              <a:t>”  and  “</a:t>
            </a:r>
            <a:r>
              <a:rPr lang="en-US" sz="2400" b="1" dirty="0" smtClean="0">
                <a:solidFill>
                  <a:srgbClr val="C00000"/>
                </a:solidFill>
              </a:rPr>
              <a:t>MAN(x)</a:t>
            </a:r>
            <a:r>
              <a:rPr lang="en-US" sz="2400" dirty="0" smtClean="0"/>
              <a:t>, </a:t>
            </a:r>
          </a:p>
          <a:p>
            <a:pPr lvl="1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b="1" dirty="0" smtClean="0">
                <a:solidFill>
                  <a:srgbClr val="C00000"/>
                </a:solidFill>
              </a:rPr>
              <a:t>x is mortal</a:t>
            </a:r>
            <a:r>
              <a:rPr lang="en-US" sz="2400" dirty="0" smtClean="0"/>
              <a:t>” by </a:t>
            </a:r>
            <a:r>
              <a:rPr lang="en-US" sz="2400" b="1" dirty="0" smtClean="0">
                <a:solidFill>
                  <a:srgbClr val="C00000"/>
                </a:solidFill>
              </a:rPr>
              <a:t>MORTAL(x)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Every man is mortal 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000" b="1" dirty="0" smtClean="0">
                <a:solidFill>
                  <a:srgbClr val="C00000"/>
                </a:solidFill>
              </a:rPr>
              <a:t>x) (MAN(x) </a:t>
            </a: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sz="2000" b="1" dirty="0" smtClean="0">
                <a:solidFill>
                  <a:srgbClr val="C00000"/>
                </a:solidFill>
              </a:rPr>
              <a:t> MORTAL(x))</a:t>
            </a:r>
          </a:p>
          <a:p>
            <a:pPr>
              <a:lnSpc>
                <a:spcPct val="95000"/>
              </a:lnSpc>
              <a:buNone/>
            </a:pPr>
            <a:r>
              <a:rPr lang="en-US" sz="2800" dirty="0" smtClean="0"/>
              <a:t>Here, 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800" b="1" dirty="0" smtClean="0">
                <a:solidFill>
                  <a:srgbClr val="C00000"/>
                </a:solidFill>
              </a:rPr>
              <a:t>x</a:t>
            </a:r>
            <a:r>
              <a:rPr lang="en-US" sz="2800" dirty="0" smtClean="0"/>
              <a:t> is read as “</a:t>
            </a:r>
            <a:r>
              <a:rPr lang="en-US" sz="2800" b="1" dirty="0" smtClean="0">
                <a:solidFill>
                  <a:srgbClr val="C00000"/>
                </a:solidFill>
              </a:rPr>
              <a:t>for all x</a:t>
            </a:r>
            <a:r>
              <a:rPr lang="en-US" sz="2800" dirty="0" smtClean="0"/>
              <a:t>”  and 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sz="2800" dirty="0" smtClean="0">
                <a:sym typeface="Symbol" pitchFamily="18" charset="2"/>
              </a:rPr>
              <a:t> is read as “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implies</a:t>
            </a:r>
            <a:r>
              <a:rPr lang="en-US" sz="2800" dirty="0" smtClean="0">
                <a:sym typeface="Symbol" pitchFamily="18" charset="2"/>
              </a:rPr>
              <a:t>”.</a:t>
            </a:r>
            <a:endParaRPr lang="en-US" sz="2800" dirty="0" smtClean="0"/>
          </a:p>
          <a:p>
            <a:pPr eaLnBrk="1" hangingPunct="1">
              <a:lnSpc>
                <a:spcPct val="95000"/>
              </a:lnSpc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11491" cy="5126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1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799" y="1676400"/>
            <a:ext cx="871451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Logical equivalences can be used to construct additional logical equivalences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Show that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/>
              <a:t>q</a:t>
            </a:r>
            <a:r>
              <a:rPr lang="en-US" dirty="0" smtClean="0"/>
              <a:t> is a tautology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 (Exercise 17)*: Show that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i="1" dirty="0"/>
              <a:t>p </a:t>
            </a:r>
            <a:r>
              <a:rPr lang="en-US" sz="2800" dirty="0">
                <a:sym typeface="Symbol" pitchFamily="18" charset="2"/>
              </a:rPr>
              <a:t>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</a:t>
            </a:r>
            <a:r>
              <a:rPr lang="en-US" sz="2800" dirty="0"/>
              <a:t> (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 </a:t>
            </a:r>
            <a:r>
              <a:rPr lang="en-US" sz="2800" i="1" dirty="0"/>
              <a:t>q</a:t>
            </a:r>
            <a:r>
              <a:rPr lang="en-US" sz="2800" dirty="0"/>
              <a:t>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   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11491" cy="5126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1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799" y="1676400"/>
            <a:ext cx="871451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Logical equivalences can be used to construct additional logical equivalences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Show that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/>
              <a:t>q</a:t>
            </a:r>
            <a:r>
              <a:rPr lang="en-US" dirty="0" smtClean="0"/>
              <a:t> is a tautology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0.    (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/>
              <a:t>q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1.     </a:t>
            </a:r>
            <a:r>
              <a:rPr lang="en-US" sz="2400" dirty="0" smtClean="0">
                <a:sym typeface="Symbol" pitchFamily="18" charset="2"/>
              </a:rPr>
              <a:t> 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 </a:t>
            </a:r>
            <a:r>
              <a:rPr lang="en-US" sz="2400" i="1" dirty="0" smtClean="0"/>
              <a:t>q 	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Implication Law on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2.</a:t>
            </a:r>
            <a:r>
              <a:rPr lang="en-US" sz="2400" dirty="0" smtClean="0">
                <a:solidFill>
                  <a:srgbClr val="A6A6A6"/>
                </a:solidFill>
              </a:rPr>
              <a:t>	</a:t>
            </a:r>
            <a:r>
              <a:rPr lang="en-US" sz="2400" dirty="0" smtClean="0">
                <a:sym typeface="Symbol" pitchFamily="18" charset="2"/>
              </a:rPr>
              <a:t> </a:t>
            </a:r>
            <a:r>
              <a:rPr lang="en-US" sz="2400" dirty="0" smtClean="0"/>
              <a:t>(</a:t>
            </a:r>
            <a:r>
              <a:rPr lang="en-US" sz="2400" dirty="0" smtClean="0">
                <a:sym typeface="Symbol" pitchFamily="18" charset="2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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 </a:t>
            </a:r>
            <a:r>
              <a:rPr lang="en-US" sz="2400" i="1" dirty="0" smtClean="0"/>
              <a:t>q 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De Morgan’s Law (1</a:t>
            </a:r>
            <a:r>
              <a:rPr lang="en-US" sz="2400" baseline="30000" dirty="0" smtClean="0">
                <a:solidFill>
                  <a:srgbClr val="A6A6A6"/>
                </a:solidFill>
              </a:rPr>
              <a:t>st</a:t>
            </a:r>
            <a:r>
              <a:rPr lang="en-US" sz="2400" dirty="0" smtClean="0">
                <a:solidFill>
                  <a:srgbClr val="A6A6A6"/>
                </a:solidFill>
              </a:rPr>
              <a:t>) on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/>
              <a:t>3.</a:t>
            </a:r>
            <a:r>
              <a:rPr lang="en-US" sz="2400" i="1" dirty="0" smtClean="0"/>
              <a:t>	</a:t>
            </a:r>
            <a:r>
              <a:rPr lang="en-US" sz="2400" dirty="0" smtClean="0">
                <a:sym typeface="Symbol" pitchFamily="18" charset="2"/>
              </a:rPr>
              <a:t> 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(</a:t>
            </a:r>
            <a:r>
              <a:rPr lang="en-US" sz="2400" i="1" dirty="0" smtClean="0"/>
              <a:t>q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</a:t>
            </a:r>
            <a:r>
              <a:rPr lang="en-US" sz="2400" i="1" dirty="0" smtClean="0"/>
              <a:t>q)        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Associative Law on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    </a:t>
            </a:r>
            <a:r>
              <a:rPr lang="en-US" sz="2400" dirty="0" smtClean="0">
                <a:sym typeface="Symbol" pitchFamily="18" charset="2"/>
              </a:rPr>
              <a:t>4.	 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1</a:t>
            </a:r>
            <a:r>
              <a:rPr lang="en-US" sz="2400" i="1" dirty="0" smtClean="0"/>
              <a:t>                         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Negation Law on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    </a:t>
            </a:r>
            <a:r>
              <a:rPr lang="en-US" sz="2400" dirty="0" smtClean="0">
                <a:sym typeface="Symbol" pitchFamily="18" charset="2"/>
              </a:rPr>
              <a:t>5.	  1                                                     </a:t>
            </a:r>
            <a:r>
              <a:rPr lang="en-US" sz="2400" dirty="0" smtClean="0">
                <a:solidFill>
                  <a:srgbClr val="A6A6A6"/>
                </a:solidFill>
                <a:sym typeface="Symbol" pitchFamily="18" charset="2"/>
              </a:rPr>
              <a:t>Domination Law on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4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50202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2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690283"/>
            <a:ext cx="88929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Example (Exercise 17)*: Show that </a:t>
            </a:r>
            <a:r>
              <a:rPr lang="en-US" sz="2400" dirty="0" smtClean="0">
                <a:sym typeface="Symbol" pitchFamily="18" charset="2"/>
              </a:rPr>
              <a:t></a:t>
            </a:r>
            <a:r>
              <a:rPr lang="en-US" sz="2400" dirty="0" smtClean="0"/>
              <a:t>(</a:t>
            </a:r>
            <a:r>
              <a:rPr lang="en-US" sz="2400" i="1" dirty="0" smtClean="0"/>
              <a:t>p </a:t>
            </a:r>
            <a:r>
              <a:rPr lang="en-US" sz="2400" dirty="0" smtClean="0">
                <a:sym typeface="Symbol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</a:t>
            </a:r>
            <a:r>
              <a:rPr lang="en-US" sz="2400" dirty="0" smtClean="0"/>
              <a:t> (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 </a:t>
            </a:r>
            <a:r>
              <a:rPr lang="en-US" sz="2400" i="1" dirty="0" smtClean="0"/>
              <a:t>q</a:t>
            </a:r>
            <a:r>
              <a:rPr lang="en-US" sz="2400" dirty="0" smtClean="0"/>
              <a:t>)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Sometimes it helps to start with the second proposition (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 </a:t>
            </a:r>
            <a:r>
              <a:rPr lang="en-US" sz="2200" i="1" dirty="0" smtClean="0"/>
              <a:t>q</a:t>
            </a:r>
            <a:r>
              <a:rPr lang="en-US" sz="2200" dirty="0" smtClean="0"/>
              <a:t>)</a:t>
            </a:r>
            <a:endParaRPr lang="en-US" sz="2200" i="1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dirty="0" smtClean="0">
                <a:sym typeface="Symbol" pitchFamily="18" charset="2"/>
              </a:rPr>
              <a:t>	0.    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 </a:t>
            </a:r>
            <a:r>
              <a:rPr lang="en-US" sz="2000" i="1" dirty="0" smtClean="0"/>
              <a:t>q</a:t>
            </a:r>
            <a:r>
              <a:rPr lang="en-US" sz="2000" dirty="0" smtClean="0"/>
              <a:t>)</a:t>
            </a:r>
            <a:endParaRPr lang="en-US" sz="22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1.	 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p</a:t>
            </a:r>
            <a:r>
              <a:rPr lang="en-US" sz="2000" dirty="0" smtClean="0"/>
              <a:t>)    </a:t>
            </a:r>
            <a:r>
              <a:rPr lang="en-US" sz="2000" i="1" dirty="0" smtClean="0"/>
              <a:t>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Equivalence Law on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olidFill>
                  <a:srgbClr val="A6A6A6"/>
                </a:solidFill>
              </a:rPr>
              <a:t>	</a:t>
            </a:r>
            <a:r>
              <a:rPr lang="en-US" sz="2000" dirty="0" smtClean="0"/>
              <a:t>2.</a:t>
            </a:r>
            <a:r>
              <a:rPr lang="en-US" sz="2000" dirty="0" smtClean="0">
                <a:solidFill>
                  <a:srgbClr val="A6A6A6"/>
                </a:solidFill>
              </a:rPr>
              <a:t>	</a:t>
            </a:r>
            <a:r>
              <a:rPr lang="en-US" sz="2000" dirty="0" smtClean="0">
                <a:sym typeface="Symbol" pitchFamily="18" charset="2"/>
              </a:rPr>
              <a:t> 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000" i="1" dirty="0" smtClean="0"/>
              <a:t>	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Implication Law on 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olidFill>
                  <a:srgbClr val="A6A6A6"/>
                </a:solidFill>
              </a:rPr>
              <a:t>	</a:t>
            </a:r>
            <a:r>
              <a:rPr lang="en-US" sz="2000" dirty="0" smtClean="0"/>
              <a:t>3.</a:t>
            </a:r>
            <a:r>
              <a:rPr lang="en-US" sz="2000" i="1" dirty="0" smtClean="0"/>
              <a:t>	</a:t>
            </a:r>
            <a:r>
              <a:rPr lang="en-US" sz="2000" dirty="0" smtClean="0">
                <a:sym typeface="Symbol" pitchFamily="18" charset="2"/>
              </a:rPr>
              <a:t> ((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)))</a:t>
            </a:r>
            <a:r>
              <a:rPr lang="en-US" sz="2000" dirty="0" smtClean="0"/>
              <a:t>	</a:t>
            </a:r>
            <a:r>
              <a:rPr lang="en-US" sz="2000" i="1" dirty="0" smtClean="0"/>
              <a:t>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Double negation on 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  4.</a:t>
            </a:r>
            <a:r>
              <a:rPr lang="en-US" sz="2000" dirty="0" smtClean="0">
                <a:sym typeface="Symbol" pitchFamily="18" charset="2"/>
              </a:rPr>
              <a:t>	 (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 (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De Morgan’s Law…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olidFill>
                  <a:srgbClr val="A6A6A6"/>
                </a:solidFill>
              </a:rPr>
              <a:t>      </a:t>
            </a:r>
            <a:r>
              <a:rPr lang="en-US" sz="2000" dirty="0" smtClean="0"/>
              <a:t>5.</a:t>
            </a:r>
            <a:r>
              <a:rPr lang="en-US" sz="2000" dirty="0" smtClean="0">
                <a:sym typeface="Symbol" pitchFamily="18" charset="2"/>
              </a:rPr>
              <a:t>	 (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 (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 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                  De Morgan’s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	6.        (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p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 smtClean="0"/>
              <a:t>(</a:t>
            </a:r>
            <a:r>
              <a:rPr lang="en-US" sz="2000" i="1" dirty="0" smtClean="0"/>
              <a:t>q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        </a:t>
            </a:r>
            <a:r>
              <a:rPr lang="en-US" sz="2000" dirty="0" smtClean="0">
                <a:solidFill>
                  <a:srgbClr val="A6A6A6"/>
                </a:solidFill>
              </a:rPr>
              <a:t>Distribution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7.	 (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8" charset="2"/>
              </a:rPr>
              <a:t> 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Identity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8.	 (</a:t>
            </a:r>
            <a:r>
              <a:rPr lang="en-US" sz="2000" dirty="0" smtClean="0"/>
              <a:t>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i="1" dirty="0" smtClean="0"/>
              <a:t>p</a:t>
            </a:r>
            <a:r>
              <a:rPr lang="en-US" sz="2000" dirty="0" smtClean="0"/>
              <a:t> )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8" charset="2"/>
              </a:rPr>
              <a:t>  (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  </a:t>
            </a:r>
            <a:r>
              <a:rPr lang="en-US" sz="2000" i="1" dirty="0" smtClean="0"/>
              <a:t>q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Implication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9.	 (</a:t>
            </a:r>
            <a:r>
              <a:rPr lang="en-US" sz="2000" i="1" dirty="0" smtClean="0"/>
              <a:t>p </a:t>
            </a:r>
            <a:r>
              <a:rPr lang="en-US" sz="2000" dirty="0" smtClean="0">
                <a:sym typeface="Symbol" pitchFamily="18" charset="2"/>
              </a:rPr>
              <a:t> </a:t>
            </a:r>
            <a:r>
              <a:rPr lang="en-US" sz="2000" i="1" dirty="0" smtClean="0"/>
              <a:t>q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000" i="1" dirty="0" smtClean="0"/>
              <a:t> 	                    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Equivalence Law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*See Table 8 (p 25) but you are not allowed to use the table for the proof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004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193964"/>
            <a:ext cx="8492837" cy="5264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3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Show that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dirty="0" smtClean="0"/>
              <a:t>q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2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193964"/>
            <a:ext cx="8492837" cy="5264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3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Show that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dirty="0" smtClean="0"/>
              <a:t>q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    0. 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1.	 </a:t>
            </a:r>
            <a:r>
              <a:rPr lang="en-US" dirty="0" smtClean="0"/>
              <a:t>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  </a:t>
            </a:r>
            <a:r>
              <a:rPr lang="en-US" dirty="0" smtClean="0">
                <a:sym typeface="Symbol" pitchFamily="18" charset="2"/>
              </a:rPr>
              <a:t>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Implication Law</a:t>
            </a:r>
            <a:endParaRPr lang="en-US" dirty="0" smtClean="0">
              <a:solidFill>
                <a:srgbClr val="7F7F7F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2.	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	              </a:t>
            </a:r>
            <a:r>
              <a:rPr lang="en-US" sz="2400" dirty="0" smtClean="0">
                <a:solidFill>
                  <a:srgbClr val="7F7F7F"/>
                </a:solidFill>
                <a:sym typeface="Symbol" pitchFamily="18" charset="2"/>
              </a:rPr>
              <a:t>De Morgan’s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7F7F7F"/>
                </a:solidFill>
                <a:sym typeface="Symbol" pitchFamily="18" charset="2"/>
              </a:rPr>
              <a:t>                                                                &amp; Double negation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3.  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q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	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Commutative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4.	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(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	      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Distributive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5.	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>
                <a:sym typeface="Symbol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	                           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Identity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	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	                                    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Identity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16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61925"/>
            <a:ext cx="7772400" cy="6635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First Order Periodic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51012" y="1138518"/>
            <a:ext cx="8462682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PL dose not allow us to make generalized statement about classes of similar object.</a:t>
            </a:r>
          </a:p>
          <a:p>
            <a:pPr eaLnBrk="1" hangingPunct="1"/>
            <a:r>
              <a:rPr lang="en-US" dirty="0"/>
              <a:t>FOPL is a generalization of PL</a:t>
            </a:r>
          </a:p>
          <a:p>
            <a:pPr eaLnBrk="1" hangingPunct="1"/>
            <a:r>
              <a:rPr lang="en-US" dirty="0" smtClean="0"/>
              <a:t>FOPL was developed to extend the expressiveness of PL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syntax for FOPL, like PL, is determined by the allowable symbols and rules of combination.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The semantics of FOPL are determined by interpretations assigned to predicates, rather than propositions.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All Student in CS must take Pascal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    John is a CS major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It is not possible in PL to conclude that </a:t>
            </a:r>
            <a:r>
              <a:rPr lang="en-US" u="sng" dirty="0" smtClean="0"/>
              <a:t>john must take Pascal</a:t>
            </a:r>
            <a:r>
              <a:rPr lang="en-US" dirty="0" smtClean="0"/>
              <a:t> 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>
          <a:xfrm>
            <a:off x="179388" y="374650"/>
            <a:ext cx="8576685" cy="3593193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marL="1144587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Logical </a:t>
            </a:r>
            <a:r>
              <a:rPr lang="en-US" sz="2800" dirty="0"/>
              <a:t>connectives </a:t>
            </a:r>
          </a:p>
          <a:p>
            <a:pPr marL="1146175" lvl="2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Quantifier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Predicates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Variables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Constants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255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01" y="0"/>
            <a:ext cx="77724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Syntax Of FOPL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03200" y="2118901"/>
            <a:ext cx="8466666" cy="4569766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</a:rPr>
              <a:t>Connectives</a:t>
            </a:r>
            <a:r>
              <a:rPr lang="en-US" dirty="0" smtClean="0">
                <a:solidFill>
                  <a:srgbClr val="00B0F0"/>
                </a:solidFill>
              </a:rPr>
              <a:t>:  </a:t>
            </a:r>
            <a:r>
              <a:rPr lang="en-US" dirty="0" smtClean="0"/>
              <a:t>~, &amp;, V,  </a:t>
            </a:r>
          </a:p>
          <a:p>
            <a:pPr marL="0" indent="0" eaLnBrk="1" hangingPunct="1">
              <a:buNone/>
            </a:pPr>
            <a:endParaRPr lang="en-US" sz="10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Quantifiers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:</a:t>
            </a:r>
          </a:p>
          <a:p>
            <a:pPr marL="0" indent="0" eaLnBrk="1" hangingPunct="1">
              <a:buNone/>
            </a:pPr>
            <a:endParaRPr lang="en-US" sz="1100" dirty="0">
              <a:solidFill>
                <a:srgbClr val="00B0F0"/>
              </a:solidFill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>
                <a:solidFill>
                  <a:srgbClr val="00B0F0"/>
                </a:solidFill>
              </a:rPr>
              <a:t>Predicate</a:t>
            </a:r>
            <a:r>
              <a:rPr lang="en-US" dirty="0"/>
              <a:t>: P,Q,R, EQUALS, MARRID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dirty="0"/>
              <a:t>Predicates are also referred to as </a:t>
            </a:r>
            <a:r>
              <a:rPr lang="en-US" b="1" i="1" dirty="0"/>
              <a:t>atomic formula</a:t>
            </a:r>
            <a:r>
              <a:rPr lang="en-US" dirty="0"/>
              <a:t> or </a:t>
            </a:r>
            <a:r>
              <a:rPr lang="en-US" b="1" i="1" dirty="0"/>
              <a:t>atoms</a:t>
            </a:r>
            <a:r>
              <a:rPr lang="en-US" dirty="0"/>
              <a:t> or </a:t>
            </a:r>
            <a:r>
              <a:rPr lang="en-US" b="1" i="1" dirty="0"/>
              <a:t>literal </a:t>
            </a:r>
            <a:endParaRPr lang="en-US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sz="8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Constants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: </a:t>
            </a:r>
            <a:r>
              <a:rPr lang="en-US" dirty="0" smtClean="0">
                <a:sym typeface="Wingdings" pitchFamily="2" charset="2"/>
              </a:rPr>
              <a:t>a, b, c, 3.5,-21, flight-102</a:t>
            </a:r>
          </a:p>
          <a:p>
            <a:pPr marL="0" indent="0" eaLnBrk="1" hangingPunct="1">
              <a:buNone/>
            </a:pPr>
            <a:endParaRPr lang="en-US" sz="600" b="1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Variables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: </a:t>
            </a:r>
            <a:r>
              <a:rPr lang="en-US" dirty="0" smtClean="0">
                <a:sym typeface="Wingdings" pitchFamily="2" charset="2"/>
              </a:rPr>
              <a:t>aircraft-type, </a:t>
            </a:r>
            <a:r>
              <a:rPr lang="en-US" dirty="0" err="1" smtClean="0">
                <a:sym typeface="Wingdings" pitchFamily="2" charset="2"/>
              </a:rPr>
              <a:t>x,y,z</a:t>
            </a:r>
            <a:endParaRPr lang="en-US" dirty="0" smtClean="0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sz="5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Functions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:  </a:t>
            </a:r>
            <a:r>
              <a:rPr lang="en-US" i="1" dirty="0" smtClean="0">
                <a:sym typeface="Wingdings" pitchFamily="2" charset="2"/>
              </a:rPr>
              <a:t>f(), g(), h(), father-of()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i="1" dirty="0" smtClean="0">
                <a:sym typeface="Wingdings" pitchFamily="2" charset="2"/>
              </a:rPr>
              <a:t>f(t</a:t>
            </a:r>
            <a:r>
              <a:rPr lang="en-US" i="1" baseline="-25000" dirty="0" smtClean="0">
                <a:sym typeface="Wingdings" pitchFamily="2" charset="2"/>
              </a:rPr>
              <a:t>1</a:t>
            </a:r>
            <a:r>
              <a:rPr lang="en-US" i="1" dirty="0" smtClean="0">
                <a:sym typeface="Wingdings" pitchFamily="2" charset="2"/>
              </a:rPr>
              <a:t>,t</a:t>
            </a:r>
            <a:r>
              <a:rPr lang="en-US" i="1" baseline="-25000" dirty="0" smtClean="0">
                <a:sym typeface="Wingdings" pitchFamily="2" charset="2"/>
              </a:rPr>
              <a:t>2</a:t>
            </a:r>
            <a:r>
              <a:rPr lang="en-US" i="1" dirty="0" smtClean="0">
                <a:sym typeface="Wingdings" pitchFamily="2" charset="2"/>
              </a:rPr>
              <a:t>,….,</a:t>
            </a:r>
            <a:r>
              <a:rPr lang="en-US" i="1" dirty="0" err="1" smtClean="0">
                <a:sym typeface="Wingdings" pitchFamily="2" charset="2"/>
              </a:rPr>
              <a:t>t</a:t>
            </a:r>
            <a:r>
              <a:rPr lang="en-US" i="1" baseline="-25000" dirty="0" err="1" smtClean="0">
                <a:sym typeface="Wingdings" pitchFamily="2" charset="2"/>
              </a:rPr>
              <a:t>n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is a n-</a:t>
            </a:r>
            <a:r>
              <a:rPr lang="en-US" dirty="0" err="1" smtClean="0">
                <a:sym typeface="Wingdings" pitchFamily="2" charset="2"/>
              </a:rPr>
              <a:t>ary</a:t>
            </a:r>
            <a:r>
              <a:rPr lang="en-US" dirty="0" smtClean="0">
                <a:sym typeface="Wingdings" pitchFamily="2" charset="2"/>
              </a:rPr>
              <a:t> function where </a:t>
            </a:r>
            <a:r>
              <a:rPr lang="en-US" b="1" dirty="0" err="1" smtClean="0">
                <a:sym typeface="Wingdings" pitchFamily="2" charset="2"/>
              </a:rPr>
              <a:t>t</a:t>
            </a:r>
            <a:r>
              <a:rPr lang="en-US" b="1" baseline="-25000" dirty="0" err="1" smtClean="0">
                <a:sym typeface="Wingdings" pitchFamily="2" charset="2"/>
              </a:rPr>
              <a:t>i</a:t>
            </a:r>
            <a:r>
              <a:rPr lang="en-US" b="1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are terms(constants, variables or functions)</a:t>
            </a:r>
          </a:p>
          <a:p>
            <a:pPr marL="339725" lvl="1" indent="0" eaLnBrk="1" hangingPunct="1">
              <a:buNone/>
            </a:pPr>
            <a:endParaRPr lang="en-US" sz="800" dirty="0" smtClean="0">
              <a:sym typeface="Wingdings" pitchFamily="2" charset="2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66235"/>
              </p:ext>
            </p:extLst>
          </p:nvPr>
        </p:nvGraphicFramePr>
        <p:xfrm>
          <a:off x="3633694" y="2728499"/>
          <a:ext cx="1270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3" name="Equation" r:id="rId3" imgW="406048" imgH="164957" progId="Equation.3">
                  <p:embed/>
                </p:oleObj>
              </mc:Choice>
              <mc:Fallback>
                <p:oleObj name="Equation" r:id="rId3" imgW="40604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694" y="2728499"/>
                        <a:ext cx="1270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63442"/>
              </p:ext>
            </p:extLst>
          </p:nvPr>
        </p:nvGraphicFramePr>
        <p:xfrm>
          <a:off x="2472796" y="2651656"/>
          <a:ext cx="8731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4" name="Equation" r:id="rId5" imgW="279279" imgH="203112" progId="Equation.3">
                  <p:embed/>
                </p:oleObj>
              </mc:Choice>
              <mc:Fallback>
                <p:oleObj name="Equation" r:id="rId5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796" y="2651656"/>
                        <a:ext cx="8731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95338"/>
              </p:ext>
            </p:extLst>
          </p:nvPr>
        </p:nvGraphicFramePr>
        <p:xfrm>
          <a:off x="5149726" y="273573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5" name="Equation" r:id="rId7" imgW="888614" imgH="203112" progId="Equation.3">
                  <p:embed/>
                </p:oleObj>
              </mc:Choice>
              <mc:Fallback>
                <p:oleObj name="Equation" r:id="rId7" imgW="88861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726" y="273573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27547" y="1026067"/>
            <a:ext cx="8816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 typeface="Wingdings" pitchFamily="2" charset="2"/>
              <a:buChar char="q"/>
            </a:pPr>
            <a:r>
              <a:rPr lang="en-US" dirty="0"/>
              <a:t>In FOP statement from the natural language are  translated </a:t>
            </a:r>
            <a:r>
              <a:rPr lang="en-US" dirty="0" smtClean="0"/>
              <a:t>into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symbolic structure  comprised of</a:t>
            </a:r>
          </a:p>
        </p:txBody>
      </p:sp>
    </p:spTree>
    <p:extLst>
      <p:ext uri="{BB962C8B-B14F-4D97-AF65-F5344CB8AC3E}">
        <p14:creationId xmlns:p14="http://schemas.microsoft.com/office/powerpoint/2010/main" val="13807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68866" y="0"/>
            <a:ext cx="7772400" cy="84666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FOPL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38654" y="1654628"/>
            <a:ext cx="8632556" cy="4114800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00B050"/>
                </a:solidFill>
              </a:rPr>
              <a:t>The symbols and rules of combination permitted in FOPL are defined as follows: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Connectives:</a:t>
            </a:r>
            <a:r>
              <a:rPr lang="en-US" dirty="0" smtClean="0"/>
              <a:t> There are five connective symbols:</a:t>
            </a:r>
          </a:p>
          <a:p>
            <a:pPr lvl="2" eaLnBrk="1" hangingPunct="1"/>
            <a:r>
              <a:rPr lang="en-US" dirty="0" smtClean="0"/>
              <a:t>~(not or negation)</a:t>
            </a:r>
          </a:p>
          <a:p>
            <a:pPr lvl="2" eaLnBrk="1" hangingPunct="1"/>
            <a:r>
              <a:rPr lang="en-US" dirty="0" smtClean="0"/>
              <a:t>&amp; (and or conjunction)</a:t>
            </a:r>
          </a:p>
          <a:p>
            <a:pPr lvl="2" eaLnBrk="1" hangingPunct="1"/>
            <a:r>
              <a:rPr lang="en-US" dirty="0" smtClean="0"/>
              <a:t>V (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or</a:t>
            </a:r>
            <a:r>
              <a:rPr lang="en-US" dirty="0" smtClean="0"/>
              <a:t> inclusive disjunction)</a:t>
            </a:r>
          </a:p>
          <a:p>
            <a:pPr lvl="2" eaLnBrk="1" hangingPunct="1"/>
            <a:r>
              <a:rPr lang="en-US" dirty="0" smtClean="0"/>
              <a:t>→ (implication)</a:t>
            </a:r>
          </a:p>
          <a:p>
            <a:pPr lvl="2" eaLnBrk="1" hangingPunct="1"/>
            <a:r>
              <a:rPr lang="en-US" dirty="0" smtClean="0"/>
              <a:t>↔ (equivalence or if and only if).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EF240FF-36AD-49B2-BA6D-53E5DE69EAF1}" type="slidenum">
              <a:rPr lang="en-US" sz="1200">
                <a:solidFill>
                  <a:srgbClr val="898989"/>
                </a:solidFill>
              </a:rPr>
              <a:pPr/>
              <a:t>78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35000" y="118534"/>
            <a:ext cx="8051800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Syntax of FOPL  </a:t>
            </a:r>
            <a:r>
              <a:rPr lang="en-US" dirty="0" smtClean="0">
                <a:solidFill>
                  <a:srgbClr val="FF0000"/>
                </a:solidFill>
              </a:rPr>
              <a:t>Quantifiers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7332"/>
            <a:ext cx="8906933" cy="5926667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Universal</a:t>
            </a:r>
            <a:r>
              <a:rPr lang="en-US" b="1" dirty="0"/>
              <a:t> quantification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dirty="0"/>
              <a:t>x)P(x) means that P holds for </a:t>
            </a:r>
            <a:r>
              <a:rPr lang="en-US" sz="2400" b="1" dirty="0"/>
              <a:t>all</a:t>
            </a:r>
            <a:r>
              <a:rPr lang="en-US" sz="2400" dirty="0"/>
              <a:t> values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dirty="0"/>
              <a:t>x) dolphin(x)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mammal(x)</a:t>
            </a:r>
            <a:r>
              <a:rPr lang="en-US" dirty="0"/>
              <a:t> </a:t>
            </a:r>
            <a:endParaRPr lang="en-US" dirty="0" smtClean="0"/>
          </a:p>
          <a:p>
            <a:pPr marL="339725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Existential</a:t>
            </a:r>
            <a:r>
              <a:rPr lang="en-US" dirty="0"/>
              <a:t> </a:t>
            </a:r>
            <a:r>
              <a:rPr lang="en-US" b="1" dirty="0"/>
              <a:t>quantification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dirty="0"/>
              <a:t> x)P(x) means that P holds for </a:t>
            </a:r>
            <a:r>
              <a:rPr lang="en-US" sz="2400" b="1" dirty="0"/>
              <a:t>some</a:t>
            </a:r>
            <a:r>
              <a:rPr lang="en-US" sz="2400" dirty="0"/>
              <a:t> value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dirty="0"/>
              <a:t> x) mammal(x)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lays-eggs(x)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Permits one to make a statement about some object without naming it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The two quantifier symbols are </a:t>
            </a:r>
            <a:r>
              <a:rPr lang="en-US" b="1" dirty="0" smtClean="0">
                <a:sym typeface="Symbol" pitchFamily="18" charset="2"/>
              </a:rPr>
              <a:t>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 existential quantification)  and 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dirty="0" smtClean="0"/>
              <a:t> (universal quantification).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Where (</a:t>
            </a:r>
            <a:r>
              <a:rPr lang="en-US" b="1" dirty="0" smtClean="0">
                <a:sym typeface="Symbol" pitchFamily="18" charset="2"/>
              </a:rPr>
              <a:t>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means for some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or there is an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.      and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means for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all x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>
                <a:sym typeface="Symbol" pitchFamily="18" charset="2"/>
              </a:rPr>
              <a:t>When more than one variable is being quantified by the same quantifier, such as,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)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dirty="0" smtClean="0">
                <a:sym typeface="Symbol" pitchFamily="18" charset="2"/>
              </a:rPr>
              <a:t>), we abbreviate with a single quantifier and drop the parentheses to get 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xyz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7860F91-4BA5-4C8E-866F-B1BF492F6FA5}" type="slidenum">
              <a:rPr lang="en-US" sz="1200">
                <a:solidFill>
                  <a:srgbClr val="898989"/>
                </a:solidFill>
              </a:rPr>
              <a:pPr/>
              <a:t>79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>
          <a:xfrm>
            <a:off x="152400" y="125413"/>
            <a:ext cx="8991600" cy="484187"/>
          </a:xfrm>
        </p:spPr>
        <p:txBody>
          <a:bodyPr anchor="t"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Propositional Logic </a:t>
            </a:r>
            <a:r>
              <a:rPr lang="en-US" sz="3200" dirty="0">
                <a:solidFill>
                  <a:schemeClr val="tx1"/>
                </a:solidFill>
              </a:rPr>
              <a:t>syntax is a combination of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1"/>
          <p:cNvSpPr>
            <a:spLocks noGrp="1"/>
          </p:cNvSpPr>
          <p:nvPr>
            <p:ph idx="1"/>
          </p:nvPr>
        </p:nvSpPr>
        <p:spPr>
          <a:xfrm>
            <a:off x="125413" y="896938"/>
            <a:ext cx="8866187" cy="530701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/>
              <a:t>Propositions  and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800" dirty="0" smtClean="0"/>
              <a:t>Logical connectives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B4C7F-CAEC-47F0-ABD1-49200B01C27A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72" y="0"/>
            <a:ext cx="7772400" cy="5805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714" y="787400"/>
            <a:ext cx="8926286" cy="5866618"/>
          </a:xfrm>
        </p:spPr>
        <p:txBody>
          <a:bodyPr/>
          <a:lstStyle/>
          <a:p>
            <a:pPr algn="just"/>
            <a:r>
              <a:rPr lang="en-US" dirty="0"/>
              <a:t>Universal quantifiers are often used with </a:t>
            </a:r>
            <a:r>
              <a:rPr lang="en-US" b="1" dirty="0">
                <a:solidFill>
                  <a:srgbClr val="FF0000"/>
                </a:solidFill>
              </a:rPr>
              <a:t>“implies” to form “rules”:</a:t>
            </a:r>
          </a:p>
          <a:p>
            <a:pPr lvl="1" algn="just"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b="1" dirty="0">
                <a:solidFill>
                  <a:srgbClr val="FF0000"/>
                </a:solidFill>
              </a:rPr>
              <a:t>x) student(x)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FF0000"/>
                </a:solidFill>
              </a:rPr>
              <a:t> smart(x) means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All students are smart</a:t>
            </a:r>
            <a:r>
              <a:rPr lang="en-US" dirty="0" smtClean="0"/>
              <a:t>”</a:t>
            </a:r>
          </a:p>
          <a:p>
            <a:pPr lvl="1" algn="just">
              <a:buFontTx/>
              <a:buNone/>
            </a:pPr>
            <a:endParaRPr lang="en-US" sz="1050" dirty="0" smtClean="0"/>
          </a:p>
          <a:p>
            <a:pPr lvl="1" algn="just">
              <a:buFontTx/>
              <a:buNone/>
            </a:pPr>
            <a:endParaRPr lang="en-US" sz="1050" dirty="0"/>
          </a:p>
          <a:p>
            <a:pPr algn="just"/>
            <a:r>
              <a:rPr lang="en-US" dirty="0"/>
              <a:t>Universal quantification </a:t>
            </a:r>
            <a:r>
              <a:rPr lang="en-US" b="1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rarely </a:t>
            </a:r>
            <a:r>
              <a:rPr lang="en-US" b="1" dirty="0">
                <a:solidFill>
                  <a:srgbClr val="FF0000"/>
                </a:solidFill>
              </a:rPr>
              <a:t>used to make blanket statements </a:t>
            </a:r>
            <a:r>
              <a:rPr lang="en-US" dirty="0"/>
              <a:t>about every individual in the world: </a:t>
            </a:r>
            <a:endParaRPr lang="en-US" dirty="0" smtClean="0"/>
          </a:p>
          <a:p>
            <a:pPr algn="just"/>
            <a:r>
              <a:rPr lang="en-US" b="1" dirty="0" smtClean="0"/>
              <a:t>(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b="1" dirty="0">
                <a:solidFill>
                  <a:srgbClr val="FF0000"/>
                </a:solidFill>
              </a:rPr>
              <a:t>x)student(x)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b="1" dirty="0">
                <a:solidFill>
                  <a:srgbClr val="FF0000"/>
                </a:solidFill>
              </a:rPr>
              <a:t>smart(x) means </a:t>
            </a:r>
            <a:r>
              <a:rPr lang="en-US" dirty="0"/>
              <a:t>“Everyone in the world is a student and is smart</a:t>
            </a:r>
            <a:r>
              <a:rPr lang="en-US" dirty="0" smtClean="0"/>
              <a:t>”</a:t>
            </a:r>
          </a:p>
          <a:p>
            <a:pPr lvl="1" algn="just">
              <a:buFontTx/>
              <a:buNone/>
            </a:pPr>
            <a:endParaRPr lang="en-US" sz="700" dirty="0"/>
          </a:p>
          <a:p>
            <a:pPr algn="just"/>
            <a:r>
              <a:rPr lang="en-US" dirty="0"/>
              <a:t>Existential quantifiers are usually </a:t>
            </a:r>
            <a:r>
              <a:rPr lang="en-US" b="1" dirty="0">
                <a:solidFill>
                  <a:srgbClr val="FF0000"/>
                </a:solidFill>
              </a:rPr>
              <a:t>used with “and” to specify a list</a:t>
            </a:r>
            <a:r>
              <a:rPr lang="en-US" b="1" dirty="0"/>
              <a:t> </a:t>
            </a:r>
            <a:r>
              <a:rPr lang="en-US" dirty="0"/>
              <a:t>of properties about an individual:</a:t>
            </a:r>
          </a:p>
          <a:p>
            <a:pPr lvl="1" algn="just">
              <a:buFontTx/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b="1" dirty="0">
                <a:solidFill>
                  <a:srgbClr val="FF0000"/>
                </a:solidFill>
              </a:rPr>
              <a:t>x) student(x)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b="1" dirty="0">
                <a:solidFill>
                  <a:srgbClr val="FF0000"/>
                </a:solidFill>
              </a:rPr>
              <a:t> smart(x) means </a:t>
            </a:r>
            <a:r>
              <a:rPr lang="en-US" b="1" dirty="0"/>
              <a:t>“</a:t>
            </a:r>
            <a:r>
              <a:rPr lang="en-US" dirty="0"/>
              <a:t>There is a student who is smart</a:t>
            </a:r>
            <a:r>
              <a:rPr lang="en-US" dirty="0" smtClean="0"/>
              <a:t>”</a:t>
            </a:r>
          </a:p>
          <a:p>
            <a:pPr lvl="1" algn="just">
              <a:buFontTx/>
              <a:buNone/>
            </a:pPr>
            <a:endParaRPr lang="en-US" sz="900" dirty="0"/>
          </a:p>
          <a:p>
            <a:pPr algn="just"/>
            <a:r>
              <a:rPr lang="en-US" dirty="0"/>
              <a:t>A common mistake is to represent this English sentence as the FOL sentence:</a:t>
            </a:r>
          </a:p>
          <a:p>
            <a:pPr lvl="1" algn="just">
              <a:buFontTx/>
              <a:buNone/>
            </a:pPr>
            <a:r>
              <a:rPr lang="en-US" b="1" dirty="0"/>
              <a:t>(</a:t>
            </a:r>
            <a:r>
              <a:rPr lang="en-US" b="1" dirty="0">
                <a:sym typeface="Symbol" pitchFamily="18" charset="2"/>
              </a:rPr>
              <a:t></a:t>
            </a:r>
            <a:r>
              <a:rPr lang="en-US" b="1" dirty="0"/>
              <a:t>x) student(x) </a:t>
            </a:r>
            <a:r>
              <a:rPr lang="en-US" b="1" dirty="0">
                <a:sym typeface="Symbol" pitchFamily="18" charset="2"/>
              </a:rPr>
              <a:t></a:t>
            </a:r>
            <a:r>
              <a:rPr lang="en-US" b="1" dirty="0"/>
              <a:t> smart(x) </a:t>
            </a:r>
          </a:p>
          <a:p>
            <a:pPr lvl="1" algn="just"/>
            <a:r>
              <a:rPr lang="en-US" dirty="0"/>
              <a:t>But what happens when there is a person who is </a:t>
            </a:r>
            <a:r>
              <a:rPr lang="en-US" i="1" dirty="0"/>
              <a:t>not</a:t>
            </a:r>
            <a:r>
              <a:rPr lang="en-US" dirty="0"/>
              <a:t> a student?</a:t>
            </a:r>
          </a:p>
        </p:txBody>
      </p:sp>
    </p:spTree>
    <p:extLst>
      <p:ext uri="{BB962C8B-B14F-4D97-AF65-F5344CB8AC3E}">
        <p14:creationId xmlns:p14="http://schemas.microsoft.com/office/powerpoint/2010/main" val="3252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AB16A-7773-4F3F-A7E7-10EB5B0D260F}" type="slidenum">
              <a:rPr lang="en-US"/>
              <a:pPr/>
              <a:t>81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299"/>
            <a:ext cx="7772400" cy="3610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Quantifier Scope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1" y="883919"/>
            <a:ext cx="8693833" cy="5727895"/>
          </a:xfrm>
        </p:spPr>
        <p:txBody>
          <a:bodyPr/>
          <a:lstStyle/>
          <a:p>
            <a:r>
              <a:rPr lang="en-US" dirty="0"/>
              <a:t>Switching the order of universal quantifiers </a:t>
            </a:r>
            <a:r>
              <a:rPr lang="en-US" b="1" i="1" dirty="0">
                <a:solidFill>
                  <a:srgbClr val="00B050"/>
                </a:solidFill>
              </a:rPr>
              <a:t>does not</a:t>
            </a:r>
            <a:r>
              <a:rPr lang="en-US" b="1" dirty="0">
                <a:solidFill>
                  <a:srgbClr val="00B050"/>
                </a:solidFill>
              </a:rPr>
              <a:t> change the meaning: </a:t>
            </a:r>
          </a:p>
          <a:p>
            <a:pPr lvl="1"/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y)P(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r>
              <a:rPr lang="en-US" sz="2400" dirty="0">
                <a:cs typeface="Times New Roman" pitchFamily="18" charset="0"/>
              </a:rPr>
              <a:t>↔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y)(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 P(</a:t>
            </a:r>
            <a:r>
              <a:rPr lang="en-US" sz="2400" dirty="0" err="1"/>
              <a:t>x,y</a:t>
            </a:r>
            <a:r>
              <a:rPr lang="en-US" sz="2400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Similarly, </a:t>
            </a:r>
            <a:r>
              <a:rPr lang="en-US" b="1" dirty="0">
                <a:solidFill>
                  <a:srgbClr val="00B050"/>
                </a:solidFill>
              </a:rPr>
              <a:t>you can switch the order of existential quantifiers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x)(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y)P(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r>
              <a:rPr lang="en-US" sz="2400" dirty="0">
                <a:cs typeface="Times New Roman" pitchFamily="18" charset="0"/>
              </a:rPr>
              <a:t>↔</a:t>
            </a:r>
            <a:r>
              <a:rPr lang="en-US" sz="2400" dirty="0"/>
              <a:t> 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x) P(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Switching the order of universals </a:t>
            </a:r>
            <a:r>
              <a:rPr lang="en-US" b="1" dirty="0">
                <a:solidFill>
                  <a:srgbClr val="00B050"/>
                </a:solidFill>
              </a:rPr>
              <a:t>and </a:t>
            </a:r>
            <a:r>
              <a:rPr lang="en-US" b="1" dirty="0" err="1">
                <a:solidFill>
                  <a:srgbClr val="00B050"/>
                </a:solidFill>
              </a:rPr>
              <a:t>existentials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does</a:t>
            </a:r>
            <a:r>
              <a:rPr lang="en-US" b="1" dirty="0">
                <a:solidFill>
                  <a:srgbClr val="00B050"/>
                </a:solidFill>
              </a:rPr>
              <a:t> change meaning</a:t>
            </a:r>
            <a:r>
              <a:rPr lang="en-US" dirty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US" sz="2400" dirty="0"/>
              <a:t>Everyone likes someone: 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 likes(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Someone is liked by everyone: 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 likes(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67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C104-A343-44E8-9CE7-EBB236F20F11}" type="slidenum">
              <a:rPr lang="en-US"/>
              <a:pPr/>
              <a:t>82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070" y="131299"/>
            <a:ext cx="7772400" cy="431409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Connections between All and Exists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458" y="1032803"/>
            <a:ext cx="8706729" cy="5396131"/>
          </a:xfrm>
        </p:spPr>
        <p:txBody>
          <a:bodyPr/>
          <a:lstStyle/>
          <a:p>
            <a:pPr marL="63500" indent="-63500">
              <a:buFontTx/>
              <a:buNone/>
            </a:pPr>
            <a:r>
              <a:rPr lang="en-US" sz="2800" dirty="0"/>
              <a:t>We can relate sentences involving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 and 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 using De Morgan’s laws:</a:t>
            </a:r>
          </a:p>
          <a:p>
            <a:pPr lvl="2">
              <a:buFontTx/>
              <a:buNone/>
            </a:pP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P(x)</a:t>
            </a:r>
          </a:p>
          <a:p>
            <a:pPr lvl="2">
              <a:buFontTx/>
              <a:buNone/>
            </a:pP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P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</a:t>
            </a:r>
          </a:p>
          <a:p>
            <a:pPr lvl="2">
              <a:buFontTx/>
              <a:buNone/>
            </a:pP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P(x)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 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</a:t>
            </a:r>
          </a:p>
          <a:p>
            <a:pPr lvl="2">
              <a:buFontTx/>
              <a:buNone/>
            </a:pP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P(x)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</a:t>
            </a:r>
            <a:endParaRPr lang="en-US" sz="2000" dirty="0"/>
          </a:p>
          <a:p>
            <a:pPr marL="63500" indent="-635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51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54039" y="131928"/>
            <a:ext cx="7772400" cy="56410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Syntax of FOPL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6549" y="930322"/>
            <a:ext cx="8693833" cy="5484126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FF0000"/>
                </a:solidFill>
              </a:rPr>
              <a:t>Predicates:</a:t>
            </a:r>
            <a:r>
              <a:rPr lang="en-US" dirty="0" smtClean="0"/>
              <a:t> Predicate symbols denote relations or functional mappings from the elements of a domain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to the values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. </a:t>
            </a:r>
          </a:p>
          <a:p>
            <a:pPr algn="just" eaLnBrk="1" hangingPunct="1"/>
            <a:r>
              <a:rPr lang="en-US" dirty="0" smtClean="0"/>
              <a:t>Capital letters and capitalized words such as </a:t>
            </a:r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MARRIED</a:t>
            </a:r>
            <a:r>
              <a:rPr lang="en-US" dirty="0" smtClean="0"/>
              <a:t> are used to represent predicates. </a:t>
            </a:r>
          </a:p>
          <a:p>
            <a:pPr algn="just" eaLnBrk="1" hangingPunct="1"/>
            <a:r>
              <a:rPr lang="en-US" dirty="0"/>
              <a:t>Like functions, predicates may have </a:t>
            </a:r>
            <a:r>
              <a:rPr lang="en-US" b="1" i="1" dirty="0"/>
              <a:t>n</a:t>
            </a:r>
            <a:r>
              <a:rPr lang="en-US" dirty="0"/>
              <a:t> (</a:t>
            </a:r>
            <a:r>
              <a:rPr lang="en-US" b="1" i="1" dirty="0"/>
              <a:t>n ≥ 0</a:t>
            </a:r>
            <a:r>
              <a:rPr lang="en-US" dirty="0"/>
              <a:t>) terms for arguments written as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, ..   .. .., </a:t>
            </a:r>
            <a:r>
              <a:rPr lang="en-US" i="1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</a:p>
          <a:p>
            <a:pPr algn="just" eaLnBrk="1" hangingPunct="1"/>
            <a:r>
              <a:rPr lang="en-US" dirty="0"/>
              <a:t>Where the terms  </a:t>
            </a:r>
            <a:r>
              <a:rPr lang="en-US" i="1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, </a:t>
            </a:r>
            <a:r>
              <a:rPr lang="en-US" i="1" dirty="0"/>
              <a:t>i</a:t>
            </a:r>
            <a:r>
              <a:rPr lang="en-US" dirty="0"/>
              <a:t> =1 , 2, 3, .. .. .. , </a:t>
            </a:r>
            <a:r>
              <a:rPr lang="en-US" i="1" dirty="0"/>
              <a:t>n</a:t>
            </a:r>
            <a:r>
              <a:rPr lang="en-US" dirty="0"/>
              <a:t> are defined over some domain. </a:t>
            </a:r>
          </a:p>
          <a:p>
            <a:pPr algn="just" eaLnBrk="1" hangingPunct="1"/>
            <a:r>
              <a:rPr lang="en-US" dirty="0"/>
              <a:t>A </a:t>
            </a:r>
            <a:r>
              <a:rPr lang="en-US" b="1" i="1" dirty="0"/>
              <a:t>0-ary</a:t>
            </a:r>
            <a:r>
              <a:rPr lang="en-US" dirty="0"/>
              <a:t> predicate is a proposition, that is, a constant predicate. </a:t>
            </a:r>
            <a:endParaRPr lang="en-US" dirty="0" smtClean="0"/>
          </a:p>
          <a:p>
            <a:pPr algn="just" eaLnBrk="1" hangingPunct="1"/>
            <a:r>
              <a:rPr lang="en-US" b="1" dirty="0">
                <a:solidFill>
                  <a:srgbClr val="FF0000"/>
                </a:solidFill>
              </a:rPr>
              <a:t>Constants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 are referred to as </a:t>
            </a:r>
            <a:r>
              <a:rPr lang="en-US" b="1" dirty="0">
                <a:solidFill>
                  <a:srgbClr val="FF0000"/>
                </a:solidFill>
              </a:rPr>
              <a:t>terms</a:t>
            </a:r>
            <a:r>
              <a:rPr lang="en-US" dirty="0"/>
              <a:t>, and predicates are referred to as </a:t>
            </a:r>
            <a:r>
              <a:rPr lang="en-US" b="1" dirty="0">
                <a:solidFill>
                  <a:srgbClr val="FF0000"/>
                </a:solidFill>
              </a:rPr>
              <a:t>atomic formulas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atoms</a:t>
            </a:r>
            <a:r>
              <a:rPr lang="en-US" dirty="0"/>
              <a:t> for short. </a:t>
            </a:r>
          </a:p>
          <a:p>
            <a:pPr marL="0" indent="0" algn="just" eaLnBrk="1" hangingPunct="1">
              <a:buNone/>
            </a:pPr>
            <a:endParaRPr lang="en-US" dirty="0"/>
          </a:p>
          <a:p>
            <a:pPr algn="just" eaLnBrk="1" hangingPunct="1"/>
            <a:endParaRPr lang="en-US" dirty="0"/>
          </a:p>
          <a:p>
            <a:pPr algn="just"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D93D76D-748B-4A20-9552-65A464497613}" type="slidenum">
              <a:rPr lang="en-US" sz="1200">
                <a:solidFill>
                  <a:srgbClr val="898989"/>
                </a:solidFill>
              </a:rPr>
              <a:pPr/>
              <a:t>83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99868" y="131299"/>
            <a:ext cx="7772400" cy="656492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Syntax of FOPL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32463"/>
            <a:ext cx="8609428" cy="496362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Constants: </a:t>
            </a:r>
            <a:r>
              <a:rPr lang="en-US" dirty="0" smtClean="0"/>
              <a:t>Constants are  </a:t>
            </a:r>
            <a:r>
              <a:rPr lang="en-US" b="1" dirty="0" smtClean="0">
                <a:solidFill>
                  <a:srgbClr val="FF0000"/>
                </a:solidFill>
              </a:rPr>
              <a:t>fixed-value </a:t>
            </a:r>
            <a:r>
              <a:rPr lang="en-US" dirty="0" smtClean="0"/>
              <a:t>terms that belong to a given domain of discourse.</a:t>
            </a:r>
          </a:p>
          <a:p>
            <a:pPr algn="just" eaLnBrk="1" hangingPunct="1"/>
            <a:r>
              <a:rPr lang="en-US" dirty="0" smtClean="0"/>
              <a:t>They are denoted by </a:t>
            </a:r>
            <a:r>
              <a:rPr lang="en-US" b="1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words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small letters </a:t>
            </a:r>
            <a:r>
              <a:rPr lang="en-US" dirty="0" smtClean="0"/>
              <a:t>near the beginning of the alphabet.</a:t>
            </a:r>
          </a:p>
          <a:p>
            <a:pPr algn="just" eaLnBrk="1" hangingPunct="1"/>
            <a:r>
              <a:rPr lang="en-US" b="1" dirty="0" smtClean="0">
                <a:solidFill>
                  <a:srgbClr val="00B050"/>
                </a:solidFill>
              </a:rPr>
              <a:t> Examples: </a:t>
            </a:r>
            <a:r>
              <a:rPr lang="en-US" dirty="0" smtClean="0"/>
              <a:t>a , b , c , 5.256, -67, -75.65 , flight-305, john, , Marina, etc.</a:t>
            </a:r>
            <a:endParaRPr lang="en-US" dirty="0"/>
          </a:p>
          <a:p>
            <a:pPr algn="just" eaLnBrk="1" hangingPunct="1">
              <a:buFont typeface="Wingdings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Variables are terms that can assume </a:t>
            </a:r>
            <a:r>
              <a:rPr lang="en-US" b="1" dirty="0">
                <a:solidFill>
                  <a:srgbClr val="C00000"/>
                </a:solidFill>
              </a:rPr>
              <a:t>different values </a:t>
            </a:r>
            <a:r>
              <a:rPr lang="en-US" dirty="0"/>
              <a:t>over a given domain.</a:t>
            </a:r>
          </a:p>
          <a:p>
            <a:pPr algn="just" eaLnBrk="1" hangingPunct="1"/>
            <a:r>
              <a:rPr lang="en-US" dirty="0"/>
              <a:t>They are denoted by </a:t>
            </a:r>
            <a:r>
              <a:rPr lang="en-US" b="1" dirty="0">
                <a:solidFill>
                  <a:srgbClr val="C00000"/>
                </a:solidFill>
              </a:rPr>
              <a:t>words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small letters </a:t>
            </a:r>
            <a:r>
              <a:rPr lang="en-US" dirty="0"/>
              <a:t>near the end of the alphabet.</a:t>
            </a:r>
          </a:p>
          <a:p>
            <a:pPr algn="just" eaLnBrk="1" hangingPunct="1"/>
            <a:r>
              <a:rPr lang="en-US" b="1" dirty="0">
                <a:solidFill>
                  <a:srgbClr val="C00000"/>
                </a:solidFill>
              </a:rPr>
              <a:t>Examples:</a:t>
            </a:r>
            <a:r>
              <a:rPr lang="en-US" dirty="0"/>
              <a:t> aircraft-type, individuals, x, y, and z.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499C142-682E-4E71-8912-48E66832B28F}" type="slidenum">
              <a:rPr lang="en-US" sz="1200">
                <a:solidFill>
                  <a:srgbClr val="898989"/>
                </a:solidFill>
              </a:rPr>
              <a:pPr/>
              <a:t>84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53533" y="118533"/>
            <a:ext cx="7772400" cy="609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FOPL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03199" y="1032933"/>
            <a:ext cx="8754533" cy="5080000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: </a:t>
            </a:r>
          </a:p>
          <a:p>
            <a:pPr algn="just" eaLnBrk="1" hangingPunct="1"/>
            <a:r>
              <a:rPr lang="en-US" b="1" dirty="0">
                <a:solidFill>
                  <a:srgbClr val="00B050"/>
                </a:solidFill>
              </a:rPr>
              <a:t>which are a subset of relations where there is only one “value” for any given “input”</a:t>
            </a:r>
          </a:p>
          <a:p>
            <a:pPr algn="just" eaLnBrk="1" hangingPunct="1"/>
            <a:r>
              <a:rPr lang="en-US" dirty="0" smtClean="0"/>
              <a:t>Function symbols denote relations defined on a domain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. They map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elements (</a:t>
            </a:r>
            <a:r>
              <a:rPr lang="en-US" b="1" i="1" dirty="0" smtClean="0">
                <a:solidFill>
                  <a:srgbClr val="FF0000"/>
                </a:solidFill>
              </a:rPr>
              <a:t>n≥0</a:t>
            </a:r>
            <a:r>
              <a:rPr lang="en-US" dirty="0" smtClean="0"/>
              <a:t>) to a single element of the domain. </a:t>
            </a:r>
          </a:p>
          <a:p>
            <a:pPr algn="just" eaLnBrk="1" hangingPunct="1"/>
            <a:r>
              <a:rPr lang="en-US" dirty="0" smtClean="0"/>
              <a:t>Symbols </a:t>
            </a:r>
            <a:r>
              <a:rPr lang="en-US" i="1" dirty="0" smtClean="0"/>
              <a:t>f</a:t>
            </a:r>
            <a:r>
              <a:rPr lang="en-US" dirty="0" smtClean="0"/>
              <a:t> , </a:t>
            </a:r>
            <a:r>
              <a:rPr lang="en-US" i="1" dirty="0" smtClean="0"/>
              <a:t>g</a:t>
            </a:r>
            <a:r>
              <a:rPr lang="en-US" dirty="0" smtClean="0"/>
              <a:t>, &amp; </a:t>
            </a:r>
            <a:r>
              <a:rPr lang="en-US" i="1" dirty="0" smtClean="0"/>
              <a:t>h</a:t>
            </a:r>
            <a:r>
              <a:rPr lang="en-US" dirty="0" smtClean="0"/>
              <a:t>, and words such as </a:t>
            </a:r>
            <a:r>
              <a:rPr lang="en-US" b="1" dirty="0" smtClean="0">
                <a:solidFill>
                  <a:srgbClr val="FF0000"/>
                </a:solidFill>
              </a:rPr>
              <a:t>father-of</a:t>
            </a:r>
            <a:r>
              <a:rPr lang="en-US" dirty="0" smtClean="0"/>
              <a:t> , or </a:t>
            </a:r>
            <a:r>
              <a:rPr lang="en-US" b="1" dirty="0" smtClean="0">
                <a:solidFill>
                  <a:srgbClr val="FF0000"/>
                </a:solidFill>
              </a:rPr>
              <a:t>age-of</a:t>
            </a:r>
            <a:r>
              <a:rPr lang="en-US" dirty="0" smtClean="0"/>
              <a:t>, represent functions. </a:t>
            </a:r>
          </a:p>
          <a:p>
            <a:pPr algn="just" eaLnBrk="1" hangingPunct="1"/>
            <a:r>
              <a:rPr lang="en-US" dirty="0" smtClean="0"/>
              <a:t>An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place (n-</a:t>
            </a:r>
            <a:r>
              <a:rPr lang="en-US" dirty="0" err="1" smtClean="0"/>
              <a:t>ary</a:t>
            </a:r>
            <a:r>
              <a:rPr lang="en-US" dirty="0" smtClean="0"/>
              <a:t>) function is written as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, ..   .. ..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) where the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terms (constants, variables, or functions) defined over some domain. A </a:t>
            </a:r>
            <a:r>
              <a:rPr lang="en-US" b="1" dirty="0" smtClean="0">
                <a:solidFill>
                  <a:srgbClr val="FF0000"/>
                </a:solidFill>
              </a:rPr>
              <a:t>0-ary</a:t>
            </a:r>
            <a:r>
              <a:rPr lang="en-US" dirty="0" smtClean="0"/>
              <a:t> function is a </a:t>
            </a:r>
            <a:r>
              <a:rPr lang="en-US" b="1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b="1" dirty="0">
                <a:solidFill>
                  <a:srgbClr val="FF0000"/>
                </a:solidFill>
              </a:rPr>
              <a:t>Brother-of, bigger-than, outside, part-of, has-color, occurs-after, owns, visits, precedes, ..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ECD6254-1AE2-4B57-A668-480BDF8D7B8F}" type="slidenum">
              <a:rPr lang="en-US" sz="1200">
                <a:solidFill>
                  <a:srgbClr val="898989"/>
                </a:solidFill>
              </a:rPr>
              <a:pPr/>
              <a:t>85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5926" y="200167"/>
            <a:ext cx="7772400" cy="373039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Syntax of FOPL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2592" y="1107743"/>
            <a:ext cx="8651630" cy="41148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An atomic formula is a </a:t>
            </a:r>
            <a:r>
              <a:rPr lang="en-US" b="1" dirty="0" err="1" smtClean="0">
                <a:solidFill>
                  <a:srgbClr val="00B050"/>
                </a:solidFill>
              </a:rPr>
              <a:t>wffs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well-formed formulas</a:t>
            </a:r>
            <a:r>
              <a:rPr lang="en-US" dirty="0" smtClean="0"/>
              <a:t>) .</a:t>
            </a:r>
          </a:p>
          <a:p>
            <a:pPr algn="just" eaLnBrk="1" hangingPunct="1"/>
            <a:r>
              <a:rPr lang="en-US" dirty="0" smtClean="0"/>
              <a:t>If P and Q are </a:t>
            </a:r>
            <a:r>
              <a:rPr lang="en-US" dirty="0" err="1" smtClean="0"/>
              <a:t>wffs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then ~P, P &amp; Q, P V Q, P </a:t>
            </a:r>
          </a:p>
          <a:p>
            <a:pPr algn="just" eaLnBrk="1" hangingPunct="1">
              <a:buFont typeface="Arial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     P↔Q,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x P(x), and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x  P(x) are </a:t>
            </a:r>
            <a:r>
              <a:rPr lang="en-US" dirty="0" err="1" smtClean="0">
                <a:solidFill>
                  <a:srgbClr val="C00000"/>
                </a:solidFill>
                <a:sym typeface="Symbol" pitchFamily="18" charset="2"/>
              </a:rPr>
              <a:t>wffs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.</a:t>
            </a:r>
          </a:p>
          <a:p>
            <a:pPr algn="just" eaLnBrk="1" hangingPunct="1"/>
            <a:r>
              <a:rPr lang="en-US" sz="2800" dirty="0" err="1" smtClean="0">
                <a:sym typeface="Symbol" pitchFamily="18" charset="2"/>
              </a:rPr>
              <a:t>Wffs</a:t>
            </a:r>
            <a:r>
              <a:rPr lang="en-US" sz="2800" dirty="0" smtClean="0">
                <a:sym typeface="Symbol" pitchFamily="18" charset="2"/>
              </a:rPr>
              <a:t> are formed only by applying the above rules a finite number of times.</a:t>
            </a:r>
          </a:p>
          <a:p>
            <a:pPr algn="just" eaLnBrk="1" hangingPunct="1"/>
            <a:r>
              <a:rPr lang="en-US" sz="2800" b="1" dirty="0" smtClean="0">
                <a:solidFill>
                  <a:srgbClr val="C00000"/>
                </a:solidFill>
              </a:rPr>
              <a:t>The above rules state that all </a:t>
            </a:r>
            <a:r>
              <a:rPr lang="en-US" sz="2800" b="1" dirty="0" err="1" smtClean="0">
                <a:solidFill>
                  <a:srgbClr val="C00000"/>
                </a:solidFill>
              </a:rPr>
              <a:t>wffs</a:t>
            </a:r>
            <a:r>
              <a:rPr lang="en-US" sz="2800" b="1" dirty="0" smtClean="0">
                <a:solidFill>
                  <a:srgbClr val="C00000"/>
                </a:solidFill>
              </a:rPr>
              <a:t> are formed from atomic formulas and the proper application of quantifiers and logical connections.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C23E6C0-1F35-4FF0-956D-6743EF24C237}" type="slidenum">
              <a:rPr lang="en-US" sz="1200">
                <a:solidFill>
                  <a:srgbClr val="898989"/>
                </a:solidFill>
              </a:rPr>
              <a:pPr/>
              <a:t>86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76618" y="0"/>
            <a:ext cx="7772400" cy="332096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Syntax of FOPL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08379" y="1066799"/>
            <a:ext cx="7772400" cy="4114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Some examples of </a:t>
            </a:r>
            <a:r>
              <a:rPr lang="en-US" b="1" dirty="0" smtClean="0">
                <a:solidFill>
                  <a:srgbClr val="002060"/>
                </a:solidFill>
              </a:rPr>
              <a:t>valid </a:t>
            </a:r>
            <a:r>
              <a:rPr lang="en-US" b="1" dirty="0" err="1" smtClean="0">
                <a:solidFill>
                  <a:srgbClr val="002060"/>
                </a:solidFill>
              </a:rPr>
              <a:t>wffs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are</a:t>
            </a:r>
          </a:p>
          <a:p>
            <a:pPr eaLnBrk="1" hangingPunct="1"/>
            <a:r>
              <a:rPr lang="en-US" dirty="0" smtClean="0"/>
              <a:t>MAN(john)</a:t>
            </a:r>
          </a:p>
          <a:p>
            <a:pPr eaLnBrk="1" hangingPunct="1"/>
            <a:r>
              <a:rPr lang="en-US" dirty="0" smtClean="0"/>
              <a:t>PILOT(father-of(bill))</a:t>
            </a:r>
          </a:p>
          <a:p>
            <a:pPr eaLnBrk="1" hangingPunct="1"/>
            <a:r>
              <a:rPr lang="en-US" b="1" dirty="0" smtClean="0">
                <a:sym typeface="Symbol" pitchFamily="18" charset="2"/>
              </a:rPr>
              <a:t> </a:t>
            </a:r>
            <a:r>
              <a:rPr lang="en-US" dirty="0" smtClean="0"/>
              <a:t>xyz((FATHER(</a:t>
            </a:r>
            <a:r>
              <a:rPr lang="en-US" dirty="0" err="1" smtClean="0"/>
              <a:t>x,y</a:t>
            </a:r>
            <a:r>
              <a:rPr lang="en-US" dirty="0" smtClean="0"/>
              <a:t>)&amp;FATHER(</a:t>
            </a:r>
            <a:r>
              <a:rPr lang="en-US" dirty="0" err="1" smtClean="0"/>
              <a:t>y,z</a:t>
            </a:r>
            <a:r>
              <a:rPr lang="en-US" dirty="0" smtClean="0"/>
              <a:t>)) →GRANDFATHER(</a:t>
            </a:r>
            <a:r>
              <a:rPr lang="en-US" dirty="0" err="1" smtClean="0"/>
              <a:t>x,z</a:t>
            </a:r>
            <a:r>
              <a:rPr lang="en-US" dirty="0" smtClean="0"/>
              <a:t>))</a:t>
            </a:r>
          </a:p>
          <a:p>
            <a:pPr eaLnBrk="1" hangingPunct="1"/>
            <a:r>
              <a:rPr lang="en-US" b="1" dirty="0" smtClean="0">
                <a:sym typeface="Symbol" pitchFamily="18" charset="2"/>
              </a:rPr>
              <a:t></a:t>
            </a:r>
            <a:r>
              <a:rPr lang="en-US" dirty="0" smtClean="0">
                <a:sym typeface="Symbol" pitchFamily="18" charset="2"/>
              </a:rPr>
              <a:t>x NUMBER(x)</a:t>
            </a:r>
            <a:r>
              <a:rPr lang="en-US" dirty="0" smtClean="0"/>
              <a:t> →(</a:t>
            </a:r>
            <a:r>
              <a:rPr lang="en-US" b="1" dirty="0" smtClean="0">
                <a:sym typeface="Symbol" pitchFamily="18" charset="2"/>
              </a:rPr>
              <a:t></a:t>
            </a:r>
            <a:r>
              <a:rPr lang="en-US" dirty="0" smtClean="0">
                <a:sym typeface="Symbol" pitchFamily="18" charset="2"/>
              </a:rPr>
              <a:t>y GREATER-THAN(</a:t>
            </a:r>
            <a:r>
              <a:rPr lang="en-US" dirty="0" err="1" smtClean="0">
                <a:sym typeface="Symbol" pitchFamily="18" charset="2"/>
              </a:rPr>
              <a:t>y,x</a:t>
            </a:r>
            <a:r>
              <a:rPr lang="en-US" dirty="0" smtClean="0">
                <a:sym typeface="Symbol" pitchFamily="18" charset="2"/>
              </a:rPr>
              <a:t>))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C779709-BB62-4875-B95F-9E9CCCDC7295}" type="slidenum">
              <a:rPr lang="en-US" sz="1200">
                <a:solidFill>
                  <a:srgbClr val="898989"/>
                </a:solidFill>
              </a:rPr>
              <a:pPr/>
              <a:t>87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88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2386"/>
            <a:ext cx="7772400" cy="4546209"/>
          </a:xfrm>
        </p:spPr>
        <p:txBody>
          <a:bodyPr/>
          <a:lstStyle/>
          <a:p>
            <a:r>
              <a:rPr lang="en-US" dirty="0"/>
              <a:t>Universal instantiation</a:t>
            </a:r>
          </a:p>
          <a:p>
            <a:pPr lvl="1"/>
            <a:r>
              <a:rPr lang="en-US" dirty="0">
                <a:sym typeface="Symbol" pitchFamily="18" charset="2"/>
              </a:rPr>
              <a:t>x P(x)  </a:t>
            </a:r>
            <a:r>
              <a:rPr lang="en-US" dirty="0" smtClean="0">
                <a:sym typeface="Symbol" pitchFamily="18" charset="2"/>
              </a:rPr>
              <a:t>P(C)</a:t>
            </a:r>
          </a:p>
          <a:p>
            <a:pPr marL="339725" lvl="1" indent="0"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Universal generalization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P(C) </a:t>
            </a:r>
            <a:r>
              <a:rPr lang="en-US" dirty="0">
                <a:sym typeface="Symbol" pitchFamily="18" charset="2"/>
              </a:rPr>
              <a:t> P(B) …  x P(x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339725" lvl="1" indent="0"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Existential instantiation</a:t>
            </a:r>
          </a:p>
          <a:p>
            <a:pPr lvl="1"/>
            <a:r>
              <a:rPr lang="en-US" dirty="0">
                <a:sym typeface="Symbol" pitchFamily="18" charset="2"/>
              </a:rPr>
              <a:t>x P(x) </a:t>
            </a:r>
            <a:r>
              <a:rPr lang="en-US" dirty="0" smtClean="0">
                <a:sym typeface="Symbol" pitchFamily="18" charset="2"/>
              </a:rPr>
              <a:t>P(C)     </a:t>
            </a:r>
            <a:r>
              <a:rPr lang="en-US" dirty="0">
                <a:sym typeface="Symbol" pitchFamily="18" charset="2"/>
              </a:rPr>
              <a:t>		 </a:t>
            </a:r>
            <a:r>
              <a:rPr lang="en-US" b="1" dirty="0" err="1">
                <a:solidFill>
                  <a:schemeClr val="accent2"/>
                </a:solidFill>
                <a:sym typeface="Symbol" pitchFamily="18" charset="2"/>
              </a:rPr>
              <a:t>skolem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constant </a:t>
            </a:r>
            <a:r>
              <a:rPr lang="en-US" b="1" dirty="0" smtClean="0">
                <a:solidFill>
                  <a:schemeClr val="accent2"/>
                </a:solidFill>
                <a:sym typeface="Symbol" pitchFamily="18" charset="2"/>
              </a:rPr>
              <a:t>F</a:t>
            </a:r>
          </a:p>
          <a:p>
            <a:pPr marL="339725" lvl="1" indent="0">
              <a:buNone/>
            </a:pPr>
            <a:endParaRPr lang="en-US" b="1" dirty="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Existential generalization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P(C) </a:t>
            </a:r>
            <a:r>
              <a:rPr lang="en-US" dirty="0">
                <a:sym typeface="Symbol" pitchFamily="18" charset="2"/>
              </a:rPr>
              <a:t> x P(x)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55351"/>
            <a:ext cx="90508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Rules of inference start to be more useful when applied to quantified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statements.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Rules for quantified statements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671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89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55351"/>
            <a:ext cx="95734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342900" lvl="0" indent="-342900" eaLnBrk="1" hangingPunct="1">
              <a:buFont typeface="Wingdings" pitchFamily="2" charset="2"/>
              <a:buChar char="q"/>
            </a:pPr>
            <a:r>
              <a:rPr lang="en-US" smtClean="0"/>
              <a:t>Prove </a:t>
            </a:r>
            <a:r>
              <a:rPr lang="en-US" dirty="0"/>
              <a:t>things that are maybe less obvious. e.g. </a:t>
            </a:r>
            <a:endParaRPr lang="en-US" dirty="0" smtClean="0"/>
          </a:p>
          <a:p>
            <a:pPr marL="342900" lvl="0" indent="-342900" eaLnBrk="1" hangingPunct="1">
              <a:buFont typeface="Wingdings" pitchFamily="2" charset="2"/>
              <a:buChar char="q"/>
            </a:pPr>
            <a:r>
              <a:rPr lang="en-US" dirty="0" smtClean="0"/>
              <a:t>“</a:t>
            </a:r>
            <a:r>
              <a:rPr lang="en-US" dirty="0"/>
              <a:t>Students who pass the course either do the homework or attend lecture</a:t>
            </a:r>
            <a:r>
              <a:rPr lang="en-US" dirty="0" smtClean="0"/>
              <a:t>;”</a:t>
            </a:r>
          </a:p>
          <a:p>
            <a:pPr marL="342900" lvl="0" indent="-342900" eaLnBrk="1" hangingPunct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“Bob did not attend every lecture;” “Bob passed the course.”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039303"/>
            <a:ext cx="7855267" cy="311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9CA06560-27CE-402F-8AB5-9C43BE82A180}" type="slidenum">
              <a:rPr lang="he-IL"/>
              <a:pPr/>
              <a:t>9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7818"/>
            <a:ext cx="7772400" cy="74814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Propositional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45" y="1011381"/>
            <a:ext cx="8686800" cy="536171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 proposition – a sentence that can be either true or </a:t>
            </a:r>
            <a:r>
              <a:rPr lang="en-US" dirty="0" smtClean="0"/>
              <a:t>false but not both</a:t>
            </a:r>
          </a:p>
          <a:p>
            <a:pPr marL="0" indent="0">
              <a:buNone/>
            </a:pP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Propositions: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is greater than </a:t>
            </a:r>
            <a:r>
              <a:rPr lang="en-US" dirty="0">
                <a:solidFill>
                  <a:schemeClr val="tx1"/>
                </a:solidFill>
              </a:rPr>
              <a:t>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Noam wrote this </a:t>
            </a:r>
            <a:r>
              <a:rPr lang="en-US" dirty="0" smtClean="0"/>
              <a:t>letter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It is raining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My car is painted silver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John and Sue have five children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Snow is white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People live on the moon</a:t>
            </a:r>
          </a:p>
          <a:p>
            <a:pPr marL="339725" lvl="1" indent="0" eaLnBrk="1" hangingPunct="1">
              <a:buNone/>
            </a:pPr>
            <a:endParaRPr lang="en-US" sz="1050" dirty="0"/>
          </a:p>
          <a:p>
            <a:pPr marL="339725" lvl="1" indent="0" eaLnBrk="1" hangingPunct="1">
              <a:buNone/>
            </a:pPr>
            <a:r>
              <a:rPr lang="en-US" dirty="0" smtClean="0"/>
              <a:t>We usually denote a proposition by a letter: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, …</a:t>
            </a:r>
          </a:p>
          <a:p>
            <a:pPr marL="339725" lvl="1" indent="0" eaLnBrk="1" hangingPunct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90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" y="8674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e.g. “Bob failed the course, but attended every lecture;” “everyone who did the homework every week passed the course</a:t>
            </a:r>
            <a:r>
              <a:rPr lang="en-US" dirty="0" smtClean="0"/>
              <a:t>;”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“if a student passed the course, then they did some of the homework.”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want to conclude that not every student submitted every homework assignment. </a:t>
            </a:r>
            <a:endParaRPr lang="en-US" dirty="0" smtClean="0"/>
          </a:p>
          <a:p>
            <a:pPr algn="just"/>
            <a:r>
              <a:rPr lang="en-US" dirty="0" smtClean="0"/>
              <a:t>Translate </a:t>
            </a:r>
            <a:r>
              <a:rPr lang="en-US" dirty="0"/>
              <a:t>into logic as (domain for </a:t>
            </a:r>
            <a:r>
              <a:rPr lang="en-US" i="1" dirty="0"/>
              <a:t>s</a:t>
            </a:r>
            <a:r>
              <a:rPr lang="en-US" dirty="0"/>
              <a:t> being students in the course and </a:t>
            </a:r>
            <a:r>
              <a:rPr lang="en-US" i="1" dirty="0"/>
              <a:t>w</a:t>
            </a:r>
            <a:r>
              <a:rPr lang="en-US" dirty="0"/>
              <a:t> being weeks of the semester): 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3914388"/>
            <a:ext cx="4263600" cy="18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91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6" y="972503"/>
            <a:ext cx="8352152" cy="358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9650"/>
            <a:ext cx="8934665" cy="162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2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E911-17F8-41A7-8BE9-A6CEC606BBEE}" type="slidenum">
              <a:rPr lang="en-US"/>
              <a:pPr/>
              <a:t>92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354" y="0"/>
            <a:ext cx="7772400" cy="60267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015" y="1111348"/>
            <a:ext cx="8721970" cy="57466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Every gardener likes the sun.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x gardener(x)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likes(</a:t>
            </a:r>
            <a:r>
              <a:rPr lang="en-US" sz="1800" dirty="0" err="1"/>
              <a:t>x,Sun</a:t>
            </a:r>
            <a:r>
              <a:rPr lang="en-US" sz="18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You can fool some of the people all of the time.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</a:t>
            </a:r>
            <a:r>
              <a:rPr lang="en-US" sz="1800" dirty="0"/>
              <a:t>x </a:t>
            </a: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t  person(x)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time(t)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can-fool(</a:t>
            </a:r>
            <a:r>
              <a:rPr lang="en-US" sz="1800" dirty="0" err="1"/>
              <a:t>x,t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You can fool all of the people some of the time.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x </a:t>
            </a:r>
            <a:r>
              <a:rPr lang="en-US" sz="1800" dirty="0">
                <a:sym typeface="Symbol" pitchFamily="18" charset="2"/>
              </a:rPr>
              <a:t></a:t>
            </a:r>
            <a:r>
              <a:rPr lang="en-US" sz="1800" dirty="0"/>
              <a:t>t (person(x)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time(t)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can-fool(</a:t>
            </a:r>
            <a:r>
              <a:rPr lang="en-US" sz="1800" dirty="0" err="1"/>
              <a:t>x,t</a:t>
            </a:r>
            <a:r>
              <a:rPr lang="en-US" sz="1800" dirty="0"/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All </a:t>
            </a:r>
            <a:r>
              <a:rPr lang="en-US" sz="1800" b="1" dirty="0"/>
              <a:t>purple mushrooms are poisonous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x (mushroom(x)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 purple(x))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No purple mushroom is poisonous.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</a:t>
            </a:r>
            <a:r>
              <a:rPr lang="en-US" sz="1800" dirty="0"/>
              <a:t>x  (mushroom(x)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 purple(x))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</a:t>
            </a:r>
            <a:r>
              <a:rPr lang="en-US" sz="1800" dirty="0"/>
              <a:t>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Clinton </a:t>
            </a:r>
            <a:r>
              <a:rPr lang="en-US" sz="1800" b="1" dirty="0"/>
              <a:t>is not tall.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</a:t>
            </a:r>
            <a:r>
              <a:rPr lang="en-US" sz="1800" dirty="0"/>
              <a:t>tall(Clinton)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172200" y="2667000"/>
            <a:ext cx="150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Equivalent</a:t>
            </a: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 flipH="1" flipV="1">
            <a:off x="5334000" y="2819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 flipH="1">
            <a:off x="5334000" y="2971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  <p:bldP spid="149509" grpId="0" animBg="1"/>
      <p:bldP spid="14951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84496" y="110864"/>
            <a:ext cx="8229600" cy="394102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Syntax of FOPL</a:t>
            </a:r>
            <a:endParaRPr 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Some examples of statements that are </a:t>
            </a:r>
            <a:r>
              <a:rPr lang="en-US" sz="2400" b="1" dirty="0" smtClean="0">
                <a:solidFill>
                  <a:srgbClr val="C00000"/>
                </a:solidFill>
              </a:rPr>
              <a:t>not </a:t>
            </a:r>
            <a:r>
              <a:rPr lang="en-US" sz="2400" b="1" dirty="0" err="1" smtClean="0">
                <a:solidFill>
                  <a:srgbClr val="C00000"/>
                </a:solidFill>
              </a:rPr>
              <a:t>wffs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are:</a:t>
            </a:r>
          </a:p>
          <a:p>
            <a:r>
              <a:rPr lang="en-US" sz="2400" b="1" dirty="0" smtClean="0">
                <a:sym typeface="Symbol" pitchFamily="18" charset="2"/>
              </a:rPr>
              <a:t>P P(x)→Q(x) 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Universal quantification is applied to the predicate P(x). This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in FOPL. */      </a:t>
            </a:r>
          </a:p>
          <a:p>
            <a:r>
              <a:rPr lang="en-US" sz="2400" b="1" dirty="0" smtClean="0">
                <a:sym typeface="Symbol" pitchFamily="18" charset="2"/>
              </a:rPr>
              <a:t>MAN(~john)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/*The expression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 since the term John, a constant, is negated. */</a:t>
            </a:r>
          </a:p>
          <a:p>
            <a:r>
              <a:rPr lang="en-US" sz="2400" b="1" dirty="0" smtClean="0">
                <a:sym typeface="Symbol" pitchFamily="18" charset="2"/>
              </a:rPr>
              <a:t>father-of(Q(x))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The expression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due to it is function with a predicate argument. */</a:t>
            </a:r>
          </a:p>
          <a:p>
            <a:r>
              <a:rPr lang="en-US" sz="2400" b="1" dirty="0" smtClean="0">
                <a:sym typeface="Symbol" pitchFamily="18" charset="2"/>
              </a:rPr>
              <a:t>MARRIED(MAN,WOMAN)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The expression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fails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since it is predicate with two predicate arguments.*/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1FAB169-5C20-4A0C-AE96-39E6F274A440}" type="slidenum">
              <a:rPr lang="en-US" sz="1200">
                <a:solidFill>
                  <a:srgbClr val="898989"/>
                </a:solidFill>
              </a:rPr>
              <a:pPr/>
              <a:t>93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" y="338138"/>
            <a:ext cx="8884692" cy="361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C00000"/>
                </a:solidFill>
              </a:rPr>
              <a:t>Translating between English and Logic Notation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85738" y="1323975"/>
            <a:ext cx="8843962" cy="4114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E1</a:t>
            </a:r>
            <a:r>
              <a:rPr lang="en-US" sz="3600" dirty="0" smtClean="0"/>
              <a:t>: All employees earning $1400 or more per year pay taxes.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b="1" dirty="0" smtClean="0"/>
              <a:t>E2</a:t>
            </a:r>
            <a:r>
              <a:rPr lang="en-US" sz="3600" dirty="0" smtClean="0"/>
              <a:t>: Some employees are sick today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b="1" dirty="0" smtClean="0"/>
              <a:t>E3</a:t>
            </a:r>
            <a:r>
              <a:rPr lang="en-US" sz="3600" dirty="0" smtClean="0"/>
              <a:t>: No employee earns more than the precedent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8545"/>
            <a:ext cx="7772400" cy="847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795" name="Content Placeholder 2"/>
          <p:cNvSpPr txBox="1">
            <a:spLocks/>
          </p:cNvSpPr>
          <p:nvPr/>
        </p:nvSpPr>
        <p:spPr bwMode="auto">
          <a:xfrm>
            <a:off x="609600" y="1752600"/>
            <a:ext cx="6781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GE(</a:t>
            </a:r>
            <a:r>
              <a:rPr lang="en-US" sz="3600" dirty="0" err="1">
                <a:latin typeface="Corbel" pitchFamily="34" charset="0"/>
                <a:cs typeface="Arial" charset="0"/>
              </a:rPr>
              <a:t>u,v</a:t>
            </a:r>
            <a:r>
              <a:rPr lang="en-US" sz="3600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6000" dirty="0">
              <a:latin typeface="Corbel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138545"/>
            <a:ext cx="7772400" cy="54032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928049"/>
            <a:ext cx="8305800" cy="5167952"/>
          </a:xfrm>
        </p:spPr>
        <p:txBody>
          <a:bodyPr/>
          <a:lstStyle/>
          <a:p>
            <a:pPr eaLnBrk="1" hangingPunct="1"/>
            <a:r>
              <a:rPr lang="en-US" b="1" dirty="0" smtClean="0"/>
              <a:t>E1</a:t>
            </a:r>
            <a:r>
              <a:rPr lang="en-US" dirty="0" smtClean="0"/>
              <a:t>: All employees earning $1400 or more per year pay taxes.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E1’:</a:t>
            </a:r>
          </a:p>
        </p:txBody>
      </p:sp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1843088" y="2337178"/>
            <a:ext cx="707231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GE(</a:t>
            </a:r>
            <a:r>
              <a:rPr lang="en-US" dirty="0" err="1">
                <a:latin typeface="Corbel" pitchFamily="34" charset="0"/>
                <a:cs typeface="Arial" charset="0"/>
              </a:rPr>
              <a:t>u,v</a:t>
            </a:r>
            <a:r>
              <a:rPr lang="en-US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3600" dirty="0">
              <a:latin typeface="Corbel" pitchFamily="34" charset="0"/>
              <a:cs typeface="Arial" charset="0"/>
            </a:endParaRPr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395543"/>
              </p:ext>
            </p:extLst>
          </p:nvPr>
        </p:nvGraphicFramePr>
        <p:xfrm>
          <a:off x="1570132" y="5371026"/>
          <a:ext cx="5834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3" imgW="2247840" imgH="203040" progId="Equation.3">
                  <p:embed/>
                </p:oleObj>
              </mc:Choice>
              <mc:Fallback>
                <p:oleObj name="Equation" r:id="rId3" imgW="22478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132" y="5371026"/>
                        <a:ext cx="5834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125413"/>
            <a:ext cx="7772400" cy="6635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03225" y="1541463"/>
            <a:ext cx="8305800" cy="4321175"/>
          </a:xfrm>
        </p:spPr>
        <p:txBody>
          <a:bodyPr/>
          <a:lstStyle/>
          <a:p>
            <a:pPr eaLnBrk="1" hangingPunct="1"/>
            <a:r>
              <a:rPr lang="en-US" b="1" dirty="0" smtClean="0"/>
              <a:t>E2</a:t>
            </a:r>
            <a:r>
              <a:rPr lang="en-US" dirty="0" smtClean="0"/>
              <a:t>: Some employees are sick today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E2’:</a:t>
            </a:r>
          </a:p>
        </p:txBody>
      </p:sp>
      <p:sp>
        <p:nvSpPr>
          <p:cNvPr id="35844" name="Content Placeholder 2"/>
          <p:cNvSpPr txBox="1">
            <a:spLocks/>
          </p:cNvSpPr>
          <p:nvPr/>
        </p:nvSpPr>
        <p:spPr bwMode="auto">
          <a:xfrm>
            <a:off x="1042988" y="3297238"/>
            <a:ext cx="64579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GE(</a:t>
            </a:r>
            <a:r>
              <a:rPr lang="en-US" dirty="0" err="1">
                <a:latin typeface="Corbel" pitchFamily="34" charset="0"/>
                <a:cs typeface="Arial" charset="0"/>
              </a:rPr>
              <a:t>u,v</a:t>
            </a:r>
            <a:r>
              <a:rPr lang="en-US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3600" dirty="0">
              <a:latin typeface="Corbel" pitchFamily="34" charset="0"/>
              <a:cs typeface="Arial" charset="0"/>
            </a:endParaRP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86970"/>
              </p:ext>
            </p:extLst>
          </p:nvPr>
        </p:nvGraphicFramePr>
        <p:xfrm>
          <a:off x="1421606" y="2505076"/>
          <a:ext cx="290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Equation" r:id="rId3" imgW="1117115" imgH="203112" progId="Equation.3">
                  <p:embed/>
                </p:oleObj>
              </mc:Choice>
              <mc:Fallback>
                <p:oleObj name="Equation" r:id="rId3" imgW="111711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06" y="2505076"/>
                        <a:ext cx="2900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15900"/>
            <a:ext cx="7772400" cy="62922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305800" cy="4867275"/>
          </a:xfrm>
        </p:spPr>
        <p:txBody>
          <a:bodyPr/>
          <a:lstStyle/>
          <a:p>
            <a:pPr eaLnBrk="1" hangingPunct="1"/>
            <a:r>
              <a:rPr lang="en-US" b="1" dirty="0" smtClean="0"/>
              <a:t>E3</a:t>
            </a:r>
            <a:r>
              <a:rPr lang="en-US" dirty="0" smtClean="0"/>
              <a:t>: No employee earns more than the precedent</a:t>
            </a:r>
          </a:p>
          <a:p>
            <a:pPr eaLnBrk="1" hangingPunct="1"/>
            <a:r>
              <a:rPr lang="en-US" dirty="0" smtClean="0"/>
              <a:t>E3’:</a:t>
            </a:r>
          </a:p>
        </p:txBody>
      </p:sp>
      <p:sp>
        <p:nvSpPr>
          <p:cNvPr id="36868" name="Content Placeholder 2"/>
          <p:cNvSpPr txBox="1">
            <a:spLocks/>
          </p:cNvSpPr>
          <p:nvPr/>
        </p:nvSpPr>
        <p:spPr bwMode="auto">
          <a:xfrm>
            <a:off x="1636712" y="3298825"/>
            <a:ext cx="560228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GE(</a:t>
            </a:r>
            <a:r>
              <a:rPr lang="en-US" dirty="0" err="1">
                <a:latin typeface="Corbel" pitchFamily="34" charset="0"/>
                <a:cs typeface="Arial" charset="0"/>
              </a:rPr>
              <a:t>u,v</a:t>
            </a:r>
            <a:r>
              <a:rPr lang="en-US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3600" dirty="0">
              <a:latin typeface="Corbel" pitchFamily="34" charset="0"/>
              <a:cs typeface="Arial" charset="0"/>
            </a:endParaRP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60207"/>
              </p:ext>
            </p:extLst>
          </p:nvPr>
        </p:nvGraphicFramePr>
        <p:xfrm>
          <a:off x="1538288" y="1627188"/>
          <a:ext cx="3921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name="Equation" r:id="rId3" imgW="1511280" imgH="215640" progId="Equation.3">
                  <p:embed/>
                </p:oleObj>
              </mc:Choice>
              <mc:Fallback>
                <p:oleObj name="Equation" r:id="rId3" imgW="15112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1627188"/>
                        <a:ext cx="39211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436664" y="2376535"/>
            <a:ext cx="20320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92575" y="2374948"/>
            <a:ext cx="14478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3256" y="2582602"/>
            <a:ext cx="5029200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55085" y="129887"/>
            <a:ext cx="7772400" cy="4905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00100" y="1000125"/>
            <a:ext cx="7772400" cy="4395787"/>
          </a:xfrm>
        </p:spPr>
        <p:txBody>
          <a:bodyPr/>
          <a:lstStyle/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Marcus was a man.</a:t>
            </a:r>
            <a:endParaRPr lang="en-GB" b="1" dirty="0" smtClean="0">
              <a:sym typeface="Symbol" pitchFamily="18" charset="2"/>
            </a:endParaRP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Marcus was a Pompeian.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All </a:t>
            </a:r>
            <a:r>
              <a:rPr lang="en-GB" b="1" dirty="0" err="1" smtClean="0"/>
              <a:t>Pompeians</a:t>
            </a:r>
            <a:r>
              <a:rPr lang="en-GB" b="1" dirty="0" smtClean="0"/>
              <a:t> were Romans.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Caesar was a ruler.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All </a:t>
            </a:r>
            <a:r>
              <a:rPr lang="en-GB" b="1" dirty="0" err="1" smtClean="0"/>
              <a:t>Pompeians</a:t>
            </a:r>
            <a:r>
              <a:rPr lang="en-GB" b="1" dirty="0" smtClean="0"/>
              <a:t> were either loyal to Caesar or hated him.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Every one is loyal to someone.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People only try to assassinate rulers they are not loyal to.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>
                <a:sym typeface="Symbol" pitchFamily="18" charset="2"/>
              </a:rPr>
              <a:t>Marcus tried to assassinate Caesar.</a:t>
            </a:r>
            <a:endParaRPr lang="en-US" b="1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.pot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6366</Words>
  <Application>Microsoft Office PowerPoint</Application>
  <PresentationFormat>On-screen Show (4:3)</PresentationFormat>
  <Paragraphs>1110</Paragraphs>
  <Slides>111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14" baseType="lpstr">
      <vt:lpstr>Blank Presentation</vt:lpstr>
      <vt:lpstr>Equation</vt:lpstr>
      <vt:lpstr>Microsoft Equation 3.0</vt:lpstr>
      <vt:lpstr>Propositional Logic</vt:lpstr>
      <vt:lpstr>Knowledge Representation and Reasoning </vt:lpstr>
      <vt:lpstr>Knowledge Representation and Reasoning </vt:lpstr>
      <vt:lpstr>Knowledge Representation and Reasoning </vt:lpstr>
      <vt:lpstr>Knowledge Representation and Reasoning </vt:lpstr>
      <vt:lpstr>Examples</vt:lpstr>
      <vt:lpstr>Examples – Cont..</vt:lpstr>
      <vt:lpstr>Propositional Logic syntax is a combination of </vt:lpstr>
      <vt:lpstr>Propositional</vt:lpstr>
      <vt:lpstr>Propositional logic: Syntax</vt:lpstr>
      <vt:lpstr>Logical connectives and their symbols</vt:lpstr>
      <vt:lpstr>Compound Proposition</vt:lpstr>
      <vt:lpstr>PL Syntax</vt:lpstr>
      <vt:lpstr>Examples of PL sentences</vt:lpstr>
      <vt:lpstr>Propositional logic (PL)</vt:lpstr>
      <vt:lpstr>Propositions: Examples</vt:lpstr>
      <vt:lpstr>Truth Tables</vt:lpstr>
      <vt:lpstr>Propositional Semantic</vt:lpstr>
      <vt:lpstr>Logical Connective: Negation</vt:lpstr>
      <vt:lpstr>Logical Connective: Logical And</vt:lpstr>
      <vt:lpstr>Logical Connective: Logical Or</vt:lpstr>
      <vt:lpstr>Logical Connective: Exclusive Or</vt:lpstr>
      <vt:lpstr>Logical Connective: Implication </vt:lpstr>
      <vt:lpstr>Logical Connective: Implication</vt:lpstr>
      <vt:lpstr>Logical Connective: Implication</vt:lpstr>
      <vt:lpstr>Exercise: Which of the following implications is true?</vt:lpstr>
      <vt:lpstr>Logical Connective: Biconditional (1)</vt:lpstr>
      <vt:lpstr>Logical Connective: Biconditional (2)</vt:lpstr>
      <vt:lpstr>Exercise: Which of the following biconditionals is true?</vt:lpstr>
      <vt:lpstr>Truth tables</vt:lpstr>
      <vt:lpstr>Truth tables II</vt:lpstr>
      <vt:lpstr>Semantics</vt:lpstr>
      <vt:lpstr>Semantic Rules for statements</vt:lpstr>
      <vt:lpstr>Example</vt:lpstr>
      <vt:lpstr>Assignment</vt:lpstr>
      <vt:lpstr>Example</vt:lpstr>
      <vt:lpstr>Example</vt:lpstr>
      <vt:lpstr>Different cases of implication</vt:lpstr>
      <vt:lpstr>Constructing Truth Tables</vt:lpstr>
      <vt:lpstr>Quick Task</vt:lpstr>
      <vt:lpstr>Solution</vt:lpstr>
      <vt:lpstr>Properties of Statement</vt:lpstr>
      <vt:lpstr>Properties of Statement</vt:lpstr>
      <vt:lpstr>Example: On The above definitions: </vt:lpstr>
      <vt:lpstr>Logical Equivalences: Example 1</vt:lpstr>
      <vt:lpstr>Inference Rules </vt:lpstr>
      <vt:lpstr>Modus Ponens:</vt:lpstr>
      <vt:lpstr>Example For Modus Ponens:</vt:lpstr>
      <vt:lpstr>PowerPoint Presentation</vt:lpstr>
      <vt:lpstr>Chain Rule  hypothetical Syllogism</vt:lpstr>
      <vt:lpstr>Example for Chain Rule</vt:lpstr>
      <vt:lpstr>Logical equivalence vs. inference</vt:lpstr>
      <vt:lpstr>Conjunction and Simplification Rules</vt:lpstr>
      <vt:lpstr>3rd  Disjunction rule</vt:lpstr>
      <vt:lpstr>Rules of Inference</vt:lpstr>
      <vt:lpstr>Theorem</vt:lpstr>
      <vt:lpstr>Theorem</vt:lpstr>
      <vt:lpstr>Theorem</vt:lpstr>
      <vt:lpstr>Theorem</vt:lpstr>
      <vt:lpstr>Conti 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4.2 lists some of the important laws of PL (Some Equivalence Laws)</vt:lpstr>
      <vt:lpstr>Example: DeMorgans</vt:lpstr>
      <vt:lpstr>Example: Distribution</vt:lpstr>
      <vt:lpstr>Using Logical Equivalences: Example 1</vt:lpstr>
      <vt:lpstr>Using Logical Equivalences: Example 1</vt:lpstr>
      <vt:lpstr>Using Logical Equivalences: Example 2</vt:lpstr>
      <vt:lpstr>Using Logical Equivalences: Example 3</vt:lpstr>
      <vt:lpstr>Using Logical Equivalences: Example 3</vt:lpstr>
      <vt:lpstr>First Order Periodic Logic</vt:lpstr>
      <vt:lpstr>PowerPoint Presentation</vt:lpstr>
      <vt:lpstr>Syntax Of FOPL</vt:lpstr>
      <vt:lpstr>Syntax of FOPL</vt:lpstr>
      <vt:lpstr>Syntax of FOPL  Quantifiers </vt:lpstr>
      <vt:lpstr>Quantifiers</vt:lpstr>
      <vt:lpstr>Quantifier Scope</vt:lpstr>
      <vt:lpstr>Connections between All and Exists</vt:lpstr>
      <vt:lpstr>Syntax of FOPL</vt:lpstr>
      <vt:lpstr>Syntax of FOPL</vt:lpstr>
      <vt:lpstr>Syntax of FOPL</vt:lpstr>
      <vt:lpstr>Syntax of FOPL</vt:lpstr>
      <vt:lpstr>Syntax of FOPL</vt:lpstr>
      <vt:lpstr>Quantified inference rules</vt:lpstr>
      <vt:lpstr>Quantified inference rules</vt:lpstr>
      <vt:lpstr>Quantified inference rules</vt:lpstr>
      <vt:lpstr>Quantified inference rules</vt:lpstr>
      <vt:lpstr>Translating English to FOL</vt:lpstr>
      <vt:lpstr>Syntax of FOPL</vt:lpstr>
      <vt:lpstr>Translating between English and Logic Notation</vt:lpstr>
      <vt:lpstr>FOPL</vt:lpstr>
      <vt:lpstr>FOPL</vt:lpstr>
      <vt:lpstr>FOPL</vt:lpstr>
      <vt:lpstr>FOPL</vt:lpstr>
      <vt:lpstr>Assignment</vt:lpstr>
      <vt:lpstr>Assignment</vt:lpstr>
      <vt:lpstr>Assignment</vt:lpstr>
      <vt:lpstr>Assignment</vt:lpstr>
      <vt:lpstr>Assignment</vt:lpstr>
      <vt:lpstr>Conversion to Clausal Form</vt:lpstr>
      <vt:lpstr>PowerPoint Presentation</vt:lpstr>
      <vt:lpstr>Conversion Of FOPL sentence to Clausal Form</vt:lpstr>
      <vt:lpstr>Conversion Of FOPL sentence to Clausal Form</vt:lpstr>
      <vt:lpstr>Conversion Of FOPL sentence to Clausal Form</vt:lpstr>
      <vt:lpstr>Conversion to Clause Form</vt:lpstr>
      <vt:lpstr>Conversion to Clause Form</vt:lpstr>
      <vt:lpstr>Example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COGITO</dc:creator>
  <cp:lastModifiedBy>Abid</cp:lastModifiedBy>
  <cp:revision>336</cp:revision>
  <cp:lastPrinted>1998-10-22T20:06:26Z</cp:lastPrinted>
  <dcterms:created xsi:type="dcterms:W3CDTF">1998-02-17T02:50:39Z</dcterms:created>
  <dcterms:modified xsi:type="dcterms:W3CDTF">2018-07-26T17:10:43Z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finin@umbc.edu</vt:lpwstr>
  </property>
  <property fmtid="{D5CDD505-2E9C-101B-9397-08002B2CF9AE}" pid="8" name="HomePage">
    <vt:lpwstr>http://umbc.edu/~finin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C:\Users\finin\teaching\AI\RN\</vt:lpwstr>
  </property>
</Properties>
</file>