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9"/>
  </p:notesMasterIdLst>
  <p:handoutMasterIdLst>
    <p:handoutMasterId r:id="rId80"/>
  </p:handoutMasterIdLst>
  <p:sldIdLst>
    <p:sldId id="335" r:id="rId2"/>
    <p:sldId id="336" r:id="rId3"/>
    <p:sldId id="257" r:id="rId4"/>
    <p:sldId id="286" r:id="rId5"/>
    <p:sldId id="326" r:id="rId6"/>
    <p:sldId id="325" r:id="rId7"/>
    <p:sldId id="287" r:id="rId8"/>
    <p:sldId id="288" r:id="rId9"/>
    <p:sldId id="302" r:id="rId10"/>
    <p:sldId id="290" r:id="rId11"/>
    <p:sldId id="292" r:id="rId12"/>
    <p:sldId id="293" r:id="rId13"/>
    <p:sldId id="299" r:id="rId14"/>
    <p:sldId id="300" r:id="rId15"/>
    <p:sldId id="295" r:id="rId16"/>
    <p:sldId id="296" r:id="rId17"/>
    <p:sldId id="297" r:id="rId18"/>
    <p:sldId id="271" r:id="rId19"/>
    <p:sldId id="304" r:id="rId20"/>
    <p:sldId id="327" r:id="rId21"/>
    <p:sldId id="303" r:id="rId22"/>
    <p:sldId id="324" r:id="rId23"/>
    <p:sldId id="305" r:id="rId24"/>
    <p:sldId id="328" r:id="rId25"/>
    <p:sldId id="308" r:id="rId26"/>
    <p:sldId id="309" r:id="rId27"/>
    <p:sldId id="283" r:id="rId28"/>
    <p:sldId id="282" r:id="rId29"/>
    <p:sldId id="311" r:id="rId30"/>
    <p:sldId id="329" r:id="rId31"/>
    <p:sldId id="330" r:id="rId32"/>
    <p:sldId id="310" r:id="rId33"/>
    <p:sldId id="312" r:id="rId34"/>
    <p:sldId id="331" r:id="rId35"/>
    <p:sldId id="277" r:id="rId36"/>
    <p:sldId id="278" r:id="rId37"/>
    <p:sldId id="381" r:id="rId38"/>
    <p:sldId id="359" r:id="rId39"/>
    <p:sldId id="360" r:id="rId40"/>
    <p:sldId id="361" r:id="rId41"/>
    <p:sldId id="337" r:id="rId42"/>
    <p:sldId id="313" r:id="rId43"/>
    <p:sldId id="314" r:id="rId44"/>
    <p:sldId id="369" r:id="rId45"/>
    <p:sldId id="370" r:id="rId46"/>
    <p:sldId id="371" r:id="rId47"/>
    <p:sldId id="372" r:id="rId48"/>
    <p:sldId id="373" r:id="rId49"/>
    <p:sldId id="374" r:id="rId50"/>
    <p:sldId id="375" r:id="rId51"/>
    <p:sldId id="376" r:id="rId52"/>
    <p:sldId id="377" r:id="rId53"/>
    <p:sldId id="379" r:id="rId54"/>
    <p:sldId id="380" r:id="rId55"/>
    <p:sldId id="340" r:id="rId56"/>
    <p:sldId id="315" r:id="rId57"/>
    <p:sldId id="341" r:id="rId58"/>
    <p:sldId id="383" r:id="rId59"/>
    <p:sldId id="384" r:id="rId60"/>
    <p:sldId id="385" r:id="rId61"/>
    <p:sldId id="386" r:id="rId62"/>
    <p:sldId id="387" r:id="rId63"/>
    <p:sldId id="388" r:id="rId64"/>
    <p:sldId id="389" r:id="rId65"/>
    <p:sldId id="393" r:id="rId66"/>
    <p:sldId id="350" r:id="rId67"/>
    <p:sldId id="261" r:id="rId68"/>
    <p:sldId id="351" r:id="rId69"/>
    <p:sldId id="322" r:id="rId70"/>
    <p:sldId id="262" r:id="rId71"/>
    <p:sldId id="263" r:id="rId72"/>
    <p:sldId id="323" r:id="rId73"/>
    <p:sldId id="264" r:id="rId74"/>
    <p:sldId id="352" r:id="rId75"/>
    <p:sldId id="356" r:id="rId76"/>
    <p:sldId id="357" r:id="rId77"/>
    <p:sldId id="358" r:id="rId78"/>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FF0000"/>
    <a:srgbClr val="CCCC00"/>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837" autoAdjust="0"/>
  </p:normalViewPr>
  <p:slideViewPr>
    <p:cSldViewPr snapToGrid="0">
      <p:cViewPr varScale="1">
        <p:scale>
          <a:sx n="65" d="100"/>
          <a:sy n="65" d="100"/>
        </p:scale>
        <p:origin x="-3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5.wmf"/><Relationship Id="rId5" Type="http://schemas.openxmlformats.org/officeDocument/2006/relationships/image" Target="../media/image28.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0835" name="Rectangle 3"/>
          <p:cNvSpPr>
            <a:spLocks noGrp="1" noChangeArrowheads="1"/>
          </p:cNvSpPr>
          <p:nvPr>
            <p:ph type="dt" sz="quarter" idx="1"/>
          </p:nvPr>
        </p:nvSpPr>
        <p:spPr bwMode="auto">
          <a:xfrm>
            <a:off x="3900488"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0836" name="Rectangle 4"/>
          <p:cNvSpPr>
            <a:spLocks noGrp="1" noChangeArrowheads="1"/>
          </p:cNvSpPr>
          <p:nvPr>
            <p:ph type="ftr" sz="quarter" idx="2"/>
          </p:nvPr>
        </p:nvSpPr>
        <p:spPr bwMode="auto">
          <a:xfrm>
            <a:off x="0"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0837" name="Rectangle 5"/>
          <p:cNvSpPr>
            <a:spLocks noGrp="1" noChangeArrowheads="1"/>
          </p:cNvSpPr>
          <p:nvPr>
            <p:ph type="sldNum" sz="quarter" idx="3"/>
          </p:nvPr>
        </p:nvSpPr>
        <p:spPr bwMode="auto">
          <a:xfrm>
            <a:off x="3900488"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AD426C7-200D-4742-B0F7-AAE60A8CE34B}" type="slidenum">
              <a:rPr lang="en-US"/>
              <a:pPr>
                <a:defRPr/>
              </a:pPr>
              <a:t>‹#›</a:t>
            </a:fld>
            <a:endParaRPr lang="en-US"/>
          </a:p>
        </p:txBody>
      </p:sp>
    </p:spTree>
    <p:extLst>
      <p:ext uri="{BB962C8B-B14F-4D97-AF65-F5344CB8AC3E}">
        <p14:creationId xmlns:p14="http://schemas.microsoft.com/office/powerpoint/2010/main" val="1693603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883" name="Rectangle 3"/>
          <p:cNvSpPr>
            <a:spLocks noGrp="1" noChangeArrowheads="1"/>
          </p:cNvSpPr>
          <p:nvPr>
            <p:ph type="dt" idx="1"/>
          </p:nvPr>
        </p:nvSpPr>
        <p:spPr bwMode="auto">
          <a:xfrm>
            <a:off x="3900488"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073150" y="687388"/>
            <a:ext cx="4679950" cy="35099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885" name="Rectangle 5"/>
          <p:cNvSpPr>
            <a:spLocks noGrp="1" noChangeArrowheads="1"/>
          </p:cNvSpPr>
          <p:nvPr>
            <p:ph type="body" sz="quarter" idx="3"/>
          </p:nvPr>
        </p:nvSpPr>
        <p:spPr bwMode="auto">
          <a:xfrm>
            <a:off x="900113" y="4425950"/>
            <a:ext cx="5100637"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886" name="Rectangle 6"/>
          <p:cNvSpPr>
            <a:spLocks noGrp="1" noChangeArrowheads="1"/>
          </p:cNvSpPr>
          <p:nvPr>
            <p:ph type="ftr" sz="quarter" idx="4"/>
          </p:nvPr>
        </p:nvSpPr>
        <p:spPr bwMode="auto">
          <a:xfrm>
            <a:off x="0"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887" name="Rectangle 7"/>
          <p:cNvSpPr>
            <a:spLocks noGrp="1" noChangeArrowheads="1"/>
          </p:cNvSpPr>
          <p:nvPr>
            <p:ph type="sldNum" sz="quarter" idx="5"/>
          </p:nvPr>
        </p:nvSpPr>
        <p:spPr bwMode="auto">
          <a:xfrm>
            <a:off x="3900488"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1F74657-60CF-46E7-984C-030E6FBA0E30}" type="slidenum">
              <a:rPr lang="en-US"/>
              <a:pPr>
                <a:defRPr/>
              </a:pPr>
              <a:t>‹#›</a:t>
            </a:fld>
            <a:endParaRPr lang="en-US"/>
          </a:p>
        </p:txBody>
      </p:sp>
    </p:spTree>
    <p:extLst>
      <p:ext uri="{BB962C8B-B14F-4D97-AF65-F5344CB8AC3E}">
        <p14:creationId xmlns:p14="http://schemas.microsoft.com/office/powerpoint/2010/main" val="178109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D4376-7FE1-44C4-B4EB-3765CD1F37EE}" type="slidenum">
              <a:rPr lang="en-US" sz="1200" smtClean="0"/>
              <a:pPr/>
              <a:t>9</a:t>
            </a:fld>
            <a:endParaRPr 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137F28-36AF-4BAC-9263-D452F99ADEFC}" type="slidenum">
              <a:rPr lang="en-US" sz="1200" smtClean="0"/>
              <a:pPr/>
              <a:t>13</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501088-B021-4BE7-8F26-CC21AE7888E5}" type="slidenum">
              <a:rPr lang="en-US" sz="1200" smtClean="0"/>
              <a:pPr/>
              <a:t>14</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smtClean="0">
                <a:latin typeface="Tahoma" pitchFamily="34" charset="0"/>
              </a:rPr>
              <a:t>Educational Assessment Unit            Department for Curriculum Management</a:t>
            </a:r>
          </a:p>
        </p:txBody>
      </p:sp>
      <p:sp>
        <p:nvSpPr>
          <p:cNvPr id="4915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4B880A-2167-4863-AD53-912091EC47E8}" type="slidenum">
              <a:rPr lang="en-US" sz="1200" smtClean="0">
                <a:latin typeface="Tahoma" pitchFamily="34" charset="0"/>
              </a:rPr>
              <a:pPr eaLnBrk="1" hangingPunct="1"/>
              <a:t>16</a:t>
            </a:fld>
            <a:endParaRPr lang="en-US" sz="1200" smtClean="0">
              <a:latin typeface="Tahoma" pitchFamily="34"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smtClean="0">
                <a:latin typeface="Tahoma" pitchFamily="34" charset="0"/>
              </a:rPr>
              <a:t>Educational Assessment Unit            Department for Curriculum Management</a:t>
            </a:r>
          </a:p>
        </p:txBody>
      </p:sp>
      <p:sp>
        <p:nvSpPr>
          <p:cNvPr id="5017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A07F4F1-D8A3-4A6C-86B8-EBD21E2F2443}" type="slidenum">
              <a:rPr lang="en-US" sz="1200" smtClean="0">
                <a:latin typeface="Tahoma" pitchFamily="34" charset="0"/>
              </a:rPr>
              <a:pPr eaLnBrk="1" hangingPunct="1"/>
              <a:t>17</a:t>
            </a:fld>
            <a:endParaRPr lang="en-US" sz="1200" smtClean="0">
              <a:latin typeface="Tahoma" pitchFamily="34"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35096-B004-4858-AD2D-7F43DCC348BC}" type="slidenum">
              <a:rPr lang="en-US"/>
              <a:pPr/>
              <a:t>41</a:t>
            </a:fld>
            <a:endParaRPr lang="en-US"/>
          </a:p>
        </p:txBody>
      </p:sp>
      <p:sp>
        <p:nvSpPr>
          <p:cNvPr id="30722" name="Rectangle 2"/>
          <p:cNvSpPr>
            <a:spLocks noGrp="1" noRot="1" noChangeAspect="1" noChangeArrowheads="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gn="r" rtl="1">
              <a:defRPr/>
            </a:pPr>
            <a:r>
              <a:rPr lang="en-US" dirty="0" smtClean="0"/>
              <a:t> </a:t>
            </a:r>
            <a:r>
              <a:rPr lang="he-IL" dirty="0" smtClean="0"/>
              <a:t>סוכן שה </a:t>
            </a:r>
            <a:r>
              <a:rPr lang="en-US" dirty="0" smtClean="0"/>
              <a:t>utility</a:t>
            </a:r>
            <a:r>
              <a:rPr lang="he-IL" dirty="0" smtClean="0"/>
              <a:t> שלו מוגדרת בהתאמה ל</a:t>
            </a:r>
            <a:r>
              <a:rPr lang="en-US" dirty="0" err="1" smtClean="0"/>
              <a:t>perfrmance</a:t>
            </a:r>
            <a:r>
              <a:rPr lang="en-US" dirty="0" smtClean="0"/>
              <a:t> measure </a:t>
            </a:r>
            <a:r>
              <a:rPr lang="he-IL" dirty="0" smtClean="0"/>
              <a:t> - מדד הביצועים של הסוכן </a:t>
            </a:r>
            <a:r>
              <a:rPr lang="he-IL" dirty="0" err="1" smtClean="0"/>
              <a:t>– א</a:t>
            </a:r>
            <a:r>
              <a:rPr lang="he-IL" dirty="0" smtClean="0"/>
              <a:t>שר ינסה למקסם את תוחלת התועלת ימקסם גם את </a:t>
            </a:r>
            <a:r>
              <a:rPr lang="he-IL" dirty="0" err="1" smtClean="0"/>
              <a:t>תוחללת</a:t>
            </a:r>
            <a:r>
              <a:rPr lang="he-IL" dirty="0" smtClean="0"/>
              <a:t> מדד הביצועים (</a:t>
            </a:r>
            <a:r>
              <a:rPr lang="en-US" dirty="0" smtClean="0"/>
              <a:t> </a:t>
            </a:r>
            <a:r>
              <a:rPr lang="he-IL" dirty="0" smtClean="0"/>
              <a:t>המיצוע על סביבות שונות)</a:t>
            </a:r>
          </a:p>
          <a:p>
            <a:pPr algn="r" rtl="1">
              <a:defRPr/>
            </a:pPr>
            <a:endParaRPr lang="he-IL" dirty="0" smtClean="0"/>
          </a:p>
          <a:p>
            <a:pPr algn="r" rtl="1">
              <a:defRPr/>
            </a:pPr>
            <a:r>
              <a:rPr lang="he-IL" dirty="0" smtClean="0"/>
              <a:t>עיקרון </a:t>
            </a:r>
            <a:r>
              <a:rPr lang="en-US" dirty="0" smtClean="0"/>
              <a:t>MEU </a:t>
            </a:r>
            <a:r>
              <a:rPr lang="he-IL" dirty="0" smtClean="0"/>
              <a:t> הוא עיקרון </a:t>
            </a:r>
            <a:r>
              <a:rPr lang="he-IL" dirty="0" err="1" smtClean="0"/>
              <a:t>נורמצטיבי</a:t>
            </a:r>
            <a:r>
              <a:rPr lang="he-IL" dirty="0" smtClean="0"/>
              <a:t>. הוא מתאר כיצד סוכן </a:t>
            </a:r>
            <a:r>
              <a:rPr lang="he-IL" dirty="0" err="1" smtClean="0"/>
              <a:t>רציונלי</a:t>
            </a:r>
            <a:r>
              <a:rPr lang="he-IL" dirty="0" smtClean="0"/>
              <a:t> אמור להתנהג. </a:t>
            </a:r>
          </a:p>
          <a:p>
            <a:pPr algn="r" rtl="1">
              <a:defRPr/>
            </a:pPr>
            <a:r>
              <a:rPr lang="he-IL" dirty="0" smtClean="0"/>
              <a:t>זה אינו מודל תיאורי </a:t>
            </a:r>
            <a:r>
              <a:rPr lang="he-IL" dirty="0" err="1" smtClean="0"/>
              <a:t>– איך</a:t>
            </a:r>
            <a:r>
              <a:rPr lang="he-IL" dirty="0" smtClean="0"/>
              <a:t> סוכנים אמיתיים </a:t>
            </a:r>
            <a:r>
              <a:rPr lang="he-IL" dirty="0" err="1" smtClean="0"/>
              <a:t>– ל</a:t>
            </a:r>
            <a:r>
              <a:rPr lang="he-IL" dirty="0" smtClean="0"/>
              <a:t>משל בני אדם </a:t>
            </a:r>
            <a:r>
              <a:rPr lang="he-IL" dirty="0" err="1" smtClean="0"/>
              <a:t>– מתנהגים</a:t>
            </a:r>
            <a:r>
              <a:rPr lang="he-IL" dirty="0" smtClean="0"/>
              <a:t>. מחקרים רבים מראים שלאנשים יש הטיות התנהגותיות רבות (דן אריאלי, </a:t>
            </a:r>
            <a:r>
              <a:rPr lang="he-IL" dirty="0" err="1" smtClean="0"/>
              <a:t>כהנמן</a:t>
            </a:r>
            <a:r>
              <a:rPr lang="he-IL" dirty="0" smtClean="0"/>
              <a:t> טברסקי..)</a:t>
            </a:r>
            <a:r>
              <a:rPr lang="en-US" dirty="0" smtClean="0"/>
              <a:t> </a:t>
            </a:r>
            <a:r>
              <a:rPr lang="he-IL" dirty="0" smtClean="0"/>
              <a:t>למשל      </a:t>
            </a:r>
          </a:p>
          <a:p>
            <a:pPr algn="r" rtl="1">
              <a:defRPr/>
            </a:pPr>
            <a:r>
              <a:rPr lang="he-IL" dirty="0" smtClean="0"/>
              <a:t> </a:t>
            </a:r>
            <a:r>
              <a:rPr lang="en-US" dirty="0" smtClean="0"/>
              <a:t>A</a:t>
            </a:r>
            <a:r>
              <a:rPr lang="he-IL" dirty="0" smtClean="0"/>
              <a:t> :</a:t>
            </a:r>
            <a:r>
              <a:rPr lang="en-US" dirty="0" smtClean="0"/>
              <a:t> </a:t>
            </a:r>
            <a:r>
              <a:rPr lang="he-IL" dirty="0" smtClean="0"/>
              <a:t>80%</a:t>
            </a:r>
            <a:r>
              <a:rPr lang="en-US" dirty="0" smtClean="0"/>
              <a:t> </a:t>
            </a:r>
            <a:r>
              <a:rPr lang="he-IL" dirty="0" smtClean="0"/>
              <a:t>ל זכות ב 4000  </a:t>
            </a:r>
            <a:r>
              <a:rPr lang="en-US" dirty="0" smtClean="0"/>
              <a:t>B</a:t>
            </a:r>
            <a:r>
              <a:rPr lang="he-IL" dirty="0" smtClean="0"/>
              <a:t>:</a:t>
            </a:r>
            <a:r>
              <a:rPr lang="en-US" dirty="0" smtClean="0"/>
              <a:t> </a:t>
            </a:r>
            <a:r>
              <a:rPr lang="he-IL" dirty="0" smtClean="0"/>
              <a:t>100%</a:t>
            </a:r>
            <a:r>
              <a:rPr lang="en-US" dirty="0" smtClean="0"/>
              <a:t> </a:t>
            </a:r>
            <a:r>
              <a:rPr lang="he-IL" dirty="0" smtClean="0"/>
              <a:t>לזכות ב 3000.  רוב האנשים יבחרו באפשרות </a:t>
            </a:r>
            <a:r>
              <a:rPr lang="en-US" dirty="0" smtClean="0"/>
              <a:t>A</a:t>
            </a:r>
            <a:r>
              <a:rPr lang="he-IL" dirty="0" smtClean="0"/>
              <a:t>.  (העדפת הוודאי)</a:t>
            </a:r>
          </a:p>
          <a:p>
            <a:pPr algn="r" rtl="1">
              <a:defRPr/>
            </a:pPr>
            <a:r>
              <a:rPr lang="he-IL" dirty="0" smtClean="0"/>
              <a:t> </a:t>
            </a:r>
            <a:r>
              <a:rPr lang="en-US" dirty="0" smtClean="0"/>
              <a:t>C</a:t>
            </a:r>
            <a:r>
              <a:rPr lang="he-IL" dirty="0" smtClean="0"/>
              <a:t> :</a:t>
            </a:r>
            <a:r>
              <a:rPr lang="en-US" dirty="0" smtClean="0"/>
              <a:t> </a:t>
            </a:r>
            <a:r>
              <a:rPr lang="he-IL" dirty="0" smtClean="0"/>
              <a:t>20%</a:t>
            </a:r>
            <a:r>
              <a:rPr lang="en-US" dirty="0" smtClean="0"/>
              <a:t> </a:t>
            </a:r>
            <a:r>
              <a:rPr lang="he-IL" dirty="0" smtClean="0"/>
              <a:t>ל זכות ב 4000  </a:t>
            </a:r>
            <a:r>
              <a:rPr lang="en-US" dirty="0" smtClean="0"/>
              <a:t>B</a:t>
            </a:r>
            <a:r>
              <a:rPr lang="he-IL" dirty="0" smtClean="0"/>
              <a:t>:</a:t>
            </a:r>
            <a:r>
              <a:rPr lang="en-US" dirty="0" smtClean="0"/>
              <a:t> </a:t>
            </a:r>
            <a:r>
              <a:rPr lang="he-IL" dirty="0" smtClean="0"/>
              <a:t>25%</a:t>
            </a:r>
            <a:r>
              <a:rPr lang="en-US" dirty="0" smtClean="0"/>
              <a:t> </a:t>
            </a:r>
            <a:r>
              <a:rPr lang="he-IL" dirty="0" smtClean="0"/>
              <a:t>לזכות ב 3000.  רוב האנשים יבחרו באפשרות </a:t>
            </a:r>
            <a:r>
              <a:rPr lang="en-US" dirty="0" smtClean="0"/>
              <a:t>C</a:t>
            </a:r>
            <a:r>
              <a:rPr lang="he-IL" dirty="0" smtClean="0"/>
              <a:t>.   (בחירת </a:t>
            </a:r>
            <a:r>
              <a:rPr lang="en-US" dirty="0" smtClean="0"/>
              <a:t>EMV(</a:t>
            </a:r>
            <a:endParaRPr lang="he-IL" dirty="0" smtClean="0"/>
          </a:p>
          <a:p>
            <a:pPr algn="r" rtl="1">
              <a:defRPr/>
            </a:pPr>
            <a:endParaRPr lang="he-IL" dirty="0" smtClean="0"/>
          </a:p>
          <a:p>
            <a:pPr algn="r" rtl="1">
              <a:defRPr/>
            </a:pPr>
            <a:r>
              <a:rPr lang="he-IL" dirty="0" smtClean="0"/>
              <a:t>דוגמא נוספת:</a:t>
            </a:r>
            <a:r>
              <a:rPr lang="en-US" dirty="0" smtClean="0"/>
              <a:t>   </a:t>
            </a:r>
            <a:r>
              <a:rPr lang="he-IL" dirty="0" smtClean="0"/>
              <a:t>פרדוקס </a:t>
            </a:r>
            <a:r>
              <a:rPr lang="en-US" dirty="0" smtClean="0"/>
              <a:t>Ellsberg</a:t>
            </a:r>
            <a:r>
              <a:rPr lang="he-IL" dirty="0" smtClean="0"/>
              <a:t> :</a:t>
            </a:r>
            <a:r>
              <a:rPr lang="en-US" dirty="0" smtClean="0"/>
              <a:t> </a:t>
            </a:r>
            <a:r>
              <a:rPr lang="he-IL" dirty="0" smtClean="0"/>
              <a:t> כאן הסכומים קבועים אך לא ההסתברויות: יש לקחת כדור מסל. בסל יש 1/3 אדומים, ו2/3 שחורים וצהובים (יחד) אך לא ידוע כמה מכל אחד.  </a:t>
            </a:r>
          </a:p>
          <a:p>
            <a:pPr algn="r" rtl="1">
              <a:defRPr/>
            </a:pPr>
            <a:r>
              <a:rPr lang="en-US" dirty="0" smtClean="0"/>
              <a:t>A</a:t>
            </a:r>
            <a:r>
              <a:rPr lang="he-IL" dirty="0" smtClean="0"/>
              <a:t>:</a:t>
            </a:r>
            <a:r>
              <a:rPr lang="en-US" dirty="0" smtClean="0"/>
              <a:t> </a:t>
            </a:r>
            <a:r>
              <a:rPr lang="he-IL" dirty="0" smtClean="0"/>
              <a:t>100</a:t>
            </a:r>
            <a:r>
              <a:rPr lang="en-US" dirty="0" smtClean="0"/>
              <a:t> </a:t>
            </a:r>
            <a:r>
              <a:rPr lang="he-IL" dirty="0" smtClean="0"/>
              <a:t>עבור כדור אדום</a:t>
            </a:r>
          </a:p>
          <a:p>
            <a:pPr algn="r" rtl="1">
              <a:defRPr/>
            </a:pPr>
            <a:r>
              <a:rPr lang="en-US" dirty="0" smtClean="0"/>
              <a:t>B</a:t>
            </a:r>
            <a:r>
              <a:rPr lang="he-IL" dirty="0" smtClean="0"/>
              <a:t> 100 עבור כדור שחור</a:t>
            </a:r>
          </a:p>
          <a:p>
            <a:pPr algn="r" rtl="1">
              <a:defRPr/>
            </a:pPr>
            <a:r>
              <a:rPr lang="en-US" dirty="0" smtClean="0"/>
              <a:t>C</a:t>
            </a:r>
            <a:r>
              <a:rPr lang="he-IL" dirty="0" smtClean="0"/>
              <a:t>:</a:t>
            </a:r>
            <a:r>
              <a:rPr lang="en-US" dirty="0" smtClean="0"/>
              <a:t> </a:t>
            </a:r>
            <a:r>
              <a:rPr lang="he-IL" dirty="0" smtClean="0"/>
              <a:t>100</a:t>
            </a:r>
            <a:r>
              <a:rPr lang="en-US" dirty="0" smtClean="0"/>
              <a:t> </a:t>
            </a:r>
            <a:r>
              <a:rPr lang="he-IL" dirty="0" smtClean="0"/>
              <a:t>עבור כדור אדום או צהוב</a:t>
            </a:r>
          </a:p>
          <a:p>
            <a:pPr algn="r" rtl="1">
              <a:defRPr/>
            </a:pPr>
            <a:r>
              <a:rPr lang="en-US" dirty="0" smtClean="0"/>
              <a:t>D</a:t>
            </a:r>
            <a:r>
              <a:rPr lang="he-IL" dirty="0" smtClean="0"/>
              <a:t>:</a:t>
            </a:r>
            <a:r>
              <a:rPr lang="en-US" dirty="0" smtClean="0"/>
              <a:t> </a:t>
            </a:r>
            <a:r>
              <a:rPr lang="he-IL" dirty="0" smtClean="0"/>
              <a:t>100</a:t>
            </a:r>
            <a:r>
              <a:rPr lang="en-US" dirty="0" smtClean="0"/>
              <a:t> </a:t>
            </a:r>
            <a:r>
              <a:rPr lang="he-IL" dirty="0" smtClean="0"/>
              <a:t>עבור שחור או צהוב</a:t>
            </a:r>
          </a:p>
          <a:p>
            <a:pPr algn="r" rtl="1">
              <a:defRPr/>
            </a:pPr>
            <a:endParaRPr lang="he-IL" dirty="0" smtClean="0"/>
          </a:p>
          <a:p>
            <a:pPr algn="r" rtl="1">
              <a:defRPr/>
            </a:pPr>
            <a:r>
              <a:rPr lang="he-IL" dirty="0" smtClean="0"/>
              <a:t>אם מישהו סבור שיש יותר אדומם משחורים אזי יעדיף </a:t>
            </a:r>
            <a:r>
              <a:rPr lang="en-US" dirty="0" smtClean="0"/>
              <a:t>A</a:t>
            </a:r>
            <a:r>
              <a:rPr lang="he-IL" dirty="0" smtClean="0"/>
              <a:t> על </a:t>
            </a:r>
            <a:r>
              <a:rPr lang="en-US" dirty="0" smtClean="0"/>
              <a:t>B</a:t>
            </a:r>
            <a:r>
              <a:rPr lang="he-IL" dirty="0" smtClean="0"/>
              <a:t> ו </a:t>
            </a:r>
            <a:r>
              <a:rPr lang="en-US" dirty="0" smtClean="0"/>
              <a:t>C </a:t>
            </a:r>
            <a:r>
              <a:rPr lang="he-IL" dirty="0" smtClean="0"/>
              <a:t>על </a:t>
            </a:r>
            <a:r>
              <a:rPr lang="en-US" dirty="0" smtClean="0"/>
              <a:t>D</a:t>
            </a:r>
            <a:r>
              <a:rPr lang="he-IL" dirty="0" smtClean="0"/>
              <a:t> . אבל רוב האנשים מעדיפים </a:t>
            </a:r>
            <a:r>
              <a:rPr lang="en-US" dirty="0" smtClean="0"/>
              <a:t>A</a:t>
            </a:r>
            <a:r>
              <a:rPr lang="he-IL" dirty="0" smtClean="0"/>
              <a:t> על </a:t>
            </a:r>
            <a:r>
              <a:rPr lang="en-US" dirty="0" smtClean="0"/>
              <a:t>B</a:t>
            </a:r>
            <a:r>
              <a:rPr lang="he-IL" dirty="0" smtClean="0"/>
              <a:t> ו </a:t>
            </a:r>
            <a:r>
              <a:rPr lang="en-US" dirty="0" smtClean="0"/>
              <a:t>D</a:t>
            </a:r>
            <a:r>
              <a:rPr lang="he-IL" dirty="0" smtClean="0"/>
              <a:t> על </a:t>
            </a:r>
            <a:r>
              <a:rPr lang="en-US" dirty="0" smtClean="0"/>
              <a:t>C</a:t>
            </a:r>
            <a:r>
              <a:rPr lang="he-IL" dirty="0" smtClean="0"/>
              <a:t>.</a:t>
            </a:r>
          </a:p>
          <a:p>
            <a:pPr algn="r" rtl="1">
              <a:defRPr/>
            </a:pPr>
            <a:endParaRPr lang="he-IL" dirty="0" smtClean="0"/>
          </a:p>
          <a:p>
            <a:pPr algn="r" rtl="1">
              <a:defRPr/>
            </a:pPr>
            <a:endParaRPr lang="he-IL" dirty="0" smtClean="0"/>
          </a:p>
          <a:p>
            <a:pPr algn="r" rtl="1">
              <a:defRPr/>
            </a:pPr>
            <a:endParaRPr lang="he-IL" dirty="0" smtClean="0"/>
          </a:p>
          <a:p>
            <a:pPr algn="r" rtl="1">
              <a:defRPr/>
            </a:pPr>
            <a:endParaRPr lang="he-IL" dirty="0" smtClean="0"/>
          </a:p>
          <a:p>
            <a:pPr algn="r" rtl="1">
              <a:defRPr/>
            </a:pPr>
            <a:endParaRPr lang="he-IL" dirty="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539">
              <a:defRPr>
                <a:solidFill>
                  <a:schemeClr val="tx1"/>
                </a:solidFill>
                <a:latin typeface="Times New Roman" pitchFamily="18" charset="0"/>
              </a:defRPr>
            </a:lvl1pPr>
            <a:lvl2pPr marL="710483" indent="-273263" defTabSz="924539">
              <a:defRPr>
                <a:solidFill>
                  <a:schemeClr val="tx1"/>
                </a:solidFill>
                <a:latin typeface="Times New Roman" pitchFamily="18" charset="0"/>
              </a:defRPr>
            </a:lvl2pPr>
            <a:lvl3pPr marL="1093051" indent="-218610" defTabSz="924539">
              <a:defRPr>
                <a:solidFill>
                  <a:schemeClr val="tx1"/>
                </a:solidFill>
                <a:latin typeface="Times New Roman" pitchFamily="18" charset="0"/>
              </a:defRPr>
            </a:lvl3pPr>
            <a:lvl4pPr marL="1530271" indent="-218610" defTabSz="924539">
              <a:defRPr>
                <a:solidFill>
                  <a:schemeClr val="tx1"/>
                </a:solidFill>
                <a:latin typeface="Times New Roman" pitchFamily="18" charset="0"/>
              </a:defRPr>
            </a:lvl4pPr>
            <a:lvl5pPr marL="1967492" indent="-218610" defTabSz="924539">
              <a:defRPr>
                <a:solidFill>
                  <a:schemeClr val="tx1"/>
                </a:solidFill>
                <a:latin typeface="Times New Roman" pitchFamily="18" charset="0"/>
              </a:defRPr>
            </a:lvl5pPr>
            <a:lvl6pPr marL="2404712" indent="-218610" defTabSz="924539" eaLnBrk="0" fontAlgn="base" hangingPunct="0">
              <a:spcBef>
                <a:spcPct val="0"/>
              </a:spcBef>
              <a:spcAft>
                <a:spcPct val="0"/>
              </a:spcAft>
              <a:defRPr>
                <a:solidFill>
                  <a:schemeClr val="tx1"/>
                </a:solidFill>
                <a:latin typeface="Times New Roman" pitchFamily="18" charset="0"/>
              </a:defRPr>
            </a:lvl6pPr>
            <a:lvl7pPr marL="2841932" indent="-218610" defTabSz="924539" eaLnBrk="0" fontAlgn="base" hangingPunct="0">
              <a:spcBef>
                <a:spcPct val="0"/>
              </a:spcBef>
              <a:spcAft>
                <a:spcPct val="0"/>
              </a:spcAft>
              <a:defRPr>
                <a:solidFill>
                  <a:schemeClr val="tx1"/>
                </a:solidFill>
                <a:latin typeface="Times New Roman" pitchFamily="18" charset="0"/>
              </a:defRPr>
            </a:lvl7pPr>
            <a:lvl8pPr marL="3279153" indent="-218610" defTabSz="924539" eaLnBrk="0" fontAlgn="base" hangingPunct="0">
              <a:spcBef>
                <a:spcPct val="0"/>
              </a:spcBef>
              <a:spcAft>
                <a:spcPct val="0"/>
              </a:spcAft>
              <a:defRPr>
                <a:solidFill>
                  <a:schemeClr val="tx1"/>
                </a:solidFill>
                <a:latin typeface="Times New Roman" pitchFamily="18" charset="0"/>
              </a:defRPr>
            </a:lvl8pPr>
            <a:lvl9pPr marL="3716373" indent="-218610" defTabSz="924539" eaLnBrk="0" fontAlgn="base" hangingPunct="0">
              <a:spcBef>
                <a:spcPct val="0"/>
              </a:spcBef>
              <a:spcAft>
                <a:spcPct val="0"/>
              </a:spcAft>
              <a:defRPr>
                <a:solidFill>
                  <a:schemeClr val="tx1"/>
                </a:solidFill>
                <a:latin typeface="Times New Roman" pitchFamily="18" charset="0"/>
              </a:defRPr>
            </a:lvl9pPr>
          </a:lstStyle>
          <a:p>
            <a:fld id="{AA85AD7E-EE81-467B-8B1A-EF2A7DE09A75}" type="slidenum">
              <a:rPr lang="he-IL" smtClean="0">
                <a:latin typeface="Tahoma" pitchFamily="34" charset="0"/>
              </a:rPr>
              <a:pPr/>
              <a:t>65</a:t>
            </a:fld>
            <a:endParaRPr lang="en-US" smtClean="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6B031DC-8E4F-46B7-8272-37469AE1F3A5}" type="slidenum">
              <a:rPr lang="en-US"/>
              <a:pPr>
                <a:defRPr/>
              </a:pPr>
              <a:t>‹#›</a:t>
            </a:fld>
            <a:endParaRPr lang="en-US"/>
          </a:p>
        </p:txBody>
      </p:sp>
    </p:spTree>
    <p:extLst>
      <p:ext uri="{BB962C8B-B14F-4D97-AF65-F5344CB8AC3E}">
        <p14:creationId xmlns:p14="http://schemas.microsoft.com/office/powerpoint/2010/main" val="262399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2D8B475-B44A-423A-8CC0-F8489DD0A230}" type="slidenum">
              <a:rPr lang="en-US"/>
              <a:pPr>
                <a:defRPr/>
              </a:pPr>
              <a:t>‹#›</a:t>
            </a:fld>
            <a:endParaRPr lang="en-US"/>
          </a:p>
        </p:txBody>
      </p:sp>
    </p:spTree>
    <p:extLst>
      <p:ext uri="{BB962C8B-B14F-4D97-AF65-F5344CB8AC3E}">
        <p14:creationId xmlns:p14="http://schemas.microsoft.com/office/powerpoint/2010/main" val="193318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12C7FF8-CEDA-4944-B1FF-ED3FC110C5E9}" type="slidenum">
              <a:rPr lang="en-US"/>
              <a:pPr>
                <a:defRPr/>
              </a:pPr>
              <a:t>‹#›</a:t>
            </a:fld>
            <a:endParaRPr lang="en-US"/>
          </a:p>
        </p:txBody>
      </p:sp>
    </p:spTree>
    <p:extLst>
      <p:ext uri="{BB962C8B-B14F-4D97-AF65-F5344CB8AC3E}">
        <p14:creationId xmlns:p14="http://schemas.microsoft.com/office/powerpoint/2010/main" val="354015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EE0BB81E-86FF-4F09-A015-214743EDB4D7}" type="slidenum">
              <a:rPr lang="en-US"/>
              <a:pPr>
                <a:defRPr/>
              </a:pPr>
              <a:t>‹#›</a:t>
            </a:fld>
            <a:endParaRPr lang="en-US"/>
          </a:p>
        </p:txBody>
      </p:sp>
    </p:spTree>
    <p:extLst>
      <p:ext uri="{BB962C8B-B14F-4D97-AF65-F5344CB8AC3E}">
        <p14:creationId xmlns:p14="http://schemas.microsoft.com/office/powerpoint/2010/main" val="162479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1B3EB25-CE83-4960-A0AF-97D6F26E7EF2}" type="slidenum">
              <a:rPr lang="en-US"/>
              <a:pPr>
                <a:defRPr/>
              </a:pPr>
              <a:t>‹#›</a:t>
            </a:fld>
            <a:endParaRPr lang="en-US"/>
          </a:p>
        </p:txBody>
      </p:sp>
    </p:spTree>
    <p:extLst>
      <p:ext uri="{BB962C8B-B14F-4D97-AF65-F5344CB8AC3E}">
        <p14:creationId xmlns:p14="http://schemas.microsoft.com/office/powerpoint/2010/main" val="91205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29A9DCC-FB24-40D9-B484-7BDFD0C67DBE}" type="slidenum">
              <a:rPr lang="en-US"/>
              <a:pPr>
                <a:defRPr/>
              </a:pPr>
              <a:t>‹#›</a:t>
            </a:fld>
            <a:endParaRPr lang="en-US"/>
          </a:p>
        </p:txBody>
      </p:sp>
    </p:spTree>
    <p:extLst>
      <p:ext uri="{BB962C8B-B14F-4D97-AF65-F5344CB8AC3E}">
        <p14:creationId xmlns:p14="http://schemas.microsoft.com/office/powerpoint/2010/main" val="404952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1868629-B41D-432F-9D7A-C5E0A290A5DE}" type="slidenum">
              <a:rPr lang="en-US"/>
              <a:pPr>
                <a:defRPr/>
              </a:pPr>
              <a:t>‹#›</a:t>
            </a:fld>
            <a:endParaRPr lang="en-US"/>
          </a:p>
        </p:txBody>
      </p:sp>
    </p:spTree>
    <p:extLst>
      <p:ext uri="{BB962C8B-B14F-4D97-AF65-F5344CB8AC3E}">
        <p14:creationId xmlns:p14="http://schemas.microsoft.com/office/powerpoint/2010/main" val="47034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685F95F-10A6-4889-9DDA-890FEA3536B7}" type="slidenum">
              <a:rPr lang="en-US"/>
              <a:pPr>
                <a:defRPr/>
              </a:pPr>
              <a:t>‹#›</a:t>
            </a:fld>
            <a:endParaRPr lang="en-US"/>
          </a:p>
        </p:txBody>
      </p:sp>
    </p:spTree>
    <p:extLst>
      <p:ext uri="{BB962C8B-B14F-4D97-AF65-F5344CB8AC3E}">
        <p14:creationId xmlns:p14="http://schemas.microsoft.com/office/powerpoint/2010/main" val="11262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5FEA946-E88B-4D2B-B52C-D9E174DE455C}" type="slidenum">
              <a:rPr lang="en-US"/>
              <a:pPr>
                <a:defRPr/>
              </a:pPr>
              <a:t>‹#›</a:t>
            </a:fld>
            <a:endParaRPr lang="en-US"/>
          </a:p>
        </p:txBody>
      </p:sp>
    </p:spTree>
    <p:extLst>
      <p:ext uri="{BB962C8B-B14F-4D97-AF65-F5344CB8AC3E}">
        <p14:creationId xmlns:p14="http://schemas.microsoft.com/office/powerpoint/2010/main" val="367418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0A6C63A-D034-47AD-B0CA-7A74BD40A5C9}" type="slidenum">
              <a:rPr lang="en-US"/>
              <a:pPr>
                <a:defRPr/>
              </a:pPr>
              <a:t>‹#›</a:t>
            </a:fld>
            <a:endParaRPr lang="en-US"/>
          </a:p>
        </p:txBody>
      </p:sp>
    </p:spTree>
    <p:extLst>
      <p:ext uri="{BB962C8B-B14F-4D97-AF65-F5344CB8AC3E}">
        <p14:creationId xmlns:p14="http://schemas.microsoft.com/office/powerpoint/2010/main" val="347148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1A23AC1-D647-4971-A99F-6B5931CF59DB}" type="slidenum">
              <a:rPr lang="en-US"/>
              <a:pPr>
                <a:defRPr/>
              </a:pPr>
              <a:t>‹#›</a:t>
            </a:fld>
            <a:endParaRPr lang="en-US"/>
          </a:p>
        </p:txBody>
      </p:sp>
    </p:spTree>
    <p:extLst>
      <p:ext uri="{BB962C8B-B14F-4D97-AF65-F5344CB8AC3E}">
        <p14:creationId xmlns:p14="http://schemas.microsoft.com/office/powerpoint/2010/main" val="112538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AAD87EB-4E01-4B60-8E52-D93709DC65E2}" type="slidenum">
              <a:rPr lang="en-US"/>
              <a:pPr>
                <a:defRPr/>
              </a:pPr>
              <a:t>‹#›</a:t>
            </a:fld>
            <a:endParaRPr lang="en-US"/>
          </a:p>
        </p:txBody>
      </p:sp>
    </p:spTree>
    <p:extLst>
      <p:ext uri="{BB962C8B-B14F-4D97-AF65-F5344CB8AC3E}">
        <p14:creationId xmlns:p14="http://schemas.microsoft.com/office/powerpoint/2010/main" val="338273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a:defRPr/>
            </a:pPr>
            <a:fld id="{2D1A0B0A-3AE7-454E-8843-C3A9BDAAAB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7.wmf"/><Relationship Id="rId4" Type="http://schemas.openxmlformats.org/officeDocument/2006/relationships/image" Target="../media/image25.wmf"/><Relationship Id="rId9"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cs188ai.wikia.com/wiki/Bayes'_Net" TargetMode="Externa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862013" y="136477"/>
            <a:ext cx="7772400" cy="879475"/>
          </a:xfrm>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dirty="0" smtClean="0"/>
              <a:t>Probability</a:t>
            </a:r>
          </a:p>
        </p:txBody>
      </p:sp>
      <p:sp>
        <p:nvSpPr>
          <p:cNvPr id="6147" name="Subtitle 2"/>
          <p:cNvSpPr>
            <a:spLocks noGrp="1"/>
          </p:cNvSpPr>
          <p:nvPr>
            <p:ph type="subTitle" idx="1"/>
          </p:nvPr>
        </p:nvSpPr>
        <p:spPr>
          <a:xfrm>
            <a:off x="0" y="1177925"/>
            <a:ext cx="9011265" cy="1228725"/>
          </a:xfrm>
        </p:spPr>
        <p:txBody>
          <a:bodyPr/>
          <a:lstStyle/>
          <a:p>
            <a:pPr algn="just"/>
            <a:r>
              <a:rPr lang="en-US" b="1" dirty="0" smtClean="0"/>
              <a:t>Probability </a:t>
            </a:r>
            <a:r>
              <a:rPr lang="en-US" dirty="0" smtClean="0"/>
              <a:t>is the measure of the likelihood that an event will occur. Probability is quantified as a number between 0 and 1 (where 0 indicates impossibility and 1 indicates certainty).</a:t>
            </a:r>
          </a:p>
        </p:txBody>
      </p:sp>
      <p:sp>
        <p:nvSpPr>
          <p:cNvPr id="614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F7E1EC-6C9F-44C7-B7F7-5198BE5FA96D}" type="slidenum">
              <a:rPr lang="en-US" sz="1000" smtClean="0"/>
              <a:pPr/>
              <a:t>1</a:t>
            </a:fld>
            <a:endParaRPr lang="en-US" sz="1000" smtClean="0"/>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3074988"/>
            <a:ext cx="2536825"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486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82638" y="207963"/>
            <a:ext cx="7772400" cy="561975"/>
          </a:xfrm>
        </p:spPr>
        <p:txBody>
          <a:bodyPr/>
          <a:lstStyle/>
          <a:p>
            <a:pPr eaLnBrk="1" hangingPunct="1"/>
            <a:r>
              <a:rPr lang="en-US" smtClean="0"/>
              <a:t>Measures of Central Tendency </a:t>
            </a:r>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solidFill>
                  <a:srgbClr val="C00C66"/>
                </a:solidFill>
              </a:rPr>
              <a:t>Mean </a:t>
            </a:r>
            <a:r>
              <a:rPr lang="en-US" smtClean="0"/>
              <a:t>… the average score</a:t>
            </a:r>
          </a:p>
          <a:p>
            <a:pPr eaLnBrk="1" hangingPunct="1">
              <a:buFont typeface="Wingdings" pitchFamily="2" charset="2"/>
              <a:buNone/>
            </a:pPr>
            <a:endParaRPr lang="en-US" smtClean="0"/>
          </a:p>
          <a:p>
            <a:pPr eaLnBrk="1" hangingPunct="1"/>
            <a:r>
              <a:rPr lang="en-US" smtClean="0">
                <a:solidFill>
                  <a:srgbClr val="C00C66"/>
                </a:solidFill>
              </a:rPr>
              <a:t>Median </a:t>
            </a:r>
            <a:r>
              <a:rPr lang="en-US" smtClean="0"/>
              <a:t>… the value that lies in the middle after ranking all the scores</a:t>
            </a:r>
          </a:p>
          <a:p>
            <a:pPr eaLnBrk="1" hangingPunct="1">
              <a:buFont typeface="Wingdings" pitchFamily="2" charset="2"/>
              <a:buNone/>
            </a:pPr>
            <a:endParaRPr lang="en-US" smtClean="0"/>
          </a:p>
          <a:p>
            <a:pPr eaLnBrk="1" hangingPunct="1"/>
            <a:r>
              <a:rPr lang="en-US" smtClean="0">
                <a:solidFill>
                  <a:srgbClr val="C00C66"/>
                </a:solidFill>
              </a:rPr>
              <a:t>Mode </a:t>
            </a:r>
            <a:r>
              <a:rPr lang="en-US" smtClean="0"/>
              <a:t>… the most frequently occurring score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wipe(up)">
                                      <p:cBhvr>
                                        <p:cTn id="12" dur="500"/>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up)">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wipe(up)">
                                      <p:cBhvr>
                                        <p:cTn id="22"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Measures of Central Tendency </a:t>
            </a:r>
          </a:p>
        </p:txBody>
      </p:sp>
      <p:sp>
        <p:nvSpPr>
          <p:cNvPr id="37891" name="Rectangle 3" descr="Rectangle: Click to edit Master text styles&#10;Second level&#10;Third level&#10;Fourth level&#10;Fifth level"/>
          <p:cNvSpPr>
            <a:spLocks noGrp="1" noChangeArrowheads="1"/>
          </p:cNvSpPr>
          <p:nvPr>
            <p:ph type="body" idx="1"/>
          </p:nvPr>
        </p:nvSpPr>
        <p:spPr>
          <a:xfrm>
            <a:off x="685800" y="2590800"/>
            <a:ext cx="7772400" cy="2819400"/>
          </a:xfrm>
        </p:spPr>
        <p:txBody>
          <a:bodyPr/>
          <a:lstStyle/>
          <a:p>
            <a:pPr eaLnBrk="1" hangingPunct="1">
              <a:buFont typeface="Wingdings" pitchFamily="2" charset="2"/>
              <a:buNone/>
            </a:pPr>
            <a:r>
              <a:rPr lang="en-US" sz="3600" smtClean="0"/>
              <a:t>The measure you choose should give you a </a:t>
            </a:r>
            <a:r>
              <a:rPr lang="en-US" sz="3600" smtClean="0">
                <a:solidFill>
                  <a:srgbClr val="C00C66"/>
                </a:solidFill>
              </a:rPr>
              <a:t>good indication of the typical score</a:t>
            </a:r>
            <a:r>
              <a:rPr lang="en-US" sz="3600" smtClean="0"/>
              <a:t> in the sample or population.</a:t>
            </a:r>
          </a:p>
          <a:p>
            <a:pPr eaLnBrk="1" hangingPunct="1"/>
            <a:endParaRPr lang="en-US" sz="36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p:cTn id="7" dur="500" fill="hold"/>
                                        <p:tgtEl>
                                          <p:spTgt spid="378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89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Measures of Central Tendency </a:t>
            </a:r>
          </a:p>
        </p:txBody>
      </p:sp>
      <p:sp>
        <p:nvSpPr>
          <p:cNvPr id="38915" name="Rectangle 3" descr="Rectangle: Click to edit Master text styles&#10;Second level&#10;Third level&#10;Fourth level&#10;Fifth level"/>
          <p:cNvSpPr>
            <a:spLocks noGrp="1" noChangeArrowheads="1"/>
          </p:cNvSpPr>
          <p:nvPr>
            <p:ph type="body" idx="1"/>
          </p:nvPr>
        </p:nvSpPr>
        <p:spPr>
          <a:xfrm>
            <a:off x="685800" y="1752600"/>
            <a:ext cx="7772400" cy="4267200"/>
          </a:xfrm>
        </p:spPr>
        <p:txBody>
          <a:bodyPr/>
          <a:lstStyle/>
          <a:p>
            <a:pPr marL="1428750" indent="-1428750" eaLnBrk="1" hangingPunct="1">
              <a:buFont typeface="Wingdings" pitchFamily="2" charset="2"/>
              <a:buNone/>
            </a:pPr>
            <a:r>
              <a:rPr lang="en-US" sz="2800" smtClean="0">
                <a:solidFill>
                  <a:srgbClr val="C00C66"/>
                </a:solidFill>
              </a:rPr>
              <a:t>Mean </a:t>
            </a:r>
            <a:r>
              <a:rPr lang="en-US" sz="2800" smtClean="0"/>
              <a:t>… the most frequently used but is sensitive to extreme scores</a:t>
            </a:r>
          </a:p>
          <a:p>
            <a:pPr marL="1428750" indent="-1428750" eaLnBrk="1" hangingPunct="1">
              <a:buFont typeface="Wingdings" pitchFamily="2" charset="2"/>
              <a:buNone/>
            </a:pPr>
            <a:r>
              <a:rPr lang="en-US" smtClean="0"/>
              <a:t>e.g. 1  2  3  4  5  6  7  8  9  10</a:t>
            </a:r>
          </a:p>
          <a:p>
            <a:pPr marL="1428750" indent="-1428750" algn="ctr" eaLnBrk="1" hangingPunct="1">
              <a:buFont typeface="Wingdings" pitchFamily="2" charset="2"/>
              <a:buNone/>
            </a:pPr>
            <a:r>
              <a:rPr lang="en-US" sz="2800" smtClean="0">
                <a:solidFill>
                  <a:srgbClr val="C00C66"/>
                </a:solidFill>
              </a:rPr>
              <a:t>Mean = 5.5 (median = 5.5)</a:t>
            </a:r>
          </a:p>
          <a:p>
            <a:pPr marL="1428750" indent="-1428750" eaLnBrk="1" hangingPunct="1">
              <a:buFont typeface="Wingdings" pitchFamily="2" charset="2"/>
              <a:buNone/>
            </a:pPr>
            <a:r>
              <a:rPr lang="en-US" smtClean="0"/>
              <a:t>e.g. 1  2  3  4  5  6  7  8  9  20</a:t>
            </a:r>
          </a:p>
          <a:p>
            <a:pPr marL="1428750" indent="-1428750" algn="ctr" eaLnBrk="1" hangingPunct="1">
              <a:buFont typeface="Wingdings" pitchFamily="2" charset="2"/>
              <a:buNone/>
            </a:pPr>
            <a:r>
              <a:rPr lang="en-US" sz="2800" smtClean="0">
                <a:solidFill>
                  <a:srgbClr val="C00C66"/>
                </a:solidFill>
              </a:rPr>
              <a:t>Mean = 6.5 (median = 5.5)</a:t>
            </a:r>
          </a:p>
          <a:p>
            <a:pPr marL="1428750" indent="-1428750" eaLnBrk="1" hangingPunct="1">
              <a:buFont typeface="Wingdings" pitchFamily="2" charset="2"/>
              <a:buNone/>
            </a:pPr>
            <a:r>
              <a:rPr lang="en-US" smtClean="0"/>
              <a:t>e.g. 1  2  3  4  5  6  7  8  9  100</a:t>
            </a:r>
          </a:p>
          <a:p>
            <a:pPr marL="1428750" indent="-1428750" algn="ctr" eaLnBrk="1" hangingPunct="1">
              <a:buFont typeface="Wingdings" pitchFamily="2" charset="2"/>
              <a:buNone/>
            </a:pPr>
            <a:r>
              <a:rPr lang="en-US" sz="2800" smtClean="0">
                <a:solidFill>
                  <a:srgbClr val="C00C66"/>
                </a:solidFill>
              </a:rPr>
              <a:t>Mean = 14.5 (median = 5.5)</a:t>
            </a:r>
          </a:p>
          <a:p>
            <a:pPr marL="1428750" indent="-1428750" algn="ctr" eaLnBrk="1" hangingPunct="1">
              <a:buFont typeface="Wingdings" pitchFamily="2" charset="2"/>
              <a:buNone/>
            </a:pPr>
            <a:endParaRPr lang="en-US" sz="2800" smtClean="0">
              <a:solidFill>
                <a:srgbClr val="C00C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up)">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up)">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up)">
                                      <p:cBhvr>
                                        <p:cTn id="27" dur="500"/>
                                        <p:tgtEl>
                                          <p:spTgt spid="3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wipe(up)">
                                      <p:cBhvr>
                                        <p:cTn id="32" dur="500"/>
                                        <p:tgtEl>
                                          <p:spTgt spid="38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5">
                                            <p:txEl>
                                              <p:pRg st="6" end="6"/>
                                            </p:txEl>
                                          </p:spTgt>
                                        </p:tgtEl>
                                        <p:attrNameLst>
                                          <p:attrName>style.visibility</p:attrName>
                                        </p:attrNameLst>
                                      </p:cBhvr>
                                      <p:to>
                                        <p:strVal val="visible"/>
                                      </p:to>
                                    </p:set>
                                    <p:animEffect transition="in" filter="wipe(up)">
                                      <p:cBhvr>
                                        <p:cTn id="37" dur="500"/>
                                        <p:tgtEl>
                                          <p:spTgt spid="38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4294967295"/>
          </p:nvPr>
        </p:nvSpPr>
        <p:spPr bwMode="auto">
          <a:xfrm>
            <a:off x="7239000" y="6553200"/>
            <a:ext cx="1905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000"/>
              <a:t> </a:t>
            </a:r>
            <a:r>
              <a:rPr lang="en-US" sz="1200">
                <a:latin typeface="Arial" charset="0"/>
              </a:rPr>
              <a:t>© 2002 Thomson / South-Western</a:t>
            </a:r>
            <a:endParaRPr lang="en-US" sz="1000"/>
          </a:p>
        </p:txBody>
      </p:sp>
      <p:sp>
        <p:nvSpPr>
          <p:cNvPr id="13315" name="Slide Number Placeholder 4"/>
          <p:cNvSpPr>
            <a:spLocks noGrp="1"/>
          </p:cNvSpPr>
          <p:nvPr>
            <p:ph type="sldNum" sz="quarter" idx="10"/>
          </p:nvPr>
        </p:nvSpPr>
        <p:spPr>
          <a:xfrm>
            <a:off x="7162800" y="6248400"/>
            <a:ext cx="12954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000" smtClean="0"/>
              <a:t> </a:t>
            </a:r>
            <a:r>
              <a:rPr lang="en-US" sz="1000" b="1" smtClean="0">
                <a:latin typeface="Arial" charset="0"/>
              </a:rPr>
              <a:t>Slide 3-</a:t>
            </a:r>
            <a:fld id="{917E7DBF-F547-4923-B0D0-A879A8692D49}" type="slidenum">
              <a:rPr lang="en-US" sz="1000" b="1" smtClean="0">
                <a:latin typeface="Arial" charset="0"/>
              </a:rPr>
              <a:pPr/>
              <a:t>13</a:t>
            </a:fld>
            <a:endParaRPr lang="en-US" sz="1000" smtClean="0"/>
          </a:p>
        </p:txBody>
      </p:sp>
      <p:sp>
        <p:nvSpPr>
          <p:cNvPr id="1331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Rectangle 4"/>
          <p:cNvSpPr>
            <a:spLocks noGrp="1" noChangeArrowheads="1"/>
          </p:cNvSpPr>
          <p:nvPr>
            <p:ph type="title"/>
          </p:nvPr>
        </p:nvSpPr>
        <p:spPr>
          <a:noFill/>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mtClean="0"/>
              <a:t>Mean</a:t>
            </a:r>
            <a:r>
              <a:rPr lang="el-GR" smtClean="0"/>
              <a:t> (ΜΕΣΟΣ)</a:t>
            </a:r>
            <a:endParaRPr lang="en-US" smtClean="0"/>
          </a:p>
        </p:txBody>
      </p:sp>
      <p:sp>
        <p:nvSpPr>
          <p:cNvPr id="13319"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mtClean="0"/>
              <a:t>Is the average of a group of numbers</a:t>
            </a:r>
          </a:p>
          <a:p>
            <a:r>
              <a:rPr lang="en-US" smtClean="0"/>
              <a:t>Applicable for interval and ratio data, not applicable for nominal or ordinal data</a:t>
            </a:r>
          </a:p>
          <a:p>
            <a:r>
              <a:rPr lang="en-US" smtClean="0"/>
              <a:t>Affected by each value in the data set, including extreme values</a:t>
            </a:r>
          </a:p>
          <a:p>
            <a:r>
              <a:rPr lang="en-US" smtClean="0"/>
              <a:t>Computed by summing all values in the data set and dividing the sum by the number of values in the data set</a:t>
            </a: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4294967295"/>
          </p:nvPr>
        </p:nvSpPr>
        <p:spPr bwMode="auto">
          <a:xfrm>
            <a:off x="7239000" y="6553200"/>
            <a:ext cx="1905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000"/>
              <a:t> </a:t>
            </a:r>
            <a:r>
              <a:rPr lang="en-US" sz="1200">
                <a:latin typeface="Arial" charset="0"/>
              </a:rPr>
              <a:t>© 2002 Thomson / South-Western</a:t>
            </a:r>
            <a:endParaRPr lang="en-US" sz="1000"/>
          </a:p>
        </p:txBody>
      </p:sp>
      <p:sp>
        <p:nvSpPr>
          <p:cNvPr id="14339" name="Slide Number Placeholder 4"/>
          <p:cNvSpPr>
            <a:spLocks noGrp="1"/>
          </p:cNvSpPr>
          <p:nvPr>
            <p:ph type="sldNum" sz="quarter" idx="10"/>
          </p:nvPr>
        </p:nvSpPr>
        <p:spPr>
          <a:xfrm>
            <a:off x="7162800" y="6248400"/>
            <a:ext cx="12954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000" smtClean="0"/>
              <a:t> </a:t>
            </a:r>
            <a:r>
              <a:rPr lang="en-US" sz="1000" b="1" smtClean="0">
                <a:latin typeface="Arial" charset="0"/>
              </a:rPr>
              <a:t>Slide 3-</a:t>
            </a:r>
            <a:fld id="{E68F6CF6-22C1-4070-BEEA-0C9C65A26087}" type="slidenum">
              <a:rPr lang="en-US" sz="1000" b="1" smtClean="0">
                <a:latin typeface="Arial" charset="0"/>
              </a:rPr>
              <a:pPr/>
              <a:t>14</a:t>
            </a:fld>
            <a:endParaRPr lang="en-US" sz="1000" smtClean="0"/>
          </a:p>
        </p:txBody>
      </p:sp>
      <p:sp>
        <p:nvSpPr>
          <p:cNvPr id="1434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4"/>
          <p:cNvSpPr>
            <a:spLocks noGrp="1" noChangeArrowheads="1"/>
          </p:cNvSpPr>
          <p:nvPr>
            <p:ph type="title"/>
          </p:nvPr>
        </p:nvSpPr>
        <p:spPr>
          <a:xfrm>
            <a:off x="685800" y="172871"/>
            <a:ext cx="7772400" cy="564108"/>
          </a:xfrm>
          <a:extLst/>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lstStyle/>
          <a:p>
            <a:r>
              <a:rPr lang="en-US" dirty="0" smtClean="0"/>
              <a:t>Population Mean</a:t>
            </a:r>
          </a:p>
        </p:txBody>
      </p:sp>
      <p:graphicFrame>
        <p:nvGraphicFramePr>
          <p:cNvPr id="14343" name="Object 5">
            <a:hlinkClick r:id="" action="ppaction://ole?verb=0"/>
          </p:cNvPr>
          <p:cNvGraphicFramePr>
            <a:graphicFrameLocks/>
          </p:cNvGraphicFramePr>
          <p:nvPr/>
        </p:nvGraphicFramePr>
        <p:xfrm>
          <a:off x="1828800" y="1447800"/>
          <a:ext cx="6092825" cy="4221163"/>
        </p:xfrm>
        <a:graphic>
          <a:graphicData uri="http://schemas.openxmlformats.org/presentationml/2006/ole">
            <mc:AlternateContent xmlns:mc="http://schemas.openxmlformats.org/markup-compatibility/2006">
              <mc:Choice xmlns:v="urn:schemas-microsoft-com:vml" Requires="v">
                <p:oleObj spid="_x0000_s14527" name="Equation" r:id="rId4" imgW="6092825" imgH="4221163" progId="Equation.3">
                  <p:embed/>
                </p:oleObj>
              </mc:Choice>
              <mc:Fallback>
                <p:oleObj name="Equation" r:id="rId4" imgW="6092825" imgH="4221163"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447800"/>
                        <a:ext cx="6092825"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Measures of Central Tendency </a:t>
            </a:r>
          </a:p>
        </p:txBody>
      </p:sp>
      <p:sp>
        <p:nvSpPr>
          <p:cNvPr id="40963" name="Rectangle 3" descr="Rectangle: Click to edit Master text styles&#10;Second level&#10;Third level&#10;Fourth level&#10;Fifth level"/>
          <p:cNvSpPr>
            <a:spLocks noGrp="1" noChangeArrowheads="1"/>
          </p:cNvSpPr>
          <p:nvPr>
            <p:ph type="body" idx="1"/>
          </p:nvPr>
        </p:nvSpPr>
        <p:spPr>
          <a:xfrm>
            <a:off x="685800" y="1752600"/>
            <a:ext cx="7772400" cy="4267200"/>
          </a:xfrm>
        </p:spPr>
        <p:txBody>
          <a:bodyPr/>
          <a:lstStyle/>
          <a:p>
            <a:pPr marL="476250" indent="-476250" eaLnBrk="1" hangingPunct="1">
              <a:buFont typeface="Wingdings" pitchFamily="2" charset="2"/>
              <a:buNone/>
            </a:pPr>
            <a:r>
              <a:rPr lang="en-US" smtClean="0">
                <a:solidFill>
                  <a:srgbClr val="C00C66"/>
                </a:solidFill>
              </a:rPr>
              <a:t>Mode </a:t>
            </a:r>
          </a:p>
          <a:p>
            <a:pPr marL="476250" indent="-476250" eaLnBrk="1" hangingPunct="1">
              <a:buFont typeface="Wingdings" pitchFamily="2" charset="2"/>
              <a:buNone/>
            </a:pPr>
            <a:endParaRPr lang="en-US" smtClean="0">
              <a:solidFill>
                <a:srgbClr val="C00C66"/>
              </a:solidFill>
            </a:endParaRPr>
          </a:p>
          <a:p>
            <a:pPr marL="476250" indent="-476250" eaLnBrk="1" hangingPunct="1">
              <a:buFont typeface="Wingdings" pitchFamily="2" charset="2"/>
              <a:buNone/>
            </a:pPr>
            <a:r>
              <a:rPr lang="en-US" smtClean="0"/>
              <a:t>… does not involve any calculation or   ordering of data</a:t>
            </a:r>
          </a:p>
          <a:p>
            <a:pPr marL="476250" indent="-476250" eaLnBrk="1" hangingPunct="1">
              <a:buFont typeface="Wingdings" pitchFamily="2" charset="2"/>
              <a:buNone/>
            </a:pPr>
            <a:endParaRPr lang="en-US" smtClean="0"/>
          </a:p>
          <a:p>
            <a:pPr marL="476250" indent="-476250" eaLnBrk="1" hangingPunct="1">
              <a:buFont typeface="Wingdings" pitchFamily="2" charset="2"/>
              <a:buNone/>
            </a:pPr>
            <a:r>
              <a:rPr lang="en-US" smtClean="0"/>
              <a:t>… use it when you have categories (e.g. occupation)</a:t>
            </a:r>
            <a:endParaRPr lang="en-US" smtClean="0">
              <a:solidFill>
                <a:srgbClr val="C00C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up)">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wipe(up)">
                                      <p:cBhvr>
                                        <p:cTn id="12" dur="500"/>
                                        <p:tgtEl>
                                          <p:spTgt spid="40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wipe(up)">
                                      <p:cBhvr>
                                        <p:cTn id="17"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6896" y="195618"/>
            <a:ext cx="8153400" cy="445827"/>
          </a:xfrm>
        </p:spPr>
        <p:style>
          <a:lnRef idx="2">
            <a:schemeClr val="dk1">
              <a:shade val="50000"/>
            </a:schemeClr>
          </a:lnRef>
          <a:fillRef idx="1">
            <a:schemeClr val="dk1"/>
          </a:fillRef>
          <a:effectRef idx="0">
            <a:schemeClr val="dk1"/>
          </a:effectRef>
          <a:fontRef idx="minor">
            <a:schemeClr val="lt1"/>
          </a:fontRef>
        </p:style>
        <p:txBody>
          <a:bodyPr/>
          <a:lstStyle/>
          <a:p>
            <a:pPr eaLnBrk="1" hangingPunct="1"/>
            <a:r>
              <a:rPr lang="en-US" dirty="0" smtClean="0"/>
              <a:t>Variation or Spread of Distributions</a:t>
            </a:r>
          </a:p>
        </p:txBody>
      </p:sp>
      <p:sp>
        <p:nvSpPr>
          <p:cNvPr id="53251" name="Rectangle 3" descr="Rectangle: Click to edit Master text styles&#10;Second level&#10;Third level&#10;Fourth level&#10;Fifth level"/>
          <p:cNvSpPr>
            <a:spLocks noGrp="1" noChangeArrowheads="1"/>
          </p:cNvSpPr>
          <p:nvPr>
            <p:ph type="body" idx="1"/>
          </p:nvPr>
        </p:nvSpPr>
        <p:spPr>
          <a:xfrm>
            <a:off x="685800" y="1752600"/>
            <a:ext cx="7772400" cy="4267200"/>
          </a:xfrm>
          <a:noFill/>
        </p:spPr>
        <p:txBody>
          <a:bodyPr/>
          <a:lstStyle/>
          <a:p>
            <a:pPr marL="476250" indent="-476250" eaLnBrk="1" hangingPunct="1">
              <a:buFont typeface="Wingdings" pitchFamily="2" charset="2"/>
              <a:buNone/>
            </a:pPr>
            <a:r>
              <a:rPr lang="en-US" smtClean="0">
                <a:solidFill>
                  <a:srgbClr val="C00C66"/>
                </a:solidFill>
              </a:rPr>
              <a:t>Standard Deviation</a:t>
            </a:r>
          </a:p>
          <a:p>
            <a:pPr marL="476250" indent="-476250" eaLnBrk="1" hangingPunct="1"/>
            <a:r>
              <a:rPr lang="en-US" smtClean="0"/>
              <a:t>It tells us what is happening between the minimum and maximum scores</a:t>
            </a:r>
          </a:p>
          <a:p>
            <a:pPr marL="476250" indent="-476250" eaLnBrk="1" hangingPunct="1"/>
            <a:r>
              <a:rPr lang="en-US" smtClean="0"/>
              <a:t>It tells us how much the scores in the data set vary around the mean</a:t>
            </a:r>
          </a:p>
          <a:p>
            <a:pPr marL="476250" indent="-476250" eaLnBrk="1" hangingPunct="1"/>
            <a:r>
              <a:rPr lang="en-US" smtClean="0"/>
              <a:t>It is useful when we need to compare groups using the same scale</a:t>
            </a:r>
          </a:p>
          <a:p>
            <a:pPr marL="476250" indent="-476250" algn="ctr" eaLnBrk="1" hangingPunct="1">
              <a:buFont typeface="Wingdings" pitchFamily="2" charset="2"/>
              <a:buNone/>
            </a:pPr>
            <a:endParaRPr lang="en-US" smtClean="0">
              <a:solidFill>
                <a:srgbClr val="C00C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up)">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up)">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wipe(up)">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wipe(up)">
                                      <p:cBhvr>
                                        <p:cTn id="22"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73122" y="120556"/>
            <a:ext cx="8534400" cy="685800"/>
          </a:xfr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r>
              <a:rPr lang="en-US" sz="3200" dirty="0" smtClean="0"/>
              <a:t>Calculating a Mean and a Standard Deviation</a:t>
            </a:r>
          </a:p>
        </p:txBody>
      </p:sp>
      <p:graphicFrame>
        <p:nvGraphicFramePr>
          <p:cNvPr id="58374" name="Object 6"/>
          <p:cNvGraphicFramePr>
            <a:graphicFrameLocks noChangeAspect="1"/>
          </p:cNvGraphicFramePr>
          <p:nvPr/>
        </p:nvGraphicFramePr>
        <p:xfrm>
          <a:off x="685800" y="1828800"/>
          <a:ext cx="8001000" cy="4279900"/>
        </p:xfrm>
        <a:graphic>
          <a:graphicData uri="http://schemas.openxmlformats.org/presentationml/2006/ole">
            <mc:AlternateContent xmlns:mc="http://schemas.openxmlformats.org/markup-compatibility/2006">
              <mc:Choice xmlns:v="urn:schemas-microsoft-com:vml" Requires="v">
                <p:oleObj spid="_x0000_s19644" name="Worksheet" r:id="rId4" imgW="4915205" imgH="2629205" progId="Excel.Sheet.8">
                  <p:embed/>
                </p:oleObj>
              </mc:Choice>
              <mc:Fallback>
                <p:oleObj name="Worksheet" r:id="rId4" imgW="4915205" imgH="2629205" progId="Excel.Shee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80010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dissolve">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8374"/>
                                        </p:tgtEl>
                                        <p:attrNameLst>
                                          <p:attrName>style.visibility</p:attrName>
                                        </p:attrNameLst>
                                      </p:cBhvr>
                                      <p:to>
                                        <p:strVal val="visible"/>
                                      </p:to>
                                    </p:set>
                                    <p:anim calcmode="lin" valueType="num">
                                      <p:cBhvr>
                                        <p:cTn id="12" dur="500" fill="hold"/>
                                        <p:tgtEl>
                                          <p:spTgt spid="58374"/>
                                        </p:tgtEl>
                                        <p:attrNameLst>
                                          <p:attrName>ppt_w</p:attrName>
                                        </p:attrNameLst>
                                      </p:cBhvr>
                                      <p:tavLst>
                                        <p:tav tm="0">
                                          <p:val>
                                            <p:fltVal val="0"/>
                                          </p:val>
                                        </p:tav>
                                        <p:tav tm="100000">
                                          <p:val>
                                            <p:strVal val="#ppt_w"/>
                                          </p:val>
                                        </p:tav>
                                      </p:tavLst>
                                    </p:anim>
                                    <p:anim calcmode="lin" valueType="num">
                                      <p:cBhvr>
                                        <p:cTn id="13" dur="500" fill="hold"/>
                                        <p:tgtEl>
                                          <p:spTgt spid="583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22830" y="192089"/>
            <a:ext cx="8843749" cy="544890"/>
          </a:xfr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dirty="0">
                <a:solidFill>
                  <a:srgbClr val="C00000"/>
                </a:solidFill>
                <a:effectLst>
                  <a:outerShdw blurRad="38100" dist="38100" dir="2700000" algn="tl">
                    <a:srgbClr val="000000">
                      <a:alpha val="43137"/>
                    </a:srgbClr>
                  </a:outerShdw>
                </a:effectLst>
              </a:rPr>
              <a:t>Prior probability</a:t>
            </a:r>
            <a:endParaRPr lang="en-US" dirty="0" smtClean="0">
              <a:solidFill>
                <a:srgbClr val="C00000"/>
              </a:solidFill>
              <a:effectLst>
                <a:outerShdw blurRad="38100" dist="38100" dir="2700000" algn="tl">
                  <a:srgbClr val="000000">
                    <a:alpha val="43137"/>
                  </a:srgbClr>
                </a:outerShdw>
              </a:effectLst>
            </a:endParaRPr>
          </a:p>
        </p:txBody>
      </p:sp>
      <p:sp>
        <p:nvSpPr>
          <p:cNvPr id="20483" name="Subtitle 2"/>
          <p:cNvSpPr>
            <a:spLocks noGrp="1"/>
          </p:cNvSpPr>
          <p:nvPr>
            <p:ph type="subTitle" idx="1"/>
          </p:nvPr>
        </p:nvSpPr>
        <p:spPr>
          <a:xfrm>
            <a:off x="369888" y="1177925"/>
            <a:ext cx="8528050" cy="5319713"/>
          </a:xfrm>
        </p:spPr>
        <p:txBody>
          <a:bodyPr/>
          <a:lstStyle/>
          <a:p>
            <a:pPr algn="just"/>
            <a:r>
              <a:rPr lang="en-US" dirty="0" smtClean="0"/>
              <a:t>The </a:t>
            </a:r>
            <a:r>
              <a:rPr lang="en-US" b="1" dirty="0" smtClean="0"/>
              <a:t>unconditional </a:t>
            </a:r>
            <a:r>
              <a:rPr lang="en-US" dirty="0" smtClean="0"/>
              <a:t>or </a:t>
            </a:r>
            <a:r>
              <a:rPr lang="en-US" b="1" dirty="0" smtClean="0"/>
              <a:t>prior probability </a:t>
            </a:r>
            <a:r>
              <a:rPr lang="en-US" dirty="0" smtClean="0"/>
              <a:t>associated with a proposition </a:t>
            </a:r>
            <a:r>
              <a:rPr lang="en-US" i="1" dirty="0" smtClean="0"/>
              <a:t>a </a:t>
            </a:r>
            <a:r>
              <a:rPr lang="en-US" dirty="0" smtClean="0"/>
              <a:t>is the degree of belief accorded to it in the absence of any other information.</a:t>
            </a:r>
          </a:p>
          <a:p>
            <a:pPr algn="just"/>
            <a:r>
              <a:rPr lang="en-US" dirty="0" smtClean="0"/>
              <a:t>it is written as </a:t>
            </a:r>
            <a:r>
              <a:rPr lang="en-US" i="1" dirty="0" smtClean="0"/>
              <a:t>P ( a ) .</a:t>
            </a:r>
          </a:p>
          <a:p>
            <a:pPr algn="just"/>
            <a:r>
              <a:rPr lang="en-US" dirty="0" smtClean="0"/>
              <a:t>For example, </a:t>
            </a:r>
          </a:p>
          <a:p>
            <a:pPr algn="just"/>
            <a:r>
              <a:rPr lang="en-US" dirty="0" smtClean="0"/>
              <a:t>If the prior probability that I have a cavity is 0.1, then we would write</a:t>
            </a:r>
          </a:p>
          <a:p>
            <a:pPr algn="just"/>
            <a:r>
              <a:rPr lang="en-US" b="1" i="1" dirty="0" smtClean="0"/>
              <a:t>P(Cavity </a:t>
            </a:r>
            <a:r>
              <a:rPr lang="en-US" b="1" dirty="0" smtClean="0"/>
              <a:t>= </a:t>
            </a:r>
            <a:r>
              <a:rPr lang="en-US" b="1" i="1" dirty="0" smtClean="0"/>
              <a:t>true) </a:t>
            </a:r>
            <a:r>
              <a:rPr lang="en-US" b="1" dirty="0" smtClean="0"/>
              <a:t>= </a:t>
            </a:r>
            <a:r>
              <a:rPr lang="en-US" b="1" i="1" dirty="0" smtClean="0"/>
              <a:t>0.1 </a:t>
            </a:r>
            <a:r>
              <a:rPr lang="en-US" b="1" dirty="0" smtClean="0"/>
              <a:t>or </a:t>
            </a:r>
            <a:r>
              <a:rPr lang="en-US" b="1" i="1" dirty="0" smtClean="0"/>
              <a:t>P(cavity) </a:t>
            </a:r>
            <a:r>
              <a:rPr lang="en-US" b="1" dirty="0" smtClean="0"/>
              <a:t>= 0.1 </a:t>
            </a:r>
            <a:r>
              <a:rPr lang="en-US" dirty="0" smtClean="0"/>
              <a:t>.</a:t>
            </a:r>
          </a:p>
          <a:p>
            <a:pPr algn="just"/>
            <a:r>
              <a:rPr lang="en-US" dirty="0" smtClean="0"/>
              <a:t>It is important to remember that </a:t>
            </a:r>
            <a:r>
              <a:rPr lang="en-US" i="1" dirty="0" smtClean="0"/>
              <a:t>P ( a ) </a:t>
            </a:r>
            <a:r>
              <a:rPr lang="en-US" dirty="0" smtClean="0"/>
              <a:t>can be used only when there is no other information.</a:t>
            </a:r>
          </a:p>
          <a:p>
            <a:pPr algn="just"/>
            <a:endParaRPr lang="en-US" dirty="0" smtClean="0"/>
          </a:p>
          <a:p>
            <a:pPr algn="just"/>
            <a:r>
              <a:rPr lang="en-US" dirty="0" smtClean="0"/>
              <a:t>As soon as some new information is known, we must reason with the conditional probability of </a:t>
            </a:r>
            <a:r>
              <a:rPr lang="en-US" i="1" dirty="0" smtClean="0"/>
              <a:t>a </a:t>
            </a:r>
            <a:r>
              <a:rPr lang="en-US" dirty="0" smtClean="0"/>
              <a:t>given that new information.</a:t>
            </a:r>
          </a:p>
        </p:txBody>
      </p:sp>
      <p:sp>
        <p:nvSpPr>
          <p:cNvPr id="2048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C27B1B-ED7F-4E0E-BCE9-5F38D461AA05}" type="slidenum">
              <a:rPr lang="en-US" sz="1000" smtClean="0"/>
              <a:pPr/>
              <a:t>18</a:t>
            </a:fld>
            <a:endParaRPr lang="en-US" sz="1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893763" y="192089"/>
            <a:ext cx="7772400" cy="476651"/>
          </a:xfr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rgbClr val="C00000"/>
                </a:solidFill>
                <a:effectLst>
                  <a:outerShdw blurRad="38100" dist="38100" dir="2700000" algn="tl">
                    <a:srgbClr val="000000">
                      <a:alpha val="43137"/>
                    </a:srgbClr>
                  </a:outerShdw>
                </a:effectLst>
              </a:rPr>
              <a:t>Prior probability</a:t>
            </a:r>
            <a:endParaRPr lang="en-US" dirty="0" smtClean="0">
              <a:solidFill>
                <a:srgbClr val="C00000"/>
              </a:solidFill>
              <a:effectLst>
                <a:outerShdw blurRad="38100" dist="38100" dir="2700000" algn="tl">
                  <a:srgbClr val="000000">
                    <a:alpha val="43137"/>
                  </a:srgbClr>
                </a:outerShdw>
              </a:effectLst>
            </a:endParaRPr>
          </a:p>
        </p:txBody>
      </p:sp>
      <p:sp>
        <p:nvSpPr>
          <p:cNvPr id="21507" name="Subtitle 2"/>
          <p:cNvSpPr>
            <a:spLocks noGrp="1"/>
          </p:cNvSpPr>
          <p:nvPr>
            <p:ph type="subTitle" idx="1"/>
          </p:nvPr>
        </p:nvSpPr>
        <p:spPr>
          <a:xfrm>
            <a:off x="176213" y="1177925"/>
            <a:ext cx="8721725" cy="5680075"/>
          </a:xfrm>
        </p:spPr>
        <p:txBody>
          <a:bodyPr/>
          <a:lstStyle/>
          <a:p>
            <a:pPr algn="just"/>
            <a:r>
              <a:rPr lang="en-US" dirty="0" smtClean="0"/>
              <a:t>Sometimes, we will want to talk about the probabilities of all the possible values of a random variable. In that case, we will use an expression such as </a:t>
            </a:r>
            <a:r>
              <a:rPr lang="en-US" b="1" dirty="0" smtClean="0"/>
              <a:t>P( </a:t>
            </a:r>
            <a:r>
              <a:rPr lang="en-US" i="1" dirty="0" smtClean="0"/>
              <a:t>Weather), </a:t>
            </a:r>
            <a:r>
              <a:rPr lang="en-US" dirty="0" smtClean="0"/>
              <a:t>which denotes a </a:t>
            </a:r>
            <a:r>
              <a:rPr lang="en-US" b="1" i="1" dirty="0" smtClean="0"/>
              <a:t>vector </a:t>
            </a:r>
            <a:r>
              <a:rPr lang="en-US" dirty="0" smtClean="0"/>
              <a:t>of values for the probabilities of each individual state of the weather.</a:t>
            </a:r>
          </a:p>
          <a:p>
            <a:pPr algn="just"/>
            <a:endParaRPr lang="en-US" dirty="0" smtClean="0"/>
          </a:p>
          <a:p>
            <a:pPr algn="just"/>
            <a:r>
              <a:rPr lang="en-US" dirty="0" smtClean="0"/>
              <a:t>We can write the four equations</a:t>
            </a:r>
          </a:p>
          <a:p>
            <a:pPr lvl="1" algn="just"/>
            <a:r>
              <a:rPr lang="en-US" i="1" dirty="0" smtClean="0"/>
              <a:t>P( Weather </a:t>
            </a:r>
            <a:r>
              <a:rPr lang="en-US" dirty="0" smtClean="0"/>
              <a:t>= </a:t>
            </a:r>
            <a:r>
              <a:rPr lang="en-US" i="1" dirty="0" smtClean="0"/>
              <a:t>sunny) </a:t>
            </a:r>
            <a:r>
              <a:rPr lang="en-US" dirty="0" smtClean="0"/>
              <a:t>= </a:t>
            </a:r>
            <a:r>
              <a:rPr lang="en-US" i="1" dirty="0" smtClean="0"/>
              <a:t>0.7</a:t>
            </a:r>
          </a:p>
          <a:p>
            <a:pPr lvl="1" algn="just"/>
            <a:r>
              <a:rPr lang="en-US" i="1" dirty="0" smtClean="0"/>
              <a:t>P( Weather </a:t>
            </a:r>
            <a:r>
              <a:rPr lang="en-US" dirty="0" smtClean="0"/>
              <a:t>= </a:t>
            </a:r>
            <a:r>
              <a:rPr lang="en-US" i="1" dirty="0" smtClean="0"/>
              <a:t>rain) </a:t>
            </a:r>
            <a:r>
              <a:rPr lang="en-US" dirty="0" smtClean="0"/>
              <a:t>= </a:t>
            </a:r>
            <a:r>
              <a:rPr lang="en-US" i="1" dirty="0" smtClean="0"/>
              <a:t>0.2</a:t>
            </a:r>
          </a:p>
          <a:p>
            <a:pPr lvl="1" algn="just"/>
            <a:r>
              <a:rPr lang="en-US" i="1" dirty="0" smtClean="0"/>
              <a:t>P( Weather </a:t>
            </a:r>
            <a:r>
              <a:rPr lang="en-US" dirty="0" smtClean="0"/>
              <a:t>= </a:t>
            </a:r>
            <a:r>
              <a:rPr lang="en-US" i="1" dirty="0" smtClean="0"/>
              <a:t>cloudy) </a:t>
            </a:r>
            <a:r>
              <a:rPr lang="en-US" dirty="0" smtClean="0"/>
              <a:t>= </a:t>
            </a:r>
            <a:r>
              <a:rPr lang="en-US" i="1" dirty="0" smtClean="0"/>
              <a:t>0.08</a:t>
            </a:r>
          </a:p>
          <a:p>
            <a:pPr lvl="1" algn="just"/>
            <a:r>
              <a:rPr lang="en-US" i="1" dirty="0" smtClean="0"/>
              <a:t>P( Weather </a:t>
            </a:r>
            <a:r>
              <a:rPr lang="en-US" dirty="0" smtClean="0"/>
              <a:t>= </a:t>
            </a:r>
            <a:r>
              <a:rPr lang="en-US" i="1" dirty="0" smtClean="0"/>
              <a:t>snow) </a:t>
            </a:r>
            <a:r>
              <a:rPr lang="en-US" dirty="0" smtClean="0"/>
              <a:t>= </a:t>
            </a:r>
            <a:r>
              <a:rPr lang="en-US" i="1" dirty="0" smtClean="0"/>
              <a:t>0.02 </a:t>
            </a:r>
            <a:r>
              <a:rPr lang="en-US" dirty="0" smtClean="0"/>
              <a:t>.</a:t>
            </a:r>
          </a:p>
          <a:p>
            <a:pPr algn="just"/>
            <a:r>
              <a:rPr lang="en-US" dirty="0" smtClean="0"/>
              <a:t>we may simply write</a:t>
            </a:r>
          </a:p>
          <a:p>
            <a:pPr algn="just"/>
            <a:r>
              <a:rPr lang="en-US" i="1" dirty="0" smtClean="0"/>
              <a:t>P( Weather) </a:t>
            </a:r>
            <a:r>
              <a:rPr lang="en-US" dirty="0" smtClean="0"/>
              <a:t>= </a:t>
            </a:r>
            <a:r>
              <a:rPr lang="en-US" i="1" dirty="0" smtClean="0"/>
              <a:t>(0.7,0.2,0.08,0.02)</a:t>
            </a:r>
          </a:p>
          <a:p>
            <a:pPr algn="just"/>
            <a:r>
              <a:rPr lang="en-US" dirty="0" smtClean="0"/>
              <a:t>This statement defines a prior </a:t>
            </a:r>
            <a:r>
              <a:rPr lang="en-US" b="1" dirty="0" smtClean="0"/>
              <a:t>probability distribution </a:t>
            </a:r>
            <a:r>
              <a:rPr lang="en-US" dirty="0" smtClean="0"/>
              <a:t>for the random variable </a:t>
            </a:r>
            <a:r>
              <a:rPr lang="en-US" i="1" dirty="0" smtClean="0"/>
              <a:t>Weather</a:t>
            </a:r>
            <a:endParaRPr lang="en-US" dirty="0" smtClean="0"/>
          </a:p>
          <a:p>
            <a:pPr algn="just"/>
            <a:endParaRPr lang="en-US" dirty="0" smtClean="0"/>
          </a:p>
        </p:txBody>
      </p:sp>
      <p:sp>
        <p:nvSpPr>
          <p:cNvPr id="2150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9FF5A2-35C0-492B-9CBA-3FD2C83EB5E0}" type="slidenum">
              <a:rPr lang="en-US" sz="1000" smtClean="0"/>
              <a:pPr/>
              <a:t>19</a:t>
            </a:fld>
            <a:endParaRPr lang="en-US" sz="1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862013" y="0"/>
            <a:ext cx="7772400" cy="879475"/>
          </a:xfrm>
        </p:spPr>
        <p:txBody>
          <a:bodyPr/>
          <a:lstStyle/>
          <a:p>
            <a:r>
              <a:rPr lang="en-US" smtClean="0"/>
              <a:t>Example</a:t>
            </a:r>
          </a:p>
        </p:txBody>
      </p:sp>
      <p:sp>
        <p:nvSpPr>
          <p:cNvPr id="7171" name="Subtitle 2"/>
          <p:cNvSpPr>
            <a:spLocks noGrp="1"/>
          </p:cNvSpPr>
          <p:nvPr>
            <p:ph type="subTitle" idx="1"/>
          </p:nvPr>
        </p:nvSpPr>
        <p:spPr>
          <a:xfrm>
            <a:off x="369888" y="1177925"/>
            <a:ext cx="8528050" cy="1752600"/>
          </a:xfrm>
        </p:spPr>
        <p:txBody>
          <a:bodyPr/>
          <a:lstStyle/>
          <a:p>
            <a:pPr algn="just"/>
            <a:r>
              <a:rPr lang="en-US" smtClean="0"/>
              <a:t>A simple example is the toss of a fair (unbiased) coin. Since the two outcomes are equally probable, the probability of "heads" equals the probability of "tails", so the probability is 1/2 (or 50%) chance of either "heads" or "tails".</a:t>
            </a:r>
          </a:p>
        </p:txBody>
      </p:sp>
      <p:sp>
        <p:nvSpPr>
          <p:cNvPr id="717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0AC4EA-805C-4D4F-A627-A64C936AEDC0}" type="slidenum">
              <a:rPr lang="en-US" sz="1000" smtClean="0"/>
              <a:pPr/>
              <a:t>2</a:t>
            </a:fld>
            <a:endParaRPr lang="en-US" sz="1000" smtClean="0"/>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13" y="3768725"/>
            <a:ext cx="32670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443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121920"/>
            <a:ext cx="9006840" cy="579120"/>
          </a:xfrm>
        </p:spPr>
        <p:txBody>
          <a:bodyPr/>
          <a:lstStyle/>
          <a:p>
            <a:r>
              <a:rPr lang="en-GB" sz="3600" dirty="0"/>
              <a:t>Probability Theory: Conditional Probability</a:t>
            </a:r>
          </a:p>
        </p:txBody>
      </p:sp>
      <p:sp>
        <p:nvSpPr>
          <p:cNvPr id="228355" name="Rectangle 3"/>
          <p:cNvSpPr>
            <a:spLocks noGrp="1" noChangeArrowheads="1"/>
          </p:cNvSpPr>
          <p:nvPr>
            <p:ph type="body" idx="1"/>
          </p:nvPr>
        </p:nvSpPr>
        <p:spPr>
          <a:xfrm>
            <a:off x="396240" y="883920"/>
            <a:ext cx="8747760" cy="4114800"/>
          </a:xfrm>
        </p:spPr>
        <p:txBody>
          <a:bodyPr/>
          <a:lstStyle/>
          <a:p>
            <a:pPr>
              <a:lnSpc>
                <a:spcPct val="90000"/>
              </a:lnSpc>
            </a:pPr>
            <a:r>
              <a:rPr lang="en-GB" sz="2000" dirty="0"/>
              <a:t>A conditional probability expresses the likelihood that one event a will occur if b occurs. We denote this as </a:t>
            </a:r>
            <a:r>
              <a:rPr lang="en-GB" sz="2000" dirty="0" smtClean="0"/>
              <a:t>follows</a:t>
            </a:r>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r>
              <a:rPr lang="en-GB" sz="2000" dirty="0"/>
              <a:t>e.g.</a:t>
            </a:r>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r>
              <a:rPr lang="en-GB" sz="2000" dirty="0"/>
              <a:t>So conditional probabilities reflect the fact that some events make other events more (or less) likely</a:t>
            </a:r>
          </a:p>
          <a:p>
            <a:pPr>
              <a:lnSpc>
                <a:spcPct val="90000"/>
              </a:lnSpc>
            </a:pPr>
            <a:endParaRPr lang="en-GB" sz="2000" dirty="0"/>
          </a:p>
          <a:p>
            <a:pPr>
              <a:lnSpc>
                <a:spcPct val="90000"/>
              </a:lnSpc>
            </a:pPr>
            <a:r>
              <a:rPr lang="en-GB" sz="2000" dirty="0"/>
              <a:t>If one event doesn’t affect the likelihood of another event they are said to be </a:t>
            </a:r>
            <a:r>
              <a:rPr lang="en-GB" sz="2000" dirty="0">
                <a:solidFill>
                  <a:srgbClr val="FF0000"/>
                </a:solidFill>
              </a:rPr>
              <a:t>independent</a:t>
            </a:r>
            <a:r>
              <a:rPr lang="en-GB" sz="2000" dirty="0"/>
              <a:t> and therefore </a:t>
            </a:r>
          </a:p>
          <a:p>
            <a:pPr>
              <a:lnSpc>
                <a:spcPct val="90000"/>
              </a:lnSpc>
            </a:pPr>
            <a:endParaRPr lang="en-GB" sz="2000" dirty="0"/>
          </a:p>
          <a:p>
            <a:pPr>
              <a:lnSpc>
                <a:spcPct val="90000"/>
              </a:lnSpc>
            </a:pPr>
            <a:endParaRPr lang="en-GB" sz="2000" dirty="0"/>
          </a:p>
          <a:p>
            <a:pPr>
              <a:lnSpc>
                <a:spcPct val="90000"/>
              </a:lnSpc>
            </a:pPr>
            <a:r>
              <a:rPr lang="en-GB" sz="2000" dirty="0"/>
              <a:t>E.g. if you roll a 6 on a die, it doesn’t make it more or less likely that you will roll a 6 on the next throw. The rolls are independent.</a:t>
            </a:r>
          </a:p>
          <a:p>
            <a:pPr>
              <a:lnSpc>
                <a:spcPct val="90000"/>
              </a:lnSpc>
            </a:pPr>
            <a:endParaRPr lang="en-GB" sz="2000" dirty="0"/>
          </a:p>
        </p:txBody>
      </p:sp>
      <p:graphicFrame>
        <p:nvGraphicFramePr>
          <p:cNvPr id="228356" name="Object 4"/>
          <p:cNvGraphicFramePr>
            <a:graphicFrameLocks noChangeAspect="1"/>
          </p:cNvGraphicFramePr>
          <p:nvPr>
            <p:extLst>
              <p:ext uri="{D42A27DB-BD31-4B8C-83A1-F6EECF244321}">
                <p14:modId xmlns:p14="http://schemas.microsoft.com/office/powerpoint/2010/main" val="2392020755"/>
              </p:ext>
            </p:extLst>
          </p:nvPr>
        </p:nvGraphicFramePr>
        <p:xfrm>
          <a:off x="3911600" y="1490663"/>
          <a:ext cx="1046163" cy="428625"/>
        </p:xfrm>
        <a:graphic>
          <a:graphicData uri="http://schemas.openxmlformats.org/presentationml/2006/ole">
            <mc:AlternateContent xmlns:mc="http://schemas.openxmlformats.org/markup-compatibility/2006">
              <mc:Choice xmlns:v="urn:schemas-microsoft-com:vml" Requires="v">
                <p:oleObj spid="_x0000_s28110" name="Equation" r:id="rId3" imgW="495000" imgH="203040" progId="Equation.3">
                  <p:embed/>
                </p:oleObj>
              </mc:Choice>
              <mc:Fallback>
                <p:oleObj name="Equation" r:id="rId3" imgW="495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600" y="1490663"/>
                        <a:ext cx="10461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7" name="Object 5"/>
          <p:cNvGraphicFramePr>
            <a:graphicFrameLocks noChangeAspect="1"/>
          </p:cNvGraphicFramePr>
          <p:nvPr>
            <p:extLst>
              <p:ext uri="{D42A27DB-BD31-4B8C-83A1-F6EECF244321}">
                <p14:modId xmlns:p14="http://schemas.microsoft.com/office/powerpoint/2010/main" val="2286279052"/>
              </p:ext>
            </p:extLst>
          </p:nvPr>
        </p:nvGraphicFramePr>
        <p:xfrm>
          <a:off x="2631758" y="2566035"/>
          <a:ext cx="3432175" cy="428625"/>
        </p:xfrm>
        <a:graphic>
          <a:graphicData uri="http://schemas.openxmlformats.org/presentationml/2006/ole">
            <mc:AlternateContent xmlns:mc="http://schemas.openxmlformats.org/markup-compatibility/2006">
              <mc:Choice xmlns:v="urn:schemas-microsoft-com:vml" Requires="v">
                <p:oleObj spid="_x0000_s28111" name="Equation" r:id="rId5" imgW="1625400" imgH="203040" progId="Equation.3">
                  <p:embed/>
                </p:oleObj>
              </mc:Choice>
              <mc:Fallback>
                <p:oleObj name="Equation" r:id="rId5" imgW="16254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1758" y="2566035"/>
                        <a:ext cx="34321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8" name="Object 6"/>
          <p:cNvGraphicFramePr>
            <a:graphicFrameLocks noChangeAspect="1"/>
          </p:cNvGraphicFramePr>
          <p:nvPr>
            <p:extLst>
              <p:ext uri="{D42A27DB-BD31-4B8C-83A1-F6EECF244321}">
                <p14:modId xmlns:p14="http://schemas.microsoft.com/office/powerpoint/2010/main" val="3014535839"/>
              </p:ext>
            </p:extLst>
          </p:nvPr>
        </p:nvGraphicFramePr>
        <p:xfrm>
          <a:off x="1721485" y="3215640"/>
          <a:ext cx="5283200" cy="428625"/>
        </p:xfrm>
        <a:graphic>
          <a:graphicData uri="http://schemas.openxmlformats.org/presentationml/2006/ole">
            <mc:AlternateContent xmlns:mc="http://schemas.openxmlformats.org/markup-compatibility/2006">
              <mc:Choice xmlns:v="urn:schemas-microsoft-com:vml" Requires="v">
                <p:oleObj spid="_x0000_s28112" name="Equation" r:id="rId7" imgW="2501640" imgH="203040" progId="Equation.3">
                  <p:embed/>
                </p:oleObj>
              </mc:Choice>
              <mc:Fallback>
                <p:oleObj name="Equation" r:id="rId7" imgW="250164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1485" y="3215640"/>
                        <a:ext cx="52832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9" name="Object 7"/>
          <p:cNvGraphicFramePr>
            <a:graphicFrameLocks noChangeAspect="1"/>
          </p:cNvGraphicFramePr>
          <p:nvPr>
            <p:extLst>
              <p:ext uri="{D42A27DB-BD31-4B8C-83A1-F6EECF244321}">
                <p14:modId xmlns:p14="http://schemas.microsoft.com/office/powerpoint/2010/main" val="1968591642"/>
              </p:ext>
            </p:extLst>
          </p:nvPr>
        </p:nvGraphicFramePr>
        <p:xfrm>
          <a:off x="3519488" y="5432108"/>
          <a:ext cx="1984375" cy="428625"/>
        </p:xfrm>
        <a:graphic>
          <a:graphicData uri="http://schemas.openxmlformats.org/presentationml/2006/ole">
            <mc:AlternateContent xmlns:mc="http://schemas.openxmlformats.org/markup-compatibility/2006">
              <mc:Choice xmlns:v="urn:schemas-microsoft-com:vml" Requires="v">
                <p:oleObj spid="_x0000_s28113" name="Equation" r:id="rId9" imgW="939600" imgH="203040" progId="Equation.3">
                  <p:embed/>
                </p:oleObj>
              </mc:Choice>
              <mc:Fallback>
                <p:oleObj name="Equation" r:id="rId9" imgW="9396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9488" y="5432108"/>
                        <a:ext cx="19843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728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259306" y="0"/>
            <a:ext cx="8789159" cy="669925"/>
          </a:xfrm>
        </p:spPr>
        <p:style>
          <a:lnRef idx="2">
            <a:schemeClr val="dk1">
              <a:shade val="50000"/>
            </a:schemeClr>
          </a:lnRef>
          <a:fillRef idx="1">
            <a:schemeClr val="dk1"/>
          </a:fillRef>
          <a:effectRef idx="0">
            <a:schemeClr val="dk1"/>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Conditional Probability</a:t>
            </a:r>
          </a:p>
        </p:txBody>
      </p:sp>
      <p:sp>
        <p:nvSpPr>
          <p:cNvPr id="22531" name="Subtitle 2"/>
          <p:cNvSpPr>
            <a:spLocks noGrp="1"/>
          </p:cNvSpPr>
          <p:nvPr>
            <p:ph type="subTitle" idx="1"/>
          </p:nvPr>
        </p:nvSpPr>
        <p:spPr>
          <a:xfrm>
            <a:off x="192467" y="748352"/>
            <a:ext cx="8801408" cy="5989638"/>
          </a:xfrm>
        </p:spPr>
        <p:txBody>
          <a:bodyPr/>
          <a:lstStyle/>
          <a:p>
            <a:pPr algn="just"/>
            <a:r>
              <a:rPr lang="en-US" dirty="0" smtClean="0"/>
              <a:t>A </a:t>
            </a:r>
            <a:r>
              <a:rPr lang="en-US" b="1" dirty="0" smtClean="0"/>
              <a:t>conditional probability </a:t>
            </a:r>
            <a:r>
              <a:rPr lang="en-US" dirty="0" smtClean="0"/>
              <a:t>measures the probability of an event given that (by assumption, presumption, assertion or evidence) another event has occurred. </a:t>
            </a:r>
          </a:p>
          <a:p>
            <a:pPr algn="just"/>
            <a:r>
              <a:rPr lang="en-US" dirty="0" smtClean="0"/>
              <a:t>If the event of interest is </a:t>
            </a:r>
            <a:r>
              <a:rPr lang="en-US" i="1" dirty="0" smtClean="0"/>
              <a:t>A </a:t>
            </a:r>
            <a:r>
              <a:rPr lang="en-US" dirty="0" smtClean="0"/>
              <a:t>and the event </a:t>
            </a:r>
            <a:r>
              <a:rPr lang="en-US" i="1" dirty="0" smtClean="0"/>
              <a:t>B </a:t>
            </a:r>
            <a:r>
              <a:rPr lang="en-US" dirty="0" smtClean="0"/>
              <a:t>is known or assumed to have occurred, </a:t>
            </a:r>
            <a:r>
              <a:rPr lang="en-US" dirty="0"/>
              <a:t>"the conditional probability of </a:t>
            </a:r>
            <a:r>
              <a:rPr lang="en-US" i="1" dirty="0"/>
              <a:t>A</a:t>
            </a:r>
            <a:r>
              <a:rPr lang="en-US" dirty="0"/>
              <a:t> given </a:t>
            </a:r>
            <a:r>
              <a:rPr lang="en-US" i="1" dirty="0"/>
              <a:t>B</a:t>
            </a:r>
            <a:r>
              <a:rPr lang="en-US" dirty="0"/>
              <a:t>", or "the probability of </a:t>
            </a:r>
            <a:r>
              <a:rPr lang="en-US" i="1" dirty="0"/>
              <a:t>A</a:t>
            </a:r>
            <a:r>
              <a:rPr lang="en-US" dirty="0"/>
              <a:t> under the condition </a:t>
            </a:r>
            <a:r>
              <a:rPr lang="en-US" i="1" dirty="0"/>
              <a:t>B</a:t>
            </a:r>
            <a:r>
              <a:rPr lang="en-US" dirty="0" smtClean="0"/>
              <a:t>", For example,</a:t>
            </a:r>
          </a:p>
          <a:p>
            <a:pPr algn="just"/>
            <a:endParaRPr lang="en-US" dirty="0" smtClean="0"/>
          </a:p>
          <a:p>
            <a:pPr marL="342900" indent="-342900" algn="just">
              <a:buFont typeface="Wingdings" pitchFamily="2" charset="2"/>
              <a:buChar char="q"/>
            </a:pPr>
            <a:r>
              <a:rPr lang="en-US" b="1" dirty="0"/>
              <a:t>P</a:t>
            </a:r>
            <a:r>
              <a:rPr lang="en-US" b="1" dirty="0" smtClean="0"/>
              <a:t>robability </a:t>
            </a:r>
            <a:r>
              <a:rPr lang="en-US" b="1" dirty="0"/>
              <a:t>that any given person has a cough on any given day may be only 5%. </a:t>
            </a:r>
            <a:endParaRPr lang="en-US" b="1" dirty="0" smtClean="0"/>
          </a:p>
          <a:p>
            <a:pPr marL="342900" indent="-342900" algn="just">
              <a:buFont typeface="Wingdings" pitchFamily="2" charset="2"/>
              <a:buChar char="q"/>
            </a:pPr>
            <a:r>
              <a:rPr lang="en-US" dirty="0" smtClean="0"/>
              <a:t>But </a:t>
            </a:r>
            <a:r>
              <a:rPr lang="en-US" dirty="0"/>
              <a:t>if we know or assume that the person has a cold, then they are much more likely to be coughing</a:t>
            </a:r>
            <a:r>
              <a:rPr lang="en-US" dirty="0" smtClean="0"/>
              <a:t>.</a:t>
            </a:r>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The </a:t>
            </a:r>
            <a:r>
              <a:rPr lang="en-US" dirty="0"/>
              <a:t>conditional probability of coughing given that you have a cold might be a much higher 75%</a:t>
            </a:r>
            <a:endParaRPr lang="en-US" dirty="0" smtClean="0"/>
          </a:p>
        </p:txBody>
      </p:sp>
      <p:sp>
        <p:nvSpPr>
          <p:cNvPr id="2253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1E62BF-C215-4384-AA13-B90974067E31}" type="slidenum">
              <a:rPr lang="en-US" sz="1000" smtClean="0"/>
              <a:pPr/>
              <a:t>21</a:t>
            </a:fld>
            <a:endParaRPr lang="en-US" sz="1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232012" y="0"/>
            <a:ext cx="8802806" cy="669925"/>
          </a:xfr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Conditional Probability</a:t>
            </a:r>
          </a:p>
        </p:txBody>
      </p:sp>
      <p:sp>
        <p:nvSpPr>
          <p:cNvPr id="22531" name="Subtitle 2"/>
          <p:cNvSpPr>
            <a:spLocks noGrp="1"/>
          </p:cNvSpPr>
          <p:nvPr>
            <p:ph type="subTitle" idx="1"/>
          </p:nvPr>
        </p:nvSpPr>
        <p:spPr>
          <a:xfrm>
            <a:off x="192467" y="748352"/>
            <a:ext cx="8801408" cy="5989638"/>
          </a:xfrm>
        </p:spPr>
        <p:txBody>
          <a:bodyPr/>
          <a:lstStyle/>
          <a:p>
            <a:pPr marL="342900" indent="-342900" algn="just">
              <a:buFont typeface="Wingdings" pitchFamily="2" charset="2"/>
              <a:buChar char="q"/>
            </a:pPr>
            <a:r>
              <a:rPr lang="en-US" i="1" dirty="0"/>
              <a:t>P</a:t>
            </a:r>
            <a:r>
              <a:rPr lang="en-US" dirty="0"/>
              <a:t>(</a:t>
            </a:r>
            <a:r>
              <a:rPr lang="en-US" i="1" dirty="0"/>
              <a:t>A</a:t>
            </a:r>
            <a:r>
              <a:rPr lang="en-US" dirty="0"/>
              <a:t>|</a:t>
            </a:r>
            <a:r>
              <a:rPr lang="en-US" i="1" dirty="0"/>
              <a:t>B</a:t>
            </a:r>
            <a:r>
              <a:rPr lang="en-US" dirty="0"/>
              <a:t>) may or may not be equal to </a:t>
            </a:r>
            <a:r>
              <a:rPr lang="en-US" i="1" dirty="0"/>
              <a:t>P</a:t>
            </a:r>
            <a:r>
              <a:rPr lang="en-US" dirty="0"/>
              <a:t>(</a:t>
            </a:r>
            <a:r>
              <a:rPr lang="en-US" i="1" dirty="0"/>
              <a:t>A</a:t>
            </a:r>
            <a:r>
              <a:rPr lang="en-US" dirty="0"/>
              <a:t>) (the unconditional probability of </a:t>
            </a:r>
            <a:r>
              <a:rPr lang="en-US" i="1" dirty="0"/>
              <a:t>A</a:t>
            </a:r>
            <a:r>
              <a:rPr lang="en-US" dirty="0"/>
              <a:t>). If </a:t>
            </a:r>
            <a:r>
              <a:rPr lang="en-US" i="1" dirty="0"/>
              <a:t>P</a:t>
            </a:r>
            <a:r>
              <a:rPr lang="en-US" dirty="0"/>
              <a:t>(</a:t>
            </a:r>
            <a:r>
              <a:rPr lang="en-US" i="1" dirty="0"/>
              <a:t>A</a:t>
            </a:r>
            <a:r>
              <a:rPr lang="en-US" dirty="0"/>
              <a:t>|</a:t>
            </a:r>
            <a:r>
              <a:rPr lang="en-US" i="1" dirty="0"/>
              <a:t>B</a:t>
            </a:r>
            <a:r>
              <a:rPr lang="en-US" dirty="0"/>
              <a:t>) = </a:t>
            </a:r>
            <a:r>
              <a:rPr lang="en-US" i="1" dirty="0"/>
              <a:t>P</a:t>
            </a:r>
            <a:r>
              <a:rPr lang="en-US" dirty="0"/>
              <a:t>(</a:t>
            </a:r>
            <a:r>
              <a:rPr lang="en-US" i="1" dirty="0"/>
              <a:t>A</a:t>
            </a:r>
            <a:r>
              <a:rPr lang="en-US" dirty="0"/>
              <a:t>), then events </a:t>
            </a:r>
            <a:r>
              <a:rPr lang="en-US" i="1" dirty="0"/>
              <a:t>A</a:t>
            </a:r>
            <a:r>
              <a:rPr lang="en-US" dirty="0"/>
              <a:t> and </a:t>
            </a:r>
            <a:r>
              <a:rPr lang="en-US" i="1" dirty="0"/>
              <a:t>B</a:t>
            </a:r>
            <a:r>
              <a:rPr lang="en-US" dirty="0"/>
              <a:t> are said to be independent</a:t>
            </a:r>
            <a:r>
              <a:rPr lang="en-US" dirty="0" smtClean="0"/>
              <a:t>:.</a:t>
            </a:r>
          </a:p>
          <a:p>
            <a:pPr marL="342900" indent="-342900" algn="just">
              <a:buFont typeface="Wingdings" pitchFamily="2" charset="2"/>
              <a:buChar char="q"/>
            </a:pPr>
            <a:r>
              <a:rPr lang="en-US" i="1" dirty="0"/>
              <a:t>P</a:t>
            </a:r>
            <a:r>
              <a:rPr lang="en-US" dirty="0"/>
              <a:t>(</a:t>
            </a:r>
            <a:r>
              <a:rPr lang="en-US" i="1" dirty="0"/>
              <a:t>A</a:t>
            </a:r>
            <a:r>
              <a:rPr lang="en-US" dirty="0"/>
              <a:t>|</a:t>
            </a:r>
            <a:r>
              <a:rPr lang="en-US" i="1" dirty="0"/>
              <a:t>B</a:t>
            </a:r>
            <a:r>
              <a:rPr lang="en-US" dirty="0"/>
              <a:t>) (the conditional probability of A given B) is not equal to </a:t>
            </a:r>
            <a:r>
              <a:rPr lang="en-US" i="1" dirty="0"/>
              <a:t>P</a:t>
            </a:r>
            <a:r>
              <a:rPr lang="en-US" dirty="0"/>
              <a:t>(</a:t>
            </a:r>
            <a:r>
              <a:rPr lang="en-US" i="1" dirty="0"/>
              <a:t>B</a:t>
            </a:r>
            <a:r>
              <a:rPr lang="en-US" dirty="0"/>
              <a:t>|</a:t>
            </a:r>
            <a:r>
              <a:rPr lang="en-US" i="1" dirty="0"/>
              <a:t>A</a:t>
            </a:r>
            <a:r>
              <a:rPr lang="en-US" dirty="0" smtClean="0"/>
              <a:t>).</a:t>
            </a:r>
          </a:p>
          <a:p>
            <a:pPr marL="342900" indent="-342900" algn="just">
              <a:buFont typeface="Wingdings" pitchFamily="2" charset="2"/>
              <a:buChar char="q"/>
            </a:pPr>
            <a:r>
              <a:rPr lang="en-US" dirty="0"/>
              <a:t>For example, </a:t>
            </a:r>
            <a:r>
              <a:rPr lang="en-US" b="1" dirty="0"/>
              <a:t>if a person has dengue they might have a 90%</a:t>
            </a:r>
            <a:r>
              <a:rPr lang="en-US" dirty="0"/>
              <a:t> chance of testing positive for dengue. In this case what is being measured is that if event </a:t>
            </a:r>
            <a:r>
              <a:rPr lang="en-US" i="1" dirty="0"/>
              <a:t>B</a:t>
            </a:r>
            <a:r>
              <a:rPr lang="en-US" dirty="0"/>
              <a:t> ("having dengue") has occurred, </a:t>
            </a:r>
            <a:endParaRPr lang="en-US" dirty="0" smtClean="0"/>
          </a:p>
          <a:p>
            <a:pPr marL="342900" indent="-342900" algn="just">
              <a:buFont typeface="Wingdings" pitchFamily="2" charset="2"/>
              <a:buChar char="q"/>
            </a:pPr>
            <a:r>
              <a:rPr lang="en-US" dirty="0" smtClean="0"/>
              <a:t>the </a:t>
            </a:r>
            <a:r>
              <a:rPr lang="en-US" dirty="0"/>
              <a:t>probability of </a:t>
            </a:r>
            <a:r>
              <a:rPr lang="en-US" i="1" dirty="0"/>
              <a:t>A</a:t>
            </a:r>
            <a:r>
              <a:rPr lang="en-US" dirty="0"/>
              <a:t> (</a:t>
            </a:r>
            <a:r>
              <a:rPr lang="en-US" i="1" dirty="0"/>
              <a:t>test is positive</a:t>
            </a:r>
            <a:r>
              <a:rPr lang="en-US" dirty="0"/>
              <a:t>) given that </a:t>
            </a:r>
            <a:r>
              <a:rPr lang="en-US" i="1" dirty="0"/>
              <a:t>B</a:t>
            </a:r>
            <a:r>
              <a:rPr lang="en-US" dirty="0"/>
              <a:t> (</a:t>
            </a:r>
            <a:r>
              <a:rPr lang="en-US" i="1" dirty="0"/>
              <a:t>having dengue</a:t>
            </a:r>
            <a:r>
              <a:rPr lang="en-US" dirty="0"/>
              <a:t>) occurred is 90%: that is, </a:t>
            </a:r>
            <a:r>
              <a:rPr lang="en-US" i="1" dirty="0"/>
              <a:t>P</a:t>
            </a:r>
            <a:r>
              <a:rPr lang="en-US" dirty="0"/>
              <a:t>(</a:t>
            </a:r>
            <a:r>
              <a:rPr lang="en-US" i="1" dirty="0"/>
              <a:t>A</a:t>
            </a:r>
            <a:r>
              <a:rPr lang="en-US" dirty="0"/>
              <a:t>|</a:t>
            </a:r>
            <a:r>
              <a:rPr lang="en-US" i="1" dirty="0"/>
              <a:t>B</a:t>
            </a:r>
            <a:r>
              <a:rPr lang="en-US" dirty="0"/>
              <a:t>) = 90%</a:t>
            </a:r>
            <a:endParaRPr lang="en-US" dirty="0" smtClean="0"/>
          </a:p>
        </p:txBody>
      </p:sp>
      <p:sp>
        <p:nvSpPr>
          <p:cNvPr id="2253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1E62BF-C215-4384-AA13-B90974067E31}" type="slidenum">
              <a:rPr lang="en-US" sz="1000" smtClean="0"/>
              <a:pPr/>
              <a:t>22</a:t>
            </a:fld>
            <a:endParaRPr lang="en-US" sz="1000" smtClean="0"/>
          </a:p>
        </p:txBody>
      </p:sp>
    </p:spTree>
    <p:extLst>
      <p:ext uri="{BB962C8B-B14F-4D97-AF65-F5344CB8AC3E}">
        <p14:creationId xmlns:p14="http://schemas.microsoft.com/office/powerpoint/2010/main" val="880132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50125" y="0"/>
            <a:ext cx="8748215" cy="669925"/>
          </a:xfr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Conditional Probability</a:t>
            </a:r>
          </a:p>
        </p:txBody>
      </p:sp>
      <p:sp>
        <p:nvSpPr>
          <p:cNvPr id="22531" name="Subtitle 2"/>
          <p:cNvSpPr>
            <a:spLocks noGrp="1" noRot="1" noChangeAspect="1" noMove="1" noResize="1" noEditPoints="1" noAdjustHandles="1" noChangeArrowheads="1" noChangeShapeType="1" noTextEdit="1"/>
          </p:cNvSpPr>
          <p:nvPr>
            <p:ph type="subTitle" idx="1"/>
          </p:nvPr>
        </p:nvSpPr>
        <p:spPr>
          <a:xfrm>
            <a:off x="369888" y="762000"/>
            <a:ext cx="8774112" cy="5989320"/>
          </a:xfrm>
          <a:blipFill rotWithShape="1">
            <a:blip r:embed="rId2"/>
            <a:stretch>
              <a:fillRect l="-1112" t="-814" r="-2015"/>
            </a:stretch>
          </a:blipFill>
          <a:extLst/>
        </p:spPr>
        <p:txBody>
          <a:bodyPr/>
          <a:lstStyle/>
          <a:p>
            <a:r>
              <a:rPr lang="en-US" dirty="0">
                <a:noFill/>
              </a:rPr>
              <a:t> </a:t>
            </a:r>
          </a:p>
        </p:txBody>
      </p:sp>
      <p:sp>
        <p:nvSpPr>
          <p:cNvPr id="2355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5E7F87-A268-4778-812C-DF5100924128}" type="slidenum">
              <a:rPr lang="en-US" sz="1000" smtClean="0"/>
              <a:pPr/>
              <a:t>23</a:t>
            </a:fld>
            <a:endParaRPr lang="en-US" sz="1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63880" y="0"/>
            <a:ext cx="7772400" cy="1143000"/>
          </a:xfrm>
        </p:spPr>
        <p:txBody>
          <a:bodyPr/>
          <a:lstStyle/>
          <a:p>
            <a:r>
              <a:rPr lang="en-GB" sz="3200" dirty="0"/>
              <a:t>Combining Probabilities: the product rule</a:t>
            </a:r>
          </a:p>
        </p:txBody>
      </p:sp>
      <p:sp>
        <p:nvSpPr>
          <p:cNvPr id="229379" name="Rectangle 3"/>
          <p:cNvSpPr>
            <a:spLocks noGrp="1" noChangeArrowheads="1"/>
          </p:cNvSpPr>
          <p:nvPr>
            <p:ph type="body" idx="1"/>
          </p:nvPr>
        </p:nvSpPr>
        <p:spPr>
          <a:xfrm>
            <a:off x="548640" y="1005840"/>
            <a:ext cx="8458200" cy="5090160"/>
          </a:xfrm>
        </p:spPr>
        <p:txBody>
          <a:bodyPr/>
          <a:lstStyle/>
          <a:p>
            <a:r>
              <a:rPr lang="en-GB" dirty="0"/>
              <a:t>How we can work out the likelihood of two events </a:t>
            </a:r>
            <a:r>
              <a:rPr lang="en-GB" dirty="0" smtClean="0"/>
              <a:t>occurring </a:t>
            </a:r>
            <a:r>
              <a:rPr lang="en-GB" dirty="0"/>
              <a:t>together given their base and conditional probabilities?</a:t>
            </a:r>
          </a:p>
          <a:p>
            <a:endParaRPr lang="en-GB" dirty="0"/>
          </a:p>
          <a:p>
            <a:endParaRPr lang="en-GB" dirty="0"/>
          </a:p>
          <a:p>
            <a:endParaRPr lang="en-GB" dirty="0"/>
          </a:p>
          <a:p>
            <a:r>
              <a:rPr lang="en-GB" dirty="0"/>
              <a:t>So in our toy example 1:</a:t>
            </a:r>
          </a:p>
          <a:p>
            <a:endParaRPr lang="en-GB" dirty="0"/>
          </a:p>
          <a:p>
            <a:endParaRPr lang="en-GB" dirty="0"/>
          </a:p>
          <a:p>
            <a:endParaRPr lang="en-GB" dirty="0"/>
          </a:p>
          <a:p>
            <a:endParaRPr lang="en-GB" dirty="0"/>
          </a:p>
          <a:p>
            <a:r>
              <a:rPr lang="en-GB" dirty="0"/>
              <a:t>But this doesn’t help us answer our question:</a:t>
            </a:r>
          </a:p>
          <a:p>
            <a:pPr>
              <a:buFont typeface="Wingdings" pitchFamily="2" charset="2"/>
              <a:buNone/>
            </a:pPr>
            <a:r>
              <a:rPr lang="en-GB" dirty="0"/>
              <a:t>		“I have toothache. Do I have a cavity?”</a:t>
            </a:r>
          </a:p>
          <a:p>
            <a:pPr>
              <a:buFont typeface="Wingdings" pitchFamily="2" charset="2"/>
              <a:buNone/>
            </a:pPr>
            <a:endParaRPr lang="en-GB" dirty="0"/>
          </a:p>
        </p:txBody>
      </p:sp>
      <p:graphicFrame>
        <p:nvGraphicFramePr>
          <p:cNvPr id="229380" name="Object 4"/>
          <p:cNvGraphicFramePr>
            <a:graphicFrameLocks noChangeAspect="1"/>
          </p:cNvGraphicFramePr>
          <p:nvPr>
            <p:extLst>
              <p:ext uri="{D42A27DB-BD31-4B8C-83A1-F6EECF244321}">
                <p14:modId xmlns:p14="http://schemas.microsoft.com/office/powerpoint/2010/main" val="1798536817"/>
              </p:ext>
            </p:extLst>
          </p:nvPr>
        </p:nvGraphicFramePr>
        <p:xfrm>
          <a:off x="1982153" y="2071688"/>
          <a:ext cx="4935537" cy="428625"/>
        </p:xfrm>
        <a:graphic>
          <a:graphicData uri="http://schemas.openxmlformats.org/presentationml/2006/ole">
            <mc:AlternateContent xmlns:mc="http://schemas.openxmlformats.org/markup-compatibility/2006">
              <mc:Choice xmlns:v="urn:schemas-microsoft-com:vml" Requires="v">
                <p:oleObj spid="_x0000_s29019" name="Equation" r:id="rId3" imgW="2336760" imgH="203040" progId="Equation.3">
                  <p:embed/>
                </p:oleObj>
              </mc:Choice>
              <mc:Fallback>
                <p:oleObj name="Equation" r:id="rId3" imgW="2336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153" y="2071688"/>
                        <a:ext cx="4935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extLst>
              <p:ext uri="{D42A27DB-BD31-4B8C-83A1-F6EECF244321}">
                <p14:modId xmlns:p14="http://schemas.microsoft.com/office/powerpoint/2010/main" val="3922352957"/>
              </p:ext>
            </p:extLst>
          </p:nvPr>
        </p:nvGraphicFramePr>
        <p:xfrm>
          <a:off x="1226820" y="3617595"/>
          <a:ext cx="7080250" cy="428625"/>
        </p:xfrm>
        <a:graphic>
          <a:graphicData uri="http://schemas.openxmlformats.org/presentationml/2006/ole">
            <mc:AlternateContent xmlns:mc="http://schemas.openxmlformats.org/markup-compatibility/2006">
              <mc:Choice xmlns:v="urn:schemas-microsoft-com:vml" Requires="v">
                <p:oleObj spid="_x0000_s29020" name="Equation" r:id="rId5" imgW="3352680" imgH="203040" progId="Equation.3">
                  <p:embed/>
                </p:oleObj>
              </mc:Choice>
              <mc:Fallback>
                <p:oleObj name="Equation" r:id="rId5" imgW="33526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6820" y="3617595"/>
                        <a:ext cx="70802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2" name="Object 6"/>
          <p:cNvGraphicFramePr>
            <a:graphicFrameLocks noChangeAspect="1"/>
          </p:cNvGraphicFramePr>
          <p:nvPr>
            <p:extLst>
              <p:ext uri="{D42A27DB-BD31-4B8C-83A1-F6EECF244321}">
                <p14:modId xmlns:p14="http://schemas.microsoft.com/office/powerpoint/2010/main" val="3251379091"/>
              </p:ext>
            </p:extLst>
          </p:nvPr>
        </p:nvGraphicFramePr>
        <p:xfrm>
          <a:off x="3997008" y="4204335"/>
          <a:ext cx="4719637" cy="428625"/>
        </p:xfrm>
        <a:graphic>
          <a:graphicData uri="http://schemas.openxmlformats.org/presentationml/2006/ole">
            <mc:AlternateContent xmlns:mc="http://schemas.openxmlformats.org/markup-compatibility/2006">
              <mc:Choice xmlns:v="urn:schemas-microsoft-com:vml" Requires="v">
                <p:oleObj spid="_x0000_s29021" name="Equation" r:id="rId7" imgW="2234880" imgH="203040" progId="Equation.3">
                  <p:embed/>
                </p:oleObj>
              </mc:Choice>
              <mc:Fallback>
                <p:oleObj name="Equation" r:id="rId7" imgW="22348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008" y="4204335"/>
                        <a:ext cx="47196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3027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72E66F-D89C-4CD2-8CC9-E6732337027D}" type="slidenum">
              <a:rPr lang="en-US" sz="1000" smtClean="0">
                <a:ea typeface="ＭＳ Ｐゴシック" pitchFamily="34" charset="-128"/>
              </a:rPr>
              <a:pPr/>
              <a:t>25</a:t>
            </a:fld>
            <a:endParaRPr lang="en-US" sz="1000" smtClean="0">
              <a:ea typeface="ＭＳ Ｐゴシック" pitchFamily="34" charset="-128"/>
            </a:endParaRPr>
          </a:p>
        </p:txBody>
      </p:sp>
      <p:sp>
        <p:nvSpPr>
          <p:cNvPr id="3075" name="Rectangle 2"/>
          <p:cNvSpPr>
            <a:spLocks noGrp="1" noChangeArrowheads="1"/>
          </p:cNvSpPr>
          <p:nvPr>
            <p:ph type="title"/>
          </p:nvPr>
        </p:nvSpPr>
        <p:spPr>
          <a:xfrm>
            <a:off x="0" y="0"/>
            <a:ext cx="9144000" cy="738187"/>
          </a:xfrm>
          <a:ln/>
        </p:spPr>
        <p:style>
          <a:lnRef idx="2">
            <a:schemeClr val="dk1">
              <a:shade val="50000"/>
            </a:schemeClr>
          </a:lnRef>
          <a:fillRef idx="1">
            <a:schemeClr val="dk1"/>
          </a:fillRef>
          <a:effectRef idx="0">
            <a:schemeClr val="dk1"/>
          </a:effectRef>
          <a:fontRef idx="minor">
            <a:schemeClr val="lt1"/>
          </a:fontRef>
        </p:style>
        <p:txBody>
          <a:bodyPr/>
          <a:lstStyle/>
          <a:p>
            <a:r>
              <a:rPr lang="en-US" b="0" dirty="0" smtClean="0"/>
              <a:t>KOLMOGOROV'S AXIOMS</a:t>
            </a:r>
            <a:r>
              <a:rPr lang="en-US" dirty="0" smtClean="0">
                <a:solidFill>
                  <a:srgbClr val="FF0000"/>
                </a:solidFill>
                <a:latin typeface="+mn-lt"/>
              </a:rPr>
              <a:t>?</a:t>
            </a:r>
          </a:p>
        </p:txBody>
      </p:sp>
      <p:sp>
        <p:nvSpPr>
          <p:cNvPr id="5124" name="Rectangle 3"/>
          <p:cNvSpPr>
            <a:spLocks noGrp="1" noChangeArrowheads="1"/>
          </p:cNvSpPr>
          <p:nvPr>
            <p:ph type="body" idx="1"/>
          </p:nvPr>
        </p:nvSpPr>
        <p:spPr>
          <a:xfrm>
            <a:off x="162560" y="791570"/>
            <a:ext cx="8981440" cy="5824822"/>
          </a:xfrm>
        </p:spPr>
        <p:txBody>
          <a:bodyPr/>
          <a:lstStyle/>
          <a:p>
            <a:pPr marL="457200" indent="-457200" algn="just">
              <a:lnSpc>
                <a:spcPct val="90000"/>
              </a:lnSpc>
            </a:pPr>
            <a:r>
              <a:rPr lang="en-US" dirty="0" smtClean="0"/>
              <a:t>Kolmogorov showed that three simple axioms lead to the rules of probability theory</a:t>
            </a:r>
          </a:p>
          <a:p>
            <a:pPr marL="457200" indent="-457200" algn="just">
              <a:lnSpc>
                <a:spcPct val="90000"/>
              </a:lnSpc>
              <a:buFontTx/>
              <a:buAutoNum type="arabicPeriod"/>
            </a:pPr>
            <a:r>
              <a:rPr lang="en-US" sz="2800" dirty="0" smtClean="0"/>
              <a:t>All probabilities are between 0 and 1:</a:t>
            </a:r>
          </a:p>
          <a:p>
            <a:pPr marL="720725" lvl="1" indent="-381000" algn="just">
              <a:lnSpc>
                <a:spcPct val="90000"/>
              </a:lnSpc>
              <a:buFontTx/>
              <a:buChar char="•"/>
            </a:pPr>
            <a:r>
              <a:rPr lang="en-US" sz="2800" dirty="0" smtClean="0"/>
              <a:t>      0 </a:t>
            </a:r>
            <a:r>
              <a:rPr lang="en-US" sz="2800" dirty="0" smtClean="0">
                <a:cs typeface="Times New Roman" pitchFamily="18" charset="0"/>
              </a:rPr>
              <a:t>≤</a:t>
            </a:r>
            <a:r>
              <a:rPr lang="en-US" sz="2800" dirty="0" smtClean="0"/>
              <a:t> P(a) </a:t>
            </a:r>
            <a:r>
              <a:rPr lang="en-US" sz="2800" dirty="0" smtClean="0">
                <a:cs typeface="Times New Roman" pitchFamily="18" charset="0"/>
              </a:rPr>
              <a:t>≤</a:t>
            </a:r>
            <a:r>
              <a:rPr lang="en-US" sz="2800" dirty="0" smtClean="0"/>
              <a:t> 1</a:t>
            </a:r>
          </a:p>
          <a:p>
            <a:pPr marL="457200" indent="-457200" algn="just">
              <a:lnSpc>
                <a:spcPct val="90000"/>
              </a:lnSpc>
              <a:buFontTx/>
              <a:buAutoNum type="arabicPeriod"/>
            </a:pPr>
            <a:r>
              <a:rPr lang="en-US" sz="2800" dirty="0"/>
              <a:t>Necessarily true (i.e., valid) propositions have probability </a:t>
            </a:r>
            <a:r>
              <a:rPr lang="en-US" sz="2800" dirty="0" smtClean="0"/>
              <a:t>1, </a:t>
            </a:r>
            <a:r>
              <a:rPr lang="en-US" sz="2800" dirty="0"/>
              <a:t>and necessarily false</a:t>
            </a:r>
            <a:r>
              <a:rPr lang="en-US" sz="2800" dirty="0" smtClean="0"/>
              <a:t>  0     P(true) = 1 ; P(false) = 0</a:t>
            </a:r>
          </a:p>
          <a:p>
            <a:pPr algn="just"/>
            <a:r>
              <a:rPr lang="en-US" sz="2800" dirty="0"/>
              <a:t>Next, we need an axiom that connects the probabilities of logically related propositions. </a:t>
            </a:r>
            <a:r>
              <a:rPr lang="en-US" sz="2800" dirty="0" smtClean="0"/>
              <a:t>The simplest </a:t>
            </a:r>
            <a:r>
              <a:rPr lang="en-US" sz="2800" dirty="0"/>
              <a:t>way </a:t>
            </a:r>
            <a:r>
              <a:rPr lang="en-US" sz="2800" dirty="0" smtClean="0"/>
              <a:t>disjunction </a:t>
            </a:r>
            <a:r>
              <a:rPr lang="en-US" sz="2800" dirty="0"/>
              <a:t>as follows</a:t>
            </a:r>
            <a:endParaRPr lang="en-US" sz="2800" dirty="0" smtClean="0"/>
          </a:p>
          <a:p>
            <a:pPr marL="0" indent="0" algn="just">
              <a:lnSpc>
                <a:spcPct val="90000"/>
              </a:lnSpc>
              <a:buNone/>
            </a:pPr>
            <a:r>
              <a:rPr lang="en-US" sz="2800" dirty="0" smtClean="0"/>
              <a:t>3. The probability of a disjunction is given by:</a:t>
            </a:r>
          </a:p>
          <a:p>
            <a:pPr marL="720725" lvl="1" indent="-381000" algn="just">
              <a:lnSpc>
                <a:spcPct val="90000"/>
              </a:lnSpc>
              <a:buFontTx/>
              <a:buChar char="•"/>
            </a:pPr>
            <a:r>
              <a:rPr lang="en-US" sz="2800" dirty="0" smtClean="0"/>
              <a:t>        P(a </a:t>
            </a:r>
            <a:r>
              <a:rPr lang="en-US" sz="2800" dirty="0" smtClean="0">
                <a:sym typeface="Symbol" pitchFamily="18" charset="2"/>
              </a:rPr>
              <a:t> b) = P(a) + P(b) – P(a  b)</a:t>
            </a:r>
          </a:p>
        </p:txBody>
      </p:sp>
      <p:grpSp>
        <p:nvGrpSpPr>
          <p:cNvPr id="5125" name="Group 4"/>
          <p:cNvGrpSpPr>
            <a:grpSpLocks/>
          </p:cNvGrpSpPr>
          <p:nvPr/>
        </p:nvGrpSpPr>
        <p:grpSpPr bwMode="auto">
          <a:xfrm>
            <a:off x="6873875" y="5244792"/>
            <a:ext cx="2133600" cy="1371600"/>
            <a:chOff x="1440" y="3504"/>
            <a:chExt cx="768" cy="528"/>
          </a:xfrm>
        </p:grpSpPr>
        <p:sp>
          <p:nvSpPr>
            <p:cNvPr id="5129" name="Oval 5"/>
            <p:cNvSpPr>
              <a:spLocks noChangeArrowheads="1"/>
            </p:cNvSpPr>
            <p:nvPr/>
          </p:nvSpPr>
          <p:spPr bwMode="auto">
            <a:xfrm>
              <a:off x="1440" y="3504"/>
              <a:ext cx="528" cy="528"/>
            </a:xfrm>
            <a:prstGeom prst="ellipse">
              <a:avLst/>
            </a:prstGeom>
            <a:solidFill>
              <a:schemeClr val="hlink"/>
            </a:solidFill>
            <a:ln w="9525">
              <a:solidFill>
                <a:schemeClr val="tx1"/>
              </a:solidFill>
              <a:round/>
              <a:headEnd/>
              <a:tailEnd/>
            </a:ln>
          </p:spPr>
          <p:txBody>
            <a:bodyPr wrap="none" anchor="ctr"/>
            <a:lstStyle/>
            <a:p>
              <a:pPr algn="ctr"/>
              <a:endParaRPr lang="en-US">
                <a:sym typeface="Symbol" pitchFamily="18" charset="2"/>
              </a:endParaRPr>
            </a:p>
          </p:txBody>
        </p:sp>
        <p:sp>
          <p:nvSpPr>
            <p:cNvPr id="5130" name="Oval 6"/>
            <p:cNvSpPr>
              <a:spLocks noChangeArrowheads="1"/>
            </p:cNvSpPr>
            <p:nvPr/>
          </p:nvSpPr>
          <p:spPr bwMode="auto">
            <a:xfrm>
              <a:off x="1680" y="3504"/>
              <a:ext cx="528" cy="528"/>
            </a:xfrm>
            <a:prstGeom prst="ellipse">
              <a:avLst/>
            </a:prstGeom>
            <a:solidFill>
              <a:srgbClr val="FF9999">
                <a:alpha val="52940"/>
              </a:srgbClr>
            </a:solidFill>
            <a:ln w="9525">
              <a:solidFill>
                <a:schemeClr val="tx1"/>
              </a:solidFill>
              <a:round/>
              <a:headEnd/>
              <a:tailEnd/>
            </a:ln>
          </p:spPr>
          <p:txBody>
            <a:bodyPr wrap="none" anchor="ctr"/>
            <a:lstStyle/>
            <a:p>
              <a:endParaRPr lang="en-US"/>
            </a:p>
          </p:txBody>
        </p:sp>
      </p:grpSp>
      <p:sp>
        <p:nvSpPr>
          <p:cNvPr id="5126" name="Text Box 7"/>
          <p:cNvSpPr txBox="1">
            <a:spLocks noChangeArrowheads="1"/>
          </p:cNvSpPr>
          <p:nvPr/>
        </p:nvSpPr>
        <p:spPr bwMode="auto">
          <a:xfrm>
            <a:off x="8124349" y="6400800"/>
            <a:ext cx="655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err="1">
                <a:ea typeface="ＭＳ Ｐゴシック" pitchFamily="34" charset="-128"/>
              </a:rPr>
              <a:t>a</a:t>
            </a:r>
            <a:r>
              <a:rPr lang="en-US" dirty="0" err="1">
                <a:ea typeface="ＭＳ Ｐゴシック" pitchFamily="34" charset="-128"/>
                <a:sym typeface="Symbol" pitchFamily="18" charset="2"/>
              </a:rPr>
              <a:t>b</a:t>
            </a:r>
            <a:endParaRPr lang="en-US" dirty="0">
              <a:ea typeface="ＭＳ Ｐゴシック" pitchFamily="34" charset="-128"/>
            </a:endParaRPr>
          </a:p>
        </p:txBody>
      </p:sp>
      <p:sp>
        <p:nvSpPr>
          <p:cNvPr id="5127" name="Text Box 8"/>
          <p:cNvSpPr txBox="1">
            <a:spLocks noChangeArrowheads="1"/>
          </p:cNvSpPr>
          <p:nvPr/>
        </p:nvSpPr>
        <p:spPr bwMode="auto">
          <a:xfrm>
            <a:off x="8000365" y="5699760"/>
            <a:ext cx="560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ea typeface="ＭＳ Ｐゴシック" pitchFamily="34" charset="-128"/>
              </a:rPr>
              <a:t>a</a:t>
            </a:r>
          </a:p>
        </p:txBody>
      </p:sp>
      <p:sp>
        <p:nvSpPr>
          <p:cNvPr id="5128" name="Text Box 9"/>
          <p:cNvSpPr txBox="1">
            <a:spLocks noChangeArrowheads="1"/>
          </p:cNvSpPr>
          <p:nvPr/>
        </p:nvSpPr>
        <p:spPr bwMode="auto">
          <a:xfrm>
            <a:off x="7204075" y="557784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ea typeface="ＭＳ Ｐゴシック" pitchFamily="34" charset="-128"/>
              </a:rPr>
              <a:t>b</a:t>
            </a:r>
          </a:p>
        </p:txBody>
      </p:sp>
    </p:spTree>
    <p:extLst>
      <p:ext uri="{BB962C8B-B14F-4D97-AF65-F5344CB8AC3E}">
        <p14:creationId xmlns:p14="http://schemas.microsoft.com/office/powerpoint/2010/main" val="1554450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72E66F-D89C-4CD2-8CC9-E6732337027D}" type="slidenum">
              <a:rPr lang="en-US" sz="1000" smtClean="0">
                <a:ea typeface="ＭＳ Ｐゴシック" pitchFamily="34" charset="-128"/>
              </a:rPr>
              <a:pPr/>
              <a:t>26</a:t>
            </a:fld>
            <a:endParaRPr lang="en-US" sz="1000" smtClean="0">
              <a:ea typeface="ＭＳ Ｐゴシック" pitchFamily="34" charset="-128"/>
            </a:endParaRPr>
          </a:p>
        </p:txBody>
      </p:sp>
      <p:sp>
        <p:nvSpPr>
          <p:cNvPr id="3075" name="Rectangle 2"/>
          <p:cNvSpPr>
            <a:spLocks noGrp="1" noChangeArrowheads="1"/>
          </p:cNvSpPr>
          <p:nvPr>
            <p:ph type="title"/>
          </p:nvPr>
        </p:nvSpPr>
        <p:spPr>
          <a:xfrm>
            <a:off x="0" y="0"/>
            <a:ext cx="9144000" cy="738187"/>
          </a:xfrm>
          <a:solidFill>
            <a:srgbClr val="FFFF00"/>
          </a:solidFill>
          <a:ln>
            <a:solidFill>
              <a:srgbClr val="00B050"/>
            </a:solidFill>
          </a:ln>
        </p:spPr>
        <p:txBody>
          <a:bodyPr/>
          <a:lstStyle/>
          <a:p>
            <a:r>
              <a:rPr lang="en-US" dirty="0"/>
              <a:t>Using the axioms of probability</a:t>
            </a:r>
            <a:endParaRPr lang="en-US" dirty="0" smtClean="0">
              <a:solidFill>
                <a:srgbClr val="FF0000"/>
              </a:solidFill>
              <a:latin typeface="+mn-lt"/>
            </a:endParaRPr>
          </a:p>
        </p:txBody>
      </p:sp>
      <mc:AlternateContent xmlns:mc="http://schemas.openxmlformats.org/markup-compatibility/2006" xmlns:a14="http://schemas.microsoft.com/office/drawing/2010/main">
        <mc:Choice Requires="a14">
          <p:sp>
            <p:nvSpPr>
              <p:cNvPr id="3" name="Rectangle 2"/>
              <p:cNvSpPr/>
              <p:nvPr/>
            </p:nvSpPr>
            <p:spPr>
              <a:xfrm>
                <a:off x="254000" y="1020356"/>
                <a:ext cx="8666480" cy="1569660"/>
              </a:xfrm>
              <a:prstGeom prst="rect">
                <a:avLst/>
              </a:prstGeom>
            </p:spPr>
            <p:txBody>
              <a:bodyPr wrap="square">
                <a:spAutoFit/>
              </a:bodyPr>
              <a:lstStyle/>
              <a:p>
                <a:r>
                  <a:rPr lang="en-US" dirty="0" smtClean="0"/>
                  <a:t>The </a:t>
                </a:r>
                <a:r>
                  <a:rPr lang="en-US" dirty="0"/>
                  <a:t>familiar </a:t>
                </a:r>
                <a:r>
                  <a:rPr lang="en-US" dirty="0" smtClean="0"/>
                  <a:t>rule for </a:t>
                </a:r>
                <a:r>
                  <a:rPr lang="en-US" dirty="0"/>
                  <a:t>negation follows by substituting </a:t>
                </a:r>
                <a14:m>
                  <m:oMath xmlns:m="http://schemas.openxmlformats.org/officeDocument/2006/math">
                    <m:r>
                      <a:rPr lang="en-US" i="1" smtClean="0">
                        <a:latin typeface="Cambria Math"/>
                        <a:ea typeface="Cambria Math"/>
                      </a:rPr>
                      <m:t>¬</m:t>
                    </m:r>
                    <m:r>
                      <a:rPr lang="en-US" b="0" i="1" smtClean="0">
                        <a:latin typeface="Cambria Math"/>
                        <a:ea typeface="Cambria Math"/>
                      </a:rPr>
                      <m:t>𝑎</m:t>
                    </m:r>
                  </m:oMath>
                </a14:m>
                <a:r>
                  <a:rPr lang="en-US" i="1" dirty="0" smtClean="0"/>
                  <a:t> </a:t>
                </a:r>
                <a:r>
                  <a:rPr lang="en-US" dirty="0"/>
                  <a:t>for </a:t>
                </a:r>
                <a14:m>
                  <m:oMath xmlns:m="http://schemas.openxmlformats.org/officeDocument/2006/math">
                    <m:r>
                      <a:rPr lang="en-US" b="0" i="1" smtClean="0">
                        <a:latin typeface="Cambria Math"/>
                      </a:rPr>
                      <m:t>𝑏</m:t>
                    </m:r>
                  </m:oMath>
                </a14:m>
                <a:r>
                  <a:rPr lang="en-US" dirty="0" smtClean="0"/>
                  <a:t> </a:t>
                </a:r>
                <a:r>
                  <a:rPr lang="en-US" dirty="0"/>
                  <a:t>in axiom 3, giving us</a:t>
                </a:r>
                <a:r>
                  <a:rPr lang="en-US" dirty="0" smtClean="0"/>
                  <a:t>:</a:t>
                </a:r>
              </a:p>
              <a:p>
                <a:endParaRPr lang="en-US" dirty="0"/>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54000" y="1020356"/>
                <a:ext cx="8666480" cy="1569660"/>
              </a:xfrm>
              <a:prstGeom prst="rect">
                <a:avLst/>
              </a:prstGeom>
              <a:blipFill rotWithShape="1">
                <a:blip r:embed="rId2"/>
                <a:stretch>
                  <a:fillRect l="-1126" t="-3101" b="-7752"/>
                </a:stretch>
              </a:blipFill>
            </p:spPr>
            <p:txBody>
              <a:bodyPr/>
              <a:lstStyle/>
              <a:p>
                <a:r>
                  <a:rPr lang="en-US">
                    <a:noFill/>
                  </a:rPr>
                  <a:t> </a:t>
                </a:r>
              </a:p>
            </p:txBody>
          </p:sp>
        </mc:Fallback>
      </mc:AlternateContent>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464" y="1805186"/>
            <a:ext cx="7437552" cy="134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142240" y="3368040"/>
                <a:ext cx="8890000" cy="3316549"/>
              </a:xfrm>
              <a:prstGeom prst="rect">
                <a:avLst/>
              </a:prstGeom>
            </p:spPr>
            <p:txBody>
              <a:bodyPr wrap="square">
                <a:spAutoFit/>
              </a:bodyPr>
              <a:lstStyle/>
              <a:p>
                <a:pPr algn="just"/>
                <a:r>
                  <a:rPr lang="en-US" dirty="0" smtClean="0"/>
                  <a:t>The third line of this derivation is itself a useful fact and can be extended from the Boolean case </a:t>
                </a:r>
                <a:r>
                  <a:rPr lang="en-US" dirty="0"/>
                  <a:t>to the general discrete case. </a:t>
                </a:r>
                <a:endParaRPr lang="en-US" dirty="0" smtClean="0"/>
              </a:p>
              <a:p>
                <a:pPr algn="just"/>
                <a:r>
                  <a:rPr lang="en-US" dirty="0" smtClean="0"/>
                  <a:t>Let </a:t>
                </a:r>
                <a:r>
                  <a:rPr lang="en-US" dirty="0"/>
                  <a:t>the discrete variable D have the domain (dl, . . . , d,).</a:t>
                </a:r>
              </a:p>
              <a:p>
                <a:pPr algn="just"/>
                <a:r>
                  <a:rPr lang="en-US" dirty="0"/>
                  <a:t>Then it is easy to show </a:t>
                </a:r>
              </a:p>
              <a:p>
                <a:pPr algn="just"/>
                <a:endParaRPr lang="en-US" dirty="0" smtClean="0"/>
              </a:p>
              <a:p>
                <a:pPr algn="just"/>
                <a14:m>
                  <m:oMathPara xmlns:m="http://schemas.openxmlformats.org/officeDocument/2006/math">
                    <m:oMathParaPr>
                      <m:jc m:val="centerGroup"/>
                    </m:oMathParaPr>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𝑃</m:t>
                          </m:r>
                          <m:d>
                            <m:dPr>
                              <m:ctrlPr>
                                <a:rPr lang="en-US" b="0" i="1" smtClean="0">
                                  <a:latin typeface="Cambria Math"/>
                                </a:rPr>
                              </m:ctrlPr>
                            </m:dPr>
                            <m:e>
                              <m:r>
                                <a:rPr lang="en-US" b="0" i="1" smtClean="0">
                                  <a:latin typeface="Cambria Math"/>
                                </a:rPr>
                                <m:t>𝐷</m:t>
                              </m:r>
                              <m:r>
                                <a:rPr lang="en-US" b="0" i="1" smtClean="0">
                                  <a:latin typeface="Cambria Math"/>
                                </a:rPr>
                                <m:t>=</m:t>
                              </m:r>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e>
                          </m:d>
                          <m:r>
                            <a:rPr lang="en-US" b="0" i="1" smtClean="0">
                              <a:latin typeface="Cambria Math"/>
                            </a:rPr>
                            <m:t>=1</m:t>
                          </m:r>
                        </m:e>
                      </m:nary>
                    </m:oMath>
                  </m:oMathPara>
                </a14:m>
                <a:endParaRPr lang="en-US" dirty="0" smtClean="0"/>
              </a:p>
              <a:p>
                <a:pPr algn="just"/>
                <a:r>
                  <a:rPr lang="en-US" dirty="0"/>
                  <a:t>That is, any probability distribution on a single variable must sum </a:t>
                </a:r>
                <a:r>
                  <a:rPr lang="en-US" dirty="0" smtClean="0"/>
                  <a:t>to 1</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42240" y="3368040"/>
                <a:ext cx="8890000" cy="3316549"/>
              </a:xfrm>
              <a:prstGeom prst="rect">
                <a:avLst/>
              </a:prstGeom>
              <a:blipFill rotWithShape="1">
                <a:blip r:embed="rId4"/>
                <a:stretch>
                  <a:fillRect l="-1028" t="-1471" r="-1919" b="-3125"/>
                </a:stretch>
              </a:blipFill>
            </p:spPr>
            <p:txBody>
              <a:bodyPr/>
              <a:lstStyle/>
              <a:p>
                <a:r>
                  <a:rPr lang="en-US">
                    <a:noFill/>
                  </a:rPr>
                  <a:t> </a:t>
                </a:r>
              </a:p>
            </p:txBody>
          </p:sp>
        </mc:Fallback>
      </mc:AlternateContent>
    </p:spTree>
    <p:extLst>
      <p:ext uri="{BB962C8B-B14F-4D97-AF65-F5344CB8AC3E}">
        <p14:creationId xmlns:p14="http://schemas.microsoft.com/office/powerpoint/2010/main" val="1187024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2275" y="109182"/>
            <a:ext cx="8416925" cy="561975"/>
          </a:xfrm>
        </p:spPr>
        <p:style>
          <a:lnRef idx="2">
            <a:schemeClr val="dk1">
              <a:shade val="50000"/>
            </a:schemeClr>
          </a:lnRef>
          <a:fillRef idx="1">
            <a:schemeClr val="dk1"/>
          </a:fillRef>
          <a:effectRef idx="0">
            <a:schemeClr val="dk1"/>
          </a:effectRef>
          <a:fontRef idx="minor">
            <a:schemeClr val="lt1"/>
          </a:fontRef>
        </p:style>
        <p:txBody>
          <a:bodyPr/>
          <a:lstStyle/>
          <a:p>
            <a:r>
              <a:rPr lang="en-GB" dirty="0" smtClean="0">
                <a:solidFill>
                  <a:srgbClr val="00B050"/>
                </a:solidFill>
              </a:rPr>
              <a:t>Basic Formulas for Probabilities</a:t>
            </a:r>
          </a:p>
        </p:txBody>
      </p:sp>
      <p:sp>
        <p:nvSpPr>
          <p:cNvPr id="26627" name="Text Box 3"/>
          <p:cNvSpPr txBox="1">
            <a:spLocks noChangeArrowheads="1"/>
          </p:cNvSpPr>
          <p:nvPr/>
        </p:nvSpPr>
        <p:spPr bwMode="auto">
          <a:xfrm>
            <a:off x="228600" y="1295400"/>
            <a:ext cx="86106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Char char="q"/>
            </a:pPr>
            <a:r>
              <a:rPr lang="en-GB"/>
              <a:t> </a:t>
            </a:r>
            <a:r>
              <a:rPr lang="en-GB" b="1"/>
              <a:t>Product Rule : </a:t>
            </a:r>
            <a:r>
              <a:rPr lang="en-GB"/>
              <a:t>probability P(AB) of a conjunction of two events A and B: </a:t>
            </a:r>
          </a:p>
          <a:p>
            <a:pPr>
              <a:buFont typeface="Wingdings" pitchFamily="2" charset="2"/>
              <a:buChar char="q"/>
            </a:pPr>
            <a:endParaRPr lang="en-GB"/>
          </a:p>
          <a:p>
            <a:pPr>
              <a:buFont typeface="Wingdings" pitchFamily="2" charset="2"/>
              <a:buChar char="q"/>
            </a:pPr>
            <a:endParaRPr lang="en-GB"/>
          </a:p>
          <a:p>
            <a:pPr>
              <a:buFont typeface="Wingdings" pitchFamily="2" charset="2"/>
              <a:buChar char="q"/>
            </a:pPr>
            <a:r>
              <a:rPr lang="en-GB" b="1"/>
              <a:t>Sum Rule: </a:t>
            </a:r>
            <a:r>
              <a:rPr lang="en-GB"/>
              <a:t>probability of a disjunction of two events A and B:</a:t>
            </a:r>
          </a:p>
          <a:p>
            <a:pPr>
              <a:buFont typeface="Wingdings" pitchFamily="2" charset="2"/>
              <a:buChar char="q"/>
            </a:pPr>
            <a:endParaRPr lang="en-GB"/>
          </a:p>
          <a:p>
            <a:pPr>
              <a:buFont typeface="Wingdings" pitchFamily="2" charset="2"/>
              <a:buChar char="q"/>
            </a:pPr>
            <a:endParaRPr lang="en-GB"/>
          </a:p>
          <a:p>
            <a:pPr>
              <a:buFont typeface="Wingdings" pitchFamily="2" charset="2"/>
              <a:buChar char="q"/>
            </a:pPr>
            <a:r>
              <a:rPr lang="en-GB" b="1"/>
              <a:t>Theorem of Total Probability </a:t>
            </a:r>
            <a:r>
              <a:rPr lang="en-GB"/>
              <a:t>: if events A1, …., An are mutually exclusive with </a:t>
            </a:r>
          </a:p>
        </p:txBody>
      </p:sp>
      <p:graphicFrame>
        <p:nvGraphicFramePr>
          <p:cNvPr id="26628" name="Object 4"/>
          <p:cNvGraphicFramePr>
            <a:graphicFrameLocks noChangeAspect="1"/>
          </p:cNvGraphicFramePr>
          <p:nvPr/>
        </p:nvGraphicFramePr>
        <p:xfrm>
          <a:off x="1600200" y="1981200"/>
          <a:ext cx="5486400" cy="450850"/>
        </p:xfrm>
        <a:graphic>
          <a:graphicData uri="http://schemas.openxmlformats.org/presentationml/2006/ole">
            <mc:AlternateContent xmlns:mc="http://schemas.openxmlformats.org/markup-compatibility/2006">
              <mc:Choice xmlns:v="urn:schemas-microsoft-com:vml" Requires="v">
                <p:oleObj spid="_x0000_s27180" name="Equation" r:id="rId3" imgW="2451100" imgH="203200" progId="Equation.3">
                  <p:embed/>
                </p:oleObj>
              </mc:Choice>
              <mc:Fallback>
                <p:oleObj name="Equation" r:id="rId3" imgW="2451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5486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057400" y="3352800"/>
          <a:ext cx="4572000" cy="447675"/>
        </p:xfrm>
        <a:graphic>
          <a:graphicData uri="http://schemas.openxmlformats.org/presentationml/2006/ole">
            <mc:AlternateContent xmlns:mc="http://schemas.openxmlformats.org/markup-compatibility/2006">
              <mc:Choice xmlns:v="urn:schemas-microsoft-com:vml" Requires="v">
                <p:oleObj spid="_x0000_s27181" name="Equation" r:id="rId5" imgW="2057400" imgH="203200" progId="Equation.3">
                  <p:embed/>
                </p:oleObj>
              </mc:Choice>
              <mc:Fallback>
                <p:oleObj name="Equation" r:id="rId5" imgW="20574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352800"/>
                        <a:ext cx="45720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2667000" y="4724400"/>
          <a:ext cx="3657600" cy="998538"/>
        </p:xfrm>
        <a:graphic>
          <a:graphicData uri="http://schemas.openxmlformats.org/presentationml/2006/ole">
            <mc:AlternateContent xmlns:mc="http://schemas.openxmlformats.org/markup-compatibility/2006">
              <mc:Choice xmlns:v="urn:schemas-microsoft-com:vml" Requires="v">
                <p:oleObj spid="_x0000_s27182" name="Equation" r:id="rId7" imgW="1574800" imgH="431800" progId="Equation.3">
                  <p:embed/>
                </p:oleObj>
              </mc:Choice>
              <mc:Fallback>
                <p:oleObj name="Equation" r:id="rId7" imgW="1574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724400"/>
                        <a:ext cx="36576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177422" y="160645"/>
            <a:ext cx="8775510" cy="59531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rgbClr val="FF0000"/>
                </a:solidFill>
              </a:rPr>
              <a:t>BAYES RULE</a:t>
            </a:r>
          </a:p>
        </p:txBody>
      </p:sp>
      <mc:AlternateContent xmlns:mc="http://schemas.openxmlformats.org/markup-compatibility/2006" xmlns:a14="http://schemas.microsoft.com/office/drawing/2010/main">
        <mc:Choice Requires="a14">
          <p:sp>
            <p:nvSpPr>
              <p:cNvPr id="27651" name="Subtitle 2"/>
              <p:cNvSpPr>
                <a:spLocks noGrp="1"/>
              </p:cNvSpPr>
              <p:nvPr>
                <p:ph type="subTitle" idx="1"/>
              </p:nvPr>
            </p:nvSpPr>
            <p:spPr>
              <a:xfrm>
                <a:off x="176213" y="755650"/>
                <a:ext cx="8967787" cy="5873750"/>
              </a:xfrm>
            </p:spPr>
            <p:txBody>
              <a:bodyPr/>
              <a:lstStyle/>
              <a:p>
                <a:pPr algn="just"/>
                <a:r>
                  <a:rPr lang="en-US" dirty="0" smtClean="0"/>
                  <a:t>We define the product rule and pointed out that it can be </a:t>
                </a:r>
                <a:r>
                  <a:rPr lang="en-US" dirty="0"/>
                  <a:t>written in two </a:t>
                </a:r>
                <a:r>
                  <a:rPr lang="en-US" dirty="0" smtClean="0"/>
                  <a:t>forms because </a:t>
                </a:r>
                <a:r>
                  <a:rPr lang="en-US" dirty="0"/>
                  <a:t>of the </a:t>
                </a:r>
                <a:r>
                  <a:rPr lang="en-US" dirty="0" err="1" smtClean="0"/>
                  <a:t>commutativity</a:t>
                </a:r>
                <a:r>
                  <a:rPr lang="en-US" dirty="0" smtClean="0"/>
                  <a:t> </a:t>
                </a:r>
                <a:r>
                  <a:rPr lang="en-US" dirty="0"/>
                  <a:t>of conjunction</a:t>
                </a:r>
                <a:r>
                  <a:rPr lang="en-US" dirty="0" smtClean="0"/>
                  <a:t>:</a:t>
                </a:r>
              </a:p>
              <a:p>
                <a:pPr algn="just"/>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𝑏</m:t>
                          </m:r>
                          <m:r>
                            <a:rPr lang="en-US" b="0" i="1" smtClean="0">
                              <a:latin typeface="Cambria Math"/>
                            </a:rPr>
                            <m:t>|</m:t>
                          </m:r>
                          <m:r>
                            <a:rPr lang="en-US" b="0" i="1" smtClean="0">
                              <a:latin typeface="Cambria Math"/>
                            </a:rPr>
                            <m:t>𝑎</m:t>
                          </m:r>
                        </m:e>
                      </m:d>
                      <m:r>
                        <a:rPr lang="en-US" b="0" i="1" smtClean="0">
                          <a:latin typeface="Cambria Math"/>
                        </a:rPr>
                        <m:t>=</m:t>
                      </m:r>
                      <m:r>
                        <a:rPr lang="en-US" b="0" i="1" smtClean="0">
                          <a:latin typeface="Cambria Math"/>
                        </a:rPr>
                        <m:t>𝑃</m:t>
                      </m:r>
                      <m:d>
                        <m:dPr>
                          <m:ctrlPr>
                            <a:rPr lang="en-US" b="0" i="1" smtClean="0">
                              <a:latin typeface="Cambria Math"/>
                            </a:rPr>
                          </m:ctrlPr>
                        </m:dPr>
                        <m:e>
                          <m:r>
                            <a:rPr lang="en-US" b="0" i="1" smtClean="0">
                              <a:latin typeface="Cambria Math"/>
                            </a:rPr>
                            <m:t>𝑎</m:t>
                          </m:r>
                        </m:e>
                        <m:e>
                          <m:r>
                            <a:rPr lang="en-US" b="0" i="1" smtClean="0">
                              <a:latin typeface="Cambria Math"/>
                            </a:rPr>
                            <m:t>𝑏</m:t>
                          </m:r>
                        </m:e>
                      </m:d>
                      <m:r>
                        <a:rPr lang="en-US" b="0" i="1" smtClean="0">
                          <a:latin typeface="Cambria Math"/>
                        </a:rPr>
                        <m:t>𝑃</m:t>
                      </m:r>
                      <m:r>
                        <a:rPr lang="en-US" b="0" i="1" smtClean="0">
                          <a:latin typeface="Cambria Math"/>
                        </a:rPr>
                        <m:t>(</m:t>
                      </m:r>
                      <m:r>
                        <a:rPr lang="en-US" b="0" i="1" smtClean="0">
                          <a:latin typeface="Cambria Math"/>
                        </a:rPr>
                        <m:t>𝑏</m:t>
                      </m:r>
                      <m:r>
                        <a:rPr lang="en-US" b="0" i="1" smtClean="0">
                          <a:latin typeface="Cambria Math"/>
                        </a:rPr>
                        <m:t>)</m:t>
                      </m:r>
                    </m:oMath>
                  </m:oMathPara>
                </a14:m>
                <a:endParaRPr lang="en-US" dirty="0" smtClean="0"/>
              </a:p>
              <a:p>
                <a:pPr algn="just"/>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i="1">
                              <a:latin typeface="Cambria Math"/>
                            </a:rPr>
                            <m:t>𝑎</m:t>
                          </m:r>
                          <m:r>
                            <a:rPr lang="en-US" b="0" i="1" smtClean="0">
                              <a:latin typeface="Cambria Math"/>
                            </a:rPr>
                            <m:t>|</m:t>
                          </m:r>
                          <m:r>
                            <a:rPr lang="en-US" i="1">
                              <a:latin typeface="Cambria Math"/>
                              <a:ea typeface="Cambria Math"/>
                            </a:rPr>
                            <m:t>𝑏</m:t>
                          </m:r>
                        </m:e>
                      </m:d>
                      <m:r>
                        <a:rPr lang="en-US" i="1">
                          <a:latin typeface="Cambria Math"/>
                        </a:rPr>
                        <m:t>=</m:t>
                      </m:r>
                      <m:r>
                        <a:rPr lang="en-US" i="1">
                          <a:latin typeface="Cambria Math"/>
                        </a:rPr>
                        <m:t>𝑃</m:t>
                      </m:r>
                      <m:d>
                        <m:dPr>
                          <m:ctrlPr>
                            <a:rPr lang="en-US" i="1">
                              <a:latin typeface="Cambria Math"/>
                            </a:rPr>
                          </m:ctrlPr>
                        </m:dPr>
                        <m:e>
                          <m:r>
                            <a:rPr lang="en-US" b="0" i="1" smtClean="0">
                              <a:latin typeface="Cambria Math"/>
                            </a:rPr>
                            <m:t>𝑏</m:t>
                          </m:r>
                        </m:e>
                        <m:e>
                          <m:r>
                            <a:rPr lang="en-US" b="0" i="1" smtClean="0">
                              <a:latin typeface="Cambria Math"/>
                            </a:rPr>
                            <m:t>𝑎</m:t>
                          </m:r>
                        </m:e>
                      </m:d>
                      <m:r>
                        <a:rPr lang="en-US" i="1">
                          <a:latin typeface="Cambria Math"/>
                        </a:rPr>
                        <m:t>𝑃</m:t>
                      </m:r>
                      <m:r>
                        <a:rPr lang="en-US" i="1">
                          <a:latin typeface="Cambria Math"/>
                        </a:rPr>
                        <m:t>(</m:t>
                      </m:r>
                      <m:r>
                        <a:rPr lang="en-US" b="0" i="1" smtClean="0">
                          <a:latin typeface="Cambria Math"/>
                        </a:rPr>
                        <m:t>𝑎</m:t>
                      </m:r>
                      <m:r>
                        <a:rPr lang="en-US" i="1">
                          <a:latin typeface="Cambria Math"/>
                        </a:rPr>
                        <m:t>)</m:t>
                      </m:r>
                    </m:oMath>
                  </m:oMathPara>
                </a14:m>
                <a:endParaRPr lang="en-US" dirty="0" smtClean="0"/>
              </a:p>
              <a:p>
                <a:pPr algn="just"/>
                <a:r>
                  <a:rPr lang="en-US" dirty="0"/>
                  <a:t>Equating the two right-hand sides and dividing by </a:t>
                </a:r>
                <a:r>
                  <a:rPr lang="en-US" i="1" dirty="0"/>
                  <a:t>P(a), </a:t>
                </a:r>
                <a:r>
                  <a:rPr lang="en-US" dirty="0"/>
                  <a:t>we </a:t>
                </a:r>
                <a:r>
                  <a:rPr lang="en-US" dirty="0" smtClean="0"/>
                  <a:t>get</a:t>
                </a:r>
              </a:p>
              <a:p>
                <a:pPr algn="just"/>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𝑏</m:t>
                          </m:r>
                        </m:e>
                        <m:e>
                          <m:r>
                            <a:rPr lang="en-US" b="0" i="1" smtClean="0">
                              <a:latin typeface="Cambria Math"/>
                            </a:rPr>
                            <m:t>𝑎</m:t>
                          </m:r>
                        </m:e>
                      </m:d>
                      <m:r>
                        <a:rPr lang="en-US" b="0" i="1" smtClean="0">
                          <a:latin typeface="Cambria Math"/>
                        </a:rPr>
                        <m:t>=</m:t>
                      </m:r>
                      <m:f>
                        <m:fPr>
                          <m:ctrlPr>
                            <a:rPr lang="en-US" b="0" i="1" smtClean="0">
                              <a:latin typeface="Cambria Math"/>
                            </a:rPr>
                          </m:ctrlPr>
                        </m:fPr>
                        <m:num>
                          <m:r>
                            <a:rPr lang="en-US" b="0" i="1" smtClean="0">
                              <a:latin typeface="Cambria Math"/>
                            </a:rPr>
                            <m:t>𝑃</m:t>
                          </m:r>
                          <m:d>
                            <m:dPr>
                              <m:ctrlPr>
                                <a:rPr lang="en-US" b="0" i="1" smtClean="0">
                                  <a:latin typeface="Cambria Math"/>
                                </a:rPr>
                              </m:ctrlPr>
                            </m:dPr>
                            <m:e>
                              <m:r>
                                <a:rPr lang="en-US" b="0" i="1" smtClean="0">
                                  <a:latin typeface="Cambria Math"/>
                                </a:rPr>
                                <m:t>𝑎</m:t>
                              </m:r>
                            </m:e>
                            <m:e>
                              <m:r>
                                <a:rPr lang="en-US" b="0" i="1" smtClean="0">
                                  <a:latin typeface="Cambria Math"/>
                                </a:rPr>
                                <m:t>𝑏</m:t>
                              </m:r>
                            </m:e>
                          </m:d>
                        </m:num>
                        <m:den>
                          <m:r>
                            <a:rPr lang="en-US" b="0" i="1" smtClean="0">
                              <a:latin typeface="Cambria Math"/>
                            </a:rPr>
                            <m:t>𝑃</m:t>
                          </m:r>
                          <m:d>
                            <m:dPr>
                              <m:ctrlPr>
                                <a:rPr lang="en-US" b="0" i="1" smtClean="0">
                                  <a:latin typeface="Cambria Math"/>
                                </a:rPr>
                              </m:ctrlPr>
                            </m:dPr>
                            <m:e>
                              <m:r>
                                <a:rPr lang="en-US" b="0" i="1" smtClean="0">
                                  <a:latin typeface="Cambria Math"/>
                                </a:rPr>
                                <m:t>𝑎</m:t>
                              </m:r>
                            </m:e>
                          </m:d>
                        </m:den>
                      </m:f>
                    </m:oMath>
                  </m:oMathPara>
                </a14:m>
                <a:endParaRPr lang="en-US" dirty="0" smtClean="0"/>
              </a:p>
              <a:p>
                <a:pPr algn="just"/>
                <a:r>
                  <a:rPr lang="en-US" dirty="0"/>
                  <a:t>This equation is known as </a:t>
                </a:r>
                <a:r>
                  <a:rPr lang="en-US" b="1" dirty="0"/>
                  <a:t>Bayes' rule </a:t>
                </a:r>
                <a:r>
                  <a:rPr lang="en-US" dirty="0"/>
                  <a:t>(also Bayes' law or Bayes' </a:t>
                </a:r>
                <a:r>
                  <a:rPr lang="en-US" dirty="0" smtClean="0"/>
                  <a:t>Theorem.</a:t>
                </a:r>
              </a:p>
              <a:p>
                <a:pPr algn="just"/>
                <a:r>
                  <a:rPr lang="en-US" dirty="0" smtClean="0"/>
                  <a:t>This  </a:t>
                </a:r>
                <a:r>
                  <a:rPr lang="en-US" dirty="0"/>
                  <a:t>is </a:t>
                </a:r>
                <a:r>
                  <a:rPr lang="en-US" dirty="0" smtClean="0"/>
                  <a:t>simple equation </a:t>
                </a:r>
                <a:r>
                  <a:rPr lang="en-US" dirty="0"/>
                  <a:t>underlies all modern A1 systems for probabilistic inference. The more general </a:t>
                </a:r>
                <a:r>
                  <a:rPr lang="en-US" dirty="0" smtClean="0"/>
                  <a:t>case of </a:t>
                </a:r>
                <a:r>
                  <a:rPr lang="en-US" dirty="0"/>
                  <a:t>multivalued variables can be written in the P </a:t>
                </a:r>
                <a:r>
                  <a:rPr lang="en-US" dirty="0" smtClean="0"/>
                  <a:t>notation as </a:t>
                </a:r>
              </a:p>
              <a:p>
                <a:pPr algn="just"/>
                <a:endParaRPr lang="en-US" dirty="0"/>
              </a:p>
              <a:p>
                <a:pPr algn="just"/>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b="0" i="1" smtClean="0">
                              <a:latin typeface="Cambria Math"/>
                            </a:rPr>
                            <m:t>𝑌</m:t>
                          </m:r>
                        </m:e>
                        <m:e>
                          <m:r>
                            <a:rPr lang="en-US" b="0" i="1" smtClean="0">
                              <a:latin typeface="Cambria Math"/>
                            </a:rPr>
                            <m:t>𝑋</m:t>
                          </m:r>
                        </m:e>
                      </m:d>
                      <m:r>
                        <a:rPr lang="en-US" i="1">
                          <a:latin typeface="Cambria Math"/>
                        </a:rPr>
                        <m:t>=</m:t>
                      </m:r>
                      <m:f>
                        <m:fPr>
                          <m:ctrlPr>
                            <a:rPr lang="en-US" i="1">
                              <a:latin typeface="Cambria Math"/>
                            </a:rPr>
                          </m:ctrlPr>
                        </m:fPr>
                        <m:num>
                          <m:r>
                            <a:rPr lang="en-US" i="1">
                              <a:latin typeface="Cambria Math"/>
                            </a:rPr>
                            <m:t>𝑃</m:t>
                          </m:r>
                          <m:d>
                            <m:dPr>
                              <m:ctrlPr>
                                <a:rPr lang="en-US" i="1">
                                  <a:latin typeface="Cambria Math"/>
                                </a:rPr>
                              </m:ctrlPr>
                            </m:dPr>
                            <m:e>
                              <m:r>
                                <a:rPr lang="en-US" b="0" i="1" smtClean="0">
                                  <a:latin typeface="Cambria Math"/>
                                </a:rPr>
                                <m:t>𝑋</m:t>
                              </m:r>
                            </m:e>
                            <m:e>
                              <m:r>
                                <a:rPr lang="en-US" b="0" i="1" smtClean="0">
                                  <a:latin typeface="Cambria Math"/>
                                </a:rPr>
                                <m:t>𝑌</m:t>
                              </m:r>
                            </m:e>
                          </m:d>
                        </m:num>
                        <m:den>
                          <m:r>
                            <a:rPr lang="en-US" i="1">
                              <a:latin typeface="Cambria Math"/>
                            </a:rPr>
                            <m:t>𝑃</m:t>
                          </m:r>
                          <m:d>
                            <m:dPr>
                              <m:ctrlPr>
                                <a:rPr lang="en-US" i="1">
                                  <a:latin typeface="Cambria Math"/>
                                </a:rPr>
                              </m:ctrlPr>
                            </m:dPr>
                            <m:e>
                              <m:r>
                                <a:rPr lang="en-US" b="0" i="1" smtClean="0">
                                  <a:latin typeface="Cambria Math"/>
                                </a:rPr>
                                <m:t>𝑋</m:t>
                              </m:r>
                            </m:e>
                          </m:d>
                        </m:den>
                      </m:f>
                    </m:oMath>
                  </m:oMathPara>
                </a14:m>
                <a:endParaRPr lang="en-US" dirty="0"/>
              </a:p>
              <a:p>
                <a:pPr algn="just"/>
                <a:endParaRPr lang="en-US" dirty="0" smtClean="0"/>
              </a:p>
            </p:txBody>
          </p:sp>
        </mc:Choice>
        <mc:Fallback xmlns="">
          <p:sp>
            <p:nvSpPr>
              <p:cNvPr id="27651" name="Subtitle 2"/>
              <p:cNvSpPr>
                <a:spLocks noGrp="1" noRot="1" noChangeAspect="1" noMove="1" noResize="1" noEditPoints="1" noAdjustHandles="1" noChangeArrowheads="1" noChangeShapeType="1" noTextEdit="1"/>
              </p:cNvSpPr>
              <p:nvPr>
                <p:ph type="subTitle" idx="1"/>
              </p:nvPr>
            </p:nvSpPr>
            <p:spPr>
              <a:xfrm>
                <a:off x="176213" y="755650"/>
                <a:ext cx="8967787" cy="5873750"/>
              </a:xfrm>
              <a:blipFill rotWithShape="1">
                <a:blip r:embed="rId2"/>
                <a:stretch>
                  <a:fillRect l="-1088" t="-830" r="-1971" b="-10788"/>
                </a:stretch>
              </a:blipFill>
            </p:spPr>
            <p:txBody>
              <a:bodyPr/>
              <a:lstStyle/>
              <a:p>
                <a:r>
                  <a:rPr lang="en-US">
                    <a:noFill/>
                  </a:rPr>
                  <a:t> </a:t>
                </a:r>
              </a:p>
            </p:txBody>
          </p:sp>
        </mc:Fallback>
      </mc:AlternateContent>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28</a:t>
            </a:fld>
            <a:endParaRPr lang="en-US" sz="1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204717" y="0"/>
            <a:ext cx="8939283" cy="595313"/>
          </a:xfrm>
        </p:spPr>
        <p:style>
          <a:lnRef idx="2">
            <a:schemeClr val="accent1"/>
          </a:lnRef>
          <a:fillRef idx="1">
            <a:schemeClr val="lt1"/>
          </a:fillRef>
          <a:effectRef idx="0">
            <a:schemeClr val="accent1"/>
          </a:effectRef>
          <a:fontRef idx="minor">
            <a:schemeClr val="dk1"/>
          </a:fontRef>
        </p:style>
        <p:txBody>
          <a:bodyPr/>
          <a:lstStyle/>
          <a:p>
            <a:r>
              <a:rPr lang="en-US" dirty="0" smtClean="0">
                <a:solidFill>
                  <a:srgbClr val="FF0000"/>
                </a:solidFill>
              </a:rPr>
              <a:t>BAYES RULE</a:t>
            </a:r>
          </a:p>
        </p:txBody>
      </p:sp>
      <mc:AlternateContent xmlns:mc="http://schemas.openxmlformats.org/markup-compatibility/2006" xmlns:a14="http://schemas.microsoft.com/office/drawing/2010/main">
        <mc:Choice Requires="a14">
          <p:sp>
            <p:nvSpPr>
              <p:cNvPr id="27651" name="Subtitle 2"/>
              <p:cNvSpPr>
                <a:spLocks noGrp="1"/>
              </p:cNvSpPr>
              <p:nvPr>
                <p:ph type="subTitle" idx="1"/>
              </p:nvPr>
            </p:nvSpPr>
            <p:spPr>
              <a:xfrm>
                <a:off x="176213" y="755650"/>
                <a:ext cx="8967787" cy="5873750"/>
              </a:xfrm>
            </p:spPr>
            <p:txBody>
              <a:bodyPr/>
              <a:lstStyle/>
              <a:p>
                <a:pPr algn="just"/>
                <a:r>
                  <a:rPr lang="en-US" dirty="0" smtClean="0"/>
                  <a:t>where again this is to be taken as representing a set of equations, each dealing with specific values </a:t>
                </a:r>
                <a:r>
                  <a:rPr lang="en-US" dirty="0"/>
                  <a:t>of the variables</a:t>
                </a:r>
                <a:r>
                  <a:rPr lang="en-US" dirty="0" smtClean="0"/>
                  <a:t>. </a:t>
                </a:r>
              </a:p>
              <a:p>
                <a:pPr algn="just"/>
                <a:endParaRPr lang="en-US" dirty="0"/>
              </a:p>
              <a:p>
                <a:pPr algn="just"/>
                <a:r>
                  <a:rPr lang="en-US" dirty="0" smtClean="0"/>
                  <a:t>We </a:t>
                </a:r>
                <a:r>
                  <a:rPr lang="en-US" dirty="0"/>
                  <a:t>will also have occasion to use a </a:t>
                </a:r>
                <a:r>
                  <a:rPr lang="en-US" dirty="0" err="1"/>
                  <a:t>rnore</a:t>
                </a:r>
                <a:r>
                  <a:rPr lang="en-US" dirty="0"/>
                  <a:t> general version </a:t>
                </a:r>
                <a:r>
                  <a:rPr lang="en-US" dirty="0" err="1" smtClean="0"/>
                  <a:t>conditionalized</a:t>
                </a:r>
                <a:r>
                  <a:rPr lang="en-US" dirty="0"/>
                  <a:t> </a:t>
                </a:r>
                <a:r>
                  <a:rPr lang="en-US" dirty="0" smtClean="0"/>
                  <a:t>on </a:t>
                </a:r>
                <a:r>
                  <a:rPr lang="en-US" dirty="0"/>
                  <a:t>some background evidence </a:t>
                </a:r>
                <a:r>
                  <a:rPr lang="en-US" b="1" dirty="0"/>
                  <a:t>e:</a:t>
                </a:r>
                <a:endParaRPr lang="en-US" b="0" i="1" dirty="0" smtClean="0">
                  <a:latin typeface="Cambria Math"/>
                </a:endParaRPr>
              </a:p>
              <a:p>
                <a:endParaRPr lang="en-US" b="0" i="1" dirty="0" smtClean="0">
                  <a:latin typeface="Cambria Math"/>
                </a:endParaRPr>
              </a:p>
              <a:p>
                <a:pPr algn="just"/>
                <a:endParaRPr lang="en-US" dirty="0"/>
              </a:p>
              <a:p>
                <a:pPr algn="just"/>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b="0" i="1" smtClean="0">
                              <a:latin typeface="Cambria Math"/>
                            </a:rPr>
                            <m:t>𝑌</m:t>
                          </m:r>
                        </m:e>
                        <m:e>
                          <m:r>
                            <a:rPr lang="en-US" b="0" i="1" smtClean="0">
                              <a:latin typeface="Cambria Math"/>
                            </a:rPr>
                            <m:t>𝑋</m:t>
                          </m:r>
                          <m:r>
                            <a:rPr lang="en-US" b="0" i="1" smtClean="0">
                              <a:latin typeface="Cambria Math"/>
                            </a:rPr>
                            <m:t>,</m:t>
                          </m:r>
                          <m:r>
                            <a:rPr lang="en-US" b="0" i="1" smtClean="0">
                              <a:latin typeface="Cambria Math"/>
                            </a:rPr>
                            <m:t>𝑒</m:t>
                          </m:r>
                        </m:e>
                      </m:d>
                      <m:r>
                        <a:rPr lang="en-US" i="1">
                          <a:latin typeface="Cambria Math"/>
                        </a:rPr>
                        <m:t>=</m:t>
                      </m:r>
                      <m:f>
                        <m:fPr>
                          <m:ctrlPr>
                            <a:rPr lang="en-US" i="1">
                              <a:latin typeface="Cambria Math"/>
                            </a:rPr>
                          </m:ctrlPr>
                        </m:fPr>
                        <m:num>
                          <m:r>
                            <a:rPr lang="en-US" i="1">
                              <a:latin typeface="Cambria Math"/>
                            </a:rPr>
                            <m:t>𝑃</m:t>
                          </m:r>
                          <m:d>
                            <m:dPr>
                              <m:ctrlPr>
                                <a:rPr lang="en-US" i="1">
                                  <a:latin typeface="Cambria Math"/>
                                </a:rPr>
                              </m:ctrlPr>
                            </m:dPr>
                            <m:e>
                              <m:r>
                                <a:rPr lang="en-US" b="0" i="1" smtClean="0">
                                  <a:latin typeface="Cambria Math"/>
                                </a:rPr>
                                <m:t>𝑋</m:t>
                              </m:r>
                            </m:e>
                            <m:e>
                              <m:r>
                                <a:rPr lang="en-US" b="0" i="1" smtClean="0">
                                  <a:latin typeface="Cambria Math"/>
                                </a:rPr>
                                <m:t>𝑌</m:t>
                              </m:r>
                            </m:e>
                          </m:d>
                          <m:r>
                            <a:rPr lang="en-US" b="0" i="1" smtClean="0">
                              <a:latin typeface="Cambria Math"/>
                            </a:rPr>
                            <m:t>𝑃</m:t>
                          </m:r>
                          <m:d>
                            <m:dPr>
                              <m:ctrlPr>
                                <a:rPr lang="en-US" b="0" i="1" smtClean="0">
                                  <a:latin typeface="Cambria Math"/>
                                </a:rPr>
                              </m:ctrlPr>
                            </m:dPr>
                            <m:e>
                              <m:r>
                                <a:rPr lang="en-US" b="0" i="1" smtClean="0">
                                  <a:latin typeface="Cambria Math"/>
                                </a:rPr>
                                <m:t>𝑌</m:t>
                              </m:r>
                            </m:e>
                            <m:e>
                              <m:r>
                                <a:rPr lang="en-US" b="0" i="1" smtClean="0">
                                  <a:latin typeface="Cambria Math"/>
                                </a:rPr>
                                <m:t>𝑒</m:t>
                              </m:r>
                            </m:e>
                          </m:d>
                        </m:num>
                        <m:den>
                          <m:r>
                            <a:rPr lang="en-US" i="1">
                              <a:latin typeface="Cambria Math"/>
                            </a:rPr>
                            <m:t>𝑃</m:t>
                          </m:r>
                          <m:d>
                            <m:dPr>
                              <m:ctrlPr>
                                <a:rPr lang="en-US" i="1" smtClean="0">
                                  <a:latin typeface="Cambria Math"/>
                                </a:rPr>
                              </m:ctrlPr>
                            </m:dPr>
                            <m:e>
                              <m:r>
                                <a:rPr lang="en-US" b="0" i="1" smtClean="0">
                                  <a:latin typeface="Cambria Math"/>
                                </a:rPr>
                                <m:t>𝑋</m:t>
                              </m:r>
                            </m:e>
                            <m:e>
                              <m:r>
                                <a:rPr lang="en-US" b="0" i="1" smtClean="0">
                                  <a:latin typeface="Cambria Math"/>
                                </a:rPr>
                                <m:t>𝑒</m:t>
                              </m:r>
                            </m:e>
                          </m:d>
                        </m:den>
                      </m:f>
                    </m:oMath>
                  </m:oMathPara>
                </a14:m>
                <a:endParaRPr lang="en-US" dirty="0" smtClean="0"/>
              </a:p>
              <a:p>
                <a:pPr marL="342900" indent="-342900" algn="just">
                  <a:buFont typeface="Wingdings" pitchFamily="2" charset="2"/>
                  <a:buChar char="q"/>
                </a:pPr>
                <a:r>
                  <a:rPr lang="en-US" dirty="0"/>
                  <a:t>Bayes' rule does not seem very useful. It requires three terms-a </a:t>
                </a:r>
                <a:r>
                  <a:rPr lang="en-US" dirty="0" smtClean="0"/>
                  <a:t>conditional probability </a:t>
                </a:r>
                <a:r>
                  <a:rPr lang="en-US" dirty="0"/>
                  <a:t>and two unconditional </a:t>
                </a:r>
                <a:r>
                  <a:rPr lang="en-US" dirty="0" smtClean="0"/>
                  <a:t>probabilities-just</a:t>
                </a:r>
              </a:p>
              <a:p>
                <a:pPr marL="342900" indent="-342900" algn="just">
                  <a:buFont typeface="Wingdings" pitchFamily="2" charset="2"/>
                  <a:buChar char="q"/>
                </a:pPr>
                <a:r>
                  <a:rPr lang="en-US" dirty="0" smtClean="0"/>
                  <a:t> </a:t>
                </a:r>
                <a:r>
                  <a:rPr lang="en-US" dirty="0"/>
                  <a:t>to compute one conditional probability.</a:t>
                </a:r>
              </a:p>
              <a:p>
                <a:pPr marL="342900" indent="-342900" algn="just">
                  <a:buFont typeface="Wingdings" pitchFamily="2" charset="2"/>
                  <a:buChar char="q"/>
                </a:pPr>
                <a:endParaRPr lang="en-US" dirty="0" smtClean="0"/>
              </a:p>
            </p:txBody>
          </p:sp>
        </mc:Choice>
        <mc:Fallback xmlns="">
          <p:sp>
            <p:nvSpPr>
              <p:cNvPr id="27651" name="Subtitle 2"/>
              <p:cNvSpPr>
                <a:spLocks noGrp="1" noRot="1" noChangeAspect="1" noMove="1" noResize="1" noEditPoints="1" noAdjustHandles="1" noChangeArrowheads="1" noChangeShapeType="1" noTextEdit="1"/>
              </p:cNvSpPr>
              <p:nvPr>
                <p:ph type="subTitle" idx="1"/>
              </p:nvPr>
            </p:nvSpPr>
            <p:spPr>
              <a:xfrm>
                <a:off x="176213" y="755650"/>
                <a:ext cx="8967787" cy="5873750"/>
              </a:xfrm>
              <a:blipFill rotWithShape="1">
                <a:blip r:embed="rId2"/>
                <a:stretch>
                  <a:fillRect l="-1088" t="-830" r="-1971"/>
                </a:stretch>
              </a:blipFill>
            </p:spPr>
            <p:txBody>
              <a:bodyPr/>
              <a:lstStyle/>
              <a:p>
                <a:r>
                  <a:rPr lang="en-US">
                    <a:noFill/>
                  </a:rPr>
                  <a:t> </a:t>
                </a:r>
              </a:p>
            </p:txBody>
          </p:sp>
        </mc:Fallback>
      </mc:AlternateContent>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29</a:t>
            </a:fld>
            <a:endParaRPr lang="en-US" sz="1000" smtClean="0"/>
          </a:p>
        </p:txBody>
      </p:sp>
    </p:spTree>
    <p:extLst>
      <p:ext uri="{BB962C8B-B14F-4D97-AF65-F5344CB8AC3E}">
        <p14:creationId xmlns:p14="http://schemas.microsoft.com/office/powerpoint/2010/main" val="1119159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0038" y="146051"/>
            <a:ext cx="8635999" cy="522689"/>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Probability Theory</a:t>
            </a:r>
          </a:p>
        </p:txBody>
      </p:sp>
      <p:sp>
        <p:nvSpPr>
          <p:cNvPr id="2051"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43B65A-40A3-49F5-827A-D38EC916157C}" type="slidenum">
              <a:rPr lang="en-US" sz="1000" smtClean="0"/>
              <a:pPr/>
              <a:t>3</a:t>
            </a:fld>
            <a:endParaRPr lang="en-US" sz="1000" smtClean="0"/>
          </a:p>
        </p:txBody>
      </p:sp>
      <p:sp>
        <p:nvSpPr>
          <p:cNvPr id="2052" name="Rectangle 1"/>
          <p:cNvSpPr>
            <a:spLocks noChangeArrowheads="1"/>
          </p:cNvSpPr>
          <p:nvPr/>
        </p:nvSpPr>
        <p:spPr bwMode="auto">
          <a:xfrm>
            <a:off x="300038" y="1296988"/>
            <a:ext cx="8636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Try to write rules for dental diagnosis using first-order logic, so that we can see how the logical approach breaks down</a:t>
            </a:r>
          </a:p>
          <a:p>
            <a:pPr algn="just"/>
            <a:r>
              <a:rPr lang="en-US"/>
              <a:t>Consider the following rule:</a:t>
            </a:r>
          </a:p>
          <a:p>
            <a:pPr algn="just"/>
            <a:endParaRPr lang="en-US"/>
          </a:p>
        </p:txBody>
      </p:sp>
      <p:pic>
        <p:nvPicPr>
          <p:cNvPr id="20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760663"/>
            <a:ext cx="745172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4" name="Rectangle 2"/>
          <p:cNvSpPr>
            <a:spLocks noChangeArrowheads="1"/>
          </p:cNvSpPr>
          <p:nvPr/>
        </p:nvSpPr>
        <p:spPr bwMode="auto">
          <a:xfrm>
            <a:off x="196850" y="4087813"/>
            <a:ext cx="873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The problem is that this rule is wrong. Not all patients with toothaches have cavities; some of them have gum disease, an abscess, or one of several other problems:</a:t>
            </a:r>
          </a:p>
        </p:txBody>
      </p:sp>
      <p:pic>
        <p:nvPicPr>
          <p:cNvPr id="20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5575300"/>
            <a:ext cx="90074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70560" y="0"/>
            <a:ext cx="7772400" cy="579120"/>
          </a:xfrm>
        </p:spPr>
        <p:txBody>
          <a:bodyPr/>
          <a:lstStyle/>
          <a:p>
            <a:r>
              <a:rPr lang="en-GB" dirty="0"/>
              <a:t>Bayes’ rule</a:t>
            </a:r>
          </a:p>
        </p:txBody>
      </p:sp>
      <p:sp>
        <p:nvSpPr>
          <p:cNvPr id="230403" name="Rectangle 3"/>
          <p:cNvSpPr>
            <a:spLocks noGrp="1" noChangeArrowheads="1"/>
          </p:cNvSpPr>
          <p:nvPr>
            <p:ph type="body" idx="1"/>
          </p:nvPr>
        </p:nvSpPr>
        <p:spPr>
          <a:xfrm>
            <a:off x="822960" y="1691640"/>
            <a:ext cx="7772400" cy="4114800"/>
          </a:xfrm>
        </p:spPr>
        <p:txBody>
          <a:bodyPr/>
          <a:lstStyle/>
          <a:p>
            <a:pPr>
              <a:lnSpc>
                <a:spcPct val="90000"/>
              </a:lnSpc>
            </a:pPr>
            <a:r>
              <a:rPr lang="en-GB" dirty="0"/>
              <a:t>We can rearrange the two parts of the product rule: </a:t>
            </a:r>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r>
              <a:rPr lang="en-GB" dirty="0"/>
              <a:t>This is known as Bayes’ rule.</a:t>
            </a:r>
          </a:p>
          <a:p>
            <a:pPr>
              <a:lnSpc>
                <a:spcPct val="90000"/>
              </a:lnSpc>
            </a:pPr>
            <a:endParaRPr lang="en-GB" dirty="0"/>
          </a:p>
          <a:p>
            <a:pPr>
              <a:lnSpc>
                <a:spcPct val="90000"/>
              </a:lnSpc>
            </a:pPr>
            <a:r>
              <a:rPr lang="en-GB" dirty="0"/>
              <a:t>It is the cornerstone of modern probabilistic AI.</a:t>
            </a:r>
          </a:p>
          <a:p>
            <a:pPr>
              <a:lnSpc>
                <a:spcPct val="90000"/>
              </a:lnSpc>
            </a:pPr>
            <a:endParaRPr lang="en-GB" dirty="0"/>
          </a:p>
          <a:p>
            <a:pPr>
              <a:lnSpc>
                <a:spcPct val="90000"/>
              </a:lnSpc>
            </a:pPr>
            <a:r>
              <a:rPr lang="en-GB" dirty="0"/>
              <a:t>But why is it useful?</a:t>
            </a:r>
          </a:p>
        </p:txBody>
      </p:sp>
      <p:graphicFrame>
        <p:nvGraphicFramePr>
          <p:cNvPr id="230404" name="Object 4"/>
          <p:cNvGraphicFramePr>
            <a:graphicFrameLocks noChangeAspect="1"/>
          </p:cNvGraphicFramePr>
          <p:nvPr>
            <p:extLst>
              <p:ext uri="{D42A27DB-BD31-4B8C-83A1-F6EECF244321}">
                <p14:modId xmlns:p14="http://schemas.microsoft.com/office/powerpoint/2010/main" val="2708884576"/>
              </p:ext>
            </p:extLst>
          </p:nvPr>
        </p:nvGraphicFramePr>
        <p:xfrm>
          <a:off x="2012633" y="1046798"/>
          <a:ext cx="4935537" cy="428625"/>
        </p:xfrm>
        <a:graphic>
          <a:graphicData uri="http://schemas.openxmlformats.org/presentationml/2006/ole">
            <mc:AlternateContent xmlns:mc="http://schemas.openxmlformats.org/markup-compatibility/2006">
              <mc:Choice xmlns:v="urn:schemas-microsoft-com:vml" Requires="v">
                <p:oleObj spid="_x0000_s30040" name="Equation" r:id="rId3" imgW="2336760" imgH="203040" progId="Equation.3">
                  <p:embed/>
                </p:oleObj>
              </mc:Choice>
              <mc:Fallback>
                <p:oleObj name="Equation" r:id="rId3" imgW="2336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633" y="1046798"/>
                        <a:ext cx="4935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5" name="Object 5"/>
          <p:cNvGraphicFramePr>
            <a:graphicFrameLocks noChangeAspect="1"/>
          </p:cNvGraphicFramePr>
          <p:nvPr>
            <p:extLst>
              <p:ext uri="{D42A27DB-BD31-4B8C-83A1-F6EECF244321}">
                <p14:modId xmlns:p14="http://schemas.microsoft.com/office/powerpoint/2010/main" val="3091299822"/>
              </p:ext>
            </p:extLst>
          </p:nvPr>
        </p:nvGraphicFramePr>
        <p:xfrm>
          <a:off x="2682875" y="2662238"/>
          <a:ext cx="3540125" cy="428625"/>
        </p:xfrm>
        <a:graphic>
          <a:graphicData uri="http://schemas.openxmlformats.org/presentationml/2006/ole">
            <mc:AlternateContent xmlns:mc="http://schemas.openxmlformats.org/markup-compatibility/2006">
              <mc:Choice xmlns:v="urn:schemas-microsoft-com:vml" Requires="v">
                <p:oleObj spid="_x0000_s30041" name="Equation" r:id="rId5" imgW="1676160" imgH="203040" progId="Equation.3">
                  <p:embed/>
                </p:oleObj>
              </mc:Choice>
              <mc:Fallback>
                <p:oleObj name="Equation" r:id="rId5" imgW="1676160" imgH="203040" progId="Equation.3">
                  <p:embed/>
                  <p:pic>
                    <p:nvPicPr>
                      <p:cNvPr id="0" name=""/>
                      <p:cNvPicPr>
                        <a:picLocks noChangeAspect="1" noChangeArrowheads="1"/>
                      </p:cNvPicPr>
                      <p:nvPr/>
                    </p:nvPicPr>
                    <p:blipFill>
                      <a:blip r:embed="rId6"/>
                      <a:srcRect/>
                      <a:stretch>
                        <a:fillRect/>
                      </a:stretch>
                    </p:blipFill>
                    <p:spPr bwMode="auto">
                      <a:xfrm>
                        <a:off x="2682875" y="2662238"/>
                        <a:ext cx="35401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6" name="Object 6"/>
          <p:cNvGraphicFramePr>
            <a:graphicFrameLocks noChangeAspect="1"/>
          </p:cNvGraphicFramePr>
          <p:nvPr>
            <p:extLst>
              <p:ext uri="{D42A27DB-BD31-4B8C-83A1-F6EECF244321}">
                <p14:modId xmlns:p14="http://schemas.microsoft.com/office/powerpoint/2010/main" val="1637945368"/>
              </p:ext>
            </p:extLst>
          </p:nvPr>
        </p:nvGraphicFramePr>
        <p:xfrm>
          <a:off x="2893378" y="3703003"/>
          <a:ext cx="2976562" cy="884237"/>
        </p:xfrm>
        <a:graphic>
          <a:graphicData uri="http://schemas.openxmlformats.org/presentationml/2006/ole">
            <mc:AlternateContent xmlns:mc="http://schemas.openxmlformats.org/markup-compatibility/2006">
              <mc:Choice xmlns:v="urn:schemas-microsoft-com:vml" Requires="v">
                <p:oleObj spid="_x0000_s30042" name="Equation" r:id="rId7" imgW="1409400" imgH="419040" progId="Equation.3">
                  <p:embed/>
                </p:oleObj>
              </mc:Choice>
              <mc:Fallback>
                <p:oleObj name="Equation" r:id="rId7" imgW="140940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3378" y="3703003"/>
                        <a:ext cx="297656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6174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731520" y="182880"/>
            <a:ext cx="7772400" cy="579120"/>
          </a:xfrm>
        </p:spPr>
        <p:txBody>
          <a:bodyPr/>
          <a:lstStyle/>
          <a:p>
            <a:r>
              <a:rPr lang="en-GB" dirty="0"/>
              <a:t>Bayes’ rule</a:t>
            </a:r>
          </a:p>
        </p:txBody>
      </p:sp>
      <p:sp>
        <p:nvSpPr>
          <p:cNvPr id="231427" name="Rectangle 3"/>
          <p:cNvSpPr>
            <a:spLocks noGrp="1" noChangeArrowheads="1"/>
          </p:cNvSpPr>
          <p:nvPr>
            <p:ph type="body" idx="1"/>
          </p:nvPr>
        </p:nvSpPr>
        <p:spPr>
          <a:xfrm>
            <a:off x="609600" y="944880"/>
            <a:ext cx="8336280" cy="4114800"/>
          </a:xfrm>
        </p:spPr>
        <p:txBody>
          <a:bodyPr/>
          <a:lstStyle/>
          <a:p>
            <a:r>
              <a:rPr lang="en-GB" sz="2000" dirty="0"/>
              <a:t>We can think about some events as being “hidden” causes: not necessarily directly observed (e.g. a cavity).</a:t>
            </a:r>
          </a:p>
          <a:p>
            <a:endParaRPr lang="en-GB" sz="2000" dirty="0"/>
          </a:p>
          <a:p>
            <a:r>
              <a:rPr lang="en-GB" sz="2000" dirty="0"/>
              <a:t>If we model how likely observable effects are given hidden causes (how likely toothache is given a cavity)</a:t>
            </a:r>
          </a:p>
          <a:p>
            <a:endParaRPr lang="en-GB" sz="2000" dirty="0"/>
          </a:p>
          <a:p>
            <a:r>
              <a:rPr lang="en-GB" sz="2000" dirty="0"/>
              <a:t>Then Bayes’ rule allows us to use that model to infer the likelihood of the hidden cause (and thus answer our question)</a:t>
            </a:r>
          </a:p>
          <a:p>
            <a:endParaRPr lang="en-GB" sz="2000" dirty="0"/>
          </a:p>
          <a:p>
            <a:endParaRPr lang="en-GB" sz="2000" dirty="0"/>
          </a:p>
          <a:p>
            <a:endParaRPr lang="en-GB" sz="2000" dirty="0"/>
          </a:p>
          <a:p>
            <a:endParaRPr lang="en-GB" sz="2000" dirty="0"/>
          </a:p>
          <a:p>
            <a:endParaRPr lang="en-GB" sz="2000" dirty="0"/>
          </a:p>
          <a:p>
            <a:r>
              <a:rPr lang="en-GB" sz="2000" dirty="0"/>
              <a:t>In fact good models of 			 </a:t>
            </a:r>
            <a:r>
              <a:rPr lang="en-GB" sz="2000" dirty="0" smtClean="0"/>
              <a:t>          are </a:t>
            </a:r>
            <a:r>
              <a:rPr lang="en-GB" sz="2000" dirty="0"/>
              <a:t>often available to us in real domains (e.g. medical diagnosis)</a:t>
            </a:r>
          </a:p>
        </p:txBody>
      </p:sp>
      <p:graphicFrame>
        <p:nvGraphicFramePr>
          <p:cNvPr id="231428" name="Object 4"/>
          <p:cNvGraphicFramePr>
            <a:graphicFrameLocks noChangeAspect="1"/>
          </p:cNvGraphicFramePr>
          <p:nvPr/>
        </p:nvGraphicFramePr>
        <p:xfrm>
          <a:off x="1550988" y="3792538"/>
          <a:ext cx="5764212" cy="884237"/>
        </p:xfrm>
        <a:graphic>
          <a:graphicData uri="http://schemas.openxmlformats.org/presentationml/2006/ole">
            <mc:AlternateContent xmlns:mc="http://schemas.openxmlformats.org/markup-compatibility/2006">
              <mc:Choice xmlns:v="urn:schemas-microsoft-com:vml" Requires="v">
                <p:oleObj spid="_x0000_s30948" name="Equation" r:id="rId3" imgW="2730240" imgH="419040" progId="Equation.3">
                  <p:embed/>
                </p:oleObj>
              </mc:Choice>
              <mc:Fallback>
                <p:oleObj name="Equation" r:id="rId3" imgW="27302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3792538"/>
                        <a:ext cx="576421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29" name="Object 5"/>
          <p:cNvGraphicFramePr>
            <a:graphicFrameLocks noChangeAspect="1"/>
          </p:cNvGraphicFramePr>
          <p:nvPr>
            <p:extLst>
              <p:ext uri="{D42A27DB-BD31-4B8C-83A1-F6EECF244321}">
                <p14:modId xmlns:p14="http://schemas.microsoft.com/office/powerpoint/2010/main" val="3812834868"/>
              </p:ext>
            </p:extLst>
          </p:nvPr>
        </p:nvGraphicFramePr>
        <p:xfrm>
          <a:off x="3600450" y="5496878"/>
          <a:ext cx="2146300" cy="428625"/>
        </p:xfrm>
        <a:graphic>
          <a:graphicData uri="http://schemas.openxmlformats.org/presentationml/2006/ole">
            <mc:AlternateContent xmlns:mc="http://schemas.openxmlformats.org/markup-compatibility/2006">
              <mc:Choice xmlns:v="urn:schemas-microsoft-com:vml" Requires="v">
                <p:oleObj spid="_x0000_s30949" name="Equation" r:id="rId5" imgW="1015920" imgH="203040" progId="Equation.3">
                  <p:embed/>
                </p:oleObj>
              </mc:Choice>
              <mc:Fallback>
                <p:oleObj name="Equation" r:id="rId5" imgW="10159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450" y="5496878"/>
                        <a:ext cx="21463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4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300250" y="133350"/>
            <a:ext cx="8625385" cy="595313"/>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FF0000"/>
                </a:solidFill>
              </a:rPr>
              <a:t>BAYES RULE</a:t>
            </a:r>
          </a:p>
        </p:txBody>
      </p:sp>
      <p:sp>
        <p:nvSpPr>
          <p:cNvPr id="27651" name="Subtitle 2"/>
          <p:cNvSpPr>
            <a:spLocks noGrp="1"/>
          </p:cNvSpPr>
          <p:nvPr>
            <p:ph type="subTitle" idx="1"/>
          </p:nvPr>
        </p:nvSpPr>
        <p:spPr>
          <a:xfrm>
            <a:off x="176213" y="755650"/>
            <a:ext cx="8967787" cy="5873750"/>
          </a:xfrm>
        </p:spPr>
        <p:txBody>
          <a:bodyPr/>
          <a:lstStyle/>
          <a:p>
            <a:pPr algn="just"/>
            <a:r>
              <a:rPr lang="en-US" dirty="0" smtClean="0"/>
              <a:t>The Bayes Theorem was developed and named for Thomas Bayes(1702-1761)</a:t>
            </a:r>
          </a:p>
          <a:p>
            <a:pPr algn="just"/>
            <a:r>
              <a:rPr lang="en-US" dirty="0" smtClean="0"/>
              <a:t> Show the Relation between one conditional probability and its inverse.</a:t>
            </a:r>
          </a:p>
          <a:p>
            <a:pPr algn="just"/>
            <a:r>
              <a:rPr lang="en-US" dirty="0" smtClean="0"/>
              <a:t> Provide a mathematical rule for revising an estimate or forecast in light of experience and observation.</a:t>
            </a:r>
          </a:p>
          <a:p>
            <a:pPr algn="just"/>
            <a:r>
              <a:rPr lang="en-US" b="1" dirty="0" smtClean="0"/>
              <a:t>In the 18th Century , Thomas Bayes,</a:t>
            </a:r>
          </a:p>
          <a:p>
            <a:pPr algn="just"/>
            <a:r>
              <a:rPr lang="en-US" dirty="0" smtClean="0"/>
              <a:t> Ponder this question:</a:t>
            </a:r>
          </a:p>
          <a:p>
            <a:pPr algn="just"/>
            <a:r>
              <a:rPr lang="en-US" dirty="0" smtClean="0"/>
              <a:t>                       “Does God really exist?”</a:t>
            </a:r>
          </a:p>
          <a:p>
            <a:pPr algn="just"/>
            <a:r>
              <a:rPr lang="en-US" dirty="0" smtClean="0"/>
              <a:t>•Being interested in the mathematics, he attempt to develop a formula to arrive at the probability that God does exist based on</a:t>
            </a:r>
          </a:p>
          <a:p>
            <a:pPr algn="just"/>
            <a:r>
              <a:rPr lang="en-US" dirty="0" smtClean="0"/>
              <a:t>the evidence that was available to him on earth.</a:t>
            </a:r>
          </a:p>
          <a:p>
            <a:pPr algn="just"/>
            <a:r>
              <a:rPr lang="en-US" dirty="0" smtClean="0"/>
              <a:t>Later, </a:t>
            </a:r>
            <a:r>
              <a:rPr lang="en-US" b="1" dirty="0" smtClean="0"/>
              <a:t>Laplace </a:t>
            </a:r>
            <a:r>
              <a:rPr lang="en-US" dirty="0" smtClean="0"/>
              <a:t>refined </a:t>
            </a:r>
            <a:r>
              <a:rPr lang="en-US" b="1" dirty="0" smtClean="0"/>
              <a:t>Bayes’ work </a:t>
            </a:r>
            <a:r>
              <a:rPr lang="en-US" dirty="0" smtClean="0"/>
              <a:t>and gave it the name</a:t>
            </a:r>
          </a:p>
          <a:p>
            <a:pPr algn="just"/>
            <a:r>
              <a:rPr lang="en-US" dirty="0" smtClean="0"/>
              <a:t>“Bayes’ Theorem”.</a:t>
            </a:r>
          </a:p>
        </p:txBody>
      </p:sp>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32</a:t>
            </a:fld>
            <a:endParaRPr lang="en-US" sz="1000" smtClean="0"/>
          </a:p>
        </p:txBody>
      </p:sp>
    </p:spTree>
    <p:extLst>
      <p:ext uri="{BB962C8B-B14F-4D97-AF65-F5344CB8AC3E}">
        <p14:creationId xmlns:p14="http://schemas.microsoft.com/office/powerpoint/2010/main" val="1372011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722313" y="133350"/>
            <a:ext cx="7772400" cy="595313"/>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FF0000"/>
                </a:solidFill>
              </a:rPr>
              <a:t>Example-1 BAYES RULE</a:t>
            </a:r>
          </a:p>
        </p:txBody>
      </p:sp>
      <p:sp>
        <p:nvSpPr>
          <p:cNvPr id="27651" name="Subtitle 2"/>
          <p:cNvSpPr>
            <a:spLocks noGrp="1"/>
          </p:cNvSpPr>
          <p:nvPr>
            <p:ph type="subTitle" idx="1"/>
          </p:nvPr>
        </p:nvSpPr>
        <p:spPr>
          <a:xfrm>
            <a:off x="176213" y="755650"/>
            <a:ext cx="8967787" cy="2353310"/>
          </a:xfrm>
        </p:spPr>
        <p:txBody>
          <a:bodyPr/>
          <a:lstStyle/>
          <a:p>
            <a:pPr algn="just"/>
            <a:r>
              <a:rPr lang="en-US" dirty="0"/>
              <a:t>A doctor knows that the disease meningitis causes the patient to have</a:t>
            </a:r>
          </a:p>
          <a:p>
            <a:pPr algn="just"/>
            <a:r>
              <a:rPr lang="en-US" dirty="0"/>
              <a:t>a stiff neck, say, 50% of the time. The doctor also knows some unconditional facts: the </a:t>
            </a:r>
            <a:r>
              <a:rPr lang="en-US" dirty="0" smtClean="0"/>
              <a:t>prior probability </a:t>
            </a:r>
            <a:r>
              <a:rPr lang="en-US" dirty="0"/>
              <a:t>that a patient has </a:t>
            </a:r>
            <a:r>
              <a:rPr lang="en-US" dirty="0" smtClean="0"/>
              <a:t>meningitis </a:t>
            </a:r>
            <a:r>
              <a:rPr lang="en-US" dirty="0"/>
              <a:t>is </a:t>
            </a:r>
            <a:r>
              <a:rPr lang="en-US" dirty="0" smtClean="0"/>
              <a:t>50,000</a:t>
            </a:r>
            <a:r>
              <a:rPr lang="en-US" dirty="0"/>
              <a:t>, and the prior probability that any </a:t>
            </a:r>
            <a:r>
              <a:rPr lang="en-US" dirty="0" smtClean="0"/>
              <a:t>patient has </a:t>
            </a:r>
            <a:r>
              <a:rPr lang="en-US" dirty="0"/>
              <a:t>a stiff neck is </a:t>
            </a:r>
            <a:r>
              <a:rPr lang="en-US" dirty="0" smtClean="0"/>
              <a:t>20</a:t>
            </a:r>
            <a:r>
              <a:rPr lang="en-US" dirty="0"/>
              <a:t>. Letting </a:t>
            </a:r>
            <a:r>
              <a:rPr lang="en-US" i="1" dirty="0"/>
              <a:t>s </a:t>
            </a:r>
            <a:r>
              <a:rPr lang="en-US" dirty="0"/>
              <a:t>be the proposition that the patient has a stiff neck and </a:t>
            </a:r>
            <a:r>
              <a:rPr lang="en-US" i="1" dirty="0"/>
              <a:t>m</a:t>
            </a:r>
            <a:r>
              <a:rPr lang="en-US" i="1" dirty="0" smtClean="0"/>
              <a:t> </a:t>
            </a:r>
            <a:r>
              <a:rPr lang="en-US" dirty="0" smtClean="0"/>
              <a:t>be the </a:t>
            </a:r>
            <a:r>
              <a:rPr lang="en-US" dirty="0"/>
              <a:t>proposition that </a:t>
            </a:r>
            <a:r>
              <a:rPr lang="en-US" dirty="0" smtClean="0"/>
              <a:t>the </a:t>
            </a:r>
            <a:r>
              <a:rPr lang="en-US" dirty="0"/>
              <a:t>patient has meningitis, we have</a:t>
            </a:r>
            <a:endParaRPr lang="en-US" dirty="0" smtClean="0"/>
          </a:p>
        </p:txBody>
      </p:sp>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33</a:t>
            </a:fld>
            <a:endParaRPr lang="en-US" sz="1000" smtClean="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719" y="3200400"/>
            <a:ext cx="6685109" cy="198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0020" y="5389156"/>
            <a:ext cx="8983980" cy="830997"/>
          </a:xfrm>
          <a:prstGeom prst="rect">
            <a:avLst/>
          </a:prstGeom>
        </p:spPr>
        <p:txBody>
          <a:bodyPr wrap="square">
            <a:spAutoFit/>
          </a:bodyPr>
          <a:lstStyle/>
          <a:p>
            <a:r>
              <a:rPr lang="en-US" dirty="0"/>
              <a:t>That is, we expect only 1 in 5000 patients with a stiff neck to have meningitis</a:t>
            </a:r>
          </a:p>
        </p:txBody>
      </p:sp>
    </p:spTree>
    <p:extLst>
      <p:ext uri="{BB962C8B-B14F-4D97-AF65-F5344CB8AC3E}">
        <p14:creationId xmlns:p14="http://schemas.microsoft.com/office/powerpoint/2010/main" val="3392563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16280" y="106680"/>
            <a:ext cx="8290560" cy="457200"/>
          </a:xfrm>
        </p:spPr>
        <p:txBody>
          <a:bodyPr/>
          <a:lstStyle/>
          <a:p>
            <a:r>
              <a:rPr lang="en-GB" sz="3600" dirty="0"/>
              <a:t>Bayes’ rule can capture causal models</a:t>
            </a:r>
          </a:p>
        </p:txBody>
      </p:sp>
      <p:sp>
        <p:nvSpPr>
          <p:cNvPr id="232451" name="Rectangle 3"/>
          <p:cNvSpPr>
            <a:spLocks noGrp="1" noChangeArrowheads="1"/>
          </p:cNvSpPr>
          <p:nvPr>
            <p:ph type="body" idx="1"/>
          </p:nvPr>
        </p:nvSpPr>
        <p:spPr>
          <a:xfrm>
            <a:off x="457200" y="1143000"/>
            <a:ext cx="8686800" cy="5489812"/>
          </a:xfrm>
        </p:spPr>
        <p:txBody>
          <a:bodyPr/>
          <a:lstStyle/>
          <a:p>
            <a:pPr>
              <a:lnSpc>
                <a:spcPct val="90000"/>
              </a:lnSpc>
            </a:pPr>
            <a:r>
              <a:rPr lang="en-GB" sz="2000" dirty="0"/>
              <a:t>Suppose a doctor knows that a meningitis causes a stiff neck in 50% of cases</a:t>
            </a:r>
          </a:p>
          <a:p>
            <a:pPr>
              <a:lnSpc>
                <a:spcPct val="90000"/>
              </a:lnSpc>
            </a:pPr>
            <a:endParaRPr lang="en-GB" sz="2000" dirty="0"/>
          </a:p>
          <a:p>
            <a:pPr>
              <a:lnSpc>
                <a:spcPct val="90000"/>
              </a:lnSpc>
            </a:pPr>
            <a:r>
              <a:rPr lang="en-GB" sz="2000" dirty="0"/>
              <a:t>She also knows that the probability in the general population of someone having a stiff neck at any time is 1/20</a:t>
            </a:r>
          </a:p>
          <a:p>
            <a:pPr>
              <a:lnSpc>
                <a:spcPct val="90000"/>
              </a:lnSpc>
            </a:pPr>
            <a:endParaRPr lang="en-GB" sz="2000" dirty="0"/>
          </a:p>
          <a:p>
            <a:pPr>
              <a:lnSpc>
                <a:spcPct val="90000"/>
              </a:lnSpc>
            </a:pPr>
            <a:endParaRPr lang="en-GB" sz="2000" dirty="0"/>
          </a:p>
          <a:p>
            <a:pPr>
              <a:lnSpc>
                <a:spcPct val="90000"/>
              </a:lnSpc>
            </a:pPr>
            <a:r>
              <a:rPr lang="en-GB" sz="2000" dirty="0"/>
              <a:t>She also has to know the incidence of meningitis in the population (1/50,000)</a:t>
            </a:r>
          </a:p>
          <a:p>
            <a:pPr>
              <a:lnSpc>
                <a:spcPct val="90000"/>
              </a:lnSpc>
            </a:pPr>
            <a:endParaRPr lang="en-GB" sz="2000" dirty="0" smtClean="0"/>
          </a:p>
          <a:p>
            <a:pPr>
              <a:lnSpc>
                <a:spcPct val="90000"/>
              </a:lnSpc>
            </a:pPr>
            <a:endParaRPr lang="en-GB" sz="2000" dirty="0"/>
          </a:p>
          <a:p>
            <a:pPr>
              <a:lnSpc>
                <a:spcPct val="90000"/>
              </a:lnSpc>
            </a:pPr>
            <a:r>
              <a:rPr lang="en-GB" sz="2000" dirty="0"/>
              <a:t>Using Bayes’ rule she can calculate the probability the patient has meningitis:</a:t>
            </a:r>
          </a:p>
        </p:txBody>
      </p:sp>
      <p:graphicFrame>
        <p:nvGraphicFramePr>
          <p:cNvPr id="232452" name="Object 4"/>
          <p:cNvGraphicFramePr>
            <a:graphicFrameLocks noChangeAspect="1"/>
          </p:cNvGraphicFramePr>
          <p:nvPr>
            <p:extLst>
              <p:ext uri="{D42A27DB-BD31-4B8C-83A1-F6EECF244321}">
                <p14:modId xmlns:p14="http://schemas.microsoft.com/office/powerpoint/2010/main" val="1327271041"/>
              </p:ext>
            </p:extLst>
          </p:nvPr>
        </p:nvGraphicFramePr>
        <p:xfrm>
          <a:off x="661040" y="4616380"/>
          <a:ext cx="7669212" cy="884237"/>
        </p:xfrm>
        <a:graphic>
          <a:graphicData uri="http://schemas.openxmlformats.org/presentationml/2006/ole">
            <mc:AlternateContent xmlns:mc="http://schemas.openxmlformats.org/markup-compatibility/2006">
              <mc:Choice xmlns:v="urn:schemas-microsoft-com:vml" Requires="v">
                <p:oleObj spid="_x0000_s32311" name="Equation" r:id="rId3" imgW="3632040" imgH="419040" progId="Equation.3">
                  <p:embed/>
                </p:oleObj>
              </mc:Choice>
              <mc:Fallback>
                <p:oleObj name="Equation" r:id="rId3" imgW="36320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40" y="4616380"/>
                        <a:ext cx="766921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p:cNvGraphicFramePr>
            <a:graphicFrameLocks noChangeAspect="1"/>
          </p:cNvGraphicFramePr>
          <p:nvPr>
            <p:extLst>
              <p:ext uri="{D42A27DB-BD31-4B8C-83A1-F6EECF244321}">
                <p14:modId xmlns:p14="http://schemas.microsoft.com/office/powerpoint/2010/main" val="4000732424"/>
              </p:ext>
            </p:extLst>
          </p:nvPr>
        </p:nvGraphicFramePr>
        <p:xfrm>
          <a:off x="1655763" y="5615509"/>
          <a:ext cx="5764212" cy="884237"/>
        </p:xfrm>
        <a:graphic>
          <a:graphicData uri="http://schemas.openxmlformats.org/presentationml/2006/ole">
            <mc:AlternateContent xmlns:mc="http://schemas.openxmlformats.org/markup-compatibility/2006">
              <mc:Choice xmlns:v="urn:schemas-microsoft-com:vml" Requires="v">
                <p:oleObj spid="_x0000_s32312" name="Equation" r:id="rId5" imgW="2730240" imgH="419040" progId="Equation.3">
                  <p:embed/>
                </p:oleObj>
              </mc:Choice>
              <mc:Fallback>
                <p:oleObj name="Equation" r:id="rId5" imgW="27302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5615509"/>
                        <a:ext cx="576421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p:cNvGraphicFramePr>
            <a:graphicFrameLocks noChangeAspect="1"/>
          </p:cNvGraphicFramePr>
          <p:nvPr>
            <p:extLst>
              <p:ext uri="{D42A27DB-BD31-4B8C-83A1-F6EECF244321}">
                <p14:modId xmlns:p14="http://schemas.microsoft.com/office/powerpoint/2010/main" val="4210766493"/>
              </p:ext>
            </p:extLst>
          </p:nvPr>
        </p:nvGraphicFramePr>
        <p:xfrm>
          <a:off x="6813408" y="1470193"/>
          <a:ext cx="1797050" cy="385904"/>
        </p:xfrm>
        <a:graphic>
          <a:graphicData uri="http://schemas.openxmlformats.org/presentationml/2006/ole">
            <mc:AlternateContent xmlns:mc="http://schemas.openxmlformats.org/markup-compatibility/2006">
              <mc:Choice xmlns:v="urn:schemas-microsoft-com:vml" Requires="v">
                <p:oleObj spid="_x0000_s32313" name="Equation" r:id="rId7" imgW="850680" imgH="203040" progId="Equation.3">
                  <p:embed/>
                </p:oleObj>
              </mc:Choice>
              <mc:Fallback>
                <p:oleObj name="Equation" r:id="rId7" imgW="8506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408" y="1470193"/>
                        <a:ext cx="1797050" cy="385904"/>
                      </a:xfrm>
                      <a:prstGeom prst="rect">
                        <a:avLst/>
                      </a:prstGeom>
                      <a:noFill/>
                      <a:ln>
                        <a:noFill/>
                      </a:ln>
                      <a:effectLst/>
                    </p:spPr>
                  </p:pic>
                </p:oleObj>
              </mc:Fallback>
            </mc:AlternateContent>
          </a:graphicData>
        </a:graphic>
      </p:graphicFrame>
      <p:graphicFrame>
        <p:nvGraphicFramePr>
          <p:cNvPr id="232455" name="Object 7"/>
          <p:cNvGraphicFramePr>
            <a:graphicFrameLocks noChangeAspect="1"/>
          </p:cNvGraphicFramePr>
          <p:nvPr>
            <p:extLst>
              <p:ext uri="{D42A27DB-BD31-4B8C-83A1-F6EECF244321}">
                <p14:modId xmlns:p14="http://schemas.microsoft.com/office/powerpoint/2010/main" val="1224087651"/>
              </p:ext>
            </p:extLst>
          </p:nvPr>
        </p:nvGraphicFramePr>
        <p:xfrm>
          <a:off x="7007983" y="2344074"/>
          <a:ext cx="1555750" cy="428625"/>
        </p:xfrm>
        <a:graphic>
          <a:graphicData uri="http://schemas.openxmlformats.org/presentationml/2006/ole">
            <mc:AlternateContent xmlns:mc="http://schemas.openxmlformats.org/markup-compatibility/2006">
              <mc:Choice xmlns:v="urn:schemas-microsoft-com:vml" Requires="v">
                <p:oleObj spid="_x0000_s32314" name="Equation" r:id="rId9" imgW="736560" imgH="203040" progId="Equation.3">
                  <p:embed/>
                </p:oleObj>
              </mc:Choice>
              <mc:Fallback>
                <p:oleObj name="Equation" r:id="rId9" imgW="7365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7983" y="2344074"/>
                        <a:ext cx="15557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6" name="Object 8"/>
          <p:cNvGraphicFramePr>
            <a:graphicFrameLocks noChangeAspect="1"/>
          </p:cNvGraphicFramePr>
          <p:nvPr>
            <p:extLst>
              <p:ext uri="{D42A27DB-BD31-4B8C-83A1-F6EECF244321}">
                <p14:modId xmlns:p14="http://schemas.microsoft.com/office/powerpoint/2010/main" val="2832365295"/>
              </p:ext>
            </p:extLst>
          </p:nvPr>
        </p:nvGraphicFramePr>
        <p:xfrm>
          <a:off x="6673353" y="3450823"/>
          <a:ext cx="2144712" cy="428625"/>
        </p:xfrm>
        <a:graphic>
          <a:graphicData uri="http://schemas.openxmlformats.org/presentationml/2006/ole">
            <mc:AlternateContent xmlns:mc="http://schemas.openxmlformats.org/markup-compatibility/2006">
              <mc:Choice xmlns:v="urn:schemas-microsoft-com:vml" Requires="v">
                <p:oleObj spid="_x0000_s32315" name="Equation" r:id="rId11" imgW="1015920" imgH="203040" progId="Equation.3">
                  <p:embed/>
                </p:oleObj>
              </mc:Choice>
              <mc:Fallback>
                <p:oleObj name="Equation" r:id="rId11" imgW="101592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3353" y="3450823"/>
                        <a:ext cx="214471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7502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236538" y="166688"/>
            <a:ext cx="8669337" cy="558800"/>
          </a:xfr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Example-2 of Bayes Rule</a:t>
            </a:r>
          </a:p>
        </p:txBody>
      </p:sp>
      <p:sp>
        <p:nvSpPr>
          <p:cNvPr id="33795"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D6CBB3-4FFB-4B0F-823E-A78980B8711B}" type="slidenum">
              <a:rPr lang="en-US" sz="1000" smtClean="0"/>
              <a:pPr/>
              <a:t>35</a:t>
            </a:fld>
            <a:endParaRPr lang="en-US" sz="1000" smtClean="0"/>
          </a:p>
        </p:txBody>
      </p:sp>
      <p:sp>
        <p:nvSpPr>
          <p:cNvPr id="33796" name="Rectangle 4"/>
          <p:cNvSpPr>
            <a:spLocks noChangeArrowheads="1"/>
          </p:cNvSpPr>
          <p:nvPr/>
        </p:nvSpPr>
        <p:spPr bwMode="auto">
          <a:xfrm>
            <a:off x="0" y="1018891"/>
            <a:ext cx="901223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000" dirty="0"/>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a:t>
            </a:r>
          </a:p>
        </p:txBody>
      </p:sp>
      <p:sp>
        <p:nvSpPr>
          <p:cNvPr id="33797" name="Rectangle 5"/>
          <p:cNvSpPr>
            <a:spLocks noChangeArrowheads="1"/>
          </p:cNvSpPr>
          <p:nvPr/>
        </p:nvSpPr>
        <p:spPr bwMode="auto">
          <a:xfrm>
            <a:off x="3778250" y="2772793"/>
            <a:ext cx="1587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Solution…</a:t>
            </a:r>
            <a:endParaRPr lang="en-US" dirty="0"/>
          </a:p>
        </p:txBody>
      </p:sp>
      <p:sp>
        <p:nvSpPr>
          <p:cNvPr id="33798" name="Rectangle 6"/>
          <p:cNvSpPr>
            <a:spLocks noChangeArrowheads="1"/>
          </p:cNvSpPr>
          <p:nvPr/>
        </p:nvSpPr>
        <p:spPr bwMode="auto">
          <a:xfrm>
            <a:off x="114300" y="3256081"/>
            <a:ext cx="8915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t>The sample space is defined by two mutually-exclusive events - it rains or it does not rain. Additionally, a third event occurs when the  weatherman predicts rain. Notation for these events appears below.</a:t>
            </a:r>
          </a:p>
          <a:p>
            <a:pPr algn="just"/>
            <a:endParaRPr lang="en-US" dirty="0"/>
          </a:p>
          <a:p>
            <a:pPr algn="just"/>
            <a:r>
              <a:rPr lang="en-US" dirty="0"/>
              <a:t> Event A1. It rains on Marie's wedding.</a:t>
            </a:r>
          </a:p>
          <a:p>
            <a:pPr algn="just"/>
            <a:r>
              <a:rPr lang="en-US" dirty="0"/>
              <a:t> Event A2. It does not rain on Marie's wedding.</a:t>
            </a:r>
          </a:p>
          <a:p>
            <a:pPr algn="just"/>
            <a:r>
              <a:rPr lang="en-US" dirty="0"/>
              <a:t> Event B. The weatherman predicts rain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1BBF46-EDA1-4248-8AE5-0860B475F8B7}" type="slidenum">
              <a:rPr lang="en-US" sz="1000" smtClean="0"/>
              <a:pPr/>
              <a:t>36</a:t>
            </a:fld>
            <a:endParaRPr lang="en-US" sz="1000" smtClean="0"/>
          </a:p>
        </p:txBody>
      </p:sp>
      <p:sp>
        <p:nvSpPr>
          <p:cNvPr id="34819" name="Rectangle 2"/>
          <p:cNvSpPr>
            <a:spLocks noChangeArrowheads="1"/>
          </p:cNvSpPr>
          <p:nvPr/>
        </p:nvSpPr>
        <p:spPr bwMode="auto">
          <a:xfrm>
            <a:off x="246063" y="577850"/>
            <a:ext cx="85994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In terms of probabilities, we know the following:</a:t>
            </a:r>
          </a:p>
          <a:p>
            <a:r>
              <a:rPr lang="en-US" dirty="0"/>
              <a:t> P( A1 ) = 5/365 =0.0136985 [It rains 5 days out of the year.]</a:t>
            </a:r>
          </a:p>
          <a:p>
            <a:r>
              <a:rPr lang="en-US" dirty="0"/>
              <a:t> P( A2 ) = 360/365 = 0.9863014 [It does not rain 360 days out</a:t>
            </a:r>
          </a:p>
          <a:p>
            <a:r>
              <a:rPr lang="en-US" dirty="0"/>
              <a:t>of the year.]</a:t>
            </a:r>
          </a:p>
          <a:p>
            <a:r>
              <a:rPr lang="en-US" dirty="0"/>
              <a:t> P( B | A1 ) = 0.9 [When it rains, the weatherman predicts rain</a:t>
            </a:r>
          </a:p>
          <a:p>
            <a:r>
              <a:rPr lang="en-US" dirty="0"/>
              <a:t>90% of the time.]</a:t>
            </a:r>
          </a:p>
          <a:p>
            <a:r>
              <a:rPr lang="en-US" dirty="0"/>
              <a:t> P( B | A2 ) = 0.1 [When it does not rain, the weatherman</a:t>
            </a:r>
          </a:p>
          <a:p>
            <a:r>
              <a:rPr lang="en-US" dirty="0"/>
              <a:t>predicts rain 10% of the time.]</a:t>
            </a:r>
          </a:p>
        </p:txBody>
      </p:sp>
      <p:sp>
        <p:nvSpPr>
          <p:cNvPr id="34820" name="Rectangle 3"/>
          <p:cNvSpPr>
            <a:spLocks noChangeArrowheads="1"/>
          </p:cNvSpPr>
          <p:nvPr/>
        </p:nvSpPr>
        <p:spPr bwMode="auto">
          <a:xfrm>
            <a:off x="404813" y="3624263"/>
            <a:ext cx="84407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We want to know P( A1 | B ), the probability it will rain</a:t>
            </a:r>
          </a:p>
          <a:p>
            <a:r>
              <a:rPr lang="en-US"/>
              <a:t>on the day of Marie's wedding, given a forecast for rain</a:t>
            </a:r>
          </a:p>
          <a:p>
            <a:r>
              <a:rPr lang="en-US"/>
              <a:t>by the weatherman. The answer can be determined</a:t>
            </a:r>
          </a:p>
          <a:p>
            <a:r>
              <a:rPr lang="en-US"/>
              <a:t>from Bayes' theorem, as shown below.</a:t>
            </a: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5237163"/>
            <a:ext cx="5029200"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066800" y="106362"/>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10" charset="-128"/>
              </a:defRPr>
            </a:lvl1pPr>
            <a:lvl2pPr marL="37931725" indent="-37474525" eaLnBrk="0" hangingPunct="0">
              <a:defRPr sz="2400">
                <a:solidFill>
                  <a:schemeClr val="tx1"/>
                </a:solidFill>
                <a:latin typeface="Arial" charset="0"/>
                <a:ea typeface="ＭＳ Ｐゴシック" pitchFamily="-110" charset="-128"/>
              </a:defRPr>
            </a:lvl2pPr>
            <a:lvl3pPr eaLnBrk="0" hangingPunct="0">
              <a:defRPr sz="2400">
                <a:solidFill>
                  <a:schemeClr val="tx1"/>
                </a:solidFill>
                <a:latin typeface="Arial" charset="0"/>
                <a:ea typeface="ＭＳ Ｐゴシック" pitchFamily="-110" charset="-128"/>
              </a:defRPr>
            </a:lvl3pPr>
            <a:lvl4pPr eaLnBrk="0" hangingPunct="0">
              <a:defRPr sz="2400">
                <a:solidFill>
                  <a:schemeClr val="tx1"/>
                </a:solidFill>
                <a:latin typeface="Arial" charset="0"/>
                <a:ea typeface="ＭＳ Ｐゴシック" pitchFamily="-110" charset="-128"/>
              </a:defRPr>
            </a:lvl4pPr>
            <a:lvl5pPr eaLnBrk="0" hangingPunct="0">
              <a:defRPr sz="2400">
                <a:solidFill>
                  <a:schemeClr val="tx1"/>
                </a:solidFill>
                <a:latin typeface="Arial" charset="0"/>
                <a:ea typeface="ＭＳ Ｐゴシック" pitchFamily="-110" charset="-128"/>
              </a:defRPr>
            </a:lvl5pPr>
            <a:lvl6pPr marL="457200" eaLnBrk="0" fontAlgn="base" hangingPunct="0">
              <a:spcBef>
                <a:spcPct val="0"/>
              </a:spcBef>
              <a:spcAft>
                <a:spcPct val="0"/>
              </a:spcAft>
              <a:defRPr sz="2400">
                <a:solidFill>
                  <a:schemeClr val="tx1"/>
                </a:solidFill>
                <a:latin typeface="Arial" charset="0"/>
                <a:ea typeface="ＭＳ Ｐゴシック" pitchFamily="-110" charset="-128"/>
              </a:defRPr>
            </a:lvl6pPr>
            <a:lvl7pPr marL="914400" eaLnBrk="0" fontAlgn="base" hangingPunct="0">
              <a:spcBef>
                <a:spcPct val="0"/>
              </a:spcBef>
              <a:spcAft>
                <a:spcPct val="0"/>
              </a:spcAft>
              <a:defRPr sz="2400">
                <a:solidFill>
                  <a:schemeClr val="tx1"/>
                </a:solidFill>
                <a:latin typeface="Arial" charset="0"/>
                <a:ea typeface="ＭＳ Ｐゴシック" pitchFamily="-110" charset="-128"/>
              </a:defRPr>
            </a:lvl7pPr>
            <a:lvl8pPr marL="1371600" eaLnBrk="0" fontAlgn="base" hangingPunct="0">
              <a:spcBef>
                <a:spcPct val="0"/>
              </a:spcBef>
              <a:spcAft>
                <a:spcPct val="0"/>
              </a:spcAft>
              <a:defRPr sz="2400">
                <a:solidFill>
                  <a:schemeClr val="tx1"/>
                </a:solidFill>
                <a:latin typeface="Arial" charset="0"/>
                <a:ea typeface="ＭＳ Ｐゴシック" pitchFamily="-110" charset="-128"/>
              </a:defRPr>
            </a:lvl8pPr>
            <a:lvl9pPr marL="1828800" eaLnBrk="0" fontAlgn="base" hangingPunct="0">
              <a:spcBef>
                <a:spcPct val="0"/>
              </a:spcBef>
              <a:spcAft>
                <a:spcPct val="0"/>
              </a:spcAft>
              <a:defRPr sz="2400">
                <a:solidFill>
                  <a:schemeClr val="tx1"/>
                </a:solidFill>
                <a:latin typeface="Arial" charset="0"/>
                <a:ea typeface="ＭＳ Ｐゴシック" pitchFamily="-110" charset="-128"/>
              </a:defRPr>
            </a:lvl9pPr>
          </a:lstStyle>
          <a:p>
            <a:pPr algn="just" eaLnBrk="1" hangingPunct="1">
              <a:spcBef>
                <a:spcPct val="50000"/>
              </a:spcBef>
            </a:pPr>
            <a:r>
              <a:rPr lang="en-US" sz="4000" dirty="0">
                <a:solidFill>
                  <a:srgbClr val="FF0000"/>
                </a:solidFill>
                <a:latin typeface="Times New Roman" pitchFamily="-110" charset="0"/>
              </a:rPr>
              <a:t>Joint Probability Mass Function</a:t>
            </a:r>
          </a:p>
        </p:txBody>
      </p:sp>
      <p:sp>
        <p:nvSpPr>
          <p:cNvPr id="14341" name="Text Box 5"/>
          <p:cNvSpPr txBox="1">
            <a:spLocks noChangeArrowheads="1"/>
          </p:cNvSpPr>
          <p:nvPr/>
        </p:nvSpPr>
        <p:spPr bwMode="auto">
          <a:xfrm>
            <a:off x="207560" y="1820911"/>
            <a:ext cx="865268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10" charset="-128"/>
              </a:defRPr>
            </a:lvl1pPr>
            <a:lvl2pPr marL="37931725" indent="-37474525" eaLnBrk="0" hangingPunct="0">
              <a:defRPr sz="2400">
                <a:solidFill>
                  <a:schemeClr val="tx1"/>
                </a:solidFill>
                <a:latin typeface="Arial" charset="0"/>
                <a:ea typeface="ＭＳ Ｐゴシック" pitchFamily="-110" charset="-128"/>
              </a:defRPr>
            </a:lvl2pPr>
            <a:lvl3pPr eaLnBrk="0" hangingPunct="0">
              <a:defRPr sz="2400">
                <a:solidFill>
                  <a:schemeClr val="tx1"/>
                </a:solidFill>
                <a:latin typeface="Arial" charset="0"/>
                <a:ea typeface="ＭＳ Ｐゴシック" pitchFamily="-110" charset="-128"/>
              </a:defRPr>
            </a:lvl3pPr>
            <a:lvl4pPr eaLnBrk="0" hangingPunct="0">
              <a:defRPr sz="2400">
                <a:solidFill>
                  <a:schemeClr val="tx1"/>
                </a:solidFill>
                <a:latin typeface="Arial" charset="0"/>
                <a:ea typeface="ＭＳ Ｐゴシック" pitchFamily="-110" charset="-128"/>
              </a:defRPr>
            </a:lvl4pPr>
            <a:lvl5pPr eaLnBrk="0" hangingPunct="0">
              <a:defRPr sz="2400">
                <a:solidFill>
                  <a:schemeClr val="tx1"/>
                </a:solidFill>
                <a:latin typeface="Arial" charset="0"/>
                <a:ea typeface="ＭＳ Ｐゴシック" pitchFamily="-110" charset="-128"/>
              </a:defRPr>
            </a:lvl5pPr>
            <a:lvl6pPr marL="457200" eaLnBrk="0" fontAlgn="base" hangingPunct="0">
              <a:spcBef>
                <a:spcPct val="0"/>
              </a:spcBef>
              <a:spcAft>
                <a:spcPct val="0"/>
              </a:spcAft>
              <a:defRPr sz="2400">
                <a:solidFill>
                  <a:schemeClr val="tx1"/>
                </a:solidFill>
                <a:latin typeface="Arial" charset="0"/>
                <a:ea typeface="ＭＳ Ｐゴシック" pitchFamily="-110" charset="-128"/>
              </a:defRPr>
            </a:lvl6pPr>
            <a:lvl7pPr marL="914400" eaLnBrk="0" fontAlgn="base" hangingPunct="0">
              <a:spcBef>
                <a:spcPct val="0"/>
              </a:spcBef>
              <a:spcAft>
                <a:spcPct val="0"/>
              </a:spcAft>
              <a:defRPr sz="2400">
                <a:solidFill>
                  <a:schemeClr val="tx1"/>
                </a:solidFill>
                <a:latin typeface="Arial" charset="0"/>
                <a:ea typeface="ＭＳ Ｐゴシック" pitchFamily="-110" charset="-128"/>
              </a:defRPr>
            </a:lvl7pPr>
            <a:lvl8pPr marL="1371600" eaLnBrk="0" fontAlgn="base" hangingPunct="0">
              <a:spcBef>
                <a:spcPct val="0"/>
              </a:spcBef>
              <a:spcAft>
                <a:spcPct val="0"/>
              </a:spcAft>
              <a:defRPr sz="2400">
                <a:solidFill>
                  <a:schemeClr val="tx1"/>
                </a:solidFill>
                <a:latin typeface="Arial" charset="0"/>
                <a:ea typeface="ＭＳ Ｐゴシック" pitchFamily="-110" charset="-128"/>
              </a:defRPr>
            </a:lvl8pPr>
            <a:lvl9pPr marL="1828800" eaLnBrk="0" fontAlgn="base" hangingPunct="0">
              <a:spcBef>
                <a:spcPct val="0"/>
              </a:spcBef>
              <a:spcAft>
                <a:spcPct val="0"/>
              </a:spcAft>
              <a:defRPr sz="2400">
                <a:solidFill>
                  <a:schemeClr val="tx1"/>
                </a:solidFill>
                <a:latin typeface="Arial" charset="0"/>
                <a:ea typeface="ＭＳ Ｐゴシック" pitchFamily="-110" charset="-128"/>
              </a:defRPr>
            </a:lvl9pPr>
          </a:lstStyle>
          <a:p>
            <a:pPr marL="457200" indent="-457200" algn="just">
              <a:buFont typeface="Wingdings" pitchFamily="2" charset="2"/>
              <a:buChar char="q"/>
            </a:pPr>
            <a:r>
              <a:rPr lang="en-GB" sz="2800" dirty="0">
                <a:latin typeface="+mn-lt"/>
              </a:rPr>
              <a:t>Completely specifies all beliefs in a problem domain.</a:t>
            </a:r>
          </a:p>
          <a:p>
            <a:pPr marL="457200" indent="-457200" algn="just">
              <a:buFont typeface="Wingdings" pitchFamily="2" charset="2"/>
              <a:buChar char="q"/>
            </a:pPr>
            <a:r>
              <a:rPr lang="en-GB" sz="2800" dirty="0">
                <a:latin typeface="+mn-lt"/>
              </a:rPr>
              <a:t>Joint </a:t>
            </a:r>
            <a:r>
              <a:rPr lang="en-GB" sz="2800" dirty="0" err="1">
                <a:latin typeface="+mn-lt"/>
              </a:rPr>
              <a:t>prob</a:t>
            </a:r>
            <a:r>
              <a:rPr lang="en-GB" sz="2800" dirty="0">
                <a:latin typeface="+mn-lt"/>
              </a:rPr>
              <a:t> Distribution is an n-dimensional table with a probability in each cell of that state occurring.</a:t>
            </a:r>
          </a:p>
          <a:p>
            <a:pPr marL="457200" indent="-457200" algn="just">
              <a:buFont typeface="Wingdings" pitchFamily="2" charset="2"/>
              <a:buChar char="q"/>
            </a:pPr>
            <a:r>
              <a:rPr lang="en-GB" sz="2800" dirty="0">
                <a:latin typeface="+mn-lt"/>
              </a:rPr>
              <a:t>Written as P(X</a:t>
            </a:r>
            <a:r>
              <a:rPr lang="en-GB" sz="2800" baseline="-25000" dirty="0">
                <a:latin typeface="+mn-lt"/>
              </a:rPr>
              <a:t>1</a:t>
            </a:r>
            <a:r>
              <a:rPr lang="en-GB" sz="2800" dirty="0">
                <a:latin typeface="+mn-lt"/>
              </a:rPr>
              <a:t>, X</a:t>
            </a:r>
            <a:r>
              <a:rPr lang="en-GB" sz="2800" baseline="-25000" dirty="0">
                <a:latin typeface="+mn-lt"/>
              </a:rPr>
              <a:t>2</a:t>
            </a:r>
            <a:r>
              <a:rPr lang="en-GB" sz="2800" dirty="0">
                <a:latin typeface="+mn-lt"/>
              </a:rPr>
              <a:t>, X</a:t>
            </a:r>
            <a:r>
              <a:rPr lang="en-GB" sz="2800" baseline="-25000" dirty="0">
                <a:latin typeface="+mn-lt"/>
              </a:rPr>
              <a:t>3</a:t>
            </a:r>
            <a:r>
              <a:rPr lang="en-GB" sz="2800" dirty="0">
                <a:latin typeface="+mn-lt"/>
              </a:rPr>
              <a:t> …, </a:t>
            </a:r>
            <a:r>
              <a:rPr lang="en-GB" sz="2800" dirty="0" err="1">
                <a:latin typeface="+mn-lt"/>
              </a:rPr>
              <a:t>X</a:t>
            </a:r>
            <a:r>
              <a:rPr lang="en-GB" sz="2800" baseline="-25000" dirty="0" err="1">
                <a:latin typeface="+mn-lt"/>
              </a:rPr>
              <a:t>n</a:t>
            </a:r>
            <a:r>
              <a:rPr lang="en-GB" sz="2800" dirty="0">
                <a:latin typeface="+mn-lt"/>
              </a:rPr>
              <a:t>)			  </a:t>
            </a:r>
          </a:p>
          <a:p>
            <a:pPr marL="457200" indent="-457200" algn="just">
              <a:buFont typeface="Wingdings" pitchFamily="2" charset="2"/>
              <a:buChar char="q"/>
            </a:pPr>
            <a:r>
              <a:rPr lang="en-GB" sz="2800" dirty="0">
                <a:latin typeface="+mn-lt"/>
              </a:rPr>
              <a:t>When instantiated as P(x</a:t>
            </a:r>
            <a:r>
              <a:rPr lang="en-GB" sz="2800" baseline="-25000" dirty="0">
                <a:latin typeface="+mn-lt"/>
              </a:rPr>
              <a:t>1</a:t>
            </a:r>
            <a:r>
              <a:rPr lang="en-GB" sz="2800" dirty="0">
                <a:latin typeface="+mn-lt"/>
              </a:rPr>
              <a:t>,x</a:t>
            </a:r>
            <a:r>
              <a:rPr lang="en-GB" sz="2800" baseline="-25000" dirty="0">
                <a:latin typeface="+mn-lt"/>
              </a:rPr>
              <a:t>2</a:t>
            </a:r>
            <a:r>
              <a:rPr lang="en-GB" sz="2800" dirty="0">
                <a:latin typeface="+mn-lt"/>
              </a:rPr>
              <a:t> …, </a:t>
            </a:r>
            <a:r>
              <a:rPr lang="en-GB" sz="2800" dirty="0" err="1">
                <a:latin typeface="+mn-lt"/>
              </a:rPr>
              <a:t>x</a:t>
            </a:r>
            <a:r>
              <a:rPr lang="en-GB" sz="2800" baseline="-25000" dirty="0" err="1">
                <a:latin typeface="+mn-lt"/>
              </a:rPr>
              <a:t>n</a:t>
            </a:r>
            <a:r>
              <a:rPr lang="en-GB" sz="2800" dirty="0">
                <a:latin typeface="+mn-lt"/>
              </a:rPr>
              <a:t>) </a:t>
            </a:r>
          </a:p>
        </p:txBody>
      </p:sp>
    </p:spTree>
    <p:extLst>
      <p:ext uri="{BB962C8B-B14F-4D97-AF65-F5344CB8AC3E}">
        <p14:creationId xmlns:p14="http://schemas.microsoft.com/office/powerpoint/2010/main" val="239625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38</a:t>
            </a:fld>
            <a:endParaRPr lang="en-US"/>
          </a:p>
        </p:txBody>
      </p:sp>
      <p:sp>
        <p:nvSpPr>
          <p:cNvPr id="3" name="TextBox 2"/>
          <p:cNvSpPr txBox="1"/>
          <p:nvPr/>
        </p:nvSpPr>
        <p:spPr>
          <a:xfrm>
            <a:off x="883920" y="579119"/>
            <a:ext cx="7726680" cy="461665"/>
          </a:xfrm>
          <a:prstGeom prst="rect">
            <a:avLst/>
          </a:prstGeom>
          <a:noFill/>
        </p:spPr>
        <p:txBody>
          <a:bodyPr wrap="square" rtlCol="0">
            <a:spAutoFit/>
          </a:bodyPr>
          <a:lstStyle/>
          <a:p>
            <a:r>
              <a:rPr lang="en-US" dirty="0"/>
              <a:t>Random variables: sunshine S ∈ {0, 1}, rain R ∈ {0, 1} </a:t>
            </a:r>
          </a:p>
        </p:txBody>
      </p:sp>
      <p:sp>
        <p:nvSpPr>
          <p:cNvPr id="4" name="Rectangle 3"/>
          <p:cNvSpPr/>
          <p:nvPr/>
        </p:nvSpPr>
        <p:spPr>
          <a:xfrm>
            <a:off x="701040" y="1134517"/>
            <a:ext cx="4572000" cy="461665"/>
          </a:xfrm>
          <a:prstGeom prst="rect">
            <a:avLst/>
          </a:prstGeom>
        </p:spPr>
        <p:txBody>
          <a:bodyPr>
            <a:spAutoFit/>
          </a:bodyPr>
          <a:lstStyle/>
          <a:p>
            <a:r>
              <a:rPr lang="en-US" dirty="0"/>
              <a:t>Joint distribution:</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94" y="1702862"/>
            <a:ext cx="3940492" cy="228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565" y="4450080"/>
            <a:ext cx="400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115" y="4373880"/>
            <a:ext cx="33337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590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39</a:t>
            </a:fld>
            <a:endParaRPr lang="en-US"/>
          </a:p>
        </p:txBody>
      </p:sp>
      <p:sp>
        <p:nvSpPr>
          <p:cNvPr id="3" name="Rectangle 2"/>
          <p:cNvSpPr/>
          <p:nvPr/>
        </p:nvSpPr>
        <p:spPr>
          <a:xfrm>
            <a:off x="304800" y="217438"/>
            <a:ext cx="8595360" cy="1200329"/>
          </a:xfrm>
          <a:prstGeom prst="rect">
            <a:avLst/>
          </a:prstGeom>
        </p:spPr>
        <p:txBody>
          <a:bodyPr wrap="square">
            <a:spAutoFit/>
          </a:bodyPr>
          <a:lstStyle/>
          <a:p>
            <a:pPr algn="just"/>
            <a:r>
              <a:rPr lang="en-US" dirty="0"/>
              <a:t>Suppose we have two </a:t>
            </a:r>
            <a:r>
              <a:rPr lang="en-US" dirty="0" err="1"/>
              <a:t>boolean</a:t>
            </a:r>
            <a:r>
              <a:rPr lang="en-US" dirty="0"/>
              <a:t> random variables, S and R representing sunshine and rain. Think of an assignment to (S, R) as representing a possible state of the world.</a:t>
            </a:r>
          </a:p>
        </p:txBody>
      </p:sp>
      <p:sp>
        <p:nvSpPr>
          <p:cNvPr id="4" name="Rectangle 3"/>
          <p:cNvSpPr/>
          <p:nvPr/>
        </p:nvSpPr>
        <p:spPr>
          <a:xfrm>
            <a:off x="167640" y="1615113"/>
            <a:ext cx="8853530" cy="4154984"/>
          </a:xfrm>
          <a:prstGeom prst="rect">
            <a:avLst/>
          </a:prstGeom>
        </p:spPr>
        <p:txBody>
          <a:bodyPr wrap="square">
            <a:spAutoFit/>
          </a:bodyPr>
          <a:lstStyle/>
          <a:p>
            <a:pPr marL="342900" indent="-342900" algn="just">
              <a:buFont typeface="Wingdings" pitchFamily="2" charset="2"/>
              <a:buChar char="q"/>
            </a:pPr>
            <a:r>
              <a:rPr lang="en-US" dirty="0"/>
              <a:t>The joint distribution specifies a probability for each assignment to (S, R) (state of the </a:t>
            </a:r>
            <a:r>
              <a:rPr lang="en-US" dirty="0" smtClean="0"/>
              <a:t>world</a:t>
            </a:r>
            <a:r>
              <a:rPr lang="en-US" dirty="0"/>
              <a:t>). </a:t>
            </a:r>
            <a:endParaRPr lang="en-US" dirty="0" smtClean="0"/>
          </a:p>
          <a:p>
            <a:pPr marL="342900" indent="-342900" algn="just">
              <a:buFont typeface="Wingdings" pitchFamily="2" charset="2"/>
              <a:buChar char="q"/>
            </a:pPr>
            <a:r>
              <a:rPr lang="en-US" dirty="0" smtClean="0"/>
              <a:t>We </a:t>
            </a:r>
            <a:r>
              <a:rPr lang="en-US" dirty="0"/>
              <a:t>use lowercase letters (e.g., s and r) to denote values and uppercase letters (e.g., S and R) to denote random variables. </a:t>
            </a:r>
            <a:endParaRPr lang="en-US" dirty="0" smtClean="0"/>
          </a:p>
          <a:p>
            <a:pPr marL="342900" indent="-342900" algn="just">
              <a:buFont typeface="Wingdings" pitchFamily="2" charset="2"/>
              <a:buChar char="q"/>
            </a:pPr>
            <a:r>
              <a:rPr lang="en-US" dirty="0" smtClean="0"/>
              <a:t>Note </a:t>
            </a:r>
            <a:r>
              <a:rPr lang="en-US" dirty="0"/>
              <a:t>that P(S = s, R = r) is a probability (a number) while P(S, R) is a distribution (a table of probabilities). </a:t>
            </a:r>
            <a:endParaRPr lang="en-US" dirty="0" smtClean="0"/>
          </a:p>
          <a:p>
            <a:pPr marL="342900" indent="-342900" algn="just">
              <a:buFont typeface="Wingdings" pitchFamily="2" charset="2"/>
              <a:buChar char="q"/>
            </a:pPr>
            <a:r>
              <a:rPr lang="en-US" dirty="0" smtClean="0"/>
              <a:t>We </a:t>
            </a:r>
            <a:r>
              <a:rPr lang="en-US" dirty="0"/>
              <a:t>don’t know what state of the world we’re in, but we know what the probabilities are (there are no unknown unknowns).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b="1" dirty="0" smtClean="0"/>
              <a:t>The </a:t>
            </a:r>
            <a:r>
              <a:rPr lang="en-US" b="1" dirty="0"/>
              <a:t>joint distribution contains all the information and acts as the central source of truth</a:t>
            </a:r>
          </a:p>
        </p:txBody>
      </p:sp>
    </p:spTree>
    <p:extLst>
      <p:ext uri="{BB962C8B-B14F-4D97-AF65-F5344CB8AC3E}">
        <p14:creationId xmlns:p14="http://schemas.microsoft.com/office/powerpoint/2010/main" val="3534301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6821DF-1D91-4839-9300-C3AA46B74165}" type="slidenum">
              <a:rPr lang="en-US" sz="1000" smtClean="0"/>
              <a:pPr/>
              <a:t>4</a:t>
            </a:fld>
            <a:endParaRPr lang="en-US" sz="1000" smtClean="0"/>
          </a:p>
        </p:txBody>
      </p:sp>
      <p:sp>
        <p:nvSpPr>
          <p:cNvPr id="3075" name="Rectangle 2"/>
          <p:cNvSpPr>
            <a:spLocks noChangeArrowheads="1"/>
          </p:cNvSpPr>
          <p:nvPr/>
        </p:nvSpPr>
        <p:spPr bwMode="auto">
          <a:xfrm>
            <a:off x="457200" y="293688"/>
            <a:ext cx="854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Unfortunately, in order to make the rule true, we have to add an almost unlimited list of possible causes. We could try turning the rule into a causal rule</a:t>
            </a:r>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57338"/>
            <a:ext cx="65373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3"/>
          <p:cNvSpPr>
            <a:spLocks noChangeArrowheads="1"/>
          </p:cNvSpPr>
          <p:nvPr/>
        </p:nvSpPr>
        <p:spPr bwMode="auto">
          <a:xfrm>
            <a:off x="163774" y="2613025"/>
            <a:ext cx="8835764"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a:t>But this rule is not right either; not all cavities cause pain The only way to fix the rule is to make it logically exhaustive: to augment the left-hand side with all the qualifications required for a cavity to cause a toothache. Even then, for the purposes of diagnosis, one must also take into account the possibility that the patient might have a toothache and a cavity that are unconnected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40</a:t>
            </a:fld>
            <a:endParaRPr lang="en-US"/>
          </a:p>
        </p:txBody>
      </p:sp>
      <p:sp>
        <p:nvSpPr>
          <p:cNvPr id="4" name="Rectangle 3"/>
          <p:cNvSpPr/>
          <p:nvPr/>
        </p:nvSpPr>
        <p:spPr>
          <a:xfrm>
            <a:off x="0" y="1340793"/>
            <a:ext cx="8945880" cy="2308324"/>
          </a:xfrm>
          <a:prstGeom prst="rect">
            <a:avLst/>
          </a:prstGeom>
        </p:spPr>
        <p:txBody>
          <a:bodyPr wrap="square">
            <a:spAutoFit/>
          </a:bodyPr>
          <a:lstStyle/>
          <a:p>
            <a:pPr marL="342900" indent="-342900" algn="just">
              <a:buFont typeface="Wingdings" pitchFamily="2" charset="2"/>
              <a:buChar char="q"/>
            </a:pPr>
            <a:r>
              <a:rPr lang="en-US" dirty="0"/>
              <a:t>The conditional distribution selects rows of the table matching the condition (right of the bar), and then normalizes the probabilities so that they sum to 1. The interpretation is that we observe the condition (R = 1) and are interested in S. This is the conditioning that we saw for factor graphs, but where we normalize the selected rows to get probabilities</a:t>
            </a:r>
            <a:endParaRPr lang="en-US" b="1" dirty="0"/>
          </a:p>
        </p:txBody>
      </p:sp>
    </p:spTree>
    <p:extLst>
      <p:ext uri="{BB962C8B-B14F-4D97-AF65-F5344CB8AC3E}">
        <p14:creationId xmlns:p14="http://schemas.microsoft.com/office/powerpoint/2010/main" val="3925082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124700" y="6248400"/>
            <a:ext cx="1905000" cy="457200"/>
          </a:xfrm>
          <a:prstGeom prst="rect">
            <a:avLst/>
          </a:prstGeom>
        </p:spPr>
        <p:txBody>
          <a:bodyPr/>
          <a:lstStyle/>
          <a:p>
            <a:fld id="{2682A9AB-A2C7-4D97-84D9-367723FCF210}" type="slidenum">
              <a:rPr lang="en-US"/>
              <a:pPr/>
              <a:t>41</a:t>
            </a:fld>
            <a:endParaRPr lang="en-US"/>
          </a:p>
        </p:txBody>
      </p:sp>
      <p:sp>
        <p:nvSpPr>
          <p:cNvPr id="6147" name="Rectangle 3"/>
          <p:cNvSpPr>
            <a:spLocks noGrp="1" noChangeArrowheads="1"/>
          </p:cNvSpPr>
          <p:nvPr>
            <p:ph type="body" sz="half" idx="4294967295"/>
          </p:nvPr>
        </p:nvSpPr>
        <p:spPr>
          <a:xfrm>
            <a:off x="232012" y="1905000"/>
            <a:ext cx="8911988" cy="3200400"/>
          </a:xfrm>
          <a:noFill/>
          <a:ln/>
        </p:spPr>
        <p:txBody>
          <a:bodyPr lIns="92075" tIns="46038" rIns="92075" bIns="46038"/>
          <a:lstStyle/>
          <a:p>
            <a:pPr algn="just"/>
            <a:endParaRPr lang="en-US" sz="2800" dirty="0"/>
          </a:p>
          <a:p>
            <a:pPr algn="just"/>
            <a:endParaRPr lang="en-US" sz="2800" dirty="0"/>
          </a:p>
          <a:p>
            <a:pPr marL="0" indent="0" algn="just">
              <a:buNone/>
            </a:pPr>
            <a:r>
              <a:rPr lang="en-US" sz="2400" b="1" dirty="0" smtClean="0"/>
              <a:t>A </a:t>
            </a:r>
            <a:r>
              <a:rPr lang="en-US" sz="2400" b="1" dirty="0"/>
              <a:t>graphical model that efficiently encodes the </a:t>
            </a:r>
            <a:r>
              <a:rPr lang="en-US" sz="2400" b="1" dirty="0" smtClean="0"/>
              <a:t>joint probability </a:t>
            </a:r>
            <a:r>
              <a:rPr lang="en-US" sz="2400" b="1" dirty="0"/>
              <a:t>distribution for a large set of variables </a:t>
            </a:r>
          </a:p>
        </p:txBody>
      </p:sp>
      <p:sp>
        <p:nvSpPr>
          <p:cNvPr id="6150" name="Rectangle 6"/>
          <p:cNvSpPr>
            <a:spLocks noGrp="1" noChangeArrowheads="1"/>
          </p:cNvSpPr>
          <p:nvPr>
            <p:ph type="title"/>
          </p:nvPr>
        </p:nvSpPr>
        <p:spPr>
          <a:xfrm>
            <a:off x="481084" y="227463"/>
            <a:ext cx="7772400" cy="523164"/>
          </a:xfrm>
        </p:spPr>
        <p:style>
          <a:lnRef idx="2">
            <a:schemeClr val="accent1"/>
          </a:lnRef>
          <a:fillRef idx="1">
            <a:schemeClr val="lt1"/>
          </a:fillRef>
          <a:effectRef idx="0">
            <a:schemeClr val="accent1"/>
          </a:effectRef>
          <a:fontRef idx="minor">
            <a:schemeClr val="dk1"/>
          </a:fontRef>
        </p:style>
        <p:txBody>
          <a:bodyPr/>
          <a:lstStyle/>
          <a:p>
            <a:r>
              <a:rPr lang="en-US" dirty="0">
                <a:solidFill>
                  <a:srgbClr val="292929"/>
                </a:solidFill>
              </a:rPr>
              <a:t>	</a:t>
            </a:r>
            <a:r>
              <a:rPr lang="en-US" sz="3200" b="1" dirty="0">
                <a:solidFill>
                  <a:srgbClr val="292929"/>
                </a:solidFill>
              </a:rPr>
              <a:t>What is a Bayesian Network ?</a:t>
            </a:r>
          </a:p>
        </p:txBody>
      </p:sp>
    </p:spTree>
    <p:extLst>
      <p:ext uri="{BB962C8B-B14F-4D97-AF65-F5344CB8AC3E}">
        <p14:creationId xmlns:p14="http://schemas.microsoft.com/office/powerpoint/2010/main" val="758794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300250" y="133043"/>
            <a:ext cx="8693623" cy="471033"/>
          </a:xfr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solidFill>
                  <a:srgbClr val="FF0000"/>
                </a:solidFill>
                <a:effectLst>
                  <a:outerShdw blurRad="38100" dist="38100" dir="2700000" algn="tl">
                    <a:srgbClr val="000000">
                      <a:alpha val="43137"/>
                    </a:srgbClr>
                  </a:outerShdw>
                </a:effectLst>
              </a:rPr>
              <a:t>Bayesian network Or Belief Networks</a:t>
            </a:r>
          </a:p>
        </p:txBody>
      </p:sp>
      <mc:AlternateContent xmlns:mc="http://schemas.openxmlformats.org/markup-compatibility/2006" xmlns:a14="http://schemas.microsoft.com/office/drawing/2010/main">
        <mc:Choice Requires="a14">
          <p:sp>
            <p:nvSpPr>
              <p:cNvPr id="35843" name="Subtitle 2"/>
              <p:cNvSpPr>
                <a:spLocks noGrp="1"/>
              </p:cNvSpPr>
              <p:nvPr>
                <p:ph type="subTitle" idx="1"/>
              </p:nvPr>
            </p:nvSpPr>
            <p:spPr>
              <a:xfrm>
                <a:off x="173038" y="866775"/>
                <a:ext cx="8750300" cy="5376863"/>
              </a:xfrm>
            </p:spPr>
            <p:txBody>
              <a:bodyPr/>
              <a:lstStyle/>
              <a:p>
                <a:pPr algn="just"/>
                <a:r>
                  <a:rPr lang="en-US" b="1" dirty="0" smtClean="0"/>
                  <a:t>A Bayesian network is a directed graph in which each node is an notated with quantitative probability information. The full specification is as follows:</a:t>
                </a:r>
              </a:p>
              <a:p>
                <a:pPr algn="just"/>
                <a:endParaRPr lang="en-US" b="1" dirty="0" smtClean="0"/>
              </a:p>
              <a:p>
                <a:pPr algn="just"/>
                <a:r>
                  <a:rPr lang="en-US" dirty="0" smtClean="0"/>
                  <a:t>1. </a:t>
                </a:r>
                <a:r>
                  <a:rPr lang="en-US" b="1" dirty="0" smtClean="0"/>
                  <a:t>A set of random variables makes up the nodes</a:t>
                </a:r>
                <a:r>
                  <a:rPr lang="en-US" dirty="0" smtClean="0"/>
                  <a:t> of the network. Variables may be discrete or continuous.</a:t>
                </a:r>
              </a:p>
              <a:p>
                <a:pPr algn="just"/>
                <a:r>
                  <a:rPr lang="en-US" dirty="0" smtClean="0"/>
                  <a:t>2. </a:t>
                </a:r>
                <a:r>
                  <a:rPr lang="en-US" b="1" dirty="0" smtClean="0"/>
                  <a:t>A set of directed links or arrows connects pairs of nodes. </a:t>
                </a:r>
                <a:r>
                  <a:rPr lang="en-US" dirty="0" smtClean="0"/>
                  <a:t>If there is an arrow from node </a:t>
                </a:r>
                <a:r>
                  <a:rPr lang="en-US" i="1" dirty="0" smtClean="0"/>
                  <a:t>X </a:t>
                </a:r>
                <a:r>
                  <a:rPr lang="en-US" dirty="0" smtClean="0"/>
                  <a:t>to node </a:t>
                </a:r>
                <a:r>
                  <a:rPr lang="en-US" i="1" dirty="0" smtClean="0"/>
                  <a:t>Y, </a:t>
                </a:r>
                <a:r>
                  <a:rPr lang="en-US" dirty="0" smtClean="0"/>
                  <a:t>X is said to be a parent of </a:t>
                </a:r>
                <a:r>
                  <a:rPr lang="en-US" i="1" dirty="0" smtClean="0"/>
                  <a:t>Y.</a:t>
                </a:r>
              </a:p>
              <a:p>
                <a:pPr algn="just"/>
                <a:r>
                  <a:rPr lang="en-US" dirty="0" smtClean="0"/>
                  <a:t>3. </a:t>
                </a:r>
                <a:r>
                  <a:rPr lang="en-US" b="1" dirty="0" smtClean="0"/>
                  <a:t>Each node </a:t>
                </a:r>
                <a:r>
                  <a:rPr lang="en-US" b="1" i="1" dirty="0" smtClean="0"/>
                  <a:t>X, </a:t>
                </a:r>
                <a:r>
                  <a:rPr lang="en-US" b="1" dirty="0" smtClean="0"/>
                  <a:t>has a conditional probability distribution </a:t>
                </a:r>
                <a14:m>
                  <m:oMath xmlns:m="http://schemas.openxmlformats.org/officeDocument/2006/math">
                    <m:r>
                      <a:rPr lang="en-US" b="1" i="1" smtClean="0">
                        <a:latin typeface="Cambria Math"/>
                      </a:rPr>
                      <m:t>𝑷</m:t>
                    </m:r>
                    <m:d>
                      <m:dPr>
                        <m:ctrlPr>
                          <a:rPr lang="en-US" b="1" i="1" smtClean="0">
                            <a:latin typeface="Cambria Math"/>
                          </a:rPr>
                        </m:ctrlPr>
                      </m:dPr>
                      <m:e>
                        <m:sSub>
                          <m:sSubPr>
                            <m:ctrlPr>
                              <a:rPr lang="en-US" b="1" i="1" smtClean="0">
                                <a:latin typeface="Cambria Math"/>
                              </a:rPr>
                            </m:ctrlPr>
                          </m:sSubPr>
                          <m:e>
                            <m:r>
                              <a:rPr lang="en-US" b="1" i="1" smtClean="0">
                                <a:latin typeface="Cambria Math"/>
                              </a:rPr>
                              <m:t>𝑿</m:t>
                            </m:r>
                          </m:e>
                          <m:sub>
                            <m:r>
                              <a:rPr lang="en-US" b="1" i="1" smtClean="0">
                                <a:latin typeface="Cambria Math"/>
                              </a:rPr>
                              <m:t>𝒊</m:t>
                            </m:r>
                          </m:sub>
                        </m:sSub>
                      </m:e>
                      <m:e>
                        <m:r>
                          <a:rPr lang="en-US" b="1" i="1" smtClean="0">
                            <a:latin typeface="Cambria Math"/>
                          </a:rPr>
                          <m:t>𝑷𝒂𝒓𝒆𝒏𝒕𝒔</m:t>
                        </m:r>
                        <m:r>
                          <a:rPr lang="en-US" b="1" i="1" smtClean="0">
                            <a:latin typeface="Cambria Math"/>
                          </a:rPr>
                          <m:t>(</m:t>
                        </m:r>
                        <m:sSub>
                          <m:sSubPr>
                            <m:ctrlPr>
                              <a:rPr lang="en-US" b="1" i="1" smtClean="0">
                                <a:latin typeface="Cambria Math"/>
                              </a:rPr>
                            </m:ctrlPr>
                          </m:sSubPr>
                          <m:e>
                            <m:r>
                              <a:rPr lang="en-US" b="1" i="1" smtClean="0">
                                <a:latin typeface="Cambria Math"/>
                              </a:rPr>
                              <m:t>𝑿</m:t>
                            </m:r>
                          </m:e>
                          <m:sub>
                            <m:r>
                              <a:rPr lang="en-US" b="1" i="1" smtClean="0">
                                <a:latin typeface="Cambria Math"/>
                              </a:rPr>
                              <m:t>𝒊</m:t>
                            </m:r>
                          </m:sub>
                        </m:sSub>
                        <m:r>
                          <a:rPr lang="en-US" b="1" i="1" smtClean="0">
                            <a:latin typeface="Cambria Math"/>
                          </a:rPr>
                          <m:t>)</m:t>
                        </m:r>
                      </m:e>
                    </m:d>
                  </m:oMath>
                </a14:m>
                <a:r>
                  <a:rPr lang="en-US" b="1" dirty="0" smtClean="0"/>
                  <a:t> </a:t>
                </a:r>
                <a:r>
                  <a:rPr lang="en-US" dirty="0" smtClean="0"/>
                  <a:t>that  quantifies the effect of the parents on the node.</a:t>
                </a:r>
              </a:p>
              <a:p>
                <a:pPr algn="just"/>
                <a:r>
                  <a:rPr lang="en-US" dirty="0" smtClean="0"/>
                  <a:t>4. </a:t>
                </a:r>
                <a:r>
                  <a:rPr lang="en-US" b="1" dirty="0" smtClean="0"/>
                  <a:t>The graph has no directed cycles </a:t>
                </a:r>
                <a:r>
                  <a:rPr lang="en-US" dirty="0" smtClean="0"/>
                  <a:t>(and hence is a directed, acyclic graph, or DAG).</a:t>
                </a:r>
              </a:p>
            </p:txBody>
          </p:sp>
        </mc:Choice>
        <mc:Fallback xmlns="">
          <p:sp>
            <p:nvSpPr>
              <p:cNvPr id="35843" name="Subtitle 2"/>
              <p:cNvSpPr>
                <a:spLocks noGrp="1" noRot="1" noChangeAspect="1" noMove="1" noResize="1" noEditPoints="1" noAdjustHandles="1" noChangeArrowheads="1" noChangeShapeType="1" noTextEdit="1"/>
              </p:cNvSpPr>
              <p:nvPr>
                <p:ph type="subTitle" idx="1"/>
              </p:nvPr>
            </p:nvSpPr>
            <p:spPr>
              <a:xfrm>
                <a:off x="173038" y="866775"/>
                <a:ext cx="8750300" cy="5376863"/>
              </a:xfrm>
              <a:blipFill rotWithShape="1">
                <a:blip r:embed="rId2"/>
                <a:stretch>
                  <a:fillRect l="-1045" t="-907" r="-2019"/>
                </a:stretch>
              </a:blipFill>
            </p:spPr>
            <p:txBody>
              <a:bodyPr/>
              <a:lstStyle/>
              <a:p>
                <a:r>
                  <a:rPr lang="en-US">
                    <a:noFill/>
                  </a:rPr>
                  <a:t> </a:t>
                </a:r>
              </a:p>
            </p:txBody>
          </p:sp>
        </mc:Fallback>
      </mc:AlternateContent>
      <p:sp>
        <p:nvSpPr>
          <p:cNvPr id="35844" name="Slide Number Placeholder 3"/>
          <p:cNvSpPr>
            <a:spLocks noGrp="1"/>
          </p:cNvSpPr>
          <p:nvPr>
            <p:ph type="sldNum" sz="quarter" idx="10"/>
          </p:nvPr>
        </p:nvSpPr>
        <p:spPr>
          <a:xfrm>
            <a:off x="8191500" y="3728114"/>
            <a:ext cx="1905000" cy="3048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711FCC-AF31-4E2A-AC11-1E1023169DA4}" type="slidenum">
              <a:rPr lang="en-US" sz="1000" smtClean="0"/>
              <a:pPr/>
              <a:t>42</a:t>
            </a:fld>
            <a:endParaRPr lang="en-US" sz="1000" smtClean="0"/>
          </a:p>
        </p:txBody>
      </p:sp>
    </p:spTree>
    <p:extLst>
      <p:ext uri="{BB962C8B-B14F-4D97-AF65-F5344CB8AC3E}">
        <p14:creationId xmlns:p14="http://schemas.microsoft.com/office/powerpoint/2010/main" val="2083892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765175" y="160338"/>
            <a:ext cx="7772400" cy="508000"/>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FF0000"/>
                </a:solidFill>
                <a:effectLst>
                  <a:outerShdw blurRad="38100" dist="38100" dir="2700000" algn="tl">
                    <a:srgbClr val="000000">
                      <a:alpha val="43137"/>
                    </a:srgbClr>
                  </a:outerShdw>
                </a:effectLst>
              </a:rPr>
              <a:t>Bayesian network</a:t>
            </a:r>
          </a:p>
        </p:txBody>
      </p:sp>
      <p:sp>
        <p:nvSpPr>
          <p:cNvPr id="35843" name="Subtitle 2"/>
          <p:cNvSpPr>
            <a:spLocks noGrp="1"/>
          </p:cNvSpPr>
          <p:nvPr>
            <p:ph type="subTitle" idx="1"/>
          </p:nvPr>
        </p:nvSpPr>
        <p:spPr>
          <a:xfrm>
            <a:off x="173038" y="866776"/>
            <a:ext cx="8750300" cy="2694572"/>
          </a:xfrm>
        </p:spPr>
        <p:txBody>
          <a:bodyPr/>
          <a:lstStyle/>
          <a:p>
            <a:pPr algn="just"/>
            <a:r>
              <a:rPr lang="en-US" dirty="0" smtClean="0"/>
              <a:t>Conditional </a:t>
            </a:r>
            <a:r>
              <a:rPr lang="en-US" dirty="0"/>
              <a:t>independence of </a:t>
            </a:r>
            <a:r>
              <a:rPr lang="en-US" i="1" dirty="0">
                <a:solidFill>
                  <a:schemeClr val="accent5">
                    <a:lumMod val="50000"/>
                  </a:schemeClr>
                </a:solidFill>
              </a:rPr>
              <a:t>Toothache </a:t>
            </a:r>
            <a:r>
              <a:rPr lang="en-US" dirty="0">
                <a:solidFill>
                  <a:schemeClr val="accent5">
                    <a:lumMod val="50000"/>
                  </a:schemeClr>
                </a:solidFill>
              </a:rPr>
              <a:t>and </a:t>
            </a:r>
            <a:r>
              <a:rPr lang="en-US" i="1" dirty="0">
                <a:solidFill>
                  <a:schemeClr val="accent5">
                    <a:lumMod val="50000"/>
                  </a:schemeClr>
                </a:solidFill>
              </a:rPr>
              <a:t>Catch </a:t>
            </a:r>
            <a:r>
              <a:rPr lang="en-US" dirty="0">
                <a:solidFill>
                  <a:schemeClr val="accent5">
                    <a:lumMod val="50000"/>
                  </a:schemeClr>
                </a:solidFill>
              </a:rPr>
              <a:t>given </a:t>
            </a:r>
            <a:r>
              <a:rPr lang="en-US" i="1" dirty="0" smtClean="0">
                <a:solidFill>
                  <a:schemeClr val="accent5">
                    <a:lumMod val="50000"/>
                  </a:schemeClr>
                </a:solidFill>
              </a:rPr>
              <a:t>Cavity </a:t>
            </a:r>
            <a:r>
              <a:rPr lang="en-US" dirty="0" smtClean="0">
                <a:solidFill>
                  <a:schemeClr val="accent5">
                    <a:lumMod val="50000"/>
                  </a:schemeClr>
                </a:solidFill>
              </a:rPr>
              <a:t>is </a:t>
            </a:r>
            <a:r>
              <a:rPr lang="en-US" dirty="0">
                <a:solidFill>
                  <a:schemeClr val="accent5">
                    <a:lumMod val="50000"/>
                  </a:schemeClr>
                </a:solidFill>
              </a:rPr>
              <a:t>indicated by the absence of a link between </a:t>
            </a:r>
            <a:r>
              <a:rPr lang="en-US" i="1" dirty="0">
                <a:solidFill>
                  <a:schemeClr val="accent5">
                    <a:lumMod val="50000"/>
                  </a:schemeClr>
                </a:solidFill>
              </a:rPr>
              <a:t>Toothache </a:t>
            </a:r>
            <a:r>
              <a:rPr lang="en-US" dirty="0">
                <a:solidFill>
                  <a:schemeClr val="accent5">
                    <a:lumMod val="50000"/>
                  </a:schemeClr>
                </a:solidFill>
              </a:rPr>
              <a:t>and </a:t>
            </a:r>
            <a:r>
              <a:rPr lang="en-US" i="1" dirty="0" smtClean="0">
                <a:solidFill>
                  <a:schemeClr val="accent5">
                    <a:lumMod val="50000"/>
                  </a:schemeClr>
                </a:solidFill>
              </a:rPr>
              <a:t>Catch</a:t>
            </a:r>
            <a:r>
              <a:rPr lang="en-US" i="1" dirty="0" smtClean="0"/>
              <a:t>.</a:t>
            </a:r>
          </a:p>
          <a:p>
            <a:pPr algn="just"/>
            <a:r>
              <a:rPr lang="en-US" dirty="0"/>
              <a:t>Intuitively, the </a:t>
            </a:r>
            <a:r>
              <a:rPr lang="en-US" dirty="0" smtClean="0"/>
              <a:t>network represents </a:t>
            </a:r>
            <a:r>
              <a:rPr lang="en-US" dirty="0"/>
              <a:t>the fact that </a:t>
            </a:r>
            <a:r>
              <a:rPr lang="en-US" i="1" dirty="0"/>
              <a:t>Cavity </a:t>
            </a:r>
            <a:r>
              <a:rPr lang="en-US" dirty="0"/>
              <a:t>is a direct cause of </a:t>
            </a:r>
            <a:r>
              <a:rPr lang="en-US" i="1" dirty="0"/>
              <a:t>Toothache </a:t>
            </a:r>
            <a:r>
              <a:rPr lang="en-US" dirty="0"/>
              <a:t>and </a:t>
            </a:r>
            <a:r>
              <a:rPr lang="en-US" i="1" dirty="0"/>
              <a:t>Catch, </a:t>
            </a:r>
            <a:r>
              <a:rPr lang="en-US" dirty="0"/>
              <a:t>whereas no </a:t>
            </a:r>
            <a:r>
              <a:rPr lang="en-US" dirty="0" smtClean="0"/>
              <a:t>direct causal </a:t>
            </a:r>
            <a:r>
              <a:rPr lang="en-US" dirty="0"/>
              <a:t>relationship exists between </a:t>
            </a:r>
            <a:r>
              <a:rPr lang="en-US" i="1" dirty="0"/>
              <a:t>Toothache </a:t>
            </a:r>
            <a:r>
              <a:rPr lang="en-US" dirty="0"/>
              <a:t>and </a:t>
            </a:r>
            <a:r>
              <a:rPr lang="en-US" i="1" dirty="0"/>
              <a:t>Catch.</a:t>
            </a:r>
            <a:endParaRPr lang="en-US" dirty="0" smtClean="0"/>
          </a:p>
        </p:txBody>
      </p:sp>
      <p:sp>
        <p:nvSpPr>
          <p:cNvPr id="3584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711FCC-AF31-4E2A-AC11-1E1023169DA4}" type="slidenum">
              <a:rPr lang="en-US" sz="1000" smtClean="0"/>
              <a:pPr/>
              <a:t>43</a:t>
            </a:fld>
            <a:endParaRPr lang="en-US" sz="1000" smtClean="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769" y="3308683"/>
            <a:ext cx="4829926" cy="244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657671"/>
            <a:ext cx="9008268" cy="1200329"/>
          </a:xfrm>
          <a:prstGeom prst="rect">
            <a:avLst/>
          </a:prstGeom>
        </p:spPr>
        <p:txBody>
          <a:bodyPr wrap="square">
            <a:spAutoFit/>
          </a:bodyPr>
          <a:lstStyle/>
          <a:p>
            <a:pPr algn="just"/>
            <a:r>
              <a:rPr lang="en-US" b="1" dirty="0"/>
              <a:t>Figure 14.1 </a:t>
            </a:r>
            <a:r>
              <a:rPr lang="en-US" dirty="0"/>
              <a:t>A simple Bayesian network in which </a:t>
            </a:r>
            <a:r>
              <a:rPr lang="en-US" i="1" dirty="0"/>
              <a:t>Weather </a:t>
            </a:r>
            <a:r>
              <a:rPr lang="en-US" dirty="0"/>
              <a:t>is independent of the </a:t>
            </a:r>
            <a:r>
              <a:rPr lang="en-US" dirty="0" smtClean="0"/>
              <a:t>other three </a:t>
            </a:r>
            <a:r>
              <a:rPr lang="en-US" dirty="0"/>
              <a:t>variables and </a:t>
            </a:r>
            <a:r>
              <a:rPr lang="en-US" i="1" dirty="0"/>
              <a:t>Toothache </a:t>
            </a:r>
            <a:r>
              <a:rPr lang="en-US" dirty="0"/>
              <a:t>and </a:t>
            </a:r>
            <a:r>
              <a:rPr lang="en-US" i="1" dirty="0"/>
              <a:t>Catch </a:t>
            </a:r>
            <a:r>
              <a:rPr lang="en-US" dirty="0"/>
              <a:t>are conditionally independent, given </a:t>
            </a:r>
            <a:r>
              <a:rPr lang="en-US" b="1" i="1" dirty="0"/>
              <a:t>Cavity</a:t>
            </a:r>
            <a:endParaRPr lang="en-US" dirty="0"/>
          </a:p>
        </p:txBody>
      </p:sp>
    </p:spTree>
    <p:extLst>
      <p:ext uri="{BB962C8B-B14F-4D97-AF65-F5344CB8AC3E}">
        <p14:creationId xmlns:p14="http://schemas.microsoft.com/office/powerpoint/2010/main" val="25324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44</a:t>
            </a:fld>
            <a:endParaRPr lang="en-US"/>
          </a:p>
        </p:txBody>
      </p:sp>
      <p:sp>
        <p:nvSpPr>
          <p:cNvPr id="3" name="Rectangle 2"/>
          <p:cNvSpPr/>
          <p:nvPr/>
        </p:nvSpPr>
        <p:spPr>
          <a:xfrm>
            <a:off x="2989458" y="129924"/>
            <a:ext cx="2585964"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solidFill>
                  <a:srgbClr val="FF0000"/>
                </a:solidFill>
              </a:rPr>
              <a:t>Bayesian Networks</a:t>
            </a:r>
          </a:p>
        </p:txBody>
      </p:sp>
      <p:sp>
        <p:nvSpPr>
          <p:cNvPr id="4" name="Rectangle 3"/>
          <p:cNvSpPr/>
          <p:nvPr/>
        </p:nvSpPr>
        <p:spPr>
          <a:xfrm>
            <a:off x="150125" y="897089"/>
            <a:ext cx="8871955" cy="830997"/>
          </a:xfrm>
          <a:prstGeom prst="rect">
            <a:avLst/>
          </a:prstGeom>
        </p:spPr>
        <p:txBody>
          <a:bodyPr wrap="square">
            <a:spAutoFit/>
          </a:bodyPr>
          <a:lstStyle/>
          <a:p>
            <a:pPr algn="just"/>
            <a:r>
              <a:rPr lang="en-US" dirty="0"/>
              <a:t>1) Consider the following Bayesian network, where F = having the </a:t>
            </a:r>
            <a:r>
              <a:rPr lang="en-US" dirty="0" smtClean="0"/>
              <a:t>flu </a:t>
            </a:r>
            <a:r>
              <a:rPr lang="en-US" dirty="0"/>
              <a:t>and C </a:t>
            </a:r>
            <a:r>
              <a:rPr lang="en-US" dirty="0" smtClean="0"/>
              <a:t>= coughing</a:t>
            </a:r>
            <a:r>
              <a:rPr lang="en-US" dirty="0"/>
              <a:t>:</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615" y="1905506"/>
            <a:ext cx="5005613" cy="77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45660" y="2720369"/>
            <a:ext cx="8776420" cy="1200329"/>
          </a:xfrm>
          <a:prstGeom prst="rect">
            <a:avLst/>
          </a:prstGeom>
        </p:spPr>
        <p:txBody>
          <a:bodyPr wrap="square">
            <a:spAutoFit/>
          </a:bodyPr>
          <a:lstStyle/>
          <a:p>
            <a:pPr algn="just"/>
            <a:r>
              <a:rPr lang="en-US" dirty="0"/>
              <a:t>a) Write down the joint probability table </a:t>
            </a:r>
            <a:r>
              <a:rPr lang="en-US" dirty="0" smtClean="0"/>
              <a:t>specified </a:t>
            </a:r>
            <a:r>
              <a:rPr lang="en-US" dirty="0"/>
              <a:t>by the Bayesian network.</a:t>
            </a:r>
          </a:p>
          <a:p>
            <a:pPr algn="just"/>
            <a:r>
              <a:rPr lang="en-US" dirty="0"/>
              <a:t>Answer:</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360" y="3886199"/>
            <a:ext cx="3390178" cy="184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430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45</a:t>
            </a:fld>
            <a:endParaRPr lang="en-US"/>
          </a:p>
        </p:txBody>
      </p:sp>
      <p:sp>
        <p:nvSpPr>
          <p:cNvPr id="3" name="Rectangle 2"/>
          <p:cNvSpPr/>
          <p:nvPr/>
        </p:nvSpPr>
        <p:spPr>
          <a:xfrm>
            <a:off x="182880" y="327244"/>
            <a:ext cx="8412480" cy="461665"/>
          </a:xfrm>
          <a:prstGeom prst="rect">
            <a:avLst/>
          </a:prstGeom>
        </p:spPr>
        <p:txBody>
          <a:bodyPr wrap="square">
            <a:spAutoFit/>
          </a:bodyPr>
          <a:lstStyle/>
          <a:p>
            <a:r>
              <a:rPr lang="en-US" dirty="0"/>
              <a:t>b) Determine the probabilities for the following Bayesian network</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498" y="701331"/>
            <a:ext cx="2028825" cy="867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7563" y="1568727"/>
            <a:ext cx="7985760" cy="461665"/>
          </a:xfrm>
          <a:prstGeom prst="rect">
            <a:avLst/>
          </a:prstGeom>
        </p:spPr>
        <p:txBody>
          <a:bodyPr wrap="square">
            <a:spAutoFit/>
          </a:bodyPr>
          <a:lstStyle/>
          <a:p>
            <a:r>
              <a:rPr lang="en-US" dirty="0"/>
              <a:t>so that it </a:t>
            </a:r>
            <a:r>
              <a:rPr lang="en-US" dirty="0" smtClean="0"/>
              <a:t>specifies </a:t>
            </a:r>
            <a:r>
              <a:rPr lang="en-US" dirty="0"/>
              <a:t>the same joint probabilities as the given one.</a:t>
            </a:r>
          </a:p>
        </p:txBody>
      </p:sp>
      <p:sp>
        <p:nvSpPr>
          <p:cNvPr id="5" name="Rectangle 4"/>
          <p:cNvSpPr/>
          <p:nvPr/>
        </p:nvSpPr>
        <p:spPr>
          <a:xfrm>
            <a:off x="609600" y="2344728"/>
            <a:ext cx="1228221" cy="461665"/>
          </a:xfrm>
          <a:prstGeom prst="rect">
            <a:avLst/>
          </a:prstGeom>
        </p:spPr>
        <p:txBody>
          <a:bodyPr wrap="none">
            <a:spAutoFit/>
          </a:bodyPr>
          <a:lstStyle/>
          <a:p>
            <a:r>
              <a:rPr lang="en-US" dirty="0"/>
              <a:t>Answer:</a:t>
            </a: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32" y="3063240"/>
            <a:ext cx="7160895" cy="149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463" y="4678680"/>
            <a:ext cx="3390178" cy="184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9129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46</a:t>
            </a:fld>
            <a:endParaRPr lang="en-US"/>
          </a:p>
        </p:txBody>
      </p:sp>
      <p:sp>
        <p:nvSpPr>
          <p:cNvPr id="3" name="Rectangle 2"/>
          <p:cNvSpPr/>
          <p:nvPr/>
        </p:nvSpPr>
        <p:spPr>
          <a:xfrm>
            <a:off x="304800" y="543788"/>
            <a:ext cx="8839200" cy="2839239"/>
          </a:xfrm>
          <a:prstGeom prst="rect">
            <a:avLst/>
          </a:prstGeom>
        </p:spPr>
        <p:txBody>
          <a:bodyPr wrap="square">
            <a:spAutoFit/>
          </a:bodyPr>
          <a:lstStyle/>
          <a:p>
            <a:pPr algn="just"/>
            <a:r>
              <a:rPr lang="en-US" b="1" dirty="0" smtClean="0"/>
              <a:t>C) </a:t>
            </a:r>
            <a:r>
              <a:rPr lang="en-US" b="1" dirty="0"/>
              <a:t>Which Bayesian network would you have </a:t>
            </a:r>
            <a:r>
              <a:rPr lang="en-US" b="1" dirty="0" smtClean="0"/>
              <a:t>specified </a:t>
            </a:r>
            <a:r>
              <a:rPr lang="en-US" b="1" dirty="0"/>
              <a:t>using the rules learned </a:t>
            </a:r>
            <a:r>
              <a:rPr lang="en-US" b="1" dirty="0" smtClean="0"/>
              <a:t>in class?</a:t>
            </a:r>
          </a:p>
          <a:p>
            <a:pPr algn="just"/>
            <a:endParaRPr lang="en-US" sz="1050" dirty="0"/>
          </a:p>
          <a:p>
            <a:pPr algn="just"/>
            <a:r>
              <a:rPr lang="en-US" b="1" dirty="0"/>
              <a:t>Answer:</a:t>
            </a:r>
          </a:p>
          <a:p>
            <a:pPr algn="just"/>
            <a:r>
              <a:rPr lang="en-US" dirty="0"/>
              <a:t>The </a:t>
            </a:r>
            <a:r>
              <a:rPr lang="en-US" dirty="0" smtClean="0"/>
              <a:t>first </a:t>
            </a:r>
            <a:r>
              <a:rPr lang="en-US" dirty="0"/>
              <a:t>one. It is good practice to add nodes that correspond to causes </a:t>
            </a:r>
            <a:r>
              <a:rPr lang="en-US" dirty="0" smtClean="0"/>
              <a:t>before nodes </a:t>
            </a:r>
            <a:r>
              <a:rPr lang="en-US" dirty="0"/>
              <a:t>that correspond to their </a:t>
            </a:r>
            <a:r>
              <a:rPr lang="en-US" dirty="0" smtClean="0"/>
              <a:t>effects.</a:t>
            </a:r>
          </a:p>
          <a:p>
            <a:pPr algn="just"/>
            <a:endParaRPr lang="en-US" dirty="0"/>
          </a:p>
          <a:p>
            <a:pPr algn="just"/>
            <a:r>
              <a:rPr lang="en-US" b="1" dirty="0"/>
              <a:t>d) Are C and F independent in the given Bayesian network?</a:t>
            </a:r>
          </a:p>
        </p:txBody>
      </p:sp>
      <p:sp>
        <p:nvSpPr>
          <p:cNvPr id="4" name="Rectangle 3"/>
          <p:cNvSpPr/>
          <p:nvPr/>
        </p:nvSpPr>
        <p:spPr>
          <a:xfrm>
            <a:off x="121920" y="3652139"/>
            <a:ext cx="8900160" cy="1938992"/>
          </a:xfrm>
          <a:prstGeom prst="rect">
            <a:avLst/>
          </a:prstGeom>
        </p:spPr>
        <p:txBody>
          <a:bodyPr wrap="square">
            <a:spAutoFit/>
          </a:bodyPr>
          <a:lstStyle/>
          <a:p>
            <a:pPr algn="just"/>
            <a:r>
              <a:rPr lang="en-US" b="1" dirty="0"/>
              <a:t>Answer:</a:t>
            </a:r>
          </a:p>
          <a:p>
            <a:pPr algn="just"/>
            <a:r>
              <a:rPr lang="en-US" dirty="0"/>
              <a:t>No, since (for example) P(F) = 0.1 but P(F </a:t>
            </a:r>
            <a:r>
              <a:rPr lang="en-US" dirty="0" smtClean="0"/>
              <a:t>/ </a:t>
            </a:r>
            <a:r>
              <a:rPr lang="en-US" dirty="0"/>
              <a:t>C)  0.23</a:t>
            </a:r>
          </a:p>
          <a:p>
            <a:pPr algn="just"/>
            <a:r>
              <a:rPr lang="en-US" dirty="0"/>
              <a:t>e) Are C and F independent in the Bayesian network from Question b?</a:t>
            </a:r>
          </a:p>
          <a:p>
            <a:pPr algn="just"/>
            <a:r>
              <a:rPr lang="en-US" dirty="0"/>
              <a:t>Answer:</a:t>
            </a:r>
          </a:p>
          <a:p>
            <a:pPr algn="just"/>
            <a:r>
              <a:rPr lang="en-US" dirty="0"/>
              <a:t>No, for the same reason.</a:t>
            </a:r>
          </a:p>
        </p:txBody>
      </p:sp>
    </p:spTree>
    <p:extLst>
      <p:ext uri="{BB962C8B-B14F-4D97-AF65-F5344CB8AC3E}">
        <p14:creationId xmlns:p14="http://schemas.microsoft.com/office/powerpoint/2010/main" val="579055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47</a:t>
            </a:fld>
            <a:endParaRPr lang="en-US"/>
          </a:p>
        </p:txBody>
      </p:sp>
      <p:sp>
        <p:nvSpPr>
          <p:cNvPr id="3" name="Rectangle 2"/>
          <p:cNvSpPr/>
          <p:nvPr/>
        </p:nvSpPr>
        <p:spPr>
          <a:xfrm>
            <a:off x="289560" y="108972"/>
            <a:ext cx="8625840" cy="1200329"/>
          </a:xfrm>
          <a:prstGeom prst="rect">
            <a:avLst/>
          </a:prstGeom>
        </p:spPr>
        <p:txBody>
          <a:bodyPr wrap="square">
            <a:spAutoFit/>
          </a:bodyPr>
          <a:lstStyle/>
          <a:p>
            <a:r>
              <a:rPr lang="en-US" dirty="0"/>
              <a:t>2) </a:t>
            </a:r>
            <a:r>
              <a:rPr lang="en-US" b="1" dirty="0"/>
              <a:t>To safeguard your house, you recently installed two </a:t>
            </a:r>
            <a:r>
              <a:rPr lang="en-US" b="1" dirty="0" smtClean="0"/>
              <a:t>deferent </a:t>
            </a:r>
            <a:r>
              <a:rPr lang="en-US" b="1" dirty="0"/>
              <a:t>alarm systems </a:t>
            </a:r>
            <a:r>
              <a:rPr lang="en-US" b="1" dirty="0" smtClean="0"/>
              <a:t>by two deferent </a:t>
            </a:r>
            <a:r>
              <a:rPr lang="en-US" b="1" dirty="0"/>
              <a:t>reputable manufacturers that use completely </a:t>
            </a:r>
            <a:r>
              <a:rPr lang="en-US" b="1" dirty="0" smtClean="0"/>
              <a:t>deferent </a:t>
            </a:r>
            <a:r>
              <a:rPr lang="en-US" b="1" dirty="0"/>
              <a:t>sensors </a:t>
            </a:r>
            <a:r>
              <a:rPr lang="en-US" b="1" dirty="0" smtClean="0"/>
              <a:t>for their </a:t>
            </a:r>
            <a:r>
              <a:rPr lang="en-US" b="1" dirty="0"/>
              <a:t>alarm systems</a:t>
            </a:r>
            <a:r>
              <a:rPr lang="en-US" dirty="0"/>
              <a:t>.</a:t>
            </a:r>
          </a:p>
        </p:txBody>
      </p:sp>
      <p:sp>
        <p:nvSpPr>
          <p:cNvPr id="4" name="Rectangle 3"/>
          <p:cNvSpPr/>
          <p:nvPr/>
        </p:nvSpPr>
        <p:spPr>
          <a:xfrm>
            <a:off x="167640" y="1353682"/>
            <a:ext cx="8747760" cy="1938992"/>
          </a:xfrm>
          <a:prstGeom prst="rect">
            <a:avLst/>
          </a:prstGeom>
        </p:spPr>
        <p:txBody>
          <a:bodyPr wrap="square">
            <a:spAutoFit/>
          </a:bodyPr>
          <a:lstStyle/>
          <a:p>
            <a:pPr algn="just"/>
            <a:r>
              <a:rPr lang="en-US" dirty="0"/>
              <a:t>a) Which one of the two Bayesian networks given below </a:t>
            </a:r>
            <a:r>
              <a:rPr lang="en-US" b="1" dirty="0"/>
              <a:t>makes </a:t>
            </a:r>
            <a:r>
              <a:rPr lang="en-US" b="1" dirty="0" smtClean="0"/>
              <a:t>independence assumptions </a:t>
            </a:r>
            <a:r>
              <a:rPr lang="en-US" b="1" dirty="0"/>
              <a:t>that are not true? </a:t>
            </a:r>
            <a:r>
              <a:rPr lang="en-US" dirty="0"/>
              <a:t>Explain all of your reasoning. </a:t>
            </a:r>
            <a:r>
              <a:rPr lang="en-US" b="1" dirty="0"/>
              <a:t>Alarm1 </a:t>
            </a:r>
            <a:r>
              <a:rPr lang="en-US" b="1" dirty="0" smtClean="0"/>
              <a:t>means that </a:t>
            </a:r>
            <a:r>
              <a:rPr lang="en-US" b="1" dirty="0"/>
              <a:t>the </a:t>
            </a:r>
            <a:r>
              <a:rPr lang="en-US" b="1" dirty="0" smtClean="0"/>
              <a:t>first </a:t>
            </a:r>
            <a:r>
              <a:rPr lang="en-US" b="1" dirty="0"/>
              <a:t>alarm system rings, Alarm2 means that the second alarm </a:t>
            </a:r>
            <a:r>
              <a:rPr lang="en-US" b="1" dirty="0" smtClean="0"/>
              <a:t>system rings</a:t>
            </a:r>
            <a:r>
              <a:rPr lang="en-US" dirty="0"/>
              <a:t>, and Burglary means that a burglary is in progress.</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34" y="3292674"/>
            <a:ext cx="8179691" cy="201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 y="5287952"/>
            <a:ext cx="9006840" cy="1569660"/>
          </a:xfrm>
          <a:prstGeom prst="rect">
            <a:avLst/>
          </a:prstGeom>
        </p:spPr>
        <p:txBody>
          <a:bodyPr wrap="square">
            <a:spAutoFit/>
          </a:bodyPr>
          <a:lstStyle/>
          <a:p>
            <a:pPr algn="just"/>
            <a:r>
              <a:rPr lang="en-US" b="1" dirty="0"/>
              <a:t>Answer</a:t>
            </a:r>
            <a:r>
              <a:rPr lang="en-US" b="1" dirty="0" smtClean="0"/>
              <a:t>: </a:t>
            </a:r>
            <a:r>
              <a:rPr lang="en-US" dirty="0" smtClean="0"/>
              <a:t>The </a:t>
            </a:r>
            <a:r>
              <a:rPr lang="en-US" dirty="0"/>
              <a:t>second one falsely assumes that </a:t>
            </a:r>
            <a:r>
              <a:rPr lang="en-US" b="1" dirty="0"/>
              <a:t>Alarm1 and Alarm2 are independent if </a:t>
            </a:r>
            <a:r>
              <a:rPr lang="en-US" b="1" dirty="0" smtClean="0"/>
              <a:t>the value </a:t>
            </a:r>
            <a:r>
              <a:rPr lang="en-US" b="1" dirty="0"/>
              <a:t>of Burglary is unknown. </a:t>
            </a:r>
            <a:r>
              <a:rPr lang="en-US" dirty="0"/>
              <a:t>However, if the alarms are working as intended</a:t>
            </a:r>
            <a:r>
              <a:rPr lang="en-US" dirty="0" smtClean="0"/>
              <a:t>, it </a:t>
            </a:r>
            <a:r>
              <a:rPr lang="en-US" dirty="0"/>
              <a:t>should be more likely that Alarm1 rings if Alarm2 rings (that is, they </a:t>
            </a:r>
            <a:r>
              <a:rPr lang="en-US" dirty="0" smtClean="0"/>
              <a:t>should not </a:t>
            </a:r>
            <a:r>
              <a:rPr lang="en-US" dirty="0"/>
              <a:t>be independent).</a:t>
            </a:r>
          </a:p>
        </p:txBody>
      </p:sp>
    </p:spTree>
    <p:extLst>
      <p:ext uri="{BB962C8B-B14F-4D97-AF65-F5344CB8AC3E}">
        <p14:creationId xmlns:p14="http://schemas.microsoft.com/office/powerpoint/2010/main" val="597439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48</a:t>
            </a:fld>
            <a:endParaRPr lang="en-US"/>
          </a:p>
        </p:txBody>
      </p:sp>
      <p:sp>
        <p:nvSpPr>
          <p:cNvPr id="3" name="Rectangle 2"/>
          <p:cNvSpPr/>
          <p:nvPr/>
        </p:nvSpPr>
        <p:spPr>
          <a:xfrm>
            <a:off x="144780" y="108972"/>
            <a:ext cx="8915400" cy="1200329"/>
          </a:xfrm>
          <a:prstGeom prst="rect">
            <a:avLst/>
          </a:prstGeom>
        </p:spPr>
        <p:txBody>
          <a:bodyPr wrap="square">
            <a:spAutoFit/>
          </a:bodyPr>
          <a:lstStyle/>
          <a:p>
            <a:pPr algn="just"/>
            <a:r>
              <a:rPr lang="en-US" dirty="0"/>
              <a:t>2</a:t>
            </a:r>
            <a:r>
              <a:rPr lang="en-US" b="1" dirty="0"/>
              <a:t>) </a:t>
            </a:r>
            <a:r>
              <a:rPr lang="en-US" b="1" dirty="0">
                <a:solidFill>
                  <a:srgbClr val="00B0F0"/>
                </a:solidFill>
              </a:rPr>
              <a:t>To safeguard your house, you recently installed two </a:t>
            </a:r>
            <a:r>
              <a:rPr lang="en-US" b="1" dirty="0" smtClean="0">
                <a:solidFill>
                  <a:srgbClr val="00B0F0"/>
                </a:solidFill>
              </a:rPr>
              <a:t>deferent </a:t>
            </a:r>
            <a:r>
              <a:rPr lang="en-US" b="1" dirty="0">
                <a:solidFill>
                  <a:srgbClr val="00B0F0"/>
                </a:solidFill>
              </a:rPr>
              <a:t>alarm systems </a:t>
            </a:r>
            <a:r>
              <a:rPr lang="en-US" b="1" dirty="0" smtClean="0">
                <a:solidFill>
                  <a:srgbClr val="00B0F0"/>
                </a:solidFill>
              </a:rPr>
              <a:t>by two deferent </a:t>
            </a:r>
            <a:r>
              <a:rPr lang="en-US" b="1" dirty="0"/>
              <a:t>reputable manufacturers that use completely </a:t>
            </a:r>
            <a:r>
              <a:rPr lang="en-US" b="1" dirty="0" smtClean="0"/>
              <a:t>deferent </a:t>
            </a:r>
            <a:r>
              <a:rPr lang="en-US" b="1" dirty="0"/>
              <a:t>sensors </a:t>
            </a:r>
            <a:r>
              <a:rPr lang="en-US" b="1" dirty="0" smtClean="0"/>
              <a:t>for their </a:t>
            </a:r>
            <a:r>
              <a:rPr lang="en-US" b="1" dirty="0"/>
              <a:t>alarm systems.</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09" y="1631514"/>
            <a:ext cx="8179691" cy="201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4780" y="4154388"/>
            <a:ext cx="8915400" cy="1569660"/>
          </a:xfrm>
          <a:prstGeom prst="rect">
            <a:avLst/>
          </a:prstGeom>
        </p:spPr>
        <p:txBody>
          <a:bodyPr wrap="square">
            <a:spAutoFit/>
          </a:bodyPr>
          <a:lstStyle/>
          <a:p>
            <a:pPr algn="just"/>
            <a:r>
              <a:rPr lang="en-US" dirty="0"/>
              <a:t>b) </a:t>
            </a:r>
            <a:r>
              <a:rPr lang="en-US" b="1" dirty="0"/>
              <a:t>Consider the </a:t>
            </a:r>
            <a:r>
              <a:rPr lang="en-US" b="1" dirty="0" smtClean="0"/>
              <a:t>first </a:t>
            </a:r>
            <a:r>
              <a:rPr lang="en-US" b="1" dirty="0"/>
              <a:t>Bayesian network. How many probabilities need to </a:t>
            </a:r>
            <a:r>
              <a:rPr lang="en-US" b="1" dirty="0" smtClean="0"/>
              <a:t>be specified </a:t>
            </a:r>
            <a:r>
              <a:rPr lang="en-US" b="1" dirty="0"/>
              <a:t>for its conditional probability tables</a:t>
            </a:r>
            <a:r>
              <a:rPr lang="en-US" b="1" dirty="0">
                <a:solidFill>
                  <a:srgbClr val="00B0F0"/>
                </a:solidFill>
              </a:rPr>
              <a:t>? </a:t>
            </a:r>
            <a:r>
              <a:rPr lang="en-US" dirty="0">
                <a:solidFill>
                  <a:srgbClr val="00B0F0"/>
                </a:solidFill>
              </a:rPr>
              <a:t>How many </a:t>
            </a:r>
            <a:r>
              <a:rPr lang="en-US" dirty="0" smtClean="0">
                <a:solidFill>
                  <a:srgbClr val="00B0F0"/>
                </a:solidFill>
              </a:rPr>
              <a:t> probabilities would need </a:t>
            </a:r>
            <a:r>
              <a:rPr lang="en-US" dirty="0">
                <a:solidFill>
                  <a:srgbClr val="00B0F0"/>
                </a:solidFill>
              </a:rPr>
              <a:t>to be given if the same joint probability distribution were </a:t>
            </a:r>
            <a:r>
              <a:rPr lang="en-US" dirty="0" smtClean="0">
                <a:solidFill>
                  <a:srgbClr val="00B0F0"/>
                </a:solidFill>
              </a:rPr>
              <a:t>specified </a:t>
            </a:r>
            <a:r>
              <a:rPr lang="en-US" dirty="0">
                <a:solidFill>
                  <a:srgbClr val="00B0F0"/>
                </a:solidFill>
              </a:rPr>
              <a:t>in </a:t>
            </a:r>
            <a:r>
              <a:rPr lang="en-US" dirty="0" smtClean="0">
                <a:solidFill>
                  <a:srgbClr val="00B0F0"/>
                </a:solidFill>
              </a:rPr>
              <a:t>a joint </a:t>
            </a:r>
            <a:r>
              <a:rPr lang="en-US" dirty="0">
                <a:solidFill>
                  <a:srgbClr val="00B0F0"/>
                </a:solidFill>
              </a:rPr>
              <a:t>probability table?</a:t>
            </a:r>
          </a:p>
        </p:txBody>
      </p:sp>
    </p:spTree>
    <p:extLst>
      <p:ext uri="{BB962C8B-B14F-4D97-AF65-F5344CB8AC3E}">
        <p14:creationId xmlns:p14="http://schemas.microsoft.com/office/powerpoint/2010/main" val="7566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49</a:t>
            </a:fld>
            <a:endParaRPr lang="en-US"/>
          </a:p>
        </p:txBody>
      </p:sp>
      <mc:AlternateContent xmlns:mc="http://schemas.openxmlformats.org/markup-compatibility/2006" xmlns:a14="http://schemas.microsoft.com/office/drawing/2010/main">
        <mc:Choice Requires="a14">
          <p:sp>
            <p:nvSpPr>
              <p:cNvPr id="3" name="Rectangle 2"/>
              <p:cNvSpPr/>
              <p:nvPr/>
            </p:nvSpPr>
            <p:spPr>
              <a:xfrm>
                <a:off x="0" y="379720"/>
                <a:ext cx="8823960" cy="4154984"/>
              </a:xfrm>
              <a:prstGeom prst="rect">
                <a:avLst/>
              </a:prstGeom>
            </p:spPr>
            <p:txBody>
              <a:bodyPr wrap="square">
                <a:spAutoFit/>
              </a:bodyPr>
              <a:lstStyle/>
              <a:p>
                <a:pPr algn="just"/>
                <a:r>
                  <a:rPr lang="en-US" b="1" dirty="0" smtClean="0">
                    <a:solidFill>
                      <a:schemeClr val="accent1">
                        <a:lumMod val="60000"/>
                        <a:lumOff val="40000"/>
                      </a:schemeClr>
                    </a:solidFill>
                  </a:rPr>
                  <a:t>Answer:</a:t>
                </a:r>
              </a:p>
              <a:p>
                <a:pPr algn="just"/>
                <a:endParaRPr lang="en-US" dirty="0"/>
              </a:p>
              <a:p>
                <a:pPr algn="just"/>
                <a:endParaRPr lang="en-US" dirty="0" smtClean="0"/>
              </a:p>
              <a:p>
                <a:pPr algn="just"/>
                <a:r>
                  <a:rPr lang="en-US" dirty="0">
                    <a:solidFill>
                      <a:srgbClr val="FF0000"/>
                    </a:solidFill>
                  </a:rPr>
                  <a:t>We need to specify 5 probabilities</a:t>
                </a:r>
                <a:r>
                  <a:rPr lang="en-US" dirty="0" smtClean="0"/>
                  <a:t>,</a:t>
                </a:r>
              </a:p>
              <a:p>
                <a:pPr algn="just"/>
                <a:r>
                  <a:rPr lang="en-US" dirty="0" smtClean="0"/>
                  <a:t> </a:t>
                </a:r>
                <a:r>
                  <a:rPr lang="en-US" dirty="0"/>
                  <a:t>namely P(Burglary), </a:t>
                </a:r>
                <a:endParaRPr lang="en-US" dirty="0" smtClean="0"/>
              </a:p>
              <a:p>
                <a:pPr algn="just"/>
                <a:r>
                  <a:rPr lang="en-US" dirty="0" smtClean="0"/>
                  <a:t>P</a:t>
                </a:r>
                <a14:m>
                  <m:oMath xmlns:m="http://schemas.openxmlformats.org/officeDocument/2006/math">
                    <m:d>
                      <m:dPr>
                        <m:ctrlPr>
                          <a:rPr lang="en-US" i="1" dirty="0" smtClean="0">
                            <a:latin typeface="Cambria Math"/>
                          </a:rPr>
                        </m:ctrlPr>
                      </m:dPr>
                      <m:e>
                        <m:r>
                          <a:rPr lang="en-US" b="0" i="1" dirty="0" smtClean="0">
                            <a:latin typeface="Cambria Math"/>
                          </a:rPr>
                          <m:t>𝐴𝑙𝑎𝑟𝑚</m:t>
                        </m:r>
                        <m:r>
                          <a:rPr lang="en-US" b="0" i="1" dirty="0" smtClean="0">
                            <a:latin typeface="Cambria Math"/>
                          </a:rPr>
                          <m:t>1</m:t>
                        </m:r>
                      </m:e>
                      <m:e>
                        <m:r>
                          <a:rPr lang="en-US" b="0" i="1" dirty="0" smtClean="0">
                            <a:latin typeface="Cambria Math"/>
                          </a:rPr>
                          <m:t>𝐵𝑢𝑟𝑔𝑙𝑎𝑟𝑦</m:t>
                        </m:r>
                      </m:e>
                    </m:d>
                  </m:oMath>
                </a14:m>
                <a:r>
                  <a:rPr lang="en-US" dirty="0" smtClean="0"/>
                  <a:t>, </a:t>
                </a:r>
              </a:p>
              <a:p>
                <a:pPr algn="just"/>
                <a:r>
                  <a:rPr lang="en-US" dirty="0" smtClean="0"/>
                  <a:t>P</a:t>
                </a:r>
                <a14:m>
                  <m:oMath xmlns:m="http://schemas.openxmlformats.org/officeDocument/2006/math">
                    <m:d>
                      <m:dPr>
                        <m:ctrlPr>
                          <a:rPr lang="en-US" i="1" dirty="0">
                            <a:latin typeface="Cambria Math"/>
                          </a:rPr>
                        </m:ctrlPr>
                      </m:dPr>
                      <m:e>
                        <m:r>
                          <a:rPr lang="en-US" i="1" dirty="0">
                            <a:latin typeface="Cambria Math"/>
                          </a:rPr>
                          <m:t>𝐴𝑙𝑎𝑟𝑚</m:t>
                        </m:r>
                        <m:r>
                          <a:rPr lang="en-US" i="1" dirty="0">
                            <a:latin typeface="Cambria Math"/>
                          </a:rPr>
                          <m:t>1</m:t>
                        </m:r>
                      </m:e>
                      <m:e>
                        <m:r>
                          <a:rPr lang="en-US" i="1" dirty="0">
                            <a:latin typeface="Cambria Math"/>
                            <a:ea typeface="Cambria Math"/>
                          </a:rPr>
                          <m:t>¬</m:t>
                        </m:r>
                        <m:r>
                          <a:rPr lang="en-US" i="1" dirty="0">
                            <a:latin typeface="Cambria Math"/>
                          </a:rPr>
                          <m:t>𝐵𝑢𝑟𝑔𝑙𝑎𝑟𝑦</m:t>
                        </m:r>
                      </m:e>
                    </m:d>
                  </m:oMath>
                </a14:m>
                <a:r>
                  <a:rPr lang="en-US" dirty="0" smtClean="0"/>
                  <a:t>, </a:t>
                </a:r>
              </a:p>
              <a:p>
                <a:pPr algn="just"/>
                <a:r>
                  <a:rPr lang="en-US" dirty="0" smtClean="0"/>
                  <a:t>P</a:t>
                </a:r>
                <a14:m>
                  <m:oMath xmlns:m="http://schemas.openxmlformats.org/officeDocument/2006/math">
                    <m:d>
                      <m:dPr>
                        <m:ctrlPr>
                          <a:rPr lang="en-US" i="1" dirty="0">
                            <a:latin typeface="Cambria Math"/>
                          </a:rPr>
                        </m:ctrlPr>
                      </m:dPr>
                      <m:e>
                        <m:r>
                          <a:rPr lang="en-US" i="1" dirty="0">
                            <a:latin typeface="Cambria Math"/>
                          </a:rPr>
                          <m:t>𝐴𝑙𝑎𝑟𝑚</m:t>
                        </m:r>
                        <m:r>
                          <a:rPr lang="en-US" b="0" i="1" dirty="0" smtClean="0">
                            <a:latin typeface="Cambria Math"/>
                          </a:rPr>
                          <m:t>2</m:t>
                        </m:r>
                      </m:e>
                      <m:e>
                        <m:r>
                          <a:rPr lang="en-US" i="1" dirty="0">
                            <a:latin typeface="Cambria Math"/>
                          </a:rPr>
                          <m:t>𝐵𝑢𝑟𝑔𝑙𝑎𝑟𝑦</m:t>
                        </m:r>
                      </m:e>
                    </m:d>
                  </m:oMath>
                </a14:m>
                <a:r>
                  <a:rPr lang="en-US" dirty="0"/>
                  <a:t> </a:t>
                </a:r>
                <a:r>
                  <a:rPr lang="en-US" dirty="0" smtClean="0"/>
                  <a:t>and</a:t>
                </a:r>
              </a:p>
              <a:p>
                <a:pPr algn="just"/>
                <a:r>
                  <a:rPr lang="en-US" dirty="0" smtClean="0"/>
                  <a:t> </a:t>
                </a:r>
                <a:r>
                  <a:rPr lang="en-US" dirty="0"/>
                  <a:t>P</a:t>
                </a:r>
                <a14:m>
                  <m:oMath xmlns:m="http://schemas.openxmlformats.org/officeDocument/2006/math">
                    <m:d>
                      <m:dPr>
                        <m:ctrlPr>
                          <a:rPr lang="en-US" i="1" dirty="0">
                            <a:latin typeface="Cambria Math"/>
                          </a:rPr>
                        </m:ctrlPr>
                      </m:dPr>
                      <m:e>
                        <m:r>
                          <a:rPr lang="en-US" i="1" dirty="0">
                            <a:latin typeface="Cambria Math"/>
                          </a:rPr>
                          <m:t>𝐴𝑙𝑎𝑟𝑚</m:t>
                        </m:r>
                        <m:r>
                          <a:rPr lang="en-US" b="0" i="1" dirty="0" smtClean="0">
                            <a:latin typeface="Cambria Math"/>
                          </a:rPr>
                          <m:t>2</m:t>
                        </m:r>
                      </m:e>
                      <m:e>
                        <m:r>
                          <a:rPr lang="en-US" i="1" dirty="0">
                            <a:latin typeface="Cambria Math"/>
                            <a:ea typeface="Cambria Math"/>
                          </a:rPr>
                          <m:t>¬</m:t>
                        </m:r>
                        <m:r>
                          <a:rPr lang="en-US" i="1" dirty="0">
                            <a:latin typeface="Cambria Math"/>
                          </a:rPr>
                          <m:t>𝐵𝑢𝑟𝑔𝑙𝑎𝑟𝑦</m:t>
                        </m:r>
                      </m:e>
                    </m:d>
                  </m:oMath>
                </a14:m>
                <a:r>
                  <a:rPr lang="en-US" dirty="0" smtClean="0"/>
                  <a:t>. </a:t>
                </a:r>
              </a:p>
              <a:p>
                <a:pPr algn="just"/>
                <a:endParaRPr lang="en-US" dirty="0"/>
              </a:p>
              <a:p>
                <a:pPr algn="just"/>
                <a:r>
                  <a:rPr lang="en-US" dirty="0" smtClean="0">
                    <a:solidFill>
                      <a:schemeClr val="accent2">
                        <a:lumMod val="75000"/>
                      </a:schemeClr>
                    </a:solidFill>
                  </a:rPr>
                  <a:t>A </a:t>
                </a:r>
                <a:r>
                  <a:rPr lang="en-US" dirty="0">
                    <a:solidFill>
                      <a:schemeClr val="accent2">
                        <a:lumMod val="75000"/>
                      </a:schemeClr>
                    </a:solidFill>
                  </a:rPr>
                  <a:t>joint probability table would need </a:t>
                </a:r>
                <a14:m>
                  <m:oMath xmlns:m="http://schemas.openxmlformats.org/officeDocument/2006/math">
                    <m:sSup>
                      <m:sSupPr>
                        <m:ctrlPr>
                          <a:rPr lang="en-US" i="1" smtClean="0">
                            <a:solidFill>
                              <a:schemeClr val="accent2">
                                <a:lumMod val="75000"/>
                              </a:schemeClr>
                            </a:solidFill>
                            <a:latin typeface="Cambria Math"/>
                          </a:rPr>
                        </m:ctrlPr>
                      </m:sSupPr>
                      <m:e>
                        <m:r>
                          <a:rPr lang="en-US" b="0" i="1" smtClean="0">
                            <a:solidFill>
                              <a:schemeClr val="accent2">
                                <a:lumMod val="75000"/>
                              </a:schemeClr>
                            </a:solidFill>
                            <a:latin typeface="Cambria Math"/>
                          </a:rPr>
                          <m:t>2</m:t>
                        </m:r>
                      </m:e>
                      <m:sup>
                        <m:r>
                          <a:rPr lang="en-US" b="0" i="1" smtClean="0">
                            <a:solidFill>
                              <a:schemeClr val="accent2">
                                <a:lumMod val="75000"/>
                              </a:schemeClr>
                            </a:solidFill>
                            <a:latin typeface="Cambria Math"/>
                          </a:rPr>
                          <m:t>3</m:t>
                        </m:r>
                      </m:sup>
                    </m:sSup>
                    <m:r>
                      <a:rPr lang="en-US" b="0" i="1" smtClean="0">
                        <a:solidFill>
                          <a:schemeClr val="accent2">
                            <a:lumMod val="75000"/>
                          </a:schemeClr>
                        </a:solidFill>
                        <a:latin typeface="Cambria Math"/>
                      </a:rPr>
                      <m:t>−1 </m:t>
                    </m:r>
                  </m:oMath>
                </a14:m>
                <a:r>
                  <a:rPr lang="en-US" dirty="0" smtClean="0">
                    <a:solidFill>
                      <a:schemeClr val="accent2">
                        <a:lumMod val="75000"/>
                      </a:schemeClr>
                    </a:solidFill>
                  </a:rPr>
                  <a:t> probabilities</a:t>
                </a:r>
                <a:r>
                  <a:rPr lang="en-US" dirty="0"/>
                  <a:t>.</a:t>
                </a:r>
              </a:p>
            </p:txBody>
          </p:sp>
        </mc:Choice>
        <mc:Fallback xmlns="">
          <p:sp>
            <p:nvSpPr>
              <p:cNvPr id="3" name="Rectangle 2"/>
              <p:cNvSpPr>
                <a:spLocks noRot="1" noChangeAspect="1" noMove="1" noResize="1" noEditPoints="1" noAdjustHandles="1" noChangeArrowheads="1" noChangeShapeType="1" noTextEdit="1"/>
              </p:cNvSpPr>
              <p:nvPr/>
            </p:nvSpPr>
            <p:spPr>
              <a:xfrm>
                <a:off x="0" y="379720"/>
                <a:ext cx="8823960" cy="4154984"/>
              </a:xfrm>
              <a:prstGeom prst="rect">
                <a:avLst/>
              </a:prstGeom>
              <a:blipFill rotWithShape="1">
                <a:blip r:embed="rId2"/>
                <a:stretch>
                  <a:fillRect l="-1036" t="-1173" b="-2346"/>
                </a:stretch>
              </a:blipFill>
            </p:spPr>
            <p:txBody>
              <a:bodyPr/>
              <a:lstStyle/>
              <a:p>
                <a:r>
                  <a:rPr lang="en-US">
                    <a:noFill/>
                  </a:rPr>
                  <a:t> </a:t>
                </a:r>
              </a:p>
            </p:txBody>
          </p:sp>
        </mc:Fallback>
      </mc:AlternateContent>
    </p:spTree>
    <p:extLst>
      <p:ext uri="{BB962C8B-B14F-4D97-AF65-F5344CB8AC3E}">
        <p14:creationId xmlns:p14="http://schemas.microsoft.com/office/powerpoint/2010/main" val="387670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04800" y="0"/>
            <a:ext cx="8366760" cy="1143000"/>
          </a:xfrm>
        </p:spPr>
        <p:txBody>
          <a:bodyPr/>
          <a:lstStyle/>
          <a:p>
            <a:r>
              <a:rPr lang="en-GB" sz="3200" dirty="0"/>
              <a:t>Probability Theory: Variables and Events</a:t>
            </a:r>
          </a:p>
        </p:txBody>
      </p:sp>
      <p:sp>
        <p:nvSpPr>
          <p:cNvPr id="224259" name="Rectangle 3"/>
          <p:cNvSpPr>
            <a:spLocks noGrp="1" noChangeArrowheads="1"/>
          </p:cNvSpPr>
          <p:nvPr>
            <p:ph type="body" idx="1"/>
          </p:nvPr>
        </p:nvSpPr>
        <p:spPr>
          <a:xfrm>
            <a:off x="640080" y="1158240"/>
            <a:ext cx="7772400" cy="5410200"/>
          </a:xfrm>
        </p:spPr>
        <p:txBody>
          <a:bodyPr/>
          <a:lstStyle/>
          <a:p>
            <a:r>
              <a:rPr lang="en-GB" sz="2000" dirty="0"/>
              <a:t>A </a:t>
            </a:r>
            <a:r>
              <a:rPr lang="en-GB" sz="2000" dirty="0">
                <a:solidFill>
                  <a:srgbClr val="FF0000"/>
                </a:solidFill>
              </a:rPr>
              <a:t>random variable</a:t>
            </a:r>
            <a:r>
              <a:rPr lang="en-GB" sz="2000" dirty="0"/>
              <a:t> can be an observation, outcome or event the value of which is uncertain.</a:t>
            </a:r>
          </a:p>
          <a:p>
            <a:endParaRPr lang="en-GB" sz="2000" dirty="0"/>
          </a:p>
          <a:p>
            <a:r>
              <a:rPr lang="en-GB" sz="2000" dirty="0" err="1"/>
              <a:t>e.g</a:t>
            </a:r>
            <a:r>
              <a:rPr lang="en-GB" sz="2000" dirty="0"/>
              <a:t> a coin. Let’s use </a:t>
            </a:r>
            <a:r>
              <a:rPr lang="en-GB" sz="2000" dirty="0">
                <a:solidFill>
                  <a:srgbClr val="FF0000"/>
                </a:solidFill>
              </a:rPr>
              <a:t>Throw</a:t>
            </a:r>
            <a:r>
              <a:rPr lang="en-GB" sz="2000" dirty="0"/>
              <a:t> as the random variable denoting the outcome when we toss the coin.</a:t>
            </a:r>
          </a:p>
          <a:p>
            <a:endParaRPr lang="en-GB" sz="2000" dirty="0"/>
          </a:p>
          <a:p>
            <a:r>
              <a:rPr lang="en-GB" sz="2000" dirty="0"/>
              <a:t>The set of possible outcomes for a random variable is called its </a:t>
            </a:r>
            <a:r>
              <a:rPr lang="en-GB" sz="2000" dirty="0">
                <a:solidFill>
                  <a:srgbClr val="FF0000"/>
                </a:solidFill>
              </a:rPr>
              <a:t>domain.</a:t>
            </a:r>
          </a:p>
          <a:p>
            <a:endParaRPr lang="en-GB" sz="2000" dirty="0"/>
          </a:p>
          <a:p>
            <a:r>
              <a:rPr lang="en-GB" sz="2000" dirty="0"/>
              <a:t>The domain of </a:t>
            </a:r>
            <a:r>
              <a:rPr lang="en-GB" sz="2000" dirty="0">
                <a:solidFill>
                  <a:srgbClr val="FF0000"/>
                </a:solidFill>
              </a:rPr>
              <a:t>Throw</a:t>
            </a:r>
            <a:r>
              <a:rPr lang="en-GB" sz="2000" dirty="0"/>
              <a:t> is </a:t>
            </a:r>
            <a:r>
              <a:rPr lang="en-GB" sz="2000" dirty="0">
                <a:solidFill>
                  <a:srgbClr val="FF0000"/>
                </a:solidFill>
              </a:rPr>
              <a:t>{head, tail}</a:t>
            </a:r>
          </a:p>
          <a:p>
            <a:endParaRPr lang="en-GB" sz="2000" dirty="0"/>
          </a:p>
          <a:p>
            <a:r>
              <a:rPr lang="en-GB" sz="2000" dirty="0"/>
              <a:t>A </a:t>
            </a:r>
            <a:r>
              <a:rPr lang="en-GB" sz="2000" dirty="0">
                <a:solidFill>
                  <a:srgbClr val="FF0000"/>
                </a:solidFill>
              </a:rPr>
              <a:t>Boolean random variable</a:t>
            </a:r>
            <a:r>
              <a:rPr lang="en-GB" sz="2000" dirty="0"/>
              <a:t> has two outcomes.</a:t>
            </a:r>
          </a:p>
          <a:p>
            <a:endParaRPr lang="en-GB" sz="2000" dirty="0"/>
          </a:p>
          <a:p>
            <a:r>
              <a:rPr lang="en-GB" sz="2000" dirty="0">
                <a:solidFill>
                  <a:srgbClr val="FF0000"/>
                </a:solidFill>
              </a:rPr>
              <a:t>Cavity</a:t>
            </a:r>
            <a:r>
              <a:rPr lang="en-GB" sz="2000" dirty="0"/>
              <a:t> has the domain </a:t>
            </a:r>
            <a:r>
              <a:rPr lang="en-GB" sz="2000" dirty="0">
                <a:solidFill>
                  <a:srgbClr val="FF0000"/>
                </a:solidFill>
              </a:rPr>
              <a:t>{true, false}</a:t>
            </a:r>
          </a:p>
          <a:p>
            <a:endParaRPr lang="en-GB" sz="2000" dirty="0"/>
          </a:p>
          <a:p>
            <a:r>
              <a:rPr lang="en-GB" sz="2000" dirty="0">
                <a:solidFill>
                  <a:srgbClr val="FF0000"/>
                </a:solidFill>
              </a:rPr>
              <a:t>Toothache</a:t>
            </a:r>
            <a:r>
              <a:rPr lang="en-GB" sz="2000" dirty="0"/>
              <a:t> has the domain </a:t>
            </a:r>
            <a:r>
              <a:rPr lang="en-GB" sz="2000" dirty="0">
                <a:solidFill>
                  <a:srgbClr val="FF0000"/>
                </a:solidFill>
              </a:rPr>
              <a:t>{true, false}</a:t>
            </a:r>
          </a:p>
        </p:txBody>
      </p:sp>
    </p:spTree>
    <p:extLst>
      <p:ext uri="{BB962C8B-B14F-4D97-AF65-F5344CB8AC3E}">
        <p14:creationId xmlns:p14="http://schemas.microsoft.com/office/powerpoint/2010/main" val="1993369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50</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69" y="244674"/>
            <a:ext cx="8179691" cy="201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720" y="2551837"/>
            <a:ext cx="7818120" cy="461665"/>
          </a:xfrm>
          <a:prstGeom prst="rect">
            <a:avLst/>
          </a:prstGeom>
        </p:spPr>
        <p:txBody>
          <a:bodyPr wrap="square">
            <a:spAutoFit/>
          </a:bodyPr>
          <a:lstStyle/>
          <a:p>
            <a:r>
              <a:rPr lang="en-US" dirty="0"/>
              <a:t>c) Consider the second Bayesian network. Assume that:</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35" y="3153728"/>
            <a:ext cx="7542205"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7243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51</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69" y="244673"/>
            <a:ext cx="8585126" cy="211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720" y="2551837"/>
            <a:ext cx="7818120" cy="461665"/>
          </a:xfrm>
          <a:prstGeom prst="rect">
            <a:avLst/>
          </a:prstGeom>
        </p:spPr>
        <p:txBody>
          <a:bodyPr wrap="square">
            <a:spAutoFit/>
          </a:bodyPr>
          <a:lstStyle/>
          <a:p>
            <a:r>
              <a:rPr lang="en-US" dirty="0" smtClean="0"/>
              <a:t>Answer:</a:t>
            </a:r>
            <a:endParaRPr lang="en-US" dirty="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 y="3013501"/>
            <a:ext cx="8072438" cy="60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87469" y="3164453"/>
            <a:ext cx="731290" cy="461665"/>
          </a:xfrm>
          <a:prstGeom prst="rect">
            <a:avLst/>
          </a:prstGeom>
          <a:noFill/>
        </p:spPr>
        <p:txBody>
          <a:bodyPr wrap="none" rtlCol="0">
            <a:spAutoFit/>
          </a:bodyPr>
          <a:lstStyle/>
          <a:p>
            <a:r>
              <a:rPr lang="en-US" dirty="0" smtClean="0"/>
              <a:t>with</a:t>
            </a:r>
            <a:endParaRPr lang="en-US" dirty="0"/>
          </a:p>
        </p:txBody>
      </p:sp>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8" y="3736075"/>
            <a:ext cx="833993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974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52</a:t>
            </a:fld>
            <a:endParaRPr lang="en-US"/>
          </a:p>
        </p:txBody>
      </p:sp>
      <p:sp>
        <p:nvSpPr>
          <p:cNvPr id="6" name="Rectangle 5"/>
          <p:cNvSpPr/>
          <p:nvPr/>
        </p:nvSpPr>
        <p:spPr>
          <a:xfrm>
            <a:off x="426718" y="243513"/>
            <a:ext cx="8339931" cy="1200329"/>
          </a:xfrm>
          <a:prstGeom prst="rect">
            <a:avLst/>
          </a:prstGeom>
        </p:spPr>
        <p:txBody>
          <a:bodyPr wrap="square">
            <a:spAutoFit/>
          </a:bodyPr>
          <a:lstStyle/>
          <a:p>
            <a:r>
              <a:rPr lang="en-US" b="1" dirty="0"/>
              <a:t>4) Consider the following Bayesian network. A, B, C, and D are Boolean </a:t>
            </a:r>
            <a:r>
              <a:rPr lang="en-US" b="1" dirty="0" smtClean="0"/>
              <a:t>random variables</a:t>
            </a:r>
            <a:r>
              <a:rPr lang="en-US" b="1" dirty="0"/>
              <a:t>. If we know that A is true, what is the probability of D being true?</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675448"/>
            <a:ext cx="5706427" cy="380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69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53</a:t>
            </a:fld>
            <a:endParaRPr lang="en-US"/>
          </a:p>
        </p:txBody>
      </p:sp>
      <p:sp>
        <p:nvSpPr>
          <p:cNvPr id="3" name="Rectangle 2"/>
          <p:cNvSpPr/>
          <p:nvPr/>
        </p:nvSpPr>
        <p:spPr>
          <a:xfrm>
            <a:off x="228600" y="187174"/>
            <a:ext cx="7813964" cy="461665"/>
          </a:xfrm>
          <a:prstGeom prst="rect">
            <a:avLst/>
          </a:prstGeom>
        </p:spPr>
        <p:txBody>
          <a:bodyPr wrap="square">
            <a:spAutoFit/>
          </a:bodyPr>
          <a:lstStyle/>
          <a:p>
            <a:r>
              <a:rPr lang="en-US" dirty="0"/>
              <a:t>5) For the following Bayesian network</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233" y="648838"/>
            <a:ext cx="3007302" cy="20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3293490"/>
            <a:ext cx="9144000" cy="3539430"/>
          </a:xfrm>
          <a:prstGeom prst="rect">
            <a:avLst/>
          </a:prstGeom>
        </p:spPr>
        <p:txBody>
          <a:bodyPr wrap="square">
            <a:spAutoFit/>
          </a:bodyPr>
          <a:lstStyle/>
          <a:p>
            <a:pPr algn="just"/>
            <a:r>
              <a:rPr lang="en-US" sz="2800" dirty="0"/>
              <a:t>W</a:t>
            </a:r>
            <a:r>
              <a:rPr lang="en-US" sz="2800" dirty="0" smtClean="0"/>
              <a:t>e </a:t>
            </a:r>
            <a:r>
              <a:rPr lang="en-US" sz="2800" dirty="0"/>
              <a:t>know that X and Z are not guaranteed to be independent if the value of </a:t>
            </a:r>
            <a:r>
              <a:rPr lang="en-US" sz="2800" dirty="0" smtClean="0"/>
              <a:t>Y is </a:t>
            </a:r>
            <a:r>
              <a:rPr lang="en-US" sz="2800" dirty="0"/>
              <a:t>unknown. </a:t>
            </a:r>
            <a:endParaRPr lang="en-US" sz="2800" dirty="0" smtClean="0"/>
          </a:p>
          <a:p>
            <a:pPr algn="just"/>
            <a:r>
              <a:rPr lang="en-US" sz="2800" dirty="0" smtClean="0"/>
              <a:t>This </a:t>
            </a:r>
            <a:r>
              <a:rPr lang="en-US" sz="2800" dirty="0"/>
              <a:t>means that, depending on the probabilities, X and Z can </a:t>
            </a:r>
            <a:r>
              <a:rPr lang="en-US" sz="2800" dirty="0" smtClean="0"/>
              <a:t>be independent </a:t>
            </a:r>
            <a:r>
              <a:rPr lang="en-US" sz="2800" dirty="0"/>
              <a:t>or dependent if the value of Y is unknown</a:t>
            </a:r>
            <a:r>
              <a:rPr lang="en-US" sz="2800" dirty="0" smtClean="0"/>
              <a:t>.</a:t>
            </a:r>
          </a:p>
          <a:p>
            <a:pPr algn="just"/>
            <a:endParaRPr lang="en-US" sz="2800" dirty="0"/>
          </a:p>
          <a:p>
            <a:pPr algn="just"/>
            <a:r>
              <a:rPr lang="en-US" sz="2800" dirty="0" smtClean="0"/>
              <a:t> </a:t>
            </a:r>
            <a:r>
              <a:rPr lang="en-US" sz="2800" dirty="0"/>
              <a:t>Construct </a:t>
            </a:r>
            <a:r>
              <a:rPr lang="en-US" sz="2800" dirty="0" smtClean="0"/>
              <a:t>probabilities where </a:t>
            </a:r>
            <a:r>
              <a:rPr lang="en-US" sz="2800" dirty="0"/>
              <a:t>X and Z are independent if the value of Y is unknown, and show </a:t>
            </a:r>
            <a:r>
              <a:rPr lang="en-US" sz="2800" dirty="0" smtClean="0"/>
              <a:t>that they </a:t>
            </a:r>
            <a:r>
              <a:rPr lang="en-US" sz="2800" dirty="0"/>
              <a:t>are indeed independent.</a:t>
            </a:r>
          </a:p>
        </p:txBody>
      </p:sp>
    </p:spTree>
    <p:extLst>
      <p:ext uri="{BB962C8B-B14F-4D97-AF65-F5344CB8AC3E}">
        <p14:creationId xmlns:p14="http://schemas.microsoft.com/office/powerpoint/2010/main" val="1768639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54</a:t>
            </a:fld>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048"/>
            <a:ext cx="8967306" cy="454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3582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739587" y="1246094"/>
            <a:ext cx="8131457" cy="4114800"/>
          </a:xfrm>
        </p:spPr>
        <p:txBody>
          <a:bodyPr/>
          <a:lstStyle/>
          <a:p>
            <a:pPr>
              <a:buFont typeface="Wingdings" pitchFamily="2" charset="2"/>
              <a:buChar char="q"/>
            </a:pPr>
            <a:r>
              <a:rPr lang="en-US" sz="2400" b="0" dirty="0">
                <a:latin typeface="Times New Roman" pitchFamily="18" charset="0"/>
              </a:rPr>
              <a:t>You have a new </a:t>
            </a:r>
            <a:r>
              <a:rPr lang="en-US" sz="2400" b="0" dirty="0">
                <a:solidFill>
                  <a:srgbClr val="FF0000"/>
                </a:solidFill>
                <a:latin typeface="Times New Roman" pitchFamily="18" charset="0"/>
              </a:rPr>
              <a:t>burglar alarm installed</a:t>
            </a:r>
          </a:p>
          <a:p>
            <a:pPr>
              <a:buFont typeface="Wingdings" pitchFamily="2" charset="2"/>
              <a:buChar char="q"/>
            </a:pPr>
            <a:r>
              <a:rPr lang="en-US" sz="2400" b="0" dirty="0">
                <a:latin typeface="Times New Roman" pitchFamily="18" charset="0"/>
              </a:rPr>
              <a:t>It is reliable about detecting </a:t>
            </a:r>
            <a:r>
              <a:rPr lang="en-US" sz="2400" b="0" dirty="0">
                <a:solidFill>
                  <a:srgbClr val="FF0000"/>
                </a:solidFill>
                <a:latin typeface="Times New Roman" pitchFamily="18" charset="0"/>
              </a:rPr>
              <a:t>burglary</a:t>
            </a:r>
            <a:r>
              <a:rPr lang="en-US" sz="2400" b="0" dirty="0">
                <a:latin typeface="Times New Roman" pitchFamily="18" charset="0"/>
              </a:rPr>
              <a:t>, but responds to minor </a:t>
            </a:r>
            <a:r>
              <a:rPr lang="en-US" sz="2400" b="0" dirty="0">
                <a:solidFill>
                  <a:srgbClr val="FF0000"/>
                </a:solidFill>
                <a:latin typeface="Times New Roman" pitchFamily="18" charset="0"/>
              </a:rPr>
              <a:t>earthquakes</a:t>
            </a:r>
          </a:p>
          <a:p>
            <a:pPr>
              <a:buFont typeface="Wingdings" pitchFamily="2" charset="2"/>
              <a:buChar char="q"/>
            </a:pPr>
            <a:r>
              <a:rPr lang="en-US" sz="2400" b="0" dirty="0">
                <a:latin typeface="Times New Roman" pitchFamily="18" charset="0"/>
              </a:rPr>
              <a:t>Two neighbors (</a:t>
            </a:r>
            <a:r>
              <a:rPr lang="en-US" sz="2400" b="0" dirty="0">
                <a:solidFill>
                  <a:srgbClr val="00B050"/>
                </a:solidFill>
                <a:latin typeface="Times New Roman" pitchFamily="18" charset="0"/>
              </a:rPr>
              <a:t>John, Mary) promise to call you at work </a:t>
            </a:r>
            <a:r>
              <a:rPr lang="en-US" sz="2400" b="0" dirty="0">
                <a:latin typeface="Times New Roman" pitchFamily="18" charset="0"/>
              </a:rPr>
              <a:t>when they hear the alarm</a:t>
            </a:r>
          </a:p>
          <a:p>
            <a:pPr lvl="1">
              <a:buFont typeface="Wingdings" pitchFamily="2" charset="2"/>
              <a:buChar char="q"/>
            </a:pPr>
            <a:r>
              <a:rPr lang="en-US" sz="2400" dirty="0">
                <a:latin typeface="Times New Roman" pitchFamily="18" charset="0"/>
              </a:rPr>
              <a:t>John always calls when </a:t>
            </a:r>
            <a:r>
              <a:rPr lang="en-US" sz="2400" dirty="0">
                <a:solidFill>
                  <a:srgbClr val="00B050"/>
                </a:solidFill>
                <a:latin typeface="Times New Roman" pitchFamily="18" charset="0"/>
              </a:rPr>
              <a:t>hears alarm</a:t>
            </a:r>
            <a:r>
              <a:rPr lang="en-US" sz="2400" dirty="0">
                <a:latin typeface="Times New Roman" pitchFamily="18" charset="0"/>
              </a:rPr>
              <a:t>, but </a:t>
            </a:r>
            <a:r>
              <a:rPr lang="en-US" sz="2400" dirty="0">
                <a:solidFill>
                  <a:srgbClr val="FF0000"/>
                </a:solidFill>
                <a:latin typeface="Times New Roman" pitchFamily="18" charset="0"/>
              </a:rPr>
              <a:t>confuses alarm with phone ringing </a:t>
            </a:r>
            <a:r>
              <a:rPr lang="en-US" sz="2400" dirty="0">
                <a:latin typeface="Times New Roman" pitchFamily="18" charset="0"/>
              </a:rPr>
              <a:t>(and calls then also)</a:t>
            </a:r>
          </a:p>
          <a:p>
            <a:pPr lvl="1">
              <a:buFont typeface="Wingdings" pitchFamily="2" charset="2"/>
              <a:buChar char="q"/>
            </a:pPr>
            <a:r>
              <a:rPr lang="en-US" sz="2400" dirty="0">
                <a:latin typeface="Times New Roman" pitchFamily="18" charset="0"/>
              </a:rPr>
              <a:t>Mary </a:t>
            </a:r>
            <a:r>
              <a:rPr lang="en-US" sz="2400" dirty="0">
                <a:solidFill>
                  <a:srgbClr val="FF0000"/>
                </a:solidFill>
                <a:latin typeface="Times New Roman" pitchFamily="18" charset="0"/>
              </a:rPr>
              <a:t>likes loud music and sometimes misses alarm</a:t>
            </a:r>
            <a:r>
              <a:rPr lang="en-US" sz="2400" dirty="0">
                <a:latin typeface="Times New Roman" pitchFamily="18" charset="0"/>
              </a:rPr>
              <a:t>!</a:t>
            </a:r>
          </a:p>
          <a:p>
            <a:pPr>
              <a:buFont typeface="Wingdings" pitchFamily="2" charset="2"/>
              <a:buChar char="q"/>
            </a:pPr>
            <a:r>
              <a:rPr lang="en-US" sz="2400" b="0" dirty="0">
                <a:latin typeface="Times New Roman" pitchFamily="18" charset="0"/>
              </a:rPr>
              <a:t>Given evidence about </a:t>
            </a:r>
            <a:r>
              <a:rPr lang="en-US" sz="2400" b="0" dirty="0">
                <a:solidFill>
                  <a:srgbClr val="FF0000"/>
                </a:solidFill>
                <a:latin typeface="Times New Roman" pitchFamily="18" charset="0"/>
              </a:rPr>
              <a:t>who has and hasn’t called, estimate</a:t>
            </a:r>
            <a:r>
              <a:rPr lang="en-US" sz="2400" b="0" dirty="0">
                <a:latin typeface="Times New Roman" pitchFamily="18" charset="0"/>
              </a:rPr>
              <a:t> the probability of a burglary</a:t>
            </a:r>
          </a:p>
        </p:txBody>
      </p:sp>
      <p:sp>
        <p:nvSpPr>
          <p:cNvPr id="90115" name="Rectangle 3"/>
          <p:cNvSpPr>
            <a:spLocks noChangeArrowheads="1"/>
          </p:cNvSpPr>
          <p:nvPr/>
        </p:nvSpPr>
        <p:spPr bwMode="auto">
          <a:xfrm>
            <a:off x="953564" y="175604"/>
            <a:ext cx="6948488" cy="647700"/>
          </a:xfrm>
          <a:prstGeom prst="rect">
            <a:avLst/>
          </a:prstGeom>
          <a:ln/>
          <a:extLst/>
        </p:spPr>
        <p:style>
          <a:lnRef idx="2">
            <a:schemeClr val="accent4"/>
          </a:lnRef>
          <a:fillRef idx="1">
            <a:schemeClr val="lt1"/>
          </a:fillRef>
          <a:effectRef idx="0">
            <a:schemeClr val="accent4"/>
          </a:effectRef>
          <a:fontRef idx="minor">
            <a:schemeClr val="dk1"/>
          </a:fontRef>
        </p:style>
        <p:txBody>
          <a:bodyPr anchor="ctr"/>
          <a:lstStyle/>
          <a:p>
            <a:pPr>
              <a:spcBef>
                <a:spcPts val="1200"/>
              </a:spcBef>
              <a:spcAft>
                <a:spcPts val="300"/>
              </a:spcAft>
            </a:pPr>
            <a:r>
              <a:rPr lang="en-GB" sz="3200" dirty="0" smtClean="0">
                <a:solidFill>
                  <a:srgbClr val="0000FF"/>
                </a:solidFill>
                <a:latin typeface="Times New Roman" pitchFamily="18" charset="0"/>
                <a:sym typeface="Symbol" pitchFamily="18" charset="2"/>
              </a:rPr>
              <a:t>Bayesian network earthquake </a:t>
            </a:r>
            <a:r>
              <a:rPr lang="en-GB" sz="3200" dirty="0">
                <a:solidFill>
                  <a:srgbClr val="0000FF"/>
                </a:solidFill>
                <a:latin typeface="Times New Roman" pitchFamily="18" charset="0"/>
                <a:sym typeface="Symbol" pitchFamily="18" charset="2"/>
              </a:rPr>
              <a:t>example</a:t>
            </a:r>
          </a:p>
        </p:txBody>
      </p:sp>
    </p:spTree>
    <p:extLst>
      <p:ext uri="{BB962C8B-B14F-4D97-AF65-F5344CB8AC3E}">
        <p14:creationId xmlns:p14="http://schemas.microsoft.com/office/powerpoint/2010/main" val="37614721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56</a:t>
            </a:fld>
            <a:endParaRPr lang="en-US"/>
          </a:p>
        </p:txBody>
      </p:sp>
      <p:sp>
        <p:nvSpPr>
          <p:cNvPr id="3" name="Title 1"/>
          <p:cNvSpPr txBox="1">
            <a:spLocks/>
          </p:cNvSpPr>
          <p:nvPr/>
        </p:nvSpPr>
        <p:spPr>
          <a:xfrm>
            <a:off x="369389" y="160338"/>
            <a:ext cx="8378825" cy="7677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a:lstStyle>
          <a:p>
            <a:r>
              <a:rPr lang="en-US" dirty="0" smtClean="0">
                <a:solidFill>
                  <a:srgbClr val="FF0000"/>
                </a:solidFill>
                <a:effectLst>
                  <a:outerShdw blurRad="38100" dist="38100" dir="2700000" algn="tl">
                    <a:srgbClr val="000000">
                      <a:alpha val="43137"/>
                    </a:srgbClr>
                  </a:outerShdw>
                </a:effectLst>
              </a:rPr>
              <a:t>Bayesian network Another Example</a:t>
            </a:r>
          </a:p>
        </p:txBody>
      </p:sp>
      <p:sp>
        <p:nvSpPr>
          <p:cNvPr id="4" name="Rectangle 3"/>
          <p:cNvSpPr/>
          <p:nvPr/>
        </p:nvSpPr>
        <p:spPr>
          <a:xfrm>
            <a:off x="264694" y="1395663"/>
            <a:ext cx="8879305" cy="1200329"/>
          </a:xfrm>
          <a:prstGeom prst="rect">
            <a:avLst/>
          </a:prstGeom>
        </p:spPr>
        <p:txBody>
          <a:bodyPr wrap="square">
            <a:spAutoFit/>
          </a:bodyPr>
          <a:lstStyle/>
          <a:p>
            <a:pPr marL="342900" indent="-342900" algn="just">
              <a:buFont typeface="Wingdings" pitchFamily="2" charset="2"/>
              <a:buChar char="q"/>
            </a:pPr>
            <a:r>
              <a:rPr lang="en-US" dirty="0" smtClean="0"/>
              <a:t>or </a:t>
            </a:r>
            <a:r>
              <a:rPr lang="en-US" dirty="0"/>
              <a:t>has not called, we would like to </a:t>
            </a:r>
            <a:r>
              <a:rPr lang="en-US" dirty="0" smtClean="0"/>
              <a:t>estimate the </a:t>
            </a:r>
            <a:r>
              <a:rPr lang="en-US" dirty="0"/>
              <a:t>probability of a burglary. The Bayesian network for this domain appears in Figure 14.2.</a:t>
            </a:r>
          </a:p>
        </p:txBody>
      </p:sp>
    </p:spTree>
    <p:extLst>
      <p:ext uri="{BB962C8B-B14F-4D97-AF65-F5344CB8AC3E}">
        <p14:creationId xmlns:p14="http://schemas.microsoft.com/office/powerpoint/2010/main" val="15408027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ChangeArrowheads="1"/>
          </p:cNvSpPr>
          <p:nvPr/>
        </p:nvSpPr>
        <p:spPr bwMode="auto">
          <a:xfrm>
            <a:off x="2843212" y="225425"/>
            <a:ext cx="2881312" cy="6477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ts val="1200"/>
              </a:spcBef>
              <a:spcAft>
                <a:spcPts val="300"/>
              </a:spcAft>
            </a:pPr>
            <a:r>
              <a:rPr lang="en-GB" sz="3200" dirty="0">
                <a:solidFill>
                  <a:srgbClr val="0000FF"/>
                </a:solidFill>
                <a:latin typeface="Times New Roman" pitchFamily="18" charset="0"/>
                <a:sym typeface="Symbol" pitchFamily="18" charset="2"/>
              </a:rPr>
              <a:t>The network</a:t>
            </a:r>
          </a:p>
        </p:txBody>
      </p:sp>
      <p:sp>
        <p:nvSpPr>
          <p:cNvPr id="91140" name="Rectangle 4"/>
          <p:cNvSpPr>
            <a:spLocks noGrp="1" noChangeArrowheads="1"/>
          </p:cNvSpPr>
          <p:nvPr>
            <p:ph type="body" idx="1"/>
          </p:nvPr>
        </p:nvSpPr>
        <p:spPr>
          <a:xfrm>
            <a:off x="-35720" y="1196975"/>
            <a:ext cx="2592388" cy="4525962"/>
          </a:xfrm>
        </p:spPr>
        <p:txBody>
          <a:bodyPr/>
          <a:lstStyle/>
          <a:p>
            <a:pPr>
              <a:buFontTx/>
              <a:buNone/>
            </a:pPr>
            <a:r>
              <a:rPr lang="de-DE" sz="2400" b="0" dirty="0">
                <a:latin typeface="Times New Roman" pitchFamily="18" charset="0"/>
              </a:rPr>
              <a:t>	I´m at work, John calls to say my alarm is ringing, Mary doesn´t call. Is there a burglary?</a:t>
            </a:r>
          </a:p>
          <a:p>
            <a:pPr>
              <a:buFontTx/>
              <a:buNone/>
            </a:pPr>
            <a:r>
              <a:rPr lang="de-DE" sz="2400" b="0" dirty="0">
                <a:latin typeface="Times New Roman" pitchFamily="18" charset="0"/>
              </a:rPr>
              <a:t>	</a:t>
            </a:r>
            <a:r>
              <a:rPr lang="de-DE" sz="2400" b="0" dirty="0">
                <a:solidFill>
                  <a:srgbClr val="3333FF"/>
                </a:solidFill>
                <a:latin typeface="Times New Roman" pitchFamily="18" charset="0"/>
              </a:rPr>
              <a:t>5 Variables</a:t>
            </a:r>
          </a:p>
          <a:p>
            <a:pPr>
              <a:buFontTx/>
              <a:buNone/>
            </a:pPr>
            <a:r>
              <a:rPr lang="de-DE" sz="2400" b="0" dirty="0">
                <a:latin typeface="Times New Roman" pitchFamily="18" charset="0"/>
              </a:rPr>
              <a:t>	network topol-ogy reflects </a:t>
            </a:r>
            <a:r>
              <a:rPr lang="de-DE" sz="2400" b="0" i="1" dirty="0">
                <a:latin typeface="Times New Roman" pitchFamily="18" charset="0"/>
              </a:rPr>
              <a:t>causal </a:t>
            </a:r>
            <a:r>
              <a:rPr lang="de-DE" sz="2400" b="0" dirty="0">
                <a:latin typeface="Times New Roman" pitchFamily="18" charset="0"/>
              </a:rPr>
              <a:t>knowledge</a:t>
            </a:r>
          </a:p>
          <a:p>
            <a:pPr>
              <a:buFontTx/>
              <a:buNone/>
            </a:pPr>
            <a:endParaRPr lang="de-DE" sz="2400" b="0" dirty="0">
              <a:latin typeface="Times New Roman" pitchFamily="18" charset="0"/>
            </a:endParaRPr>
          </a:p>
        </p:txBody>
      </p:sp>
      <p:pic>
        <p:nvPicPr>
          <p:cNvPr id="91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Gray">
          <a:xfrm>
            <a:off x="2556667" y="1196975"/>
            <a:ext cx="633571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0668" y="5728012"/>
            <a:ext cx="8873332" cy="830997"/>
          </a:xfrm>
          <a:prstGeom prst="rect">
            <a:avLst/>
          </a:prstGeom>
        </p:spPr>
        <p:txBody>
          <a:bodyPr wrap="square">
            <a:spAutoFit/>
          </a:bodyPr>
          <a:lstStyle/>
          <a:p>
            <a:pPr algn="just"/>
            <a:r>
              <a:rPr lang="en-US" dirty="0">
                <a:solidFill>
                  <a:srgbClr val="FF0000"/>
                </a:solidFill>
              </a:rPr>
              <a:t>In the CPTs, the letters B, E, A, J, and </a:t>
            </a:r>
            <a:r>
              <a:rPr lang="en-US" i="1" dirty="0">
                <a:solidFill>
                  <a:srgbClr val="FF0000"/>
                </a:solidFill>
              </a:rPr>
              <a:t>M </a:t>
            </a:r>
            <a:r>
              <a:rPr lang="en-US" dirty="0">
                <a:solidFill>
                  <a:srgbClr val="FF0000"/>
                </a:solidFill>
              </a:rPr>
              <a:t>stand for </a:t>
            </a:r>
            <a:r>
              <a:rPr lang="en-US" i="1" dirty="0">
                <a:solidFill>
                  <a:srgbClr val="FF0000"/>
                </a:solidFill>
              </a:rPr>
              <a:t>Burglary, Earthquake, Alarm, </a:t>
            </a:r>
            <a:r>
              <a:rPr lang="en-US" i="1" dirty="0" err="1">
                <a:solidFill>
                  <a:srgbClr val="FF0000"/>
                </a:solidFill>
              </a:rPr>
              <a:t>JohnCalls</a:t>
            </a:r>
            <a:r>
              <a:rPr lang="en-US" i="1" dirty="0">
                <a:solidFill>
                  <a:srgbClr val="FF0000"/>
                </a:solidFill>
              </a:rPr>
              <a:t>, </a:t>
            </a:r>
            <a:r>
              <a:rPr lang="en-US" dirty="0">
                <a:solidFill>
                  <a:srgbClr val="FF0000"/>
                </a:solidFill>
              </a:rPr>
              <a:t>and </a:t>
            </a:r>
            <a:r>
              <a:rPr lang="en-US" i="1" dirty="0" err="1">
                <a:solidFill>
                  <a:srgbClr val="FF0000"/>
                </a:solidFill>
              </a:rPr>
              <a:t>MarCalls</a:t>
            </a:r>
            <a:r>
              <a:rPr lang="en-US" i="1" dirty="0">
                <a:solidFill>
                  <a:srgbClr val="FF0000"/>
                </a:solidFill>
              </a:rPr>
              <a:t>  re</a:t>
            </a:r>
            <a:r>
              <a:rPr lang="en-US" dirty="0">
                <a:solidFill>
                  <a:srgbClr val="FF0000"/>
                </a:solidFill>
              </a:rPr>
              <a:t>spectively.</a:t>
            </a:r>
          </a:p>
        </p:txBody>
      </p:sp>
    </p:spTree>
    <p:extLst>
      <p:ext uri="{BB962C8B-B14F-4D97-AF65-F5344CB8AC3E}">
        <p14:creationId xmlns:p14="http://schemas.microsoft.com/office/powerpoint/2010/main" val="6346449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58</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50" y="1584519"/>
            <a:ext cx="8648699" cy="500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59632" y="238203"/>
            <a:ext cx="7024257" cy="461665"/>
          </a:xfrm>
          <a:prstGeom prst="rect">
            <a:avLst/>
          </a:prstGeom>
        </p:spPr>
        <p:txBody>
          <a:bodyPr wrap="square">
            <a:spAutoFit/>
          </a:bodyPr>
          <a:lstStyle/>
          <a:p>
            <a:pPr algn="ctr"/>
            <a:r>
              <a:rPr lang="en-US" dirty="0" smtClean="0">
                <a:solidFill>
                  <a:srgbClr val="FF0000"/>
                </a:solidFill>
              </a:rPr>
              <a:t>Calculations on the belief network </a:t>
            </a:r>
            <a:endParaRPr lang="en-US" dirty="0">
              <a:solidFill>
                <a:srgbClr val="FF0000"/>
              </a:solidFill>
            </a:endParaRPr>
          </a:p>
        </p:txBody>
      </p:sp>
    </p:spTree>
    <p:extLst>
      <p:ext uri="{BB962C8B-B14F-4D97-AF65-F5344CB8AC3E}">
        <p14:creationId xmlns:p14="http://schemas.microsoft.com/office/powerpoint/2010/main" val="3928761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59</a:t>
            </a:fld>
            <a:endParaRPr lang="en-US"/>
          </a:p>
        </p:txBody>
      </p:sp>
      <p:sp>
        <p:nvSpPr>
          <p:cNvPr id="3" name="Rectangle 2"/>
          <p:cNvSpPr/>
          <p:nvPr/>
        </p:nvSpPr>
        <p:spPr>
          <a:xfrm>
            <a:off x="0" y="0"/>
            <a:ext cx="9053848" cy="1077218"/>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algn="ctr"/>
            <a:r>
              <a:rPr lang="en-US" sz="3200" dirty="0">
                <a:solidFill>
                  <a:srgbClr val="FF0000"/>
                </a:solidFill>
              </a:rPr>
              <a:t>So let’s see how you can calculate P(John called) if there was a burglary? </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77218"/>
            <a:ext cx="8474298" cy="506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7482"/>
          <a:stretch/>
        </p:blipFill>
        <p:spPr bwMode="blackGray">
          <a:xfrm>
            <a:off x="6439783" y="4762500"/>
            <a:ext cx="261406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531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55320" y="0"/>
            <a:ext cx="7772400" cy="563880"/>
          </a:xfrm>
        </p:spPr>
        <p:txBody>
          <a:bodyPr/>
          <a:lstStyle/>
          <a:p>
            <a:r>
              <a:rPr lang="en-GB" dirty="0"/>
              <a:t>Two (toy) examples</a:t>
            </a:r>
          </a:p>
        </p:txBody>
      </p:sp>
      <p:sp>
        <p:nvSpPr>
          <p:cNvPr id="223235" name="Rectangle 3"/>
          <p:cNvSpPr>
            <a:spLocks noGrp="1" noChangeArrowheads="1"/>
          </p:cNvSpPr>
          <p:nvPr>
            <p:ph type="body" idx="1"/>
          </p:nvPr>
        </p:nvSpPr>
        <p:spPr>
          <a:xfrm>
            <a:off x="289560" y="777240"/>
            <a:ext cx="8138160" cy="4114800"/>
          </a:xfrm>
        </p:spPr>
        <p:txBody>
          <a:bodyPr/>
          <a:lstStyle/>
          <a:p>
            <a:r>
              <a:rPr lang="en-GB" sz="2000" dirty="0"/>
              <a:t>I have toothache. What is the cause?</a:t>
            </a:r>
          </a:p>
          <a:p>
            <a:pPr>
              <a:buFont typeface="Wingdings" pitchFamily="2" charset="2"/>
              <a:buNone/>
            </a:pPr>
            <a:r>
              <a:rPr lang="en-GB" sz="2000" dirty="0"/>
              <a:t>	</a:t>
            </a:r>
            <a:r>
              <a:rPr lang="en-GB" sz="2000" dirty="0">
                <a:solidFill>
                  <a:srgbClr val="FF0000"/>
                </a:solidFill>
              </a:rPr>
              <a:t>There are many possible causes of an observed event.</a:t>
            </a:r>
          </a:p>
          <a:p>
            <a:pPr>
              <a:buFont typeface="Wingdings" pitchFamily="2" charset="2"/>
              <a:buNone/>
            </a:pPr>
            <a:endParaRPr lang="en-GB" sz="2000" dirty="0">
              <a:solidFill>
                <a:srgbClr val="FF0000"/>
              </a:solidFill>
            </a:endParaRPr>
          </a:p>
          <a:p>
            <a:r>
              <a:rPr lang="en-GB" sz="2000" dirty="0"/>
              <a:t>If I go to the dentist and he examines me, when the probe catches this indicates there may be a cavity, rather than another cause.</a:t>
            </a:r>
          </a:p>
          <a:p>
            <a:pPr>
              <a:buFont typeface="Wingdings" pitchFamily="2" charset="2"/>
              <a:buNone/>
            </a:pPr>
            <a:r>
              <a:rPr lang="en-GB" sz="2000" dirty="0"/>
              <a:t>	</a:t>
            </a:r>
            <a:r>
              <a:rPr lang="en-GB" sz="2000" dirty="0">
                <a:solidFill>
                  <a:srgbClr val="FF0000"/>
                </a:solidFill>
              </a:rPr>
              <a:t>The likelihood of a hypothesised cause will change as additional pieces of evidence arrive.</a:t>
            </a:r>
          </a:p>
          <a:p>
            <a:pPr>
              <a:buFont typeface="Wingdings" pitchFamily="2" charset="2"/>
              <a:buNone/>
            </a:pPr>
            <a:endParaRPr lang="en-GB" sz="2000" dirty="0"/>
          </a:p>
          <a:p>
            <a:r>
              <a:rPr lang="en-GB" sz="2000" dirty="0"/>
              <a:t>Bob lives in San Francisco. He has a burglar alarm on his house, which can be triggered by burglars and earthquakes. He has two neighbours, John and Mary, who will call him if the alarm goes off while he is at work, but each is unreliable in their own way. All these sources of uncertainty can be quantified.  Mary calls, how likely is it that there has been a burglary?</a:t>
            </a:r>
          </a:p>
          <a:p>
            <a:pPr>
              <a:buFont typeface="Wingdings" pitchFamily="2" charset="2"/>
              <a:buNone/>
            </a:pPr>
            <a:r>
              <a:rPr lang="en-GB" sz="2000" dirty="0">
                <a:solidFill>
                  <a:srgbClr val="FF0000"/>
                </a:solidFill>
              </a:rPr>
              <a:t>	Using probabilistic reasoning we can calculate how likely a hypothesised cause is.</a:t>
            </a:r>
          </a:p>
        </p:txBody>
      </p:sp>
    </p:spTree>
    <p:extLst>
      <p:ext uri="{BB962C8B-B14F-4D97-AF65-F5344CB8AC3E}">
        <p14:creationId xmlns:p14="http://schemas.microsoft.com/office/powerpoint/2010/main" val="81908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60</a:t>
            </a:fld>
            <a:endParaRPr lang="en-US"/>
          </a:p>
        </p:txBody>
      </p:sp>
      <p:sp>
        <p:nvSpPr>
          <p:cNvPr id="3" name="Rectangle 2"/>
          <p:cNvSpPr/>
          <p:nvPr/>
        </p:nvSpPr>
        <p:spPr>
          <a:xfrm>
            <a:off x="2173805" y="27188"/>
            <a:ext cx="3648756" cy="461665"/>
          </a:xfrm>
          <a:prstGeom prst="rect">
            <a:avLst/>
          </a:prstGeom>
        </p:spPr>
        <p:txBody>
          <a:bodyPr wrap="none">
            <a:spAutoFit/>
          </a:bodyPr>
          <a:lstStyle/>
          <a:p>
            <a:r>
              <a:rPr lang="en-US" b="1" dirty="0">
                <a:solidFill>
                  <a:srgbClr val="FF0000"/>
                </a:solidFill>
                <a:effectLst>
                  <a:outerShdw blurRad="38100" dist="38100" dir="2700000" algn="tl">
                    <a:srgbClr val="000000">
                      <a:alpha val="43137"/>
                    </a:srgbClr>
                  </a:outerShdw>
                </a:effectLst>
              </a:rPr>
              <a:t>Why Bayesian Networks? </a:t>
            </a:r>
          </a:p>
        </p:txBody>
      </p:sp>
      <p:sp>
        <p:nvSpPr>
          <p:cNvPr id="4" name="Rectangle 3"/>
          <p:cNvSpPr/>
          <p:nvPr/>
        </p:nvSpPr>
        <p:spPr>
          <a:xfrm>
            <a:off x="211015" y="1346981"/>
            <a:ext cx="8665699" cy="3416320"/>
          </a:xfrm>
          <a:prstGeom prst="rect">
            <a:avLst/>
          </a:prstGeom>
        </p:spPr>
        <p:txBody>
          <a:bodyPr wrap="square">
            <a:spAutoFit/>
          </a:bodyPr>
          <a:lstStyle/>
          <a:p>
            <a:pPr algn="just"/>
            <a:r>
              <a:rPr lang="en-US" dirty="0" smtClean="0"/>
              <a:t>Bayesian </a:t>
            </a:r>
            <a:r>
              <a:rPr lang="en-US" dirty="0"/>
              <a:t>Probability represents the degree of belief in that event while Classical Probability (or frequents approach) deals with true or physical probability of an event </a:t>
            </a:r>
          </a:p>
          <a:p>
            <a:pPr algn="just"/>
            <a:endParaRPr lang="en-US" dirty="0"/>
          </a:p>
          <a:p>
            <a:pPr algn="just"/>
            <a:r>
              <a:rPr lang="en-US" dirty="0"/>
              <a:t>•</a:t>
            </a:r>
            <a:r>
              <a:rPr lang="en-US" b="1" dirty="0"/>
              <a:t>Bayesian Network </a:t>
            </a:r>
            <a:endParaRPr lang="en-US" dirty="0"/>
          </a:p>
          <a:p>
            <a:pPr algn="just"/>
            <a:endParaRPr lang="en-US" dirty="0"/>
          </a:p>
          <a:p>
            <a:pPr algn="just"/>
            <a:r>
              <a:rPr lang="en-US" dirty="0"/>
              <a:t>•Handling of Incomplete </a:t>
            </a:r>
            <a:r>
              <a:rPr lang="en-US" dirty="0" smtClean="0"/>
              <a:t>or missing Data </a:t>
            </a:r>
            <a:r>
              <a:rPr lang="en-US" dirty="0"/>
              <a:t>Sets </a:t>
            </a:r>
          </a:p>
          <a:p>
            <a:r>
              <a:rPr lang="en-US" dirty="0" smtClean="0"/>
              <a:t>•</a:t>
            </a:r>
            <a:r>
              <a:rPr lang="en-US" dirty="0"/>
              <a:t>Over-fitting of data can is avoidable when using Bayesian networks and Bayesian statistical methods.</a:t>
            </a:r>
          </a:p>
        </p:txBody>
      </p:sp>
    </p:spTree>
    <p:extLst>
      <p:ext uri="{BB962C8B-B14F-4D97-AF65-F5344CB8AC3E}">
        <p14:creationId xmlns:p14="http://schemas.microsoft.com/office/powerpoint/2010/main" val="220768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61</a:t>
            </a:fld>
            <a:endParaRPr lang="en-US"/>
          </a:p>
        </p:txBody>
      </p:sp>
      <p:sp>
        <p:nvSpPr>
          <p:cNvPr id="3" name="Rectangle 2"/>
          <p:cNvSpPr/>
          <p:nvPr/>
        </p:nvSpPr>
        <p:spPr>
          <a:xfrm>
            <a:off x="2201026" y="370560"/>
            <a:ext cx="4488729" cy="461665"/>
          </a:xfrm>
          <a:prstGeom prst="rect">
            <a:avLst/>
          </a:prstGeom>
        </p:spPr>
        <p:txBody>
          <a:bodyPr wrap="none">
            <a:spAutoFit/>
          </a:bodyPr>
          <a:lstStyle/>
          <a:p>
            <a:r>
              <a:rPr lang="en-US" dirty="0">
                <a:solidFill>
                  <a:srgbClr val="FF0000"/>
                </a:solidFill>
              </a:rPr>
              <a:t>Limitations of Bayesian Networks </a:t>
            </a:r>
          </a:p>
        </p:txBody>
      </p:sp>
      <p:sp>
        <p:nvSpPr>
          <p:cNvPr id="4" name="Rectangle 3"/>
          <p:cNvSpPr/>
          <p:nvPr/>
        </p:nvSpPr>
        <p:spPr>
          <a:xfrm>
            <a:off x="161777" y="1534388"/>
            <a:ext cx="8982223" cy="1938992"/>
          </a:xfrm>
          <a:prstGeom prst="rect">
            <a:avLst/>
          </a:prstGeom>
        </p:spPr>
        <p:txBody>
          <a:bodyPr wrap="square">
            <a:spAutoFit/>
          </a:bodyPr>
          <a:lstStyle/>
          <a:p>
            <a:pPr algn="just"/>
            <a:r>
              <a:rPr lang="en-US" dirty="0" smtClean="0"/>
              <a:t>Typically </a:t>
            </a:r>
            <a:r>
              <a:rPr lang="en-US" dirty="0"/>
              <a:t>require initial knowledge of many probabilities…quality and extent of prior knowledge play an important role </a:t>
            </a:r>
          </a:p>
          <a:p>
            <a:pPr algn="just"/>
            <a:endParaRPr lang="en-US" dirty="0"/>
          </a:p>
          <a:p>
            <a:pPr marL="342900" indent="-342900" algn="just">
              <a:buFont typeface="Wingdings" pitchFamily="2" charset="2"/>
              <a:buChar char="q"/>
            </a:pPr>
            <a:r>
              <a:rPr lang="en-US" dirty="0" smtClean="0"/>
              <a:t>Significant </a:t>
            </a:r>
            <a:r>
              <a:rPr lang="en-US" dirty="0"/>
              <a:t>computational cost(NP hard task) </a:t>
            </a:r>
          </a:p>
          <a:p>
            <a:pPr marL="342900" indent="-342900" algn="just">
              <a:buFont typeface="Wingdings" pitchFamily="2" charset="2"/>
              <a:buChar char="q"/>
            </a:pPr>
            <a:r>
              <a:rPr lang="en-US" dirty="0" smtClean="0"/>
              <a:t>Unanticipated </a:t>
            </a:r>
            <a:r>
              <a:rPr lang="en-US" dirty="0"/>
              <a:t>probability of an event is not taken care of. </a:t>
            </a:r>
          </a:p>
        </p:txBody>
      </p:sp>
    </p:spTree>
    <p:extLst>
      <p:ext uri="{BB962C8B-B14F-4D97-AF65-F5344CB8AC3E}">
        <p14:creationId xmlns:p14="http://schemas.microsoft.com/office/powerpoint/2010/main" val="34028806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09600"/>
            <a:ext cx="7772400" cy="762000"/>
          </a:xfrm>
        </p:spPr>
        <p:txBody>
          <a:bodyPr/>
          <a:lstStyle/>
          <a:p>
            <a:r>
              <a:rPr lang="en-US" dirty="0" smtClean="0"/>
              <a:t>Decision Network</a:t>
            </a:r>
          </a:p>
        </p:txBody>
      </p:sp>
      <p:sp>
        <p:nvSpPr>
          <p:cNvPr id="3075" name="Rectangle 3"/>
          <p:cNvSpPr>
            <a:spLocks noGrp="1" noChangeArrowheads="1"/>
          </p:cNvSpPr>
          <p:nvPr>
            <p:ph type="body" idx="1"/>
          </p:nvPr>
        </p:nvSpPr>
        <p:spPr>
          <a:xfrm>
            <a:off x="685800" y="1524000"/>
            <a:ext cx="7772400" cy="4114800"/>
          </a:xfrm>
        </p:spPr>
        <p:txBody>
          <a:bodyPr/>
          <a:lstStyle/>
          <a:p>
            <a:r>
              <a:rPr lang="en-US" sz="2600" dirty="0" smtClean="0"/>
              <a:t>Decision making under uncertainty</a:t>
            </a:r>
          </a:p>
          <a:p>
            <a:pPr lvl="1"/>
            <a:r>
              <a:rPr lang="en-US" sz="2400" dirty="0" smtClean="0"/>
              <a:t>Expected utility</a:t>
            </a:r>
          </a:p>
          <a:p>
            <a:pPr lvl="2"/>
            <a:r>
              <a:rPr lang="en-US" sz="2200" dirty="0" smtClean="0"/>
              <a:t>Utility theory and rationality</a:t>
            </a:r>
          </a:p>
          <a:p>
            <a:pPr lvl="1"/>
            <a:r>
              <a:rPr lang="en-US" sz="2400" dirty="0" smtClean="0"/>
              <a:t>Utility functions</a:t>
            </a:r>
          </a:p>
          <a:p>
            <a:pPr lvl="1"/>
            <a:r>
              <a:rPr lang="en-US" sz="2400" dirty="0" smtClean="0"/>
              <a:t>Decision networks</a:t>
            </a:r>
          </a:p>
          <a:p>
            <a:pPr lvl="2"/>
            <a:r>
              <a:rPr lang="en-US" sz="2200" dirty="0" smtClean="0"/>
              <a:t>Value of information</a:t>
            </a:r>
          </a:p>
        </p:txBody>
      </p:sp>
    </p:spTree>
    <p:extLst>
      <p:ext uri="{BB962C8B-B14F-4D97-AF65-F5344CB8AC3E}">
        <p14:creationId xmlns:p14="http://schemas.microsoft.com/office/powerpoint/2010/main" val="7580862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740392" y="163773"/>
            <a:ext cx="7772400" cy="559558"/>
          </a:xfrm>
        </p:spPr>
        <p:txBody>
          <a:bodyPr/>
          <a:lstStyle/>
          <a:p>
            <a:pPr>
              <a:defRPr/>
            </a:pPr>
            <a:r>
              <a:rPr lang="en-US" sz="3600" dirty="0" smtClean="0">
                <a:solidFill>
                  <a:srgbClr val="FF0000"/>
                </a:solidFill>
                <a:effectLst>
                  <a:outerShdw blurRad="38100" dist="38100" dir="2700000" algn="tl">
                    <a:srgbClr val="C0C0C0"/>
                  </a:outerShdw>
                </a:effectLst>
              </a:rPr>
              <a:t>Uncertain Outcome of Actions</a:t>
            </a:r>
          </a:p>
        </p:txBody>
      </p:sp>
      <p:sp>
        <p:nvSpPr>
          <p:cNvPr id="4099" name="Rectangle 3"/>
          <p:cNvSpPr>
            <a:spLocks noGrp="1" noChangeArrowheads="1"/>
          </p:cNvSpPr>
          <p:nvPr>
            <p:ph type="body" idx="1"/>
          </p:nvPr>
        </p:nvSpPr>
        <p:spPr>
          <a:xfrm>
            <a:off x="762000" y="1676400"/>
            <a:ext cx="8001000" cy="4114800"/>
          </a:xfrm>
        </p:spPr>
        <p:txBody>
          <a:bodyPr/>
          <a:lstStyle/>
          <a:p>
            <a:r>
              <a:rPr lang="en-US" dirty="0" smtClean="0"/>
              <a:t>Some </a:t>
            </a:r>
            <a:r>
              <a:rPr lang="en-US" b="1" dirty="0" smtClean="0">
                <a:solidFill>
                  <a:schemeClr val="accent2"/>
                </a:solidFill>
              </a:rPr>
              <a:t>actions</a:t>
            </a:r>
            <a:r>
              <a:rPr lang="en-US" b="1" dirty="0" smtClean="0"/>
              <a:t> may have uncertain </a:t>
            </a:r>
            <a:r>
              <a:rPr lang="en-US" b="1" dirty="0" smtClean="0">
                <a:solidFill>
                  <a:schemeClr val="accent2"/>
                </a:solidFill>
              </a:rPr>
              <a:t>outcomes</a:t>
            </a:r>
          </a:p>
          <a:p>
            <a:pPr lvl="1"/>
            <a:r>
              <a:rPr lang="en-US" sz="2200" dirty="0" smtClean="0"/>
              <a:t>Action: spend $10 to buy a lottery which pays $10,000 to the winner</a:t>
            </a:r>
          </a:p>
          <a:p>
            <a:pPr lvl="1"/>
            <a:r>
              <a:rPr lang="en-US" sz="2200" dirty="0" smtClean="0"/>
              <a:t>Outcome: {win, not-win}</a:t>
            </a:r>
          </a:p>
          <a:p>
            <a:r>
              <a:rPr lang="en-US" dirty="0" smtClean="0"/>
              <a:t>Each </a:t>
            </a:r>
            <a:r>
              <a:rPr lang="en-US" b="1" dirty="0" smtClean="0"/>
              <a:t>outcome is associated with some merit</a:t>
            </a:r>
            <a:r>
              <a:rPr lang="en-US" dirty="0" smtClean="0"/>
              <a:t> </a:t>
            </a:r>
            <a:r>
              <a:rPr lang="en-US" b="1" dirty="0" smtClean="0"/>
              <a:t>(</a:t>
            </a:r>
            <a:r>
              <a:rPr lang="en-US" b="1" dirty="0" smtClean="0">
                <a:solidFill>
                  <a:schemeClr val="accent2"/>
                </a:solidFill>
              </a:rPr>
              <a:t>utility</a:t>
            </a:r>
            <a:r>
              <a:rPr lang="en-US" b="1" dirty="0" smtClean="0"/>
              <a:t>)</a:t>
            </a:r>
          </a:p>
          <a:p>
            <a:pPr lvl="1"/>
            <a:r>
              <a:rPr lang="en-US" sz="2200" dirty="0" smtClean="0"/>
              <a:t>Win: gain $9990</a:t>
            </a:r>
          </a:p>
          <a:p>
            <a:pPr lvl="1"/>
            <a:r>
              <a:rPr lang="en-US" sz="2200" dirty="0" smtClean="0"/>
              <a:t>Not-win: lose $10</a:t>
            </a:r>
          </a:p>
          <a:p>
            <a:r>
              <a:rPr lang="en-US" dirty="0" smtClean="0"/>
              <a:t>There is a probability distribution associated with the outcomes of this action (0.0001, 0.9999). </a:t>
            </a:r>
          </a:p>
          <a:p>
            <a:r>
              <a:rPr lang="en-US" dirty="0" smtClean="0"/>
              <a:t>Should I take this action?</a:t>
            </a:r>
          </a:p>
        </p:txBody>
      </p:sp>
    </p:spTree>
    <p:extLst>
      <p:ext uri="{BB962C8B-B14F-4D97-AF65-F5344CB8AC3E}">
        <p14:creationId xmlns:p14="http://schemas.microsoft.com/office/powerpoint/2010/main" val="6003949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241110"/>
            <a:ext cx="7772400" cy="659642"/>
          </a:xfrm>
        </p:spPr>
        <p:txBody>
          <a:bodyPr/>
          <a:lstStyle/>
          <a:p>
            <a:pPr>
              <a:defRPr/>
            </a:pPr>
            <a:r>
              <a:rPr lang="en-US" sz="3600" dirty="0" smtClean="0">
                <a:solidFill>
                  <a:srgbClr val="FF0000"/>
                </a:solidFill>
                <a:effectLst>
                  <a:outerShdw blurRad="38100" dist="38100" dir="2700000" algn="tl">
                    <a:srgbClr val="C0C0C0"/>
                  </a:outerShdw>
                </a:effectLst>
              </a:rPr>
              <a:t>Expected Utility</a:t>
            </a:r>
          </a:p>
        </p:txBody>
      </p:sp>
      <p:sp>
        <p:nvSpPr>
          <p:cNvPr id="5123" name="Rectangle 3"/>
          <p:cNvSpPr>
            <a:spLocks noGrp="1" noChangeArrowheads="1"/>
          </p:cNvSpPr>
          <p:nvPr>
            <p:ph type="body" idx="1"/>
          </p:nvPr>
        </p:nvSpPr>
        <p:spPr>
          <a:xfrm>
            <a:off x="680113" y="1335206"/>
            <a:ext cx="8001000" cy="4114800"/>
          </a:xfrm>
        </p:spPr>
        <p:txBody>
          <a:bodyPr/>
          <a:lstStyle/>
          <a:p>
            <a:pPr>
              <a:lnSpc>
                <a:spcPct val="90000"/>
              </a:lnSpc>
            </a:pPr>
            <a:r>
              <a:rPr lang="en-US" dirty="0" smtClean="0"/>
              <a:t>Random variable X with n values x</a:t>
            </a:r>
            <a:r>
              <a:rPr lang="en-US" baseline="-25000" dirty="0" smtClean="0"/>
              <a:t>1</a:t>
            </a:r>
            <a:r>
              <a:rPr lang="en-US" dirty="0" smtClean="0"/>
              <a:t>,…,</a:t>
            </a:r>
            <a:r>
              <a:rPr lang="en-US" dirty="0" err="1" smtClean="0"/>
              <a:t>x</a:t>
            </a:r>
            <a:r>
              <a:rPr lang="en-US" baseline="-25000" dirty="0" err="1" smtClean="0"/>
              <a:t>n</a:t>
            </a:r>
            <a:r>
              <a:rPr lang="en-US" dirty="0" smtClean="0"/>
              <a:t> and distribution (p</a:t>
            </a:r>
            <a:r>
              <a:rPr lang="en-US" baseline="-25000" dirty="0" smtClean="0"/>
              <a:t>1</a:t>
            </a:r>
            <a:r>
              <a:rPr lang="en-US" dirty="0" smtClean="0"/>
              <a:t>,…,</a:t>
            </a:r>
            <a:r>
              <a:rPr lang="en-US" dirty="0" err="1" smtClean="0"/>
              <a:t>p</a:t>
            </a:r>
            <a:r>
              <a:rPr lang="en-US" baseline="-25000" dirty="0" err="1" smtClean="0"/>
              <a:t>n</a:t>
            </a:r>
            <a:r>
              <a:rPr lang="en-US" dirty="0" smtClean="0"/>
              <a:t>)</a:t>
            </a:r>
          </a:p>
          <a:p>
            <a:pPr lvl="1">
              <a:lnSpc>
                <a:spcPct val="90000"/>
              </a:lnSpc>
            </a:pPr>
            <a:r>
              <a:rPr lang="en-US" sz="2200" dirty="0" smtClean="0"/>
              <a:t>X is the outcome of performing action A (i.e., the state reached after A is taken)</a:t>
            </a:r>
          </a:p>
          <a:p>
            <a:pPr>
              <a:lnSpc>
                <a:spcPct val="90000"/>
              </a:lnSpc>
            </a:pPr>
            <a:r>
              <a:rPr lang="en-US" dirty="0" smtClean="0"/>
              <a:t>Function U of X</a:t>
            </a:r>
          </a:p>
          <a:p>
            <a:pPr lvl="1">
              <a:lnSpc>
                <a:spcPct val="90000"/>
              </a:lnSpc>
            </a:pPr>
            <a:r>
              <a:rPr lang="en-US" sz="2200" dirty="0" smtClean="0"/>
              <a:t>U is a mapping from states to numerical utilities (values)</a:t>
            </a:r>
          </a:p>
          <a:p>
            <a:pPr>
              <a:lnSpc>
                <a:spcPct val="90000"/>
              </a:lnSpc>
            </a:pPr>
            <a:r>
              <a:rPr lang="en-US" dirty="0" smtClean="0"/>
              <a:t>The </a:t>
            </a:r>
            <a:r>
              <a:rPr lang="en-US" dirty="0" smtClean="0">
                <a:solidFill>
                  <a:srgbClr val="3333CC"/>
                </a:solidFill>
              </a:rPr>
              <a:t>expected utility</a:t>
            </a:r>
            <a:r>
              <a:rPr lang="en-US" dirty="0" smtClean="0"/>
              <a:t> of performing action A is</a:t>
            </a:r>
            <a:br>
              <a:rPr lang="en-US" dirty="0" smtClean="0"/>
            </a:br>
            <a:r>
              <a:rPr lang="en-US" dirty="0" smtClean="0"/>
              <a:t>              EU[A] = </a:t>
            </a:r>
            <a:r>
              <a:rPr lang="en-US" sz="3200" dirty="0" smtClean="0">
                <a:latin typeface="Symbol" pitchFamily="18" charset="2"/>
              </a:rPr>
              <a:t>S</a:t>
            </a:r>
            <a:r>
              <a:rPr lang="en-US" baseline="-25000" dirty="0" smtClean="0"/>
              <a:t>i=1,…,n </a:t>
            </a:r>
            <a:r>
              <a:rPr lang="en-US" dirty="0" smtClean="0"/>
              <a:t>p(</a:t>
            </a:r>
            <a:r>
              <a:rPr lang="en-US" dirty="0" err="1" smtClean="0"/>
              <a:t>x</a:t>
            </a:r>
            <a:r>
              <a:rPr lang="en-US" baseline="-25000" dirty="0" err="1" smtClean="0"/>
              <a:t>i</a:t>
            </a:r>
            <a:r>
              <a:rPr lang="en-US" dirty="0" err="1" smtClean="0"/>
              <a:t>|A</a:t>
            </a:r>
            <a:r>
              <a:rPr lang="en-US" dirty="0" smtClean="0"/>
              <a:t>)U(x</a:t>
            </a:r>
            <a:r>
              <a:rPr lang="en-US" baseline="-25000" dirty="0" smtClean="0"/>
              <a:t>i</a:t>
            </a:r>
            <a:r>
              <a:rPr lang="en-US" dirty="0" smtClean="0"/>
              <a:t>)</a:t>
            </a:r>
          </a:p>
        </p:txBody>
      </p:sp>
      <p:sp>
        <p:nvSpPr>
          <p:cNvPr id="5124" name="Text Box 4"/>
          <p:cNvSpPr txBox="1">
            <a:spLocks noChangeArrowheads="1"/>
          </p:cNvSpPr>
          <p:nvPr/>
        </p:nvSpPr>
        <p:spPr bwMode="auto">
          <a:xfrm>
            <a:off x="5492750" y="4937125"/>
            <a:ext cx="2584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000" dirty="0">
                <a:solidFill>
                  <a:schemeClr val="accent2"/>
                </a:solidFill>
              </a:rPr>
              <a:t>Utility of each outcome</a:t>
            </a:r>
          </a:p>
        </p:txBody>
      </p:sp>
      <p:sp>
        <p:nvSpPr>
          <p:cNvPr id="5125" name="Text Box 5"/>
          <p:cNvSpPr txBox="1">
            <a:spLocks noChangeArrowheads="1"/>
          </p:cNvSpPr>
          <p:nvPr/>
        </p:nvSpPr>
        <p:spPr bwMode="auto">
          <a:xfrm>
            <a:off x="2286000" y="4953000"/>
            <a:ext cx="304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000">
                <a:solidFill>
                  <a:schemeClr val="accent2"/>
                </a:solidFill>
              </a:rPr>
              <a:t>Probability of each outcome</a:t>
            </a:r>
          </a:p>
        </p:txBody>
      </p:sp>
      <p:sp>
        <p:nvSpPr>
          <p:cNvPr id="5126" name="Line 6"/>
          <p:cNvSpPr>
            <a:spLocks noChangeShapeType="1"/>
          </p:cNvSpPr>
          <p:nvPr/>
        </p:nvSpPr>
        <p:spPr bwMode="auto">
          <a:xfrm flipV="1">
            <a:off x="4123899" y="4348044"/>
            <a:ext cx="381000" cy="667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7" name="Line 7"/>
          <p:cNvSpPr>
            <a:spLocks noChangeShapeType="1"/>
          </p:cNvSpPr>
          <p:nvPr/>
        </p:nvSpPr>
        <p:spPr bwMode="auto">
          <a:xfrm flipH="1" flipV="1">
            <a:off x="5492750" y="4285397"/>
            <a:ext cx="381000" cy="6517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0870453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762000"/>
          </a:xfrm>
        </p:spPr>
        <p:txBody>
          <a:bodyPr/>
          <a:lstStyle/>
          <a:p>
            <a:r>
              <a:rPr lang="en-US" smtClean="0"/>
              <a:t>MEU Principle</a:t>
            </a:r>
          </a:p>
        </p:txBody>
      </p:sp>
      <p:sp>
        <p:nvSpPr>
          <p:cNvPr id="9219" name="Rectangle 3"/>
          <p:cNvSpPr>
            <a:spLocks noGrp="1" noChangeArrowheads="1"/>
          </p:cNvSpPr>
          <p:nvPr>
            <p:ph type="body" idx="1"/>
          </p:nvPr>
        </p:nvSpPr>
        <p:spPr>
          <a:xfrm>
            <a:off x="685800" y="1447800"/>
            <a:ext cx="7772400" cy="4648200"/>
          </a:xfrm>
        </p:spPr>
        <p:txBody>
          <a:bodyPr/>
          <a:lstStyle/>
          <a:p>
            <a:r>
              <a:rPr lang="en-US" smtClean="0"/>
              <a:t>Decision theory: A rational agent should choose the action that maximizes the agent’s expected utility</a:t>
            </a:r>
          </a:p>
          <a:p>
            <a:r>
              <a:rPr lang="en-US" smtClean="0"/>
              <a:t>Maximizing expected utility (MEU) is a normative criterion for rational choices of actions </a:t>
            </a:r>
          </a:p>
          <a:p>
            <a:r>
              <a:rPr lang="en-US" smtClean="0"/>
              <a:t>Must have </a:t>
            </a:r>
            <a:r>
              <a:rPr lang="en-US" b="1" smtClean="0">
                <a:solidFill>
                  <a:schemeClr val="accent2"/>
                </a:solidFill>
              </a:rPr>
              <a:t>complete</a:t>
            </a:r>
            <a:r>
              <a:rPr lang="en-US" smtClean="0"/>
              <a:t> model of:</a:t>
            </a:r>
          </a:p>
          <a:p>
            <a:pPr lvl="1"/>
            <a:r>
              <a:rPr lang="en-US" sz="2200" smtClean="0"/>
              <a:t>Actions</a:t>
            </a:r>
          </a:p>
          <a:p>
            <a:pPr lvl="1"/>
            <a:r>
              <a:rPr lang="en-US" sz="2200" smtClean="0"/>
              <a:t>Utilities</a:t>
            </a:r>
          </a:p>
          <a:p>
            <a:pPr lvl="1"/>
            <a:r>
              <a:rPr lang="en-US" sz="2200" smtClean="0"/>
              <a:t>States</a:t>
            </a:r>
          </a:p>
          <a:p>
            <a:endParaRPr lang="en-US" smtClean="0"/>
          </a:p>
        </p:txBody>
      </p:sp>
    </p:spTree>
    <p:extLst>
      <p:ext uri="{BB962C8B-B14F-4D97-AF65-F5344CB8AC3E}">
        <p14:creationId xmlns:p14="http://schemas.microsoft.com/office/powerpoint/2010/main" val="11536206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49323" y="177422"/>
            <a:ext cx="7772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rPr>
              <a:t>Decision networks</a:t>
            </a:r>
          </a:p>
        </p:txBody>
      </p:sp>
      <p:sp>
        <p:nvSpPr>
          <p:cNvPr id="15363" name="Rectangle 3"/>
          <p:cNvSpPr>
            <a:spLocks noGrp="1" noChangeArrowheads="1"/>
          </p:cNvSpPr>
          <p:nvPr>
            <p:ph type="body" idx="1"/>
          </p:nvPr>
        </p:nvSpPr>
        <p:spPr>
          <a:xfrm>
            <a:off x="272955" y="1653653"/>
            <a:ext cx="8570794" cy="3423314"/>
          </a:xfrm>
        </p:spPr>
        <p:txBody>
          <a:bodyPr/>
          <a:lstStyle/>
          <a:p>
            <a:pPr>
              <a:buFont typeface="Wingdings" pitchFamily="2" charset="2"/>
              <a:buChar char="q"/>
            </a:pPr>
            <a:r>
              <a:rPr lang="en-US" sz="3600" b="1" dirty="0" smtClean="0"/>
              <a:t>Extend Bayes nets </a:t>
            </a:r>
            <a:r>
              <a:rPr lang="en-US" sz="3600" dirty="0" smtClean="0"/>
              <a:t>to </a:t>
            </a:r>
            <a:r>
              <a:rPr lang="en-US" sz="3600" b="1" dirty="0" smtClean="0"/>
              <a:t>handle actions and utilities</a:t>
            </a:r>
          </a:p>
          <a:p>
            <a:pPr lvl="1">
              <a:buFont typeface="Wingdings" pitchFamily="2" charset="2"/>
              <a:buChar char="q"/>
            </a:pPr>
            <a:r>
              <a:rPr lang="en-US" sz="3600" dirty="0" smtClean="0"/>
              <a:t>a.k.a. </a:t>
            </a:r>
            <a:r>
              <a:rPr lang="en-US" sz="3600" b="1" dirty="0" smtClean="0"/>
              <a:t>influence diagrams</a:t>
            </a:r>
          </a:p>
          <a:p>
            <a:pPr>
              <a:buFont typeface="Wingdings" pitchFamily="2" charset="2"/>
              <a:buChar char="q"/>
            </a:pPr>
            <a:r>
              <a:rPr lang="en-US" sz="3600" dirty="0" smtClean="0"/>
              <a:t>Make use of </a:t>
            </a:r>
            <a:r>
              <a:rPr lang="en-US" sz="3600" b="1" dirty="0" smtClean="0"/>
              <a:t>Bayes net inference</a:t>
            </a:r>
          </a:p>
          <a:p>
            <a:pPr algn="just">
              <a:buFont typeface="Wingdings" pitchFamily="2" charset="2"/>
              <a:buChar char="q"/>
            </a:pPr>
            <a:r>
              <a:rPr lang="en-US" sz="3600" b="1" dirty="0" smtClean="0"/>
              <a:t>Useful</a:t>
            </a:r>
            <a:r>
              <a:rPr lang="en-US" sz="3600" dirty="0" smtClean="0"/>
              <a:t> application: </a:t>
            </a:r>
            <a:r>
              <a:rPr lang="en-US" sz="3600" b="1" dirty="0" smtClean="0"/>
              <a:t>Value of Information</a:t>
            </a:r>
          </a:p>
        </p:txBody>
      </p:sp>
    </p:spTree>
    <p:extLst>
      <p:ext uri="{BB962C8B-B14F-4D97-AF65-F5344CB8AC3E}">
        <p14:creationId xmlns:p14="http://schemas.microsoft.com/office/powerpoint/2010/main" val="1728839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832513" y="0"/>
            <a:ext cx="7683689" cy="581025"/>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00B050"/>
                </a:solidFill>
                <a:effectLst>
                  <a:outerShdw blurRad="38100" dist="38100" dir="2700000" algn="tl">
                    <a:srgbClr val="000000">
                      <a:alpha val="43137"/>
                    </a:srgbClr>
                  </a:outerShdw>
                </a:effectLst>
              </a:rPr>
              <a:t>Decision Networks</a:t>
            </a:r>
          </a:p>
        </p:txBody>
      </p:sp>
      <p:sp>
        <p:nvSpPr>
          <p:cNvPr id="3994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1332F7-FC24-4EF7-909D-53407BDC180E}" type="slidenum">
              <a:rPr lang="en-US" sz="1000" smtClean="0"/>
              <a:pPr/>
              <a:t>67</a:t>
            </a:fld>
            <a:endParaRPr lang="en-US" sz="1000" smtClean="0"/>
          </a:p>
        </p:txBody>
      </p:sp>
      <p:sp>
        <p:nvSpPr>
          <p:cNvPr id="39941" name="Rectangle 1"/>
          <p:cNvSpPr>
            <a:spLocks noChangeArrowheads="1"/>
          </p:cNvSpPr>
          <p:nvPr/>
        </p:nvSpPr>
        <p:spPr bwMode="auto">
          <a:xfrm>
            <a:off x="0" y="897071"/>
            <a:ext cx="89938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lgn="just">
              <a:buFont typeface="Wingdings" pitchFamily="2" charset="2"/>
              <a:buChar char="q"/>
            </a:pPr>
            <a:r>
              <a:rPr lang="en-US" sz="3600" dirty="0"/>
              <a:t>A </a:t>
            </a:r>
            <a:r>
              <a:rPr lang="en-US" sz="3600" b="1" dirty="0"/>
              <a:t>decision network</a:t>
            </a:r>
            <a:r>
              <a:rPr lang="en-US" sz="3600" dirty="0"/>
              <a:t>  is a graphical representation of a finite sequential decision problem. </a:t>
            </a:r>
            <a:endParaRPr lang="en-US" sz="3600" dirty="0" smtClean="0"/>
          </a:p>
          <a:p>
            <a:pPr algn="just"/>
            <a:endParaRPr lang="en-US" sz="3600" dirty="0" smtClean="0"/>
          </a:p>
          <a:p>
            <a:pPr marL="571500" indent="-571500" algn="just">
              <a:buFont typeface="Wingdings" pitchFamily="2" charset="2"/>
              <a:buChar char="q"/>
            </a:pPr>
            <a:r>
              <a:rPr lang="en-US" sz="3600" dirty="0"/>
              <a:t>A decision network is an extension of the </a:t>
            </a:r>
            <a:r>
              <a:rPr lang="en-US" sz="3600" dirty="0">
                <a:hlinkClick r:id="rId2" tooltip="Bayes' Net"/>
              </a:rPr>
              <a:t>Bayes' Net</a:t>
            </a:r>
            <a:r>
              <a:rPr lang="en-US" sz="3600" dirty="0"/>
              <a:t> representation that allows us to calculated expected utilities for the actions that we take.</a:t>
            </a:r>
            <a:endParaRPr lang="en-US" sz="36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Decision network representation</a:t>
            </a:r>
          </a:p>
        </p:txBody>
      </p:sp>
      <p:sp>
        <p:nvSpPr>
          <p:cNvPr id="16387" name="Rectangle 3"/>
          <p:cNvSpPr>
            <a:spLocks noGrp="1" noChangeArrowheads="1"/>
          </p:cNvSpPr>
          <p:nvPr>
            <p:ph type="body" idx="1"/>
          </p:nvPr>
        </p:nvSpPr>
        <p:spPr>
          <a:xfrm>
            <a:off x="1676400" y="1981200"/>
            <a:ext cx="7017224" cy="4114800"/>
          </a:xfrm>
        </p:spPr>
        <p:txBody>
          <a:bodyPr/>
          <a:lstStyle/>
          <a:p>
            <a:r>
              <a:rPr lang="en-US" b="1" dirty="0" smtClean="0">
                <a:solidFill>
                  <a:schemeClr val="accent2"/>
                </a:solidFill>
              </a:rPr>
              <a:t>Chance</a:t>
            </a:r>
            <a:r>
              <a:rPr lang="en-US" dirty="0" smtClean="0"/>
              <a:t> nodes: random variables, as in Bayes nets</a:t>
            </a:r>
          </a:p>
          <a:p>
            <a:endParaRPr lang="en-US" dirty="0" smtClean="0"/>
          </a:p>
          <a:p>
            <a:r>
              <a:rPr lang="en-US" b="1" dirty="0" smtClean="0">
                <a:solidFill>
                  <a:schemeClr val="accent2"/>
                </a:solidFill>
              </a:rPr>
              <a:t>Decision</a:t>
            </a:r>
            <a:r>
              <a:rPr lang="en-US" dirty="0" smtClean="0"/>
              <a:t> nodes: actions that decision maker can take</a:t>
            </a:r>
          </a:p>
          <a:p>
            <a:endParaRPr lang="en-US" dirty="0" smtClean="0"/>
          </a:p>
          <a:p>
            <a:r>
              <a:rPr lang="en-US" b="1" dirty="0" smtClean="0">
                <a:solidFill>
                  <a:schemeClr val="accent2"/>
                </a:solidFill>
              </a:rPr>
              <a:t>Utility/value</a:t>
            </a:r>
            <a:r>
              <a:rPr lang="en-US" dirty="0" smtClean="0"/>
              <a:t> nodes: the utility of the outcome state.  </a:t>
            </a:r>
          </a:p>
        </p:txBody>
      </p:sp>
      <p:sp>
        <p:nvSpPr>
          <p:cNvPr id="16388" name="Oval 4"/>
          <p:cNvSpPr>
            <a:spLocks noChangeArrowheads="1"/>
          </p:cNvSpPr>
          <p:nvPr/>
        </p:nvSpPr>
        <p:spPr bwMode="auto">
          <a:xfrm>
            <a:off x="685800" y="1981200"/>
            <a:ext cx="914400" cy="381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762000" y="2971800"/>
            <a:ext cx="762000" cy="381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AutoShape 6"/>
          <p:cNvSpPr>
            <a:spLocks noChangeArrowheads="1"/>
          </p:cNvSpPr>
          <p:nvPr/>
        </p:nvSpPr>
        <p:spPr bwMode="auto">
          <a:xfrm>
            <a:off x="762000" y="4038600"/>
            <a:ext cx="838200" cy="533400"/>
          </a:xfrm>
          <a:prstGeom prst="flowChartDecision">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08756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1116653" y="109182"/>
            <a:ext cx="6880936" cy="491319"/>
          </a:xfrm>
        </p:spPr>
        <p:style>
          <a:lnRef idx="1">
            <a:schemeClr val="accent1"/>
          </a:lnRef>
          <a:fillRef idx="2">
            <a:schemeClr val="accent1"/>
          </a:fillRef>
          <a:effectRef idx="1">
            <a:schemeClr val="accent1"/>
          </a:effectRef>
          <a:fontRef idx="minor">
            <a:schemeClr val="dk1"/>
          </a:fontRef>
        </p:style>
        <p:txBody>
          <a:bodyPr/>
          <a:lstStyle/>
          <a:p>
            <a:r>
              <a:rPr lang="en-US" sz="3200" dirty="0" smtClean="0">
                <a:solidFill>
                  <a:srgbClr val="FF0000"/>
                </a:solidFill>
                <a:effectLst>
                  <a:outerShdw blurRad="38100" dist="38100" dir="2700000" algn="tl">
                    <a:srgbClr val="000000">
                      <a:alpha val="43137"/>
                    </a:srgbClr>
                  </a:outerShdw>
                </a:effectLst>
              </a:rPr>
              <a:t>Decision Networks</a:t>
            </a:r>
          </a:p>
        </p:txBody>
      </p:sp>
      <p:sp>
        <p:nvSpPr>
          <p:cNvPr id="39939" name="Subtitle 2"/>
          <p:cNvSpPr>
            <a:spLocks noGrp="1"/>
          </p:cNvSpPr>
          <p:nvPr>
            <p:ph type="subTitle" idx="1"/>
          </p:nvPr>
        </p:nvSpPr>
        <p:spPr>
          <a:xfrm>
            <a:off x="0" y="661103"/>
            <a:ext cx="9143999" cy="1457854"/>
          </a:xfrm>
        </p:spPr>
        <p:txBody>
          <a:bodyPr/>
          <a:lstStyle/>
          <a:p>
            <a:pPr algn="just"/>
            <a:r>
              <a:rPr lang="en-US" sz="3200" b="1" dirty="0" smtClean="0">
                <a:solidFill>
                  <a:srgbClr val="FF0000"/>
                </a:solidFill>
              </a:rPr>
              <a:t>Decision networks</a:t>
            </a:r>
            <a:r>
              <a:rPr lang="en-US" sz="3200" b="1" dirty="0" smtClean="0"/>
              <a:t> combine </a:t>
            </a:r>
            <a:r>
              <a:rPr lang="en-US" sz="3200" b="1" dirty="0" smtClean="0">
                <a:solidFill>
                  <a:srgbClr val="FF0000"/>
                </a:solidFill>
              </a:rPr>
              <a:t>Bayesian networks </a:t>
            </a:r>
            <a:r>
              <a:rPr lang="en-US" sz="3200" b="1" dirty="0" smtClean="0"/>
              <a:t>with </a:t>
            </a:r>
            <a:r>
              <a:rPr lang="en-US" sz="3200" b="1" dirty="0" smtClean="0">
                <a:solidFill>
                  <a:srgbClr val="FF0000"/>
                </a:solidFill>
              </a:rPr>
              <a:t>additional</a:t>
            </a:r>
            <a:r>
              <a:rPr lang="en-US" sz="3200" b="1" dirty="0" smtClean="0"/>
              <a:t> node </a:t>
            </a:r>
            <a:r>
              <a:rPr lang="en-US" sz="3200" dirty="0" smtClean="0"/>
              <a:t>types for </a:t>
            </a:r>
            <a:r>
              <a:rPr lang="en-US" sz="3200" b="1" dirty="0" smtClean="0">
                <a:solidFill>
                  <a:srgbClr val="FF0000"/>
                </a:solidFill>
              </a:rPr>
              <a:t>actions </a:t>
            </a:r>
            <a:r>
              <a:rPr lang="en-US" sz="3200" b="1" dirty="0" smtClean="0"/>
              <a:t>and</a:t>
            </a:r>
            <a:r>
              <a:rPr lang="en-US" sz="3200" b="1" dirty="0" smtClean="0">
                <a:solidFill>
                  <a:srgbClr val="FF0000"/>
                </a:solidFill>
              </a:rPr>
              <a:t> utilities</a:t>
            </a:r>
            <a:r>
              <a:rPr lang="en-US" sz="3200" b="1" dirty="0" smtClean="0"/>
              <a:t>. </a:t>
            </a:r>
            <a:r>
              <a:rPr lang="en-US" sz="3200" dirty="0" smtClean="0"/>
              <a:t>We, </a:t>
            </a:r>
            <a:r>
              <a:rPr lang="en-US" sz="3200" b="1" dirty="0" smtClean="0">
                <a:solidFill>
                  <a:srgbClr val="FF0000"/>
                </a:solidFill>
              </a:rPr>
              <a:t>will </a:t>
            </a:r>
            <a:r>
              <a:rPr lang="en-US" sz="3200" b="1" dirty="0" smtClean="0"/>
              <a:t>use airport siting</a:t>
            </a:r>
            <a:r>
              <a:rPr lang="en-US" sz="3200" dirty="0" smtClean="0"/>
              <a:t> as</a:t>
            </a:r>
            <a:r>
              <a:rPr lang="en-US" sz="3200" dirty="0" smtClean="0">
                <a:solidFill>
                  <a:srgbClr val="FF0000"/>
                </a:solidFill>
              </a:rPr>
              <a:t> </a:t>
            </a:r>
            <a:r>
              <a:rPr lang="en-US" sz="3200" dirty="0" smtClean="0"/>
              <a:t>an</a:t>
            </a:r>
            <a:r>
              <a:rPr lang="en-US" sz="3200" dirty="0" smtClean="0">
                <a:solidFill>
                  <a:srgbClr val="FF0000"/>
                </a:solidFill>
              </a:rPr>
              <a:t> </a:t>
            </a:r>
            <a:r>
              <a:rPr lang="en-US" sz="3200" b="1" dirty="0" smtClean="0">
                <a:solidFill>
                  <a:srgbClr val="FF0000"/>
                </a:solidFill>
              </a:rPr>
              <a:t>example</a:t>
            </a:r>
            <a:r>
              <a:rPr lang="en-US" sz="3200" dirty="0" smtClean="0"/>
              <a:t>.</a:t>
            </a:r>
          </a:p>
        </p:txBody>
      </p:sp>
      <p:sp>
        <p:nvSpPr>
          <p:cNvPr id="3994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1332F7-FC24-4EF7-909D-53407BDC180E}" type="slidenum">
              <a:rPr lang="en-US" sz="1000" smtClean="0"/>
              <a:pPr/>
              <a:t>69</a:t>
            </a:fld>
            <a:endParaRPr lang="en-US" sz="100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 y="2354884"/>
            <a:ext cx="5520519" cy="450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400800" y="4215523"/>
            <a:ext cx="2743200" cy="1938992"/>
          </a:xfrm>
          <a:prstGeom prst="rect">
            <a:avLst/>
          </a:prstGeom>
        </p:spPr>
        <p:txBody>
          <a:bodyPr wrap="square">
            <a:spAutoFit/>
          </a:bodyPr>
          <a:lstStyle/>
          <a:p>
            <a:pPr algn="just"/>
            <a:r>
              <a:rPr lang="en-US" b="1" dirty="0"/>
              <a:t>Figure 16.5 </a:t>
            </a:r>
            <a:r>
              <a:rPr lang="en-US" dirty="0"/>
              <a:t>A simple decision network for the airport-siting problem</a:t>
            </a:r>
          </a:p>
        </p:txBody>
      </p:sp>
    </p:spTree>
    <p:extLst>
      <p:ext uri="{BB962C8B-B14F-4D97-AF65-F5344CB8AC3E}">
        <p14:creationId xmlns:p14="http://schemas.microsoft.com/office/powerpoint/2010/main" val="2020370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DE19F3-3CB9-406E-8F00-0BB340F173E1}" type="slidenum">
              <a:rPr lang="en-US" sz="1000" smtClean="0"/>
              <a:pPr/>
              <a:t>7</a:t>
            </a:fld>
            <a:endParaRPr lang="en-US" sz="1000" smtClean="0"/>
          </a:p>
        </p:txBody>
      </p:sp>
      <p:sp>
        <p:nvSpPr>
          <p:cNvPr id="4099" name="Rectangle 4"/>
          <p:cNvSpPr>
            <a:spLocks noChangeArrowheads="1"/>
          </p:cNvSpPr>
          <p:nvPr/>
        </p:nvSpPr>
        <p:spPr bwMode="auto">
          <a:xfrm>
            <a:off x="296863" y="366713"/>
            <a:ext cx="8847137"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q"/>
            </a:pPr>
            <a:r>
              <a:rPr lang="en-US" dirty="0"/>
              <a:t>The connection between toothaches and cavities is just not a logical consequence in either direction.</a:t>
            </a:r>
          </a:p>
          <a:p>
            <a:pPr marL="342900" indent="-342900" algn="just">
              <a:buFont typeface="Wingdings" pitchFamily="2" charset="2"/>
              <a:buChar char="q"/>
            </a:pPr>
            <a:endParaRPr lang="en-US" dirty="0"/>
          </a:p>
          <a:p>
            <a:pPr marL="342900" indent="-342900" algn="just">
              <a:buFont typeface="Wingdings" pitchFamily="2" charset="2"/>
              <a:buChar char="q"/>
            </a:pPr>
            <a:r>
              <a:rPr lang="en-US" dirty="0"/>
              <a:t>This is typical of, law, business, design, automobile repair, gardening, dating, and so on.</a:t>
            </a:r>
          </a:p>
          <a:p>
            <a:pPr marL="342900" indent="-342900" algn="just">
              <a:buFont typeface="Wingdings" pitchFamily="2" charset="2"/>
              <a:buChar char="q"/>
            </a:pPr>
            <a:endParaRPr lang="en-US" dirty="0"/>
          </a:p>
          <a:p>
            <a:pPr marL="342900" indent="-342900" algn="just">
              <a:buFont typeface="Wingdings" pitchFamily="2" charset="2"/>
              <a:buChar char="q"/>
            </a:pPr>
            <a:r>
              <a:rPr lang="en-US" dirty="0"/>
              <a:t>The agent's knowledge can at best provide only a </a:t>
            </a:r>
            <a:r>
              <a:rPr lang="en-US" b="1" dirty="0"/>
              <a:t>degree of belief </a:t>
            </a:r>
            <a:r>
              <a:rPr lang="en-US" dirty="0"/>
              <a:t>in the relevant sentences. </a:t>
            </a:r>
          </a:p>
          <a:p>
            <a:pPr marL="342900" indent="-342900" algn="just">
              <a:buFont typeface="Wingdings" pitchFamily="2" charset="2"/>
              <a:buChar char="q"/>
            </a:pPr>
            <a:r>
              <a:rPr lang="en-US" dirty="0"/>
              <a:t>Our main tool for dealing PROBABILITY THEORY with degrees of belief will be </a:t>
            </a:r>
            <a:r>
              <a:rPr lang="en-US" b="1" dirty="0"/>
              <a:t>probability theory, </a:t>
            </a:r>
            <a:r>
              <a:rPr lang="en-US" dirty="0"/>
              <a:t>which assigns to each sentence a numerical degree of belief between 0 and 1.</a:t>
            </a:r>
          </a:p>
          <a:p>
            <a:pPr marL="342900" indent="-342900" algn="just">
              <a:buFont typeface="Wingdings" pitchFamily="2" charset="2"/>
              <a:buChar char="q"/>
            </a:pPr>
            <a:endParaRPr lang="en-US" dirty="0"/>
          </a:p>
          <a:p>
            <a:pPr marL="342900" indent="-342900">
              <a:buFont typeface="Wingdings" pitchFamily="2" charset="2"/>
              <a:buChar char="q"/>
            </a:pPr>
            <a:r>
              <a:rPr lang="en-US" dirty="0"/>
              <a:t>We might not know for sure what afflicts a particular patient, </a:t>
            </a:r>
          </a:p>
          <a:p>
            <a:pPr marL="342900" indent="-342900">
              <a:buFont typeface="Wingdings" pitchFamily="2" charset="2"/>
              <a:buChar char="q"/>
            </a:pPr>
            <a:r>
              <a:rPr lang="en-US" dirty="0"/>
              <a:t>S</a:t>
            </a:r>
            <a:r>
              <a:rPr lang="en-US" dirty="0" smtClean="0"/>
              <a:t>ay</a:t>
            </a:r>
            <a:r>
              <a:rPr lang="en-US" dirty="0"/>
              <a:t>, an 80% chance-that is, a probability of 0.8-that the patient has a cavity if he or she has a toothache</a:t>
            </a:r>
          </a:p>
          <a:p>
            <a:pPr marL="342900" indent="-342900">
              <a:buFont typeface="Wingdings" pitchFamily="2" charset="2"/>
              <a:buChar char="q"/>
            </a:pPr>
            <a:r>
              <a:rPr lang="en-US" dirty="0"/>
              <a:t>The missing 20% summarizes all the other possible causes of  toothache that we are too lazy or ignorant to confirm or deny.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a:xfrm>
            <a:off x="220663" y="222250"/>
            <a:ext cx="8639175" cy="912813"/>
          </a:xfrm>
        </p:spPr>
        <p:txBody>
          <a:bodyPr/>
          <a:lstStyle/>
          <a:p>
            <a:r>
              <a:rPr lang="en-US" smtClean="0">
                <a:solidFill>
                  <a:srgbClr val="00B050"/>
                </a:solidFill>
              </a:rPr>
              <a:t>Representing a decision problem with a decision network</a:t>
            </a:r>
          </a:p>
        </p:txBody>
      </p:sp>
      <p:sp>
        <p:nvSpPr>
          <p:cNvPr id="40963" name="Subtitle 2"/>
          <p:cNvSpPr>
            <a:spLocks noGrp="1"/>
          </p:cNvSpPr>
          <p:nvPr>
            <p:ph type="subTitle" idx="1"/>
          </p:nvPr>
        </p:nvSpPr>
        <p:spPr>
          <a:xfrm>
            <a:off x="204788" y="1481825"/>
            <a:ext cx="8763000" cy="1268413"/>
          </a:xfrm>
        </p:spPr>
        <p:txBody>
          <a:bodyPr/>
          <a:lstStyle/>
          <a:p>
            <a:pPr algn="just"/>
            <a:r>
              <a:rPr lang="en-US" dirty="0" smtClean="0"/>
              <a:t>Decision network represents information about the </a:t>
            </a:r>
            <a:r>
              <a:rPr lang="en-US" b="1" dirty="0" smtClean="0"/>
              <a:t>agent's current state, its possible actions, the state that will result from the agent's </a:t>
            </a:r>
            <a:r>
              <a:rPr lang="en-US" dirty="0" smtClean="0"/>
              <a:t>action, and the </a:t>
            </a:r>
            <a:r>
              <a:rPr lang="en-US" b="1" dirty="0" smtClean="0"/>
              <a:t>utility</a:t>
            </a:r>
            <a:r>
              <a:rPr lang="en-US" dirty="0" smtClean="0"/>
              <a:t> of that state.</a:t>
            </a:r>
          </a:p>
        </p:txBody>
      </p:sp>
      <p:sp>
        <p:nvSpPr>
          <p:cNvPr id="4096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9FD50F-7076-4C8E-B518-DC37A848F65A}" type="slidenum">
              <a:rPr lang="en-US" sz="1000" smtClean="0"/>
              <a:pPr/>
              <a:t>70</a:t>
            </a:fld>
            <a:endParaRPr lang="en-US" sz="1000" smtClean="0"/>
          </a:p>
        </p:txBody>
      </p:sp>
      <p:sp>
        <p:nvSpPr>
          <p:cNvPr id="40965" name="Rectangle 4"/>
          <p:cNvSpPr>
            <a:spLocks noChangeArrowheads="1"/>
          </p:cNvSpPr>
          <p:nvPr/>
        </p:nvSpPr>
        <p:spPr bwMode="auto">
          <a:xfrm>
            <a:off x="0" y="2881313"/>
            <a:ext cx="89677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b="1" dirty="0">
                <a:solidFill>
                  <a:srgbClr val="FF0000"/>
                </a:solidFill>
              </a:rPr>
              <a:t>Chance nodes </a:t>
            </a:r>
            <a:r>
              <a:rPr lang="en-US" dirty="0"/>
              <a:t>(ovals) represent random variables, </a:t>
            </a:r>
            <a:r>
              <a:rPr lang="en-US" b="1" dirty="0"/>
              <a:t>just as they do in Bayes nets</a:t>
            </a:r>
            <a:r>
              <a:rPr lang="en-US" dirty="0"/>
              <a:t>. </a:t>
            </a:r>
            <a:endParaRPr lang="en-US" dirty="0" smtClean="0"/>
          </a:p>
          <a:p>
            <a:pPr algn="just"/>
            <a:r>
              <a:rPr lang="en-US" dirty="0" smtClean="0"/>
              <a:t>The </a:t>
            </a:r>
            <a:r>
              <a:rPr lang="en-US" b="1" dirty="0"/>
              <a:t>agent could be uncertain about the construction cost, </a:t>
            </a:r>
            <a:r>
              <a:rPr lang="en-US" dirty="0"/>
              <a:t>the </a:t>
            </a:r>
            <a:r>
              <a:rPr lang="en-US" b="1" dirty="0"/>
              <a:t>level of air traffic </a:t>
            </a:r>
            <a:r>
              <a:rPr lang="en-US" dirty="0"/>
              <a:t>and the </a:t>
            </a:r>
            <a:r>
              <a:rPr lang="en-US" b="1" dirty="0"/>
              <a:t>potential for litigation</a:t>
            </a:r>
            <a:r>
              <a:rPr lang="en-US" dirty="0"/>
              <a:t>, and the </a:t>
            </a:r>
            <a:r>
              <a:rPr lang="en-US" b="1" dirty="0"/>
              <a:t>Deaths, Noise, and total Cost variables</a:t>
            </a:r>
            <a:r>
              <a:rPr lang="en-US" dirty="0"/>
              <a:t>, each of which also depends on the site chosen.</a:t>
            </a:r>
          </a:p>
          <a:p>
            <a:pPr algn="just"/>
            <a:r>
              <a:rPr lang="en-US" b="1" dirty="0">
                <a:solidFill>
                  <a:srgbClr val="FF0000"/>
                </a:solidFill>
              </a:rPr>
              <a:t>Decision nodes </a:t>
            </a:r>
            <a:r>
              <a:rPr lang="en-US" dirty="0"/>
              <a:t>(rectangles) </a:t>
            </a:r>
            <a:r>
              <a:rPr lang="en-US" b="1" dirty="0"/>
              <a:t>represent points where the decision-maker has a choice of actions.</a:t>
            </a:r>
            <a:r>
              <a:rPr lang="en-US" dirty="0"/>
              <a:t> In this case, the </a:t>
            </a:r>
            <a:r>
              <a:rPr lang="en-US" b="1" dirty="0" smtClean="0"/>
              <a:t>Airport site </a:t>
            </a:r>
            <a:r>
              <a:rPr lang="en-US" b="1" dirty="0"/>
              <a:t>action can take on a different value for each site under consideration</a:t>
            </a:r>
            <a:r>
              <a:rPr lang="en-US" dirty="0"/>
              <a:t>. The choice influences the cost, safety, and noise that will result.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ubtitle 2"/>
          <p:cNvSpPr>
            <a:spLocks noGrp="1"/>
          </p:cNvSpPr>
          <p:nvPr>
            <p:ph type="subTitle" idx="1"/>
          </p:nvPr>
        </p:nvSpPr>
        <p:spPr>
          <a:xfrm>
            <a:off x="109182" y="544513"/>
            <a:ext cx="8898293" cy="2976609"/>
          </a:xfrm>
        </p:spPr>
        <p:txBody>
          <a:bodyPr/>
          <a:lstStyle/>
          <a:p>
            <a:pPr algn="just">
              <a:defRPr/>
            </a:pPr>
            <a:r>
              <a:rPr lang="en-US" b="1" dirty="0" smtClean="0">
                <a:solidFill>
                  <a:srgbClr val="FF0000"/>
                </a:solidFill>
              </a:rPr>
              <a:t>Utility nodes </a:t>
            </a:r>
            <a:r>
              <a:rPr lang="en-US" dirty="0" smtClean="0"/>
              <a:t>(diamonds) </a:t>
            </a:r>
            <a:r>
              <a:rPr lang="en-US" b="1" dirty="0" smtClean="0"/>
              <a:t>represent the agent's utility </a:t>
            </a:r>
            <a:r>
              <a:rPr lang="en-US" b="1" dirty="0" smtClean="0">
                <a:latin typeface="+mj-lt"/>
              </a:rPr>
              <a:t>function </a:t>
            </a:r>
            <a:r>
              <a:rPr lang="en-US" dirty="0" smtClean="0"/>
              <a:t>.</a:t>
            </a:r>
          </a:p>
          <a:p>
            <a:pPr algn="just">
              <a:defRPr/>
            </a:pPr>
            <a:r>
              <a:rPr lang="en-US" dirty="0" smtClean="0"/>
              <a:t>The utility node has as parents </a:t>
            </a:r>
            <a:r>
              <a:rPr lang="en-US" b="1" dirty="0" smtClean="0"/>
              <a:t>all variables describing the outcome that directly affect utility.</a:t>
            </a:r>
            <a:r>
              <a:rPr lang="en-US" dirty="0" smtClean="0"/>
              <a:t> </a:t>
            </a:r>
          </a:p>
          <a:p>
            <a:pPr algn="just">
              <a:defRPr/>
            </a:pPr>
            <a:r>
              <a:rPr lang="en-US" dirty="0" smtClean="0"/>
              <a:t>Associated with </a:t>
            </a:r>
            <a:r>
              <a:rPr lang="en-US" b="1" dirty="0" smtClean="0"/>
              <a:t>the utility node is a </a:t>
            </a:r>
            <a:r>
              <a:rPr lang="en-US" b="1" dirty="0" smtClean="0">
                <a:solidFill>
                  <a:srgbClr val="FF0000"/>
                </a:solidFill>
              </a:rPr>
              <a:t>description of the agent's utility</a:t>
            </a:r>
            <a:r>
              <a:rPr lang="en-US" b="1" dirty="0" smtClean="0"/>
              <a:t> </a:t>
            </a:r>
            <a:r>
              <a:rPr lang="en-US" dirty="0" smtClean="0"/>
              <a:t>as a function of the </a:t>
            </a:r>
            <a:r>
              <a:rPr lang="en-US" b="1" dirty="0" smtClean="0"/>
              <a:t>parent  attributes</a:t>
            </a:r>
            <a:r>
              <a:rPr lang="en-US" dirty="0" smtClean="0"/>
              <a:t>. </a:t>
            </a:r>
          </a:p>
          <a:p>
            <a:pPr algn="just">
              <a:defRPr/>
            </a:pPr>
            <a:r>
              <a:rPr lang="en-US" dirty="0" smtClean="0"/>
              <a:t>The description could be </a:t>
            </a:r>
            <a:r>
              <a:rPr lang="en-US" b="1" dirty="0" smtClean="0"/>
              <a:t>just a tabulation of the function</a:t>
            </a:r>
            <a:r>
              <a:rPr lang="en-US" dirty="0" smtClean="0"/>
              <a:t>, or </a:t>
            </a:r>
            <a:r>
              <a:rPr lang="en-US" b="1" dirty="0" smtClean="0"/>
              <a:t>it might be a parameterized additive </a:t>
            </a:r>
            <a:r>
              <a:rPr lang="en-US" dirty="0" smtClean="0"/>
              <a:t>or multi linear function.</a:t>
            </a:r>
          </a:p>
        </p:txBody>
      </p:sp>
      <p:sp>
        <p:nvSpPr>
          <p:cNvPr id="41987"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C68847-952C-4203-A200-CD4EC4E97CD1}" type="slidenum">
              <a:rPr lang="en-US" sz="1000" smtClean="0"/>
              <a:pPr/>
              <a:t>71</a:t>
            </a:fld>
            <a:endParaRPr lang="en-US" sz="10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C68847-952C-4203-A200-CD4EC4E97CD1}" type="slidenum">
              <a:rPr lang="en-US" sz="1000" smtClean="0"/>
              <a:pPr/>
              <a:t>72</a:t>
            </a:fld>
            <a:endParaRPr lang="en-US" sz="100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907" y="0"/>
            <a:ext cx="7154636" cy="589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6027003"/>
            <a:ext cx="9144000" cy="830997"/>
          </a:xfrm>
          <a:prstGeom prst="rect">
            <a:avLst/>
          </a:prstGeom>
        </p:spPr>
        <p:txBody>
          <a:bodyPr wrap="square">
            <a:spAutoFit/>
          </a:bodyPr>
          <a:lstStyle/>
          <a:p>
            <a:r>
              <a:rPr lang="en-US" b="1" dirty="0"/>
              <a:t>Figure 16.6 </a:t>
            </a:r>
            <a:r>
              <a:rPr lang="en-US" dirty="0"/>
              <a:t>A </a:t>
            </a:r>
            <a:r>
              <a:rPr lang="en-US" b="1" dirty="0"/>
              <a:t>simplified representation of the airport-siting problem</a:t>
            </a:r>
            <a:r>
              <a:rPr lang="en-US" dirty="0"/>
              <a:t>. Chance nodes </a:t>
            </a:r>
            <a:r>
              <a:rPr lang="en-US" dirty="0" smtClean="0"/>
              <a:t>corresponding to </a:t>
            </a:r>
            <a:r>
              <a:rPr lang="en-US" dirty="0"/>
              <a:t>outcome states have been factored out.</a:t>
            </a:r>
          </a:p>
        </p:txBody>
      </p:sp>
    </p:spTree>
    <p:extLst>
      <p:ext uri="{BB962C8B-B14F-4D97-AF65-F5344CB8AC3E}">
        <p14:creationId xmlns:p14="http://schemas.microsoft.com/office/powerpoint/2010/main" val="9311781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125413" y="144463"/>
            <a:ext cx="8742362" cy="801687"/>
          </a:xfrm>
        </p:spPr>
        <p:txBody>
          <a:bodyPr/>
          <a:lstStyle/>
          <a:p>
            <a:r>
              <a:rPr lang="en-US" smtClean="0"/>
              <a:t>Evaluating decision networks</a:t>
            </a:r>
          </a:p>
        </p:txBody>
      </p:sp>
      <p:sp>
        <p:nvSpPr>
          <p:cNvPr id="3" name="Subtitle 2"/>
          <p:cNvSpPr>
            <a:spLocks noGrp="1"/>
          </p:cNvSpPr>
          <p:nvPr>
            <p:ph type="subTitle" idx="1"/>
          </p:nvPr>
        </p:nvSpPr>
        <p:spPr>
          <a:xfrm>
            <a:off x="206058" y="1158875"/>
            <a:ext cx="8794750" cy="5105447"/>
          </a:xfrm>
        </p:spPr>
        <p:txBody>
          <a:bodyPr/>
          <a:lstStyle/>
          <a:p>
            <a:pPr algn="just">
              <a:defRPr/>
            </a:pPr>
            <a:r>
              <a:rPr lang="en-US" dirty="0"/>
              <a:t>Actions are selected by evaluating the decision network for each possible setting of the </a:t>
            </a:r>
            <a:r>
              <a:rPr lang="en-US" dirty="0" smtClean="0"/>
              <a:t>decision node</a:t>
            </a:r>
            <a:r>
              <a:rPr lang="en-US" dirty="0"/>
              <a:t>. </a:t>
            </a:r>
            <a:r>
              <a:rPr lang="en-US" b="1" dirty="0"/>
              <a:t>Once the decision node is set, it behaves exactly like a chance node that has </a:t>
            </a:r>
            <a:r>
              <a:rPr lang="en-US" b="1" dirty="0" smtClean="0"/>
              <a:t>been set </a:t>
            </a:r>
            <a:r>
              <a:rPr lang="en-US" b="1" dirty="0"/>
              <a:t>as an evidence variable. The algorithm for evaluating decision networks is the following:</a:t>
            </a:r>
          </a:p>
          <a:p>
            <a:pPr algn="just">
              <a:defRPr/>
            </a:pPr>
            <a:r>
              <a:rPr lang="en-US" dirty="0"/>
              <a:t>I. Set the evidence variables for the current state.</a:t>
            </a:r>
          </a:p>
          <a:p>
            <a:pPr algn="just">
              <a:defRPr/>
            </a:pPr>
            <a:r>
              <a:rPr lang="en-US" dirty="0"/>
              <a:t>2. For each possible value of the decision node;</a:t>
            </a:r>
          </a:p>
          <a:p>
            <a:pPr marL="457200" indent="-457200" algn="just">
              <a:buFontTx/>
              <a:buAutoNum type="alphaLcParenBoth"/>
              <a:defRPr/>
            </a:pPr>
            <a:r>
              <a:rPr lang="en-US" dirty="0" smtClean="0"/>
              <a:t>Set </a:t>
            </a:r>
            <a:r>
              <a:rPr lang="en-US" dirty="0"/>
              <a:t>the decision node to that </a:t>
            </a:r>
            <a:r>
              <a:rPr lang="en-US" dirty="0" smtClean="0"/>
              <a:t>value</a:t>
            </a:r>
          </a:p>
          <a:p>
            <a:pPr>
              <a:defRPr/>
            </a:pPr>
            <a:r>
              <a:rPr lang="en-US" dirty="0"/>
              <a:t>b) Calculate the posterior probabilities for the parent nodes of the utility node, </a:t>
            </a:r>
            <a:r>
              <a:rPr lang="en-US" dirty="0" smtClean="0"/>
              <a:t>using a </a:t>
            </a:r>
            <a:r>
              <a:rPr lang="en-US" dirty="0"/>
              <a:t>standard probabilistic inference algorithm.</a:t>
            </a:r>
          </a:p>
          <a:p>
            <a:pPr>
              <a:defRPr/>
            </a:pPr>
            <a:r>
              <a:rPr lang="en-US" dirty="0"/>
              <a:t>(c) Calculate the resulting utility for the </a:t>
            </a:r>
            <a:r>
              <a:rPr lang="en-US" dirty="0" smtClean="0"/>
              <a:t>action.</a:t>
            </a:r>
          </a:p>
          <a:p>
            <a:pPr algn="l">
              <a:defRPr/>
            </a:pPr>
            <a:r>
              <a:rPr lang="en-US" dirty="0" smtClean="0"/>
              <a:t>3</a:t>
            </a:r>
            <a:r>
              <a:rPr lang="en-US" dirty="0"/>
              <a:t>. Return the action with the highest utility.</a:t>
            </a:r>
          </a:p>
        </p:txBody>
      </p:sp>
      <p:sp>
        <p:nvSpPr>
          <p:cNvPr id="4301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288258-54C3-4D18-9F46-F0F49E79B569}" type="slidenum">
              <a:rPr lang="en-US" sz="1000" smtClean="0"/>
              <a:pPr/>
              <a:t>73</a:t>
            </a:fld>
            <a:endParaRPr lang="en-US" sz="10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1210" y="136478"/>
            <a:ext cx="7772400" cy="741529"/>
          </a:xfrm>
        </p:spPr>
        <p:style>
          <a:lnRef idx="1">
            <a:schemeClr val="accent5"/>
          </a:lnRef>
          <a:fillRef idx="3">
            <a:schemeClr val="accent5"/>
          </a:fillRef>
          <a:effectRef idx="2">
            <a:schemeClr val="accent5"/>
          </a:effectRef>
          <a:fontRef idx="minor">
            <a:schemeClr val="lt1"/>
          </a:fontRef>
        </p:style>
        <p:txBody>
          <a:bodyPr/>
          <a:lstStyle/>
          <a:p>
            <a:r>
              <a:rPr lang="en-US" dirty="0" smtClean="0">
                <a:solidFill>
                  <a:srgbClr val="FF0000"/>
                </a:solidFill>
              </a:rPr>
              <a:t>Evaluating decision networks</a:t>
            </a:r>
          </a:p>
        </p:txBody>
      </p:sp>
      <p:sp>
        <p:nvSpPr>
          <p:cNvPr id="18435" name="Rectangle 3"/>
          <p:cNvSpPr>
            <a:spLocks noGrp="1" noChangeArrowheads="1"/>
          </p:cNvSpPr>
          <p:nvPr>
            <p:ph type="body" idx="1"/>
          </p:nvPr>
        </p:nvSpPr>
        <p:spPr>
          <a:xfrm>
            <a:off x="95534" y="1241946"/>
            <a:ext cx="8952932" cy="3957851"/>
          </a:xfrm>
        </p:spPr>
        <p:txBody>
          <a:bodyPr/>
          <a:lstStyle/>
          <a:p>
            <a:pPr algn="just">
              <a:buFont typeface="Wingdings" pitchFamily="2" charset="2"/>
              <a:buChar char="q"/>
            </a:pPr>
            <a:r>
              <a:rPr lang="en-US" sz="2800" b="1" dirty="0" smtClean="0"/>
              <a:t>Set the evidence variables for the current state</a:t>
            </a:r>
            <a:r>
              <a:rPr lang="en-US" sz="2800" dirty="0" smtClean="0"/>
              <a:t>.</a:t>
            </a:r>
          </a:p>
          <a:p>
            <a:pPr algn="just">
              <a:buFont typeface="Wingdings" pitchFamily="2" charset="2"/>
              <a:buChar char="q"/>
            </a:pPr>
            <a:r>
              <a:rPr lang="en-US" sz="2800" dirty="0" smtClean="0"/>
              <a:t>For each </a:t>
            </a:r>
            <a:r>
              <a:rPr lang="en-US" sz="2800" b="1" dirty="0" smtClean="0"/>
              <a:t>possible value of the decision node </a:t>
            </a:r>
            <a:r>
              <a:rPr lang="en-US" sz="2800" dirty="0" smtClean="0"/>
              <a:t>(assume just one):</a:t>
            </a:r>
          </a:p>
          <a:p>
            <a:pPr lvl="1" algn="just">
              <a:buFont typeface="Wingdings" pitchFamily="2" charset="2"/>
              <a:buChar char="q"/>
            </a:pPr>
            <a:r>
              <a:rPr lang="en-US" sz="2800" b="1" dirty="0" smtClean="0"/>
              <a:t> Set the decision node to that value</a:t>
            </a:r>
            <a:r>
              <a:rPr lang="en-US" sz="2800" dirty="0" smtClean="0"/>
              <a:t>.</a:t>
            </a:r>
          </a:p>
          <a:p>
            <a:pPr lvl="1" algn="just">
              <a:buFont typeface="Wingdings" pitchFamily="2" charset="2"/>
              <a:buChar char="q"/>
            </a:pPr>
            <a:r>
              <a:rPr lang="en-US" sz="2800" b="1" dirty="0" smtClean="0"/>
              <a:t> Calculate the posterior probabilities for the parent nodes of the utility node</a:t>
            </a:r>
            <a:r>
              <a:rPr lang="en-US" sz="2800" dirty="0" smtClean="0"/>
              <a:t>, using BN inference.</a:t>
            </a:r>
          </a:p>
          <a:p>
            <a:pPr lvl="1" algn="just">
              <a:buFont typeface="Wingdings" pitchFamily="2" charset="2"/>
              <a:buChar char="q"/>
            </a:pPr>
            <a:r>
              <a:rPr lang="en-US" sz="2800" b="1" dirty="0" smtClean="0"/>
              <a:t> Calculate the resulting utility for the action</a:t>
            </a:r>
            <a:r>
              <a:rPr lang="en-US" sz="2800" dirty="0" smtClean="0"/>
              <a:t>.</a:t>
            </a:r>
          </a:p>
          <a:p>
            <a:pPr algn="just">
              <a:buFont typeface="Wingdings" pitchFamily="2" charset="2"/>
              <a:buChar char="q"/>
            </a:pPr>
            <a:r>
              <a:rPr lang="en-US" sz="2800" b="1" dirty="0" smtClean="0"/>
              <a:t>Return the action with the highest utility</a:t>
            </a:r>
            <a:r>
              <a:rPr lang="en-US" sz="2800" dirty="0" smtClean="0"/>
              <a:t>.</a:t>
            </a:r>
          </a:p>
        </p:txBody>
      </p:sp>
    </p:spTree>
    <p:extLst>
      <p:ext uri="{BB962C8B-B14F-4D97-AF65-F5344CB8AC3E}">
        <p14:creationId xmlns:p14="http://schemas.microsoft.com/office/powerpoint/2010/main" val="10567838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75</a:t>
            </a:fld>
            <a:endParaRPr lang="en-US"/>
          </a:p>
        </p:txBody>
      </p:sp>
      <p:pic>
        <p:nvPicPr>
          <p:cNvPr id="35842" name="Picture 2" descr="figures/ch09/umbrel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67" y="121716"/>
            <a:ext cx="5122060" cy="19254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6382" y="2176145"/>
            <a:ext cx="8577618" cy="830997"/>
          </a:xfrm>
          <a:prstGeom prst="rect">
            <a:avLst/>
          </a:prstGeom>
        </p:spPr>
        <p:txBody>
          <a:bodyPr wrap="square">
            <a:spAutoFit/>
          </a:bodyPr>
          <a:lstStyle/>
          <a:p>
            <a:pPr algn="just"/>
            <a:r>
              <a:rPr lang="en-US" dirty="0"/>
              <a:t>Figure 9.7: Decision network for decision of whether to take an umbrella</a:t>
            </a:r>
          </a:p>
        </p:txBody>
      </p:sp>
      <p:sp>
        <p:nvSpPr>
          <p:cNvPr id="4" name="Rectangle 3"/>
          <p:cNvSpPr/>
          <p:nvPr/>
        </p:nvSpPr>
        <p:spPr>
          <a:xfrm>
            <a:off x="150125" y="3125255"/>
            <a:ext cx="8830102" cy="2308324"/>
          </a:xfrm>
          <a:prstGeom prst="rect">
            <a:avLst/>
          </a:prstGeom>
        </p:spPr>
        <p:txBody>
          <a:bodyPr wrap="square">
            <a:spAutoFit/>
          </a:bodyPr>
          <a:lstStyle/>
          <a:p>
            <a:pPr algn="just"/>
            <a:r>
              <a:rPr lang="en-US" b="1" dirty="0"/>
              <a:t>Example 9.11: </a:t>
            </a:r>
            <a:r>
              <a:rPr lang="en-US" dirty="0"/>
              <a:t>Figure 9.7 shows a simple decision network for a decision of whether the </a:t>
            </a:r>
            <a:r>
              <a:rPr lang="en-US" b="1" dirty="0"/>
              <a:t>agent should take an umbrella when it goes out. The agent's utility depends on the weather and whether it takes an umbrella.</a:t>
            </a:r>
            <a:r>
              <a:rPr lang="en-US" dirty="0"/>
              <a:t> However</a:t>
            </a:r>
            <a:r>
              <a:rPr lang="en-US" b="1" dirty="0"/>
              <a:t>, it does not get to observe the weather. It only gets to observe the forecast</a:t>
            </a:r>
            <a:r>
              <a:rPr lang="en-US" dirty="0"/>
              <a:t>. The forecast probabilistically depends on the weather.</a:t>
            </a:r>
          </a:p>
        </p:txBody>
      </p:sp>
    </p:spTree>
    <p:extLst>
      <p:ext uri="{BB962C8B-B14F-4D97-AF65-F5344CB8AC3E}">
        <p14:creationId xmlns:p14="http://schemas.microsoft.com/office/powerpoint/2010/main" val="7895769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76</a:t>
            </a:fld>
            <a:endParaRPr lang="en-US"/>
          </a:p>
        </p:txBody>
      </p:sp>
      <p:sp>
        <p:nvSpPr>
          <p:cNvPr id="4" name="TextBox 3"/>
          <p:cNvSpPr txBox="1"/>
          <p:nvPr/>
        </p:nvSpPr>
        <p:spPr>
          <a:xfrm>
            <a:off x="272955" y="559558"/>
            <a:ext cx="7833815" cy="5632311"/>
          </a:xfrm>
          <a:prstGeom prst="rect">
            <a:avLst/>
          </a:prstGeom>
          <a:noFill/>
        </p:spPr>
        <p:txBody>
          <a:bodyPr wrap="square" rtlCol="0">
            <a:spAutoFit/>
          </a:bodyPr>
          <a:lstStyle/>
          <a:p>
            <a:pPr marL="342900" indent="-342900" algn="just">
              <a:buFont typeface="Wingdings" pitchFamily="2" charset="2"/>
              <a:buChar char="q"/>
            </a:pPr>
            <a:r>
              <a:rPr lang="en-US" dirty="0" smtClean="0"/>
              <a:t>Designer </a:t>
            </a:r>
            <a:r>
              <a:rPr lang="en-US" dirty="0"/>
              <a:t>must specify the domain for each random variable and the domain for each decision variable.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Suppose </a:t>
            </a:r>
            <a:r>
              <a:rPr lang="en-US" dirty="0"/>
              <a:t>the </a:t>
            </a:r>
            <a:r>
              <a:rPr lang="en-US" dirty="0">
                <a:solidFill>
                  <a:srgbClr val="92D050"/>
                </a:solidFill>
              </a:rPr>
              <a:t>random variable </a:t>
            </a:r>
            <a:r>
              <a:rPr lang="en-US" i="1" dirty="0">
                <a:solidFill>
                  <a:srgbClr val="92D050"/>
                </a:solidFill>
              </a:rPr>
              <a:t>Weather</a:t>
            </a:r>
            <a:r>
              <a:rPr lang="en-US" dirty="0">
                <a:solidFill>
                  <a:srgbClr val="92D050"/>
                </a:solidFill>
              </a:rPr>
              <a:t> </a:t>
            </a:r>
            <a:r>
              <a:rPr lang="en-US" dirty="0"/>
              <a:t>has domain </a:t>
            </a:r>
            <a:r>
              <a:rPr lang="en-US" i="1" dirty="0"/>
              <a:t>{</a:t>
            </a:r>
            <a:r>
              <a:rPr lang="en-US" i="1" dirty="0" err="1"/>
              <a:t>norain</a:t>
            </a:r>
            <a:r>
              <a:rPr lang="en-US" i="1" dirty="0" smtClean="0"/>
              <a:t>, rain</a:t>
            </a:r>
            <a:r>
              <a:rPr lang="en-US" i="1" dirty="0"/>
              <a:t>}</a:t>
            </a:r>
            <a:r>
              <a:rPr lang="en-US" dirty="0"/>
              <a:t>, </a:t>
            </a:r>
            <a:endParaRPr lang="en-US" dirty="0" smtClean="0"/>
          </a:p>
          <a:p>
            <a:pPr marL="342900" indent="-342900" algn="just">
              <a:buFont typeface="Wingdings" pitchFamily="2" charset="2"/>
              <a:buChar char="q"/>
            </a:pPr>
            <a:r>
              <a:rPr lang="en-US" dirty="0" smtClean="0"/>
              <a:t>the </a:t>
            </a:r>
            <a:r>
              <a:rPr lang="en-US" b="1" dirty="0">
                <a:solidFill>
                  <a:schemeClr val="accent1">
                    <a:lumMod val="60000"/>
                    <a:lumOff val="40000"/>
                  </a:schemeClr>
                </a:solidFill>
              </a:rPr>
              <a:t>random variable </a:t>
            </a:r>
            <a:r>
              <a:rPr lang="en-US" b="1" i="1" dirty="0">
                <a:solidFill>
                  <a:schemeClr val="accent1">
                    <a:lumMod val="60000"/>
                    <a:lumOff val="40000"/>
                  </a:schemeClr>
                </a:solidFill>
              </a:rPr>
              <a:t>Forecast</a:t>
            </a:r>
            <a:r>
              <a:rPr lang="en-US" dirty="0"/>
              <a:t> has domain </a:t>
            </a:r>
            <a:r>
              <a:rPr lang="en-US" i="1" dirty="0"/>
              <a:t>{sunny</a:t>
            </a:r>
            <a:r>
              <a:rPr lang="en-US" i="1" dirty="0" smtClean="0"/>
              <a:t>, rainy, cloudy</a:t>
            </a:r>
            <a:r>
              <a:rPr lang="en-US" i="1" dirty="0"/>
              <a:t>}</a:t>
            </a:r>
            <a:r>
              <a:rPr lang="en-US" dirty="0"/>
              <a:t>,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b="1" dirty="0" smtClean="0">
                <a:solidFill>
                  <a:srgbClr val="FF0000"/>
                </a:solidFill>
              </a:rPr>
              <a:t>Decision </a:t>
            </a:r>
            <a:r>
              <a:rPr lang="en-US" b="1" dirty="0">
                <a:solidFill>
                  <a:srgbClr val="FF0000"/>
                </a:solidFill>
              </a:rPr>
              <a:t>variable </a:t>
            </a:r>
            <a:r>
              <a:rPr lang="en-US" b="1" i="1" dirty="0">
                <a:solidFill>
                  <a:srgbClr val="FF0000"/>
                </a:solidFill>
              </a:rPr>
              <a:t>Umbrella</a:t>
            </a:r>
            <a:r>
              <a:rPr lang="en-US" b="1" dirty="0">
                <a:solidFill>
                  <a:srgbClr val="FF0000"/>
                </a:solidFill>
              </a:rPr>
              <a:t> </a:t>
            </a:r>
            <a:r>
              <a:rPr lang="en-US" dirty="0"/>
              <a:t>has domain </a:t>
            </a:r>
            <a:r>
              <a:rPr lang="en-US" i="1" dirty="0"/>
              <a:t>{</a:t>
            </a:r>
            <a:r>
              <a:rPr lang="en-US" i="1" dirty="0" err="1"/>
              <a:t>takeIt</a:t>
            </a:r>
            <a:r>
              <a:rPr lang="en-US" i="1" dirty="0" smtClean="0"/>
              <a:t>, </a:t>
            </a:r>
            <a:r>
              <a:rPr lang="en-US" i="1" dirty="0" err="1" smtClean="0"/>
              <a:t>leav</a:t>
            </a:r>
            <a:r>
              <a:rPr lang="en-US" i="1" dirty="0" smtClean="0"/>
              <a:t> </a:t>
            </a:r>
            <a:r>
              <a:rPr lang="en-US" i="1" dirty="0" err="1" smtClean="0"/>
              <a:t>eIt</a:t>
            </a:r>
            <a:r>
              <a:rPr lang="en-US" i="1" dirty="0"/>
              <a:t>}</a:t>
            </a:r>
            <a:r>
              <a:rPr lang="en-US" dirty="0"/>
              <a:t>.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There </a:t>
            </a:r>
            <a:r>
              <a:rPr lang="en-US" dirty="0"/>
              <a:t>is </a:t>
            </a:r>
            <a:r>
              <a:rPr lang="en-US" b="1" dirty="0">
                <a:solidFill>
                  <a:srgbClr val="FF0000"/>
                </a:solidFill>
              </a:rPr>
              <a:t>no domain associated with the utility node</a:t>
            </a:r>
            <a:r>
              <a:rPr lang="en-US" dirty="0"/>
              <a:t>. </a:t>
            </a:r>
            <a:endParaRPr lang="en-US" dirty="0" smtClean="0"/>
          </a:p>
          <a:p>
            <a:pPr marL="342900" indent="-342900" algn="just">
              <a:buFont typeface="Wingdings" pitchFamily="2" charset="2"/>
              <a:buChar char="q"/>
            </a:pPr>
            <a:r>
              <a:rPr lang="en-US" dirty="0" smtClean="0"/>
              <a:t>The </a:t>
            </a:r>
            <a:r>
              <a:rPr lang="en-US" dirty="0"/>
              <a:t>designer also must specify the probability of the random variables given their parents.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Suppose</a:t>
            </a:r>
            <a:r>
              <a:rPr lang="en-US" dirty="0"/>
              <a:t> </a:t>
            </a:r>
            <a:r>
              <a:rPr lang="en-US" i="1" dirty="0">
                <a:solidFill>
                  <a:srgbClr val="FF0000"/>
                </a:solidFill>
              </a:rPr>
              <a:t>P(Weather)</a:t>
            </a:r>
            <a:r>
              <a:rPr lang="en-US" dirty="0">
                <a:solidFill>
                  <a:srgbClr val="FF0000"/>
                </a:solidFill>
              </a:rPr>
              <a:t> is defined </a:t>
            </a:r>
            <a:r>
              <a:rPr lang="en-US" dirty="0" smtClean="0">
                <a:solidFill>
                  <a:srgbClr val="FF0000"/>
                </a:solidFill>
              </a:rPr>
              <a:t>by </a:t>
            </a:r>
            <a:r>
              <a:rPr lang="en-US" i="1" dirty="0" smtClean="0">
                <a:solidFill>
                  <a:srgbClr val="FF0000"/>
                </a:solidFill>
              </a:rPr>
              <a:t>P(Weather=rain</a:t>
            </a:r>
            <a:r>
              <a:rPr lang="en-US" i="1" dirty="0">
                <a:solidFill>
                  <a:srgbClr val="FF0000"/>
                </a:solidFill>
              </a:rPr>
              <a:t>)=0.3</a:t>
            </a:r>
            <a:r>
              <a:rPr lang="en-US" i="1" dirty="0"/>
              <a:t>.</a:t>
            </a:r>
            <a:endParaRPr lang="en-US" dirty="0"/>
          </a:p>
        </p:txBody>
      </p:sp>
    </p:spTree>
    <p:extLst>
      <p:ext uri="{BB962C8B-B14F-4D97-AF65-F5344CB8AC3E}">
        <p14:creationId xmlns:p14="http://schemas.microsoft.com/office/powerpoint/2010/main" val="14078790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77</a:t>
            </a:fld>
            <a:endParaRPr lang="en-US"/>
          </a:p>
        </p:txBody>
      </p:sp>
      <p:sp>
        <p:nvSpPr>
          <p:cNvPr id="3" name="Rectangle 3"/>
          <p:cNvSpPr>
            <a:spLocks noChangeArrowheads="1"/>
          </p:cNvSpPr>
          <p:nvPr/>
        </p:nvSpPr>
        <p:spPr bwMode="auto">
          <a:xfrm>
            <a:off x="248729" y="51369"/>
            <a:ext cx="728108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rgbClr val="000000"/>
                </a:solidFill>
                <a:effectLst/>
                <a:latin typeface="+mn-lt"/>
                <a:cs typeface="Arial" pitchFamily="34" charset="0"/>
              </a:rPr>
              <a:t>P(Forecast | Weather)</a:t>
            </a:r>
            <a:r>
              <a:rPr kumimoji="0" lang="en-US" sz="2800" b="0" i="0" u="none" strike="noStrike" cap="none" normalizeH="0" baseline="0" dirty="0" smtClean="0">
                <a:ln>
                  <a:noFill/>
                </a:ln>
                <a:solidFill>
                  <a:srgbClr val="000000"/>
                </a:solidFill>
                <a:effectLst/>
                <a:latin typeface="+mn-lt"/>
                <a:cs typeface="Arial" pitchFamily="34" charset="0"/>
              </a:rPr>
              <a:t> is given by</a:t>
            </a:r>
            <a:endParaRPr kumimoji="0" lang="en-US" sz="2800" b="0" i="0" u="none" strike="noStrike" cap="none" normalizeH="0" baseline="0" dirty="0" smtClean="0">
              <a:ln>
                <a:noFill/>
              </a:ln>
              <a:solidFill>
                <a:schemeClr val="tx1"/>
              </a:solidFill>
              <a:effectLst/>
              <a:latin typeface="+mn-lt"/>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83156878"/>
              </p:ext>
            </p:extLst>
          </p:nvPr>
        </p:nvGraphicFramePr>
        <p:xfrm>
          <a:off x="1048829" y="769620"/>
          <a:ext cx="6220650" cy="2560320"/>
        </p:xfrm>
        <a:graphic>
          <a:graphicData uri="http://schemas.openxmlformats.org/drawingml/2006/table">
            <a:tbl>
              <a:tblPr/>
              <a:tblGrid>
                <a:gridCol w="2073550"/>
                <a:gridCol w="2073550"/>
                <a:gridCol w="2073550"/>
              </a:tblGrid>
              <a:tr h="323850">
                <a:tc>
                  <a:txBody>
                    <a:bodyPr/>
                    <a:lstStyle/>
                    <a:p>
                      <a:pPr algn="l"/>
                      <a:r>
                        <a:rPr lang="en-US" i="1" dirty="0">
                          <a:effectLst/>
                        </a:rPr>
                        <a:t>Weather</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Forecast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Probability</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dirty="0" err="1">
                          <a:effectLst/>
                        </a:rPr>
                        <a:t>norain</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dirty="0">
                          <a:effectLst/>
                        </a:rPr>
                        <a:t>sunny</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0.7</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dirty="0">
                          <a:effectLst/>
                        </a:rPr>
                        <a:t>cloudy</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0.2</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rainy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0.1</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sunny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0.15</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cloudy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0.25</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rainy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0.6</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bl>
          </a:graphicData>
        </a:graphic>
      </p:graphicFrame>
      <p:sp>
        <p:nvSpPr>
          <p:cNvPr id="5" name="Rectangle 4"/>
          <p:cNvSpPr/>
          <p:nvPr/>
        </p:nvSpPr>
        <p:spPr>
          <a:xfrm>
            <a:off x="411480" y="3626703"/>
            <a:ext cx="8526780" cy="461665"/>
          </a:xfrm>
          <a:prstGeom prst="rect">
            <a:avLst/>
          </a:prstGeom>
        </p:spPr>
        <p:txBody>
          <a:bodyPr wrap="square">
            <a:spAutoFit/>
          </a:bodyPr>
          <a:lstStyle/>
          <a:p>
            <a:r>
              <a:rPr lang="en-US" dirty="0"/>
              <a:t>Suppose the utility function, </a:t>
            </a:r>
            <a:r>
              <a:rPr lang="en-US" i="1" dirty="0"/>
              <a:t>Utility(Weather</a:t>
            </a:r>
            <a:r>
              <a:rPr lang="en-US" i="1" dirty="0" smtClean="0"/>
              <a:t>, Umbrella</a:t>
            </a:r>
            <a:r>
              <a:rPr lang="en-US" i="1" dirty="0"/>
              <a:t>)</a:t>
            </a:r>
            <a:r>
              <a:rPr lang="en-US" dirty="0"/>
              <a:t>, is</a:t>
            </a:r>
          </a:p>
        </p:txBody>
      </p:sp>
      <p:graphicFrame>
        <p:nvGraphicFramePr>
          <p:cNvPr id="6" name="Table 5"/>
          <p:cNvGraphicFramePr>
            <a:graphicFrameLocks noGrp="1"/>
          </p:cNvGraphicFramePr>
          <p:nvPr>
            <p:extLst>
              <p:ext uri="{D42A27DB-BD31-4B8C-83A1-F6EECF244321}">
                <p14:modId xmlns:p14="http://schemas.microsoft.com/office/powerpoint/2010/main" val="2540457914"/>
              </p:ext>
            </p:extLst>
          </p:nvPr>
        </p:nvGraphicFramePr>
        <p:xfrm>
          <a:off x="1385760" y="4088368"/>
          <a:ext cx="6578220" cy="1917021"/>
        </p:xfrm>
        <a:graphic>
          <a:graphicData uri="http://schemas.openxmlformats.org/drawingml/2006/table">
            <a:tbl>
              <a:tblPr/>
              <a:tblGrid>
                <a:gridCol w="2192740"/>
                <a:gridCol w="2192740"/>
                <a:gridCol w="2192740"/>
              </a:tblGrid>
              <a:tr h="295113">
                <a:tc>
                  <a:txBody>
                    <a:bodyPr/>
                    <a:lstStyle/>
                    <a:p>
                      <a:pPr algn="l"/>
                      <a:r>
                        <a:rPr lang="en-US" i="1" dirty="0">
                          <a:effectLst/>
                        </a:rPr>
                        <a:t>Weather</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Umbrella</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Utility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295113">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dirty="0" err="1">
                          <a:effectLst/>
                        </a:rPr>
                        <a:t>takeIt</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20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295113">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leaveIt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100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295113">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takeIt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70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453981">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leaveIt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bl>
          </a:graphicData>
        </a:graphic>
      </p:graphicFrame>
      <p:sp>
        <p:nvSpPr>
          <p:cNvPr id="7" name="Rectangle 6"/>
          <p:cNvSpPr/>
          <p:nvPr/>
        </p:nvSpPr>
        <p:spPr>
          <a:xfrm>
            <a:off x="0" y="6041465"/>
            <a:ext cx="9040618" cy="707886"/>
          </a:xfrm>
          <a:prstGeom prst="rect">
            <a:avLst/>
          </a:prstGeom>
        </p:spPr>
        <p:txBody>
          <a:bodyPr wrap="square">
            <a:spAutoFit/>
          </a:bodyPr>
          <a:lstStyle/>
          <a:p>
            <a:r>
              <a:rPr lang="en-US" sz="2000" dirty="0"/>
              <a:t>There is no table specified for the </a:t>
            </a:r>
            <a:r>
              <a:rPr lang="en-US" sz="2000" i="1" dirty="0"/>
              <a:t>Umbrella</a:t>
            </a:r>
            <a:r>
              <a:rPr lang="en-US" sz="2000" dirty="0"/>
              <a:t> decision variable. It is the task of the planner to determine which value of </a:t>
            </a:r>
            <a:r>
              <a:rPr lang="en-US" sz="2000" i="1" dirty="0"/>
              <a:t>Umbrella</a:t>
            </a:r>
            <a:r>
              <a:rPr lang="en-US" sz="2000" dirty="0"/>
              <a:t> to select, depending on the forecast.</a:t>
            </a:r>
          </a:p>
        </p:txBody>
      </p:sp>
    </p:spTree>
    <p:extLst>
      <p:ext uri="{BB962C8B-B14F-4D97-AF65-F5344CB8AC3E}">
        <p14:creationId xmlns:p14="http://schemas.microsoft.com/office/powerpoint/2010/main" val="101021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ABCF1C1-7B22-43F4-BCAC-351E533F1660}" type="slidenum">
              <a:rPr lang="en-US" sz="1000" smtClean="0"/>
              <a:pPr/>
              <a:t>8</a:t>
            </a:fld>
            <a:endParaRPr lang="en-US" sz="1000" smtClean="0"/>
          </a:p>
        </p:txBody>
      </p:sp>
      <p:sp>
        <p:nvSpPr>
          <p:cNvPr id="8195" name="Rectangle 2"/>
          <p:cNvSpPr>
            <a:spLocks noChangeArrowheads="1"/>
          </p:cNvSpPr>
          <p:nvPr/>
        </p:nvSpPr>
        <p:spPr bwMode="auto">
          <a:xfrm>
            <a:off x="312738" y="557213"/>
            <a:ext cx="8589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The basic element of the language is the random variable, which can be thought of as referring to a "part" of the world whose "status" is initially unknown.</a:t>
            </a:r>
          </a:p>
          <a:p>
            <a:endParaRPr lang="en-US"/>
          </a:p>
          <a:p>
            <a:r>
              <a:rPr lang="en-US"/>
              <a:t>Each random variable has a domain of values that it can take on. For example, the domain of </a:t>
            </a:r>
            <a:r>
              <a:rPr lang="en-US" i="1"/>
              <a:t>Cavzty </a:t>
            </a:r>
            <a:r>
              <a:rPr lang="en-US"/>
              <a:t>might be </a:t>
            </a:r>
            <a:r>
              <a:rPr lang="en-US" i="1"/>
              <a:t>( t rue,f a l ~ 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4294967295"/>
          </p:nvPr>
        </p:nvSpPr>
        <p:spPr bwMode="auto">
          <a:xfrm>
            <a:off x="7239000" y="6553200"/>
            <a:ext cx="1905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000"/>
              <a:t> </a:t>
            </a:r>
            <a:r>
              <a:rPr lang="en-US" sz="1200">
                <a:latin typeface="Arial" charset="0"/>
              </a:rPr>
              <a:t>© 2002 Thomson / South-Western</a:t>
            </a:r>
            <a:endParaRPr lang="en-US" sz="1000"/>
          </a:p>
        </p:txBody>
      </p:sp>
      <p:sp>
        <p:nvSpPr>
          <p:cNvPr id="9219" name="Slide Number Placeholder 4"/>
          <p:cNvSpPr>
            <a:spLocks noGrp="1"/>
          </p:cNvSpPr>
          <p:nvPr>
            <p:ph type="sldNum" sz="quarter" idx="10"/>
          </p:nvPr>
        </p:nvSpPr>
        <p:spPr>
          <a:xfrm>
            <a:off x="7162800" y="6248400"/>
            <a:ext cx="12954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000" smtClean="0"/>
              <a:t> </a:t>
            </a:r>
            <a:r>
              <a:rPr lang="en-US" sz="1000" b="1" smtClean="0">
                <a:latin typeface="Arial" charset="0"/>
              </a:rPr>
              <a:t>Slide 3-</a:t>
            </a:r>
            <a:fld id="{FAB44F4F-E5E6-4D2B-B9E5-2822759FD8CD}" type="slidenum">
              <a:rPr lang="en-US" sz="1000" b="1" smtClean="0">
                <a:latin typeface="Arial" charset="0"/>
              </a:rPr>
              <a:pPr/>
              <a:t>9</a:t>
            </a:fld>
            <a:endParaRPr lang="en-US" sz="1000" smtClean="0"/>
          </a:p>
        </p:txBody>
      </p:sp>
      <p:sp>
        <p:nvSpPr>
          <p:cNvPr id="922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4"/>
          <p:cNvSpPr>
            <a:spLocks noGrp="1" noChangeArrowheads="1"/>
          </p:cNvSpPr>
          <p:nvPr>
            <p:ph type="title"/>
          </p:nvPr>
        </p:nvSpPr>
        <p:spPr>
          <a:xfrm>
            <a:off x="685800" y="288925"/>
            <a:ext cx="7772400" cy="1143000"/>
          </a:xfrm>
          <a:noFill/>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b="0" smtClean="0"/>
              <a:t>Measures of Central Tendency</a:t>
            </a:r>
          </a:p>
        </p:txBody>
      </p:sp>
      <p:sp>
        <p:nvSpPr>
          <p:cNvPr id="922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mtClean="0"/>
              <a:t>Measures of central tendency yield information about “particular places or locations in a group of numbers.”</a:t>
            </a:r>
          </a:p>
          <a:p>
            <a:r>
              <a:rPr lang="en-US" smtClean="0"/>
              <a:t>Common Measures of Location</a:t>
            </a:r>
          </a:p>
          <a:p>
            <a:pPr marL="685800" lvl="1" indent="-228600"/>
            <a:r>
              <a:rPr lang="en-US" smtClean="0"/>
              <a:t>Mode</a:t>
            </a:r>
          </a:p>
          <a:p>
            <a:pPr marL="685800" lvl="1" indent="-228600"/>
            <a:r>
              <a:rPr lang="en-US" smtClean="0"/>
              <a:t>Median</a:t>
            </a:r>
          </a:p>
          <a:p>
            <a:pPr marL="685800" lvl="1" indent="-228600"/>
            <a:r>
              <a:rPr lang="en-US" smtClean="0"/>
              <a:t>Mean</a:t>
            </a:r>
          </a:p>
          <a:p>
            <a:pPr marL="685800" lvl="1" indent="-228600"/>
            <a:r>
              <a:rPr lang="en-US" smtClean="0"/>
              <a:t>Percentiles</a:t>
            </a:r>
          </a:p>
          <a:p>
            <a:pPr marL="685800" lvl="1" indent="-228600"/>
            <a:r>
              <a:rPr lang="en-US" smtClean="0"/>
              <a:t>Quartiles</a:t>
            </a:r>
          </a:p>
        </p:txBody>
      </p:sp>
    </p:spTree>
  </p:cSld>
  <p:clrMapOvr>
    <a:masterClrMapping/>
  </p:clrMapOvr>
  <p:transition>
    <p:cove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7134</TotalTime>
  <Words>5197</Words>
  <Application>Microsoft Office PowerPoint</Application>
  <PresentationFormat>On-screen Show (4:3)</PresentationFormat>
  <Paragraphs>576</Paragraphs>
  <Slides>77</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0" baseType="lpstr">
      <vt:lpstr>Blank Presentation</vt:lpstr>
      <vt:lpstr>Equation</vt:lpstr>
      <vt:lpstr>Worksheet</vt:lpstr>
      <vt:lpstr>Probability</vt:lpstr>
      <vt:lpstr>Example</vt:lpstr>
      <vt:lpstr>Probability Theory</vt:lpstr>
      <vt:lpstr>PowerPoint Presentation</vt:lpstr>
      <vt:lpstr>Probability Theory: Variables and Events</vt:lpstr>
      <vt:lpstr>Two (toy) examples</vt:lpstr>
      <vt:lpstr>PowerPoint Presentation</vt:lpstr>
      <vt:lpstr>PowerPoint Presentation</vt:lpstr>
      <vt:lpstr>Measures of Central Tendency</vt:lpstr>
      <vt:lpstr>Measures of Central Tendency </vt:lpstr>
      <vt:lpstr>Measures of Central Tendency </vt:lpstr>
      <vt:lpstr>Measures of Central Tendency </vt:lpstr>
      <vt:lpstr>Mean (ΜΕΣΟΣ)</vt:lpstr>
      <vt:lpstr>Population Mean</vt:lpstr>
      <vt:lpstr>Measures of Central Tendency </vt:lpstr>
      <vt:lpstr>Variation or Spread of Distributions</vt:lpstr>
      <vt:lpstr>Calculating a Mean and a Standard Deviation</vt:lpstr>
      <vt:lpstr>Prior probability</vt:lpstr>
      <vt:lpstr>Prior probability</vt:lpstr>
      <vt:lpstr>Probability Theory: Conditional Probability</vt:lpstr>
      <vt:lpstr>Conditional Probability</vt:lpstr>
      <vt:lpstr>Conditional Probability</vt:lpstr>
      <vt:lpstr>Conditional Probability</vt:lpstr>
      <vt:lpstr>Combining Probabilities: the product rule</vt:lpstr>
      <vt:lpstr>KOLMOGOROV'S AXIOMS?</vt:lpstr>
      <vt:lpstr>Using the axioms of probability</vt:lpstr>
      <vt:lpstr>Basic Formulas for Probabilities</vt:lpstr>
      <vt:lpstr>BAYES RULE</vt:lpstr>
      <vt:lpstr>BAYES RULE</vt:lpstr>
      <vt:lpstr>Bayes’ rule</vt:lpstr>
      <vt:lpstr>Bayes’ rule</vt:lpstr>
      <vt:lpstr>BAYES RULE</vt:lpstr>
      <vt:lpstr>Example-1 BAYES RULE</vt:lpstr>
      <vt:lpstr>Bayes’ rule can capture causal models</vt:lpstr>
      <vt:lpstr>Example-2 of Bayes Rule</vt:lpstr>
      <vt:lpstr>PowerPoint Presentation</vt:lpstr>
      <vt:lpstr>PowerPoint Presentation</vt:lpstr>
      <vt:lpstr>PowerPoint Presentation</vt:lpstr>
      <vt:lpstr>PowerPoint Presentation</vt:lpstr>
      <vt:lpstr>PowerPoint Presentation</vt:lpstr>
      <vt:lpstr> What is a Bayesian Network ?</vt:lpstr>
      <vt:lpstr>Bayesian network Or Belief Networks</vt:lpstr>
      <vt:lpstr>Bayesian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Network</vt:lpstr>
      <vt:lpstr>Uncertain Outcome of Actions</vt:lpstr>
      <vt:lpstr>Expected Utility</vt:lpstr>
      <vt:lpstr>MEU Principle</vt:lpstr>
      <vt:lpstr>Decision networks</vt:lpstr>
      <vt:lpstr>Decision Networks</vt:lpstr>
      <vt:lpstr>Decision network representation</vt:lpstr>
      <vt:lpstr>Decision Networks</vt:lpstr>
      <vt:lpstr>Representing a decision problem with a decision network</vt:lpstr>
      <vt:lpstr>PowerPoint Presentation</vt:lpstr>
      <vt:lpstr>PowerPoint Presentation</vt:lpstr>
      <vt:lpstr>Evaluating decision networks</vt:lpstr>
      <vt:lpstr>Evaluating decision networks</vt:lpstr>
      <vt:lpstr>PowerPoint Presentation</vt:lpstr>
      <vt:lpstr>PowerPoint Presentation</vt:lpstr>
      <vt:lpstr>PowerPoint Presentation</vt:lpstr>
    </vt:vector>
  </TitlesOfParts>
  <Company>UMBC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dc:creator>COGITO</dc:creator>
  <cp:lastModifiedBy>Abid</cp:lastModifiedBy>
  <cp:revision>489</cp:revision>
  <cp:lastPrinted>1998-10-22T20:06:26Z</cp:lastPrinted>
  <dcterms:created xsi:type="dcterms:W3CDTF">1998-02-17T02:50:39Z</dcterms:created>
  <dcterms:modified xsi:type="dcterms:W3CDTF">2018-08-27T06:24:27Z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finin@umbc.edu</vt:lpwstr>
  </property>
  <property fmtid="{D5CDD505-2E9C-101B-9397-08002B2CF9AE}" pid="8" name="HomePage">
    <vt:lpwstr>http://umbc.edu/~finin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C:\Users\finin\teaching\AI\RN\</vt:lpwstr>
  </property>
</Properties>
</file>