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305" r:id="rId3"/>
    <p:sldId id="298" r:id="rId4"/>
    <p:sldId id="328" r:id="rId5"/>
    <p:sldId id="329" r:id="rId6"/>
    <p:sldId id="330" r:id="rId7"/>
    <p:sldId id="333" r:id="rId8"/>
    <p:sldId id="332" r:id="rId9"/>
    <p:sldId id="331" r:id="rId10"/>
    <p:sldId id="336" r:id="rId11"/>
    <p:sldId id="337" r:id="rId12"/>
    <p:sldId id="334" r:id="rId13"/>
    <p:sldId id="289" r:id="rId14"/>
    <p:sldId id="338" r:id="rId15"/>
    <p:sldId id="318" r:id="rId16"/>
    <p:sldId id="302" r:id="rId17"/>
    <p:sldId id="303" r:id="rId18"/>
    <p:sldId id="339" r:id="rId19"/>
    <p:sldId id="340" r:id="rId20"/>
    <p:sldId id="341" r:id="rId21"/>
    <p:sldId id="304" r:id="rId22"/>
    <p:sldId id="290" r:id="rId23"/>
    <p:sldId id="291" r:id="rId24"/>
    <p:sldId id="344" r:id="rId25"/>
    <p:sldId id="345" r:id="rId26"/>
    <p:sldId id="343" r:id="rId27"/>
    <p:sldId id="346" r:id="rId28"/>
    <p:sldId id="347" r:id="rId29"/>
    <p:sldId id="342" r:id="rId30"/>
    <p:sldId id="292" r:id="rId31"/>
    <p:sldId id="293" r:id="rId32"/>
    <p:sldId id="301" r:id="rId33"/>
    <p:sldId id="294" r:id="rId34"/>
    <p:sldId id="307" r:id="rId35"/>
    <p:sldId id="272" r:id="rId36"/>
    <p:sldId id="308" r:id="rId37"/>
    <p:sldId id="319" r:id="rId38"/>
    <p:sldId id="348" r:id="rId39"/>
    <p:sldId id="320" r:id="rId40"/>
    <p:sldId id="321" r:id="rId41"/>
    <p:sldId id="322" r:id="rId42"/>
    <p:sldId id="323" r:id="rId43"/>
    <p:sldId id="32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F0D37-0DFD-4DC1-8169-69AECCA05DC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5C53-72BD-470A-93D5-6431E68D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in Learning</a:t>
            </a:r>
          </a:p>
        </p:txBody>
      </p:sp>
    </p:spTree>
    <p:extLst>
      <p:ext uri="{BB962C8B-B14F-4D97-AF65-F5344CB8AC3E}">
        <p14:creationId xmlns:p14="http://schemas.microsoft.com/office/powerpoint/2010/main" val="1021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Hypothesis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1143000"/>
                <a:ext cx="8991600" cy="599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hypothesis space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used by a machine learning system is the set of all hypotheses that might possibly be returned by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it.</a:t>
                </a:r>
              </a:p>
              <a:p>
                <a:pPr algn="just"/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hypothesis space H is the set of all hypothesis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 ,…….</m:t>
                          </m:r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learning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algorithm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designed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entertain</m:t>
                      </m:r>
                      <m:r>
                        <m:rPr>
                          <m:nor/>
                        </m:rPr>
                        <a:rPr lang="en-US" sz="3200">
                          <a:latin typeface="Times New Roman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DECISION-TREE-LEARNING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algorithm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can entertain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any decision tree hypothesis defined in terms of the attributes provided; it!;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Hypothesis space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therefore consists of all these decision trees. Presumably, the learning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algorithm believes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that one of the hypotheses is correct; that is, it believes 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sentence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⋁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 ,…….,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/>
                  <a:t>As the examples arrive, hypotheses that are not </a:t>
                </a:r>
                <a:r>
                  <a:rPr lang="en-US" sz="2000" b="1" dirty="0"/>
                  <a:t>consistent </a:t>
                </a:r>
                <a:r>
                  <a:rPr lang="en-US" sz="2000" dirty="0"/>
                  <a:t>with the examples can be </a:t>
                </a:r>
                <a:r>
                  <a:rPr lang="en-US" sz="2000" dirty="0" smtClean="0"/>
                  <a:t>ruled out</a:t>
                </a:r>
                <a:r>
                  <a:rPr lang="en-US" sz="2000" dirty="0"/>
                  <a:t>.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8991600" cy="5990294"/>
              </a:xfrm>
              <a:prstGeom prst="rect">
                <a:avLst/>
              </a:prstGeom>
              <a:blipFill rotWithShape="1">
                <a:blip r:embed="rId2"/>
                <a:stretch>
                  <a:fillRect l="-1695" t="-1426" r="-2847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685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altLang="he-IL" dirty="0" err="1" smtClean="0"/>
              <a:t>Learning</a:t>
            </a:r>
            <a:r>
              <a:rPr lang="es-MX" altLang="he-IL" dirty="0" smtClean="0"/>
              <a:t> logicial descripciones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867400"/>
          </a:xfrm>
          <a:noFill/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  The process of constructing a decision tree can be seen as searching the </a:t>
            </a:r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hypothesis space H.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 The goal is to construct an hypothesis </a:t>
            </a:r>
            <a:r>
              <a:rPr lang="en-US" altLang="he-IL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that explains the data in the training set.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  The hypothesis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is a logical description of the form: </a:t>
            </a:r>
          </a:p>
          <a:p>
            <a:pPr marL="0" indent="0" algn="just">
              <a:buNone/>
            </a:pP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H: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he-IL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\/  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he-IL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\/ … \/ </a:t>
            </a:r>
            <a:r>
              <a:rPr lang="en-US" altLang="he-IL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he-IL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he-IL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he-IL" i="1" baseline="-25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altLang="he-IL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altLang="he-IL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x Q(x)  &lt;=&gt; </a:t>
            </a:r>
            <a:r>
              <a:rPr lang="en-US" altLang="he-IL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he-IL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   where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b="1" i="1" dirty="0" smtClean="0">
                <a:latin typeface="Times New Roman" pitchFamily="18" charset="0"/>
                <a:cs typeface="Times New Roman" pitchFamily="18" charset="0"/>
              </a:rPr>
              <a:t>Q(x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is the goal predicate and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he-IL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he-IL" b="1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he-IL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dirty="0" smtClean="0">
                <a:latin typeface="Times New Roman" pitchFamily="18" charset="0"/>
                <a:cs typeface="Times New Roman" pitchFamily="18" charset="0"/>
              </a:rPr>
              <a:t>are candidate definitions.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33600" y="4038600"/>
            <a:ext cx="51054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0" bIns="0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1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altLang="he-IL" dirty="0" err="1"/>
              <a:t>Learning</a:t>
            </a:r>
            <a:r>
              <a:rPr lang="es-MX" altLang="he-IL" dirty="0"/>
              <a:t> logicial descripciones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143000"/>
                <a:ext cx="9144000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if hypothesis </a:t>
                </a: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is consistent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with the entire training set, it has to be consistent with each example. </a:t>
                </a:r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What would it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mean for it to be inconsistent with an example? This can happen in one of two ways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Two Case:</a:t>
                </a:r>
              </a:p>
              <a:p>
                <a:pPr marL="571500" indent="-571500" algn="just">
                  <a:buFont typeface="Wingdings" pitchFamily="2" charset="2"/>
                  <a:buChar char="q"/>
                </a:pP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False negative example: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the hypothesis predicts it should be a negative example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but it is in fact positive</a:t>
                </a:r>
              </a:p>
              <a:p>
                <a:pPr marL="571500" indent="-571500" algn="just">
                  <a:buFont typeface="Wingdings" pitchFamily="2" charset="2"/>
                  <a:buChar char="q"/>
                </a:pP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False positive example: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should be positive</a:t>
                </a:r>
              </a:p>
              <a:p>
                <a:pPr algn="just"/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   but it is actually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negative</a:t>
                </a:r>
              </a:p>
              <a:p>
                <a:pPr marL="457200" indent="-457200" algn="just">
                  <a:buFont typeface="Wingdings" pitchFamily="2" charset="2"/>
                  <a:buChar char="q"/>
                </a:pP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6001643"/>
              </a:xfrm>
              <a:prstGeom prst="rect">
                <a:avLst/>
              </a:prstGeom>
              <a:blipFill rotWithShape="1">
                <a:blip r:embed="rId2"/>
                <a:stretch>
                  <a:fillRect l="-1667" t="-1423" r="-2733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altLang="he-IL" dirty="0" err="1"/>
              <a:t>Learning</a:t>
            </a:r>
            <a:r>
              <a:rPr lang="es-MX" altLang="he-IL" dirty="0"/>
              <a:t> logicial descripciones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example can be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hypothiesis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if the hypothesis says it should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be negative but in fact it is positive. For instance, the new example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XI3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described by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5950"/>
            <a:ext cx="80295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550" y="2978013"/>
                <a:ext cx="912844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would be a false negative for the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given earlier.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and the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example description,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can deduce both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WillWait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(X13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), w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hich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is what the example says,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itchFamily="18" charset="0"/>
                        <a:cs typeface="Times New Roman" pitchFamily="18" charset="0"/>
                      </a:rPr>
                      <m:t>WillWait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itchFamily="18" charset="0"/>
                        <a:cs typeface="Times New Roman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itchFamily="18" charset="0"/>
                        <a:cs typeface="Times New Roman" pitchFamily="18" charset="0"/>
                      </a:rPr>
                      <m:t>13)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, w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hich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is what the hypothesis predicts. 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hypothesis and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example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are therefore logically inconsistent.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" y="2978013"/>
                <a:ext cx="9128449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1403" t="-1536" r="-334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Hypothesis and Hypothesis Space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066800"/>
                <a:ext cx="8915400" cy="3508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If an example is a false positive or false negative for a hypothesis, then the example and the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hypothesis are logically inconsistent with each other. Assuming that the example is a correct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observation of fact, then the hypothesis can be ruled out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Suppose, for example,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that the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 is denoted by the sentence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the hypothesis space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⋁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⋁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⋁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 ,…….,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⋁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/>
                  <a:t>Then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inconsistent with </a:t>
                </a:r>
                <a:r>
                  <a:rPr lang="en-US" sz="2400" i="1" dirty="0"/>
                  <a:t>H2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H3, </a:t>
                </a:r>
                <a:r>
                  <a:rPr lang="en-US" sz="2400" dirty="0"/>
                  <a:t>the logical inference system can deduce the </a:t>
                </a:r>
                <a:r>
                  <a:rPr lang="en-US" sz="2400" dirty="0" smtClean="0"/>
                  <a:t>new hypothesis </a:t>
                </a:r>
                <a:r>
                  <a:rPr lang="en-US" sz="2400" dirty="0"/>
                  <a:t>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⋁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915400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94" t="-868" r="-1847" b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0360"/>
            <a:ext cx="8854751" cy="556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7489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Current-Best Hypothesis Search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Idea very simple: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adjust hypothesis to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maintain consistency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examples and </a:t>
            </a:r>
            <a:r>
              <a:rPr lang="en-US" sz="3600" dirty="0"/>
              <a:t>maintain a single hypothesis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Uses specialization/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generalisation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current hypothesis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to exclude false positives/include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false negatives.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Assumes “more general than” and “more specific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than” relations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to search hypothesis space efficiently</a:t>
            </a:r>
          </a:p>
        </p:txBody>
      </p:sp>
    </p:spTree>
    <p:extLst>
      <p:ext uri="{BB962C8B-B14F-4D97-AF65-F5344CB8AC3E}">
        <p14:creationId xmlns:p14="http://schemas.microsoft.com/office/powerpoint/2010/main" val="38163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Current-Best Hypothesis Search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4765073"/>
            <a:ext cx="8763000" cy="205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7776" y="1013633"/>
                <a:ext cx="9532776" cy="357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Suppose we have some hypothesis such as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Which we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have grown quite fond.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As long as each new example is consistent, we need do nothing.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along comes a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false negative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What do we do? Figure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schematically 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As a region: everything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inside the rectangle is part of the extension of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,.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xamples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that have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Actually been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seen so far are shown as "+" or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"-",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we see that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H,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correctly categorizes all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examples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as positive or negative examples of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Will Wait.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6" y="1013633"/>
                <a:ext cx="9532776" cy="3570208"/>
              </a:xfrm>
              <a:prstGeom prst="rect">
                <a:avLst/>
              </a:prstGeom>
              <a:blipFill rotWithShape="1">
                <a:blip r:embed="rId3"/>
                <a:stretch>
                  <a:fillRect l="-895" t="-1365" r="-1087" b="-2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Current-Best Hypothesis Search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4765073"/>
            <a:ext cx="8763000" cy="205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76" y="762000"/>
            <a:ext cx="9410781" cy="3908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Figure 19.l(b),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circled) is a false negative: the hypothesis says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be negative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actually positive.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extension of the hypothesis must be increased to include it.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generalization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possible generalization is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Figure 19.l(c).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q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Figure 19.l(d), we see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 positive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hypothesis says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new example (circled) should be positive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actually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negative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extension of the hypothesis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be decreased to exclude the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specialization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Figure 19.l(e) we see one possible specialization of the hypothesis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2345"/>
            <a:ext cx="8991600" cy="6234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Inductive Learning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Given the set of all hypotheses, eliminate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each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one that is inconsistent with examples.</a:t>
            </a:r>
          </a:p>
          <a:p>
            <a:pPr marL="1485900" lvl="2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The set of all hypotheses is infinite!</a:t>
            </a:r>
          </a:p>
          <a:p>
            <a:pPr marL="1485900" lvl="2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Shrink it yet still be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realizable</a:t>
            </a:r>
          </a:p>
          <a:p>
            <a:pPr marL="571500" indent="-57150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Current-best-hypothesis search</a:t>
            </a:r>
          </a:p>
          <a:p>
            <a:pPr marL="1485900" lvl="2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Maintain a single hypothesis</a:t>
            </a:r>
          </a:p>
          <a:p>
            <a:pPr marL="1485900" lvl="2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Generalize it for false negatives</a:t>
            </a:r>
          </a:p>
          <a:p>
            <a:pPr marL="1485900" lvl="2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Specialize it for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2037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Current-Best Hypothesis Search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9" y="990600"/>
            <a:ext cx="8763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773" y="4715458"/>
            <a:ext cx="9136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"more general than" and "more specific than" relations between hypotheses provide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logical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structure on the hypothesis space that makes efficient search possible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can now specify the CURRENT-B EST-LEARNING algorithm, shown in Figure 19.2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Notice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each time we consider generalizing or specializing the hypothesis,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check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consistency with the other examples, because an arbitrary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increase/decrease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extension might include/exclude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previously seen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negative/positive 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4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7867" cy="45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Best Hypothesis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990600"/>
            <a:ext cx="908118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2578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Things to note: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Non-deterministic choice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specialization/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generalisation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Does not provide rules for spec./gen.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One possibility: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add/drop conditions</a:t>
            </a:r>
          </a:p>
        </p:txBody>
      </p:sp>
    </p:spTree>
    <p:extLst>
      <p:ext uri="{BB962C8B-B14F-4D97-AF65-F5344CB8AC3E}">
        <p14:creationId xmlns:p14="http://schemas.microsoft.com/office/powerpoint/2010/main" val="34707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Current-best-hypothesis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371600"/>
            <a:ext cx="9031014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1. Pick a random example to define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initial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hypothesis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For each example,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–In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case of a false negative: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•Generalize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hypothesis to include it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–In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case of a false positive: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•Specialize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hypothesis to exclude it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3. Return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3438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Current-best-hypothesis 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0" y="1219200"/>
            <a:ext cx="91408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defined generalization and specialization as operations that change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hypothesis.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need to determine exactly how they can be implemented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syntactic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 that change the candidate definition associated with the hypothesis,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carry them out.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done by first noting that generalization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Specialization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logical relationships between hypotheses</a:t>
            </a:r>
          </a:p>
        </p:txBody>
      </p:sp>
    </p:spTree>
    <p:extLst>
      <p:ext uri="{BB962C8B-B14F-4D97-AF65-F5344CB8AC3E}">
        <p14:creationId xmlns:p14="http://schemas.microsoft.com/office/powerpoint/2010/main" val="25347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Current-best-hypothesis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326" y="1219200"/>
                <a:ext cx="8968273" cy="504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If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with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a generalization of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with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 we must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⋁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)⟹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in order to construct a generalization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we simply need to find a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that is logically implied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This is easily done. 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(x)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𝐴𝑙𝑡𝑒𝑟𝑛𝑒𝑡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)∧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𝑃𝑎𝑡𝑟𝑜𝑛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𝑠𝑜𝑚𝑒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 one possible generalization is given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𝑃𝑎𝑡𝑟𝑜𝑛𝑠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𝑠𝑜𝑚𝑒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This is called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dropping condition.</a:t>
                </a:r>
              </a:p>
              <a:p>
                <a:pPr algn="just"/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Intuitively, it generates a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weaker definition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therefore allows a larger set of positive examples.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are a number of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other generalization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operations, depending on the language being operated on.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Similarly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we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can specialize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hypothesis by adding extra conditions to its candidate definition or by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removing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disjuncts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from a disjunctive definition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Let us see how this works on the restaurant example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using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data in Figure 18.3.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" y="1219200"/>
                <a:ext cx="896827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612" t="-604" r="-1428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1295400"/>
            <a:ext cx="87058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4022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Current-best-hypothesis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914400"/>
                <a:ext cx="9144000" cy="597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first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positive.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Alternate(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true, so let the initial hypothesis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𝑊𝑖𝑙𝑙𝑊𝑎𝑖𝑡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𝐴𝑙𝑡𝑒𝑟𝑛𝑒𝑡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Second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is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negative.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predicts it to be positive, so it is a false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positive . Therefore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, we need to specialize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This can be done by adding an extra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condition  that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will rule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One possibility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: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𝑊𝑖𝑙𝑙𝑊𝑎𝑖𝑡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𝐴𝑙𝑡𝑒𝑟𝑛𝑒𝑡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𝑃𝑎𝑡𝑟𝑜𝑛𝑠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𝑠𝑜𝑚𝑒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).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Third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is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positive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predicts it to be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negative,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so it is a false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negative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Therefore, we need to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generalize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</a:t>
                </a:r>
                <a:r>
                  <a:rPr lang="en-US" sz="2000" i="1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We </a:t>
                </a:r>
                <a:r>
                  <a:rPr lang="en-US" sz="2000" i="1" dirty="0" err="1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dropd</a:t>
                </a:r>
                <a:r>
                  <a:rPr lang="en-US" sz="2000" i="1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 </a:t>
                </a:r>
                <a:r>
                  <a:rPr lang="en-US" sz="2000" i="1" dirty="0" err="1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Alternet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condition.</a:t>
                </a:r>
                <a:endParaRPr lang="en-US" sz="2000" dirty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: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𝑊𝑖𝑙𝑙𝑊𝑎𝑖𝑡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𝑃𝑎𝑡𝑟𝑜𝑛𝑠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𝑠𝑜𝑚𝑒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).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fourth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is positive.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 predicts it to be negative, so it is a false negative . Therefore, we need to generalize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</a:t>
                </a:r>
                <a:r>
                  <a:rPr lang="en-US" sz="2000" dirty="0"/>
                  <a:t>We cannot drop the </a:t>
                </a:r>
                <a:r>
                  <a:rPr lang="en-US" sz="2000" i="1" dirty="0"/>
                  <a:t>Patrons </a:t>
                </a:r>
                <a:r>
                  <a:rPr lang="en-US" sz="2000" dirty="0"/>
                  <a:t>condition, because</a:t>
                </a:r>
              </a:p>
              <a:p>
                <a:r>
                  <a:rPr lang="en-US" sz="2000" dirty="0"/>
                  <a:t>that would yield an all-inclusive hypothesis that would be inconsistent </a:t>
                </a:r>
                <a:r>
                  <a:rPr lang="en-US" sz="2000" dirty="0" smtClean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. One possibility is to add a </a:t>
                </a:r>
                <a:r>
                  <a:rPr lang="en-US" sz="2000" dirty="0" err="1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disjinct</a:t>
                </a:r>
                <a:r>
                  <a:rPr lang="en-US" sz="2000" dirty="0" smtClean="0">
                    <a:latin typeface="Times New Roman" pitchFamily="18" charset="0"/>
                    <a:ea typeface="Tahoma" pitchFamily="34" charset="0"/>
                    <a:cs typeface="Times New Roman" pitchFamily="18" charset="0"/>
                  </a:rPr>
                  <a:t>: </a:t>
                </a:r>
              </a:p>
              <a:p>
                <a:endParaRPr lang="en-US" sz="2000" dirty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: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𝑊𝑖𝑙𝑙𝑊𝑎𝑖𝑡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𝑃𝑎𝑡𝑟𝑜𝑛𝑠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𝑠𝑜𝑚𝑒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)∨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𝑃𝑎𝑡𝑟𝑜𝑛𝑠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𝐹𝑢𝑙𝑙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∧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𝐹𝑟𝑖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  <a:p>
                <a:r>
                  <a:rPr lang="en-US" sz="2000" dirty="0"/>
                  <a:t>Already, the hypothesis is starting to look reasonable. Obviously, there are other </a:t>
                </a:r>
                <a:r>
                  <a:rPr lang="en-US" sz="2000" dirty="0" smtClean="0"/>
                  <a:t>possibilities consistent </a:t>
                </a:r>
                <a:r>
                  <a:rPr lang="en-US" sz="2000" dirty="0"/>
                  <a:t>with the first four examples</a:t>
                </a:r>
                <a:r>
                  <a:rPr lang="en-US" sz="2000" dirty="0" smtClean="0"/>
                  <a:t>;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979714"/>
              </a:xfrm>
              <a:prstGeom prst="rect">
                <a:avLst/>
              </a:prstGeom>
              <a:blipFill rotWithShape="1">
                <a:blip r:embed="rId2"/>
                <a:stretch>
                  <a:fillRect l="-667" t="-510" r="-533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4022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Current-best-hypothesis 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are two of them: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6065"/>
            <a:ext cx="709723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1236" y="4114800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CURRENT-BEST-LEARNING algorithm is described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non-deterministically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because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point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there may be several possible specializations or generalizations that can be applied.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choices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are made will not necessarily lead to the simplest hypothesis, and may lead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unrecoverable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situation where no simple modification of the hypothesis is consistent with all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of the data. In such cases, the program must backtrack to a previous choice point</a:t>
            </a:r>
          </a:p>
        </p:txBody>
      </p:sp>
    </p:spTree>
    <p:extLst>
      <p:ext uri="{BB962C8B-B14F-4D97-AF65-F5344CB8AC3E}">
        <p14:creationId xmlns:p14="http://schemas.microsoft.com/office/powerpoint/2010/main" val="22870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4022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Current-best-hypothesis 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ome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difficulties arise: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8" y="1905000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the previous instances over again for each modification is very expensive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The search process may involve a great deal of backtracking.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Hypothesis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space can be a doubly exponentially large place.</a:t>
            </a:r>
          </a:p>
        </p:txBody>
      </p:sp>
    </p:spTree>
    <p:extLst>
      <p:ext uri="{BB962C8B-B14F-4D97-AF65-F5344CB8AC3E}">
        <p14:creationId xmlns:p14="http://schemas.microsoft.com/office/powerpoint/2010/main" val="30194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How to Generalize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5949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1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9144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2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How to Specialize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3331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Generalize and Specialize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Must be consistent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with all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other examples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Non-deterministic</a:t>
            </a: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–At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any point there may be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several possible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specializations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 generalizations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that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10709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implement specialization and generalization of the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hypothesis?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3" y="1193251"/>
            <a:ext cx="8997613" cy="547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1890"/>
            <a:ext cx="8839200" cy="1219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Potential Problem of Current-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best-hypothesis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Have to check all examples again after each modification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Involves great deal of backtracking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made not necessarily lead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simplest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hypothesis.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May lead to an unrecoverable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situation where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simple modification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hypothesis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consistent with all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examples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program must backtrack to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previous choice point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Alternative: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maintain set of all hypotheses consistent with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151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1890"/>
            <a:ext cx="8839200" cy="1219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Potential Problem of Current-</a:t>
            </a:r>
            <a:br>
              <a:rPr lang="en-US" dirty="0"/>
            </a:br>
            <a:r>
              <a:rPr lang="en-US" dirty="0"/>
              <a:t>best-hypothesis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03131"/>
            <a:ext cx="9210675" cy="528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8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991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Backtracking arises because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current-best-hypothesis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has to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particular hypothesis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its best guess even though it does not have enough data yet to be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choice.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such that consistency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guaranteed without backtracking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Partial ordering on the hypothesis space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Generalization/specialization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G-set, most general boundary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S-set, most specific boundary</a:t>
            </a:r>
          </a:p>
        </p:txBody>
      </p:sp>
    </p:spTree>
    <p:extLst>
      <p:ext uri="{BB962C8B-B14F-4D97-AF65-F5344CB8AC3E}">
        <p14:creationId xmlns:p14="http://schemas.microsoft.com/office/powerpoint/2010/main" val="10682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77"/>
          <a:stretch/>
        </p:blipFill>
        <p:spPr bwMode="auto">
          <a:xfrm>
            <a:off x="0" y="838200"/>
            <a:ext cx="912297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0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9144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Version Space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=set of remaining hypothesis</a:t>
                </a:r>
              </a:p>
              <a:p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Algorithm:</a:t>
                </a:r>
              </a:p>
              <a:p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VERSION-SPACE-LEARNING(example)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1. 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𝑠𝑒𝑡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h𝑦𝑝𝑜𝑡h𝑒𝑠𝑖𝑠</m:t>
                    </m:r>
                  </m:oMath>
                </a14:m>
                <a:endParaRPr lang="en-US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2.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for each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example e in examples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do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3.    if V is not empty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4.       then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cs typeface="Times New Roman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𝒉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: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𝒉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𝒊𝒔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𝒄𝒐𝒏𝒔𝒊𝒔𝒕𝒆𝒏𝒕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𝒘𝒊𝒕𝒉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5.  return V 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229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185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" y="4572000"/>
            <a:ext cx="878716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9940" y="1143000"/>
            <a:ext cx="9203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One important property of this approach is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incremental: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one never has to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go back and reexamine the old examples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remaining hypotheses are guaranteed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be consistent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with them anyway.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is also a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least-commitment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 because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 arbitrary choices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4572000"/>
            <a:ext cx="8991600" cy="17526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G-set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most general boundary (no more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     hypotheses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consistent with all examples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S-set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most specific boundary (no more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               hypotheses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consistent with all examples)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7" y="797480"/>
            <a:ext cx="3840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Version Space 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170085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ncremental approach  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don’t have to consider old examples again)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Least-commitment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8956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to write down disjunction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hypotheses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think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interval notation [1, 2]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Exploit ordering on hypotheses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boundary sets</a:t>
            </a:r>
          </a:p>
        </p:txBody>
      </p:sp>
    </p:spTree>
    <p:extLst>
      <p:ext uri="{BB962C8B-B14F-4D97-AF65-F5344CB8AC3E}">
        <p14:creationId xmlns:p14="http://schemas.microsoft.com/office/powerpoint/2010/main" val="1192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870585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8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Least-commitment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9" y="838200"/>
            <a:ext cx="86677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6" y="809953"/>
            <a:ext cx="87630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Version Space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990600"/>
                <a:ext cx="8915400" cy="5702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Everything between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(version space) is consistent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 with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examples and represented by boundary sets</a:t>
                </a: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Initially: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G = {True}, S = {False}</a:t>
                </a: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How to prove that this is a reasonable representation?</a:t>
                </a: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Need to show two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properties</a:t>
                </a:r>
              </a:p>
              <a:p>
                <a:pPr marL="1200150" lvl="2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Every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consistent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not in the boundary sets is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more specific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than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more general than some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follows from definition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1200150" lvl="2" indent="-285750" algn="just">
                  <a:buFont typeface="Wingdings" pitchFamily="2" charset="2"/>
                  <a:buChar char="q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00150" lvl="2" indent="-285750"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Every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more specific than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more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general than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consistent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2" algn="just"/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Any such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rejects all negative examples rejected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by each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member of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accepts all positive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examples accepted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by any member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of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Times New Roman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/>
                        <a:cs typeface="Times New Roman" pitchFamily="18" charset="0"/>
                      </a:rPr>
                      <m:t> →</m:t>
                    </m:r>
                    <m:r>
                      <a:rPr lang="en-US" sz="2400" b="1" i="1" dirty="0" smtClean="0">
                        <a:latin typeface="Cambria Math"/>
                        <a:cs typeface="Times New Roman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consistent: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915400" cy="5702330"/>
              </a:xfrm>
              <a:prstGeom prst="rect">
                <a:avLst/>
              </a:prstGeom>
              <a:blipFill rotWithShape="1">
                <a:blip r:embed="rId2"/>
                <a:stretch>
                  <a:fillRect l="-1025" t="-856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3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Version Space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no known examples “between” S and G, i.e.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outside  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inside G: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6" y="1905000"/>
            <a:ext cx="5648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7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3716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to deal with knowledge-based representations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inductive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learning?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Described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DTL in terms of logic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current-best learning (problems: backtracking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non-incremental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spaces as an incremental method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inductive learning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time: Knowledge Representation &amp; Reasoning</a:t>
            </a:r>
          </a:p>
        </p:txBody>
      </p:sp>
    </p:spTree>
    <p:extLst>
      <p:ext uri="{BB962C8B-B14F-4D97-AF65-F5344CB8AC3E}">
        <p14:creationId xmlns:p14="http://schemas.microsoft.com/office/powerpoint/2010/main" val="3604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Alternate: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there is a suitable alternative restaurant nearby.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whether the restaurant has a comfortable bar area to wait in.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Fri/Sat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true on Fridays and Saturdays.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Hungry: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we are hungry.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5. Patrons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many people are in the restaurant (values are None, Some, and Full).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6. Price: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restaurant's price range ($, $$, $$$).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7. Raining: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it is raining outside.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8. Reservation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whether we made a reservation.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9. 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kind of restaurant (French, Italian, Thai, or burger).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WaitEstimate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wait estimated by the host (0-10 minutes, 10-30, 30-60, &gt;60).</a:t>
            </a:r>
          </a:p>
        </p:txBody>
      </p:sp>
    </p:spTree>
    <p:extLst>
      <p:ext uri="{BB962C8B-B14F-4D97-AF65-F5344CB8AC3E}">
        <p14:creationId xmlns:p14="http://schemas.microsoft.com/office/powerpoint/2010/main" val="22452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 of 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066800"/>
                <a:ext cx="89916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Learning a rule for deciding whether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To wait for a table.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Examples were described by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attributes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such as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alternate, bar, </a:t>
                </a:r>
                <a:r>
                  <a:rPr lang="en-US" sz="2400" i="1" dirty="0" err="1" smtClean="0">
                    <a:latin typeface="Times New Roman" pitchFamily="18" charset="0"/>
                    <a:cs typeface="Times New Roman" pitchFamily="18" charset="0"/>
                  </a:rPr>
                  <a:t>fri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/ sat,</a:t>
                </a:r>
              </a:p>
              <a:p>
                <a:pPr algn="just"/>
                <a:endParaRPr lang="en-US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a logical setting, an example is an object that is described by a logical sentence;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attributes become unary predicates. 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Let us generically call the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just"/>
                <a:r>
                  <a:rPr lang="en-US" sz="2400" dirty="0"/>
                  <a:t>the first example from Figure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described by the sentences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8991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017" t="-1429" r="-196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3" y="4405245"/>
            <a:ext cx="8302476" cy="62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799" y="5027525"/>
            <a:ext cx="8591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will use the notation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(X i)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 o refer to the description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ere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be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expression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taking a single argument. The classification of the object is given by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</a:t>
            </a:r>
          </a:p>
          <a:p>
            <a:pPr algn="just"/>
            <a:r>
              <a:rPr lang="en-US" i="1" dirty="0" smtClean="0"/>
              <a:t>                                            </a:t>
            </a:r>
            <a:r>
              <a:rPr lang="en-US" b="1" i="1" dirty="0" smtClean="0"/>
              <a:t>Will </a:t>
            </a:r>
            <a:r>
              <a:rPr lang="en-US" b="1" i="1" dirty="0"/>
              <a:t>Wait </a:t>
            </a:r>
            <a:r>
              <a:rPr lang="en-US" b="1" dirty="0"/>
              <a:t>(XI) </a:t>
            </a:r>
            <a:r>
              <a:rPr lang="en-US" dirty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066800"/>
                <a:ext cx="899160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Generic </a:t>
                </a:r>
                <a:r>
                  <a:rPr lang="en-US" sz="2400" dirty="0"/>
                  <a:t>notation Q (X,) if the example is </a:t>
                </a:r>
                <a:r>
                  <a:rPr lang="en-US" sz="2400" dirty="0" smtClean="0"/>
                  <a:t>positive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sz="2400" i="1" dirty="0" smtClean="0">
                        <a:latin typeface="Cambria Math"/>
                      </a:rPr>
                      <m:t>𝑄</m:t>
                    </m:r>
                    <m:r>
                      <a:rPr lang="en-US" sz="2400" i="1" dirty="0" smtClean="0">
                        <a:latin typeface="Cambria Math"/>
                      </a:rPr>
                      <m:t> (</m:t>
                    </m:r>
                    <m:r>
                      <a:rPr lang="en-US" sz="2400" i="1" dirty="0">
                        <a:latin typeface="Cambria Math"/>
                      </a:rPr>
                      <m:t>𝑋</m:t>
                    </m:r>
                    <m:r>
                      <a:rPr lang="en-US" sz="2400" i="1" dirty="0">
                        <a:latin typeface="Cambria Math"/>
                      </a:rPr>
                      <m:t>,)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if the </a:t>
                </a:r>
                <a:r>
                  <a:rPr lang="en-US" sz="2400" dirty="0" smtClean="0"/>
                  <a:t>example is </a:t>
                </a:r>
                <a:r>
                  <a:rPr lang="en-US" sz="2400" dirty="0"/>
                  <a:t>negative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/>
                  <a:t>The aim of inductive learning in the logical setting is to </a:t>
                </a:r>
                <a:r>
                  <a:rPr lang="en-US" sz="2400" dirty="0">
                    <a:solidFill>
                      <a:srgbClr val="002060"/>
                    </a:solidFill>
                  </a:rPr>
                  <a:t>find an equivalent logical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expression for </a:t>
                </a:r>
                <a:r>
                  <a:rPr lang="en-US" sz="2400" dirty="0">
                    <a:solidFill>
                      <a:srgbClr val="002060"/>
                    </a:solidFill>
                  </a:rPr>
                  <a:t>the goal predicate Q that we can use to classify examples correctly.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Each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hypothesis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proposes such an expression, which we call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candidate definition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of the goal predicate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 </a:t>
                </a:r>
                <a:r>
                  <a:rPr lang="en-US" sz="2400" dirty="0"/>
                  <a:t>to denote the candidate definition, each </a:t>
                </a:r>
                <a:r>
                  <a:rPr lang="en-US" sz="2400" dirty="0" smtClean="0"/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a sentence of the </a:t>
                </a:r>
                <a:r>
                  <a:rPr lang="en-US" sz="2400" dirty="0" smtClean="0"/>
                  <a:t>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89916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017" t="-1173" r="-1831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4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599"/>
            <a:ext cx="7772400" cy="44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4641612"/>
            <a:ext cx="830140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2" y="20782"/>
            <a:ext cx="8839200" cy="914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hypothesis predicts that a certain set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Set of examples that satisfy a candidate definition = 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respective hypothesis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hypotheses with different extensions are therefore logically inconsistent with each other, because they disagree on their predictions for at least one example.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If </a:t>
            </a:r>
            <a:r>
              <a:rPr lang="en-US" sz="2400" dirty="0" smtClean="0"/>
              <a:t>they have </a:t>
            </a:r>
            <a:r>
              <a:rPr lang="en-US" sz="2400" dirty="0"/>
              <a:t>the same extension, they are logically equivalent</a:t>
            </a:r>
            <a:r>
              <a:rPr lang="en-US" sz="2400" dirty="0" smtClean="0"/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2783</Words>
  <Application>Microsoft Office PowerPoint</Application>
  <PresentationFormat>On-screen Show (4:3)</PresentationFormat>
  <Paragraphs>252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Knowledge in Learning</vt:lpstr>
      <vt:lpstr>Inductive Learning</vt:lpstr>
      <vt:lpstr>Hypothesis</vt:lpstr>
      <vt:lpstr>Hypothesis</vt:lpstr>
      <vt:lpstr>Explanation</vt:lpstr>
      <vt:lpstr>Attribute of Dataset</vt:lpstr>
      <vt:lpstr>Hypothesis</vt:lpstr>
      <vt:lpstr>PowerPoint Presentation</vt:lpstr>
      <vt:lpstr>Hypothesis</vt:lpstr>
      <vt:lpstr>Hypothesis space </vt:lpstr>
      <vt:lpstr>Learning logicial descripciones</vt:lpstr>
      <vt:lpstr>Learning logicial descripciones</vt:lpstr>
      <vt:lpstr>Learning logicial descripciones</vt:lpstr>
      <vt:lpstr>Hypothesis and Hypothesis Space</vt:lpstr>
      <vt:lpstr>Definitions</vt:lpstr>
      <vt:lpstr>PowerPoint Presentation</vt:lpstr>
      <vt:lpstr>Current-Best Hypothesis Search</vt:lpstr>
      <vt:lpstr>Current-Best Hypothesis Search</vt:lpstr>
      <vt:lpstr>Current-Best Hypothesis Search</vt:lpstr>
      <vt:lpstr>Current-Best Hypothesis Search</vt:lpstr>
      <vt:lpstr>Current Best Hypothesis</vt:lpstr>
      <vt:lpstr>Current-best-hypothesis Search</vt:lpstr>
      <vt:lpstr>Current-best-hypothesis search</vt:lpstr>
      <vt:lpstr>Current-best-hypothesis search</vt:lpstr>
      <vt:lpstr>Hypothesis</vt:lpstr>
      <vt:lpstr>Current-best-hypothesis search</vt:lpstr>
      <vt:lpstr>Current-best-hypothesis search</vt:lpstr>
      <vt:lpstr>Current-best-hypothesis search</vt:lpstr>
      <vt:lpstr>How to Generalize</vt:lpstr>
      <vt:lpstr>How to Specialize</vt:lpstr>
      <vt:lpstr>Generalize and Specialize</vt:lpstr>
      <vt:lpstr>How to implement specialization and generalization of the  hypothesis?</vt:lpstr>
      <vt:lpstr>Potential Problem of Current- best-hypothesis Search</vt:lpstr>
      <vt:lpstr>Potential Problem of Current- best-hypothesis Search</vt:lpstr>
      <vt:lpstr>Least-commitment search</vt:lpstr>
      <vt:lpstr>Least-commitment search</vt:lpstr>
      <vt:lpstr>Least-commitment search</vt:lpstr>
      <vt:lpstr>Least-commitment search</vt:lpstr>
      <vt:lpstr>Least-commitment search</vt:lpstr>
      <vt:lpstr>Least-commitment search</vt:lpstr>
      <vt:lpstr>Version Space Learning</vt:lpstr>
      <vt:lpstr>Version Space Learning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</dc:title>
  <dc:creator>Abid</dc:creator>
  <cp:lastModifiedBy>Abid</cp:lastModifiedBy>
  <cp:revision>240</cp:revision>
  <dcterms:created xsi:type="dcterms:W3CDTF">2006-08-16T00:00:00Z</dcterms:created>
  <dcterms:modified xsi:type="dcterms:W3CDTF">2018-08-30T07:19:55Z</dcterms:modified>
</cp:coreProperties>
</file>