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4" r:id="rId2"/>
    <p:sldId id="256" r:id="rId3"/>
    <p:sldId id="257" r:id="rId4"/>
    <p:sldId id="283" r:id="rId5"/>
    <p:sldId id="258" r:id="rId6"/>
    <p:sldId id="259" r:id="rId7"/>
    <p:sldId id="265" r:id="rId8"/>
    <p:sldId id="266" r:id="rId9"/>
    <p:sldId id="267" r:id="rId10"/>
    <p:sldId id="261" r:id="rId11"/>
    <p:sldId id="269" r:id="rId12"/>
    <p:sldId id="268" r:id="rId13"/>
    <p:sldId id="271" r:id="rId14"/>
    <p:sldId id="272" r:id="rId15"/>
    <p:sldId id="291" r:id="rId16"/>
    <p:sldId id="277" r:id="rId17"/>
    <p:sldId id="278" r:id="rId18"/>
    <p:sldId id="280" r:id="rId19"/>
    <p:sldId id="289" r:id="rId20"/>
    <p:sldId id="285" r:id="rId21"/>
    <p:sldId id="286" r:id="rId22"/>
    <p:sldId id="287" r:id="rId23"/>
    <p:sldId id="288" r:id="rId24"/>
    <p:sldId id="290" r:id="rId25"/>
    <p:sldId id="264"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65" charset="0"/>
        <a:ea typeface="+mn-ea"/>
        <a:cs typeface="Arial" charset="0"/>
      </a:defRPr>
    </a:lvl1pPr>
    <a:lvl2pPr marL="457200" algn="l" rtl="0" fontAlgn="base">
      <a:spcBef>
        <a:spcPct val="0"/>
      </a:spcBef>
      <a:spcAft>
        <a:spcPct val="0"/>
      </a:spcAft>
      <a:defRPr kern="1200">
        <a:solidFill>
          <a:schemeClr val="tx1"/>
        </a:solidFill>
        <a:latin typeface="Calibri" pitchFamily="-65" charset="0"/>
        <a:ea typeface="+mn-ea"/>
        <a:cs typeface="Arial" charset="0"/>
      </a:defRPr>
    </a:lvl2pPr>
    <a:lvl3pPr marL="914400" algn="l" rtl="0" fontAlgn="base">
      <a:spcBef>
        <a:spcPct val="0"/>
      </a:spcBef>
      <a:spcAft>
        <a:spcPct val="0"/>
      </a:spcAft>
      <a:defRPr kern="1200">
        <a:solidFill>
          <a:schemeClr val="tx1"/>
        </a:solidFill>
        <a:latin typeface="Calibri" pitchFamily="-65" charset="0"/>
        <a:ea typeface="+mn-ea"/>
        <a:cs typeface="Arial" charset="0"/>
      </a:defRPr>
    </a:lvl3pPr>
    <a:lvl4pPr marL="1371600" algn="l" rtl="0" fontAlgn="base">
      <a:spcBef>
        <a:spcPct val="0"/>
      </a:spcBef>
      <a:spcAft>
        <a:spcPct val="0"/>
      </a:spcAft>
      <a:defRPr kern="1200">
        <a:solidFill>
          <a:schemeClr val="tx1"/>
        </a:solidFill>
        <a:latin typeface="Calibri" pitchFamily="-65" charset="0"/>
        <a:ea typeface="+mn-ea"/>
        <a:cs typeface="Arial" charset="0"/>
      </a:defRPr>
    </a:lvl4pPr>
    <a:lvl5pPr marL="1828800" algn="l" rtl="0" fontAlgn="base">
      <a:spcBef>
        <a:spcPct val="0"/>
      </a:spcBef>
      <a:spcAft>
        <a:spcPct val="0"/>
      </a:spcAft>
      <a:defRPr kern="1200">
        <a:solidFill>
          <a:schemeClr val="tx1"/>
        </a:solidFill>
        <a:latin typeface="Calibri" pitchFamily="-65" charset="0"/>
        <a:ea typeface="+mn-ea"/>
        <a:cs typeface="Arial" charset="0"/>
      </a:defRPr>
    </a:lvl5pPr>
    <a:lvl6pPr marL="2286000" algn="l" defTabSz="914400" rtl="0" eaLnBrk="1" latinLnBrk="0" hangingPunct="1">
      <a:defRPr kern="1200">
        <a:solidFill>
          <a:schemeClr val="tx1"/>
        </a:solidFill>
        <a:latin typeface="Calibri" pitchFamily="-65" charset="0"/>
        <a:ea typeface="+mn-ea"/>
        <a:cs typeface="Arial" charset="0"/>
      </a:defRPr>
    </a:lvl6pPr>
    <a:lvl7pPr marL="2743200" algn="l" defTabSz="914400" rtl="0" eaLnBrk="1" latinLnBrk="0" hangingPunct="1">
      <a:defRPr kern="1200">
        <a:solidFill>
          <a:schemeClr val="tx1"/>
        </a:solidFill>
        <a:latin typeface="Calibri" pitchFamily="-65" charset="0"/>
        <a:ea typeface="+mn-ea"/>
        <a:cs typeface="Arial" charset="0"/>
      </a:defRPr>
    </a:lvl7pPr>
    <a:lvl8pPr marL="3200400" algn="l" defTabSz="914400" rtl="0" eaLnBrk="1" latinLnBrk="0" hangingPunct="1">
      <a:defRPr kern="1200">
        <a:solidFill>
          <a:schemeClr val="tx1"/>
        </a:solidFill>
        <a:latin typeface="Calibri" pitchFamily="-65" charset="0"/>
        <a:ea typeface="+mn-ea"/>
        <a:cs typeface="Arial" charset="0"/>
      </a:defRPr>
    </a:lvl8pPr>
    <a:lvl9pPr marL="3657600" algn="l" defTabSz="914400" rtl="0" eaLnBrk="1" latinLnBrk="0" hangingPunct="1">
      <a:defRPr kern="1200">
        <a:solidFill>
          <a:schemeClr val="tx1"/>
        </a:solidFill>
        <a:latin typeface="Calibri" pitchFamily="-65"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2079" autoAdjust="0"/>
  </p:normalViewPr>
  <p:slideViewPr>
    <p:cSldViewPr>
      <p:cViewPr>
        <p:scale>
          <a:sx n="52" d="100"/>
          <a:sy n="52" d="100"/>
        </p:scale>
        <p:origin x="-1896" y="-25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0C0EA0-D88F-4A20-B3BB-1969671BEFCE}" type="doc">
      <dgm:prSet loTypeId="urn:microsoft.com/office/officeart/2005/8/layout/process2" loCatId="process" qsTypeId="urn:microsoft.com/office/officeart/2005/8/quickstyle/simple1" qsCatId="simple" csTypeId="urn:microsoft.com/office/officeart/2005/8/colors/colorful1#1" csCatId="colorful" phldr="1"/>
      <dgm:spPr/>
    </dgm:pt>
    <dgm:pt modelId="{3F114F81-EAD3-4903-AAE5-008533BDFA35}">
      <dgm:prSet phldrT="[Text]"/>
      <dgm:spPr/>
      <dgm:t>
        <a:bodyPr/>
        <a:lstStyle/>
        <a:p>
          <a:r>
            <a:rPr lang="en-US" dirty="0" smtClean="0"/>
            <a:t>Marketing</a:t>
          </a:r>
          <a:endParaRPr lang="en-US" dirty="0"/>
        </a:p>
      </dgm:t>
    </dgm:pt>
    <dgm:pt modelId="{8ACEB936-3791-44CF-9926-C533997DB265}" type="parTrans" cxnId="{E1018144-CC84-4639-B10B-0D09238DE678}">
      <dgm:prSet/>
      <dgm:spPr/>
      <dgm:t>
        <a:bodyPr/>
        <a:lstStyle/>
        <a:p>
          <a:endParaRPr lang="en-US"/>
        </a:p>
      </dgm:t>
    </dgm:pt>
    <dgm:pt modelId="{F3221945-98B3-4335-9F86-7D3DCE005761}" type="sibTrans" cxnId="{E1018144-CC84-4639-B10B-0D09238DE678}">
      <dgm:prSet/>
      <dgm:spPr/>
      <dgm:t>
        <a:bodyPr/>
        <a:lstStyle/>
        <a:p>
          <a:endParaRPr lang="en-US"/>
        </a:p>
      </dgm:t>
    </dgm:pt>
    <dgm:pt modelId="{3EA56A1B-77E9-4FC9-B9C0-C6EB9CC05448}">
      <dgm:prSet phldrT="[Text]"/>
      <dgm:spPr/>
      <dgm:t>
        <a:bodyPr/>
        <a:lstStyle/>
        <a:p>
          <a:r>
            <a:rPr lang="en-US" dirty="0" smtClean="0"/>
            <a:t>Demand</a:t>
          </a:r>
          <a:endParaRPr lang="en-US" dirty="0"/>
        </a:p>
      </dgm:t>
    </dgm:pt>
    <dgm:pt modelId="{CB1BEB2F-AE8E-4150-9961-213A22AB2C24}" type="parTrans" cxnId="{F76FA99F-F7F9-4AD4-86CC-7C5928E1D4FE}">
      <dgm:prSet/>
      <dgm:spPr/>
      <dgm:t>
        <a:bodyPr/>
        <a:lstStyle/>
        <a:p>
          <a:endParaRPr lang="en-US"/>
        </a:p>
      </dgm:t>
    </dgm:pt>
    <dgm:pt modelId="{4E9C6932-0CF2-4FFE-81F7-3D3ACD9D49F0}" type="sibTrans" cxnId="{F76FA99F-F7F9-4AD4-86CC-7C5928E1D4FE}">
      <dgm:prSet/>
      <dgm:spPr/>
      <dgm:t>
        <a:bodyPr/>
        <a:lstStyle/>
        <a:p>
          <a:endParaRPr lang="en-US"/>
        </a:p>
      </dgm:t>
    </dgm:pt>
    <dgm:pt modelId="{2DF4B2E9-21D1-427E-9658-091ABCF516C2}">
      <dgm:prSet phldrT="[Text]"/>
      <dgm:spPr/>
      <dgm:t>
        <a:bodyPr/>
        <a:lstStyle/>
        <a:p>
          <a:r>
            <a:rPr lang="en-US" dirty="0" smtClean="0"/>
            <a:t>Revenue</a:t>
          </a:r>
          <a:endParaRPr lang="en-US" dirty="0"/>
        </a:p>
      </dgm:t>
    </dgm:pt>
    <dgm:pt modelId="{ACE4E169-9CE6-47C0-92AE-16430F21F029}" type="parTrans" cxnId="{B12309A2-88C4-450D-95C3-3E66A02DDB5A}">
      <dgm:prSet/>
      <dgm:spPr/>
      <dgm:t>
        <a:bodyPr/>
        <a:lstStyle/>
        <a:p>
          <a:endParaRPr lang="en-US"/>
        </a:p>
      </dgm:t>
    </dgm:pt>
    <dgm:pt modelId="{0FE3F8EA-5AFA-4E8A-AB58-8656801830F4}" type="sibTrans" cxnId="{B12309A2-88C4-450D-95C3-3E66A02DDB5A}">
      <dgm:prSet/>
      <dgm:spPr/>
      <dgm:t>
        <a:bodyPr/>
        <a:lstStyle/>
        <a:p>
          <a:endParaRPr lang="en-US"/>
        </a:p>
      </dgm:t>
    </dgm:pt>
    <dgm:pt modelId="{AE71CEA0-37BB-4A6F-90C7-13FFD20BBA42}" type="pres">
      <dgm:prSet presAssocID="{E40C0EA0-D88F-4A20-B3BB-1969671BEFCE}" presName="linearFlow" presStyleCnt="0">
        <dgm:presLayoutVars>
          <dgm:resizeHandles val="exact"/>
        </dgm:presLayoutVars>
      </dgm:prSet>
      <dgm:spPr/>
    </dgm:pt>
    <dgm:pt modelId="{443D5353-0F2F-4162-9C74-391879A80545}" type="pres">
      <dgm:prSet presAssocID="{3F114F81-EAD3-4903-AAE5-008533BDFA35}" presName="node" presStyleLbl="node1" presStyleIdx="0" presStyleCnt="3">
        <dgm:presLayoutVars>
          <dgm:bulletEnabled val="1"/>
        </dgm:presLayoutVars>
      </dgm:prSet>
      <dgm:spPr/>
      <dgm:t>
        <a:bodyPr/>
        <a:lstStyle/>
        <a:p>
          <a:endParaRPr lang="en-US"/>
        </a:p>
      </dgm:t>
    </dgm:pt>
    <dgm:pt modelId="{136C4FAA-D39F-40B6-AFDA-8A74A483149B}" type="pres">
      <dgm:prSet presAssocID="{F3221945-98B3-4335-9F86-7D3DCE005761}" presName="sibTrans" presStyleLbl="sibTrans2D1" presStyleIdx="0" presStyleCnt="2"/>
      <dgm:spPr/>
      <dgm:t>
        <a:bodyPr/>
        <a:lstStyle/>
        <a:p>
          <a:endParaRPr lang="en-US"/>
        </a:p>
      </dgm:t>
    </dgm:pt>
    <dgm:pt modelId="{E74AC834-2511-4320-B2A2-04E3DFF77C65}" type="pres">
      <dgm:prSet presAssocID="{F3221945-98B3-4335-9F86-7D3DCE005761}" presName="connectorText" presStyleLbl="sibTrans2D1" presStyleIdx="0" presStyleCnt="2"/>
      <dgm:spPr/>
      <dgm:t>
        <a:bodyPr/>
        <a:lstStyle/>
        <a:p>
          <a:endParaRPr lang="en-US"/>
        </a:p>
      </dgm:t>
    </dgm:pt>
    <dgm:pt modelId="{A3D60737-5861-4837-8679-DFAE0B250897}" type="pres">
      <dgm:prSet presAssocID="{3EA56A1B-77E9-4FC9-B9C0-C6EB9CC05448}" presName="node" presStyleLbl="node1" presStyleIdx="1" presStyleCnt="3">
        <dgm:presLayoutVars>
          <dgm:bulletEnabled val="1"/>
        </dgm:presLayoutVars>
      </dgm:prSet>
      <dgm:spPr/>
      <dgm:t>
        <a:bodyPr/>
        <a:lstStyle/>
        <a:p>
          <a:endParaRPr lang="en-US"/>
        </a:p>
      </dgm:t>
    </dgm:pt>
    <dgm:pt modelId="{545577A8-6778-4A38-A92E-F36339DA4509}" type="pres">
      <dgm:prSet presAssocID="{4E9C6932-0CF2-4FFE-81F7-3D3ACD9D49F0}" presName="sibTrans" presStyleLbl="sibTrans2D1" presStyleIdx="1" presStyleCnt="2"/>
      <dgm:spPr/>
      <dgm:t>
        <a:bodyPr/>
        <a:lstStyle/>
        <a:p>
          <a:endParaRPr lang="en-US"/>
        </a:p>
      </dgm:t>
    </dgm:pt>
    <dgm:pt modelId="{60A1D4BA-3404-42EC-AA12-A044E51E8C09}" type="pres">
      <dgm:prSet presAssocID="{4E9C6932-0CF2-4FFE-81F7-3D3ACD9D49F0}" presName="connectorText" presStyleLbl="sibTrans2D1" presStyleIdx="1" presStyleCnt="2"/>
      <dgm:spPr/>
      <dgm:t>
        <a:bodyPr/>
        <a:lstStyle/>
        <a:p>
          <a:endParaRPr lang="en-US"/>
        </a:p>
      </dgm:t>
    </dgm:pt>
    <dgm:pt modelId="{F20E86AE-B425-4154-8F1C-5945F5BDB504}" type="pres">
      <dgm:prSet presAssocID="{2DF4B2E9-21D1-427E-9658-091ABCF516C2}" presName="node" presStyleLbl="node1" presStyleIdx="2" presStyleCnt="3">
        <dgm:presLayoutVars>
          <dgm:bulletEnabled val="1"/>
        </dgm:presLayoutVars>
      </dgm:prSet>
      <dgm:spPr/>
      <dgm:t>
        <a:bodyPr/>
        <a:lstStyle/>
        <a:p>
          <a:endParaRPr lang="en-US"/>
        </a:p>
      </dgm:t>
    </dgm:pt>
  </dgm:ptLst>
  <dgm:cxnLst>
    <dgm:cxn modelId="{4D9876CC-2F6D-4F54-9F19-7428BBCE309F}" type="presOf" srcId="{E40C0EA0-D88F-4A20-B3BB-1969671BEFCE}" destId="{AE71CEA0-37BB-4A6F-90C7-13FFD20BBA42}" srcOrd="0" destOrd="0" presId="urn:microsoft.com/office/officeart/2005/8/layout/process2"/>
    <dgm:cxn modelId="{8CE12C74-D5B1-474D-8E33-C99A1AE6D0FE}" type="presOf" srcId="{F3221945-98B3-4335-9F86-7D3DCE005761}" destId="{136C4FAA-D39F-40B6-AFDA-8A74A483149B}" srcOrd="0" destOrd="0" presId="urn:microsoft.com/office/officeart/2005/8/layout/process2"/>
    <dgm:cxn modelId="{E1018144-CC84-4639-B10B-0D09238DE678}" srcId="{E40C0EA0-D88F-4A20-B3BB-1969671BEFCE}" destId="{3F114F81-EAD3-4903-AAE5-008533BDFA35}" srcOrd="0" destOrd="0" parTransId="{8ACEB936-3791-44CF-9926-C533997DB265}" sibTransId="{F3221945-98B3-4335-9F86-7D3DCE005761}"/>
    <dgm:cxn modelId="{F76FA99F-F7F9-4AD4-86CC-7C5928E1D4FE}" srcId="{E40C0EA0-D88F-4A20-B3BB-1969671BEFCE}" destId="{3EA56A1B-77E9-4FC9-B9C0-C6EB9CC05448}" srcOrd="1" destOrd="0" parTransId="{CB1BEB2F-AE8E-4150-9961-213A22AB2C24}" sibTransId="{4E9C6932-0CF2-4FFE-81F7-3D3ACD9D49F0}"/>
    <dgm:cxn modelId="{4E0D49D5-9E4F-4E56-9C13-504EF73E0AF7}" type="presOf" srcId="{3F114F81-EAD3-4903-AAE5-008533BDFA35}" destId="{443D5353-0F2F-4162-9C74-391879A80545}" srcOrd="0" destOrd="0" presId="urn:microsoft.com/office/officeart/2005/8/layout/process2"/>
    <dgm:cxn modelId="{565C13A2-D796-4D94-A329-E376F1BD12D8}" type="presOf" srcId="{F3221945-98B3-4335-9F86-7D3DCE005761}" destId="{E74AC834-2511-4320-B2A2-04E3DFF77C65}" srcOrd="1" destOrd="0" presId="urn:microsoft.com/office/officeart/2005/8/layout/process2"/>
    <dgm:cxn modelId="{7F92FC0E-C69A-4D43-B4AC-4A7B9BC5EC46}" type="presOf" srcId="{2DF4B2E9-21D1-427E-9658-091ABCF516C2}" destId="{F20E86AE-B425-4154-8F1C-5945F5BDB504}" srcOrd="0" destOrd="0" presId="urn:microsoft.com/office/officeart/2005/8/layout/process2"/>
    <dgm:cxn modelId="{B12309A2-88C4-450D-95C3-3E66A02DDB5A}" srcId="{E40C0EA0-D88F-4A20-B3BB-1969671BEFCE}" destId="{2DF4B2E9-21D1-427E-9658-091ABCF516C2}" srcOrd="2" destOrd="0" parTransId="{ACE4E169-9CE6-47C0-92AE-16430F21F029}" sibTransId="{0FE3F8EA-5AFA-4E8A-AB58-8656801830F4}"/>
    <dgm:cxn modelId="{21D0BC03-B3FF-4E12-AC56-F33EA167F362}" type="presOf" srcId="{4E9C6932-0CF2-4FFE-81F7-3D3ACD9D49F0}" destId="{545577A8-6778-4A38-A92E-F36339DA4509}" srcOrd="0" destOrd="0" presId="urn:microsoft.com/office/officeart/2005/8/layout/process2"/>
    <dgm:cxn modelId="{FD74948C-9F54-426D-BF37-965884FB7748}" type="presOf" srcId="{3EA56A1B-77E9-4FC9-B9C0-C6EB9CC05448}" destId="{A3D60737-5861-4837-8679-DFAE0B250897}" srcOrd="0" destOrd="0" presId="urn:microsoft.com/office/officeart/2005/8/layout/process2"/>
    <dgm:cxn modelId="{6FE767F7-35DF-4AA6-95DD-51242A8A3221}" type="presOf" srcId="{4E9C6932-0CF2-4FFE-81F7-3D3ACD9D49F0}" destId="{60A1D4BA-3404-42EC-AA12-A044E51E8C09}" srcOrd="1" destOrd="0" presId="urn:microsoft.com/office/officeart/2005/8/layout/process2"/>
    <dgm:cxn modelId="{0EBA5B12-89F8-44A5-A0ED-1C98981B09C1}" type="presParOf" srcId="{AE71CEA0-37BB-4A6F-90C7-13FFD20BBA42}" destId="{443D5353-0F2F-4162-9C74-391879A80545}" srcOrd="0" destOrd="0" presId="urn:microsoft.com/office/officeart/2005/8/layout/process2"/>
    <dgm:cxn modelId="{055EA39F-B391-4D0D-ABED-1A49EBA61AB4}" type="presParOf" srcId="{AE71CEA0-37BB-4A6F-90C7-13FFD20BBA42}" destId="{136C4FAA-D39F-40B6-AFDA-8A74A483149B}" srcOrd="1" destOrd="0" presId="urn:microsoft.com/office/officeart/2005/8/layout/process2"/>
    <dgm:cxn modelId="{1D81E2A4-DCFB-4B80-8BFC-1253AAD15036}" type="presParOf" srcId="{136C4FAA-D39F-40B6-AFDA-8A74A483149B}" destId="{E74AC834-2511-4320-B2A2-04E3DFF77C65}" srcOrd="0" destOrd="0" presId="urn:microsoft.com/office/officeart/2005/8/layout/process2"/>
    <dgm:cxn modelId="{AFA4A437-4DA3-45D0-B86E-3EA20CB0C6DC}" type="presParOf" srcId="{AE71CEA0-37BB-4A6F-90C7-13FFD20BBA42}" destId="{A3D60737-5861-4837-8679-DFAE0B250897}" srcOrd="2" destOrd="0" presId="urn:microsoft.com/office/officeart/2005/8/layout/process2"/>
    <dgm:cxn modelId="{2310AFF9-C7C8-4F6B-97DE-9DAD2130D62F}" type="presParOf" srcId="{AE71CEA0-37BB-4A6F-90C7-13FFD20BBA42}" destId="{545577A8-6778-4A38-A92E-F36339DA4509}" srcOrd="3" destOrd="0" presId="urn:microsoft.com/office/officeart/2005/8/layout/process2"/>
    <dgm:cxn modelId="{ECCEBF91-E254-4576-B659-54A03BBA11B3}" type="presParOf" srcId="{545577A8-6778-4A38-A92E-F36339DA4509}" destId="{60A1D4BA-3404-42EC-AA12-A044E51E8C09}" srcOrd="0" destOrd="0" presId="urn:microsoft.com/office/officeart/2005/8/layout/process2"/>
    <dgm:cxn modelId="{F63010F8-5CBC-4ECC-AD07-55CF6B5A9165}" type="presParOf" srcId="{AE71CEA0-37BB-4A6F-90C7-13FFD20BBA42}" destId="{F20E86AE-B425-4154-8F1C-5945F5BDB504}" srcOrd="4" destOrd="0" presId="urn:microsoft.com/office/officeart/2005/8/layout/process2"/>
  </dgm:cxnLst>
  <dgm:bg/>
  <dgm:whole/>
  <dgm:extLst>
    <a:ext uri="http://schemas.microsoft.com/office/drawing/2008/diagram">
      <dsp:dataModelExt xmlns=""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43FAF6C-1EFE-4974-B8DB-1AAA681EB887}" type="datetimeFigureOut">
              <a:rPr lang="en-US"/>
              <a:pPr>
                <a:defRPr/>
              </a:pPr>
              <a:t>7/7/2018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7F01920-71A5-4143-A439-A4FE4EE09FC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Marketing creates demand for a product, which in turn drives revenue. Greater demand creates the need for companies to hire new workers, while revenue (top line) contributes to a company’s bottom line (profits), which allow the company to be more fully engaged in socially responsible activities.</a:t>
            </a:r>
          </a:p>
        </p:txBody>
      </p:sp>
      <p:sp>
        <p:nvSpPr>
          <p:cNvPr id="4" name="Slide Number Placeholder 3"/>
          <p:cNvSpPr>
            <a:spLocks noGrp="1"/>
          </p:cNvSpPr>
          <p:nvPr>
            <p:ph type="sldNum" sz="quarter" idx="5"/>
          </p:nvPr>
        </p:nvSpPr>
        <p:spPr/>
        <p:txBody>
          <a:bodyPr/>
          <a:lstStyle/>
          <a:p>
            <a:pPr>
              <a:defRPr/>
            </a:pPr>
            <a:fld id="{4E36C268-9C76-4029-ABE8-420612F417D4}" type="slidenum">
              <a:rPr lang="en-US" smtClean="0"/>
              <a:pPr>
                <a:defRPr/>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Major societal forces, such as information technologies, globalization, increased competition, and a more informed consumer have altered the marketplace has changed significantly. While these have created challenges, organizations have responded with new capabilities</a:t>
            </a:r>
          </a:p>
        </p:txBody>
      </p:sp>
      <p:sp>
        <p:nvSpPr>
          <p:cNvPr id="43012" name="Slide Number Placeholder 3"/>
          <p:cNvSpPr>
            <a:spLocks noGrp="1"/>
          </p:cNvSpPr>
          <p:nvPr>
            <p:ph type="sldNum" sz="quarter" idx="5"/>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fontAlgn="base" hangingPunct="1">
              <a:spcBef>
                <a:spcPct val="0"/>
              </a:spcBef>
              <a:spcAft>
                <a:spcPct val="0"/>
              </a:spcAft>
              <a:defRPr/>
            </a:pPr>
            <a:fld id="{C55A4B4F-5FEE-462E-A268-32A6E098A0DF}" type="slidenum">
              <a:rPr lang="en-US" smtClean="0"/>
              <a:pPr eaLnBrk="1" fontAlgn="base" hangingPunct="1">
                <a:spcBef>
                  <a:spcPct val="0"/>
                </a:spcBef>
                <a:spcAft>
                  <a:spcPct val="0"/>
                </a:spcAft>
                <a:defRPr/>
              </a:pPr>
              <a:t>16</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CMOs must have strong quantitative skills, to accompany their qualitative skills. Must be entrepreneurial as well as a team player. However, the CMO nor the marketing department can be solely responsible for marketing. It must be undertaken by the entire organization.</a:t>
            </a:r>
          </a:p>
          <a:p>
            <a:pPr eaLnBrk="1" hangingPunct="1">
              <a:spcBef>
                <a:spcPct val="0"/>
              </a:spcBef>
            </a:pPr>
            <a:r>
              <a:rPr lang="en-US" smtClean="0"/>
              <a:t>David Packard of Hewlett-Packard is quoted as saying: “Marketing is far to important to be left to the marketing department.”</a:t>
            </a:r>
          </a:p>
        </p:txBody>
      </p:sp>
      <p:sp>
        <p:nvSpPr>
          <p:cNvPr id="44036" name="Slide Number Placeholder 3"/>
          <p:cNvSpPr>
            <a:spLocks noGrp="1"/>
          </p:cNvSpPr>
          <p:nvPr>
            <p:ph type="sldNum" sz="quarter" idx="5"/>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fontAlgn="base" hangingPunct="1">
              <a:spcBef>
                <a:spcPct val="0"/>
              </a:spcBef>
              <a:spcAft>
                <a:spcPct val="0"/>
              </a:spcAft>
              <a:defRPr/>
            </a:pPr>
            <a:fld id="{63633528-E924-4EB9-B777-449E7BB2E483}" type="slidenum">
              <a:rPr lang="en-US" smtClean="0"/>
              <a:pPr eaLnBrk="1" fontAlgn="base" hangingPunct="1">
                <a:spcBef>
                  <a:spcPct val="0"/>
                </a:spcBef>
                <a:spcAft>
                  <a:spcPct val="0"/>
                </a:spcAft>
                <a:defRPr/>
              </a:pPr>
              <a:t>17</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eaLnBrk="1" fontAlgn="auto" hangingPunct="1">
              <a:spcBef>
                <a:spcPts val="0"/>
              </a:spcBef>
              <a:spcAft>
                <a:spcPts val="0"/>
              </a:spcAft>
              <a:defRPr/>
            </a:pPr>
            <a:r>
              <a:rPr lang="en-US" dirty="0" smtClean="0"/>
              <a:t>The five distinct marketing concepts are: Production, Product, Selling, Marketing, and Holistic. These philosophies have evolved over time and began with the production concept. The evolution of a new marketing concept does not mean that all companies are changing. Many companies continue to operate under the production concept.</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Under a production philosophy the company will seek to mass produce products and to distribute them on a wide scale. The belief is that consumers prefer products that are widely available and inexpensive.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The product concept proposes that consumers prefer products that have higher quality, performance, or are more innovative. Often, managers focus too much on the product (a better mousetrap) but this does not always equal success.</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The selling concept argues that members of a market will not purchase enough product on their own so companies use the “hard-sell” to increase demand. Typically used with unsought goods such as insurance or cemetery plots, or when companies face overcapacity.</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The marketing concept first emerged in the 1950’s and focuses more on the customer with a “sense-and-respond” attitude. Companies that have embraced the marketing concept have been shown to achieve superior performance than competitors.</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The holistic concept takes a philosophy that everything matters in marketing. Figure 1.3 (next slide) outlines the Holistic Marketing Concept.</a:t>
            </a:r>
            <a:endParaRPr lang="en-US" dirty="0"/>
          </a:p>
        </p:txBody>
      </p:sp>
      <p:sp>
        <p:nvSpPr>
          <p:cNvPr id="45060" name="Slide Number Placeholder 3"/>
          <p:cNvSpPr>
            <a:spLocks noGrp="1"/>
          </p:cNvSpPr>
          <p:nvPr>
            <p:ph type="sldNum" sz="quarter" idx="5"/>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fontAlgn="base" hangingPunct="1">
              <a:spcBef>
                <a:spcPct val="0"/>
              </a:spcBef>
              <a:spcAft>
                <a:spcPct val="0"/>
              </a:spcAft>
              <a:defRPr/>
            </a:pPr>
            <a:fld id="{1D84636F-BB38-4D2A-A4D3-1E75F964DAF8}" type="slidenum">
              <a:rPr lang="en-US" smtClean="0"/>
              <a:pPr eaLnBrk="1" fontAlgn="base" hangingPunct="1">
                <a:spcBef>
                  <a:spcPct val="0"/>
                </a:spcBef>
                <a:spcAft>
                  <a:spcPct val="0"/>
                </a:spcAft>
                <a:defRPr/>
              </a:pPr>
              <a:t>18</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Relationship marketing seeks to build mutually beneficial, long-term relationship with key constituents in order to earn and retain their business. The four key constituents are: customers, employees, partners, and member of the financial community. Attracting a new customer can cost five times as much as retaining existing customers so building long-term relationships makes financial sense for the company.</a:t>
            </a:r>
          </a:p>
          <a:p>
            <a:endParaRPr lang="en-US" dirty="0" smtClean="0"/>
          </a:p>
          <a:p>
            <a:r>
              <a:rPr lang="en-US" dirty="0" smtClean="0"/>
              <a:t>Marketing networks consist of the company and its supporting stakeholders who have built a mutually profitable business relationship.</a:t>
            </a:r>
          </a:p>
        </p:txBody>
      </p:sp>
      <p:sp>
        <p:nvSpPr>
          <p:cNvPr id="4" name="Slide Number Placeholder 3"/>
          <p:cNvSpPr>
            <a:spLocks noGrp="1"/>
          </p:cNvSpPr>
          <p:nvPr>
            <p:ph type="sldNum" sz="quarter" idx="5"/>
          </p:nvPr>
        </p:nvSpPr>
        <p:spPr/>
        <p:txBody>
          <a:bodyPr/>
          <a:lstStyle/>
          <a:p>
            <a:pPr>
              <a:defRPr/>
            </a:pPr>
            <a:fld id="{1EF203ED-9F65-428A-804A-4EED4395BCEC}" type="slidenum">
              <a:rPr lang="en-US" smtClean="0"/>
              <a:pPr>
                <a:defRPr/>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Integrated marketing holds that all activities undertaken by the company should create, communicate, and deliver value. Further, all new activities should take into consideration all other marketing activities.</a:t>
            </a:r>
          </a:p>
        </p:txBody>
      </p:sp>
      <p:sp>
        <p:nvSpPr>
          <p:cNvPr id="4" name="Slide Number Placeholder 3"/>
          <p:cNvSpPr>
            <a:spLocks noGrp="1"/>
          </p:cNvSpPr>
          <p:nvPr>
            <p:ph type="sldNum" sz="quarter" idx="5"/>
          </p:nvPr>
        </p:nvSpPr>
        <p:spPr/>
        <p:txBody>
          <a:bodyPr/>
          <a:lstStyle/>
          <a:p>
            <a:pPr>
              <a:defRPr/>
            </a:pPr>
            <a:fld id="{0C02960B-E8B3-4491-93BC-FED38A2286E9}" type="slidenum">
              <a:rPr lang="en-US" smtClean="0"/>
              <a:pPr>
                <a:defRPr/>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Internal marketing is the task of hiring, training, and motivating able employees to serve customers well. You can’t promise excellent service if you can’t deliver excellent service.</a:t>
            </a:r>
          </a:p>
        </p:txBody>
      </p:sp>
      <p:sp>
        <p:nvSpPr>
          <p:cNvPr id="4" name="Slide Number Placeholder 3"/>
          <p:cNvSpPr>
            <a:spLocks noGrp="1"/>
          </p:cNvSpPr>
          <p:nvPr>
            <p:ph type="sldNum" sz="quarter" idx="5"/>
          </p:nvPr>
        </p:nvSpPr>
        <p:spPr/>
        <p:txBody>
          <a:bodyPr/>
          <a:lstStyle/>
          <a:p>
            <a:pPr>
              <a:defRPr/>
            </a:pPr>
            <a:fld id="{5B29DB2C-098D-46D7-90BB-A97CB64CBD6B}" type="slidenum">
              <a:rPr lang="en-US" smtClean="0"/>
              <a:pPr>
                <a:defRPr/>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Marketers must understand both the financial and nonfinancial returns to a business and society from marketing programs and activities. Financial accountability involves the justification of marketing expenditures in terms of financial returns. But they must also think about the ethical, environmental, legal, and social aspects of their activities.</a:t>
            </a:r>
          </a:p>
        </p:txBody>
      </p:sp>
      <p:sp>
        <p:nvSpPr>
          <p:cNvPr id="4" name="Slide Number Placeholder 3"/>
          <p:cNvSpPr>
            <a:spLocks noGrp="1"/>
          </p:cNvSpPr>
          <p:nvPr>
            <p:ph type="sldNum" sz="quarter" idx="5"/>
          </p:nvPr>
        </p:nvSpPr>
        <p:spPr/>
        <p:txBody>
          <a:bodyPr/>
          <a:lstStyle/>
          <a:p>
            <a:pPr>
              <a:defRPr/>
            </a:pPr>
            <a:fld id="{49781D93-38F3-4960-9DBF-843C2DFD2DD0}" type="slidenum">
              <a:rPr lang="en-US" smtClean="0"/>
              <a:pPr>
                <a:defRPr/>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Experiences include a trip to Disney World, Fantasy baseball camp, a cruise.</a:t>
            </a:r>
          </a:p>
          <a:p>
            <a:pPr eaLnBrk="1" hangingPunct="1">
              <a:spcBef>
                <a:spcPct val="0"/>
              </a:spcBef>
            </a:pPr>
            <a:r>
              <a:rPr lang="en-US" smtClean="0"/>
              <a:t>Events can include trade shows, the Olympics, Super Bowl, etc.</a:t>
            </a:r>
          </a:p>
          <a:p>
            <a:pPr eaLnBrk="1" hangingPunct="1">
              <a:spcBef>
                <a:spcPct val="0"/>
              </a:spcBef>
            </a:pPr>
            <a:r>
              <a:rPr lang="en-US" smtClean="0"/>
              <a:t>Properties include real estate as well as stocks and bonds.</a:t>
            </a:r>
          </a:p>
          <a:p>
            <a:pPr eaLnBrk="1" hangingPunct="1">
              <a:spcBef>
                <a:spcPct val="0"/>
              </a:spcBef>
            </a:pPr>
            <a:r>
              <a:rPr lang="en-US" smtClean="0"/>
              <a:t>Organizations use marketing to connect with their target market. </a:t>
            </a:r>
          </a:p>
          <a:p>
            <a:pPr eaLnBrk="1" hangingPunct="1">
              <a:spcBef>
                <a:spcPct val="0"/>
              </a:spcBef>
            </a:pPr>
            <a:r>
              <a:rPr lang="en-US" smtClean="0"/>
              <a:t>Information is marketed by universities, textbook publishers, newspapers, etc.</a:t>
            </a:r>
          </a:p>
          <a:p>
            <a:pPr eaLnBrk="1" hangingPunct="1">
              <a:spcBef>
                <a:spcPct val="0"/>
              </a:spcBef>
            </a:pPr>
            <a:r>
              <a:rPr lang="en-US" smtClean="0"/>
              <a:t>Ideas include “Friends don’t let friends drive drunk”</a:t>
            </a:r>
          </a:p>
        </p:txBody>
      </p:sp>
      <p:sp>
        <p:nvSpPr>
          <p:cNvPr id="36868" name="Slide Number Placeholder 3"/>
          <p:cNvSpPr>
            <a:spLocks noGrp="1"/>
          </p:cNvSpPr>
          <p:nvPr>
            <p:ph type="sldNum" sz="quarter" idx="5"/>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fontAlgn="base" hangingPunct="1">
              <a:spcBef>
                <a:spcPct val="0"/>
              </a:spcBef>
              <a:spcAft>
                <a:spcPct val="0"/>
              </a:spcAft>
              <a:defRPr/>
            </a:pPr>
            <a:fld id="{494F0052-8AC8-486E-8357-8F4693B9AF3B}" type="slidenum">
              <a:rPr lang="en-US" smtClean="0"/>
              <a:pPr eaLnBrk="1" fontAlgn="base" hangingPunct="1">
                <a:spcBef>
                  <a:spcPct val="0"/>
                </a:spcBef>
                <a:spcAft>
                  <a:spcPct val="0"/>
                </a:spcAft>
                <a:defRPr/>
              </a:pPr>
              <a:t>7</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Marketers are individuals, groups, associations, companies, etc. that seek a response, such as attention, a purchase, donation, vote, etc., from another party which is called the prospect.</a:t>
            </a:r>
          </a:p>
        </p:txBody>
      </p:sp>
      <p:sp>
        <p:nvSpPr>
          <p:cNvPr id="37892" name="Slide Number Placeholder 3"/>
          <p:cNvSpPr>
            <a:spLocks noGrp="1"/>
          </p:cNvSpPr>
          <p:nvPr>
            <p:ph type="sldNum" sz="quarter" idx="5"/>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fontAlgn="base" hangingPunct="1">
              <a:spcBef>
                <a:spcPct val="0"/>
              </a:spcBef>
              <a:spcAft>
                <a:spcPct val="0"/>
              </a:spcAft>
              <a:defRPr/>
            </a:pPr>
            <a:fld id="{CDFAAF16-0386-4006-9B73-EA588B0EF658}" type="slidenum">
              <a:rPr lang="en-US" smtClean="0"/>
              <a:pPr eaLnBrk="1" fontAlgn="base" hangingPunct="1">
                <a:spcBef>
                  <a:spcPct val="0"/>
                </a:spcBef>
                <a:spcAft>
                  <a:spcPct val="0"/>
                </a:spcAft>
                <a:defRPr/>
              </a:pPr>
              <a:t>8</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Negative – consumer’s dislike a product and may pay to avoid, such as with dental work</a:t>
            </a:r>
          </a:p>
          <a:p>
            <a:pPr eaLnBrk="1" hangingPunct="1">
              <a:spcBef>
                <a:spcPct val="0"/>
              </a:spcBef>
            </a:pPr>
            <a:r>
              <a:rPr lang="en-US" dirty="0" smtClean="0"/>
              <a:t>Nonexistent – consumers are unaware of or uninterested in the product or service</a:t>
            </a:r>
          </a:p>
          <a:p>
            <a:pPr eaLnBrk="1" hangingPunct="1">
              <a:spcBef>
                <a:spcPct val="0"/>
              </a:spcBef>
            </a:pPr>
            <a:r>
              <a:rPr lang="en-US" dirty="0" smtClean="0"/>
              <a:t>Latent – There is no product on the market that can satisfy consumer needs</a:t>
            </a:r>
          </a:p>
          <a:p>
            <a:pPr eaLnBrk="1" hangingPunct="1">
              <a:spcBef>
                <a:spcPct val="0"/>
              </a:spcBef>
            </a:pPr>
            <a:r>
              <a:rPr lang="en-US" dirty="0" smtClean="0"/>
              <a:t>Declining – Consumers purchase a product less and less frequently, or not at all. For example, the sale of albums (vinyl and CD’s) are declining significantly.</a:t>
            </a:r>
          </a:p>
          <a:p>
            <a:pPr eaLnBrk="1" hangingPunct="1">
              <a:spcBef>
                <a:spcPct val="0"/>
              </a:spcBef>
            </a:pPr>
            <a:r>
              <a:rPr lang="en-US" dirty="0" smtClean="0"/>
              <a:t>Irregular – A products demand varies by time, such as on a seasonal basis.</a:t>
            </a:r>
          </a:p>
          <a:p>
            <a:pPr eaLnBrk="1" hangingPunct="1">
              <a:spcBef>
                <a:spcPct val="0"/>
              </a:spcBef>
            </a:pPr>
            <a:r>
              <a:rPr lang="en-US" dirty="0" smtClean="0"/>
              <a:t>Full – Consumers are buying all the products that enter into the market.</a:t>
            </a:r>
          </a:p>
          <a:p>
            <a:pPr eaLnBrk="1" hangingPunct="1">
              <a:spcBef>
                <a:spcPct val="0"/>
              </a:spcBef>
            </a:pPr>
            <a:r>
              <a:rPr lang="en-US" dirty="0" smtClean="0"/>
              <a:t>Overfull – There are more buyers than product available.</a:t>
            </a:r>
          </a:p>
          <a:p>
            <a:pPr eaLnBrk="1" hangingPunct="1">
              <a:spcBef>
                <a:spcPct val="0"/>
              </a:spcBef>
            </a:pPr>
            <a:r>
              <a:rPr lang="en-US" dirty="0" smtClean="0"/>
              <a:t>Unwholesome – Consumers are attracted to products that have </a:t>
            </a:r>
            <a:r>
              <a:rPr lang="en-US" dirty="0" err="1" smtClean="0"/>
              <a:t>undesireable</a:t>
            </a:r>
            <a:r>
              <a:rPr lang="en-US" dirty="0" smtClean="0"/>
              <a:t> social consequences, such as cigarettes or gambling.</a:t>
            </a:r>
          </a:p>
        </p:txBody>
      </p:sp>
      <p:sp>
        <p:nvSpPr>
          <p:cNvPr id="38916" name="Slide Number Placeholder 3"/>
          <p:cNvSpPr>
            <a:spLocks noGrp="1"/>
          </p:cNvSpPr>
          <p:nvPr>
            <p:ph type="sldNum" sz="quarter" idx="5"/>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fontAlgn="base" hangingPunct="1">
              <a:spcBef>
                <a:spcPct val="0"/>
              </a:spcBef>
              <a:spcAft>
                <a:spcPct val="0"/>
              </a:spcAft>
              <a:defRPr/>
            </a:pPr>
            <a:fld id="{4BBBF6EC-FBBD-47CA-BDA6-B47D2F10235B}" type="slidenum">
              <a:rPr lang="en-US" smtClean="0"/>
              <a:pPr eaLnBrk="1" fontAlgn="base" hangingPunct="1">
                <a:spcBef>
                  <a:spcPct val="0"/>
                </a:spcBef>
                <a:spcAft>
                  <a:spcPct val="0"/>
                </a:spcAft>
                <a:defRPr/>
              </a:pPr>
              <a:t>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Economist describe a market as a collection of buyers and sellers who transact over a particular product or product class.</a:t>
            </a:r>
          </a:p>
          <a:p>
            <a:pPr eaLnBrk="1" hangingPunct="1">
              <a:spcBef>
                <a:spcPct val="0"/>
              </a:spcBef>
            </a:pPr>
            <a:r>
              <a:rPr lang="en-US" smtClean="0"/>
              <a:t>There are five basic markets – Manufacturer, resource (financial, labor, raw materials), intermediary (wholesalers, resellers, etc), consumer, and government.</a:t>
            </a:r>
          </a:p>
          <a:p>
            <a:pPr eaLnBrk="1" hangingPunct="1">
              <a:spcBef>
                <a:spcPct val="0"/>
              </a:spcBef>
            </a:pPr>
            <a:endParaRPr lang="en-US" smtClean="0"/>
          </a:p>
        </p:txBody>
      </p:sp>
      <p:sp>
        <p:nvSpPr>
          <p:cNvPr id="39940" name="Slide Number Placeholder 3"/>
          <p:cNvSpPr>
            <a:spLocks noGrp="1"/>
          </p:cNvSpPr>
          <p:nvPr>
            <p:ph type="sldNum" sz="quarter" idx="5"/>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fontAlgn="base" hangingPunct="1">
              <a:spcBef>
                <a:spcPct val="0"/>
              </a:spcBef>
              <a:spcAft>
                <a:spcPct val="0"/>
              </a:spcAft>
              <a:defRPr/>
            </a:pPr>
            <a:fld id="{4C954753-F3C6-4AEA-B8A0-B6932AB154CD}" type="slidenum">
              <a:rPr lang="en-US" smtClean="0"/>
              <a:pPr eaLnBrk="1" fontAlgn="base" hangingPunct="1">
                <a:spcBef>
                  <a:spcPct val="0"/>
                </a:spcBef>
                <a:spcAft>
                  <a:spcPct val="0"/>
                </a:spcAft>
                <a:defRPr/>
              </a:pPr>
              <a:t>10</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0964" name="Slide Number Placeholder 3"/>
          <p:cNvSpPr>
            <a:spLocks noGrp="1"/>
          </p:cNvSpPr>
          <p:nvPr>
            <p:ph type="sldNum" sz="quarter" idx="5"/>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fontAlgn="base" hangingPunct="1">
              <a:spcBef>
                <a:spcPct val="0"/>
              </a:spcBef>
              <a:spcAft>
                <a:spcPct val="0"/>
              </a:spcAft>
              <a:defRPr/>
            </a:pPr>
            <a:fld id="{DC26167E-4F55-4326-8F83-AA52D2A163D7}" type="slidenum">
              <a:rPr lang="en-US" smtClean="0"/>
              <a:pPr eaLnBrk="1" fontAlgn="base" hangingPunct="1">
                <a:spcBef>
                  <a:spcPct val="0"/>
                </a:spcBef>
                <a:spcAft>
                  <a:spcPct val="0"/>
                </a:spcAft>
                <a:defRPr/>
              </a:pPr>
              <a:t>12</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Marketplace – physical locations (such as retail store)</a:t>
            </a:r>
          </a:p>
          <a:p>
            <a:pPr eaLnBrk="1" hangingPunct="1">
              <a:spcBef>
                <a:spcPct val="0"/>
              </a:spcBef>
            </a:pPr>
            <a:r>
              <a:rPr lang="en-US" smtClean="0"/>
              <a:t>Marketspace – digital location (online retailer)</a:t>
            </a:r>
          </a:p>
          <a:p>
            <a:pPr eaLnBrk="1" hangingPunct="1">
              <a:spcBef>
                <a:spcPct val="0"/>
              </a:spcBef>
            </a:pPr>
            <a:r>
              <a:rPr lang="en-US" smtClean="0"/>
              <a:t>Metamarkets – The cluster of complementary products and services related in consumers mind, but spread across diverse set of industries.</a:t>
            </a:r>
          </a:p>
        </p:txBody>
      </p:sp>
      <p:sp>
        <p:nvSpPr>
          <p:cNvPr id="41988" name="Slide Number Placeholder 3"/>
          <p:cNvSpPr>
            <a:spLocks noGrp="1"/>
          </p:cNvSpPr>
          <p:nvPr>
            <p:ph type="sldNum" sz="quarter" idx="5"/>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fontAlgn="base" hangingPunct="1">
              <a:spcBef>
                <a:spcPct val="0"/>
              </a:spcBef>
              <a:spcAft>
                <a:spcPct val="0"/>
              </a:spcAft>
              <a:defRPr/>
            </a:pPr>
            <a:fld id="{F32200EB-5E18-4514-9838-358291F091BF}" type="slidenum">
              <a:rPr lang="en-US" smtClean="0"/>
              <a:pPr eaLnBrk="1" fontAlgn="base" hangingPunct="1">
                <a:spcBef>
                  <a:spcPct val="0"/>
                </a:spcBef>
                <a:spcAft>
                  <a:spcPct val="0"/>
                </a:spcAft>
                <a:defRPr/>
              </a:pPr>
              <a:t>13</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The</a:t>
            </a:r>
            <a:r>
              <a:rPr lang="en-US" baseline="0" dirty="0" smtClean="0"/>
              <a:t> intangible value proposition is made physical by an offering, which can be a combination of product, services, information and experiences.</a:t>
            </a:r>
          </a:p>
          <a:p>
            <a:pPr>
              <a:buFont typeface="Arial" charset="0"/>
              <a:buChar char="•"/>
            </a:pPr>
            <a:r>
              <a:rPr lang="en-US" baseline="0" dirty="0" smtClean="0"/>
              <a:t> A brand is an offering from a known source.</a:t>
            </a:r>
          </a:p>
          <a:p>
            <a:pPr>
              <a:buFont typeface="Arial" charset="0"/>
              <a:buChar char="•"/>
            </a:pPr>
            <a:r>
              <a:rPr lang="en-US" baseline="0" dirty="0" smtClean="0"/>
              <a:t> The buyer chooses the offerings he or she perceives to </a:t>
            </a:r>
            <a:r>
              <a:rPr lang="en-US" baseline="0" dirty="0" err="1" smtClean="0"/>
              <a:t>deliverthemostvalue</a:t>
            </a:r>
            <a:endParaRPr lang="en-US" baseline="0" dirty="0" smtClean="0"/>
          </a:p>
          <a:p>
            <a:pPr>
              <a:buFont typeface="Arial" charset="0"/>
              <a:buChar char="•"/>
            </a:pPr>
            <a:endParaRPr lang="en-US" dirty="0"/>
          </a:p>
        </p:txBody>
      </p:sp>
      <p:sp>
        <p:nvSpPr>
          <p:cNvPr id="4" name="Slide Number Placeholder 3"/>
          <p:cNvSpPr>
            <a:spLocks noGrp="1"/>
          </p:cNvSpPr>
          <p:nvPr>
            <p:ph type="sldNum" sz="quarter" idx="10"/>
          </p:nvPr>
        </p:nvSpPr>
        <p:spPr/>
        <p:txBody>
          <a:bodyPr/>
          <a:lstStyle/>
          <a:p>
            <a:pPr>
              <a:defRPr/>
            </a:pPr>
            <a:fld id="{67F01920-71A5-4143-A439-A4FE4EE09FCD}" type="slidenum">
              <a:rPr lang="en-US" smtClean="0"/>
              <a:pPr>
                <a:defRPr/>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Three marketing channels: communication, distribution and service channel.</a:t>
            </a:r>
          </a:p>
          <a:p>
            <a:pPr>
              <a:buFont typeface="Arial" charset="0"/>
              <a:buChar char="•"/>
            </a:pPr>
            <a:r>
              <a:rPr lang="en-US" dirty="0" smtClean="0"/>
              <a:t> Two types marketing environment: Task</a:t>
            </a:r>
            <a:r>
              <a:rPr lang="en-US" baseline="0" dirty="0" smtClean="0"/>
              <a:t> and broad environment</a:t>
            </a:r>
          </a:p>
          <a:p>
            <a:pPr>
              <a:buFont typeface="Arial" charset="0"/>
              <a:buChar char="•"/>
            </a:pPr>
            <a:r>
              <a:rPr lang="en-US" baseline="0" dirty="0" smtClean="0"/>
              <a:t> Broad environment: </a:t>
            </a:r>
            <a:r>
              <a:rPr lang="en-US" baseline="0" dirty="0" err="1" smtClean="0"/>
              <a:t>demograhic</a:t>
            </a:r>
            <a:r>
              <a:rPr lang="en-US" baseline="0" dirty="0" smtClean="0"/>
              <a:t>, economic, socio-cultural, natural, technological</a:t>
            </a:r>
            <a:r>
              <a:rPr lang="en-US" baseline="0" smtClean="0"/>
              <a:t>, political-legal</a:t>
            </a:r>
            <a:endParaRPr lang="en-US" baseline="0" dirty="0" smtClean="0"/>
          </a:p>
        </p:txBody>
      </p:sp>
      <p:sp>
        <p:nvSpPr>
          <p:cNvPr id="4" name="Slide Number Placeholder 3"/>
          <p:cNvSpPr>
            <a:spLocks noGrp="1"/>
          </p:cNvSpPr>
          <p:nvPr>
            <p:ph type="sldNum" sz="quarter" idx="10"/>
          </p:nvPr>
        </p:nvSpPr>
        <p:spPr/>
        <p:txBody>
          <a:bodyPr/>
          <a:lstStyle/>
          <a:p>
            <a:pPr>
              <a:defRPr/>
            </a:pPr>
            <a:fld id="{67F01920-71A5-4143-A439-A4FE4EE09FCD}" type="slidenum">
              <a:rPr lang="en-US" smtClean="0"/>
              <a:pPr>
                <a:defRPr/>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Footer Placeholder 4"/>
          <p:cNvSpPr txBox="1">
            <a:spLocks/>
          </p:cNvSpPr>
          <p:nvPr userDrawn="1"/>
        </p:nvSpPr>
        <p:spPr>
          <a:xfrm>
            <a:off x="457200" y="6629400"/>
            <a:ext cx="5715000" cy="228600"/>
          </a:xfrm>
          <a:prstGeom prst="rect">
            <a:avLst/>
          </a:prstGeom>
        </p:spPr>
        <p:txBody>
          <a:bodyPr anchor="ctr"/>
          <a:lstStyle>
            <a:lvl1pPr>
              <a:defRPr sz="1000">
                <a:solidFill>
                  <a:schemeClr val="accent6">
                    <a:lumMod val="10000"/>
                  </a:schemeClr>
                </a:solidFill>
                <a:latin typeface="Arial" pitchFamily="34" charset="0"/>
                <a:cs typeface="Arial" pitchFamily="34" charset="0"/>
              </a:defRPr>
            </a:lvl1pPr>
          </a:lstStyle>
          <a:p>
            <a:pPr fontAlgn="auto">
              <a:spcBef>
                <a:spcPts val="0"/>
              </a:spcBef>
              <a:spcAft>
                <a:spcPts val="0"/>
              </a:spcAft>
              <a:defRPr/>
            </a:pPr>
            <a:r>
              <a:rPr lang="en-US" sz="900" dirty="0" smtClean="0">
                <a:latin typeface="+mj-lt"/>
              </a:rPr>
              <a:t>Copyright © 2012 Pearson Education, Inc. Publishing as Prentice Hall</a:t>
            </a:r>
            <a:endParaRPr lang="en-US" sz="900" dirty="0">
              <a:latin typeface="+mj-lt"/>
            </a:endParaRPr>
          </a:p>
        </p:txBody>
      </p:sp>
      <p:sp>
        <p:nvSpPr>
          <p:cNvPr id="5" name="Slide Number Placeholder 5"/>
          <p:cNvSpPr txBox="1">
            <a:spLocks/>
          </p:cNvSpPr>
          <p:nvPr userDrawn="1"/>
        </p:nvSpPr>
        <p:spPr>
          <a:xfrm>
            <a:off x="8001000" y="6629400"/>
            <a:ext cx="1066800" cy="228600"/>
          </a:xfrm>
          <a:prstGeom prst="rect">
            <a:avLst/>
          </a:prstGeom>
          <a:ln>
            <a:noFill/>
          </a:ln>
        </p:spPr>
        <p:txBody>
          <a:bodyPr anchor="ctr"/>
          <a:lstStyle>
            <a:lvl1pPr algn="r" fontAlgn="auto">
              <a:spcBef>
                <a:spcPts val="0"/>
              </a:spcBef>
              <a:spcAft>
                <a:spcPts val="0"/>
              </a:spcAft>
              <a:defRPr sz="1200" smtClean="0">
                <a:solidFill>
                  <a:schemeClr val="accent6">
                    <a:lumMod val="10000"/>
                  </a:schemeClr>
                </a:solidFill>
                <a:latin typeface="+mn-lt"/>
                <a:cs typeface="+mn-cs"/>
              </a:defRPr>
            </a:lvl1pPr>
          </a:lstStyle>
          <a:p>
            <a:pPr>
              <a:defRPr/>
            </a:pPr>
            <a:r>
              <a:rPr lang="en-US" sz="900" dirty="0">
                <a:latin typeface="+mj-lt"/>
              </a:rPr>
              <a:t>Slide </a:t>
            </a:r>
            <a:fld id="{64111A39-E797-4246-82B9-0F8418EF0846}" type="slidenum">
              <a:rPr lang="en-US" sz="900">
                <a:latin typeface="+mj-lt"/>
              </a:rPr>
              <a:pPr>
                <a:defRPr/>
              </a:pPr>
              <a:t>‹#›</a:t>
            </a:fld>
            <a:r>
              <a:rPr lang="en-US" sz="900" dirty="0">
                <a:latin typeface="+mj-lt"/>
              </a:rPr>
              <a:t> of 25</a:t>
            </a:r>
          </a:p>
        </p:txBody>
      </p:sp>
      <p:cxnSp>
        <p:nvCxnSpPr>
          <p:cNvPr id="7" name="Straight Connector 6"/>
          <p:cNvCxnSpPr/>
          <p:nvPr userDrawn="1"/>
        </p:nvCxnSpPr>
        <p:spPr>
          <a:xfrm>
            <a:off x="0" y="990600"/>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629400"/>
            <a:ext cx="9144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1"/>
          <p:cNvSpPr>
            <a:spLocks noGrp="1"/>
          </p:cNvSpPr>
          <p:nvPr>
            <p:ph type="title"/>
          </p:nvPr>
        </p:nvSpPr>
        <p:spPr>
          <a:xfrm>
            <a:off x="457200" y="76200"/>
            <a:ext cx="8229600" cy="838200"/>
          </a:xfrm>
          <a:prstGeom prst="rect">
            <a:avLst/>
          </a:prstGeom>
        </p:spPr>
        <p:txBody>
          <a:bodyPr/>
          <a:lstStyle>
            <a:lvl1pPr algn="l">
              <a:defRPr/>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ooter Placeholder 4"/>
          <p:cNvSpPr txBox="1">
            <a:spLocks/>
          </p:cNvSpPr>
          <p:nvPr userDrawn="1"/>
        </p:nvSpPr>
        <p:spPr>
          <a:xfrm>
            <a:off x="457200" y="6629400"/>
            <a:ext cx="5715000" cy="228600"/>
          </a:xfrm>
          <a:prstGeom prst="rect">
            <a:avLst/>
          </a:prstGeom>
        </p:spPr>
        <p:txBody>
          <a:bodyPr anchor="ctr"/>
          <a:lstStyle>
            <a:lvl1pPr>
              <a:defRPr sz="1000">
                <a:solidFill>
                  <a:schemeClr val="accent6">
                    <a:lumMod val="10000"/>
                  </a:schemeClr>
                </a:solidFill>
                <a:latin typeface="Arial" pitchFamily="34" charset="0"/>
                <a:cs typeface="Arial" pitchFamily="34" charset="0"/>
              </a:defRPr>
            </a:lvl1pPr>
          </a:lstStyle>
          <a:p>
            <a:pPr fontAlgn="auto">
              <a:spcBef>
                <a:spcPts val="0"/>
              </a:spcBef>
              <a:spcAft>
                <a:spcPts val="0"/>
              </a:spcAft>
              <a:defRPr/>
            </a:pPr>
            <a:r>
              <a:rPr lang="en-US" sz="900" dirty="0" smtClean="0">
                <a:latin typeface="+mj-lt"/>
              </a:rPr>
              <a:t>Copyright © 2012 Pearson Education, Inc. Publishing as Prentice Hall</a:t>
            </a:r>
            <a:endParaRPr lang="en-US" sz="900" dirty="0">
              <a:latin typeface="+mj-lt"/>
            </a:endParaRPr>
          </a:p>
        </p:txBody>
      </p:sp>
      <p:sp>
        <p:nvSpPr>
          <p:cNvPr id="5" name="Slide Number Placeholder 5"/>
          <p:cNvSpPr txBox="1">
            <a:spLocks/>
          </p:cNvSpPr>
          <p:nvPr userDrawn="1"/>
        </p:nvSpPr>
        <p:spPr>
          <a:xfrm>
            <a:off x="8001000" y="6629400"/>
            <a:ext cx="1066800" cy="228600"/>
          </a:xfrm>
          <a:prstGeom prst="rect">
            <a:avLst/>
          </a:prstGeom>
          <a:ln>
            <a:noFill/>
          </a:ln>
        </p:spPr>
        <p:txBody>
          <a:bodyPr anchor="ctr"/>
          <a:lstStyle>
            <a:lvl1pPr algn="r" fontAlgn="auto">
              <a:spcBef>
                <a:spcPts val="0"/>
              </a:spcBef>
              <a:spcAft>
                <a:spcPts val="0"/>
              </a:spcAft>
              <a:defRPr sz="1200" smtClean="0">
                <a:solidFill>
                  <a:schemeClr val="accent6">
                    <a:lumMod val="10000"/>
                  </a:schemeClr>
                </a:solidFill>
                <a:latin typeface="+mn-lt"/>
                <a:cs typeface="+mn-cs"/>
              </a:defRPr>
            </a:lvl1pPr>
          </a:lstStyle>
          <a:p>
            <a:pPr>
              <a:defRPr/>
            </a:pPr>
            <a:r>
              <a:rPr lang="en-US" sz="900" dirty="0">
                <a:latin typeface="+mj-lt"/>
              </a:rPr>
              <a:t>Slide </a:t>
            </a:r>
            <a:fld id="{9CDF207F-97E3-4C40-A2CC-A284CD8988B0}" type="slidenum">
              <a:rPr lang="en-US" sz="900">
                <a:latin typeface="+mj-lt"/>
              </a:rPr>
              <a:pPr>
                <a:defRPr/>
              </a:pPr>
              <a:t>‹#›</a:t>
            </a:fld>
            <a:r>
              <a:rPr lang="en-US" sz="900" dirty="0">
                <a:latin typeface="+mj-lt"/>
              </a:rPr>
              <a:t> of 25</a:t>
            </a:r>
          </a:p>
        </p:txBody>
      </p:sp>
      <p:cxnSp>
        <p:nvCxnSpPr>
          <p:cNvPr id="6" name="Straight Connector 5"/>
          <p:cNvCxnSpPr/>
          <p:nvPr userDrawn="1"/>
        </p:nvCxnSpPr>
        <p:spPr>
          <a:xfrm>
            <a:off x="0" y="6629400"/>
            <a:ext cx="9144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Footer Placeholder 4"/>
          <p:cNvSpPr txBox="1">
            <a:spLocks/>
          </p:cNvSpPr>
          <p:nvPr userDrawn="1"/>
        </p:nvSpPr>
        <p:spPr>
          <a:xfrm>
            <a:off x="457200" y="6629400"/>
            <a:ext cx="5715000" cy="228600"/>
          </a:xfrm>
          <a:prstGeom prst="rect">
            <a:avLst/>
          </a:prstGeom>
        </p:spPr>
        <p:txBody>
          <a:bodyPr anchor="ctr"/>
          <a:lstStyle>
            <a:lvl1pPr>
              <a:defRPr sz="1000">
                <a:solidFill>
                  <a:schemeClr val="accent6">
                    <a:lumMod val="10000"/>
                  </a:schemeClr>
                </a:solidFill>
                <a:latin typeface="Arial" pitchFamily="34" charset="0"/>
                <a:cs typeface="Arial" pitchFamily="34" charset="0"/>
              </a:defRPr>
            </a:lvl1pPr>
          </a:lstStyle>
          <a:p>
            <a:pPr fontAlgn="auto">
              <a:spcBef>
                <a:spcPts val="0"/>
              </a:spcBef>
              <a:spcAft>
                <a:spcPts val="0"/>
              </a:spcAft>
              <a:defRPr/>
            </a:pPr>
            <a:r>
              <a:rPr lang="en-US" sz="900" dirty="0" smtClean="0">
                <a:latin typeface="+mj-lt"/>
              </a:rPr>
              <a:t>Copyright © 2012 Pearson Education, Inc. Publishing as Prentice Hall</a:t>
            </a:r>
            <a:endParaRPr lang="en-US" sz="900" dirty="0">
              <a:latin typeface="+mj-lt"/>
            </a:endParaRPr>
          </a:p>
        </p:txBody>
      </p:sp>
      <p:sp>
        <p:nvSpPr>
          <p:cNvPr id="6" name="Slide Number Placeholder 5"/>
          <p:cNvSpPr txBox="1">
            <a:spLocks/>
          </p:cNvSpPr>
          <p:nvPr userDrawn="1"/>
        </p:nvSpPr>
        <p:spPr>
          <a:xfrm>
            <a:off x="8001000" y="6629400"/>
            <a:ext cx="1066800" cy="228600"/>
          </a:xfrm>
          <a:prstGeom prst="rect">
            <a:avLst/>
          </a:prstGeom>
          <a:ln>
            <a:noFill/>
          </a:ln>
        </p:spPr>
        <p:txBody>
          <a:bodyPr anchor="ctr"/>
          <a:lstStyle>
            <a:lvl1pPr algn="r" fontAlgn="auto">
              <a:spcBef>
                <a:spcPts val="0"/>
              </a:spcBef>
              <a:spcAft>
                <a:spcPts val="0"/>
              </a:spcAft>
              <a:defRPr sz="1200" smtClean="0">
                <a:solidFill>
                  <a:schemeClr val="accent6">
                    <a:lumMod val="10000"/>
                  </a:schemeClr>
                </a:solidFill>
                <a:latin typeface="+mn-lt"/>
                <a:cs typeface="+mn-cs"/>
              </a:defRPr>
            </a:lvl1pPr>
          </a:lstStyle>
          <a:p>
            <a:pPr>
              <a:defRPr/>
            </a:pPr>
            <a:r>
              <a:rPr lang="en-US" sz="900" dirty="0">
                <a:latin typeface="+mj-lt"/>
              </a:rPr>
              <a:t>Slide </a:t>
            </a:r>
            <a:fld id="{22D99442-4B64-4DF4-AA64-391B5E0D24F2}" type="slidenum">
              <a:rPr lang="en-US" sz="900">
                <a:latin typeface="+mj-lt"/>
              </a:rPr>
              <a:pPr>
                <a:defRPr/>
              </a:pPr>
              <a:t>‹#›</a:t>
            </a:fld>
            <a:r>
              <a:rPr lang="en-US" sz="900" dirty="0">
                <a:latin typeface="+mj-lt"/>
              </a:rPr>
              <a:t> of 25</a:t>
            </a:r>
          </a:p>
        </p:txBody>
      </p:sp>
      <p:cxnSp>
        <p:nvCxnSpPr>
          <p:cNvPr id="8" name="Straight Connector 7"/>
          <p:cNvCxnSpPr/>
          <p:nvPr userDrawn="1"/>
        </p:nvCxnSpPr>
        <p:spPr>
          <a:xfrm>
            <a:off x="0" y="990600"/>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629400"/>
            <a:ext cx="9144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a:spLocks noGrp="1"/>
          </p:cNvSpPr>
          <p:nvPr>
            <p:ph type="title"/>
          </p:nvPr>
        </p:nvSpPr>
        <p:spPr>
          <a:xfrm>
            <a:off x="457200" y="76200"/>
            <a:ext cx="8229600" cy="838200"/>
          </a:xfrm>
          <a:prstGeom prst="rect">
            <a:avLst/>
          </a:prstGeom>
        </p:spPr>
        <p:txBody>
          <a:bodyPr/>
          <a:lstStyle>
            <a:lvl1pPr algn="l">
              <a:defRPr/>
            </a:lvl1p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Footer Placeholder 4"/>
          <p:cNvSpPr txBox="1">
            <a:spLocks/>
          </p:cNvSpPr>
          <p:nvPr userDrawn="1"/>
        </p:nvSpPr>
        <p:spPr>
          <a:xfrm>
            <a:off x="457200" y="6629400"/>
            <a:ext cx="5715000" cy="228600"/>
          </a:xfrm>
          <a:prstGeom prst="rect">
            <a:avLst/>
          </a:prstGeom>
        </p:spPr>
        <p:txBody>
          <a:bodyPr anchor="ctr"/>
          <a:lstStyle>
            <a:lvl1pPr>
              <a:defRPr sz="1000">
                <a:solidFill>
                  <a:schemeClr val="accent6">
                    <a:lumMod val="10000"/>
                  </a:schemeClr>
                </a:solidFill>
                <a:latin typeface="Arial" pitchFamily="34" charset="0"/>
                <a:cs typeface="Arial" pitchFamily="34" charset="0"/>
              </a:defRPr>
            </a:lvl1pPr>
          </a:lstStyle>
          <a:p>
            <a:pPr fontAlgn="auto">
              <a:spcBef>
                <a:spcPts val="0"/>
              </a:spcBef>
              <a:spcAft>
                <a:spcPts val="0"/>
              </a:spcAft>
              <a:defRPr/>
            </a:pPr>
            <a:r>
              <a:rPr lang="en-US" sz="900" dirty="0" smtClean="0">
                <a:latin typeface="+mj-lt"/>
              </a:rPr>
              <a:t>Copyright © 2012 Pearson Education, Inc. Publishing as Prentice Hall</a:t>
            </a:r>
            <a:endParaRPr lang="en-US" sz="900" dirty="0">
              <a:latin typeface="+mj-lt"/>
            </a:endParaRPr>
          </a:p>
        </p:txBody>
      </p:sp>
      <p:sp>
        <p:nvSpPr>
          <p:cNvPr id="8" name="Slide Number Placeholder 5"/>
          <p:cNvSpPr txBox="1">
            <a:spLocks/>
          </p:cNvSpPr>
          <p:nvPr userDrawn="1"/>
        </p:nvSpPr>
        <p:spPr>
          <a:xfrm>
            <a:off x="8001000" y="6629400"/>
            <a:ext cx="1066800" cy="228600"/>
          </a:xfrm>
          <a:prstGeom prst="rect">
            <a:avLst/>
          </a:prstGeom>
          <a:ln>
            <a:noFill/>
          </a:ln>
        </p:spPr>
        <p:txBody>
          <a:bodyPr anchor="ctr"/>
          <a:lstStyle>
            <a:lvl1pPr algn="r" fontAlgn="auto">
              <a:spcBef>
                <a:spcPts val="0"/>
              </a:spcBef>
              <a:spcAft>
                <a:spcPts val="0"/>
              </a:spcAft>
              <a:defRPr sz="1200" smtClean="0">
                <a:solidFill>
                  <a:schemeClr val="accent6">
                    <a:lumMod val="10000"/>
                  </a:schemeClr>
                </a:solidFill>
                <a:latin typeface="+mn-lt"/>
                <a:cs typeface="+mn-cs"/>
              </a:defRPr>
            </a:lvl1pPr>
          </a:lstStyle>
          <a:p>
            <a:pPr>
              <a:defRPr/>
            </a:pPr>
            <a:r>
              <a:rPr lang="en-US" sz="900" dirty="0">
                <a:latin typeface="+mj-lt"/>
              </a:rPr>
              <a:t>Slide </a:t>
            </a:r>
            <a:fld id="{8B9192ED-BBC9-406A-9834-F85A87CD4854}" type="slidenum">
              <a:rPr lang="en-US" sz="900">
                <a:latin typeface="+mj-lt"/>
              </a:rPr>
              <a:pPr>
                <a:defRPr/>
              </a:pPr>
              <a:t>‹#›</a:t>
            </a:fld>
            <a:r>
              <a:rPr lang="en-US" sz="900" dirty="0">
                <a:latin typeface="+mj-lt"/>
              </a:rPr>
              <a:t> of 25</a:t>
            </a:r>
          </a:p>
        </p:txBody>
      </p:sp>
      <p:cxnSp>
        <p:nvCxnSpPr>
          <p:cNvPr id="10" name="Straight Connector 9"/>
          <p:cNvCxnSpPr/>
          <p:nvPr userDrawn="1"/>
        </p:nvCxnSpPr>
        <p:spPr>
          <a:xfrm>
            <a:off x="0" y="990600"/>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0" y="6629400"/>
            <a:ext cx="9144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1"/>
          <p:cNvSpPr>
            <a:spLocks noGrp="1"/>
          </p:cNvSpPr>
          <p:nvPr>
            <p:ph type="title"/>
          </p:nvPr>
        </p:nvSpPr>
        <p:spPr>
          <a:xfrm>
            <a:off x="457200" y="76200"/>
            <a:ext cx="8229600" cy="838200"/>
          </a:xfrm>
          <a:prstGeom prst="rect">
            <a:avLst/>
          </a:prstGeom>
        </p:spPr>
        <p:txBody>
          <a:bodyPr/>
          <a:lstStyle>
            <a:lvl1pPr algn="l">
              <a:defRPr/>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4"/>
          <p:cNvSpPr txBox="1">
            <a:spLocks/>
          </p:cNvSpPr>
          <p:nvPr userDrawn="1"/>
        </p:nvSpPr>
        <p:spPr>
          <a:xfrm>
            <a:off x="457200" y="6629400"/>
            <a:ext cx="5715000" cy="228600"/>
          </a:xfrm>
          <a:prstGeom prst="rect">
            <a:avLst/>
          </a:prstGeom>
        </p:spPr>
        <p:txBody>
          <a:bodyPr anchor="ctr"/>
          <a:lstStyle>
            <a:lvl1pPr>
              <a:defRPr sz="1000">
                <a:solidFill>
                  <a:schemeClr val="accent6">
                    <a:lumMod val="10000"/>
                  </a:schemeClr>
                </a:solidFill>
                <a:latin typeface="Arial" pitchFamily="34" charset="0"/>
                <a:cs typeface="Arial" pitchFamily="34" charset="0"/>
              </a:defRPr>
            </a:lvl1pPr>
          </a:lstStyle>
          <a:p>
            <a:pPr fontAlgn="auto">
              <a:spcBef>
                <a:spcPts val="0"/>
              </a:spcBef>
              <a:spcAft>
                <a:spcPts val="0"/>
              </a:spcAft>
              <a:defRPr/>
            </a:pPr>
            <a:r>
              <a:rPr lang="en-US" sz="900" dirty="0" smtClean="0">
                <a:latin typeface="+mj-lt"/>
              </a:rPr>
              <a:t>Copyright © 2012 Pearson Education, Inc. Publishing as Prentice Hall</a:t>
            </a:r>
            <a:endParaRPr lang="en-US" sz="900" dirty="0">
              <a:latin typeface="+mj-lt"/>
            </a:endParaRPr>
          </a:p>
        </p:txBody>
      </p:sp>
      <p:sp>
        <p:nvSpPr>
          <p:cNvPr id="4" name="Slide Number Placeholder 5"/>
          <p:cNvSpPr txBox="1">
            <a:spLocks/>
          </p:cNvSpPr>
          <p:nvPr userDrawn="1"/>
        </p:nvSpPr>
        <p:spPr>
          <a:xfrm>
            <a:off x="8001000" y="6629400"/>
            <a:ext cx="1066800" cy="228600"/>
          </a:xfrm>
          <a:prstGeom prst="rect">
            <a:avLst/>
          </a:prstGeom>
          <a:ln>
            <a:noFill/>
          </a:ln>
        </p:spPr>
        <p:txBody>
          <a:bodyPr anchor="ctr"/>
          <a:lstStyle>
            <a:lvl1pPr algn="r" fontAlgn="auto">
              <a:spcBef>
                <a:spcPts val="0"/>
              </a:spcBef>
              <a:spcAft>
                <a:spcPts val="0"/>
              </a:spcAft>
              <a:defRPr sz="1200" smtClean="0">
                <a:solidFill>
                  <a:schemeClr val="accent6">
                    <a:lumMod val="10000"/>
                  </a:schemeClr>
                </a:solidFill>
                <a:latin typeface="+mn-lt"/>
                <a:cs typeface="+mn-cs"/>
              </a:defRPr>
            </a:lvl1pPr>
          </a:lstStyle>
          <a:p>
            <a:pPr>
              <a:defRPr/>
            </a:pPr>
            <a:r>
              <a:rPr lang="en-US" sz="900" dirty="0">
                <a:latin typeface="+mj-lt"/>
              </a:rPr>
              <a:t>Slide </a:t>
            </a:r>
            <a:fld id="{2052A67A-9062-411C-AF64-19AB29072EF4}" type="slidenum">
              <a:rPr lang="en-US" sz="900">
                <a:latin typeface="+mj-lt"/>
              </a:rPr>
              <a:pPr>
                <a:defRPr/>
              </a:pPr>
              <a:t>‹#›</a:t>
            </a:fld>
            <a:r>
              <a:rPr lang="en-US" sz="900" dirty="0">
                <a:latin typeface="+mj-lt"/>
              </a:rPr>
              <a:t> of 25</a:t>
            </a:r>
          </a:p>
        </p:txBody>
      </p:sp>
      <p:cxnSp>
        <p:nvCxnSpPr>
          <p:cNvPr id="5" name="Straight Connector 4"/>
          <p:cNvCxnSpPr/>
          <p:nvPr userDrawn="1"/>
        </p:nvCxnSpPr>
        <p:spPr>
          <a:xfrm>
            <a:off x="0" y="990600"/>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0" y="6629400"/>
            <a:ext cx="9144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457200" y="76200"/>
            <a:ext cx="8229600" cy="838200"/>
          </a:xfrm>
          <a:prstGeom prst="rect">
            <a:avLst/>
          </a:prstGeom>
        </p:spPr>
        <p:txBody>
          <a:bodyPr/>
          <a:lstStyle>
            <a:lvl1pPr algn="l">
              <a:defRPr/>
            </a:lvl1pPr>
          </a:lstStyle>
          <a:p>
            <a:r>
              <a:rPr lang="en-US" dirty="0"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cussion Questions">
    <p:spTree>
      <p:nvGrpSpPr>
        <p:cNvPr id="1" name=""/>
        <p:cNvGrpSpPr/>
        <p:nvPr/>
      </p:nvGrpSpPr>
      <p:grpSpPr>
        <a:xfrm>
          <a:off x="0" y="0"/>
          <a:ext cx="0" cy="0"/>
          <a:chOff x="0" y="0"/>
          <a:chExt cx="0" cy="0"/>
        </a:xfrm>
      </p:grpSpPr>
      <p:sp>
        <p:nvSpPr>
          <p:cNvPr id="4" name="Footer Placeholder 4"/>
          <p:cNvSpPr txBox="1">
            <a:spLocks/>
          </p:cNvSpPr>
          <p:nvPr userDrawn="1"/>
        </p:nvSpPr>
        <p:spPr>
          <a:xfrm>
            <a:off x="457200" y="6629400"/>
            <a:ext cx="5715000" cy="228600"/>
          </a:xfrm>
          <a:prstGeom prst="rect">
            <a:avLst/>
          </a:prstGeom>
        </p:spPr>
        <p:txBody>
          <a:bodyPr anchor="ctr"/>
          <a:lstStyle>
            <a:lvl1pPr>
              <a:defRPr sz="1000">
                <a:solidFill>
                  <a:schemeClr val="accent6">
                    <a:lumMod val="10000"/>
                  </a:schemeClr>
                </a:solidFill>
                <a:latin typeface="Arial" pitchFamily="34" charset="0"/>
                <a:cs typeface="Arial" pitchFamily="34" charset="0"/>
              </a:defRPr>
            </a:lvl1pPr>
          </a:lstStyle>
          <a:p>
            <a:pPr fontAlgn="auto">
              <a:spcBef>
                <a:spcPts val="0"/>
              </a:spcBef>
              <a:spcAft>
                <a:spcPts val="0"/>
              </a:spcAft>
              <a:defRPr/>
            </a:pPr>
            <a:r>
              <a:rPr lang="en-US" sz="900" dirty="0" smtClean="0">
                <a:latin typeface="+mj-lt"/>
              </a:rPr>
              <a:t>Copyright © 2012 Pearson Education, Inc. Publishing as Prentice Hall</a:t>
            </a:r>
            <a:endParaRPr lang="en-US" sz="900" dirty="0">
              <a:latin typeface="+mj-lt"/>
            </a:endParaRPr>
          </a:p>
        </p:txBody>
      </p:sp>
      <p:sp>
        <p:nvSpPr>
          <p:cNvPr id="5" name="Slide Number Placeholder 5"/>
          <p:cNvSpPr txBox="1">
            <a:spLocks/>
          </p:cNvSpPr>
          <p:nvPr userDrawn="1"/>
        </p:nvSpPr>
        <p:spPr>
          <a:xfrm>
            <a:off x="8001000" y="6629400"/>
            <a:ext cx="1066800" cy="228600"/>
          </a:xfrm>
          <a:prstGeom prst="rect">
            <a:avLst/>
          </a:prstGeom>
          <a:ln>
            <a:noFill/>
          </a:ln>
        </p:spPr>
        <p:txBody>
          <a:bodyPr anchor="ctr"/>
          <a:lstStyle>
            <a:lvl1pPr algn="r" fontAlgn="auto">
              <a:spcBef>
                <a:spcPts val="0"/>
              </a:spcBef>
              <a:spcAft>
                <a:spcPts val="0"/>
              </a:spcAft>
              <a:defRPr sz="1200" smtClean="0">
                <a:solidFill>
                  <a:schemeClr val="accent6">
                    <a:lumMod val="10000"/>
                  </a:schemeClr>
                </a:solidFill>
                <a:latin typeface="+mn-lt"/>
                <a:cs typeface="+mn-cs"/>
              </a:defRPr>
            </a:lvl1pPr>
          </a:lstStyle>
          <a:p>
            <a:pPr>
              <a:defRPr/>
            </a:pPr>
            <a:r>
              <a:rPr lang="en-US" sz="900" dirty="0">
                <a:latin typeface="+mj-lt"/>
              </a:rPr>
              <a:t>Slide </a:t>
            </a:r>
            <a:fld id="{26A94494-3F0F-4F10-8E4F-6AE45F989CBF}" type="slidenum">
              <a:rPr lang="en-US" sz="900">
                <a:latin typeface="+mj-lt"/>
              </a:rPr>
              <a:pPr>
                <a:defRPr/>
              </a:pPr>
              <a:t>‹#›</a:t>
            </a:fld>
            <a:r>
              <a:rPr lang="en-US" sz="900" dirty="0">
                <a:latin typeface="+mj-lt"/>
              </a:rPr>
              <a:t> of 25</a:t>
            </a:r>
          </a:p>
        </p:txBody>
      </p:sp>
      <p:cxnSp>
        <p:nvCxnSpPr>
          <p:cNvPr id="6" name="Straight Connector 5"/>
          <p:cNvCxnSpPr/>
          <p:nvPr userDrawn="1"/>
        </p:nvCxnSpPr>
        <p:spPr>
          <a:xfrm>
            <a:off x="0" y="990600"/>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0" y="6629400"/>
            <a:ext cx="9144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457200" y="76200"/>
            <a:ext cx="8229600" cy="838200"/>
          </a:xfrm>
          <a:prstGeom prst="rect">
            <a:avLst/>
          </a:prstGeom>
        </p:spPr>
        <p:txBody>
          <a:bodyPr/>
          <a:lstStyle>
            <a:lvl1pPr algn="l">
              <a:defRPr>
                <a:solidFill>
                  <a:srgbClr val="C00000"/>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1905000" y="1219200"/>
            <a:ext cx="6781800" cy="5181600"/>
          </a:xfrm>
          <a:prstGeom prst="rect">
            <a:avLst/>
          </a:prstGeom>
        </p:spPr>
        <p:txBody>
          <a:bodyPr/>
          <a:lstStyle>
            <a:lvl1pPr marL="514350" indent="-514350">
              <a:buFont typeface="+mj-lt"/>
              <a:buAutoNum type="arabicPeriod"/>
              <a:defRPr/>
            </a:lvl1pPr>
            <a:lvl2pPr marL="971550" indent="-514350">
              <a:buFont typeface="+mj-lt"/>
              <a:buAutoNum type="arabicPeriod"/>
              <a:defRPr/>
            </a:lvl2pPr>
            <a:lvl3pPr marL="1371600" indent="-4572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txBox="1">
            <a:spLocks/>
          </p:cNvSpPr>
          <p:nvPr userDrawn="1"/>
        </p:nvSpPr>
        <p:spPr>
          <a:xfrm>
            <a:off x="457200" y="6629400"/>
            <a:ext cx="5715000" cy="228600"/>
          </a:xfrm>
          <a:prstGeom prst="rect">
            <a:avLst/>
          </a:prstGeom>
        </p:spPr>
        <p:txBody>
          <a:bodyPr anchor="ctr"/>
          <a:lstStyle>
            <a:lvl1pPr>
              <a:defRPr sz="1000">
                <a:solidFill>
                  <a:schemeClr val="accent6">
                    <a:lumMod val="10000"/>
                  </a:schemeClr>
                </a:solidFill>
                <a:latin typeface="Arial" pitchFamily="34" charset="0"/>
                <a:cs typeface="Arial" pitchFamily="34" charset="0"/>
              </a:defRPr>
            </a:lvl1pPr>
          </a:lstStyle>
          <a:p>
            <a:pPr fontAlgn="auto">
              <a:spcBef>
                <a:spcPts val="0"/>
              </a:spcBef>
              <a:spcAft>
                <a:spcPts val="0"/>
              </a:spcAft>
              <a:defRPr/>
            </a:pPr>
            <a:r>
              <a:rPr lang="en-US" sz="900" dirty="0" smtClean="0">
                <a:latin typeface="+mj-lt"/>
              </a:rPr>
              <a:t>Copyright © 2012 Pearson Education, Inc. Publishing as Prentice Hall</a:t>
            </a:r>
            <a:endParaRPr lang="en-US" sz="900" dirty="0">
              <a:latin typeface="+mj-lt"/>
            </a:endParaRPr>
          </a:p>
        </p:txBody>
      </p:sp>
      <p:sp>
        <p:nvSpPr>
          <p:cNvPr id="3" name="Slide Number Placeholder 5"/>
          <p:cNvSpPr txBox="1">
            <a:spLocks/>
          </p:cNvSpPr>
          <p:nvPr userDrawn="1"/>
        </p:nvSpPr>
        <p:spPr>
          <a:xfrm>
            <a:off x="8001000" y="6629400"/>
            <a:ext cx="1066800" cy="228600"/>
          </a:xfrm>
          <a:prstGeom prst="rect">
            <a:avLst/>
          </a:prstGeom>
          <a:ln>
            <a:noFill/>
          </a:ln>
        </p:spPr>
        <p:txBody>
          <a:bodyPr anchor="ctr"/>
          <a:lstStyle>
            <a:lvl1pPr algn="r" fontAlgn="auto">
              <a:spcBef>
                <a:spcPts val="0"/>
              </a:spcBef>
              <a:spcAft>
                <a:spcPts val="0"/>
              </a:spcAft>
              <a:defRPr sz="1200" smtClean="0">
                <a:solidFill>
                  <a:schemeClr val="accent6">
                    <a:lumMod val="10000"/>
                  </a:schemeClr>
                </a:solidFill>
                <a:latin typeface="+mn-lt"/>
                <a:cs typeface="+mn-cs"/>
              </a:defRPr>
            </a:lvl1pPr>
          </a:lstStyle>
          <a:p>
            <a:pPr>
              <a:defRPr/>
            </a:pPr>
            <a:r>
              <a:rPr lang="en-US" sz="900" dirty="0">
                <a:latin typeface="+mj-lt"/>
              </a:rPr>
              <a:t>Slide </a:t>
            </a:r>
            <a:fld id="{204911FD-2D60-4E25-929A-573E086CD5E6}" type="slidenum">
              <a:rPr lang="en-US" sz="900">
                <a:latin typeface="+mj-lt"/>
              </a:rPr>
              <a:pPr>
                <a:defRPr/>
              </a:pPr>
              <a:t>‹#›</a:t>
            </a:fld>
            <a:r>
              <a:rPr lang="en-US" sz="900" dirty="0">
                <a:latin typeface="+mj-lt"/>
              </a:rPr>
              <a:t> of 25</a:t>
            </a:r>
          </a:p>
        </p:txBody>
      </p:sp>
      <p:cxnSp>
        <p:nvCxnSpPr>
          <p:cNvPr id="4" name="Straight Connector 3"/>
          <p:cNvCxnSpPr/>
          <p:nvPr userDrawn="1"/>
        </p:nvCxnSpPr>
        <p:spPr>
          <a:xfrm>
            <a:off x="0" y="6629400"/>
            <a:ext cx="9144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rapezoid 3"/>
          <p:cNvSpPr/>
          <p:nvPr userDrawn="1"/>
        </p:nvSpPr>
        <p:spPr>
          <a:xfrm rot="18984247">
            <a:off x="-617538" y="452438"/>
            <a:ext cx="2763838" cy="569912"/>
          </a:xfrm>
          <a:prstGeom prst="trapezoid">
            <a:avLst>
              <a:gd name="adj" fmla="val 10267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137160" anchor="ctr"/>
          <a:lstStyle/>
          <a:p>
            <a:pPr algn="ctr">
              <a:defRPr/>
            </a:pPr>
            <a:r>
              <a:rPr lang="en-US" sz="3200" dirty="0"/>
              <a:t>Defined</a:t>
            </a:r>
          </a:p>
        </p:txBody>
      </p:sp>
      <p:sp>
        <p:nvSpPr>
          <p:cNvPr id="5" name="Footer Placeholder 4"/>
          <p:cNvSpPr txBox="1">
            <a:spLocks/>
          </p:cNvSpPr>
          <p:nvPr userDrawn="1"/>
        </p:nvSpPr>
        <p:spPr>
          <a:xfrm>
            <a:off x="457200" y="6629400"/>
            <a:ext cx="5715000" cy="228600"/>
          </a:xfrm>
          <a:prstGeom prst="rect">
            <a:avLst/>
          </a:prstGeom>
        </p:spPr>
        <p:txBody>
          <a:bodyPr anchor="ctr"/>
          <a:lstStyle>
            <a:lvl1pPr>
              <a:defRPr sz="1000">
                <a:solidFill>
                  <a:schemeClr val="accent6">
                    <a:lumMod val="10000"/>
                  </a:schemeClr>
                </a:solidFill>
                <a:latin typeface="Arial" pitchFamily="34" charset="0"/>
                <a:cs typeface="Arial" pitchFamily="34" charset="0"/>
              </a:defRPr>
            </a:lvl1pPr>
          </a:lstStyle>
          <a:p>
            <a:pPr fontAlgn="auto">
              <a:spcBef>
                <a:spcPts val="0"/>
              </a:spcBef>
              <a:spcAft>
                <a:spcPts val="0"/>
              </a:spcAft>
              <a:defRPr/>
            </a:pPr>
            <a:r>
              <a:rPr lang="en-US" sz="900" dirty="0" smtClean="0">
                <a:latin typeface="+mj-lt"/>
              </a:rPr>
              <a:t>Copyright © 2012 Pearson Education, Inc. Publishing as Prentice Hall</a:t>
            </a:r>
            <a:endParaRPr lang="en-US" sz="900" dirty="0">
              <a:latin typeface="+mj-lt"/>
            </a:endParaRPr>
          </a:p>
        </p:txBody>
      </p:sp>
      <p:sp>
        <p:nvSpPr>
          <p:cNvPr id="7" name="Slide Number Placeholder 5"/>
          <p:cNvSpPr txBox="1">
            <a:spLocks/>
          </p:cNvSpPr>
          <p:nvPr userDrawn="1"/>
        </p:nvSpPr>
        <p:spPr>
          <a:xfrm>
            <a:off x="8001000" y="6629400"/>
            <a:ext cx="1066800" cy="228600"/>
          </a:xfrm>
          <a:prstGeom prst="rect">
            <a:avLst/>
          </a:prstGeom>
          <a:ln>
            <a:noFill/>
          </a:ln>
        </p:spPr>
        <p:txBody>
          <a:bodyPr anchor="ctr"/>
          <a:lstStyle>
            <a:lvl1pPr algn="r" fontAlgn="auto">
              <a:spcBef>
                <a:spcPts val="0"/>
              </a:spcBef>
              <a:spcAft>
                <a:spcPts val="0"/>
              </a:spcAft>
              <a:defRPr sz="1200" smtClean="0">
                <a:solidFill>
                  <a:schemeClr val="accent6">
                    <a:lumMod val="10000"/>
                  </a:schemeClr>
                </a:solidFill>
                <a:latin typeface="+mn-lt"/>
                <a:cs typeface="+mn-cs"/>
              </a:defRPr>
            </a:lvl1pPr>
          </a:lstStyle>
          <a:p>
            <a:pPr>
              <a:defRPr/>
            </a:pPr>
            <a:r>
              <a:rPr lang="en-US" sz="900" dirty="0">
                <a:latin typeface="+mj-lt"/>
              </a:rPr>
              <a:t>Slide </a:t>
            </a:r>
            <a:fld id="{FDA44A26-2C9B-4330-BB59-C26D699733CB}" type="slidenum">
              <a:rPr lang="en-US" sz="900">
                <a:latin typeface="+mj-lt"/>
              </a:rPr>
              <a:pPr>
                <a:defRPr/>
              </a:pPr>
              <a:t>‹#›</a:t>
            </a:fld>
            <a:r>
              <a:rPr lang="en-US" sz="900" dirty="0">
                <a:latin typeface="+mj-lt"/>
              </a:rPr>
              <a:t> of 25</a:t>
            </a:r>
          </a:p>
        </p:txBody>
      </p:sp>
      <p:cxnSp>
        <p:nvCxnSpPr>
          <p:cNvPr id="8" name="Straight Connector 7"/>
          <p:cNvCxnSpPr/>
          <p:nvPr userDrawn="1"/>
        </p:nvCxnSpPr>
        <p:spPr>
          <a:xfrm>
            <a:off x="0" y="6629400"/>
            <a:ext cx="9144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0"/>
          </p:nvPr>
        </p:nvSpPr>
        <p:spPr>
          <a:xfrm>
            <a:off x="838200" y="1981200"/>
            <a:ext cx="7620000" cy="3962400"/>
          </a:xfrm>
          <a:prstGeom prst="rect">
            <a:avLst/>
          </a:prstGeom>
        </p:spPr>
        <p:txBody>
          <a:bodyPr/>
          <a:lstStyle>
            <a:lvl1pPr marL="0" indent="0">
              <a:buNone/>
              <a:defRPr sz="36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143000" y="813204"/>
            <a:ext cx="7315200" cy="863196"/>
          </a:xfrm>
          <a:prstGeom prst="rect">
            <a:avLst/>
          </a:prstGeom>
        </p:spPr>
        <p:txBody>
          <a:bodyPr/>
          <a:lstStyle>
            <a:lvl1pPr algn="ctr">
              <a:defRPr/>
            </a:lvl1p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Lst>
  <p:timing>
    <p:tnLst>
      <p:par>
        <p:cTn id="1" dur="indefinite" restart="never" nodeType="tmRoot"/>
      </p:par>
    </p:tnLst>
  </p:timing>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4.jpeg"/><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45.jpeg"/><Relationship Id="rId4" Type="http://schemas.openxmlformats.org/officeDocument/2006/relationships/image" Target="../media/image44.jpeg"/></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5"/>
          <p:cNvGrpSpPr>
            <a:grpSpLocks/>
          </p:cNvGrpSpPr>
          <p:nvPr/>
        </p:nvGrpSpPr>
        <p:grpSpPr bwMode="auto">
          <a:xfrm>
            <a:off x="519113" y="914400"/>
            <a:ext cx="8001000" cy="1524000"/>
            <a:chOff x="990600" y="1905000"/>
            <a:chExt cx="8001000" cy="1524000"/>
          </a:xfrm>
        </p:grpSpPr>
        <p:sp>
          <p:nvSpPr>
            <p:cNvPr id="3" name="Rectangle 2"/>
            <p:cNvSpPr/>
            <p:nvPr/>
          </p:nvSpPr>
          <p:spPr>
            <a:xfrm>
              <a:off x="990600" y="2438400"/>
              <a:ext cx="80010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600" dirty="0">
                  <a:solidFill>
                    <a:schemeClr val="tx1"/>
                  </a:solidFill>
                  <a:latin typeface="Times New Roman" pitchFamily="18" charset="0"/>
                  <a:cs typeface="Times New Roman" pitchFamily="18" charset="0"/>
                </a:rPr>
                <a:t>Kotler • Keller</a:t>
              </a:r>
            </a:p>
          </p:txBody>
        </p:sp>
        <p:sp>
          <p:nvSpPr>
            <p:cNvPr id="9221" name="TextBox 3"/>
            <p:cNvSpPr txBox="1">
              <a:spLocks noChangeArrowheads="1"/>
            </p:cNvSpPr>
            <p:nvPr/>
          </p:nvSpPr>
          <p:spPr bwMode="auto">
            <a:xfrm>
              <a:off x="1371600" y="1905000"/>
              <a:ext cx="3429000" cy="707886"/>
            </a:xfrm>
            <a:prstGeom prst="rect">
              <a:avLst/>
            </a:prstGeom>
            <a:noFill/>
            <a:ln w="9525">
              <a:noFill/>
              <a:miter lim="800000"/>
              <a:headEnd/>
              <a:tailEnd/>
            </a:ln>
          </p:spPr>
          <p:txBody>
            <a:bodyPr>
              <a:spAutoFit/>
            </a:bodyPr>
            <a:lstStyle/>
            <a:p>
              <a:r>
                <a:rPr lang="en-US" sz="4000">
                  <a:latin typeface="Times New Roman" pitchFamily="18" charset="0"/>
                  <a:cs typeface="Times New Roman" pitchFamily="18" charset="0"/>
                </a:rPr>
                <a:t>Phillip</a:t>
              </a:r>
            </a:p>
          </p:txBody>
        </p:sp>
        <p:sp>
          <p:nvSpPr>
            <p:cNvPr id="9222" name="TextBox 4"/>
            <p:cNvSpPr txBox="1">
              <a:spLocks noChangeArrowheads="1"/>
            </p:cNvSpPr>
            <p:nvPr/>
          </p:nvSpPr>
          <p:spPr bwMode="auto">
            <a:xfrm>
              <a:off x="5540339" y="1905000"/>
              <a:ext cx="3429000" cy="707886"/>
            </a:xfrm>
            <a:prstGeom prst="rect">
              <a:avLst/>
            </a:prstGeom>
            <a:noFill/>
            <a:ln w="9525">
              <a:noFill/>
              <a:miter lim="800000"/>
              <a:headEnd/>
              <a:tailEnd/>
            </a:ln>
          </p:spPr>
          <p:txBody>
            <a:bodyPr>
              <a:spAutoFit/>
            </a:bodyPr>
            <a:lstStyle/>
            <a:p>
              <a:r>
                <a:rPr lang="en-US" sz="4000">
                  <a:latin typeface="Times New Roman" pitchFamily="18" charset="0"/>
                  <a:cs typeface="Times New Roman" pitchFamily="18" charset="0"/>
                </a:rPr>
                <a:t>Kevin Lane</a:t>
              </a:r>
            </a:p>
          </p:txBody>
        </p:sp>
      </p:grpSp>
      <p:sp>
        <p:nvSpPr>
          <p:cNvPr id="9" name="Rectangle 8"/>
          <p:cNvSpPr/>
          <p:nvPr/>
        </p:nvSpPr>
        <p:spPr>
          <a:xfrm>
            <a:off x="0" y="2895600"/>
            <a:ext cx="914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400" dirty="0">
                <a:solidFill>
                  <a:schemeClr val="bg1"/>
                </a:solidFill>
                <a:latin typeface="Arial Unicode MS" pitchFamily="34" charset="-128"/>
                <a:ea typeface="Arial Unicode MS" pitchFamily="34" charset="-128"/>
                <a:cs typeface="Arial Unicode MS" pitchFamily="34" charset="-128"/>
              </a:rPr>
              <a:t>Marketing Management • 14e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bwMode="auto">
          <a:xfrm>
            <a:off x="1676400" y="341313"/>
            <a:ext cx="6477000" cy="792162"/>
          </a:xfrm>
          <a:prstGeom prst="rect">
            <a:avLst/>
          </a:prstGeom>
          <a:noFill/>
          <a:ln>
            <a:miter lim="800000"/>
            <a:headEnd/>
            <a:tailEnd/>
          </a:ln>
        </p:spPr>
        <p:txBody>
          <a:bodyPr/>
          <a:lstStyle/>
          <a:p>
            <a:pPr eaLnBrk="1" hangingPunct="1"/>
            <a:r>
              <a:rPr lang="en-US" smtClean="0"/>
              <a:t>Markets</a:t>
            </a:r>
          </a:p>
        </p:txBody>
      </p:sp>
      <p:pic>
        <p:nvPicPr>
          <p:cNvPr id="18435" name="Picture 1"/>
          <p:cNvPicPr>
            <a:picLocks noChangeAspect="1"/>
          </p:cNvPicPr>
          <p:nvPr/>
        </p:nvPicPr>
        <p:blipFill>
          <a:blip r:embed="rId3"/>
          <a:srcRect/>
          <a:stretch>
            <a:fillRect/>
          </a:stretch>
        </p:blipFill>
        <p:spPr bwMode="auto">
          <a:xfrm>
            <a:off x="685800" y="1371600"/>
            <a:ext cx="7981950" cy="4876800"/>
          </a:xfrm>
          <a:prstGeom prst="rect">
            <a:avLst/>
          </a:prstGeom>
          <a:noFill/>
          <a:ln w="9525">
            <a:noFill/>
            <a:miter lim="800000"/>
            <a:headEnd/>
            <a:tailEnd/>
          </a:ln>
        </p:spPr>
      </p:pic>
      <p:sp>
        <p:nvSpPr>
          <p:cNvPr id="5" name="Trapezoid 4"/>
          <p:cNvSpPr/>
          <p:nvPr/>
        </p:nvSpPr>
        <p:spPr>
          <a:xfrm rot="18984247">
            <a:off x="-617538" y="452438"/>
            <a:ext cx="2763838" cy="569912"/>
          </a:xfrm>
          <a:prstGeom prst="trapezoid">
            <a:avLst>
              <a:gd name="adj" fmla="val 10267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137160" anchor="ctr"/>
          <a:lstStyle/>
          <a:p>
            <a:pPr algn="ctr">
              <a:defRPr/>
            </a:pPr>
            <a:r>
              <a:rPr lang="en-US" sz="3200" dirty="0"/>
              <a:t>Figure 1.1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bwMode="auto">
          <a:xfrm>
            <a:off x="1371600" y="914400"/>
            <a:ext cx="7620000" cy="838200"/>
          </a:xfrm>
          <a:prstGeom prst="rect">
            <a:avLst/>
          </a:prstGeom>
          <a:noFill/>
          <a:ln>
            <a:miter lim="800000"/>
            <a:headEnd/>
            <a:tailEnd/>
          </a:ln>
        </p:spPr>
        <p:txBody>
          <a:bodyPr/>
          <a:lstStyle/>
          <a:p>
            <a:pPr eaLnBrk="1" hangingPunct="1"/>
            <a:r>
              <a:rPr lang="en-US" smtClean="0"/>
              <a:t>Simple Marketing System</a:t>
            </a:r>
          </a:p>
        </p:txBody>
      </p:sp>
      <p:sp>
        <p:nvSpPr>
          <p:cNvPr id="4" name="Trapezoid 3"/>
          <p:cNvSpPr/>
          <p:nvPr/>
        </p:nvSpPr>
        <p:spPr>
          <a:xfrm rot="18984247">
            <a:off x="-617538" y="452438"/>
            <a:ext cx="2763838" cy="569912"/>
          </a:xfrm>
          <a:prstGeom prst="trapezoid">
            <a:avLst>
              <a:gd name="adj" fmla="val 10267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137160" anchor="ctr"/>
          <a:lstStyle/>
          <a:p>
            <a:pPr algn="ctr">
              <a:defRPr/>
            </a:pPr>
            <a:r>
              <a:rPr lang="en-US" sz="3200" dirty="0"/>
              <a:t>Figure 1.2</a:t>
            </a:r>
          </a:p>
        </p:txBody>
      </p:sp>
      <p:pic>
        <p:nvPicPr>
          <p:cNvPr id="19460" name="Picture 1"/>
          <p:cNvPicPr>
            <a:picLocks noChangeAspect="1"/>
          </p:cNvPicPr>
          <p:nvPr/>
        </p:nvPicPr>
        <p:blipFill>
          <a:blip r:embed="rId2"/>
          <a:srcRect/>
          <a:stretch>
            <a:fillRect/>
          </a:stretch>
        </p:blipFill>
        <p:spPr bwMode="auto">
          <a:xfrm>
            <a:off x="763588" y="2286000"/>
            <a:ext cx="7813675" cy="2652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Key Customer Markets</a:t>
            </a:r>
          </a:p>
        </p:txBody>
      </p:sp>
      <p:sp>
        <p:nvSpPr>
          <p:cNvPr id="20483" name="TextBox 2"/>
          <p:cNvSpPr txBox="1">
            <a:spLocks noChangeArrowheads="1"/>
          </p:cNvSpPr>
          <p:nvPr/>
        </p:nvSpPr>
        <p:spPr bwMode="auto">
          <a:xfrm>
            <a:off x="3074988" y="1074738"/>
            <a:ext cx="3276600" cy="461962"/>
          </a:xfrm>
          <a:prstGeom prst="rect">
            <a:avLst/>
          </a:prstGeom>
          <a:noFill/>
          <a:ln w="9525">
            <a:noFill/>
            <a:miter lim="800000"/>
            <a:headEnd/>
            <a:tailEnd/>
          </a:ln>
        </p:spPr>
        <p:txBody>
          <a:bodyPr>
            <a:spAutoFit/>
          </a:bodyPr>
          <a:lstStyle/>
          <a:p>
            <a:r>
              <a:rPr lang="en-US" sz="2400"/>
              <a:t>Global Markets</a:t>
            </a:r>
          </a:p>
        </p:txBody>
      </p:sp>
      <p:sp>
        <p:nvSpPr>
          <p:cNvPr id="7" name="Rectangle 6"/>
          <p:cNvSpPr/>
          <p:nvPr/>
        </p:nvSpPr>
        <p:spPr>
          <a:xfrm>
            <a:off x="190500" y="6205538"/>
            <a:ext cx="3048000" cy="2603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dirty="0">
                <a:solidFill>
                  <a:schemeClr val="tx1"/>
                </a:solidFill>
              </a:rPr>
              <a:t>Business Markets</a:t>
            </a:r>
          </a:p>
        </p:txBody>
      </p:sp>
      <p:sp>
        <p:nvSpPr>
          <p:cNvPr id="9" name="Rectangle 8"/>
          <p:cNvSpPr/>
          <p:nvPr/>
        </p:nvSpPr>
        <p:spPr>
          <a:xfrm>
            <a:off x="4713288" y="6326188"/>
            <a:ext cx="4430712" cy="25876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dirty="0">
                <a:solidFill>
                  <a:schemeClr val="tx1"/>
                </a:solidFill>
              </a:rPr>
              <a:t>Government Market</a:t>
            </a:r>
          </a:p>
        </p:txBody>
      </p:sp>
      <p:sp>
        <p:nvSpPr>
          <p:cNvPr id="11" name="Rectangle 10"/>
          <p:cNvSpPr/>
          <p:nvPr/>
        </p:nvSpPr>
        <p:spPr>
          <a:xfrm>
            <a:off x="5791200" y="3092450"/>
            <a:ext cx="2489200" cy="2603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dirty="0">
                <a:solidFill>
                  <a:schemeClr val="tx1"/>
                </a:solidFill>
              </a:rPr>
              <a:t>Consumer Market</a:t>
            </a:r>
          </a:p>
        </p:txBody>
      </p:sp>
      <p:pic>
        <p:nvPicPr>
          <p:cNvPr id="20487" name="Picture 13"/>
          <p:cNvPicPr>
            <a:picLocks noChangeAspect="1"/>
          </p:cNvPicPr>
          <p:nvPr/>
        </p:nvPicPr>
        <p:blipFill>
          <a:blip r:embed="rId3"/>
          <a:srcRect l="-729"/>
          <a:stretch>
            <a:fillRect/>
          </a:stretch>
        </p:blipFill>
        <p:spPr bwMode="auto">
          <a:xfrm>
            <a:off x="4713288" y="3817938"/>
            <a:ext cx="4392612" cy="2517775"/>
          </a:xfrm>
          <a:prstGeom prst="rect">
            <a:avLst/>
          </a:prstGeom>
          <a:noFill/>
          <a:ln w="9525">
            <a:noFill/>
            <a:miter lim="800000"/>
            <a:headEnd/>
            <a:tailEnd/>
          </a:ln>
        </p:spPr>
      </p:pic>
      <p:grpSp>
        <p:nvGrpSpPr>
          <p:cNvPr id="20488" name="Group 18"/>
          <p:cNvGrpSpPr>
            <a:grpSpLocks/>
          </p:cNvGrpSpPr>
          <p:nvPr/>
        </p:nvGrpSpPr>
        <p:grpSpPr bwMode="auto">
          <a:xfrm>
            <a:off x="5257800" y="1058863"/>
            <a:ext cx="3886200" cy="2293937"/>
            <a:chOff x="6186651" y="1059113"/>
            <a:chExt cx="2957349" cy="1699811"/>
          </a:xfrm>
        </p:grpSpPr>
        <p:pic>
          <p:nvPicPr>
            <p:cNvPr id="20491" name="Picture 14"/>
            <p:cNvPicPr>
              <a:picLocks noChangeAspect="1"/>
            </p:cNvPicPr>
            <p:nvPr/>
          </p:nvPicPr>
          <p:blipFill>
            <a:blip r:embed="rId4">
              <a:clrChange>
                <a:clrFrom>
                  <a:srgbClr val="FFFFFF"/>
                </a:clrFrom>
                <a:clrTo>
                  <a:srgbClr val="FFFFFF">
                    <a:alpha val="0"/>
                  </a:srgbClr>
                </a:clrTo>
              </a:clrChange>
            </a:blip>
            <a:srcRect/>
            <a:stretch>
              <a:fillRect/>
            </a:stretch>
          </p:blipFill>
          <p:spPr bwMode="auto">
            <a:xfrm>
              <a:off x="6186651" y="1059113"/>
              <a:ext cx="2042949" cy="1413499"/>
            </a:xfrm>
            <a:prstGeom prst="rect">
              <a:avLst/>
            </a:prstGeom>
            <a:noFill/>
            <a:ln w="9525">
              <a:noFill/>
              <a:miter lim="800000"/>
              <a:headEnd/>
              <a:tailEnd/>
            </a:ln>
          </p:spPr>
        </p:pic>
        <p:pic>
          <p:nvPicPr>
            <p:cNvPr id="20492" name="Picture 15"/>
            <p:cNvPicPr>
              <a:picLocks noChangeAspect="1"/>
            </p:cNvPicPr>
            <p:nvPr/>
          </p:nvPicPr>
          <p:blipFill>
            <a:blip r:embed="rId5">
              <a:clrChange>
                <a:clrFrom>
                  <a:srgbClr val="FFFFFF"/>
                </a:clrFrom>
                <a:clrTo>
                  <a:srgbClr val="FFFFFF">
                    <a:alpha val="0"/>
                  </a:srgbClr>
                </a:clrTo>
              </a:clrChange>
            </a:blip>
            <a:srcRect/>
            <a:stretch>
              <a:fillRect/>
            </a:stretch>
          </p:blipFill>
          <p:spPr bwMode="auto">
            <a:xfrm>
              <a:off x="8077200" y="1158724"/>
              <a:ext cx="1066800" cy="1600200"/>
            </a:xfrm>
            <a:prstGeom prst="rect">
              <a:avLst/>
            </a:prstGeom>
            <a:noFill/>
            <a:ln w="9525">
              <a:noFill/>
              <a:miter lim="800000"/>
              <a:headEnd/>
              <a:tailEnd/>
            </a:ln>
          </p:spPr>
        </p:pic>
      </p:grpSp>
      <p:pic>
        <p:nvPicPr>
          <p:cNvPr id="20489" name="Picture 16"/>
          <p:cNvPicPr>
            <a:picLocks noChangeAspect="1"/>
          </p:cNvPicPr>
          <p:nvPr/>
        </p:nvPicPr>
        <p:blipFill>
          <a:blip r:embed="rId6">
            <a:clrChange>
              <a:clrFrom>
                <a:srgbClr val="FFFFFF"/>
              </a:clrFrom>
              <a:clrTo>
                <a:srgbClr val="FFFFFF">
                  <a:alpha val="0"/>
                </a:srgbClr>
              </a:clrTo>
            </a:clrChange>
          </a:blip>
          <a:srcRect/>
          <a:stretch>
            <a:fillRect/>
          </a:stretch>
        </p:blipFill>
        <p:spPr bwMode="auto">
          <a:xfrm>
            <a:off x="85725" y="914400"/>
            <a:ext cx="4114800" cy="2743200"/>
          </a:xfrm>
          <a:prstGeom prst="rect">
            <a:avLst/>
          </a:prstGeom>
          <a:noFill/>
          <a:ln w="9525">
            <a:noFill/>
            <a:miter lim="800000"/>
            <a:headEnd/>
            <a:tailEnd/>
          </a:ln>
        </p:spPr>
      </p:pic>
      <p:pic>
        <p:nvPicPr>
          <p:cNvPr id="20490" name="Picture 17"/>
          <p:cNvPicPr>
            <a:picLocks noChangeAspect="1"/>
          </p:cNvPicPr>
          <p:nvPr/>
        </p:nvPicPr>
        <p:blipFill>
          <a:blip r:embed="rId7"/>
          <a:srcRect/>
          <a:stretch>
            <a:fillRect/>
          </a:stretch>
        </p:blipFill>
        <p:spPr bwMode="auto">
          <a:xfrm>
            <a:off x="190500" y="3851275"/>
            <a:ext cx="3467100" cy="2320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Markets</a:t>
            </a:r>
          </a:p>
        </p:txBody>
      </p:sp>
      <p:pic>
        <p:nvPicPr>
          <p:cNvPr id="21507" name="Picture 2"/>
          <p:cNvPicPr>
            <a:picLocks noChangeAspect="1"/>
          </p:cNvPicPr>
          <p:nvPr/>
        </p:nvPicPr>
        <p:blipFill>
          <a:blip r:embed="rId3"/>
          <a:srcRect/>
          <a:stretch>
            <a:fillRect/>
          </a:stretch>
        </p:blipFill>
        <p:spPr bwMode="auto">
          <a:xfrm>
            <a:off x="304800" y="1219200"/>
            <a:ext cx="3733800" cy="2489200"/>
          </a:xfrm>
          <a:prstGeom prst="rect">
            <a:avLst/>
          </a:prstGeom>
          <a:noFill/>
          <a:ln w="9525">
            <a:noFill/>
            <a:miter lim="800000"/>
            <a:headEnd/>
            <a:tailEnd/>
          </a:ln>
        </p:spPr>
      </p:pic>
      <p:sp>
        <p:nvSpPr>
          <p:cNvPr id="21508" name="TextBox 3"/>
          <p:cNvSpPr txBox="1">
            <a:spLocks noChangeArrowheads="1"/>
          </p:cNvSpPr>
          <p:nvPr/>
        </p:nvSpPr>
        <p:spPr bwMode="auto">
          <a:xfrm>
            <a:off x="303213" y="3714750"/>
            <a:ext cx="2593975" cy="523875"/>
          </a:xfrm>
          <a:prstGeom prst="rect">
            <a:avLst/>
          </a:prstGeom>
          <a:noFill/>
          <a:ln w="9525">
            <a:noFill/>
            <a:miter lim="800000"/>
            <a:headEnd/>
            <a:tailEnd/>
          </a:ln>
        </p:spPr>
        <p:txBody>
          <a:bodyPr>
            <a:spAutoFit/>
          </a:bodyPr>
          <a:lstStyle/>
          <a:p>
            <a:r>
              <a:rPr lang="en-US" sz="2800">
                <a:solidFill>
                  <a:srgbClr val="C00000"/>
                </a:solidFill>
              </a:rPr>
              <a:t>Marketplaces</a:t>
            </a:r>
          </a:p>
        </p:txBody>
      </p:sp>
      <p:sp>
        <p:nvSpPr>
          <p:cNvPr id="21509" name="TextBox 5"/>
          <p:cNvSpPr txBox="1">
            <a:spLocks noChangeArrowheads="1"/>
          </p:cNvSpPr>
          <p:nvPr/>
        </p:nvSpPr>
        <p:spPr bwMode="auto">
          <a:xfrm>
            <a:off x="6510338" y="3810000"/>
            <a:ext cx="2595562" cy="523875"/>
          </a:xfrm>
          <a:prstGeom prst="rect">
            <a:avLst/>
          </a:prstGeom>
          <a:noFill/>
          <a:ln w="9525">
            <a:noFill/>
            <a:miter lim="800000"/>
            <a:headEnd/>
            <a:tailEnd/>
          </a:ln>
        </p:spPr>
        <p:txBody>
          <a:bodyPr>
            <a:spAutoFit/>
          </a:bodyPr>
          <a:lstStyle/>
          <a:p>
            <a:r>
              <a:rPr lang="en-US" sz="2800">
                <a:solidFill>
                  <a:srgbClr val="C00000"/>
                </a:solidFill>
              </a:rPr>
              <a:t>Marketspaces</a:t>
            </a:r>
          </a:p>
        </p:txBody>
      </p:sp>
      <p:sp>
        <p:nvSpPr>
          <p:cNvPr id="21510" name="TextBox 6"/>
          <p:cNvSpPr txBox="1">
            <a:spLocks noChangeArrowheads="1"/>
          </p:cNvSpPr>
          <p:nvPr/>
        </p:nvSpPr>
        <p:spPr bwMode="auto">
          <a:xfrm>
            <a:off x="3729038" y="6181725"/>
            <a:ext cx="2595562" cy="523875"/>
          </a:xfrm>
          <a:prstGeom prst="rect">
            <a:avLst/>
          </a:prstGeom>
          <a:noFill/>
          <a:ln w="9525">
            <a:noFill/>
            <a:miter lim="800000"/>
            <a:headEnd/>
            <a:tailEnd/>
          </a:ln>
        </p:spPr>
        <p:txBody>
          <a:bodyPr>
            <a:spAutoFit/>
          </a:bodyPr>
          <a:lstStyle/>
          <a:p>
            <a:r>
              <a:rPr lang="en-US" sz="2800">
                <a:solidFill>
                  <a:srgbClr val="C00000"/>
                </a:solidFill>
              </a:rPr>
              <a:t>Metamarkets</a:t>
            </a:r>
          </a:p>
        </p:txBody>
      </p:sp>
      <p:pic>
        <p:nvPicPr>
          <p:cNvPr id="21511" name="Picture 7"/>
          <p:cNvPicPr>
            <a:picLocks noChangeAspect="1"/>
          </p:cNvPicPr>
          <p:nvPr/>
        </p:nvPicPr>
        <p:blipFill>
          <a:blip r:embed="rId4">
            <a:clrChange>
              <a:clrFrom>
                <a:srgbClr val="DDDCEA"/>
              </a:clrFrom>
              <a:clrTo>
                <a:srgbClr val="DDDCEA">
                  <a:alpha val="0"/>
                </a:srgbClr>
              </a:clrTo>
            </a:clrChange>
          </a:blip>
          <a:srcRect/>
          <a:stretch>
            <a:fillRect/>
          </a:stretch>
        </p:blipFill>
        <p:spPr bwMode="auto">
          <a:xfrm>
            <a:off x="2590800" y="3890963"/>
            <a:ext cx="3765550" cy="2417762"/>
          </a:xfrm>
          <a:prstGeom prst="rect">
            <a:avLst/>
          </a:prstGeom>
          <a:noFill/>
          <a:ln w="9525">
            <a:noFill/>
            <a:miter lim="800000"/>
            <a:headEnd/>
            <a:tailEnd/>
          </a:ln>
        </p:spPr>
      </p:pic>
      <p:pic>
        <p:nvPicPr>
          <p:cNvPr id="21512" name="Picture 8"/>
          <p:cNvPicPr>
            <a:picLocks noChangeAspect="1"/>
          </p:cNvPicPr>
          <p:nvPr/>
        </p:nvPicPr>
        <p:blipFill>
          <a:blip r:embed="rId5">
            <a:clrChange>
              <a:clrFrom>
                <a:srgbClr val="FFFFFF"/>
              </a:clrFrom>
              <a:clrTo>
                <a:srgbClr val="FFFFFF">
                  <a:alpha val="0"/>
                </a:srgbClr>
              </a:clrTo>
            </a:clrChange>
          </a:blip>
          <a:srcRect/>
          <a:stretch>
            <a:fillRect/>
          </a:stretch>
        </p:blipFill>
        <p:spPr bwMode="auto">
          <a:xfrm>
            <a:off x="5562600" y="1152525"/>
            <a:ext cx="3543300" cy="2898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Core Marketing Concepts</a:t>
            </a:r>
          </a:p>
        </p:txBody>
      </p:sp>
      <p:sp>
        <p:nvSpPr>
          <p:cNvPr id="5" name="Rectangle 4"/>
          <p:cNvSpPr/>
          <p:nvPr/>
        </p:nvSpPr>
        <p:spPr>
          <a:xfrm>
            <a:off x="381000" y="1219200"/>
            <a:ext cx="40386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dirty="0">
                <a:solidFill>
                  <a:schemeClr val="tx1"/>
                </a:solidFill>
              </a:rPr>
              <a:t>Needs, Wants, and Demands</a:t>
            </a:r>
          </a:p>
        </p:txBody>
      </p:sp>
      <p:sp>
        <p:nvSpPr>
          <p:cNvPr id="6" name="Rectangle 5"/>
          <p:cNvSpPr/>
          <p:nvPr/>
        </p:nvSpPr>
        <p:spPr>
          <a:xfrm>
            <a:off x="5395913" y="1066800"/>
            <a:ext cx="37465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400" dirty="0">
                <a:solidFill>
                  <a:schemeClr val="tx1"/>
                </a:solidFill>
              </a:rPr>
              <a:t>Target Markets, Positioning, and Segmentation</a:t>
            </a:r>
          </a:p>
        </p:txBody>
      </p:sp>
      <p:sp>
        <p:nvSpPr>
          <p:cNvPr id="7" name="Rectangle 6"/>
          <p:cNvSpPr/>
          <p:nvPr/>
        </p:nvSpPr>
        <p:spPr>
          <a:xfrm>
            <a:off x="76200" y="4114800"/>
            <a:ext cx="2811463"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dirty="0">
                <a:solidFill>
                  <a:schemeClr val="tx1"/>
                </a:solidFill>
              </a:rPr>
              <a:t>Offerings and Brands</a:t>
            </a:r>
          </a:p>
        </p:txBody>
      </p:sp>
      <p:sp>
        <p:nvSpPr>
          <p:cNvPr id="8" name="Rectangle 7"/>
          <p:cNvSpPr/>
          <p:nvPr/>
        </p:nvSpPr>
        <p:spPr>
          <a:xfrm>
            <a:off x="5991225" y="6019800"/>
            <a:ext cx="2971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dirty="0">
                <a:solidFill>
                  <a:schemeClr val="tx1"/>
                </a:solidFill>
              </a:rPr>
              <a:t>Value and Satisfaction</a:t>
            </a:r>
          </a:p>
        </p:txBody>
      </p:sp>
      <p:pic>
        <p:nvPicPr>
          <p:cNvPr id="22535" name="Picture 1"/>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3733800" y="3355975"/>
            <a:ext cx="2441575" cy="3240088"/>
          </a:xfrm>
          <a:prstGeom prst="rect">
            <a:avLst/>
          </a:prstGeom>
          <a:noFill/>
          <a:ln w="9525">
            <a:noFill/>
            <a:miter lim="800000"/>
            <a:headEnd/>
            <a:tailEnd/>
          </a:ln>
        </p:spPr>
      </p:pic>
      <p:pic>
        <p:nvPicPr>
          <p:cNvPr id="22536" name="Picture 3"/>
          <p:cNvPicPr>
            <a:picLocks noChangeAspect="1"/>
          </p:cNvPicPr>
          <p:nvPr/>
        </p:nvPicPr>
        <p:blipFill>
          <a:blip r:embed="rId4">
            <a:clrChange>
              <a:clrFrom>
                <a:srgbClr val="FFFFFF"/>
              </a:clrFrom>
              <a:clrTo>
                <a:srgbClr val="FFFFFF">
                  <a:alpha val="0"/>
                </a:srgbClr>
              </a:clrTo>
            </a:clrChange>
          </a:blip>
          <a:srcRect/>
          <a:stretch>
            <a:fillRect/>
          </a:stretch>
        </p:blipFill>
        <p:spPr bwMode="auto">
          <a:xfrm>
            <a:off x="5461000" y="1828800"/>
            <a:ext cx="3502025" cy="2608263"/>
          </a:xfrm>
          <a:prstGeom prst="rect">
            <a:avLst/>
          </a:prstGeom>
          <a:noFill/>
          <a:ln w="9525">
            <a:noFill/>
            <a:miter lim="800000"/>
            <a:headEnd/>
            <a:tailEnd/>
          </a:ln>
        </p:spPr>
      </p:pic>
      <p:pic>
        <p:nvPicPr>
          <p:cNvPr id="22537" name="Picture 2"/>
          <p:cNvPicPr>
            <a:picLocks noChangeAspect="1"/>
          </p:cNvPicPr>
          <p:nvPr/>
        </p:nvPicPr>
        <p:blipFill>
          <a:blip r:embed="rId5">
            <a:clrChange>
              <a:clrFrom>
                <a:srgbClr val="FFFFFF"/>
              </a:clrFrom>
              <a:clrTo>
                <a:srgbClr val="FFFFFF">
                  <a:alpha val="0"/>
                </a:srgbClr>
              </a:clrTo>
            </a:clrChange>
          </a:blip>
          <a:srcRect/>
          <a:stretch>
            <a:fillRect/>
          </a:stretch>
        </p:blipFill>
        <p:spPr bwMode="auto">
          <a:xfrm>
            <a:off x="685800" y="1427163"/>
            <a:ext cx="2763838" cy="2763837"/>
          </a:xfrm>
          <a:prstGeom prst="rect">
            <a:avLst/>
          </a:prstGeom>
          <a:noFill/>
          <a:ln w="9525">
            <a:noFill/>
            <a:miter lim="800000"/>
            <a:headEnd/>
            <a:tailEnd/>
          </a:ln>
        </p:spPr>
      </p:pic>
      <p:pic>
        <p:nvPicPr>
          <p:cNvPr id="22538" name="Picture 13"/>
          <p:cNvPicPr>
            <a:picLocks noChangeAspect="1"/>
          </p:cNvPicPr>
          <p:nvPr/>
        </p:nvPicPr>
        <p:blipFill>
          <a:blip r:embed="rId6">
            <a:clrChange>
              <a:clrFrom>
                <a:srgbClr val="FFFFFF"/>
              </a:clrFrom>
              <a:clrTo>
                <a:srgbClr val="FFFFFF">
                  <a:alpha val="0"/>
                </a:srgbClr>
              </a:clrTo>
            </a:clrChange>
          </a:blip>
          <a:srcRect/>
          <a:stretch>
            <a:fillRect/>
          </a:stretch>
        </p:blipFill>
        <p:spPr bwMode="auto">
          <a:xfrm>
            <a:off x="103188" y="4502150"/>
            <a:ext cx="3173412" cy="2106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Core Marketing Concepts</a:t>
            </a:r>
          </a:p>
        </p:txBody>
      </p:sp>
      <p:sp>
        <p:nvSpPr>
          <p:cNvPr id="9" name="Rectangle 8"/>
          <p:cNvSpPr/>
          <p:nvPr/>
        </p:nvSpPr>
        <p:spPr>
          <a:xfrm>
            <a:off x="228600" y="1143000"/>
            <a:ext cx="27432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dirty="0">
                <a:solidFill>
                  <a:schemeClr val="tx1"/>
                </a:solidFill>
              </a:rPr>
              <a:t>Marketing Channels</a:t>
            </a:r>
          </a:p>
        </p:txBody>
      </p:sp>
      <p:sp>
        <p:nvSpPr>
          <p:cNvPr id="11" name="Rectangle 10"/>
          <p:cNvSpPr/>
          <p:nvPr/>
        </p:nvSpPr>
        <p:spPr>
          <a:xfrm>
            <a:off x="6883400" y="6122988"/>
            <a:ext cx="217805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dirty="0">
                <a:solidFill>
                  <a:schemeClr val="tx1"/>
                </a:solidFill>
              </a:rPr>
              <a:t>Competition</a:t>
            </a:r>
          </a:p>
        </p:txBody>
      </p:sp>
      <p:sp>
        <p:nvSpPr>
          <p:cNvPr id="12" name="Rectangle 11"/>
          <p:cNvSpPr/>
          <p:nvPr/>
        </p:nvSpPr>
        <p:spPr>
          <a:xfrm>
            <a:off x="228600" y="5867400"/>
            <a:ext cx="35052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dirty="0">
                <a:solidFill>
                  <a:schemeClr val="tx1"/>
                </a:solidFill>
              </a:rPr>
              <a:t>Marketing Environment</a:t>
            </a:r>
          </a:p>
        </p:txBody>
      </p:sp>
      <p:pic>
        <p:nvPicPr>
          <p:cNvPr id="23558" name="Picture 1"/>
          <p:cNvPicPr>
            <a:picLocks noChangeAspect="1"/>
          </p:cNvPicPr>
          <p:nvPr/>
        </p:nvPicPr>
        <p:blipFill>
          <a:blip r:embed="rId3"/>
          <a:srcRect/>
          <a:stretch>
            <a:fillRect/>
          </a:stretch>
        </p:blipFill>
        <p:spPr bwMode="auto">
          <a:xfrm>
            <a:off x="5257800" y="1143000"/>
            <a:ext cx="3505200" cy="2265363"/>
          </a:xfrm>
          <a:prstGeom prst="rect">
            <a:avLst/>
          </a:prstGeom>
          <a:noFill/>
          <a:ln w="9525">
            <a:noFill/>
            <a:miter lim="800000"/>
            <a:headEnd/>
            <a:tailEnd/>
          </a:ln>
        </p:spPr>
      </p:pic>
      <p:sp>
        <p:nvSpPr>
          <p:cNvPr id="10" name="Rectangle 9"/>
          <p:cNvSpPr/>
          <p:nvPr/>
        </p:nvSpPr>
        <p:spPr>
          <a:xfrm>
            <a:off x="6610350" y="3019425"/>
            <a:ext cx="2286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dirty="0">
                <a:solidFill>
                  <a:schemeClr val="tx1"/>
                </a:solidFill>
              </a:rPr>
              <a:t>Supply Chain</a:t>
            </a:r>
          </a:p>
        </p:txBody>
      </p:sp>
      <p:pic>
        <p:nvPicPr>
          <p:cNvPr id="23560" name="Picture 2"/>
          <p:cNvPicPr>
            <a:picLocks noChangeAspect="1"/>
          </p:cNvPicPr>
          <p:nvPr/>
        </p:nvPicPr>
        <p:blipFill>
          <a:blip r:embed="rId4"/>
          <a:srcRect/>
          <a:stretch>
            <a:fillRect/>
          </a:stretch>
        </p:blipFill>
        <p:spPr bwMode="auto">
          <a:xfrm>
            <a:off x="862013" y="1573213"/>
            <a:ext cx="1725612" cy="1835150"/>
          </a:xfrm>
          <a:prstGeom prst="rect">
            <a:avLst/>
          </a:prstGeom>
          <a:noFill/>
          <a:ln w="9525">
            <a:noFill/>
            <a:miter lim="800000"/>
            <a:headEnd/>
            <a:tailEnd/>
          </a:ln>
        </p:spPr>
      </p:pic>
      <p:pic>
        <p:nvPicPr>
          <p:cNvPr id="23561" name="Picture 3"/>
          <p:cNvPicPr>
            <a:picLocks noChangeAspect="1"/>
          </p:cNvPicPr>
          <p:nvPr/>
        </p:nvPicPr>
        <p:blipFill>
          <a:blip r:embed="rId5">
            <a:clrChange>
              <a:clrFrom>
                <a:srgbClr val="FFFFFF"/>
              </a:clrFrom>
              <a:clrTo>
                <a:srgbClr val="FFFFFF">
                  <a:alpha val="0"/>
                </a:srgbClr>
              </a:clrTo>
            </a:clrChange>
          </a:blip>
          <a:srcRect/>
          <a:stretch>
            <a:fillRect/>
          </a:stretch>
        </p:blipFill>
        <p:spPr bwMode="auto">
          <a:xfrm>
            <a:off x="5638800" y="3814763"/>
            <a:ext cx="2232025" cy="2701925"/>
          </a:xfrm>
          <a:prstGeom prst="rect">
            <a:avLst/>
          </a:prstGeom>
          <a:noFill/>
          <a:ln w="9525">
            <a:noFill/>
            <a:miter lim="800000"/>
            <a:headEnd/>
            <a:tailEnd/>
          </a:ln>
        </p:spPr>
      </p:pic>
      <p:pic>
        <p:nvPicPr>
          <p:cNvPr id="23562" name="Picture 12"/>
          <p:cNvPicPr>
            <a:picLocks noChangeAspect="1"/>
          </p:cNvPicPr>
          <p:nvPr/>
        </p:nvPicPr>
        <p:blipFill>
          <a:blip r:embed="rId6"/>
          <a:srcRect/>
          <a:stretch>
            <a:fillRect/>
          </a:stretch>
        </p:blipFill>
        <p:spPr bwMode="auto">
          <a:xfrm>
            <a:off x="381000" y="3886200"/>
            <a:ext cx="3730625" cy="209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The New Marketing Realities</a:t>
            </a:r>
          </a:p>
        </p:txBody>
      </p:sp>
      <p:grpSp>
        <p:nvGrpSpPr>
          <p:cNvPr id="24579" name="Group 54"/>
          <p:cNvGrpSpPr>
            <a:grpSpLocks/>
          </p:cNvGrpSpPr>
          <p:nvPr/>
        </p:nvGrpSpPr>
        <p:grpSpPr bwMode="auto">
          <a:xfrm>
            <a:off x="5735638" y="2876550"/>
            <a:ext cx="2762250" cy="1524000"/>
            <a:chOff x="3256386" y="4114800"/>
            <a:chExt cx="2763414" cy="1524778"/>
          </a:xfrm>
        </p:grpSpPr>
        <p:sp>
          <p:nvSpPr>
            <p:cNvPr id="54" name="Oval 53"/>
            <p:cNvSpPr/>
            <p:nvPr/>
          </p:nvSpPr>
          <p:spPr>
            <a:xfrm>
              <a:off x="3256386" y="4114800"/>
              <a:ext cx="2666535" cy="1448539"/>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nvGrpSpPr>
            <p:cNvPr id="22" name="Group 21"/>
            <p:cNvGrpSpPr/>
            <p:nvPr/>
          </p:nvGrpSpPr>
          <p:grpSpPr>
            <a:xfrm>
              <a:off x="3352800" y="4191778"/>
              <a:ext cx="2667000" cy="1447800"/>
              <a:chOff x="3124200" y="2667000"/>
              <a:chExt cx="2667000" cy="1447800"/>
            </a:xfrm>
            <a:solidFill>
              <a:srgbClr val="C00000"/>
            </a:solidFill>
          </p:grpSpPr>
          <p:sp>
            <p:nvSpPr>
              <p:cNvPr id="24" name="Oval 23"/>
              <p:cNvSpPr/>
              <p:nvPr/>
            </p:nvSpPr>
            <p:spPr>
              <a:xfrm>
                <a:off x="3124200" y="2667000"/>
                <a:ext cx="2667000" cy="1447800"/>
              </a:xfrm>
              <a:prstGeom prst="ellipse">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25" name="TextBox 24"/>
              <p:cNvSpPr txBox="1"/>
              <p:nvPr/>
            </p:nvSpPr>
            <p:spPr>
              <a:xfrm>
                <a:off x="3276600" y="2895600"/>
                <a:ext cx="2362200" cy="954107"/>
              </a:xfrm>
              <a:prstGeom prst="rect">
                <a:avLst/>
              </a:prstGeom>
              <a:noFill/>
            </p:spPr>
            <p:txBody>
              <a:bodyPr>
                <a:spAutoFit/>
              </a:bodyPr>
              <a:lstStyle/>
              <a:p>
                <a:pPr algn="ctr" fontAlgn="auto">
                  <a:spcBef>
                    <a:spcPts val="0"/>
                  </a:spcBef>
                  <a:spcAft>
                    <a:spcPts val="0"/>
                  </a:spcAft>
                  <a:defRPr/>
                </a:pPr>
                <a:r>
                  <a:rPr lang="en-US" sz="2800" dirty="0">
                    <a:solidFill>
                      <a:schemeClr val="bg1"/>
                    </a:solidFill>
                    <a:latin typeface="+mn-lt"/>
                    <a:cs typeface="+mn-cs"/>
                  </a:rPr>
                  <a:t>New Company Capabilities</a:t>
                </a:r>
              </a:p>
            </p:txBody>
          </p:sp>
        </p:grpSp>
      </p:grpSp>
      <p:grpSp>
        <p:nvGrpSpPr>
          <p:cNvPr id="24580" name="Group 55"/>
          <p:cNvGrpSpPr>
            <a:grpSpLocks/>
          </p:cNvGrpSpPr>
          <p:nvPr/>
        </p:nvGrpSpPr>
        <p:grpSpPr bwMode="auto">
          <a:xfrm>
            <a:off x="660400" y="2876550"/>
            <a:ext cx="2743200" cy="1524000"/>
            <a:chOff x="3505200" y="1981200"/>
            <a:chExt cx="2743200" cy="1524000"/>
          </a:xfrm>
        </p:grpSpPr>
        <p:sp>
          <p:nvSpPr>
            <p:cNvPr id="5" name="Oval 4"/>
            <p:cNvSpPr/>
            <p:nvPr/>
          </p:nvSpPr>
          <p:spPr>
            <a:xfrm>
              <a:off x="3581400" y="1981200"/>
              <a:ext cx="2667000"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nvGrpSpPr>
            <p:cNvPr id="51" name="Group 50"/>
            <p:cNvGrpSpPr/>
            <p:nvPr/>
          </p:nvGrpSpPr>
          <p:grpSpPr>
            <a:xfrm>
              <a:off x="3505200" y="2057400"/>
              <a:ext cx="2667000" cy="1447800"/>
              <a:chOff x="3124200" y="2667000"/>
              <a:chExt cx="2667000" cy="1447800"/>
            </a:xfrm>
            <a:solidFill>
              <a:srgbClr val="C00000"/>
            </a:solidFill>
          </p:grpSpPr>
          <p:sp>
            <p:nvSpPr>
              <p:cNvPr id="52" name="Oval 51"/>
              <p:cNvSpPr/>
              <p:nvPr/>
            </p:nvSpPr>
            <p:spPr>
              <a:xfrm>
                <a:off x="3124200" y="2667000"/>
                <a:ext cx="2667000" cy="14478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53" name="TextBox 52"/>
              <p:cNvSpPr txBox="1"/>
              <p:nvPr/>
            </p:nvSpPr>
            <p:spPr>
              <a:xfrm>
                <a:off x="3276600" y="2895600"/>
                <a:ext cx="2362200" cy="990600"/>
              </a:xfrm>
              <a:prstGeom prst="rect">
                <a:avLst/>
              </a:prstGeom>
              <a:noFill/>
            </p:spPr>
            <p:txBody>
              <a:bodyPr>
                <a:spAutoFit/>
              </a:bodyPr>
              <a:lstStyle/>
              <a:p>
                <a:pPr algn="ctr" fontAlgn="auto">
                  <a:spcBef>
                    <a:spcPts val="0"/>
                  </a:spcBef>
                  <a:spcAft>
                    <a:spcPts val="0"/>
                  </a:spcAft>
                  <a:defRPr/>
                </a:pPr>
                <a:r>
                  <a:rPr lang="en-US" sz="2800" dirty="0">
                    <a:solidFill>
                      <a:schemeClr val="bg1"/>
                    </a:solidFill>
                    <a:latin typeface="+mn-lt"/>
                    <a:cs typeface="+mn-cs"/>
                  </a:rPr>
                  <a:t>Major Societal Forces</a:t>
                </a:r>
              </a:p>
            </p:txBody>
          </p:sp>
        </p:grpSp>
      </p:grpSp>
      <p:sp>
        <p:nvSpPr>
          <p:cNvPr id="57" name="Right Arrow 56"/>
          <p:cNvSpPr/>
          <p:nvPr/>
        </p:nvSpPr>
        <p:spPr>
          <a:xfrm>
            <a:off x="3581400" y="3419475"/>
            <a:ext cx="2057400" cy="438150"/>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ular Callout 2"/>
          <p:cNvSpPr/>
          <p:nvPr/>
        </p:nvSpPr>
        <p:spPr>
          <a:xfrm>
            <a:off x="469900" y="1905000"/>
            <a:ext cx="1600200" cy="609600"/>
          </a:xfrm>
          <a:prstGeom prst="wedgeRectCallout">
            <a:avLst>
              <a:gd name="adj1" fmla="val -1380"/>
              <a:gd name="adj2" fmla="val 100798"/>
            </a:avLst>
          </a:prstGeom>
          <a:solidFill>
            <a:schemeClr val="bg1"/>
          </a:solidFill>
          <a:ln w="317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solidFill>
                  <a:schemeClr val="tx1"/>
                </a:solidFill>
              </a:rPr>
              <a:t>Information Technology</a:t>
            </a:r>
          </a:p>
        </p:txBody>
      </p:sp>
      <p:sp>
        <p:nvSpPr>
          <p:cNvPr id="15" name="Rectangular Callout 14"/>
          <p:cNvSpPr/>
          <p:nvPr/>
        </p:nvSpPr>
        <p:spPr>
          <a:xfrm>
            <a:off x="2373313" y="1306513"/>
            <a:ext cx="1600200" cy="609600"/>
          </a:xfrm>
          <a:prstGeom prst="wedgeRectCallout">
            <a:avLst>
              <a:gd name="adj1" fmla="val -60347"/>
              <a:gd name="adj2" fmla="val 182181"/>
            </a:avLst>
          </a:prstGeom>
          <a:solidFill>
            <a:schemeClr val="bg1"/>
          </a:solidFill>
          <a:ln w="317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solidFill>
                  <a:schemeClr val="tx1"/>
                </a:solidFill>
              </a:rPr>
              <a:t>Globalization</a:t>
            </a:r>
          </a:p>
        </p:txBody>
      </p:sp>
      <p:sp>
        <p:nvSpPr>
          <p:cNvPr id="16" name="Rectangular Callout 15"/>
          <p:cNvSpPr/>
          <p:nvPr/>
        </p:nvSpPr>
        <p:spPr>
          <a:xfrm>
            <a:off x="2527300" y="5029200"/>
            <a:ext cx="1600200" cy="609600"/>
          </a:xfrm>
          <a:prstGeom prst="wedgeRectCallout">
            <a:avLst>
              <a:gd name="adj1" fmla="val -45149"/>
              <a:gd name="adj2" fmla="val -157713"/>
            </a:avLst>
          </a:prstGeom>
          <a:solidFill>
            <a:schemeClr val="bg1"/>
          </a:solidFill>
          <a:ln w="317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solidFill>
                  <a:schemeClr val="tx1"/>
                </a:solidFill>
              </a:rPr>
              <a:t>Increased Competition</a:t>
            </a:r>
          </a:p>
        </p:txBody>
      </p:sp>
      <p:sp>
        <p:nvSpPr>
          <p:cNvPr id="17" name="Rectangular Callout 16"/>
          <p:cNvSpPr/>
          <p:nvPr/>
        </p:nvSpPr>
        <p:spPr>
          <a:xfrm>
            <a:off x="503238" y="4692650"/>
            <a:ext cx="1600200" cy="609600"/>
          </a:xfrm>
          <a:prstGeom prst="wedgeRectCallout">
            <a:avLst>
              <a:gd name="adj1" fmla="val -5636"/>
              <a:gd name="adj2" fmla="val -95479"/>
            </a:avLst>
          </a:prstGeom>
          <a:solidFill>
            <a:schemeClr val="bg1"/>
          </a:solidFill>
          <a:ln w="317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solidFill>
                  <a:schemeClr val="tx1"/>
                </a:solidFill>
              </a:rPr>
              <a:t>Consumer Information</a:t>
            </a:r>
          </a:p>
        </p:txBody>
      </p:sp>
      <p:sp>
        <p:nvSpPr>
          <p:cNvPr id="18" name="Rectangular Callout 17"/>
          <p:cNvSpPr/>
          <p:nvPr/>
        </p:nvSpPr>
        <p:spPr>
          <a:xfrm>
            <a:off x="7164388" y="1568450"/>
            <a:ext cx="1751012" cy="609600"/>
          </a:xfrm>
          <a:prstGeom prst="wedgeRectCallout">
            <a:avLst>
              <a:gd name="adj1" fmla="val -45758"/>
              <a:gd name="adj2" fmla="val 139095"/>
            </a:avLst>
          </a:prstGeom>
          <a:solidFill>
            <a:schemeClr val="bg1"/>
          </a:solidFill>
          <a:ln w="317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solidFill>
                  <a:schemeClr val="tx1"/>
                </a:solidFill>
              </a:rPr>
              <a:t>Communicate w/Customer</a:t>
            </a:r>
          </a:p>
        </p:txBody>
      </p:sp>
      <p:sp>
        <p:nvSpPr>
          <p:cNvPr id="19" name="Rectangular Callout 18"/>
          <p:cNvSpPr/>
          <p:nvPr/>
        </p:nvSpPr>
        <p:spPr>
          <a:xfrm>
            <a:off x="5257800" y="2025650"/>
            <a:ext cx="1751013" cy="609600"/>
          </a:xfrm>
          <a:prstGeom prst="wedgeRectCallout">
            <a:avLst>
              <a:gd name="adj1" fmla="val -2407"/>
              <a:gd name="adj2" fmla="val 102393"/>
            </a:avLst>
          </a:prstGeom>
          <a:solidFill>
            <a:schemeClr val="bg1"/>
          </a:solidFill>
          <a:ln w="317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solidFill>
                  <a:schemeClr val="tx1"/>
                </a:solidFill>
              </a:rPr>
              <a:t>Collect Information</a:t>
            </a:r>
          </a:p>
        </p:txBody>
      </p:sp>
      <p:sp>
        <p:nvSpPr>
          <p:cNvPr id="20" name="Rectangular Callout 19"/>
          <p:cNvSpPr/>
          <p:nvPr/>
        </p:nvSpPr>
        <p:spPr>
          <a:xfrm>
            <a:off x="7315200" y="4800600"/>
            <a:ext cx="1751013" cy="609600"/>
          </a:xfrm>
          <a:prstGeom prst="wedgeRectCallout">
            <a:avLst>
              <a:gd name="adj1" fmla="val -39644"/>
              <a:gd name="adj2" fmla="val -108245"/>
            </a:avLst>
          </a:prstGeom>
          <a:solidFill>
            <a:schemeClr val="bg1"/>
          </a:solidFill>
          <a:ln w="317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solidFill>
                  <a:schemeClr val="tx1"/>
                </a:solidFill>
              </a:rPr>
              <a:t>Differentiate Goods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Who is Responsible for Marketing?</a:t>
            </a:r>
          </a:p>
        </p:txBody>
      </p:sp>
      <p:pic>
        <p:nvPicPr>
          <p:cNvPr id="25603" name="Picture 3"/>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103188" y="1960563"/>
            <a:ext cx="6831012" cy="4668837"/>
          </a:xfrm>
          <a:prstGeom prst="rect">
            <a:avLst/>
          </a:prstGeom>
          <a:noFill/>
          <a:ln w="9525">
            <a:noFill/>
            <a:miter lim="800000"/>
            <a:headEnd/>
            <a:tailEnd/>
          </a:ln>
        </p:spPr>
      </p:pic>
      <p:sp>
        <p:nvSpPr>
          <p:cNvPr id="25604" name="TextBox 4"/>
          <p:cNvSpPr txBox="1">
            <a:spLocks noChangeArrowheads="1"/>
          </p:cNvSpPr>
          <p:nvPr/>
        </p:nvSpPr>
        <p:spPr bwMode="auto">
          <a:xfrm>
            <a:off x="5715000" y="3429000"/>
            <a:ext cx="3429000" cy="954088"/>
          </a:xfrm>
          <a:prstGeom prst="rect">
            <a:avLst/>
          </a:prstGeom>
          <a:noFill/>
          <a:ln w="9525">
            <a:noFill/>
            <a:miter lim="800000"/>
            <a:headEnd/>
            <a:tailEnd/>
          </a:ln>
        </p:spPr>
        <p:txBody>
          <a:bodyPr>
            <a:spAutoFit/>
          </a:bodyPr>
          <a:lstStyle/>
          <a:p>
            <a:pPr algn="ctr"/>
            <a:r>
              <a:rPr lang="en-US" sz="2600"/>
              <a:t>Chief Marketing Officer</a:t>
            </a:r>
          </a:p>
          <a:p>
            <a:pPr algn="ctr"/>
            <a:r>
              <a:rPr lang="en-US" sz="2800"/>
              <a:t>(CMO)</a:t>
            </a:r>
          </a:p>
        </p:txBody>
      </p:sp>
      <p:sp>
        <p:nvSpPr>
          <p:cNvPr id="25605" name="TextBox 5"/>
          <p:cNvSpPr txBox="1">
            <a:spLocks noChangeArrowheads="1"/>
          </p:cNvSpPr>
          <p:nvPr/>
        </p:nvSpPr>
        <p:spPr bwMode="auto">
          <a:xfrm>
            <a:off x="76200" y="1143000"/>
            <a:ext cx="3581400" cy="523875"/>
          </a:xfrm>
          <a:prstGeom prst="rect">
            <a:avLst/>
          </a:prstGeom>
          <a:noFill/>
          <a:ln w="9525">
            <a:noFill/>
            <a:miter lim="800000"/>
            <a:headEnd/>
            <a:tailEnd/>
          </a:ln>
        </p:spPr>
        <p:txBody>
          <a:bodyPr>
            <a:spAutoFit/>
          </a:bodyPr>
          <a:lstStyle/>
          <a:p>
            <a:pPr algn="ctr"/>
            <a:r>
              <a:rPr lang="en-US" sz="2800"/>
              <a:t>Entire Organization</a:t>
            </a:r>
          </a:p>
        </p:txBody>
      </p:sp>
      <p:sp>
        <p:nvSpPr>
          <p:cNvPr id="25606" name="TextBox 6"/>
          <p:cNvSpPr txBox="1">
            <a:spLocks noChangeArrowheads="1"/>
          </p:cNvSpPr>
          <p:nvPr/>
        </p:nvSpPr>
        <p:spPr bwMode="auto">
          <a:xfrm>
            <a:off x="2438400" y="1824038"/>
            <a:ext cx="3581400" cy="523875"/>
          </a:xfrm>
          <a:prstGeom prst="rect">
            <a:avLst/>
          </a:prstGeom>
          <a:noFill/>
          <a:ln w="9525">
            <a:noFill/>
            <a:miter lim="800000"/>
            <a:headEnd/>
            <a:tailEnd/>
          </a:ln>
        </p:spPr>
        <p:txBody>
          <a:bodyPr>
            <a:spAutoFit/>
          </a:bodyPr>
          <a:lstStyle/>
          <a:p>
            <a:pPr algn="r"/>
            <a:r>
              <a:rPr lang="en-US" sz="2800"/>
              <a:t>Marketing Department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entagon 55"/>
          <p:cNvSpPr/>
          <p:nvPr/>
        </p:nvSpPr>
        <p:spPr>
          <a:xfrm>
            <a:off x="7086600" y="3352800"/>
            <a:ext cx="2038350" cy="609600"/>
          </a:xfrm>
          <a:prstGeom prst="homePlat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dirty="0">
                <a:solidFill>
                  <a:schemeClr val="bg1"/>
                </a:solidFill>
              </a:rPr>
              <a:t>Holistic</a:t>
            </a:r>
          </a:p>
        </p:txBody>
      </p:sp>
      <p:sp>
        <p:nvSpPr>
          <p:cNvPr id="40" name="Pentagon 39"/>
          <p:cNvSpPr/>
          <p:nvPr/>
        </p:nvSpPr>
        <p:spPr>
          <a:xfrm>
            <a:off x="5029200" y="3352800"/>
            <a:ext cx="2362200" cy="609600"/>
          </a:xfrm>
          <a:prstGeom prst="homePlat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dirty="0"/>
              <a:t>Marketing</a:t>
            </a:r>
          </a:p>
        </p:txBody>
      </p:sp>
      <p:sp>
        <p:nvSpPr>
          <p:cNvPr id="26628" name="Title 1"/>
          <p:cNvSpPr txBox="1">
            <a:spLocks/>
          </p:cNvSpPr>
          <p:nvPr/>
        </p:nvSpPr>
        <p:spPr bwMode="auto">
          <a:xfrm>
            <a:off x="304800" y="76200"/>
            <a:ext cx="8534400" cy="838200"/>
          </a:xfrm>
          <a:prstGeom prst="rect">
            <a:avLst/>
          </a:prstGeom>
          <a:noFill/>
          <a:ln w="9525">
            <a:noFill/>
            <a:miter lim="800000"/>
            <a:headEnd/>
            <a:tailEnd/>
          </a:ln>
        </p:spPr>
        <p:txBody>
          <a:bodyPr/>
          <a:lstStyle/>
          <a:p>
            <a:r>
              <a:rPr lang="en-US" sz="4400"/>
              <a:t>Marketing Concepts</a:t>
            </a:r>
          </a:p>
        </p:txBody>
      </p:sp>
      <p:sp>
        <p:nvSpPr>
          <p:cNvPr id="36" name="Pentagon 35"/>
          <p:cNvSpPr/>
          <p:nvPr/>
        </p:nvSpPr>
        <p:spPr>
          <a:xfrm>
            <a:off x="3581400" y="3352800"/>
            <a:ext cx="1752600" cy="609600"/>
          </a:xfrm>
          <a:prstGeom prst="homePlat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dirty="0"/>
              <a:t>Selling</a:t>
            </a:r>
          </a:p>
        </p:txBody>
      </p:sp>
      <p:sp>
        <p:nvSpPr>
          <p:cNvPr id="35" name="Pentagon 34"/>
          <p:cNvSpPr/>
          <p:nvPr/>
        </p:nvSpPr>
        <p:spPr>
          <a:xfrm>
            <a:off x="1905000" y="3352800"/>
            <a:ext cx="1981200" cy="609600"/>
          </a:xfrm>
          <a:prstGeom prst="homePlat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dirty="0"/>
              <a:t>Product</a:t>
            </a:r>
          </a:p>
        </p:txBody>
      </p:sp>
      <p:sp>
        <p:nvSpPr>
          <p:cNvPr id="6" name="Pentagon 5"/>
          <p:cNvSpPr/>
          <p:nvPr/>
        </p:nvSpPr>
        <p:spPr>
          <a:xfrm>
            <a:off x="38100" y="3352800"/>
            <a:ext cx="2209800" cy="609600"/>
          </a:xfrm>
          <a:prstGeom prst="homePlate">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dirty="0"/>
              <a:t>Production</a:t>
            </a:r>
          </a:p>
        </p:txBody>
      </p:sp>
      <p:sp>
        <p:nvSpPr>
          <p:cNvPr id="26632" name="TextBox 7"/>
          <p:cNvSpPr txBox="1">
            <a:spLocks noChangeArrowheads="1"/>
          </p:cNvSpPr>
          <p:nvPr/>
        </p:nvSpPr>
        <p:spPr bwMode="auto">
          <a:xfrm>
            <a:off x="22225" y="4052888"/>
            <a:ext cx="1828800" cy="646112"/>
          </a:xfrm>
          <a:prstGeom prst="rect">
            <a:avLst/>
          </a:prstGeom>
          <a:noFill/>
          <a:ln w="9525">
            <a:noFill/>
            <a:miter lim="800000"/>
            <a:headEnd/>
            <a:tailEnd/>
          </a:ln>
        </p:spPr>
        <p:txBody>
          <a:bodyPr>
            <a:spAutoFit/>
          </a:bodyPr>
          <a:lstStyle/>
          <a:p>
            <a:r>
              <a:rPr lang="en-US"/>
              <a:t>Mass production</a:t>
            </a:r>
          </a:p>
          <a:p>
            <a:r>
              <a:rPr lang="en-US"/>
              <a:t>Mass distribution</a:t>
            </a:r>
          </a:p>
        </p:txBody>
      </p:sp>
      <p:sp>
        <p:nvSpPr>
          <p:cNvPr id="26633" name="TextBox 40"/>
          <p:cNvSpPr txBox="1">
            <a:spLocks noChangeArrowheads="1"/>
          </p:cNvSpPr>
          <p:nvPr/>
        </p:nvSpPr>
        <p:spPr bwMode="auto">
          <a:xfrm>
            <a:off x="2133600" y="2706688"/>
            <a:ext cx="1676400" cy="646112"/>
          </a:xfrm>
          <a:prstGeom prst="rect">
            <a:avLst/>
          </a:prstGeom>
          <a:noFill/>
          <a:ln w="9525">
            <a:noFill/>
            <a:miter lim="800000"/>
            <a:headEnd/>
            <a:tailEnd/>
          </a:ln>
        </p:spPr>
        <p:txBody>
          <a:bodyPr>
            <a:spAutoFit/>
          </a:bodyPr>
          <a:lstStyle/>
          <a:p>
            <a:r>
              <a:rPr lang="en-US"/>
              <a:t>Quality</a:t>
            </a:r>
          </a:p>
          <a:p>
            <a:r>
              <a:rPr lang="en-US"/>
              <a:t>Innovation</a:t>
            </a:r>
          </a:p>
        </p:txBody>
      </p:sp>
      <p:pic>
        <p:nvPicPr>
          <p:cNvPr id="26634" name="Picture 17"/>
          <p:cNvPicPr>
            <a:picLocks noChangeAspect="1"/>
          </p:cNvPicPr>
          <p:nvPr/>
        </p:nvPicPr>
        <p:blipFill>
          <a:blip r:embed="rId3"/>
          <a:srcRect/>
          <a:stretch>
            <a:fillRect/>
          </a:stretch>
        </p:blipFill>
        <p:spPr bwMode="auto">
          <a:xfrm>
            <a:off x="49213" y="4786313"/>
            <a:ext cx="2465387" cy="1643062"/>
          </a:xfrm>
          <a:prstGeom prst="rect">
            <a:avLst/>
          </a:prstGeom>
          <a:noFill/>
          <a:ln w="9525">
            <a:noFill/>
            <a:miter lim="800000"/>
            <a:headEnd/>
            <a:tailEnd/>
          </a:ln>
        </p:spPr>
      </p:pic>
      <p:pic>
        <p:nvPicPr>
          <p:cNvPr id="26635" name="Picture 18"/>
          <p:cNvPicPr>
            <a:picLocks noChangeAspect="1"/>
          </p:cNvPicPr>
          <p:nvPr/>
        </p:nvPicPr>
        <p:blipFill>
          <a:blip r:embed="rId4">
            <a:clrChange>
              <a:clrFrom>
                <a:srgbClr val="FFFFFF"/>
              </a:clrFrom>
              <a:clrTo>
                <a:srgbClr val="FFFFFF">
                  <a:alpha val="0"/>
                </a:srgbClr>
              </a:clrTo>
            </a:clrChange>
          </a:blip>
          <a:srcRect/>
          <a:stretch>
            <a:fillRect/>
          </a:stretch>
        </p:blipFill>
        <p:spPr bwMode="auto">
          <a:xfrm rot="276920">
            <a:off x="1836738" y="1428750"/>
            <a:ext cx="2117725" cy="1517650"/>
          </a:xfrm>
          <a:prstGeom prst="rect">
            <a:avLst/>
          </a:prstGeom>
          <a:noFill/>
          <a:ln w="9525">
            <a:noFill/>
            <a:miter lim="800000"/>
            <a:headEnd/>
            <a:tailEnd/>
          </a:ln>
        </p:spPr>
      </p:pic>
      <p:pic>
        <p:nvPicPr>
          <p:cNvPr id="26636" name="Picture 20"/>
          <p:cNvPicPr>
            <a:picLocks noChangeAspect="1"/>
          </p:cNvPicPr>
          <p:nvPr/>
        </p:nvPicPr>
        <p:blipFill>
          <a:blip r:embed="rId5"/>
          <a:srcRect/>
          <a:stretch>
            <a:fillRect/>
          </a:stretch>
        </p:blipFill>
        <p:spPr bwMode="auto">
          <a:xfrm>
            <a:off x="3505200" y="5308600"/>
            <a:ext cx="1981200" cy="1320800"/>
          </a:xfrm>
          <a:prstGeom prst="rect">
            <a:avLst/>
          </a:prstGeom>
          <a:noFill/>
          <a:ln w="9525">
            <a:noFill/>
            <a:miter lim="800000"/>
            <a:headEnd/>
            <a:tailEnd/>
          </a:ln>
        </p:spPr>
      </p:pic>
      <p:sp>
        <p:nvSpPr>
          <p:cNvPr id="26637" name="TextBox 43"/>
          <p:cNvSpPr txBox="1">
            <a:spLocks noChangeArrowheads="1"/>
          </p:cNvSpPr>
          <p:nvPr/>
        </p:nvSpPr>
        <p:spPr bwMode="auto">
          <a:xfrm>
            <a:off x="3581400" y="4191000"/>
            <a:ext cx="1828800" cy="646113"/>
          </a:xfrm>
          <a:prstGeom prst="rect">
            <a:avLst/>
          </a:prstGeom>
          <a:noFill/>
          <a:ln w="9525">
            <a:noFill/>
            <a:miter lim="800000"/>
            <a:headEnd/>
            <a:tailEnd/>
          </a:ln>
        </p:spPr>
        <p:txBody>
          <a:bodyPr>
            <a:spAutoFit/>
          </a:bodyPr>
          <a:lstStyle/>
          <a:p>
            <a:r>
              <a:rPr lang="en-US"/>
              <a:t>Unsought goods</a:t>
            </a:r>
          </a:p>
          <a:p>
            <a:r>
              <a:rPr lang="en-US"/>
              <a:t>Overcapacity</a:t>
            </a:r>
          </a:p>
        </p:txBody>
      </p:sp>
      <p:sp>
        <p:nvSpPr>
          <p:cNvPr id="26638" name="TextBox 52"/>
          <p:cNvSpPr txBox="1">
            <a:spLocks noChangeArrowheads="1"/>
          </p:cNvSpPr>
          <p:nvPr/>
        </p:nvSpPr>
        <p:spPr bwMode="auto">
          <a:xfrm>
            <a:off x="5181600" y="2706688"/>
            <a:ext cx="2286000" cy="646112"/>
          </a:xfrm>
          <a:prstGeom prst="rect">
            <a:avLst/>
          </a:prstGeom>
          <a:noFill/>
          <a:ln w="9525">
            <a:noFill/>
            <a:miter lim="800000"/>
            <a:headEnd/>
            <a:tailEnd/>
          </a:ln>
        </p:spPr>
        <p:txBody>
          <a:bodyPr>
            <a:spAutoFit/>
          </a:bodyPr>
          <a:lstStyle/>
          <a:p>
            <a:r>
              <a:rPr lang="en-US"/>
              <a:t>Create, deliver, and communicate value</a:t>
            </a:r>
          </a:p>
        </p:txBody>
      </p:sp>
      <p:pic>
        <p:nvPicPr>
          <p:cNvPr id="26639" name="Picture 28675"/>
          <p:cNvPicPr>
            <a:picLocks noChangeAspect="1"/>
          </p:cNvPicPr>
          <p:nvPr/>
        </p:nvPicPr>
        <p:blipFill>
          <a:blip r:embed="rId6">
            <a:clrChange>
              <a:clrFrom>
                <a:srgbClr val="FFFFFF"/>
              </a:clrFrom>
              <a:clrTo>
                <a:srgbClr val="FFFFFF">
                  <a:alpha val="0"/>
                </a:srgbClr>
              </a:clrTo>
            </a:clrChange>
          </a:blip>
          <a:srcRect/>
          <a:stretch>
            <a:fillRect/>
          </a:stretch>
        </p:blipFill>
        <p:spPr bwMode="auto">
          <a:xfrm>
            <a:off x="5219700" y="901700"/>
            <a:ext cx="1743075" cy="1847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bwMode="auto">
          <a:xfrm>
            <a:off x="1206500" y="736600"/>
            <a:ext cx="7324725" cy="838200"/>
          </a:xfrm>
          <a:prstGeom prst="rect">
            <a:avLst/>
          </a:prstGeom>
          <a:noFill/>
          <a:ln>
            <a:miter lim="800000"/>
            <a:headEnd/>
            <a:tailEnd/>
          </a:ln>
        </p:spPr>
        <p:txBody>
          <a:bodyPr/>
          <a:lstStyle/>
          <a:p>
            <a:pPr eaLnBrk="1" hangingPunct="1"/>
            <a:r>
              <a:rPr lang="en-US" smtClean="0"/>
              <a:t>Holistic Marketing Dimensions</a:t>
            </a:r>
          </a:p>
        </p:txBody>
      </p:sp>
      <p:sp>
        <p:nvSpPr>
          <p:cNvPr id="4" name="Trapezoid 3"/>
          <p:cNvSpPr/>
          <p:nvPr/>
        </p:nvSpPr>
        <p:spPr>
          <a:xfrm rot="18984247">
            <a:off x="-617538" y="452438"/>
            <a:ext cx="2763838" cy="569912"/>
          </a:xfrm>
          <a:prstGeom prst="trapezoid">
            <a:avLst>
              <a:gd name="adj" fmla="val 10267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137160" anchor="ctr"/>
          <a:lstStyle/>
          <a:p>
            <a:pPr algn="ctr">
              <a:defRPr/>
            </a:pPr>
            <a:r>
              <a:rPr lang="en-US" sz="3200" dirty="0"/>
              <a:t>Figure 1.3</a:t>
            </a:r>
          </a:p>
        </p:txBody>
      </p:sp>
      <p:pic>
        <p:nvPicPr>
          <p:cNvPr id="27652" name="Picture 2"/>
          <p:cNvPicPr>
            <a:picLocks noChangeAspect="1"/>
          </p:cNvPicPr>
          <p:nvPr/>
        </p:nvPicPr>
        <p:blipFill>
          <a:blip r:embed="rId2"/>
          <a:srcRect/>
          <a:stretch>
            <a:fillRect/>
          </a:stretch>
        </p:blipFill>
        <p:spPr bwMode="auto">
          <a:xfrm>
            <a:off x="1219200" y="1897063"/>
            <a:ext cx="6831013" cy="4503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0243" name="Title 1"/>
          <p:cNvSpPr>
            <a:spLocks noGrp="1"/>
          </p:cNvSpPr>
          <p:nvPr>
            <p:ph type="ctrTitle"/>
          </p:nvPr>
        </p:nvSpPr>
        <p:spPr bwMode="auto">
          <a:xfrm>
            <a:off x="76200" y="5791200"/>
            <a:ext cx="9067800" cy="8382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smtClean="0">
                <a:solidFill>
                  <a:srgbClr val="FF0000"/>
                </a:solidFill>
              </a:rPr>
              <a:t>Defining Marketing for the 21</a:t>
            </a:r>
            <a:r>
              <a:rPr lang="en-US" sz="4000" baseline="30000" smtClean="0">
                <a:solidFill>
                  <a:srgbClr val="FF0000"/>
                </a:solidFill>
              </a:rPr>
              <a:t>st</a:t>
            </a:r>
            <a:r>
              <a:rPr lang="en-US" sz="4000" smtClean="0">
                <a:solidFill>
                  <a:srgbClr val="FF0000"/>
                </a:solidFill>
              </a:rPr>
              <a:t> Century</a:t>
            </a:r>
          </a:p>
        </p:txBody>
      </p:sp>
      <p:sp>
        <p:nvSpPr>
          <p:cNvPr id="6" name="Trapezoid 5"/>
          <p:cNvSpPr/>
          <p:nvPr/>
        </p:nvSpPr>
        <p:spPr>
          <a:xfrm rot="18984247">
            <a:off x="-506413" y="461963"/>
            <a:ext cx="2474913" cy="457200"/>
          </a:xfrm>
          <a:prstGeom prst="trapezoid">
            <a:avLst>
              <a:gd name="adj" fmla="val 968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Chapter 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Relationship Marketing</a:t>
            </a:r>
          </a:p>
        </p:txBody>
      </p:sp>
      <p:pic>
        <p:nvPicPr>
          <p:cNvPr id="28675" name="Picture 2"/>
          <p:cNvPicPr>
            <a:picLocks noChangeAspect="1"/>
          </p:cNvPicPr>
          <p:nvPr/>
        </p:nvPicPr>
        <p:blipFill>
          <a:blip r:embed="rId3"/>
          <a:srcRect/>
          <a:stretch>
            <a:fillRect/>
          </a:stretch>
        </p:blipFill>
        <p:spPr bwMode="auto">
          <a:xfrm>
            <a:off x="228600" y="1112838"/>
            <a:ext cx="2743200" cy="3556000"/>
          </a:xfrm>
          <a:prstGeom prst="rect">
            <a:avLst/>
          </a:prstGeom>
          <a:noFill/>
          <a:ln w="9525">
            <a:noFill/>
            <a:miter lim="800000"/>
            <a:headEnd/>
            <a:tailEnd/>
          </a:ln>
        </p:spPr>
      </p:pic>
      <p:pic>
        <p:nvPicPr>
          <p:cNvPr id="28676" name="Picture 3"/>
          <p:cNvPicPr>
            <a:picLocks noChangeAspect="1"/>
          </p:cNvPicPr>
          <p:nvPr/>
        </p:nvPicPr>
        <p:blipFill>
          <a:blip r:embed="rId4"/>
          <a:srcRect/>
          <a:stretch>
            <a:fillRect/>
          </a:stretch>
        </p:blipFill>
        <p:spPr bwMode="auto">
          <a:xfrm>
            <a:off x="4800600" y="2590800"/>
            <a:ext cx="3957638" cy="3124200"/>
          </a:xfrm>
          <a:prstGeom prst="rect">
            <a:avLst/>
          </a:prstGeom>
          <a:noFill/>
          <a:ln w="9525">
            <a:noFill/>
            <a:miter lim="800000"/>
            <a:headEnd/>
            <a:tailEnd/>
          </a:ln>
        </p:spPr>
      </p:pic>
      <p:sp>
        <p:nvSpPr>
          <p:cNvPr id="28677" name="TextBox 52"/>
          <p:cNvSpPr txBox="1">
            <a:spLocks noChangeArrowheads="1"/>
          </p:cNvSpPr>
          <p:nvPr/>
        </p:nvSpPr>
        <p:spPr bwMode="auto">
          <a:xfrm>
            <a:off x="0" y="4495800"/>
            <a:ext cx="2971800" cy="369888"/>
          </a:xfrm>
          <a:prstGeom prst="rect">
            <a:avLst/>
          </a:prstGeom>
          <a:noFill/>
          <a:ln w="9525">
            <a:noFill/>
            <a:miter lim="800000"/>
            <a:headEnd/>
            <a:tailEnd/>
          </a:ln>
        </p:spPr>
        <p:txBody>
          <a:bodyPr>
            <a:spAutoFit/>
          </a:bodyPr>
          <a:lstStyle/>
          <a:p>
            <a:r>
              <a:rPr lang="en-US"/>
              <a:t>Build long-term relationships</a:t>
            </a:r>
          </a:p>
        </p:txBody>
      </p:sp>
      <p:sp>
        <p:nvSpPr>
          <p:cNvPr id="28678" name="TextBox 52"/>
          <p:cNvSpPr txBox="1">
            <a:spLocks noChangeArrowheads="1"/>
          </p:cNvSpPr>
          <p:nvPr/>
        </p:nvSpPr>
        <p:spPr bwMode="auto">
          <a:xfrm>
            <a:off x="5786438" y="5867400"/>
            <a:ext cx="2971800" cy="369888"/>
          </a:xfrm>
          <a:prstGeom prst="rect">
            <a:avLst/>
          </a:prstGeom>
          <a:noFill/>
          <a:ln w="9525">
            <a:noFill/>
            <a:miter lim="800000"/>
            <a:headEnd/>
            <a:tailEnd/>
          </a:ln>
        </p:spPr>
        <p:txBody>
          <a:bodyPr>
            <a:spAutoFit/>
          </a:bodyPr>
          <a:lstStyle/>
          <a:p>
            <a:r>
              <a:rPr lang="en-US"/>
              <a:t>Develop marketing networks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Integrated Marketing</a:t>
            </a:r>
          </a:p>
        </p:txBody>
      </p:sp>
      <p:pic>
        <p:nvPicPr>
          <p:cNvPr id="29699" name="Picture 3"/>
          <p:cNvPicPr>
            <a:picLocks noChangeAspect="1"/>
          </p:cNvPicPr>
          <p:nvPr/>
        </p:nvPicPr>
        <p:blipFill>
          <a:blip r:embed="rId3"/>
          <a:srcRect/>
          <a:stretch>
            <a:fillRect/>
          </a:stretch>
        </p:blipFill>
        <p:spPr bwMode="auto">
          <a:xfrm>
            <a:off x="457200" y="1557338"/>
            <a:ext cx="4953000" cy="4767262"/>
          </a:xfrm>
          <a:prstGeom prst="rect">
            <a:avLst/>
          </a:prstGeom>
          <a:noFill/>
          <a:ln w="9525">
            <a:noFill/>
            <a:miter lim="800000"/>
            <a:headEnd/>
            <a:tailEnd/>
          </a:ln>
        </p:spPr>
      </p:pic>
      <p:sp>
        <p:nvSpPr>
          <p:cNvPr id="29700" name="TextBox 52"/>
          <p:cNvSpPr txBox="1">
            <a:spLocks noChangeArrowheads="1"/>
          </p:cNvSpPr>
          <p:nvPr/>
        </p:nvSpPr>
        <p:spPr bwMode="auto">
          <a:xfrm>
            <a:off x="4724400" y="2590800"/>
            <a:ext cx="4038600" cy="954088"/>
          </a:xfrm>
          <a:prstGeom prst="rect">
            <a:avLst/>
          </a:prstGeom>
          <a:noFill/>
          <a:ln w="9525">
            <a:noFill/>
            <a:miter lim="800000"/>
            <a:headEnd/>
            <a:tailEnd/>
          </a:ln>
        </p:spPr>
        <p:txBody>
          <a:bodyPr>
            <a:spAutoFit/>
          </a:bodyPr>
          <a:lstStyle/>
          <a:p>
            <a:r>
              <a:rPr lang="en-US" sz="2800"/>
              <a:t>Create, communicate, and deliver customer value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Internal Marketing</a:t>
            </a:r>
          </a:p>
        </p:txBody>
      </p:sp>
      <p:pic>
        <p:nvPicPr>
          <p:cNvPr id="30723" name="Picture 4"/>
          <p:cNvPicPr>
            <a:picLocks noChangeAspect="1"/>
          </p:cNvPicPr>
          <p:nvPr/>
        </p:nvPicPr>
        <p:blipFill>
          <a:blip r:embed="rId3"/>
          <a:srcRect/>
          <a:stretch>
            <a:fillRect/>
          </a:stretch>
        </p:blipFill>
        <p:spPr bwMode="auto">
          <a:xfrm>
            <a:off x="304800" y="1789113"/>
            <a:ext cx="8147050" cy="2401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Performance Marketing</a:t>
            </a:r>
          </a:p>
        </p:txBody>
      </p:sp>
      <p:pic>
        <p:nvPicPr>
          <p:cNvPr id="31747" name="Picture 2"/>
          <p:cNvPicPr>
            <a:picLocks noChangeAspect="1"/>
          </p:cNvPicPr>
          <p:nvPr/>
        </p:nvPicPr>
        <p:blipFill>
          <a:blip r:embed="rId3"/>
          <a:srcRect/>
          <a:stretch>
            <a:fillRect/>
          </a:stretch>
        </p:blipFill>
        <p:spPr bwMode="auto">
          <a:xfrm>
            <a:off x="4152900" y="3733800"/>
            <a:ext cx="4724400" cy="2593975"/>
          </a:xfrm>
          <a:prstGeom prst="rect">
            <a:avLst/>
          </a:prstGeom>
          <a:noFill/>
          <a:ln w="9525">
            <a:noFill/>
            <a:miter lim="800000"/>
            <a:headEnd/>
            <a:tailEnd/>
          </a:ln>
        </p:spPr>
      </p:pic>
      <p:pic>
        <p:nvPicPr>
          <p:cNvPr id="31748" name="Picture 3"/>
          <p:cNvPicPr>
            <a:picLocks noChangeAspect="1"/>
          </p:cNvPicPr>
          <p:nvPr/>
        </p:nvPicPr>
        <p:blipFill>
          <a:blip r:embed="rId4"/>
          <a:srcRect/>
          <a:stretch>
            <a:fillRect/>
          </a:stretch>
        </p:blipFill>
        <p:spPr bwMode="auto">
          <a:xfrm>
            <a:off x="227013" y="1504950"/>
            <a:ext cx="1479550" cy="1257300"/>
          </a:xfrm>
          <a:prstGeom prst="rect">
            <a:avLst/>
          </a:prstGeom>
          <a:noFill/>
          <a:ln w="9525">
            <a:noFill/>
            <a:miter lim="800000"/>
            <a:headEnd/>
            <a:tailEnd/>
          </a:ln>
        </p:spPr>
      </p:pic>
      <p:pic>
        <p:nvPicPr>
          <p:cNvPr id="31749" name="Picture 4"/>
          <p:cNvPicPr>
            <a:picLocks noChangeAspect="1"/>
          </p:cNvPicPr>
          <p:nvPr/>
        </p:nvPicPr>
        <p:blipFill>
          <a:blip r:embed="rId5">
            <a:clrChange>
              <a:clrFrom>
                <a:srgbClr val="FFFFFF"/>
              </a:clrFrom>
              <a:clrTo>
                <a:srgbClr val="FFFFFF">
                  <a:alpha val="0"/>
                </a:srgbClr>
              </a:clrTo>
            </a:clrChange>
          </a:blip>
          <a:srcRect/>
          <a:stretch>
            <a:fillRect/>
          </a:stretch>
        </p:blipFill>
        <p:spPr bwMode="auto">
          <a:xfrm>
            <a:off x="1597025" y="1219200"/>
            <a:ext cx="1917700" cy="2133600"/>
          </a:xfrm>
          <a:prstGeom prst="rect">
            <a:avLst/>
          </a:prstGeom>
          <a:noFill/>
          <a:ln w="9525">
            <a:noFill/>
            <a:miter lim="800000"/>
            <a:headEnd/>
            <a:tailEnd/>
          </a:ln>
        </p:spPr>
      </p:pic>
      <p:sp>
        <p:nvSpPr>
          <p:cNvPr id="31750" name="TextBox 52"/>
          <p:cNvSpPr txBox="1">
            <a:spLocks noChangeArrowheads="1"/>
          </p:cNvSpPr>
          <p:nvPr/>
        </p:nvSpPr>
        <p:spPr bwMode="auto">
          <a:xfrm>
            <a:off x="415925" y="3352800"/>
            <a:ext cx="3314700" cy="461963"/>
          </a:xfrm>
          <a:prstGeom prst="rect">
            <a:avLst/>
          </a:prstGeom>
          <a:noFill/>
          <a:ln w="9525">
            <a:noFill/>
            <a:miter lim="800000"/>
            <a:headEnd/>
            <a:tailEnd/>
          </a:ln>
        </p:spPr>
        <p:txBody>
          <a:bodyPr>
            <a:spAutoFit/>
          </a:bodyPr>
          <a:lstStyle/>
          <a:p>
            <a:r>
              <a:rPr lang="en-US" sz="2400"/>
              <a:t>Social Responsibility</a:t>
            </a:r>
          </a:p>
        </p:txBody>
      </p:sp>
      <p:sp>
        <p:nvSpPr>
          <p:cNvPr id="31751" name="TextBox 52"/>
          <p:cNvSpPr txBox="1">
            <a:spLocks noChangeArrowheads="1"/>
          </p:cNvSpPr>
          <p:nvPr/>
        </p:nvSpPr>
        <p:spPr bwMode="auto">
          <a:xfrm>
            <a:off x="5562600" y="6248400"/>
            <a:ext cx="3314700" cy="461963"/>
          </a:xfrm>
          <a:prstGeom prst="rect">
            <a:avLst/>
          </a:prstGeom>
          <a:noFill/>
          <a:ln w="9525">
            <a:noFill/>
            <a:miter lim="800000"/>
            <a:headEnd/>
            <a:tailEnd/>
          </a:ln>
        </p:spPr>
        <p:txBody>
          <a:bodyPr>
            <a:spAutoFit/>
          </a:bodyPr>
          <a:lstStyle/>
          <a:p>
            <a:r>
              <a:rPr lang="en-US" sz="2400"/>
              <a:t>Financial Accountability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bwMode="auto">
          <a:xfrm>
            <a:off x="903288" y="838200"/>
            <a:ext cx="8229600" cy="838200"/>
          </a:xfrm>
          <a:prstGeom prst="rect">
            <a:avLst/>
          </a:prstGeom>
          <a:noFill/>
          <a:ln>
            <a:miter lim="800000"/>
            <a:headEnd/>
            <a:tailEnd/>
          </a:ln>
        </p:spPr>
        <p:txBody>
          <a:bodyPr/>
          <a:lstStyle/>
          <a:p>
            <a:pPr eaLnBrk="1" hangingPunct="1"/>
            <a:r>
              <a:rPr lang="en-US" smtClean="0"/>
              <a:t>The Four P’s of the Marketing Mix</a:t>
            </a:r>
          </a:p>
        </p:txBody>
      </p:sp>
      <p:sp>
        <p:nvSpPr>
          <p:cNvPr id="4" name="Trapezoid 3"/>
          <p:cNvSpPr/>
          <p:nvPr/>
        </p:nvSpPr>
        <p:spPr>
          <a:xfrm rot="18984247">
            <a:off x="-617538" y="452438"/>
            <a:ext cx="2763838" cy="569912"/>
          </a:xfrm>
          <a:prstGeom prst="trapezoid">
            <a:avLst>
              <a:gd name="adj" fmla="val 10267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137160" anchor="ctr"/>
          <a:lstStyle/>
          <a:p>
            <a:pPr algn="ctr">
              <a:defRPr/>
            </a:pPr>
            <a:r>
              <a:rPr lang="en-US" sz="3200" dirty="0"/>
              <a:t>Figure 1.4</a:t>
            </a:r>
          </a:p>
        </p:txBody>
      </p:sp>
      <p:pic>
        <p:nvPicPr>
          <p:cNvPr id="32772" name="Picture 2"/>
          <p:cNvPicPr>
            <a:picLocks noChangeAspect="1"/>
          </p:cNvPicPr>
          <p:nvPr/>
        </p:nvPicPr>
        <p:blipFill>
          <a:blip r:embed="rId2"/>
          <a:srcRect/>
          <a:stretch>
            <a:fillRect/>
          </a:stretch>
        </p:blipFill>
        <p:spPr bwMode="auto">
          <a:xfrm>
            <a:off x="1524000" y="1676400"/>
            <a:ext cx="6324600" cy="4740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US" smtClean="0"/>
              <a:t>Developing market strategies and plans</a:t>
            </a:r>
          </a:p>
          <a:p>
            <a:pPr eaLnBrk="1" hangingPunct="1">
              <a:lnSpc>
                <a:spcPct val="90000"/>
              </a:lnSpc>
            </a:pPr>
            <a:r>
              <a:rPr lang="en-US" smtClean="0"/>
              <a:t>Capturing marketing insights</a:t>
            </a:r>
          </a:p>
          <a:p>
            <a:pPr eaLnBrk="1" hangingPunct="1">
              <a:lnSpc>
                <a:spcPct val="90000"/>
              </a:lnSpc>
            </a:pPr>
            <a:r>
              <a:rPr lang="en-US" smtClean="0"/>
              <a:t>Connecting with customers</a:t>
            </a:r>
          </a:p>
          <a:p>
            <a:pPr eaLnBrk="1" hangingPunct="1">
              <a:lnSpc>
                <a:spcPct val="90000"/>
              </a:lnSpc>
            </a:pPr>
            <a:r>
              <a:rPr lang="en-US" smtClean="0"/>
              <a:t>Building strong brands</a:t>
            </a:r>
          </a:p>
          <a:p>
            <a:pPr eaLnBrk="1" hangingPunct="1">
              <a:lnSpc>
                <a:spcPct val="90000"/>
              </a:lnSpc>
            </a:pPr>
            <a:r>
              <a:rPr lang="en-US" smtClean="0"/>
              <a:t>Shaping market offerings</a:t>
            </a:r>
          </a:p>
          <a:p>
            <a:pPr eaLnBrk="1" hangingPunct="1">
              <a:lnSpc>
                <a:spcPct val="90000"/>
              </a:lnSpc>
            </a:pPr>
            <a:r>
              <a:rPr lang="en-US" smtClean="0"/>
              <a:t>Delivering value</a:t>
            </a:r>
          </a:p>
          <a:p>
            <a:pPr eaLnBrk="1" hangingPunct="1">
              <a:lnSpc>
                <a:spcPct val="90000"/>
              </a:lnSpc>
            </a:pPr>
            <a:r>
              <a:rPr lang="en-US" smtClean="0"/>
              <a:t>Communicating value</a:t>
            </a:r>
          </a:p>
          <a:p>
            <a:pPr eaLnBrk="1" hangingPunct="1">
              <a:lnSpc>
                <a:spcPct val="90000"/>
              </a:lnSpc>
            </a:pPr>
            <a:r>
              <a:rPr lang="en-US" smtClean="0"/>
              <a:t>Creating long-term growth</a:t>
            </a:r>
          </a:p>
        </p:txBody>
      </p:sp>
      <p:sp>
        <p:nvSpPr>
          <p:cNvPr id="33795"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Marketing Management Tasks</a:t>
            </a:r>
          </a:p>
        </p:txBody>
      </p:sp>
      <p:pic>
        <p:nvPicPr>
          <p:cNvPr id="33796" name="Picture 3"/>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702425" y="1255713"/>
            <a:ext cx="1831975" cy="5602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Discussion Questions</a:t>
            </a:r>
          </a:p>
        </p:txBody>
      </p:sp>
      <p:sp>
        <p:nvSpPr>
          <p:cNvPr id="11267" name="Content Placeholder 2"/>
          <p:cNvSpPr>
            <a:spLocks noGrp="1"/>
          </p:cNvSpPr>
          <p:nvPr>
            <p:ph type="body" sz="quarter" idx="10"/>
          </p:nvPr>
        </p:nvSpPr>
        <p:spPr bwMode="auto">
          <a:xfrm>
            <a:off x="2286000" y="1219200"/>
            <a:ext cx="6781800" cy="5181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Aft>
                <a:spcPts val="1200"/>
              </a:spcAft>
              <a:buFont typeface="Calibri" pitchFamily="-65" charset="0"/>
              <a:buAutoNum type="arabicPeriod"/>
            </a:pPr>
            <a:r>
              <a:rPr lang="en-US" smtClean="0"/>
              <a:t>Why is marketing important?</a:t>
            </a:r>
          </a:p>
          <a:p>
            <a:pPr eaLnBrk="1" hangingPunct="1">
              <a:spcAft>
                <a:spcPts val="1200"/>
              </a:spcAft>
              <a:buFont typeface="Calibri" pitchFamily="-65" charset="0"/>
              <a:buAutoNum type="arabicPeriod"/>
            </a:pPr>
            <a:r>
              <a:rPr lang="en-US" smtClean="0"/>
              <a:t>What is the scope of marketing?</a:t>
            </a:r>
          </a:p>
          <a:p>
            <a:pPr eaLnBrk="1" hangingPunct="1">
              <a:spcAft>
                <a:spcPts val="1200"/>
              </a:spcAft>
              <a:buFont typeface="Calibri" pitchFamily="-65" charset="0"/>
              <a:buAutoNum type="arabicPeriod"/>
            </a:pPr>
            <a:r>
              <a:rPr lang="en-US" smtClean="0"/>
              <a:t>What are some fundamental marketing concepts?</a:t>
            </a:r>
          </a:p>
          <a:p>
            <a:pPr eaLnBrk="1" hangingPunct="1">
              <a:spcAft>
                <a:spcPts val="1200"/>
              </a:spcAft>
              <a:buFont typeface="Calibri" pitchFamily="-65" charset="0"/>
              <a:buAutoNum type="arabicPeriod"/>
            </a:pPr>
            <a:r>
              <a:rPr lang="en-US" smtClean="0"/>
              <a:t>How has marketing management changed in recent years?</a:t>
            </a:r>
          </a:p>
          <a:p>
            <a:pPr eaLnBrk="1" hangingPunct="1">
              <a:spcAft>
                <a:spcPts val="1200"/>
              </a:spcAft>
              <a:buFont typeface="Calibri" pitchFamily="-65" charset="0"/>
              <a:buAutoNum type="arabicPeriod"/>
            </a:pPr>
            <a:r>
              <a:rPr lang="en-US" smtClean="0"/>
              <a:t>What are the task necessary for successful marketing management?</a:t>
            </a:r>
          </a:p>
        </p:txBody>
      </p:sp>
      <p:pic>
        <p:nvPicPr>
          <p:cNvPr id="11268" name="Picture 4"/>
          <p:cNvPicPr>
            <a:picLocks noChangeAspect="1"/>
          </p:cNvPicPr>
          <p:nvPr/>
        </p:nvPicPr>
        <p:blipFill>
          <a:blip r:embed="rId2"/>
          <a:srcRect/>
          <a:stretch>
            <a:fillRect/>
          </a:stretch>
        </p:blipFill>
        <p:spPr bwMode="auto">
          <a:xfrm>
            <a:off x="0" y="2844800"/>
            <a:ext cx="1981200" cy="363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152400"/>
          <a:ext cx="3810000" cy="632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4495800" y="2895600"/>
            <a:ext cx="2057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solidFill>
                  <a:schemeClr val="tx1"/>
                </a:solidFill>
              </a:rPr>
              <a:t>Jobs</a:t>
            </a:r>
          </a:p>
        </p:txBody>
      </p:sp>
      <p:sp>
        <p:nvSpPr>
          <p:cNvPr id="7" name="Right Arrow 6"/>
          <p:cNvSpPr/>
          <p:nvPr/>
        </p:nvSpPr>
        <p:spPr>
          <a:xfrm>
            <a:off x="3962400" y="3200400"/>
            <a:ext cx="914400"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648200" y="5257800"/>
            <a:ext cx="2057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solidFill>
                  <a:schemeClr val="tx1"/>
                </a:solidFill>
              </a:rPr>
              <a:t>Profits</a:t>
            </a:r>
          </a:p>
        </p:txBody>
      </p:sp>
      <p:sp>
        <p:nvSpPr>
          <p:cNvPr id="9" name="Right Arrow 8"/>
          <p:cNvSpPr/>
          <p:nvPr/>
        </p:nvSpPr>
        <p:spPr>
          <a:xfrm>
            <a:off x="3962400" y="5562600"/>
            <a:ext cx="914400"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7391400" y="5219700"/>
            <a:ext cx="1676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solidFill>
                  <a:schemeClr val="tx1"/>
                </a:solidFill>
              </a:rPr>
              <a:t>Giving</a:t>
            </a:r>
          </a:p>
        </p:txBody>
      </p:sp>
      <p:sp>
        <p:nvSpPr>
          <p:cNvPr id="11" name="Right Arrow 10"/>
          <p:cNvSpPr/>
          <p:nvPr/>
        </p:nvSpPr>
        <p:spPr>
          <a:xfrm>
            <a:off x="6477000" y="5524500"/>
            <a:ext cx="914400"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3811588" y="3657600"/>
            <a:ext cx="5332412" cy="2954338"/>
          </a:xfrm>
          <a:prstGeom prst="rect">
            <a:avLst/>
          </a:prstGeom>
          <a:noFill/>
          <a:ln w="9525">
            <a:noFill/>
            <a:miter lim="800000"/>
            <a:headEnd/>
            <a:tailEnd/>
          </a:ln>
        </p:spPr>
      </p:pic>
      <p:sp>
        <p:nvSpPr>
          <p:cNvPr id="13315" name="Content Placeholder 2"/>
          <p:cNvSpPr>
            <a:spLocks noGrp="1"/>
          </p:cNvSpPr>
          <p:nvPr>
            <p:ph type="body" sz="quarter" idx="10"/>
          </p:nvPr>
        </p:nvSpPr>
        <p:spPr bwMode="auto">
          <a:xfrm>
            <a:off x="762000" y="1058863"/>
            <a:ext cx="7924800" cy="39624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rgbClr val="FF0000"/>
                </a:solidFill>
              </a:rPr>
              <a:t>Marketing</a:t>
            </a:r>
            <a:r>
              <a:rPr lang="en-US" sz="4000" smtClean="0"/>
              <a:t> is the activity, set of institutions, and processes for creating, communicating, delivering, and exchanging offers that have value for customers, clients, partners, </a:t>
            </a:r>
            <a:br>
              <a:rPr lang="en-US" sz="4000" smtClean="0"/>
            </a:br>
            <a:r>
              <a:rPr lang="en-US" sz="4000" smtClean="0"/>
              <a:t>and society at large.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type="body" sz="quarter" idx="10"/>
          </p:nvPr>
        </p:nvSpPr>
        <p:spPr bwMode="auto">
          <a:xfrm>
            <a:off x="990600" y="914400"/>
            <a:ext cx="7391400" cy="39624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rgbClr val="FF0000"/>
                </a:solidFill>
              </a:rPr>
              <a:t>Marketing management </a:t>
            </a:r>
            <a:r>
              <a:rPr lang="en-US" sz="4000" smtClean="0"/>
              <a:t>is the art and science of choosing target markets and getting, keeping, and growing customers through creating, delivering, and communicating superior </a:t>
            </a:r>
            <a:br>
              <a:rPr lang="en-US" sz="4000" smtClean="0"/>
            </a:br>
            <a:r>
              <a:rPr lang="en-US" sz="4000" smtClean="0"/>
              <a:t>customer value.</a:t>
            </a:r>
          </a:p>
        </p:txBody>
      </p:sp>
      <p:pic>
        <p:nvPicPr>
          <p:cNvPr id="14339" name="Picture 4"/>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621463" y="3581400"/>
            <a:ext cx="2522537"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bwMode="auto">
          <a:xfrm>
            <a:off x="6019800" y="1028700"/>
            <a:ext cx="2971800" cy="32004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800" smtClean="0"/>
              <a:t>Experiences</a:t>
            </a:r>
          </a:p>
          <a:p>
            <a:pPr eaLnBrk="1" hangingPunct="1"/>
            <a:r>
              <a:rPr lang="en-US" sz="2800" smtClean="0"/>
              <a:t>Events</a:t>
            </a:r>
          </a:p>
          <a:p>
            <a:pPr eaLnBrk="1" hangingPunct="1"/>
            <a:r>
              <a:rPr lang="en-US" sz="2800" smtClean="0"/>
              <a:t>Properties</a:t>
            </a:r>
          </a:p>
          <a:p>
            <a:pPr eaLnBrk="1" hangingPunct="1"/>
            <a:r>
              <a:rPr lang="en-US" sz="2800" smtClean="0"/>
              <a:t>Organizations</a:t>
            </a:r>
          </a:p>
          <a:p>
            <a:pPr eaLnBrk="1" hangingPunct="1"/>
            <a:r>
              <a:rPr lang="en-US" sz="2800" smtClean="0"/>
              <a:t>Information</a:t>
            </a:r>
          </a:p>
          <a:p>
            <a:pPr eaLnBrk="1" hangingPunct="1"/>
            <a:r>
              <a:rPr lang="en-US" sz="2800" smtClean="0"/>
              <a:t>Ideas</a:t>
            </a:r>
          </a:p>
        </p:txBody>
      </p:sp>
      <p:sp>
        <p:nvSpPr>
          <p:cNvPr id="15363"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What is Marketed?</a:t>
            </a:r>
          </a:p>
        </p:txBody>
      </p:sp>
      <p:pic>
        <p:nvPicPr>
          <p:cNvPr id="15364" name="Picture 3"/>
          <p:cNvPicPr>
            <a:picLocks noChangeAspect="1"/>
          </p:cNvPicPr>
          <p:nvPr/>
        </p:nvPicPr>
        <p:blipFill>
          <a:blip r:embed="rId3"/>
          <a:srcRect/>
          <a:stretch>
            <a:fillRect/>
          </a:stretch>
        </p:blipFill>
        <p:spPr bwMode="auto">
          <a:xfrm>
            <a:off x="5791200" y="4149725"/>
            <a:ext cx="3302000" cy="2017713"/>
          </a:xfrm>
          <a:prstGeom prst="rect">
            <a:avLst/>
          </a:prstGeom>
          <a:noFill/>
          <a:ln w="9525">
            <a:noFill/>
            <a:miter lim="800000"/>
            <a:headEnd/>
            <a:tailEnd/>
          </a:ln>
        </p:spPr>
      </p:pic>
      <p:pic>
        <p:nvPicPr>
          <p:cNvPr id="15365" name="Picture 4"/>
          <p:cNvPicPr>
            <a:picLocks noChangeAspect="1"/>
          </p:cNvPicPr>
          <p:nvPr/>
        </p:nvPicPr>
        <p:blipFill>
          <a:blip r:embed="rId4"/>
          <a:srcRect/>
          <a:stretch>
            <a:fillRect/>
          </a:stretch>
        </p:blipFill>
        <p:spPr bwMode="auto">
          <a:xfrm>
            <a:off x="1509713" y="1066800"/>
            <a:ext cx="3281362" cy="2057400"/>
          </a:xfrm>
          <a:prstGeom prst="rect">
            <a:avLst/>
          </a:prstGeom>
          <a:noFill/>
          <a:ln w="9525">
            <a:noFill/>
            <a:miter lim="800000"/>
            <a:headEnd/>
            <a:tailEnd/>
          </a:ln>
        </p:spPr>
      </p:pic>
      <p:sp>
        <p:nvSpPr>
          <p:cNvPr id="15366" name="TextBox 6"/>
          <p:cNvSpPr txBox="1">
            <a:spLocks noChangeArrowheads="1"/>
          </p:cNvSpPr>
          <p:nvPr/>
        </p:nvSpPr>
        <p:spPr bwMode="auto">
          <a:xfrm>
            <a:off x="6781800" y="6091238"/>
            <a:ext cx="2030413" cy="461962"/>
          </a:xfrm>
          <a:prstGeom prst="rect">
            <a:avLst/>
          </a:prstGeom>
          <a:noFill/>
          <a:ln w="9525">
            <a:noFill/>
            <a:miter lim="800000"/>
            <a:headEnd/>
            <a:tailEnd/>
          </a:ln>
        </p:spPr>
        <p:txBody>
          <a:bodyPr>
            <a:spAutoFit/>
          </a:bodyPr>
          <a:lstStyle/>
          <a:p>
            <a:pPr algn="r"/>
            <a:r>
              <a:rPr lang="en-US" sz="2400"/>
              <a:t>Places</a:t>
            </a:r>
          </a:p>
        </p:txBody>
      </p:sp>
      <p:sp>
        <p:nvSpPr>
          <p:cNvPr id="15367" name="TextBox 7"/>
          <p:cNvSpPr txBox="1">
            <a:spLocks noChangeArrowheads="1"/>
          </p:cNvSpPr>
          <p:nvPr/>
        </p:nvSpPr>
        <p:spPr bwMode="auto">
          <a:xfrm>
            <a:off x="4763" y="1033463"/>
            <a:ext cx="1443037" cy="461962"/>
          </a:xfrm>
          <a:prstGeom prst="rect">
            <a:avLst/>
          </a:prstGeom>
          <a:noFill/>
          <a:ln w="9525">
            <a:noFill/>
            <a:miter lim="800000"/>
            <a:headEnd/>
            <a:tailEnd/>
          </a:ln>
        </p:spPr>
        <p:txBody>
          <a:bodyPr>
            <a:spAutoFit/>
          </a:bodyPr>
          <a:lstStyle/>
          <a:p>
            <a:pPr algn="r"/>
            <a:r>
              <a:rPr lang="en-US" sz="2400"/>
              <a:t>Persons</a:t>
            </a:r>
          </a:p>
        </p:txBody>
      </p:sp>
      <p:grpSp>
        <p:nvGrpSpPr>
          <p:cNvPr id="15368" name="Group 12"/>
          <p:cNvGrpSpPr>
            <a:grpSpLocks/>
          </p:cNvGrpSpPr>
          <p:nvPr/>
        </p:nvGrpSpPr>
        <p:grpSpPr bwMode="auto">
          <a:xfrm>
            <a:off x="0" y="3276600"/>
            <a:ext cx="2093913" cy="3429000"/>
            <a:chOff x="152400" y="3200400"/>
            <a:chExt cx="2094149" cy="3429000"/>
          </a:xfrm>
        </p:grpSpPr>
        <p:pic>
          <p:nvPicPr>
            <p:cNvPr id="15372" name="Picture 5"/>
            <p:cNvPicPr>
              <a:picLocks noChangeAspect="1"/>
            </p:cNvPicPr>
            <p:nvPr/>
          </p:nvPicPr>
          <p:blipFill>
            <a:blip r:embed="rId5">
              <a:clrChange>
                <a:clrFrom>
                  <a:srgbClr val="FFFFFF"/>
                </a:clrFrom>
                <a:clrTo>
                  <a:srgbClr val="FFFFFF">
                    <a:alpha val="0"/>
                  </a:srgbClr>
                </a:clrTo>
              </a:clrChange>
            </a:blip>
            <a:srcRect/>
            <a:stretch>
              <a:fillRect/>
            </a:stretch>
          </p:blipFill>
          <p:spPr bwMode="auto">
            <a:xfrm>
              <a:off x="152400" y="3200400"/>
              <a:ext cx="2030701" cy="3055136"/>
            </a:xfrm>
            <a:prstGeom prst="rect">
              <a:avLst/>
            </a:prstGeom>
            <a:noFill/>
            <a:ln w="9525">
              <a:noFill/>
              <a:miter lim="800000"/>
              <a:headEnd/>
              <a:tailEnd/>
            </a:ln>
          </p:spPr>
        </p:pic>
        <p:sp>
          <p:nvSpPr>
            <p:cNvPr id="15373" name="TextBox 8"/>
            <p:cNvSpPr txBox="1">
              <a:spLocks noChangeArrowheads="1"/>
            </p:cNvSpPr>
            <p:nvPr/>
          </p:nvSpPr>
          <p:spPr bwMode="auto">
            <a:xfrm>
              <a:off x="215848" y="6167735"/>
              <a:ext cx="2030701" cy="461665"/>
            </a:xfrm>
            <a:prstGeom prst="rect">
              <a:avLst/>
            </a:prstGeom>
            <a:noFill/>
            <a:ln w="9525">
              <a:noFill/>
              <a:miter lim="800000"/>
              <a:headEnd/>
              <a:tailEnd/>
            </a:ln>
          </p:spPr>
          <p:txBody>
            <a:bodyPr>
              <a:spAutoFit/>
            </a:bodyPr>
            <a:lstStyle/>
            <a:p>
              <a:r>
                <a:rPr lang="en-US" sz="2400"/>
                <a:t>Services</a:t>
              </a:r>
            </a:p>
          </p:txBody>
        </p:sp>
      </p:grpSp>
      <p:grpSp>
        <p:nvGrpSpPr>
          <p:cNvPr id="15369" name="Group 11"/>
          <p:cNvGrpSpPr>
            <a:grpSpLocks/>
          </p:cNvGrpSpPr>
          <p:nvPr/>
        </p:nvGrpSpPr>
        <p:grpSpPr bwMode="auto">
          <a:xfrm>
            <a:off x="2667000" y="3570288"/>
            <a:ext cx="2865438" cy="2505075"/>
            <a:chOff x="6227511" y="1098755"/>
            <a:chExt cx="2865742" cy="2504768"/>
          </a:xfrm>
        </p:grpSpPr>
        <p:pic>
          <p:nvPicPr>
            <p:cNvPr id="15370" name="Picture 9"/>
            <p:cNvPicPr>
              <a:picLocks noChangeAspect="1"/>
            </p:cNvPicPr>
            <p:nvPr/>
          </p:nvPicPr>
          <p:blipFill>
            <a:blip r:embed="rId6"/>
            <a:srcRect/>
            <a:stretch>
              <a:fillRect/>
            </a:stretch>
          </p:blipFill>
          <p:spPr bwMode="auto">
            <a:xfrm>
              <a:off x="6227511" y="1098755"/>
              <a:ext cx="2578203" cy="2133599"/>
            </a:xfrm>
            <a:prstGeom prst="rect">
              <a:avLst/>
            </a:prstGeom>
            <a:noFill/>
            <a:ln w="9525">
              <a:noFill/>
              <a:miter lim="800000"/>
              <a:headEnd/>
              <a:tailEnd/>
            </a:ln>
          </p:spPr>
        </p:pic>
        <p:sp>
          <p:nvSpPr>
            <p:cNvPr id="15371" name="TextBox 10"/>
            <p:cNvSpPr txBox="1">
              <a:spLocks noChangeArrowheads="1"/>
            </p:cNvSpPr>
            <p:nvPr/>
          </p:nvSpPr>
          <p:spPr bwMode="auto">
            <a:xfrm>
              <a:off x="7062552" y="3141858"/>
              <a:ext cx="2030701" cy="461665"/>
            </a:xfrm>
            <a:prstGeom prst="rect">
              <a:avLst/>
            </a:prstGeom>
            <a:noFill/>
            <a:ln w="9525">
              <a:noFill/>
              <a:miter lim="800000"/>
              <a:headEnd/>
              <a:tailEnd/>
            </a:ln>
          </p:spPr>
          <p:txBody>
            <a:bodyPr>
              <a:spAutoFit/>
            </a:bodyPr>
            <a:lstStyle/>
            <a:p>
              <a:r>
                <a:rPr lang="en-US" sz="2400"/>
                <a:t>Goods</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76200" y="1258888"/>
            <a:ext cx="3792538" cy="4456112"/>
          </a:xfrm>
          <a:prstGeom prst="rect">
            <a:avLst/>
          </a:prstGeom>
          <a:noFill/>
          <a:ln w="9525">
            <a:noFill/>
            <a:miter lim="800000"/>
            <a:headEnd/>
            <a:tailEnd/>
          </a:ln>
        </p:spPr>
      </p:pic>
      <p:sp>
        <p:nvSpPr>
          <p:cNvPr id="16387" name="Title 2"/>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Who markets?</a:t>
            </a:r>
          </a:p>
        </p:txBody>
      </p:sp>
      <p:sp>
        <p:nvSpPr>
          <p:cNvPr id="16388" name="TextBox 3"/>
          <p:cNvSpPr txBox="1">
            <a:spLocks noChangeArrowheads="1"/>
          </p:cNvSpPr>
          <p:nvPr/>
        </p:nvSpPr>
        <p:spPr bwMode="auto">
          <a:xfrm>
            <a:off x="452438" y="5240338"/>
            <a:ext cx="2595562" cy="584200"/>
          </a:xfrm>
          <a:prstGeom prst="rect">
            <a:avLst/>
          </a:prstGeom>
          <a:noFill/>
          <a:ln w="9525">
            <a:noFill/>
            <a:miter lim="800000"/>
            <a:headEnd/>
            <a:tailEnd/>
          </a:ln>
        </p:spPr>
        <p:txBody>
          <a:bodyPr>
            <a:spAutoFit/>
          </a:bodyPr>
          <a:lstStyle/>
          <a:p>
            <a:pPr algn="ctr"/>
            <a:r>
              <a:rPr lang="en-US" sz="3200">
                <a:solidFill>
                  <a:srgbClr val="C00000"/>
                </a:solidFill>
              </a:rPr>
              <a:t>Marketer</a:t>
            </a:r>
          </a:p>
        </p:txBody>
      </p:sp>
      <p:sp>
        <p:nvSpPr>
          <p:cNvPr id="16389" name="TextBox 4"/>
          <p:cNvSpPr txBox="1">
            <a:spLocks noChangeArrowheads="1"/>
          </p:cNvSpPr>
          <p:nvPr/>
        </p:nvSpPr>
        <p:spPr bwMode="auto">
          <a:xfrm>
            <a:off x="6934200" y="5176838"/>
            <a:ext cx="1981200" cy="585787"/>
          </a:xfrm>
          <a:prstGeom prst="rect">
            <a:avLst/>
          </a:prstGeom>
          <a:noFill/>
          <a:ln w="9525">
            <a:noFill/>
            <a:miter lim="800000"/>
            <a:headEnd/>
            <a:tailEnd/>
          </a:ln>
        </p:spPr>
        <p:txBody>
          <a:bodyPr>
            <a:spAutoFit/>
          </a:bodyPr>
          <a:lstStyle/>
          <a:p>
            <a:pPr algn="ctr"/>
            <a:r>
              <a:rPr lang="en-US" sz="3200">
                <a:solidFill>
                  <a:srgbClr val="C00000"/>
                </a:solidFill>
              </a:rPr>
              <a:t>Prospect</a:t>
            </a:r>
          </a:p>
        </p:txBody>
      </p:sp>
      <p:pic>
        <p:nvPicPr>
          <p:cNvPr id="16390" name="Picture 6"/>
          <p:cNvPicPr>
            <a:picLocks noChangeAspect="1"/>
          </p:cNvPicPr>
          <p:nvPr/>
        </p:nvPicPr>
        <p:blipFill>
          <a:blip r:embed="rId4">
            <a:clrChange>
              <a:clrFrom>
                <a:srgbClr val="FFFFFF"/>
              </a:clrFrom>
              <a:clrTo>
                <a:srgbClr val="FFFFFF">
                  <a:alpha val="0"/>
                </a:srgbClr>
              </a:clrTo>
            </a:clrChange>
          </a:blip>
          <a:srcRect/>
          <a:stretch>
            <a:fillRect/>
          </a:stretch>
        </p:blipFill>
        <p:spPr bwMode="auto">
          <a:xfrm>
            <a:off x="6977063" y="1436688"/>
            <a:ext cx="1938337" cy="3908425"/>
          </a:xfrm>
          <a:prstGeom prst="rect">
            <a:avLst/>
          </a:prstGeom>
          <a:noFill/>
          <a:ln w="9525">
            <a:noFill/>
            <a:miter lim="800000"/>
            <a:headEnd/>
            <a:tailEnd/>
          </a:ln>
        </p:spPr>
      </p:pic>
      <p:grpSp>
        <p:nvGrpSpPr>
          <p:cNvPr id="16391" name="Group 39"/>
          <p:cNvGrpSpPr>
            <a:grpSpLocks/>
          </p:cNvGrpSpPr>
          <p:nvPr/>
        </p:nvGrpSpPr>
        <p:grpSpPr bwMode="auto">
          <a:xfrm>
            <a:off x="3657600" y="2286000"/>
            <a:ext cx="3276600" cy="461963"/>
            <a:chOff x="3657600" y="2057400"/>
            <a:chExt cx="3276600" cy="461665"/>
          </a:xfrm>
        </p:grpSpPr>
        <p:cxnSp>
          <p:nvCxnSpPr>
            <p:cNvPr id="20" name="Straight Arrow Connector 19"/>
            <p:cNvCxnSpPr/>
            <p:nvPr/>
          </p:nvCxnSpPr>
          <p:spPr>
            <a:xfrm flipH="1">
              <a:off x="3657600" y="2276334"/>
              <a:ext cx="3276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03" name="TextBox 14"/>
            <p:cNvSpPr txBox="1">
              <a:spLocks noChangeArrowheads="1"/>
            </p:cNvSpPr>
            <p:nvPr/>
          </p:nvSpPr>
          <p:spPr bwMode="auto">
            <a:xfrm>
              <a:off x="4495800" y="2057400"/>
              <a:ext cx="1600200" cy="461665"/>
            </a:xfrm>
            <a:prstGeom prst="rect">
              <a:avLst/>
            </a:prstGeom>
            <a:solidFill>
              <a:schemeClr val="bg1"/>
            </a:solidFill>
            <a:ln w="9525">
              <a:noFill/>
              <a:miter lim="800000"/>
              <a:headEnd/>
              <a:tailEnd/>
            </a:ln>
          </p:spPr>
          <p:txBody>
            <a:bodyPr>
              <a:spAutoFit/>
            </a:bodyPr>
            <a:lstStyle/>
            <a:p>
              <a:pPr algn="ctr"/>
              <a:r>
                <a:rPr lang="en-US" sz="2400"/>
                <a:t>Attention</a:t>
              </a:r>
            </a:p>
          </p:txBody>
        </p:sp>
      </p:grpSp>
      <p:grpSp>
        <p:nvGrpSpPr>
          <p:cNvPr id="16392" name="Group 40"/>
          <p:cNvGrpSpPr>
            <a:grpSpLocks/>
          </p:cNvGrpSpPr>
          <p:nvPr/>
        </p:nvGrpSpPr>
        <p:grpSpPr bwMode="auto">
          <a:xfrm>
            <a:off x="3657600" y="2843213"/>
            <a:ext cx="3276600" cy="461962"/>
            <a:chOff x="3657600" y="2632325"/>
            <a:chExt cx="3276600" cy="461665"/>
          </a:xfrm>
        </p:grpSpPr>
        <p:cxnSp>
          <p:nvCxnSpPr>
            <p:cNvPr id="21" name="Straight Arrow Connector 20"/>
            <p:cNvCxnSpPr/>
            <p:nvPr/>
          </p:nvCxnSpPr>
          <p:spPr>
            <a:xfrm flipH="1">
              <a:off x="3657600" y="2857605"/>
              <a:ext cx="3276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01" name="TextBox 15"/>
            <p:cNvSpPr txBox="1">
              <a:spLocks noChangeArrowheads="1"/>
            </p:cNvSpPr>
            <p:nvPr/>
          </p:nvSpPr>
          <p:spPr bwMode="auto">
            <a:xfrm>
              <a:off x="4495800" y="2632325"/>
              <a:ext cx="1600200" cy="461665"/>
            </a:xfrm>
            <a:prstGeom prst="rect">
              <a:avLst/>
            </a:prstGeom>
            <a:solidFill>
              <a:schemeClr val="bg1"/>
            </a:solidFill>
            <a:ln w="9525">
              <a:noFill/>
              <a:miter lim="800000"/>
              <a:headEnd/>
              <a:tailEnd/>
            </a:ln>
          </p:spPr>
          <p:txBody>
            <a:bodyPr>
              <a:spAutoFit/>
            </a:bodyPr>
            <a:lstStyle/>
            <a:p>
              <a:pPr algn="ctr"/>
              <a:r>
                <a:rPr lang="en-US" sz="2400"/>
                <a:t>Purchase</a:t>
              </a:r>
            </a:p>
          </p:txBody>
        </p:sp>
      </p:grpSp>
      <p:grpSp>
        <p:nvGrpSpPr>
          <p:cNvPr id="16393" name="Group 41"/>
          <p:cNvGrpSpPr>
            <a:grpSpLocks/>
          </p:cNvGrpSpPr>
          <p:nvPr/>
        </p:nvGrpSpPr>
        <p:grpSpPr bwMode="auto">
          <a:xfrm>
            <a:off x="3657600" y="3400425"/>
            <a:ext cx="3276600" cy="461963"/>
            <a:chOff x="3657600" y="3218930"/>
            <a:chExt cx="3276600" cy="461665"/>
          </a:xfrm>
        </p:grpSpPr>
        <p:cxnSp>
          <p:nvCxnSpPr>
            <p:cNvPr id="22" name="Straight Arrow Connector 21"/>
            <p:cNvCxnSpPr/>
            <p:nvPr/>
          </p:nvCxnSpPr>
          <p:spPr>
            <a:xfrm flipH="1">
              <a:off x="3657600" y="3491804"/>
              <a:ext cx="3276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399" name="TextBox 16"/>
            <p:cNvSpPr txBox="1">
              <a:spLocks noChangeArrowheads="1"/>
            </p:cNvSpPr>
            <p:nvPr/>
          </p:nvSpPr>
          <p:spPr bwMode="auto">
            <a:xfrm>
              <a:off x="4495800" y="3218930"/>
              <a:ext cx="1600200" cy="461665"/>
            </a:xfrm>
            <a:prstGeom prst="rect">
              <a:avLst/>
            </a:prstGeom>
            <a:solidFill>
              <a:schemeClr val="bg1"/>
            </a:solidFill>
            <a:ln w="9525">
              <a:noFill/>
              <a:miter lim="800000"/>
              <a:headEnd/>
              <a:tailEnd/>
            </a:ln>
          </p:spPr>
          <p:txBody>
            <a:bodyPr>
              <a:spAutoFit/>
            </a:bodyPr>
            <a:lstStyle/>
            <a:p>
              <a:pPr algn="ctr"/>
              <a:r>
                <a:rPr lang="en-US" sz="2400"/>
                <a:t>Donation</a:t>
              </a:r>
            </a:p>
          </p:txBody>
        </p:sp>
      </p:grpSp>
      <p:grpSp>
        <p:nvGrpSpPr>
          <p:cNvPr id="16394" name="Group 42"/>
          <p:cNvGrpSpPr>
            <a:grpSpLocks/>
          </p:cNvGrpSpPr>
          <p:nvPr/>
        </p:nvGrpSpPr>
        <p:grpSpPr bwMode="auto">
          <a:xfrm>
            <a:off x="3657600" y="3957638"/>
            <a:ext cx="3276600" cy="461962"/>
            <a:chOff x="3657600" y="3824065"/>
            <a:chExt cx="3276600" cy="461665"/>
          </a:xfrm>
        </p:grpSpPr>
        <p:cxnSp>
          <p:nvCxnSpPr>
            <p:cNvPr id="23" name="Straight Arrow Connector 22"/>
            <p:cNvCxnSpPr/>
            <p:nvPr/>
          </p:nvCxnSpPr>
          <p:spPr>
            <a:xfrm flipH="1">
              <a:off x="3657600" y="4036653"/>
              <a:ext cx="3276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397" name="TextBox 17"/>
            <p:cNvSpPr txBox="1">
              <a:spLocks noChangeArrowheads="1"/>
            </p:cNvSpPr>
            <p:nvPr/>
          </p:nvSpPr>
          <p:spPr bwMode="auto">
            <a:xfrm>
              <a:off x="4495800" y="3824065"/>
              <a:ext cx="1600200" cy="461665"/>
            </a:xfrm>
            <a:prstGeom prst="rect">
              <a:avLst/>
            </a:prstGeom>
            <a:solidFill>
              <a:schemeClr val="bg1"/>
            </a:solidFill>
            <a:ln w="9525">
              <a:noFill/>
              <a:miter lim="800000"/>
              <a:headEnd/>
              <a:tailEnd/>
            </a:ln>
          </p:spPr>
          <p:txBody>
            <a:bodyPr>
              <a:spAutoFit/>
            </a:bodyPr>
            <a:lstStyle/>
            <a:p>
              <a:pPr algn="ctr"/>
              <a:r>
                <a:rPr lang="en-US" sz="2400"/>
                <a:t>Vote</a:t>
              </a:r>
            </a:p>
          </p:txBody>
        </p:sp>
      </p:grpSp>
      <p:sp>
        <p:nvSpPr>
          <p:cNvPr id="16395" name="TextBox 43"/>
          <p:cNvSpPr txBox="1">
            <a:spLocks noChangeArrowheads="1"/>
          </p:cNvSpPr>
          <p:nvPr/>
        </p:nvSpPr>
        <p:spPr bwMode="auto">
          <a:xfrm>
            <a:off x="4305300" y="1524000"/>
            <a:ext cx="1981200" cy="584200"/>
          </a:xfrm>
          <a:prstGeom prst="rect">
            <a:avLst/>
          </a:prstGeom>
          <a:noFill/>
          <a:ln w="9525">
            <a:noFill/>
            <a:miter lim="800000"/>
            <a:headEnd/>
            <a:tailEnd/>
          </a:ln>
        </p:spPr>
        <p:txBody>
          <a:bodyPr>
            <a:spAutoFit/>
          </a:bodyPr>
          <a:lstStyle/>
          <a:p>
            <a:pPr algn="ctr"/>
            <a:r>
              <a:rPr lang="en-US" sz="3200" b="1">
                <a:solidFill>
                  <a:srgbClr val="C00000"/>
                </a:solidFill>
              </a:rPr>
              <a:t>Response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2"/>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Types of Demand</a:t>
            </a:r>
          </a:p>
        </p:txBody>
      </p:sp>
      <p:sp>
        <p:nvSpPr>
          <p:cNvPr id="4" name="Rectangle 3"/>
          <p:cNvSpPr/>
          <p:nvPr/>
        </p:nvSpPr>
        <p:spPr>
          <a:xfrm>
            <a:off x="242888" y="6188075"/>
            <a:ext cx="1398587" cy="381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dirty="0">
                <a:solidFill>
                  <a:schemeClr val="tx1"/>
                </a:solidFill>
              </a:rPr>
              <a:t>Negative</a:t>
            </a:r>
          </a:p>
        </p:txBody>
      </p:sp>
      <p:sp>
        <p:nvSpPr>
          <p:cNvPr id="5" name="Rectangle 4"/>
          <p:cNvSpPr/>
          <p:nvPr/>
        </p:nvSpPr>
        <p:spPr>
          <a:xfrm>
            <a:off x="6689725" y="4953000"/>
            <a:ext cx="2362200" cy="161607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fontAlgn="auto">
              <a:spcBef>
                <a:spcPts val="0"/>
              </a:spcBef>
              <a:spcAft>
                <a:spcPts val="0"/>
              </a:spcAft>
              <a:buFont typeface="Arial" pitchFamily="34" charset="0"/>
              <a:buChar char="•"/>
              <a:defRPr/>
            </a:pPr>
            <a:r>
              <a:rPr lang="en-US" sz="2400" dirty="0">
                <a:solidFill>
                  <a:schemeClr val="tx1"/>
                </a:solidFill>
              </a:rPr>
              <a:t>Nonexistent</a:t>
            </a:r>
          </a:p>
          <a:p>
            <a:pPr marL="342900" indent="-342900" fontAlgn="auto">
              <a:spcBef>
                <a:spcPts val="0"/>
              </a:spcBef>
              <a:spcAft>
                <a:spcPts val="0"/>
              </a:spcAft>
              <a:buFont typeface="Arial" pitchFamily="34" charset="0"/>
              <a:buChar char="•"/>
              <a:defRPr/>
            </a:pPr>
            <a:r>
              <a:rPr lang="en-US" sz="2400" dirty="0">
                <a:solidFill>
                  <a:schemeClr val="tx1"/>
                </a:solidFill>
              </a:rPr>
              <a:t>Latent</a:t>
            </a:r>
          </a:p>
          <a:p>
            <a:pPr marL="342900" indent="-342900" fontAlgn="auto">
              <a:spcBef>
                <a:spcPts val="0"/>
              </a:spcBef>
              <a:spcAft>
                <a:spcPts val="0"/>
              </a:spcAft>
              <a:buFont typeface="Arial" pitchFamily="34" charset="0"/>
              <a:buChar char="•"/>
              <a:defRPr/>
            </a:pPr>
            <a:r>
              <a:rPr lang="en-US" sz="2400" dirty="0">
                <a:solidFill>
                  <a:schemeClr val="tx1"/>
                </a:solidFill>
              </a:rPr>
              <a:t>Full</a:t>
            </a:r>
          </a:p>
          <a:p>
            <a:pPr marL="342900" indent="-342900" fontAlgn="auto">
              <a:spcBef>
                <a:spcPts val="0"/>
              </a:spcBef>
              <a:spcAft>
                <a:spcPts val="0"/>
              </a:spcAft>
              <a:buFont typeface="Arial" pitchFamily="34" charset="0"/>
              <a:buChar char="•"/>
              <a:defRPr/>
            </a:pPr>
            <a:r>
              <a:rPr lang="en-US" sz="2400" dirty="0">
                <a:solidFill>
                  <a:schemeClr val="tx1"/>
                </a:solidFill>
              </a:rPr>
              <a:t>Overfull</a:t>
            </a:r>
          </a:p>
        </p:txBody>
      </p:sp>
      <p:grpSp>
        <p:nvGrpSpPr>
          <p:cNvPr id="17413" name="Group 27"/>
          <p:cNvGrpSpPr>
            <a:grpSpLocks/>
          </p:cNvGrpSpPr>
          <p:nvPr/>
        </p:nvGrpSpPr>
        <p:grpSpPr bwMode="auto">
          <a:xfrm>
            <a:off x="5975350" y="1219200"/>
            <a:ext cx="2971800" cy="2171700"/>
            <a:chOff x="66381" y="3638550"/>
            <a:chExt cx="2971800" cy="2246564"/>
          </a:xfrm>
        </p:grpSpPr>
        <p:sp>
          <p:nvSpPr>
            <p:cNvPr id="7" name="Rectangle 6"/>
            <p:cNvSpPr/>
            <p:nvPr/>
          </p:nvSpPr>
          <p:spPr>
            <a:xfrm>
              <a:off x="174331" y="5615789"/>
              <a:ext cx="2362200" cy="26932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dirty="0">
                  <a:solidFill>
                    <a:schemeClr val="tx1"/>
                  </a:solidFill>
                </a:rPr>
                <a:t>Declining</a:t>
              </a:r>
            </a:p>
          </p:txBody>
        </p:sp>
        <p:pic>
          <p:nvPicPr>
            <p:cNvPr id="17425" name="Picture 22"/>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66381" y="3638550"/>
              <a:ext cx="2971800" cy="2228850"/>
            </a:xfrm>
            <a:prstGeom prst="rect">
              <a:avLst/>
            </a:prstGeom>
            <a:noFill/>
            <a:ln w="9525">
              <a:noFill/>
              <a:miter lim="800000"/>
              <a:headEnd/>
              <a:tailEnd/>
            </a:ln>
          </p:spPr>
        </p:pic>
      </p:grpSp>
      <p:pic>
        <p:nvPicPr>
          <p:cNvPr id="17414" name="Picture 25"/>
          <p:cNvPicPr>
            <a:picLocks noChangeAspect="1"/>
          </p:cNvPicPr>
          <p:nvPr/>
        </p:nvPicPr>
        <p:blipFill>
          <a:blip r:embed="rId4"/>
          <a:srcRect l="4848" t="6583" r="12395"/>
          <a:stretch>
            <a:fillRect/>
          </a:stretch>
        </p:blipFill>
        <p:spPr bwMode="auto">
          <a:xfrm>
            <a:off x="131763" y="2209800"/>
            <a:ext cx="1884362" cy="4002088"/>
          </a:xfrm>
          <a:prstGeom prst="rect">
            <a:avLst/>
          </a:prstGeom>
          <a:noFill/>
          <a:ln w="9525">
            <a:noFill/>
            <a:miter lim="800000"/>
            <a:headEnd/>
            <a:tailEnd/>
          </a:ln>
        </p:spPr>
      </p:pic>
      <p:grpSp>
        <p:nvGrpSpPr>
          <p:cNvPr id="17415" name="Group 29"/>
          <p:cNvGrpSpPr>
            <a:grpSpLocks/>
          </p:cNvGrpSpPr>
          <p:nvPr/>
        </p:nvGrpSpPr>
        <p:grpSpPr bwMode="auto">
          <a:xfrm>
            <a:off x="2216150" y="1117600"/>
            <a:ext cx="2660650" cy="2357438"/>
            <a:chOff x="3496800" y="2753534"/>
            <a:chExt cx="3141360" cy="2575986"/>
          </a:xfrm>
        </p:grpSpPr>
        <p:sp>
          <p:nvSpPr>
            <p:cNvPr id="11" name="Rectangle 10"/>
            <p:cNvSpPr/>
            <p:nvPr/>
          </p:nvSpPr>
          <p:spPr>
            <a:xfrm>
              <a:off x="4132195" y="4890648"/>
              <a:ext cx="2505965" cy="43887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400" dirty="0">
                  <a:solidFill>
                    <a:schemeClr val="tx1"/>
                  </a:solidFill>
                </a:rPr>
                <a:t>Unwholesome</a:t>
              </a:r>
            </a:p>
          </p:txBody>
        </p:sp>
        <p:pic>
          <p:nvPicPr>
            <p:cNvPr id="17423" name="Picture 28"/>
            <p:cNvPicPr>
              <a:picLocks noChangeAspect="1"/>
            </p:cNvPicPr>
            <p:nvPr/>
          </p:nvPicPr>
          <p:blipFill>
            <a:blip r:embed="rId5"/>
            <a:srcRect/>
            <a:stretch>
              <a:fillRect/>
            </a:stretch>
          </p:blipFill>
          <p:spPr bwMode="auto">
            <a:xfrm>
              <a:off x="3496800" y="2753534"/>
              <a:ext cx="3141360" cy="2090304"/>
            </a:xfrm>
            <a:prstGeom prst="rect">
              <a:avLst/>
            </a:prstGeom>
            <a:noFill/>
            <a:ln w="9525">
              <a:noFill/>
              <a:miter lim="800000"/>
              <a:headEnd/>
              <a:tailEnd/>
            </a:ln>
          </p:spPr>
        </p:pic>
      </p:grpSp>
      <p:grpSp>
        <p:nvGrpSpPr>
          <p:cNvPr id="17416" name="Group 26"/>
          <p:cNvGrpSpPr>
            <a:grpSpLocks/>
          </p:cNvGrpSpPr>
          <p:nvPr/>
        </p:nvGrpSpPr>
        <p:grpSpPr bwMode="auto">
          <a:xfrm>
            <a:off x="3355975" y="4214813"/>
            <a:ext cx="2797175" cy="1920875"/>
            <a:chOff x="4985173" y="1081241"/>
            <a:chExt cx="2873535" cy="2079393"/>
          </a:xfrm>
        </p:grpSpPr>
        <p:sp>
          <p:nvSpPr>
            <p:cNvPr id="8" name="Rectangle 7"/>
            <p:cNvSpPr/>
            <p:nvPr/>
          </p:nvSpPr>
          <p:spPr>
            <a:xfrm>
              <a:off x="4985173" y="2834118"/>
              <a:ext cx="2873535" cy="3265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dirty="0">
                  <a:solidFill>
                    <a:schemeClr val="tx1"/>
                  </a:solidFill>
                </a:rPr>
                <a:t>Irregular</a:t>
              </a:r>
            </a:p>
          </p:txBody>
        </p:sp>
        <p:grpSp>
          <p:nvGrpSpPr>
            <p:cNvPr id="17418" name="Group 21"/>
            <p:cNvGrpSpPr>
              <a:grpSpLocks/>
            </p:cNvGrpSpPr>
            <p:nvPr/>
          </p:nvGrpSpPr>
          <p:grpSpPr bwMode="auto">
            <a:xfrm>
              <a:off x="4985173" y="1081241"/>
              <a:ext cx="2853319" cy="1752600"/>
              <a:chOff x="5943600" y="1066800"/>
              <a:chExt cx="2853319" cy="2013855"/>
            </a:xfrm>
          </p:grpSpPr>
          <p:pic>
            <p:nvPicPr>
              <p:cNvPr id="17419" name="Picture 14"/>
              <p:cNvPicPr>
                <a:picLocks noChangeAspect="1"/>
              </p:cNvPicPr>
              <p:nvPr/>
            </p:nvPicPr>
            <p:blipFill>
              <a:blip r:embed="rId6">
                <a:clrChange>
                  <a:clrFrom>
                    <a:srgbClr val="F2F2F2"/>
                  </a:clrFrom>
                  <a:clrTo>
                    <a:srgbClr val="F2F2F2">
                      <a:alpha val="0"/>
                    </a:srgbClr>
                  </a:clrTo>
                </a:clrChange>
              </a:blip>
              <a:srcRect/>
              <a:stretch>
                <a:fillRect/>
              </a:stretch>
            </p:blipFill>
            <p:spPr bwMode="auto">
              <a:xfrm>
                <a:off x="6019800" y="1143000"/>
                <a:ext cx="2777119" cy="1937655"/>
              </a:xfrm>
              <a:prstGeom prst="rect">
                <a:avLst/>
              </a:prstGeom>
              <a:noFill/>
              <a:ln w="9525">
                <a:noFill/>
                <a:miter lim="800000"/>
                <a:headEnd/>
                <a:tailEnd/>
              </a:ln>
            </p:spPr>
          </p:pic>
          <p:cxnSp>
            <p:nvCxnSpPr>
              <p:cNvPr id="17" name="Straight Connector 16"/>
              <p:cNvCxnSpPr/>
              <p:nvPr/>
            </p:nvCxnSpPr>
            <p:spPr>
              <a:xfrm>
                <a:off x="5943600" y="1066800"/>
                <a:ext cx="0" cy="1937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943600" y="3003960"/>
                <a:ext cx="2853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2021</TotalTime>
  <Words>1387</Words>
  <Application>Microsoft Office PowerPoint</Application>
  <PresentationFormat>On-screen Show (4:3)</PresentationFormat>
  <Paragraphs>184</Paragraphs>
  <Slides>25</Slides>
  <Notes>16</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Defining Marketing for the 21st Century</vt:lpstr>
      <vt:lpstr>Discussion Questions</vt:lpstr>
      <vt:lpstr>Slide 4</vt:lpstr>
      <vt:lpstr>Slide 5</vt:lpstr>
      <vt:lpstr>Slide 6</vt:lpstr>
      <vt:lpstr>What is Marketed?</vt:lpstr>
      <vt:lpstr>Who markets?</vt:lpstr>
      <vt:lpstr>Types of Demand</vt:lpstr>
      <vt:lpstr>Markets</vt:lpstr>
      <vt:lpstr>Simple Marketing System</vt:lpstr>
      <vt:lpstr>Key Customer Markets</vt:lpstr>
      <vt:lpstr>Markets</vt:lpstr>
      <vt:lpstr>Core Marketing Concepts</vt:lpstr>
      <vt:lpstr>Core Marketing Concepts</vt:lpstr>
      <vt:lpstr>The New Marketing Realities</vt:lpstr>
      <vt:lpstr>Who is Responsible for Marketing?</vt:lpstr>
      <vt:lpstr>Slide 18</vt:lpstr>
      <vt:lpstr>Holistic Marketing Dimensions</vt:lpstr>
      <vt:lpstr>Relationship Marketing</vt:lpstr>
      <vt:lpstr>Integrated Marketing</vt:lpstr>
      <vt:lpstr>Internal Marketing</vt:lpstr>
      <vt:lpstr>Performance Marketing</vt:lpstr>
      <vt:lpstr>The Four P’s of the Marketing Mix</vt:lpstr>
      <vt:lpstr>Marketing Management Tasks</vt:lpstr>
    </vt:vector>
  </TitlesOfParts>
  <Company>Haworth College of Business-WMU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McCardle</dc:creator>
  <cp:lastModifiedBy>User</cp:lastModifiedBy>
  <cp:revision>112</cp:revision>
  <dcterms:created xsi:type="dcterms:W3CDTF">2010-11-27T14:35:22Z</dcterms:created>
  <dcterms:modified xsi:type="dcterms:W3CDTF">2018-07-07T06:37:38Z</dcterms:modified>
</cp:coreProperties>
</file>