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9F4EB296-3C60-4592-9191-0E115CC639D2}" type="datetimeFigureOut">
              <a:rPr lang="en-US" smtClean="0"/>
              <a:pPr/>
              <a:t>5/12/2018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7974AD-66AA-45CF-9213-E04778D6602E}" type="slidenum">
              <a:rPr lang="en-US" smtClean="0"/>
              <a:pPr/>
              <a:t>‹#›</a:t>
            </a:fld>
            <a:endParaRPr lang="en-US" dirty="0"/>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F4EB296-3C60-4592-9191-0E115CC639D2}" type="datetimeFigureOut">
              <a:rPr lang="en-US" smtClean="0"/>
              <a:pPr/>
              <a:t>5/12/2018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7974AD-66AA-45CF-9213-E04778D6602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F4EB296-3C60-4592-9191-0E115CC639D2}" type="datetimeFigureOut">
              <a:rPr lang="en-US" smtClean="0"/>
              <a:pPr/>
              <a:t>5/12/2018</a:t>
            </a:fld>
            <a:endParaRPr lang="en-US" dirty="0"/>
          </a:p>
        </p:txBody>
      </p:sp>
      <p:sp>
        <p:nvSpPr>
          <p:cNvPr id="5" name="Footer Placeholder 4"/>
          <p:cNvSpPr>
            <a:spLocks noGrp="1"/>
          </p:cNvSpPr>
          <p:nvPr>
            <p:ph type="ftr" sz="quarter" idx="11"/>
          </p:nvPr>
        </p:nvSpPr>
        <p:spPr>
          <a:xfrm>
            <a:off x="2640597" y="6377459"/>
            <a:ext cx="3836404" cy="365125"/>
          </a:xfrm>
        </p:spPr>
        <p:txBody>
          <a:bodyPr/>
          <a:lstStyle/>
          <a:p>
            <a:endParaRPr lang="en-US" dirty="0"/>
          </a:p>
        </p:txBody>
      </p:sp>
      <p:sp>
        <p:nvSpPr>
          <p:cNvPr id="6" name="Slide Number Placeholder 5"/>
          <p:cNvSpPr>
            <a:spLocks noGrp="1"/>
          </p:cNvSpPr>
          <p:nvPr>
            <p:ph type="sldNum" sz="quarter" idx="12"/>
          </p:nvPr>
        </p:nvSpPr>
        <p:spPr/>
        <p:txBody>
          <a:bodyPr/>
          <a:lstStyle/>
          <a:p>
            <a:fld id="{E77974AD-66AA-45CF-9213-E04778D6602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F4EB296-3C60-4592-9191-0E115CC639D2}" type="datetimeFigureOut">
              <a:rPr lang="en-US" smtClean="0"/>
              <a:pPr/>
              <a:t>5/12/2018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7974AD-66AA-45CF-9213-E04778D6602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F4EB296-3C60-4592-9191-0E115CC639D2}" type="datetimeFigureOut">
              <a:rPr lang="en-US" smtClean="0"/>
              <a:pPr/>
              <a:t>5/12/2018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7974AD-66AA-45CF-9213-E04778D6602E}"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F4EB296-3C60-4592-9191-0E115CC639D2}" type="datetimeFigureOut">
              <a:rPr lang="en-US" smtClean="0"/>
              <a:pPr/>
              <a:t>5/12/2018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77974AD-66AA-45CF-9213-E04778D6602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F4EB296-3C60-4592-9191-0E115CC639D2}" type="datetimeFigureOut">
              <a:rPr lang="en-US" smtClean="0"/>
              <a:pPr/>
              <a:t>5/12/2018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77974AD-66AA-45CF-9213-E04778D6602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F4EB296-3C60-4592-9191-0E115CC639D2}" type="datetimeFigureOut">
              <a:rPr lang="en-US" smtClean="0"/>
              <a:pPr/>
              <a:t>5/12/2018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77974AD-66AA-45CF-9213-E04778D6602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4EB296-3C60-4592-9191-0E115CC639D2}" type="datetimeFigureOut">
              <a:rPr lang="en-US" smtClean="0"/>
              <a:pPr/>
              <a:t>5/12/2018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77974AD-66AA-45CF-9213-E04778D6602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F4EB296-3C60-4592-9191-0E115CC639D2}" type="datetimeFigureOut">
              <a:rPr lang="en-US" smtClean="0"/>
              <a:pPr/>
              <a:t>5/12/2018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77974AD-66AA-45CF-9213-E04778D6602E}" type="slidenum">
              <a:rPr lang="en-US" smtClean="0"/>
              <a:pPr/>
              <a:t>‹#›</a:t>
            </a:fld>
            <a:endParaRPr lang="en-US" dirty="0"/>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9F4EB296-3C60-4592-9191-0E115CC639D2}" type="datetimeFigureOut">
              <a:rPr lang="en-US" smtClean="0"/>
              <a:pPr/>
              <a:t>5/12/2018</a:t>
            </a:fld>
            <a:endParaRPr lang="en-US" dirty="0"/>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dirty="0"/>
          </a:p>
        </p:txBody>
      </p:sp>
      <p:sp>
        <p:nvSpPr>
          <p:cNvPr id="7" name="Slide Number Placeholder 6"/>
          <p:cNvSpPr>
            <a:spLocks noGrp="1"/>
          </p:cNvSpPr>
          <p:nvPr>
            <p:ph type="sldNum" sz="quarter" idx="12"/>
          </p:nvPr>
        </p:nvSpPr>
        <p:spPr>
          <a:xfrm>
            <a:off x="8339328" y="1170432"/>
            <a:ext cx="733864" cy="201168"/>
          </a:xfrm>
        </p:spPr>
        <p:txBody>
          <a:bodyPr/>
          <a:lstStyle/>
          <a:p>
            <a:fld id="{E77974AD-66AA-45CF-9213-E04778D6602E}"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9F4EB296-3C60-4592-9191-0E115CC639D2}" type="datetimeFigureOut">
              <a:rPr lang="en-US" smtClean="0"/>
              <a:pPr/>
              <a:t>5/12/2018</a:t>
            </a:fld>
            <a:endParaRPr lang="en-US" dirty="0"/>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E77974AD-66AA-45CF-9213-E04778D6602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0"/>
            <a:ext cx="7772400" cy="1470025"/>
          </a:xfrm>
        </p:spPr>
        <p:txBody>
          <a:bodyPr/>
          <a:lstStyle/>
          <a:p>
            <a:r>
              <a:rPr lang="en-US" b="1" dirty="0" smtClean="0"/>
              <a:t>ME-4117</a:t>
            </a:r>
            <a:br>
              <a:rPr lang="en-US" b="1" dirty="0" smtClean="0"/>
            </a:br>
            <a:r>
              <a:rPr lang="en-US" b="1" dirty="0" smtClean="0"/>
              <a:t>Industrial Management</a:t>
            </a:r>
            <a:endParaRPr lang="en-US" b="1" dirty="0"/>
          </a:p>
        </p:txBody>
      </p:sp>
      <p:sp>
        <p:nvSpPr>
          <p:cNvPr id="3" name="Subtitle 2"/>
          <p:cNvSpPr>
            <a:spLocks noGrp="1"/>
          </p:cNvSpPr>
          <p:nvPr>
            <p:ph type="subTitle" idx="1"/>
          </p:nvPr>
        </p:nvSpPr>
        <p:spPr/>
        <p:txBody>
          <a:bodyPr/>
          <a:lstStyle/>
          <a:p>
            <a:r>
              <a:rPr lang="en-US" dirty="0" err="1" smtClean="0"/>
              <a:t>Rakesh</a:t>
            </a:r>
            <a:r>
              <a:rPr lang="en-US" dirty="0" smtClean="0"/>
              <a:t> Roy</a:t>
            </a:r>
          </a:p>
          <a:p>
            <a:r>
              <a:rPr lang="en-US" dirty="0" smtClean="0"/>
              <a:t>Lecturer</a:t>
            </a:r>
          </a:p>
          <a:p>
            <a:r>
              <a:rPr lang="en-US" dirty="0" smtClean="0"/>
              <a:t>Department of IPE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Managerial skills and Organizational Hierarchy</a:t>
            </a:r>
            <a:endParaRPr lang="en-US" b="1"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Robert L. Katz identified three kinds of skills for administrator.</a:t>
            </a:r>
          </a:p>
          <a:p>
            <a:pPr algn="just"/>
            <a:r>
              <a:rPr lang="en-US" dirty="0" smtClean="0">
                <a:latin typeface="Times New Roman" pitchFamily="18" charset="0"/>
                <a:cs typeface="Times New Roman" pitchFamily="18" charset="0"/>
              </a:rPr>
              <a:t>Later one additional skill is added.</a:t>
            </a:r>
          </a:p>
          <a:p>
            <a:pPr algn="just"/>
            <a:r>
              <a:rPr lang="en-US" dirty="0" smtClean="0">
                <a:latin typeface="Times New Roman" pitchFamily="18" charset="0"/>
                <a:cs typeface="Times New Roman" pitchFamily="18" charset="0"/>
              </a:rPr>
              <a:t>Four skills</a:t>
            </a:r>
          </a:p>
          <a:p>
            <a:pPr lvl="1" algn="just">
              <a:buFont typeface="Wingdings" pitchFamily="2" charset="2"/>
              <a:buChar char="ü"/>
            </a:pPr>
            <a:r>
              <a:rPr lang="en-US" dirty="0" smtClean="0">
                <a:latin typeface="Times New Roman" pitchFamily="18" charset="0"/>
                <a:cs typeface="Times New Roman" pitchFamily="18" charset="0"/>
              </a:rPr>
              <a:t>Technical</a:t>
            </a:r>
          </a:p>
          <a:p>
            <a:pPr lvl="1" algn="just">
              <a:buFont typeface="Wingdings" pitchFamily="2" charset="2"/>
              <a:buChar char="ü"/>
            </a:pPr>
            <a:r>
              <a:rPr lang="en-US" dirty="0" smtClean="0">
                <a:latin typeface="Times New Roman" pitchFamily="18" charset="0"/>
                <a:cs typeface="Times New Roman" pitchFamily="18" charset="0"/>
              </a:rPr>
              <a:t>Human</a:t>
            </a:r>
          </a:p>
          <a:p>
            <a:pPr lvl="1" algn="just">
              <a:buFont typeface="Wingdings" pitchFamily="2" charset="2"/>
              <a:buChar char="ü"/>
            </a:pPr>
            <a:r>
              <a:rPr lang="en-US" dirty="0" smtClean="0">
                <a:latin typeface="Times New Roman" pitchFamily="18" charset="0"/>
                <a:cs typeface="Times New Roman" pitchFamily="18" charset="0"/>
              </a:rPr>
              <a:t>Conceptual</a:t>
            </a:r>
          </a:p>
          <a:p>
            <a:pPr lvl="1" algn="just">
              <a:buFont typeface="Wingdings" pitchFamily="2" charset="2"/>
              <a:buChar char="ü"/>
            </a:pPr>
            <a:r>
              <a:rPr lang="en-US" dirty="0" smtClean="0">
                <a:latin typeface="Times New Roman" pitchFamily="18" charset="0"/>
                <a:cs typeface="Times New Roman" pitchFamily="18" charset="0"/>
              </a:rPr>
              <a:t>Design skills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Managerial skills and Organizational Hierarchy</a:t>
            </a:r>
            <a:endParaRPr lang="en-US" b="1"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Technical skills are of greatest importance at supervisory level.</a:t>
            </a:r>
          </a:p>
          <a:p>
            <a:pPr algn="just"/>
            <a:r>
              <a:rPr lang="en-US" dirty="0" smtClean="0">
                <a:latin typeface="Times New Roman" pitchFamily="18" charset="0"/>
                <a:cs typeface="Times New Roman" pitchFamily="18" charset="0"/>
              </a:rPr>
              <a:t>Conceptual and design skills are usually not critical for lower-level supervisors.</a:t>
            </a:r>
          </a:p>
          <a:p>
            <a:pPr algn="just"/>
            <a:r>
              <a:rPr lang="en-US" dirty="0" smtClean="0">
                <a:latin typeface="Times New Roman" pitchFamily="18" charset="0"/>
                <a:cs typeface="Times New Roman" pitchFamily="18" charset="0"/>
              </a:rPr>
              <a:t>Human skill is equally important.</a:t>
            </a: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Goals of All Managers and Organizations</a:t>
            </a:r>
            <a:endParaRPr lang="en-US" b="1"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To create surplus, by establishing an environment in which people can accomplish group goals with the least amount of time, money, materials and personal dissatisfaction.</a:t>
            </a:r>
          </a:p>
          <a:p>
            <a:pPr algn="just"/>
            <a:r>
              <a:rPr lang="en-US" dirty="0" smtClean="0">
                <a:latin typeface="Times New Roman" pitchFamily="18" charset="0"/>
                <a:cs typeface="Times New Roman" pitchFamily="18" charset="0"/>
              </a:rPr>
              <a:t>Surplus of </a:t>
            </a:r>
          </a:p>
          <a:p>
            <a:pPr algn="just">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Business organization         Profit</a:t>
            </a:r>
          </a:p>
          <a:p>
            <a:pPr algn="just">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Nonprofit organization         Satisfaction of needs </a:t>
            </a:r>
            <a:endParaRPr lang="en-US" sz="2800" dirty="0">
              <a:latin typeface="Times New Roman" pitchFamily="18" charset="0"/>
              <a:cs typeface="Times New Roman" pitchFamily="18" charset="0"/>
            </a:endParaRPr>
          </a:p>
        </p:txBody>
      </p:sp>
      <p:sp>
        <p:nvSpPr>
          <p:cNvPr id="4" name="Right Arrow 3"/>
          <p:cNvSpPr/>
          <p:nvPr/>
        </p:nvSpPr>
        <p:spPr>
          <a:xfrm>
            <a:off x="3962400" y="4419600"/>
            <a:ext cx="533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4114800" y="4953000"/>
            <a:ext cx="533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Some Key Terms</a:t>
            </a:r>
            <a:endParaRPr lang="en-US" b="1" dirty="0"/>
          </a:p>
        </p:txBody>
      </p:sp>
      <p:sp>
        <p:nvSpPr>
          <p:cNvPr id="3" name="Content Placeholder 2"/>
          <p:cNvSpPr>
            <a:spLocks noGrp="1"/>
          </p:cNvSpPr>
          <p:nvPr>
            <p:ph idx="1"/>
          </p:nvPr>
        </p:nvSpPr>
        <p:spPr/>
        <p:txBody>
          <a:bodyPr>
            <a:normAutofit/>
          </a:bodyPr>
          <a:lstStyle/>
          <a:p>
            <a:pPr algn="just"/>
            <a:r>
              <a:rPr lang="en-US" sz="2800" b="1" dirty="0" smtClean="0">
                <a:latin typeface="Times New Roman" pitchFamily="18" charset="0"/>
                <a:cs typeface="Times New Roman" pitchFamily="18" charset="0"/>
              </a:rPr>
              <a:t>Productivity</a:t>
            </a:r>
          </a:p>
          <a:p>
            <a:pPr algn="just">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The output-input ratio within a period of time with due consideration of quality.</a:t>
            </a:r>
          </a:p>
          <a:p>
            <a:pPr algn="just"/>
            <a:r>
              <a:rPr lang="en-US" sz="2800" b="1" dirty="0" smtClean="0">
                <a:latin typeface="Times New Roman" pitchFamily="18" charset="0"/>
                <a:cs typeface="Times New Roman" pitchFamily="18" charset="0"/>
              </a:rPr>
              <a:t>How to increase</a:t>
            </a:r>
          </a:p>
          <a:p>
            <a:pPr algn="just"/>
            <a:r>
              <a:rPr lang="en-US" sz="2800" b="1" dirty="0" smtClean="0">
                <a:latin typeface="Times New Roman" pitchFamily="18" charset="0"/>
                <a:cs typeface="Times New Roman" pitchFamily="18" charset="0"/>
              </a:rPr>
              <a:t>Total-factor productivity</a:t>
            </a:r>
          </a:p>
          <a:p>
            <a:pPr algn="just"/>
            <a:r>
              <a:rPr lang="en-US" sz="2800" b="1" dirty="0" smtClean="0">
                <a:latin typeface="Times New Roman" pitchFamily="18" charset="0"/>
                <a:cs typeface="Times New Roman" pitchFamily="18" charset="0"/>
              </a:rPr>
              <a:t>Partial productivity</a:t>
            </a:r>
          </a:p>
          <a:p>
            <a:pPr algn="just"/>
            <a:r>
              <a:rPr lang="en-US" sz="2800" b="1" dirty="0" smtClean="0">
                <a:latin typeface="Times New Roman" pitchFamily="18" charset="0"/>
                <a:cs typeface="Times New Roman" pitchFamily="18" charset="0"/>
              </a:rPr>
              <a:t>Efficiency</a:t>
            </a:r>
          </a:p>
          <a:p>
            <a:pPr algn="just"/>
            <a:r>
              <a:rPr lang="en-US" sz="2800" b="1" dirty="0" smtClean="0">
                <a:latin typeface="Times New Roman" pitchFamily="18" charset="0"/>
                <a:cs typeface="Times New Roman" pitchFamily="18" charset="0"/>
              </a:rPr>
              <a:t>Effectiveness</a:t>
            </a:r>
          </a:p>
          <a:p>
            <a:pPr>
              <a:buNone/>
            </a:pPr>
            <a:endParaRPr lang="en-US" sz="2800" b="1" dirty="0" smtClean="0"/>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Some Key Terms</a:t>
            </a:r>
            <a:endParaRPr lang="en-US" b="1" dirty="0"/>
          </a:p>
        </p:txBody>
      </p:sp>
      <p:sp>
        <p:nvSpPr>
          <p:cNvPr id="3" name="Content Placeholder 2"/>
          <p:cNvSpPr>
            <a:spLocks noGrp="1"/>
          </p:cNvSpPr>
          <p:nvPr>
            <p:ph idx="1"/>
          </p:nvPr>
        </p:nvSpPr>
        <p:spPr/>
        <p:txBody>
          <a:bodyPr/>
          <a:lstStyle/>
          <a:p>
            <a:pPr algn="just"/>
            <a:r>
              <a:rPr lang="en-US" b="1" dirty="0" smtClean="0">
                <a:latin typeface="Times New Roman" pitchFamily="18" charset="0"/>
                <a:cs typeface="Times New Roman" pitchFamily="18" charset="0"/>
              </a:rPr>
              <a:t>Capacity</a:t>
            </a:r>
          </a:p>
          <a:p>
            <a:pPr algn="just"/>
            <a:r>
              <a:rPr lang="en-US" b="1" dirty="0" smtClean="0">
                <a:latin typeface="Times New Roman" pitchFamily="18" charset="0"/>
                <a:cs typeface="Times New Roman" pitchFamily="18" charset="0"/>
              </a:rPr>
              <a:t>Design Capacity</a:t>
            </a:r>
          </a:p>
          <a:p>
            <a:pPr algn="just"/>
            <a:r>
              <a:rPr lang="en-US" b="1" dirty="0" smtClean="0">
                <a:latin typeface="Times New Roman" pitchFamily="18" charset="0"/>
                <a:cs typeface="Times New Roman" pitchFamily="18" charset="0"/>
              </a:rPr>
              <a:t>Effective Capacity</a:t>
            </a:r>
          </a:p>
          <a:p>
            <a:pPr algn="just"/>
            <a:r>
              <a:rPr lang="en-US" b="1" dirty="0" smtClean="0">
                <a:latin typeface="Times New Roman" pitchFamily="18" charset="0"/>
                <a:cs typeface="Times New Roman" pitchFamily="18" charset="0"/>
              </a:rPr>
              <a:t>Efficiency </a:t>
            </a:r>
          </a:p>
          <a:p>
            <a:pPr algn="just"/>
            <a:r>
              <a:rPr lang="en-US" b="1" dirty="0" smtClean="0">
                <a:latin typeface="Times New Roman" pitchFamily="18" charset="0"/>
                <a:cs typeface="Times New Roman" pitchFamily="18" charset="0"/>
              </a:rPr>
              <a:t>Utilization</a:t>
            </a:r>
            <a:endParaRPr lang="en-US" b="1"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Evolution of Management Thought</a:t>
            </a:r>
            <a:endParaRPr lang="en-US" b="1"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Highlight Frederick Taylor’s scientific management, Henri </a:t>
            </a:r>
            <a:r>
              <a:rPr lang="en-US" dirty="0" err="1" smtClean="0">
                <a:latin typeface="Times New Roman" pitchFamily="18" charset="0"/>
                <a:cs typeface="Times New Roman" pitchFamily="18" charset="0"/>
              </a:rPr>
              <a:t>Fayol’s</a:t>
            </a:r>
            <a:r>
              <a:rPr lang="en-US" dirty="0" smtClean="0">
                <a:latin typeface="Times New Roman" pitchFamily="18" charset="0"/>
                <a:cs typeface="Times New Roman" pitchFamily="18" charset="0"/>
              </a:rPr>
              <a:t> modern operational management theory and Elton Mayo and F.J. Roethlisberger’s Hawthorne studies.</a:t>
            </a:r>
            <a:endParaRPr lang="en-US"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Frederick Taylor’s scientific management</a:t>
            </a:r>
            <a:endParaRPr lang="en-US" b="1" dirty="0"/>
          </a:p>
        </p:txBody>
      </p:sp>
      <p:sp>
        <p:nvSpPr>
          <p:cNvPr id="3" name="Content Placeholder 2"/>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Frederick Taylor is the father of scientific management.</a:t>
            </a:r>
          </a:p>
          <a:p>
            <a:pPr algn="just"/>
            <a:r>
              <a:rPr lang="en-US" dirty="0" smtClean="0">
                <a:latin typeface="Times New Roman" pitchFamily="18" charset="0"/>
                <a:cs typeface="Times New Roman" pitchFamily="18" charset="0"/>
              </a:rPr>
              <a:t>Primary concern was to rise productivity through greater efficiency in production and increased pay for workers, by applying scientific method. His principles emphasize using science, creating group harmony and cooperation, achieving maximum output and developing workers.</a:t>
            </a:r>
            <a:endParaRPr lang="en-US"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Frederick Taylor’s scientific management</a:t>
            </a:r>
            <a:endParaRPr lang="en-US" b="1" dirty="0"/>
          </a:p>
        </p:txBody>
      </p:sp>
      <p:sp>
        <p:nvSpPr>
          <p:cNvPr id="3" name="Content Placeholder 2"/>
          <p:cNvSpPr>
            <a:spLocks noGrp="1"/>
          </p:cNvSpPr>
          <p:nvPr>
            <p:ph idx="1"/>
          </p:nvPr>
        </p:nvSpPr>
        <p:spPr/>
        <p:txBody>
          <a:bodyPr>
            <a:normAutofit/>
          </a:bodyPr>
          <a:lstStyle/>
          <a:p>
            <a:pPr algn="just">
              <a:buNone/>
            </a:pPr>
            <a:r>
              <a:rPr lang="en-US" dirty="0" smtClean="0">
                <a:latin typeface="Times New Roman" pitchFamily="18" charset="0"/>
                <a:cs typeface="Times New Roman" pitchFamily="18" charset="0"/>
              </a:rPr>
              <a:t>Taylor’s famous work “Principles of Scientific Management” was published in 1911. The fundamental principles that Taylor saw underlying the scientific approach to management are as follows:</a:t>
            </a:r>
          </a:p>
          <a:p>
            <a:pPr algn="just"/>
            <a:r>
              <a:rPr lang="en-US" dirty="0" smtClean="0">
                <a:latin typeface="Times New Roman" pitchFamily="18" charset="0"/>
                <a:cs typeface="Times New Roman" pitchFamily="18" charset="0"/>
              </a:rPr>
              <a:t>Replacing rules of thumb with science (organized knowledge).</a:t>
            </a:r>
          </a:p>
          <a:p>
            <a:pPr algn="just"/>
            <a:r>
              <a:rPr lang="en-US" dirty="0" smtClean="0">
                <a:latin typeface="Times New Roman" pitchFamily="18" charset="0"/>
                <a:cs typeface="Times New Roman" pitchFamily="18" charset="0"/>
              </a:rPr>
              <a:t>Obtaining harmony, rather than discord, in group action.</a:t>
            </a:r>
          </a:p>
          <a:p>
            <a:pPr algn="just">
              <a:buNone/>
            </a:pPr>
            <a:endParaRPr lang="en-US"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Frederick Taylor’s scientific management</a:t>
            </a:r>
            <a:endParaRPr lang="en-US" b="1"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Achieving cooperation of human beings, rather than chaotic individualism.</a:t>
            </a:r>
          </a:p>
          <a:p>
            <a:pPr algn="just"/>
            <a:r>
              <a:rPr lang="en-US" dirty="0" smtClean="0">
                <a:latin typeface="Times New Roman" pitchFamily="18" charset="0"/>
                <a:cs typeface="Times New Roman" pitchFamily="18" charset="0"/>
              </a:rPr>
              <a:t>Working for maximum output, rather than restricted output.</a:t>
            </a:r>
          </a:p>
          <a:p>
            <a:pPr algn="just"/>
            <a:r>
              <a:rPr lang="en-US" dirty="0" smtClean="0">
                <a:latin typeface="Times New Roman" pitchFamily="18" charset="0"/>
                <a:cs typeface="Times New Roman" pitchFamily="18" charset="0"/>
              </a:rPr>
              <a:t>Developing all workers to the fullest extent possible for their own and their company’s highest prosperity.</a:t>
            </a:r>
            <a:endParaRPr lang="en-US"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Henri </a:t>
            </a:r>
            <a:r>
              <a:rPr lang="en-US" b="1" dirty="0" err="1" smtClean="0"/>
              <a:t>Fayol’s</a:t>
            </a:r>
            <a:r>
              <a:rPr lang="en-US" b="1" dirty="0" smtClean="0"/>
              <a:t> modern operational management theory</a:t>
            </a:r>
            <a:endParaRPr lang="en-US" b="1" dirty="0"/>
          </a:p>
        </p:txBody>
      </p:sp>
      <p:sp>
        <p:nvSpPr>
          <p:cNvPr id="3" name="Content Placeholder 2"/>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Henri </a:t>
            </a:r>
            <a:r>
              <a:rPr lang="en-US" dirty="0" err="1" smtClean="0">
                <a:latin typeface="Times New Roman" pitchFamily="18" charset="0"/>
                <a:cs typeface="Times New Roman" pitchFamily="18" charset="0"/>
              </a:rPr>
              <a:t>Fayol</a:t>
            </a:r>
            <a:r>
              <a:rPr lang="en-US" dirty="0" smtClean="0">
                <a:latin typeface="Times New Roman" pitchFamily="18" charset="0"/>
                <a:cs typeface="Times New Roman" pitchFamily="18" charset="0"/>
              </a:rPr>
              <a:t> is referred to as the father of modern management theory.</a:t>
            </a:r>
          </a:p>
          <a:p>
            <a:pPr algn="just"/>
            <a:r>
              <a:rPr lang="en-US" dirty="0" smtClean="0">
                <a:latin typeface="Times New Roman" pitchFamily="18" charset="0"/>
                <a:cs typeface="Times New Roman" pitchFamily="18" charset="0"/>
              </a:rPr>
              <a:t>Also called these principles of management are the underlying factors for successful management.</a:t>
            </a:r>
          </a:p>
          <a:p>
            <a:pPr algn="just"/>
            <a:r>
              <a:rPr lang="en-US" dirty="0" smtClean="0">
                <a:latin typeface="Times New Roman" pitchFamily="18" charset="0"/>
                <a:cs typeface="Times New Roman" pitchFamily="18" charset="0"/>
              </a:rPr>
              <a:t>Gave 14 principles of management.</a:t>
            </a:r>
          </a:p>
          <a:p>
            <a:pPr algn="just"/>
            <a:r>
              <a:rPr lang="en-US" dirty="0" smtClean="0">
                <a:latin typeface="Times New Roman" pitchFamily="18" charset="0"/>
                <a:cs typeface="Times New Roman" pitchFamily="18" charset="0"/>
              </a:rPr>
              <a:t>Henri </a:t>
            </a:r>
            <a:r>
              <a:rPr lang="en-US" dirty="0" err="1" smtClean="0">
                <a:latin typeface="Times New Roman" pitchFamily="18" charset="0"/>
                <a:cs typeface="Times New Roman" pitchFamily="18" charset="0"/>
              </a:rPr>
              <a:t>Fayol’s</a:t>
            </a:r>
            <a:r>
              <a:rPr lang="en-US" dirty="0" smtClean="0">
                <a:latin typeface="Times New Roman" pitchFamily="18" charset="0"/>
                <a:cs typeface="Times New Roman" pitchFamily="18" charset="0"/>
              </a:rPr>
              <a:t> principles of management and research were published in the book “General and Industrial Management”(1916).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Definition of Management</a:t>
            </a:r>
            <a:endParaRPr lang="en-US" b="1"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Process of designing and maintaining an environment in which individuals, working together in groups, efficiently accomplish selected aims.</a:t>
            </a:r>
            <a:endParaRPr lang="en-US"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Henri </a:t>
            </a:r>
            <a:r>
              <a:rPr lang="en-US" b="1" dirty="0" err="1" smtClean="0"/>
              <a:t>Fayol’s</a:t>
            </a:r>
            <a:r>
              <a:rPr lang="en-US" b="1" dirty="0" smtClean="0"/>
              <a:t> 14 Principles</a:t>
            </a:r>
            <a:endParaRPr lang="en-US" b="1" dirty="0"/>
          </a:p>
        </p:txBody>
      </p:sp>
      <p:sp>
        <p:nvSpPr>
          <p:cNvPr id="3" name="Content Placeholder 2"/>
          <p:cNvSpPr>
            <a:spLocks noGrp="1"/>
          </p:cNvSpPr>
          <p:nvPr>
            <p:ph idx="1"/>
          </p:nvPr>
        </p:nvSpPr>
        <p:spPr/>
        <p:txBody>
          <a:bodyPr>
            <a:normAutofit/>
          </a:bodyPr>
          <a:lstStyle/>
          <a:p>
            <a:pPr marL="514350" indent="-514350"/>
            <a:r>
              <a:rPr lang="en-US" b="1" dirty="0" smtClean="0">
                <a:latin typeface="Times New Roman" pitchFamily="18" charset="0"/>
                <a:cs typeface="Times New Roman" pitchFamily="18" charset="0"/>
              </a:rPr>
              <a:t>Division of work</a:t>
            </a:r>
          </a:p>
          <a:p>
            <a:pPr marL="914400" lvl="1" indent="-514350" algn="just"/>
            <a:r>
              <a:rPr lang="en-US" dirty="0" smtClean="0">
                <a:latin typeface="Times New Roman" pitchFamily="18" charset="0"/>
                <a:cs typeface="Times New Roman" pitchFamily="18" charset="0"/>
              </a:rPr>
              <a:t>Employees are specialized in different areas and they have different skills.</a:t>
            </a:r>
          </a:p>
          <a:p>
            <a:pPr marL="914400" lvl="1" indent="-514350" algn="just"/>
            <a:r>
              <a:rPr lang="en-US" dirty="0" smtClean="0">
                <a:latin typeface="Times New Roman" pitchFamily="18" charset="0"/>
                <a:cs typeface="Times New Roman" pitchFamily="18" charset="0"/>
              </a:rPr>
              <a:t>According to Henri </a:t>
            </a:r>
            <a:r>
              <a:rPr lang="en-US" dirty="0" err="1" smtClean="0">
                <a:latin typeface="Times New Roman" pitchFamily="18" charset="0"/>
                <a:cs typeface="Times New Roman" pitchFamily="18" charset="0"/>
              </a:rPr>
              <a:t>Fayol</a:t>
            </a:r>
            <a:r>
              <a:rPr lang="en-US" dirty="0" smtClean="0">
                <a:latin typeface="Times New Roman" pitchFamily="18" charset="0"/>
                <a:cs typeface="Times New Roman" pitchFamily="18" charset="0"/>
              </a:rPr>
              <a:t> specialization promotes efficiency of the workforce and increases productivity.</a:t>
            </a:r>
          </a:p>
          <a:p>
            <a:pPr marL="914400" lvl="1" indent="-514350" algn="just"/>
            <a:r>
              <a:rPr lang="en-US" dirty="0" smtClean="0">
                <a:latin typeface="Times New Roman" pitchFamily="18" charset="0"/>
                <a:cs typeface="Times New Roman" pitchFamily="18" charset="0"/>
              </a:rPr>
              <a:t>Increases accuracy and speed.</a:t>
            </a:r>
          </a:p>
          <a:p>
            <a:pPr marL="914400" lvl="1" indent="-514350" algn="just"/>
            <a:r>
              <a:rPr lang="en-US" dirty="0" smtClean="0">
                <a:latin typeface="Times New Roman" pitchFamily="18" charset="0"/>
                <a:cs typeface="Times New Roman" pitchFamily="18" charset="0"/>
              </a:rPr>
              <a:t>Applicable to both technical and managerial activities.</a:t>
            </a:r>
          </a:p>
          <a:p>
            <a:pPr marL="514350" indent="-514350">
              <a:buNone/>
            </a:pPr>
            <a:endParaRPr lang="en-US"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Henri </a:t>
            </a:r>
            <a:r>
              <a:rPr lang="en-US" b="1" dirty="0" err="1" smtClean="0"/>
              <a:t>Fayol’s</a:t>
            </a:r>
            <a:r>
              <a:rPr lang="en-US" b="1" dirty="0" smtClean="0"/>
              <a:t> 14 Principles</a:t>
            </a:r>
            <a:endParaRPr lang="en-US" b="1" dirty="0"/>
          </a:p>
        </p:txBody>
      </p:sp>
      <p:sp>
        <p:nvSpPr>
          <p:cNvPr id="3" name="Content Placeholder 2"/>
          <p:cNvSpPr>
            <a:spLocks noGrp="1"/>
          </p:cNvSpPr>
          <p:nvPr>
            <p:ph idx="1"/>
          </p:nvPr>
        </p:nvSpPr>
        <p:spPr/>
        <p:txBody>
          <a:bodyPr>
            <a:normAutofit/>
          </a:bodyPr>
          <a:lstStyle/>
          <a:p>
            <a:pPr marL="514350" indent="-514350"/>
            <a:r>
              <a:rPr lang="en-US" b="1" dirty="0" smtClean="0">
                <a:latin typeface="Times New Roman" pitchFamily="18" charset="0"/>
                <a:cs typeface="Times New Roman" pitchFamily="18" charset="0"/>
              </a:rPr>
              <a:t>Authority and Responsibility</a:t>
            </a:r>
          </a:p>
          <a:p>
            <a:pPr marL="914400" lvl="1" indent="-514350" algn="just"/>
            <a:r>
              <a:rPr lang="en-US" dirty="0" err="1" smtClean="0">
                <a:latin typeface="Times New Roman" pitchFamily="18" charset="0"/>
                <a:cs typeface="Times New Roman" pitchFamily="18" charset="0"/>
              </a:rPr>
              <a:t>Fayol</a:t>
            </a:r>
            <a:r>
              <a:rPr lang="en-US" dirty="0" smtClean="0">
                <a:latin typeface="Times New Roman" pitchFamily="18" charset="0"/>
                <a:cs typeface="Times New Roman" pitchFamily="18" charset="0"/>
              </a:rPr>
              <a:t> suggests that authority and responsibility are related, with latter arising from the former.</a:t>
            </a:r>
          </a:p>
          <a:p>
            <a:pPr marL="914400" lvl="1" indent="-514350" algn="just"/>
            <a:r>
              <a:rPr lang="en-US" dirty="0" smtClean="0">
                <a:latin typeface="Times New Roman" pitchFamily="18" charset="0"/>
                <a:cs typeface="Times New Roman" pitchFamily="18" charset="0"/>
              </a:rPr>
              <a:t>Discipline</a:t>
            </a:r>
          </a:p>
          <a:p>
            <a:pPr marL="914400" lvl="1" indent="-514350" algn="just"/>
            <a:r>
              <a:rPr lang="en-US" dirty="0" smtClean="0">
                <a:latin typeface="Times New Roman" pitchFamily="18" charset="0"/>
                <a:cs typeface="Times New Roman" pitchFamily="18" charset="0"/>
              </a:rPr>
              <a:t>Obedience, good conduct, respectful interactions.</a:t>
            </a:r>
          </a:p>
          <a:p>
            <a:pPr marL="914400" lvl="1" indent="-514350" algn="just"/>
            <a:r>
              <a:rPr lang="en-US" dirty="0" smtClean="0">
                <a:latin typeface="Times New Roman" pitchFamily="18" charset="0"/>
                <a:cs typeface="Times New Roman" pitchFamily="18" charset="0"/>
              </a:rPr>
              <a:t>It is seen as the oil to make the engine of an organization run smoothly.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Henri </a:t>
            </a:r>
            <a:r>
              <a:rPr lang="en-US" b="1" dirty="0" err="1" smtClean="0"/>
              <a:t>Fayol’s</a:t>
            </a:r>
            <a:r>
              <a:rPr lang="en-US" b="1" dirty="0" smtClean="0"/>
              <a:t> 14 Principles</a:t>
            </a:r>
            <a:endParaRPr lang="en-US" b="1" dirty="0"/>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Unity of Command</a:t>
            </a:r>
          </a:p>
          <a:p>
            <a:pPr lvl="1" algn="just"/>
            <a:r>
              <a:rPr lang="en-US" dirty="0" smtClean="0">
                <a:latin typeface="Times New Roman" pitchFamily="18" charset="0"/>
                <a:cs typeface="Times New Roman" pitchFamily="18" charset="0"/>
              </a:rPr>
              <a:t>An individual employee should receive orders from one manager and that the employee is answerable to that manager.</a:t>
            </a:r>
          </a:p>
          <a:p>
            <a:pPr lvl="1" algn="just"/>
            <a:r>
              <a:rPr lang="en-US" dirty="0" smtClean="0">
                <a:latin typeface="Times New Roman" pitchFamily="18" charset="0"/>
                <a:cs typeface="Times New Roman" pitchFamily="18" charset="0"/>
              </a:rPr>
              <a:t>If task and responsibilities are given by more than one manager, this may lead to confusion which may lead to possible conflicts for employees.</a:t>
            </a:r>
            <a:endParaRPr lang="en-US"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Henri </a:t>
            </a:r>
            <a:r>
              <a:rPr lang="en-US" b="1" dirty="0" err="1" smtClean="0"/>
              <a:t>Fayol’s</a:t>
            </a:r>
            <a:r>
              <a:rPr lang="en-US" b="1" dirty="0" smtClean="0"/>
              <a:t> 14 Principles</a:t>
            </a:r>
            <a:endParaRPr lang="en-US" b="1" dirty="0"/>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Unity of Direction</a:t>
            </a:r>
          </a:p>
          <a:p>
            <a:pPr lvl="1" algn="just"/>
            <a:r>
              <a:rPr lang="en-US" dirty="0" smtClean="0">
                <a:latin typeface="Times New Roman" pitchFamily="18" charset="0"/>
                <a:cs typeface="Times New Roman" pitchFamily="18" charset="0"/>
              </a:rPr>
              <a:t>All about focus and unity.</a:t>
            </a:r>
          </a:p>
          <a:p>
            <a:pPr lvl="1" algn="just"/>
            <a:r>
              <a:rPr lang="en-US" dirty="0" smtClean="0">
                <a:latin typeface="Times New Roman" pitchFamily="18" charset="0"/>
                <a:cs typeface="Times New Roman" pitchFamily="18" charset="0"/>
              </a:rPr>
              <a:t>All employees deliver the same activities that can be linked to the same objectives.</a:t>
            </a:r>
          </a:p>
          <a:p>
            <a:pPr lvl="1" algn="just"/>
            <a:r>
              <a:rPr lang="en-US" dirty="0" smtClean="0">
                <a:latin typeface="Times New Roman" pitchFamily="18" charset="0"/>
                <a:cs typeface="Times New Roman" pitchFamily="18" charset="0"/>
              </a:rPr>
              <a:t>All activities must be carried out by one group that forms a team.</a:t>
            </a:r>
          </a:p>
          <a:p>
            <a:endParaRPr lang="en-US"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Henri </a:t>
            </a:r>
            <a:r>
              <a:rPr lang="en-US" b="1" dirty="0" err="1" smtClean="0"/>
              <a:t>Fayol’s</a:t>
            </a:r>
            <a:r>
              <a:rPr lang="en-US" b="1" dirty="0" smtClean="0"/>
              <a:t> 14 Principles</a:t>
            </a:r>
            <a:endParaRPr lang="en-US" b="1" dirty="0"/>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Subordination of Individual Interest</a:t>
            </a:r>
          </a:p>
          <a:p>
            <a:pPr lvl="1" algn="just"/>
            <a:r>
              <a:rPr lang="en-US" dirty="0" smtClean="0">
                <a:latin typeface="Times New Roman" pitchFamily="18" charset="0"/>
                <a:cs typeface="Times New Roman" pitchFamily="18" charset="0"/>
              </a:rPr>
              <a:t>Henri </a:t>
            </a:r>
            <a:r>
              <a:rPr lang="en-US" dirty="0" err="1" smtClean="0">
                <a:latin typeface="Times New Roman" pitchFamily="18" charset="0"/>
                <a:cs typeface="Times New Roman" pitchFamily="18" charset="0"/>
              </a:rPr>
              <a:t>Fayol</a:t>
            </a:r>
            <a:r>
              <a:rPr lang="en-US" dirty="0" smtClean="0">
                <a:latin typeface="Times New Roman" pitchFamily="18" charset="0"/>
                <a:cs typeface="Times New Roman" pitchFamily="18" charset="0"/>
              </a:rPr>
              <a:t> indicated that personal interests are subordinate to the interests of the organization.</a:t>
            </a:r>
          </a:p>
          <a:p>
            <a:pPr lvl="1" algn="just"/>
            <a:r>
              <a:rPr lang="en-US" dirty="0" smtClean="0">
                <a:latin typeface="Times New Roman" pitchFamily="18" charset="0"/>
                <a:cs typeface="Times New Roman" pitchFamily="18" charset="0"/>
              </a:rPr>
              <a:t>The primary focus is on the organizational objectives and not on those of the individual.</a:t>
            </a:r>
            <a:endParaRPr lang="en-US"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Henri </a:t>
            </a:r>
            <a:r>
              <a:rPr lang="en-US" b="1" dirty="0" err="1" smtClean="0"/>
              <a:t>Fayol’s</a:t>
            </a:r>
            <a:r>
              <a:rPr lang="en-US" b="1" dirty="0" smtClean="0"/>
              <a:t> 14 Principles</a:t>
            </a:r>
            <a:endParaRPr lang="en-US" b="1" dirty="0"/>
          </a:p>
        </p:txBody>
      </p:sp>
      <p:sp>
        <p:nvSpPr>
          <p:cNvPr id="3" name="Content Placeholder 2"/>
          <p:cNvSpPr>
            <a:spLocks noGrp="1"/>
          </p:cNvSpPr>
          <p:nvPr>
            <p:ph idx="1"/>
          </p:nvPr>
        </p:nvSpPr>
        <p:spPr/>
        <p:txBody>
          <a:bodyPr/>
          <a:lstStyle/>
          <a:p>
            <a:pPr algn="just"/>
            <a:r>
              <a:rPr lang="en-US" b="1" dirty="0" smtClean="0">
                <a:latin typeface="Times New Roman" pitchFamily="18" charset="0"/>
                <a:cs typeface="Times New Roman" pitchFamily="18" charset="0"/>
              </a:rPr>
              <a:t>Remuneration</a:t>
            </a:r>
          </a:p>
          <a:p>
            <a:pPr lvl="1" algn="just"/>
            <a:r>
              <a:rPr lang="en-US" dirty="0" smtClean="0">
                <a:latin typeface="Times New Roman" pitchFamily="18" charset="0"/>
                <a:cs typeface="Times New Roman" pitchFamily="18" charset="0"/>
              </a:rPr>
              <a:t>Motivation and productivity are close to one another.</a:t>
            </a:r>
          </a:p>
          <a:p>
            <a:pPr lvl="1" algn="just"/>
            <a:r>
              <a:rPr lang="en-US" dirty="0" smtClean="0">
                <a:latin typeface="Times New Roman" pitchFamily="18" charset="0"/>
                <a:cs typeface="Times New Roman" pitchFamily="18" charset="0"/>
              </a:rPr>
              <a:t>Remuneration should be sufficient to keep employees motivated and productive.</a:t>
            </a:r>
          </a:p>
          <a:p>
            <a:pPr lvl="1" algn="just"/>
            <a:r>
              <a:rPr lang="en-US" dirty="0" smtClean="0">
                <a:latin typeface="Times New Roman" pitchFamily="18" charset="0"/>
                <a:cs typeface="Times New Roman" pitchFamily="18" charset="0"/>
              </a:rPr>
              <a:t>Two types of remuneration: non-monetary and monetary</a:t>
            </a:r>
            <a:endParaRPr lang="en-US"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Henri </a:t>
            </a:r>
            <a:r>
              <a:rPr lang="en-US" b="1" dirty="0" err="1" smtClean="0"/>
              <a:t>Fayol’s</a:t>
            </a:r>
            <a:r>
              <a:rPr lang="en-US" b="1" dirty="0" smtClean="0"/>
              <a:t> 14 Principles</a:t>
            </a:r>
            <a:endParaRPr lang="en-US" b="1" dirty="0"/>
          </a:p>
        </p:txBody>
      </p:sp>
      <p:sp>
        <p:nvSpPr>
          <p:cNvPr id="3" name="Content Placeholder 2"/>
          <p:cNvSpPr>
            <a:spLocks noGrp="1"/>
          </p:cNvSpPr>
          <p:nvPr>
            <p:ph idx="1"/>
          </p:nvPr>
        </p:nvSpPr>
        <p:spPr>
          <a:xfrm>
            <a:off x="457200" y="1570037"/>
            <a:ext cx="8229600" cy="4525963"/>
          </a:xfrm>
        </p:spPr>
        <p:txBody>
          <a:bodyPr/>
          <a:lstStyle/>
          <a:p>
            <a:r>
              <a:rPr lang="en-US" b="1" dirty="0" smtClean="0">
                <a:latin typeface="Times New Roman" pitchFamily="18" charset="0"/>
                <a:cs typeface="Times New Roman" pitchFamily="18" charset="0"/>
              </a:rPr>
              <a:t>The degree of centralization</a:t>
            </a:r>
          </a:p>
          <a:p>
            <a:pPr lvl="1" algn="just"/>
            <a:r>
              <a:rPr lang="en-US" dirty="0" smtClean="0">
                <a:latin typeface="Times New Roman" pitchFamily="18" charset="0"/>
                <a:cs typeface="Times New Roman" pitchFamily="18" charset="0"/>
              </a:rPr>
              <a:t>Decision-making process must be properly balanced in an organization.</a:t>
            </a:r>
          </a:p>
          <a:p>
            <a:pPr lvl="1" algn="just"/>
            <a:r>
              <a:rPr lang="en-US" dirty="0" smtClean="0">
                <a:latin typeface="Times New Roman" pitchFamily="18" charset="0"/>
                <a:cs typeface="Times New Roman" pitchFamily="18" charset="0"/>
              </a:rPr>
              <a:t>Depends on volume and size of an organization.</a:t>
            </a:r>
          </a:p>
          <a:p>
            <a:pPr lvl="1" algn="just"/>
            <a:r>
              <a:rPr lang="en-US" dirty="0" smtClean="0">
                <a:latin typeface="Times New Roman" pitchFamily="18" charset="0"/>
                <a:cs typeface="Times New Roman" pitchFamily="18" charset="0"/>
              </a:rPr>
              <a:t>Centralization and decentralization </a:t>
            </a:r>
            <a:endParaRPr lang="en-US"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Henri </a:t>
            </a:r>
            <a:r>
              <a:rPr lang="en-US" b="1" dirty="0" err="1" smtClean="0"/>
              <a:t>Fayol’s</a:t>
            </a:r>
            <a:r>
              <a:rPr lang="en-US" b="1" dirty="0" smtClean="0"/>
              <a:t> 14 Principles</a:t>
            </a:r>
            <a:endParaRPr lang="en-US" b="1" dirty="0"/>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Scalar Chain</a:t>
            </a:r>
          </a:p>
          <a:p>
            <a:pPr lvl="1" algn="just"/>
            <a:r>
              <a:rPr lang="en-US" dirty="0" smtClean="0">
                <a:latin typeface="Times New Roman" pitchFamily="18" charset="0"/>
                <a:cs typeface="Times New Roman" pitchFamily="18" charset="0"/>
              </a:rPr>
              <a:t>Hierarchy presents itself in any given organization.</a:t>
            </a:r>
          </a:p>
          <a:p>
            <a:pPr lvl="1" algn="just"/>
            <a:r>
              <a:rPr lang="en-US" dirty="0" smtClean="0">
                <a:latin typeface="Times New Roman" pitchFamily="18" charset="0"/>
                <a:cs typeface="Times New Roman" pitchFamily="18" charset="0"/>
              </a:rPr>
              <a:t>Clear line in the area of authority.</a:t>
            </a:r>
          </a:p>
          <a:p>
            <a:pPr lvl="1" algn="just"/>
            <a:r>
              <a:rPr lang="en-US" dirty="0" smtClean="0">
                <a:latin typeface="Times New Roman" pitchFamily="18" charset="0"/>
                <a:cs typeface="Times New Roman" pitchFamily="18" charset="0"/>
              </a:rPr>
              <a:t>Each employee can contact a manager or a superior in an emergency situation without challenging the hierarchy.</a:t>
            </a:r>
            <a:endParaRPr lang="en-US"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Henri </a:t>
            </a:r>
            <a:r>
              <a:rPr lang="en-US" b="1" dirty="0" err="1" smtClean="0"/>
              <a:t>Fayol’s</a:t>
            </a:r>
            <a:r>
              <a:rPr lang="en-US" b="1" dirty="0" smtClean="0"/>
              <a:t> 14 Principles</a:t>
            </a:r>
            <a:endParaRPr lang="en-US" b="1" dirty="0"/>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Order</a:t>
            </a:r>
          </a:p>
          <a:p>
            <a:pPr lvl="1" algn="just"/>
            <a:r>
              <a:rPr lang="en-US" dirty="0" smtClean="0">
                <a:latin typeface="Times New Roman" pitchFamily="18" charset="0"/>
                <a:cs typeface="Times New Roman" pitchFamily="18" charset="0"/>
              </a:rPr>
              <a:t>Right resources at their disposal so that they can function properly in an organization.</a:t>
            </a:r>
          </a:p>
          <a:p>
            <a:pPr lvl="1" algn="just"/>
            <a:r>
              <a:rPr lang="en-US" dirty="0" smtClean="0">
                <a:latin typeface="Times New Roman" pitchFamily="18" charset="0"/>
                <a:cs typeface="Times New Roman" pitchFamily="18" charset="0"/>
              </a:rPr>
              <a:t>Work environment must be safe, clean and tidy.</a:t>
            </a:r>
            <a:endParaRPr lang="en-US"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Henri </a:t>
            </a:r>
            <a:r>
              <a:rPr lang="en-US" b="1" dirty="0" err="1" smtClean="0"/>
              <a:t>Fayol’s</a:t>
            </a:r>
            <a:r>
              <a:rPr lang="en-US" b="1" dirty="0" smtClean="0"/>
              <a:t> 14 Principles</a:t>
            </a:r>
            <a:endParaRPr lang="en-US" b="1" dirty="0"/>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Equity</a:t>
            </a:r>
          </a:p>
          <a:p>
            <a:pPr lvl="1" algn="just"/>
            <a:r>
              <a:rPr lang="en-US" dirty="0" smtClean="0">
                <a:latin typeface="Times New Roman" pitchFamily="18" charset="0"/>
                <a:cs typeface="Times New Roman" pitchFamily="18" charset="0"/>
              </a:rPr>
              <a:t>Employees must be treated kindly and equally. Employees must be in the right place in the organization to do things right.</a:t>
            </a:r>
          </a:p>
          <a:p>
            <a:pPr lvl="1" algn="just"/>
            <a:r>
              <a:rPr lang="en-US" dirty="0" smtClean="0">
                <a:latin typeface="Times New Roman" pitchFamily="18" charset="0"/>
                <a:cs typeface="Times New Roman" pitchFamily="18" charset="0"/>
              </a:rPr>
              <a:t>Manager supervise fairly and impartially.</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Definition of Management</a:t>
            </a:r>
            <a:endParaRPr lang="en-US" b="1" dirty="0"/>
          </a:p>
        </p:txBody>
      </p:sp>
      <p:sp>
        <p:nvSpPr>
          <p:cNvPr id="3" name="Content Placeholder 2"/>
          <p:cNvSpPr>
            <a:spLocks noGrp="1"/>
          </p:cNvSpPr>
          <p:nvPr>
            <p:ph idx="1"/>
          </p:nvPr>
        </p:nvSpPr>
        <p:spPr/>
        <p:txBody>
          <a:bodyPr/>
          <a:lstStyle/>
          <a:p>
            <a:pPr algn="just">
              <a:buNone/>
            </a:pPr>
            <a:r>
              <a:rPr lang="en-US" dirty="0" smtClean="0">
                <a:latin typeface="Times New Roman" pitchFamily="18" charset="0"/>
                <a:cs typeface="Times New Roman" pitchFamily="18" charset="0"/>
              </a:rPr>
              <a:t>This basic definition can be expanded as follows:</a:t>
            </a:r>
          </a:p>
          <a:p>
            <a:pPr algn="just"/>
            <a:r>
              <a:rPr lang="en-US" sz="2400" dirty="0" smtClean="0">
                <a:latin typeface="Times New Roman" pitchFamily="18" charset="0"/>
                <a:cs typeface="Times New Roman" pitchFamily="18" charset="0"/>
              </a:rPr>
              <a:t>As managers, people carry out managerial functions of planning, organizing, leading and controlling.</a:t>
            </a:r>
          </a:p>
          <a:p>
            <a:pPr algn="just"/>
            <a:r>
              <a:rPr lang="en-US" sz="2400" dirty="0" smtClean="0">
                <a:latin typeface="Times New Roman" pitchFamily="18" charset="0"/>
                <a:cs typeface="Times New Roman" pitchFamily="18" charset="0"/>
              </a:rPr>
              <a:t>Management applies to any kind of organization.</a:t>
            </a:r>
          </a:p>
          <a:p>
            <a:pPr algn="just"/>
            <a:r>
              <a:rPr lang="en-US" sz="2400" dirty="0" smtClean="0">
                <a:latin typeface="Times New Roman" pitchFamily="18" charset="0"/>
                <a:cs typeface="Times New Roman" pitchFamily="18" charset="0"/>
              </a:rPr>
              <a:t>It applies to managers at all organizational levels.</a:t>
            </a:r>
          </a:p>
          <a:p>
            <a:pPr algn="just"/>
            <a:r>
              <a:rPr lang="en-US" sz="2400" dirty="0" smtClean="0">
                <a:latin typeface="Times New Roman" pitchFamily="18" charset="0"/>
                <a:cs typeface="Times New Roman" pitchFamily="18" charset="0"/>
              </a:rPr>
              <a:t>The aim of all managers is the same: to create a surplus.</a:t>
            </a:r>
          </a:p>
          <a:p>
            <a:pPr algn="just"/>
            <a:r>
              <a:rPr lang="en-US" sz="2400" dirty="0" smtClean="0">
                <a:latin typeface="Times New Roman" pitchFamily="18" charset="0"/>
                <a:cs typeface="Times New Roman" pitchFamily="18" charset="0"/>
              </a:rPr>
              <a:t>Managing is concerned with productivity, which implies effectiveness and efficiency.</a:t>
            </a:r>
            <a:endParaRPr lang="en-US" sz="24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Henri </a:t>
            </a:r>
            <a:r>
              <a:rPr lang="en-US" b="1" dirty="0" err="1" smtClean="0"/>
              <a:t>Fayol’s</a:t>
            </a:r>
            <a:r>
              <a:rPr lang="en-US" b="1" dirty="0" smtClean="0"/>
              <a:t> 14 Principles</a:t>
            </a:r>
            <a:endParaRPr lang="en-US" b="1" dirty="0"/>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Stability of Tenure of Personnel</a:t>
            </a:r>
          </a:p>
          <a:p>
            <a:pPr lvl="1" algn="just"/>
            <a:r>
              <a:rPr lang="en-US" dirty="0" smtClean="0">
                <a:latin typeface="Times New Roman" pitchFamily="18" charset="0"/>
                <a:cs typeface="Times New Roman" pitchFamily="18" charset="0"/>
              </a:rPr>
              <a:t>Focus areas such as frequent change of position and sufficient development must be managed well.</a:t>
            </a:r>
          </a:p>
          <a:p>
            <a:pPr>
              <a:buNone/>
            </a:pPr>
            <a:endParaRPr lang="en-US"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Henri </a:t>
            </a:r>
            <a:r>
              <a:rPr lang="en-US" b="1" dirty="0" err="1" smtClean="0"/>
              <a:t>Fayol’s</a:t>
            </a:r>
            <a:r>
              <a:rPr lang="en-US" b="1" dirty="0" smtClean="0"/>
              <a:t> 14 Principles</a:t>
            </a:r>
            <a:endParaRPr lang="en-US" b="1" dirty="0"/>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Initiative</a:t>
            </a:r>
          </a:p>
          <a:p>
            <a:pPr lvl="1" algn="just"/>
            <a:r>
              <a:rPr lang="en-US" dirty="0" smtClean="0">
                <a:latin typeface="Times New Roman" pitchFamily="18" charset="0"/>
                <a:cs typeface="Times New Roman" pitchFamily="18" charset="0"/>
              </a:rPr>
              <a:t>Employees should be allowed to express new ideas.</a:t>
            </a:r>
          </a:p>
          <a:p>
            <a:pPr lvl="1" algn="just"/>
            <a:r>
              <a:rPr lang="en-US" dirty="0" smtClean="0">
                <a:latin typeface="Times New Roman" pitchFamily="18" charset="0"/>
                <a:cs typeface="Times New Roman" pitchFamily="18" charset="0"/>
              </a:rPr>
              <a:t>Employee empowerment.</a:t>
            </a:r>
          </a:p>
          <a:p>
            <a:pPr lvl="1" algn="just"/>
            <a:r>
              <a:rPr lang="en-US" dirty="0" smtClean="0">
                <a:latin typeface="Times New Roman" pitchFamily="18" charset="0"/>
                <a:cs typeface="Times New Roman" pitchFamily="18" charset="0"/>
              </a:rPr>
              <a:t>This encourages the employees to be involved and interested.</a:t>
            </a:r>
            <a:endParaRPr lang="en-US"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Henri </a:t>
            </a:r>
            <a:r>
              <a:rPr lang="en-US" b="1" dirty="0" err="1" smtClean="0"/>
              <a:t>Fayol’s</a:t>
            </a:r>
            <a:r>
              <a:rPr lang="en-US" b="1" dirty="0" smtClean="0"/>
              <a:t> 14 Principles</a:t>
            </a:r>
            <a:endParaRPr lang="en-US" b="1" dirty="0"/>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Esprit de Corps</a:t>
            </a:r>
          </a:p>
          <a:p>
            <a:pPr lvl="1" algn="just"/>
            <a:r>
              <a:rPr lang="en-US" dirty="0" smtClean="0">
                <a:latin typeface="Times New Roman" pitchFamily="18" charset="0"/>
                <a:cs typeface="Times New Roman" pitchFamily="18" charset="0"/>
              </a:rPr>
              <a:t>Unity of the employees.</a:t>
            </a:r>
          </a:p>
          <a:p>
            <a:pPr lvl="1" algn="just"/>
            <a:r>
              <a:rPr lang="en-US" dirty="0" smtClean="0">
                <a:latin typeface="Times New Roman" pitchFamily="18" charset="0"/>
                <a:cs typeface="Times New Roman" pitchFamily="18" charset="0"/>
              </a:rPr>
              <a:t>In union there is strength.</a:t>
            </a:r>
          </a:p>
          <a:p>
            <a:pPr lvl="1" algn="just"/>
            <a:r>
              <a:rPr lang="en-US" dirty="0" smtClean="0">
                <a:latin typeface="Times New Roman" pitchFamily="18" charset="0"/>
                <a:cs typeface="Times New Roman" pitchFamily="18" charset="0"/>
              </a:rPr>
              <a:t>Need for teamwork and emphasize on communication.</a:t>
            </a:r>
            <a:endParaRPr lang="en-US"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b="1" dirty="0" smtClean="0"/>
              <a:t>Elton Mayo and F.J. Roethlisberger’s Hawthorne studies</a:t>
            </a:r>
            <a:br>
              <a:rPr lang="en-US" b="1" dirty="0" smtClean="0"/>
            </a:br>
            <a:endParaRPr lang="en-US" b="1" dirty="0"/>
          </a:p>
        </p:txBody>
      </p:sp>
      <p:sp>
        <p:nvSpPr>
          <p:cNvPr id="3" name="Content Placeholder 2"/>
          <p:cNvSpPr>
            <a:spLocks noGrp="1"/>
          </p:cNvSpPr>
          <p:nvPr>
            <p:ph idx="1"/>
          </p:nvPr>
        </p:nvSpPr>
        <p:spPr/>
        <p:txBody>
          <a:bodyPr>
            <a:normAutofit/>
          </a:bodyPr>
          <a:lstStyle/>
          <a:p>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National Research Council made a study in collaboration with Western Electric to determine the effect of illumination and other conditions on workers and their productivity.</a:t>
            </a:r>
          </a:p>
          <a:p>
            <a:pPr algn="just"/>
            <a:r>
              <a:rPr lang="en-US" dirty="0" smtClean="0">
                <a:latin typeface="Times New Roman" pitchFamily="18" charset="0"/>
                <a:cs typeface="Times New Roman" pitchFamily="18" charset="0"/>
              </a:rPr>
              <a:t>Found that productivity improved when illumination was either increased or decreased for a test group, the researcher was about to declare that the whole experiment a failure.</a:t>
            </a:r>
            <a:endParaRPr lang="en-US"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458200" cy="1447800"/>
          </a:xfrm>
        </p:spPr>
        <p:txBody>
          <a:bodyPr>
            <a:normAutofit fontScale="90000"/>
          </a:bodyPr>
          <a:lstStyle/>
          <a:p>
            <a:r>
              <a:rPr lang="en-US" b="1" dirty="0" smtClean="0"/>
              <a:t>Elton Mayo and F.J. Roethlisberger’s Hawthorne studies</a:t>
            </a:r>
            <a:br>
              <a:rPr lang="en-US" b="1" dirty="0" smtClean="0"/>
            </a:br>
            <a:endParaRPr lang="en-US" b="1" dirty="0"/>
          </a:p>
        </p:txBody>
      </p:sp>
      <p:sp>
        <p:nvSpPr>
          <p:cNvPr id="3" name="Content Placeholder 2"/>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But Mayo saw in it something unusual.</a:t>
            </a:r>
          </a:p>
          <a:p>
            <a:pPr algn="just"/>
            <a:r>
              <a:rPr lang="en-US" dirty="0" smtClean="0">
                <a:latin typeface="Times New Roman" pitchFamily="18" charset="0"/>
                <a:cs typeface="Times New Roman" pitchFamily="18" charset="0"/>
              </a:rPr>
              <a:t>Dramatic effect of management thought.</a:t>
            </a:r>
          </a:p>
          <a:p>
            <a:pPr algn="just"/>
            <a:r>
              <a:rPr lang="en-US" dirty="0" smtClean="0">
                <a:latin typeface="Times New Roman" pitchFamily="18" charset="0"/>
                <a:cs typeface="Times New Roman" pitchFamily="18" charset="0"/>
              </a:rPr>
              <a:t>Changing illumination for test group, modifying rest periods, shortening workdays did not seem to explain changes in productivity.</a:t>
            </a:r>
          </a:p>
          <a:p>
            <a:pPr algn="just"/>
            <a:r>
              <a:rPr lang="en-US" dirty="0" smtClean="0">
                <a:latin typeface="Times New Roman" pitchFamily="18" charset="0"/>
                <a:cs typeface="Times New Roman" pitchFamily="18" charset="0"/>
              </a:rPr>
              <a:t>Conclusion, other factors are responsible.</a:t>
            </a:r>
          </a:p>
          <a:p>
            <a:pPr algn="just"/>
            <a:r>
              <a:rPr lang="en-US" dirty="0" smtClean="0">
                <a:latin typeface="Times New Roman" pitchFamily="18" charset="0"/>
                <a:cs typeface="Times New Roman" pitchFamily="18" charset="0"/>
              </a:rPr>
              <a:t>Social factors as morale, satisfactory interrelationships, effective management.</a:t>
            </a:r>
            <a:endParaRPr lang="en-US"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458200" cy="1143000"/>
          </a:xfrm>
        </p:spPr>
        <p:txBody>
          <a:bodyPr>
            <a:normAutofit fontScale="90000"/>
          </a:bodyPr>
          <a:lstStyle/>
          <a:p>
            <a:r>
              <a:rPr lang="en-US" b="1" dirty="0" smtClean="0"/>
              <a:t>Elton Mayo and F.J. Roethlisberger’s Hawthorne studies</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Leading, motivating.</a:t>
            </a:r>
            <a:endParaRPr lang="en-US"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Management</a:t>
            </a:r>
            <a:endParaRPr lang="en-US"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Refers to the efficient and effective management of money (funds) in such a manner as to accomplish the objectives of the organization.</a:t>
            </a:r>
          </a:p>
          <a:p>
            <a:pPr algn="just"/>
            <a:r>
              <a:rPr lang="en-US" dirty="0" smtClean="0">
                <a:latin typeface="Times New Roman" pitchFamily="18" charset="0"/>
                <a:cs typeface="Times New Roman" pitchFamily="18" charset="0"/>
              </a:rPr>
              <a:t>It is the specialized function directly associated with the top management.</a:t>
            </a:r>
          </a:p>
          <a:p>
            <a:pPr algn="just"/>
            <a:r>
              <a:rPr lang="en-US" dirty="0" smtClean="0">
                <a:latin typeface="Times New Roman" pitchFamily="18" charset="0"/>
                <a:cs typeface="Times New Roman" pitchFamily="18" charset="0"/>
              </a:rPr>
              <a:t>Not only for long term budgeting but also how to allocate the short term resources like current liabilities.</a:t>
            </a:r>
            <a:endParaRPr lang="en-US"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Management</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latin typeface="Times New Roman" pitchFamily="18" charset="0"/>
                <a:cs typeface="Times New Roman" pitchFamily="18" charset="0"/>
              </a:rPr>
              <a:t>“Planning is an inextricable dimension of financial management. The term </a:t>
            </a:r>
            <a:r>
              <a:rPr lang="en-US" dirty="0" smtClean="0">
                <a:latin typeface="Times New Roman" pitchFamily="18" charset="0"/>
                <a:cs typeface="Times New Roman" pitchFamily="18" charset="0"/>
              </a:rPr>
              <a:t>financial </a:t>
            </a:r>
            <a:r>
              <a:rPr lang="en-US" dirty="0" smtClean="0">
                <a:latin typeface="Times New Roman" pitchFamily="18" charset="0"/>
                <a:cs typeface="Times New Roman" pitchFamily="18" charset="0"/>
              </a:rPr>
              <a:t>management can notes that funds flows are directed according some plan.”-</a:t>
            </a:r>
            <a:r>
              <a:rPr lang="en-US" dirty="0" smtClean="0">
                <a:solidFill>
                  <a:srgbClr val="0070C0"/>
                </a:solidFill>
                <a:latin typeface="Times New Roman" pitchFamily="18" charset="0"/>
                <a:cs typeface="Times New Roman" pitchFamily="18" charset="0"/>
              </a:rPr>
              <a:t>James Van Horne</a:t>
            </a:r>
          </a:p>
          <a:p>
            <a:pPr algn="just"/>
            <a:r>
              <a:rPr lang="en-US" dirty="0" smtClean="0">
                <a:latin typeface="Times New Roman" pitchFamily="18" charset="0"/>
                <a:cs typeface="Times New Roman" pitchFamily="18" charset="0"/>
              </a:rPr>
              <a:t>“Financial management is the operational activity of a business that is responsible for obtaining and effectively utilizing the funds necessary for efficient operation”-</a:t>
            </a:r>
            <a:r>
              <a:rPr lang="en-US" dirty="0" smtClean="0">
                <a:solidFill>
                  <a:srgbClr val="0070C0"/>
                </a:solidFill>
                <a:latin typeface="Times New Roman" pitchFamily="18" charset="0"/>
                <a:cs typeface="Times New Roman" pitchFamily="18" charset="0"/>
              </a:rPr>
              <a:t>Joseph Massie</a:t>
            </a:r>
            <a:endParaRPr lang="en-US" dirty="0">
              <a:solidFill>
                <a:srgbClr val="0070C0"/>
              </a:solidFill>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Management</a:t>
            </a:r>
            <a:endParaRPr lang="en-US"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Financial </a:t>
            </a:r>
            <a:r>
              <a:rPr lang="en-US" dirty="0" smtClean="0">
                <a:latin typeface="Times New Roman" pitchFamily="18" charset="0"/>
                <a:cs typeface="Times New Roman" pitchFamily="18" charset="0"/>
              </a:rPr>
              <a:t>Management is an area of financial decision making, harmonizing individual motives and enterprise goals.”-</a:t>
            </a:r>
            <a:r>
              <a:rPr lang="en-US" dirty="0" smtClean="0">
                <a:solidFill>
                  <a:srgbClr val="0070C0"/>
                </a:solidFill>
                <a:latin typeface="Times New Roman" pitchFamily="18" charset="0"/>
                <a:cs typeface="Times New Roman" pitchFamily="18" charset="0"/>
              </a:rPr>
              <a:t>Weston and Brigham</a:t>
            </a:r>
            <a:endParaRPr lang="en-US" dirty="0">
              <a:solidFill>
                <a:srgbClr val="0070C0"/>
              </a:solidFill>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 Basic Principles of Financial Management</a:t>
            </a:r>
            <a:endParaRPr lang="en-US" dirty="0"/>
          </a:p>
        </p:txBody>
      </p:sp>
      <p:sp>
        <p:nvSpPr>
          <p:cNvPr id="3" name="Content Placeholder 2"/>
          <p:cNvSpPr>
            <a:spLocks noGrp="1"/>
          </p:cNvSpPr>
          <p:nvPr>
            <p:ph idx="1"/>
          </p:nvPr>
        </p:nvSpPr>
        <p:spPr/>
        <p:txBody>
          <a:bodyPr>
            <a:normAutofit fontScale="92500" lnSpcReduction="10000"/>
          </a:bodyPr>
          <a:lstStyle/>
          <a:p>
            <a:pPr marL="633222" indent="-514350"/>
            <a:r>
              <a:rPr lang="en-US" b="1" dirty="0" smtClean="0">
                <a:latin typeface="Times New Roman" pitchFamily="18" charset="0"/>
                <a:cs typeface="Times New Roman" pitchFamily="18" charset="0"/>
              </a:rPr>
              <a:t>Organize Your Finances</a:t>
            </a:r>
          </a:p>
          <a:p>
            <a:pPr marL="925830" lvl="1" indent="-514350" algn="just"/>
            <a:r>
              <a:rPr lang="en-US" dirty="0" smtClean="0">
                <a:latin typeface="Times New Roman" pitchFamily="18" charset="0"/>
                <a:cs typeface="Times New Roman" pitchFamily="18" charset="0"/>
              </a:rPr>
              <a:t>First step to create wealth.</a:t>
            </a:r>
          </a:p>
          <a:p>
            <a:pPr marL="925830" lvl="1" indent="-514350" algn="just"/>
            <a:r>
              <a:rPr lang="en-US" dirty="0" smtClean="0">
                <a:latin typeface="Times New Roman" pitchFamily="18" charset="0"/>
                <a:cs typeface="Times New Roman" pitchFamily="18" charset="0"/>
              </a:rPr>
              <a:t>Credit cards, bank accounts, personal loans, mortgages, car loans and retirement accounts should to be tracked.</a:t>
            </a:r>
          </a:p>
          <a:p>
            <a:pPr marL="925830" lvl="1" indent="-514350" algn="just"/>
            <a:r>
              <a:rPr lang="en-US" dirty="0" smtClean="0">
                <a:latin typeface="Times New Roman" pitchFamily="18" charset="0"/>
                <a:cs typeface="Times New Roman" pitchFamily="18" charset="0"/>
              </a:rPr>
              <a:t>Budgeting software can provide complete solution to track all such accounts.</a:t>
            </a:r>
          </a:p>
          <a:p>
            <a:pPr marL="925830" lvl="1" indent="-514350" algn="just"/>
            <a:r>
              <a:rPr lang="en-US" dirty="0" smtClean="0">
                <a:latin typeface="Times New Roman" pitchFamily="18" charset="0"/>
                <a:cs typeface="Times New Roman" pitchFamily="18" charset="0"/>
              </a:rPr>
              <a:t>Jeff Morris-” Once you enter your accounts and balances into budgeting software, you be able to spend less time getting organized and more time making sense of your situation.”</a:t>
            </a:r>
          </a:p>
          <a:p>
            <a:pPr marL="633222" indent="-51435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Definition of Management</a:t>
            </a:r>
            <a:endParaRPr lang="en-US" b="1" dirty="0"/>
          </a:p>
        </p:txBody>
      </p:sp>
      <p:sp>
        <p:nvSpPr>
          <p:cNvPr id="3" name="Content Placeholder 2"/>
          <p:cNvSpPr>
            <a:spLocks noGrp="1"/>
          </p:cNvSpPr>
          <p:nvPr>
            <p:ph idx="1"/>
          </p:nvPr>
        </p:nvSpPr>
        <p:spPr/>
        <p:txBody>
          <a:bodyPr/>
          <a:lstStyle/>
          <a:p>
            <a:pPr algn="just">
              <a:buNone/>
            </a:pPr>
            <a:r>
              <a:rPr lang="en-US" dirty="0" smtClean="0">
                <a:latin typeface="Times New Roman" pitchFamily="18" charset="0"/>
                <a:cs typeface="Times New Roman" pitchFamily="18" charset="0"/>
              </a:rPr>
              <a:t>Here are some managers you may know</a:t>
            </a:r>
          </a:p>
          <a:p>
            <a:pPr algn="just"/>
            <a:r>
              <a:rPr lang="en-US" dirty="0" smtClean="0">
                <a:latin typeface="Times New Roman" pitchFamily="18" charset="0"/>
                <a:cs typeface="Times New Roman" pitchFamily="18" charset="0"/>
              </a:rPr>
              <a:t>Steve jobs at Apple Computer</a:t>
            </a:r>
          </a:p>
          <a:p>
            <a:pPr algn="just"/>
            <a:r>
              <a:rPr lang="en-US" dirty="0" smtClean="0">
                <a:latin typeface="Times New Roman" pitchFamily="18" charset="0"/>
                <a:cs typeface="Times New Roman" pitchFamily="18" charset="0"/>
              </a:rPr>
              <a:t>Bill Ford at Ford  Motor Company</a:t>
            </a:r>
          </a:p>
          <a:p>
            <a:pPr algn="just"/>
            <a:r>
              <a:rPr lang="en-US" dirty="0" smtClean="0">
                <a:latin typeface="Times New Roman" pitchFamily="18" charset="0"/>
                <a:cs typeface="Times New Roman" pitchFamily="18" charset="0"/>
              </a:rPr>
              <a:t>Bill Gates of Microsoft</a:t>
            </a:r>
            <a:endParaRPr lang="en-US" dirty="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 Basic Principles of Financial Management</a:t>
            </a:r>
            <a:endParaRPr lang="en-US" dirty="0"/>
          </a:p>
        </p:txBody>
      </p:sp>
      <p:sp>
        <p:nvSpPr>
          <p:cNvPr id="3" name="Content Placeholder 2"/>
          <p:cNvSpPr>
            <a:spLocks noGrp="1"/>
          </p:cNvSpPr>
          <p:nvPr>
            <p:ph idx="1"/>
          </p:nvPr>
        </p:nvSpPr>
        <p:spPr/>
        <p:txBody>
          <a:bodyPr/>
          <a:lstStyle/>
          <a:p>
            <a:pPr algn="just"/>
            <a:r>
              <a:rPr lang="en-US" b="1" dirty="0" smtClean="0">
                <a:latin typeface="Times New Roman" pitchFamily="18" charset="0"/>
                <a:cs typeface="Times New Roman" pitchFamily="18" charset="0"/>
              </a:rPr>
              <a:t>Spend Less Than You Earn</a:t>
            </a:r>
          </a:p>
          <a:p>
            <a:pPr lvl="1" algn="just"/>
            <a:r>
              <a:rPr lang="en-US" dirty="0" smtClean="0">
                <a:latin typeface="Times New Roman" pitchFamily="18" charset="0"/>
                <a:cs typeface="Times New Roman" pitchFamily="18" charset="0"/>
              </a:rPr>
              <a:t>Applying financial software you will be able to track your finance and know where you spend the most.</a:t>
            </a:r>
          </a:p>
          <a:p>
            <a:pPr lvl="1" algn="just"/>
            <a:r>
              <a:rPr lang="en-US" dirty="0" smtClean="0">
                <a:latin typeface="Times New Roman" pitchFamily="18" charset="0"/>
                <a:cs typeface="Times New Roman" pitchFamily="18" charset="0"/>
              </a:rPr>
              <a:t>Control your money.</a:t>
            </a:r>
          </a:p>
          <a:p>
            <a:pPr lvl="1" algn="just"/>
            <a:r>
              <a:rPr lang="en-US" dirty="0" smtClean="0">
                <a:latin typeface="Times New Roman" pitchFamily="18" charset="0"/>
                <a:cs typeface="Times New Roman" pitchFamily="18" charset="0"/>
              </a:rPr>
              <a:t>Never spend more than you make.</a:t>
            </a:r>
            <a:endParaRPr lang="en-US"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 Basic Principles of Financial Management</a:t>
            </a:r>
            <a:endParaRPr lang="en-US" dirty="0"/>
          </a:p>
        </p:txBody>
      </p:sp>
      <p:sp>
        <p:nvSpPr>
          <p:cNvPr id="3" name="Content Placeholder 2"/>
          <p:cNvSpPr>
            <a:spLocks noGrp="1"/>
          </p:cNvSpPr>
          <p:nvPr>
            <p:ph idx="1"/>
          </p:nvPr>
        </p:nvSpPr>
        <p:spPr/>
        <p:txBody>
          <a:bodyPr>
            <a:normAutofit lnSpcReduction="10000"/>
          </a:bodyPr>
          <a:lstStyle/>
          <a:p>
            <a:pPr algn="just"/>
            <a:r>
              <a:rPr lang="en-US" b="1" dirty="0" smtClean="0">
                <a:latin typeface="Times New Roman" pitchFamily="18" charset="0"/>
                <a:cs typeface="Times New Roman" pitchFamily="18" charset="0"/>
              </a:rPr>
              <a:t>Put Your Money to Work</a:t>
            </a:r>
          </a:p>
          <a:p>
            <a:pPr lvl="1" algn="just"/>
            <a:r>
              <a:rPr lang="en-US" dirty="0" smtClean="0">
                <a:latin typeface="Times New Roman" pitchFamily="18" charset="0"/>
                <a:cs typeface="Times New Roman" pitchFamily="18" charset="0"/>
              </a:rPr>
              <a:t>Take advantage of the </a:t>
            </a:r>
            <a:r>
              <a:rPr lang="en-US" dirty="0" smtClean="0">
                <a:solidFill>
                  <a:srgbClr val="0070C0"/>
                </a:solidFill>
                <a:latin typeface="Times New Roman" pitchFamily="18" charset="0"/>
                <a:cs typeface="Times New Roman" pitchFamily="18" charset="0"/>
              </a:rPr>
              <a:t>time value of money.</a:t>
            </a:r>
          </a:p>
          <a:p>
            <a:pPr lvl="1" algn="just"/>
            <a:r>
              <a:rPr lang="en-US" dirty="0" smtClean="0">
                <a:latin typeface="Times New Roman" pitchFamily="18" charset="0"/>
                <a:cs typeface="Times New Roman" pitchFamily="18" charset="0"/>
              </a:rPr>
              <a:t>Morris gives the example:”A 21 year old who invests $17.50 a day until retiring at the age of 65 at a 5 percent annual investment return can be a millionaire.</a:t>
            </a:r>
          </a:p>
          <a:p>
            <a:pPr lvl="1" algn="just"/>
            <a:r>
              <a:rPr lang="en-US" dirty="0" smtClean="0">
                <a:latin typeface="Times New Roman" pitchFamily="18" charset="0"/>
                <a:cs typeface="Times New Roman" pitchFamily="18" charset="0"/>
              </a:rPr>
              <a:t>At age 30, required daily savings almost doubles.</a:t>
            </a:r>
          </a:p>
          <a:p>
            <a:pPr lvl="1" algn="just"/>
            <a:r>
              <a:rPr lang="en-US" dirty="0" smtClean="0">
                <a:latin typeface="Times New Roman" pitchFamily="18" charset="0"/>
                <a:cs typeface="Times New Roman" pitchFamily="18" charset="0"/>
              </a:rPr>
              <a:t>At age </a:t>
            </a:r>
            <a:r>
              <a:rPr lang="en-US" dirty="0" smtClean="0">
                <a:latin typeface="Times New Roman" pitchFamily="18" charset="0"/>
                <a:cs typeface="Times New Roman" pitchFamily="18" charset="0"/>
              </a:rPr>
              <a:t>40</a:t>
            </a:r>
            <a:r>
              <a:rPr lang="en-US" dirty="0" smtClean="0">
                <a:latin typeface="Times New Roman" pitchFamily="18" charset="0"/>
                <a:cs typeface="Times New Roman" pitchFamily="18" charset="0"/>
              </a:rPr>
              <a:t>, required daily savings almost </a:t>
            </a:r>
            <a:r>
              <a:rPr lang="en-US" dirty="0" smtClean="0">
                <a:latin typeface="Times New Roman" pitchFamily="18" charset="0"/>
                <a:cs typeface="Times New Roman" pitchFamily="18" charset="0"/>
              </a:rPr>
              <a:t>quadruples.</a:t>
            </a:r>
          </a:p>
          <a:p>
            <a:pPr lvl="1" algn="just"/>
            <a:r>
              <a:rPr lang="en-US" dirty="0" smtClean="0">
                <a:latin typeface="Times New Roman" pitchFamily="18" charset="0"/>
                <a:cs typeface="Times New Roman" pitchFamily="18" charset="0"/>
              </a:rPr>
              <a:t>So, save early even if the amount is small.</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a:solidFill>
                <a:srgbClr val="0070C0"/>
              </a:solidFill>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 Basic Principles of Financial Management</a:t>
            </a:r>
            <a:endParaRPr lang="en-US" dirty="0"/>
          </a:p>
        </p:txBody>
      </p:sp>
      <p:sp>
        <p:nvSpPr>
          <p:cNvPr id="3" name="Content Placeholder 2"/>
          <p:cNvSpPr>
            <a:spLocks noGrp="1"/>
          </p:cNvSpPr>
          <p:nvPr>
            <p:ph idx="1"/>
          </p:nvPr>
        </p:nvSpPr>
        <p:spPr/>
        <p:txBody>
          <a:bodyPr/>
          <a:lstStyle/>
          <a:p>
            <a:pPr algn="just"/>
            <a:r>
              <a:rPr lang="en-US" b="1" dirty="0" smtClean="0">
                <a:latin typeface="Times New Roman" pitchFamily="18" charset="0"/>
                <a:cs typeface="Times New Roman" pitchFamily="18" charset="0"/>
              </a:rPr>
              <a:t>Limit Debt to Income Producing Assets</a:t>
            </a:r>
          </a:p>
          <a:p>
            <a:pPr lvl="1" algn="just"/>
            <a:r>
              <a:rPr lang="en-US" dirty="0" smtClean="0">
                <a:latin typeface="Times New Roman" pitchFamily="18" charset="0"/>
                <a:cs typeface="Times New Roman" pitchFamily="18" charset="0"/>
              </a:rPr>
              <a:t>If you have to be in debt, stick to financing items that retain their value over time, like real estate and education.</a:t>
            </a:r>
          </a:p>
          <a:p>
            <a:pPr algn="just">
              <a:buNone/>
            </a:pPr>
            <a:endParaRPr lang="en-US"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 Basic Principles of Financial Management</a:t>
            </a:r>
            <a:endParaRPr lang="en-US" dirty="0"/>
          </a:p>
        </p:txBody>
      </p:sp>
      <p:sp>
        <p:nvSpPr>
          <p:cNvPr id="3" name="Content Placeholder 2"/>
          <p:cNvSpPr>
            <a:spLocks noGrp="1"/>
          </p:cNvSpPr>
          <p:nvPr>
            <p:ph idx="1"/>
          </p:nvPr>
        </p:nvSpPr>
        <p:spPr/>
        <p:txBody>
          <a:bodyPr/>
          <a:lstStyle/>
          <a:p>
            <a:pPr algn="just"/>
            <a:r>
              <a:rPr lang="en-US" b="1" dirty="0" smtClean="0">
                <a:latin typeface="Times New Roman" pitchFamily="18" charset="0"/>
                <a:cs typeface="Times New Roman" pitchFamily="18" charset="0"/>
              </a:rPr>
              <a:t>Continuously Educate Yourself</a:t>
            </a:r>
          </a:p>
          <a:p>
            <a:pPr lvl="1" algn="just"/>
            <a:r>
              <a:rPr lang="en-US" dirty="0" smtClean="0">
                <a:latin typeface="Times New Roman" pitchFamily="18" charset="0"/>
                <a:cs typeface="Times New Roman" pitchFamily="18" charset="0"/>
              </a:rPr>
              <a:t>Read every financial periodical, book and blog you can find from well regarded financial authors.</a:t>
            </a:r>
          </a:p>
          <a:p>
            <a:pPr lvl="1" algn="just"/>
            <a:r>
              <a:rPr lang="en-US" dirty="0" smtClean="0">
                <a:latin typeface="Times New Roman" pitchFamily="18" charset="0"/>
                <a:cs typeface="Times New Roman" pitchFamily="18" charset="0"/>
              </a:rPr>
              <a:t>Morris recommends, ”Understand why you are investing so that you will stick to your plan. Periodically gather research so you do not miss excellent investment opportunities.”</a:t>
            </a:r>
            <a:endParaRPr lang="en-US" dirty="0">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 Basic Principles of Financial Management</a:t>
            </a:r>
            <a:endParaRPr lang="en-US" dirty="0"/>
          </a:p>
        </p:txBody>
      </p:sp>
      <p:sp>
        <p:nvSpPr>
          <p:cNvPr id="3" name="Content Placeholder 2"/>
          <p:cNvSpPr>
            <a:spLocks noGrp="1"/>
          </p:cNvSpPr>
          <p:nvPr>
            <p:ph idx="1"/>
          </p:nvPr>
        </p:nvSpPr>
        <p:spPr/>
        <p:txBody>
          <a:bodyPr>
            <a:normAutofit/>
          </a:bodyPr>
          <a:lstStyle/>
          <a:p>
            <a:pPr algn="just"/>
            <a:r>
              <a:rPr lang="en-US" b="1" dirty="0" smtClean="0">
                <a:latin typeface="Times New Roman" pitchFamily="18" charset="0"/>
                <a:cs typeface="Times New Roman" pitchFamily="18" charset="0"/>
              </a:rPr>
              <a:t>Understand Risk</a:t>
            </a:r>
          </a:p>
          <a:p>
            <a:pPr lvl="1" algn="just"/>
            <a:r>
              <a:rPr lang="en-US" dirty="0" smtClean="0">
                <a:latin typeface="Times New Roman" pitchFamily="18" charset="0"/>
                <a:cs typeface="Times New Roman" pitchFamily="18" charset="0"/>
              </a:rPr>
              <a:t>The more you risk, the better the return should be.</a:t>
            </a:r>
          </a:p>
          <a:p>
            <a:pPr lvl="1" algn="just"/>
            <a:r>
              <a:rPr lang="en-US" dirty="0" smtClean="0">
                <a:latin typeface="Times New Roman" pitchFamily="18" charset="0"/>
                <a:cs typeface="Times New Roman" pitchFamily="18" charset="0"/>
              </a:rPr>
              <a:t>Risk-return trade off.</a:t>
            </a:r>
          </a:p>
          <a:p>
            <a:pPr lvl="1" algn="just"/>
            <a:r>
              <a:rPr lang="en-US" dirty="0" smtClean="0">
                <a:latin typeface="Times New Roman" pitchFamily="18" charset="0"/>
                <a:cs typeface="Times New Roman" pitchFamily="18" charset="0"/>
              </a:rPr>
              <a:t>Investment like stock and bonds that have a higher rate of return often have a higher risk of losing the principal that you invested.</a:t>
            </a:r>
          </a:p>
          <a:p>
            <a:pPr lvl="1" algn="just"/>
            <a:r>
              <a:rPr lang="en-US" dirty="0" smtClean="0">
                <a:latin typeface="Times New Roman" pitchFamily="18" charset="0"/>
                <a:cs typeface="Times New Roman" pitchFamily="18" charset="0"/>
              </a:rPr>
              <a:t>Investment like certificate of deposit  has a lower </a:t>
            </a:r>
            <a:r>
              <a:rPr lang="en-US" dirty="0" smtClean="0">
                <a:latin typeface="Times New Roman" pitchFamily="18" charset="0"/>
                <a:cs typeface="Times New Roman" pitchFamily="18" charset="0"/>
              </a:rPr>
              <a:t>rate of return often have a </a:t>
            </a:r>
            <a:r>
              <a:rPr lang="en-US" dirty="0" smtClean="0">
                <a:latin typeface="Times New Roman" pitchFamily="18" charset="0"/>
                <a:cs typeface="Times New Roman" pitchFamily="18" charset="0"/>
              </a:rPr>
              <a:t>lower </a:t>
            </a:r>
            <a:r>
              <a:rPr lang="en-US" dirty="0" smtClean="0">
                <a:latin typeface="Times New Roman" pitchFamily="18" charset="0"/>
                <a:cs typeface="Times New Roman" pitchFamily="18" charset="0"/>
              </a:rPr>
              <a:t>risk of losing the principal that you invested.</a:t>
            </a:r>
            <a:endParaRPr lang="en-US" dirty="0">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 Basic Principles of Financial Management</a:t>
            </a:r>
            <a:endParaRPr lang="en-US" dirty="0"/>
          </a:p>
        </p:txBody>
      </p:sp>
      <p:sp>
        <p:nvSpPr>
          <p:cNvPr id="3" name="Content Placeholder 2"/>
          <p:cNvSpPr>
            <a:spLocks noGrp="1"/>
          </p:cNvSpPr>
          <p:nvPr>
            <p:ph idx="1"/>
          </p:nvPr>
        </p:nvSpPr>
        <p:spPr/>
        <p:txBody>
          <a:bodyPr/>
          <a:lstStyle/>
          <a:p>
            <a:pPr algn="just"/>
            <a:r>
              <a:rPr lang="en-US" b="1" dirty="0" smtClean="0">
                <a:latin typeface="Times New Roman" pitchFamily="18" charset="0"/>
                <a:cs typeface="Times New Roman" pitchFamily="18" charset="0"/>
              </a:rPr>
              <a:t>Diversification is Not Just for Investments</a:t>
            </a:r>
          </a:p>
          <a:p>
            <a:pPr lvl="1" algn="just"/>
            <a:r>
              <a:rPr lang="en-US" dirty="0" smtClean="0">
                <a:latin typeface="Times New Roman" pitchFamily="18" charset="0"/>
                <a:cs typeface="Times New Roman" pitchFamily="18" charset="0"/>
              </a:rPr>
              <a:t>Find creative ways to diversify your income.</a:t>
            </a:r>
          </a:p>
          <a:p>
            <a:pPr lvl="1" algn="just"/>
            <a:r>
              <a:rPr lang="en-US" dirty="0" smtClean="0">
                <a:latin typeface="Times New Roman" pitchFamily="18" charset="0"/>
                <a:cs typeface="Times New Roman" pitchFamily="18" charset="0"/>
              </a:rPr>
              <a:t>Morris says:”The extra income can supplement your full time income or result in an exciting career change.”</a:t>
            </a:r>
          </a:p>
          <a:p>
            <a:pPr lvl="1" algn="just"/>
            <a:r>
              <a:rPr lang="en-US" dirty="0" smtClean="0">
                <a:latin typeface="Times New Roman" pitchFamily="18" charset="0"/>
                <a:cs typeface="Times New Roman" pitchFamily="18" charset="0"/>
              </a:rPr>
              <a:t>Even a slight improvement in income can positively change your financial profile.</a:t>
            </a:r>
            <a:endParaRPr lang="en-US" dirty="0">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 Basic Principles of Financial Management</a:t>
            </a:r>
            <a:endParaRPr lang="en-US" dirty="0"/>
          </a:p>
        </p:txBody>
      </p:sp>
      <p:sp>
        <p:nvSpPr>
          <p:cNvPr id="3" name="Content Placeholder 2"/>
          <p:cNvSpPr>
            <a:spLocks noGrp="1"/>
          </p:cNvSpPr>
          <p:nvPr>
            <p:ph idx="1"/>
          </p:nvPr>
        </p:nvSpPr>
        <p:spPr/>
        <p:txBody>
          <a:bodyPr/>
          <a:lstStyle/>
          <a:p>
            <a:pPr algn="just"/>
            <a:r>
              <a:rPr lang="en-US" b="1" dirty="0" smtClean="0">
                <a:latin typeface="Times New Roman" pitchFamily="18" charset="0"/>
                <a:cs typeface="Times New Roman" pitchFamily="18" charset="0"/>
              </a:rPr>
              <a:t>Maximize Your Employment Benefits</a:t>
            </a:r>
          </a:p>
          <a:p>
            <a:pPr lvl="1" algn="just"/>
            <a:r>
              <a:rPr lang="en-US" dirty="0" smtClean="0">
                <a:latin typeface="Times New Roman" pitchFamily="18" charset="0"/>
                <a:cs typeface="Times New Roman" pitchFamily="18" charset="0"/>
              </a:rPr>
              <a:t>Flexible spending accounts, medical insurance</a:t>
            </a:r>
            <a:endParaRPr lang="en-US" dirty="0">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 Basic Principles of Financial Management</a:t>
            </a:r>
            <a:endParaRPr lang="en-US" dirty="0"/>
          </a:p>
        </p:txBody>
      </p:sp>
      <p:sp>
        <p:nvSpPr>
          <p:cNvPr id="3" name="Content Placeholder 2"/>
          <p:cNvSpPr>
            <a:spLocks noGrp="1"/>
          </p:cNvSpPr>
          <p:nvPr>
            <p:ph idx="1"/>
          </p:nvPr>
        </p:nvSpPr>
        <p:spPr/>
        <p:txBody>
          <a:bodyPr/>
          <a:lstStyle/>
          <a:p>
            <a:pPr algn="just"/>
            <a:r>
              <a:rPr lang="en-US" b="1" dirty="0" smtClean="0">
                <a:latin typeface="Times New Roman" pitchFamily="18" charset="0"/>
                <a:cs typeface="Times New Roman" pitchFamily="18" charset="0"/>
              </a:rPr>
              <a:t>Pay Attention to Taxes</a:t>
            </a:r>
          </a:p>
          <a:p>
            <a:pPr lvl="1" algn="just"/>
            <a:r>
              <a:rPr lang="en-US" dirty="0" smtClean="0">
                <a:latin typeface="Times New Roman" pitchFamily="18" charset="0"/>
                <a:cs typeface="Times New Roman" pitchFamily="18" charset="0"/>
              </a:rPr>
              <a:t>Financial planning software helps you manage your tax information.</a:t>
            </a:r>
          </a:p>
          <a:p>
            <a:pPr lvl="1" algn="just"/>
            <a:r>
              <a:rPr lang="en-US" dirty="0" smtClean="0">
                <a:latin typeface="Times New Roman" pitchFamily="18" charset="0"/>
                <a:cs typeface="Times New Roman" pitchFamily="18" charset="0"/>
              </a:rPr>
              <a:t>Morris emphasizes, ”We all know that any money you make is going to be taxed. That is why it is important to consider the related tax implications for every investment.”</a:t>
            </a:r>
            <a:endParaRPr lang="en-US" dirty="0">
              <a:latin typeface="Times New Roman" pitchFamily="18" charset="0"/>
              <a:cs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 Basic Principles of Financial Management</a:t>
            </a:r>
            <a:endParaRPr lang="en-US" dirty="0"/>
          </a:p>
        </p:txBody>
      </p:sp>
      <p:sp>
        <p:nvSpPr>
          <p:cNvPr id="3" name="Content Placeholder 2"/>
          <p:cNvSpPr>
            <a:spLocks noGrp="1"/>
          </p:cNvSpPr>
          <p:nvPr>
            <p:ph idx="1"/>
          </p:nvPr>
        </p:nvSpPr>
        <p:spPr/>
        <p:txBody>
          <a:bodyPr/>
          <a:lstStyle/>
          <a:p>
            <a:pPr algn="just"/>
            <a:r>
              <a:rPr lang="en-US" b="1" dirty="0" smtClean="0">
                <a:latin typeface="Times New Roman" pitchFamily="18" charset="0"/>
                <a:cs typeface="Times New Roman" pitchFamily="18" charset="0"/>
              </a:rPr>
              <a:t>Plan for </a:t>
            </a:r>
            <a:r>
              <a:rPr lang="en-US" b="1" dirty="0" smtClean="0">
                <a:latin typeface="Times New Roman" pitchFamily="18" charset="0"/>
                <a:cs typeface="Times New Roman" pitchFamily="18" charset="0"/>
              </a:rPr>
              <a:t>t</a:t>
            </a:r>
            <a:r>
              <a:rPr lang="en-US" b="1" dirty="0" smtClean="0">
                <a:latin typeface="Times New Roman" pitchFamily="18" charset="0"/>
                <a:cs typeface="Times New Roman" pitchFamily="18" charset="0"/>
              </a:rPr>
              <a:t>he Unexpected</a:t>
            </a:r>
          </a:p>
          <a:p>
            <a:pPr lvl="1" algn="just"/>
            <a:r>
              <a:rPr lang="en-US" dirty="0" smtClean="0">
                <a:latin typeface="Times New Roman" pitchFamily="18" charset="0"/>
                <a:cs typeface="Times New Roman" pitchFamily="18" charset="0"/>
              </a:rPr>
              <a:t>Despite of your best effort, you may face unforeseen emergencies.</a:t>
            </a:r>
          </a:p>
          <a:p>
            <a:pPr lvl="1" algn="just"/>
            <a:r>
              <a:rPr lang="en-US" dirty="0" smtClean="0">
                <a:latin typeface="Times New Roman" pitchFamily="18" charset="0"/>
                <a:cs typeface="Times New Roman" pitchFamily="18" charset="0"/>
              </a:rPr>
              <a:t>Morris urges, ”Save enough money and stock up on insurance to be able to weather extended unemployment, accidents and natural disasters.”</a:t>
            </a:r>
          </a:p>
          <a:p>
            <a:pPr lvl="1" algn="just"/>
            <a:r>
              <a:rPr lang="en-US" dirty="0" smtClean="0">
                <a:latin typeface="Times New Roman" pitchFamily="18" charset="0"/>
                <a:cs typeface="Times New Roman" pitchFamily="18" charset="0"/>
              </a:rPr>
              <a:t>Not to derail long term goal.</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Functions of Management</a:t>
            </a:r>
            <a:endParaRPr lang="en-US" b="1" dirty="0"/>
          </a:p>
        </p:txBody>
      </p:sp>
      <p:sp>
        <p:nvSpPr>
          <p:cNvPr id="3" name="Content Placeholder 2"/>
          <p:cNvSpPr>
            <a:spLocks noGrp="1"/>
          </p:cNvSpPr>
          <p:nvPr>
            <p:ph idx="1"/>
          </p:nvPr>
        </p:nvSpPr>
        <p:spPr/>
        <p:txBody>
          <a:bodyPr/>
          <a:lstStyle/>
          <a:p>
            <a:pPr algn="just">
              <a:buNone/>
            </a:pPr>
            <a:r>
              <a:rPr lang="en-US" dirty="0" smtClean="0">
                <a:latin typeface="Times New Roman" pitchFamily="18" charset="0"/>
                <a:cs typeface="Times New Roman" pitchFamily="18" charset="0"/>
              </a:rPr>
              <a:t>Five managerial functions need to perform by a manager</a:t>
            </a:r>
          </a:p>
          <a:p>
            <a:pPr algn="just">
              <a:buFont typeface="Wingdings" pitchFamily="2" charset="2"/>
              <a:buChar char="§"/>
            </a:pPr>
            <a:r>
              <a:rPr lang="en-US" dirty="0" smtClean="0">
                <a:latin typeface="Times New Roman" pitchFamily="18" charset="0"/>
                <a:cs typeface="Times New Roman" pitchFamily="18" charset="0"/>
              </a:rPr>
              <a:t>Planning</a:t>
            </a:r>
          </a:p>
          <a:p>
            <a:pPr algn="just">
              <a:buFont typeface="Wingdings" pitchFamily="2" charset="2"/>
              <a:buChar char="§"/>
            </a:pPr>
            <a:r>
              <a:rPr lang="en-US" dirty="0" smtClean="0">
                <a:latin typeface="Times New Roman" pitchFamily="18" charset="0"/>
                <a:cs typeface="Times New Roman" pitchFamily="18" charset="0"/>
              </a:rPr>
              <a:t>Organizing</a:t>
            </a:r>
          </a:p>
          <a:p>
            <a:pPr algn="just">
              <a:buFont typeface="Wingdings" pitchFamily="2" charset="2"/>
              <a:buChar char="§"/>
            </a:pPr>
            <a:r>
              <a:rPr lang="en-US" dirty="0" smtClean="0">
                <a:latin typeface="Times New Roman" pitchFamily="18" charset="0"/>
                <a:cs typeface="Times New Roman" pitchFamily="18" charset="0"/>
              </a:rPr>
              <a:t>Staffing</a:t>
            </a:r>
          </a:p>
          <a:p>
            <a:pPr algn="just">
              <a:buFont typeface="Wingdings" pitchFamily="2" charset="2"/>
              <a:buChar char="§"/>
            </a:pPr>
            <a:r>
              <a:rPr lang="en-US" dirty="0" smtClean="0">
                <a:latin typeface="Times New Roman" pitchFamily="18" charset="0"/>
                <a:cs typeface="Times New Roman" pitchFamily="18" charset="0"/>
              </a:rPr>
              <a:t>Leading </a:t>
            </a:r>
          </a:p>
          <a:p>
            <a:pPr algn="just">
              <a:buFont typeface="Wingdings" pitchFamily="2" charset="2"/>
              <a:buChar char="§"/>
            </a:pPr>
            <a:r>
              <a:rPr lang="en-US" dirty="0" smtClean="0">
                <a:latin typeface="Times New Roman" pitchFamily="18" charset="0"/>
                <a:cs typeface="Times New Roman" pitchFamily="18" charset="0"/>
              </a:rPr>
              <a:t>Controlling</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Functions of Management</a:t>
            </a:r>
            <a:endParaRPr lang="en-US" b="1" dirty="0"/>
          </a:p>
        </p:txBody>
      </p:sp>
      <p:sp>
        <p:nvSpPr>
          <p:cNvPr id="3" name="Content Placeholder 2"/>
          <p:cNvSpPr>
            <a:spLocks noGrp="1"/>
          </p:cNvSpPr>
          <p:nvPr>
            <p:ph idx="1"/>
          </p:nvPr>
        </p:nvSpPr>
        <p:spPr/>
        <p:txBody>
          <a:bodyPr/>
          <a:lstStyle/>
          <a:p>
            <a:pPr algn="just"/>
            <a:r>
              <a:rPr lang="en-US" b="1" dirty="0" smtClean="0">
                <a:latin typeface="Times New Roman" pitchFamily="18" charset="0"/>
                <a:cs typeface="Times New Roman" pitchFamily="18" charset="0"/>
              </a:rPr>
              <a:t>Planning</a:t>
            </a:r>
          </a:p>
          <a:p>
            <a:pPr algn="just">
              <a:buNone/>
            </a:pPr>
            <a:r>
              <a:rPr lang="en-US" dirty="0" smtClean="0">
                <a:latin typeface="Times New Roman" pitchFamily="18" charset="0"/>
                <a:cs typeface="Times New Roman" pitchFamily="18" charset="0"/>
              </a:rPr>
              <a:t>    Selecting missions and objectives as well as actions to achieve them, which requires decision making.</a:t>
            </a:r>
          </a:p>
          <a:p>
            <a:pPr algn="just"/>
            <a:r>
              <a:rPr lang="en-US" b="1" dirty="0" smtClean="0">
                <a:latin typeface="Times New Roman" pitchFamily="18" charset="0"/>
                <a:cs typeface="Times New Roman" pitchFamily="18" charset="0"/>
              </a:rPr>
              <a:t>Organizing</a:t>
            </a:r>
          </a:p>
          <a:p>
            <a:pPr algn="just">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Establishing an </a:t>
            </a:r>
            <a:r>
              <a:rPr lang="en-US" dirty="0" smtClean="0">
                <a:solidFill>
                  <a:schemeClr val="tx2">
                    <a:lumMod val="60000"/>
                    <a:lumOff val="40000"/>
                  </a:schemeClr>
                </a:solidFill>
                <a:latin typeface="Times New Roman" pitchFamily="18" charset="0"/>
                <a:cs typeface="Times New Roman" pitchFamily="18" charset="0"/>
              </a:rPr>
              <a:t>intentional</a:t>
            </a:r>
            <a:r>
              <a:rPr lang="en-US" dirty="0" smtClean="0">
                <a:latin typeface="Times New Roman" pitchFamily="18" charset="0"/>
                <a:cs typeface="Times New Roman" pitchFamily="18" charset="0"/>
              </a:rPr>
              <a:t> structure of roles for people to fill in an organization.</a:t>
            </a:r>
          </a:p>
          <a:p>
            <a:pPr algn="just">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Chain of command, WBDS</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Functions of Management</a:t>
            </a:r>
            <a:endParaRPr lang="en-US" b="1" dirty="0"/>
          </a:p>
        </p:txBody>
      </p:sp>
      <p:sp>
        <p:nvSpPr>
          <p:cNvPr id="3" name="Content Placeholder 2"/>
          <p:cNvSpPr>
            <a:spLocks noGrp="1"/>
          </p:cNvSpPr>
          <p:nvPr>
            <p:ph idx="1"/>
          </p:nvPr>
        </p:nvSpPr>
        <p:spPr/>
        <p:txBody>
          <a:bodyPr/>
          <a:lstStyle/>
          <a:p>
            <a:pPr algn="just"/>
            <a:r>
              <a:rPr lang="en-US" b="1" dirty="0" smtClean="0">
                <a:latin typeface="Times New Roman" pitchFamily="18" charset="0"/>
                <a:cs typeface="Times New Roman" pitchFamily="18" charset="0"/>
              </a:rPr>
              <a:t>Staffing</a:t>
            </a:r>
          </a:p>
          <a:p>
            <a:pPr algn="just">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Filling and keeping filled, the position in the organization structure. This is done by work-force recruitments, inventorying the people available, and recruiting, selecting, placing, promoting and training.</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Functions of Management</a:t>
            </a:r>
            <a:endParaRPr lang="en-US" b="1" dirty="0"/>
          </a:p>
        </p:txBody>
      </p:sp>
      <p:sp>
        <p:nvSpPr>
          <p:cNvPr id="3" name="Content Placeholder 2"/>
          <p:cNvSpPr>
            <a:spLocks noGrp="1"/>
          </p:cNvSpPr>
          <p:nvPr>
            <p:ph idx="1"/>
          </p:nvPr>
        </p:nvSpPr>
        <p:spPr/>
        <p:txBody>
          <a:bodyPr/>
          <a:lstStyle/>
          <a:p>
            <a:pPr algn="just"/>
            <a:r>
              <a:rPr lang="en-US" b="1" dirty="0" smtClean="0">
                <a:latin typeface="Times New Roman" pitchFamily="18" charset="0"/>
                <a:cs typeface="Times New Roman" pitchFamily="18" charset="0"/>
              </a:rPr>
              <a:t>Leading</a:t>
            </a:r>
          </a:p>
          <a:p>
            <a:pPr algn="just">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Influencing people so that they will contribute to organizational and group goals.</a:t>
            </a:r>
          </a:p>
          <a:p>
            <a:pPr algn="just"/>
            <a:r>
              <a:rPr lang="en-US" b="1" dirty="0" smtClean="0">
                <a:latin typeface="Times New Roman" pitchFamily="18" charset="0"/>
                <a:cs typeface="Times New Roman" pitchFamily="18" charset="0"/>
              </a:rPr>
              <a:t>Controlling</a:t>
            </a:r>
          </a:p>
          <a:p>
            <a:pPr algn="just">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Measuring and correcting individual and organizational performance to ensure that events conform to plans.</a:t>
            </a: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Managerial Functions at Different Organizational Levels</a:t>
            </a:r>
            <a:endParaRPr lang="en-US" b="1" dirty="0"/>
          </a:p>
        </p:txBody>
      </p:sp>
      <p:sp>
        <p:nvSpPr>
          <p:cNvPr id="3" name="Content Placeholder 2"/>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All managers carry out managerial functions, but time spent for each function may differ.</a:t>
            </a:r>
          </a:p>
          <a:p>
            <a:pPr algn="just"/>
            <a:r>
              <a:rPr lang="en-US" dirty="0" smtClean="0">
                <a:latin typeface="Times New Roman" pitchFamily="18" charset="0"/>
                <a:cs typeface="Times New Roman" pitchFamily="18" charset="0"/>
              </a:rPr>
              <a:t>Top-level managers spend more time on planning and organizing than do lower-level managers.</a:t>
            </a:r>
          </a:p>
          <a:p>
            <a:pPr algn="just"/>
            <a:r>
              <a:rPr lang="en-US" dirty="0" smtClean="0">
                <a:latin typeface="Times New Roman" pitchFamily="18" charset="0"/>
                <a:cs typeface="Times New Roman" pitchFamily="18" charset="0"/>
              </a:rPr>
              <a:t>Leading, on the other hand, takes a great deal of time for first line supervisors.</a:t>
            </a:r>
          </a:p>
          <a:p>
            <a:pPr algn="just"/>
            <a:r>
              <a:rPr lang="en-US" dirty="0" smtClean="0">
                <a:latin typeface="Times New Roman" pitchFamily="18" charset="0"/>
                <a:cs typeface="Times New Roman" pitchFamily="18" charset="0"/>
              </a:rPr>
              <a:t>Controlling time varies slightly at different levels.</a:t>
            </a: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433</TotalTime>
  <Words>2012</Words>
  <Application>Microsoft Office PowerPoint</Application>
  <PresentationFormat>On-screen Show (4:3)</PresentationFormat>
  <Paragraphs>223</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Module</vt:lpstr>
      <vt:lpstr>ME-4117 Industrial Management</vt:lpstr>
      <vt:lpstr>Definition of Management</vt:lpstr>
      <vt:lpstr>Definition of Management</vt:lpstr>
      <vt:lpstr>Definition of Management</vt:lpstr>
      <vt:lpstr>The Functions of Management</vt:lpstr>
      <vt:lpstr>The Functions of Management</vt:lpstr>
      <vt:lpstr>The Functions of Management</vt:lpstr>
      <vt:lpstr>The Functions of Management</vt:lpstr>
      <vt:lpstr>Managerial Functions at Different Organizational Levels</vt:lpstr>
      <vt:lpstr>Managerial skills and Organizational Hierarchy</vt:lpstr>
      <vt:lpstr>Managerial skills and Organizational Hierarchy</vt:lpstr>
      <vt:lpstr>The Goals of All Managers and Organizations</vt:lpstr>
      <vt:lpstr>Some Key Terms</vt:lpstr>
      <vt:lpstr>Some Key Terms</vt:lpstr>
      <vt:lpstr>The Evolution of Management Thought</vt:lpstr>
      <vt:lpstr>Frederick Taylor’s scientific management</vt:lpstr>
      <vt:lpstr>Frederick Taylor’s scientific management</vt:lpstr>
      <vt:lpstr>Frederick Taylor’s scientific management</vt:lpstr>
      <vt:lpstr>Henri Fayol’s modern operational management theory</vt:lpstr>
      <vt:lpstr>Henri Fayol’s 14 Principles</vt:lpstr>
      <vt:lpstr>Henri Fayol’s 14 Principles</vt:lpstr>
      <vt:lpstr>Henri Fayol’s 14 Principles</vt:lpstr>
      <vt:lpstr>Henri Fayol’s 14 Principles</vt:lpstr>
      <vt:lpstr>Henri Fayol’s 14 Principles</vt:lpstr>
      <vt:lpstr>Henri Fayol’s 14 Principles</vt:lpstr>
      <vt:lpstr>Henri Fayol’s 14 Principles</vt:lpstr>
      <vt:lpstr>Henri Fayol’s 14 Principles</vt:lpstr>
      <vt:lpstr>Henri Fayol’s 14 Principles</vt:lpstr>
      <vt:lpstr>Henri Fayol’s 14 Principles</vt:lpstr>
      <vt:lpstr>Henri Fayol’s 14 Principles</vt:lpstr>
      <vt:lpstr>Henri Fayol’s 14 Principles</vt:lpstr>
      <vt:lpstr>Henri Fayol’s 14 Principles</vt:lpstr>
      <vt:lpstr>Elton Mayo and F.J. Roethlisberger’s Hawthorne studies </vt:lpstr>
      <vt:lpstr>Elton Mayo and F.J. Roethlisberger’s Hawthorne studies </vt:lpstr>
      <vt:lpstr>Elton Mayo and F.J. Roethlisberger’s Hawthorne studies </vt:lpstr>
      <vt:lpstr>Financial Management</vt:lpstr>
      <vt:lpstr>Financial Management</vt:lpstr>
      <vt:lpstr>Financial Management</vt:lpstr>
      <vt:lpstr>10 Basic Principles of Financial Management</vt:lpstr>
      <vt:lpstr>10 Basic Principles of Financial Management</vt:lpstr>
      <vt:lpstr>10 Basic Principles of Financial Management</vt:lpstr>
      <vt:lpstr>10 Basic Principles of Financial Management</vt:lpstr>
      <vt:lpstr>10 Basic Principles of Financial Management</vt:lpstr>
      <vt:lpstr>10 Basic Principles of Financial Management</vt:lpstr>
      <vt:lpstr>10 Basic Principles of Financial Management</vt:lpstr>
      <vt:lpstr>10 Basic Principles of Financial Management</vt:lpstr>
      <vt:lpstr>10 Basic Principles of Financial Management</vt:lpstr>
      <vt:lpstr>10 Basic Principles of Financial Management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ME-4117 Industrial Management</dc:title>
  <dc:creator>User</dc:creator>
  <cp:lastModifiedBy>User</cp:lastModifiedBy>
  <cp:revision>10</cp:revision>
  <dcterms:created xsi:type="dcterms:W3CDTF">2018-05-06T15:01:23Z</dcterms:created>
  <dcterms:modified xsi:type="dcterms:W3CDTF">2018-05-12T11:22:15Z</dcterms:modified>
</cp:coreProperties>
</file>