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52"/>
  </p:notesMasterIdLst>
  <p:sldIdLst>
    <p:sldId id="256"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290" r:id="rId41"/>
    <p:sldId id="337" r:id="rId42"/>
    <p:sldId id="341" r:id="rId43"/>
    <p:sldId id="342" r:id="rId44"/>
    <p:sldId id="343" r:id="rId45"/>
    <p:sldId id="344" r:id="rId46"/>
    <p:sldId id="345" r:id="rId47"/>
    <p:sldId id="338" r:id="rId48"/>
    <p:sldId id="339" r:id="rId49"/>
    <p:sldId id="340" r:id="rId50"/>
    <p:sldId id="283"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7" d="100"/>
          <a:sy n="47" d="100"/>
        </p:scale>
        <p:origin x="-306"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BDDB98C4-C559-47F3-B3A8-1725AE753341}" type="datetimeFigureOut">
              <a:rPr lang="en-US"/>
              <a:pPr>
                <a:defRPr/>
              </a:pPr>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5A16B85A-08DC-4B45-8552-9D36DF65C7EF}" type="slidenum">
              <a:rPr lang="en-US"/>
              <a:pPr>
                <a:defRPr/>
              </a:pPr>
              <a:t>‹#›</a:t>
            </a:fld>
            <a:endParaRPr lang="en-US"/>
          </a:p>
        </p:txBody>
      </p:sp>
    </p:spTree>
    <p:extLst>
      <p:ext uri="{BB962C8B-B14F-4D97-AF65-F5344CB8AC3E}">
        <p14:creationId xmlns:p14="http://schemas.microsoft.com/office/powerpoint/2010/main" val="1780676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BAB82A-BB54-41FF-ADF9-64F3D2893522}" type="slidenum">
              <a:rPr lang="en-US" smtClean="0"/>
              <a:pPr>
                <a:defRPr/>
              </a:pPr>
              <a:t>7</a:t>
            </a:fld>
            <a:endParaRPr lang="en-US"/>
          </a:p>
        </p:txBody>
      </p:sp>
    </p:spTree>
    <p:extLst>
      <p:ext uri="{BB962C8B-B14F-4D97-AF65-F5344CB8AC3E}">
        <p14:creationId xmlns:p14="http://schemas.microsoft.com/office/powerpoint/2010/main" val="266159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89B200F-E8AA-4D49-BEBC-438E965DED7D}" type="datetimeFigureOut">
              <a:rPr lang="en-US"/>
              <a:pPr>
                <a:defRPr/>
              </a:pPr>
              <a:t>5/21/2018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0D1504-961D-46B2-94AB-5FF974F742AA}" type="slidenum">
              <a:rPr lang="en-US"/>
              <a:pPr>
                <a:defRPr/>
              </a:pPr>
              <a:t>‹#›</a:t>
            </a:fld>
            <a:endParaRPr lang="en-US"/>
          </a:p>
        </p:txBody>
      </p:sp>
    </p:spTree>
    <p:extLst>
      <p:ext uri="{BB962C8B-B14F-4D97-AF65-F5344CB8AC3E}">
        <p14:creationId xmlns:p14="http://schemas.microsoft.com/office/powerpoint/2010/main" val="76683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D6C349-2D04-4AE2-A14C-96C63A12E7B2}" type="datetimeFigureOut">
              <a:rPr lang="en-US"/>
              <a:pPr>
                <a:defRPr/>
              </a:pPr>
              <a:t>5/21/2018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6AA76B-EFF2-4884-996C-AC0B7AAF12FA}" type="slidenum">
              <a:rPr lang="en-US"/>
              <a:pPr>
                <a:defRPr/>
              </a:pPr>
              <a:t>‹#›</a:t>
            </a:fld>
            <a:endParaRPr lang="en-US"/>
          </a:p>
        </p:txBody>
      </p:sp>
    </p:spTree>
    <p:extLst>
      <p:ext uri="{BB962C8B-B14F-4D97-AF65-F5344CB8AC3E}">
        <p14:creationId xmlns:p14="http://schemas.microsoft.com/office/powerpoint/2010/main" val="3931265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F2EC76-B7C9-47A0-89A5-77923857A9A2}" type="datetimeFigureOut">
              <a:rPr lang="en-US"/>
              <a:pPr>
                <a:defRPr/>
              </a:pPr>
              <a:t>5/21/2018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A8B0C7-4EB1-4C9A-B446-9A885D28F18F}" type="slidenum">
              <a:rPr lang="en-US"/>
              <a:pPr>
                <a:defRPr/>
              </a:pPr>
              <a:t>‹#›</a:t>
            </a:fld>
            <a:endParaRPr lang="en-US"/>
          </a:p>
        </p:txBody>
      </p:sp>
    </p:spTree>
    <p:extLst>
      <p:ext uri="{BB962C8B-B14F-4D97-AF65-F5344CB8AC3E}">
        <p14:creationId xmlns:p14="http://schemas.microsoft.com/office/powerpoint/2010/main" val="203993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425CD8-E0FE-4C1D-9193-01BA96AF6A5D}" type="datetimeFigureOut">
              <a:rPr lang="en-US"/>
              <a:pPr>
                <a:defRPr/>
              </a:pPr>
              <a:t>5/21/2018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0E2AC9-3DFF-4E16-8356-CD3D3CB6C745}" type="slidenum">
              <a:rPr lang="en-US"/>
              <a:pPr>
                <a:defRPr/>
              </a:pPr>
              <a:t>‹#›</a:t>
            </a:fld>
            <a:endParaRPr lang="en-US"/>
          </a:p>
        </p:txBody>
      </p:sp>
    </p:spTree>
    <p:extLst>
      <p:ext uri="{BB962C8B-B14F-4D97-AF65-F5344CB8AC3E}">
        <p14:creationId xmlns:p14="http://schemas.microsoft.com/office/powerpoint/2010/main" val="18039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8E1D213-BF90-4D57-94E6-25B3EA5C8223}" type="datetimeFigureOut">
              <a:rPr lang="en-US"/>
              <a:pPr>
                <a:defRPr/>
              </a:pPr>
              <a:t>5/21/2018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6709A5-0DA7-4761-82A4-3154E3128A78}" type="slidenum">
              <a:rPr lang="en-US"/>
              <a:pPr>
                <a:defRPr/>
              </a:pPr>
              <a:t>‹#›</a:t>
            </a:fld>
            <a:endParaRPr lang="en-US"/>
          </a:p>
        </p:txBody>
      </p:sp>
    </p:spTree>
    <p:extLst>
      <p:ext uri="{BB962C8B-B14F-4D97-AF65-F5344CB8AC3E}">
        <p14:creationId xmlns:p14="http://schemas.microsoft.com/office/powerpoint/2010/main" val="674079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1978343-C621-4742-A33D-F183572B10E2}" type="datetimeFigureOut">
              <a:rPr lang="en-US"/>
              <a:pPr>
                <a:defRPr/>
              </a:pPr>
              <a:t>5/21/2018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5622AF-80A6-448B-BCA4-38C9DE208753}" type="slidenum">
              <a:rPr lang="en-US"/>
              <a:pPr>
                <a:defRPr/>
              </a:pPr>
              <a:t>‹#›</a:t>
            </a:fld>
            <a:endParaRPr lang="en-US"/>
          </a:p>
        </p:txBody>
      </p:sp>
    </p:spTree>
    <p:extLst>
      <p:ext uri="{BB962C8B-B14F-4D97-AF65-F5344CB8AC3E}">
        <p14:creationId xmlns:p14="http://schemas.microsoft.com/office/powerpoint/2010/main" val="289122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D6B3168-7E4A-465A-B67B-BFFE813D2C66}" type="datetimeFigureOut">
              <a:rPr lang="en-US"/>
              <a:pPr>
                <a:defRPr/>
              </a:pPr>
              <a:t>5/21/2018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E8E1026-2C17-43D4-A267-FE104405EE1D}" type="slidenum">
              <a:rPr lang="en-US"/>
              <a:pPr>
                <a:defRPr/>
              </a:pPr>
              <a:t>‹#›</a:t>
            </a:fld>
            <a:endParaRPr lang="en-US"/>
          </a:p>
        </p:txBody>
      </p:sp>
    </p:spTree>
    <p:extLst>
      <p:ext uri="{BB962C8B-B14F-4D97-AF65-F5344CB8AC3E}">
        <p14:creationId xmlns:p14="http://schemas.microsoft.com/office/powerpoint/2010/main" val="215426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E9E310A-F8D5-4BCF-A314-2D3548A695FD}" type="datetimeFigureOut">
              <a:rPr lang="en-US"/>
              <a:pPr>
                <a:defRPr/>
              </a:pPr>
              <a:t>5/21/2018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B84A8DB-E36D-450A-8554-6D5A9FE5E734}" type="slidenum">
              <a:rPr lang="en-US"/>
              <a:pPr>
                <a:defRPr/>
              </a:pPr>
              <a:t>‹#›</a:t>
            </a:fld>
            <a:endParaRPr lang="en-US"/>
          </a:p>
        </p:txBody>
      </p:sp>
    </p:spTree>
    <p:extLst>
      <p:ext uri="{BB962C8B-B14F-4D97-AF65-F5344CB8AC3E}">
        <p14:creationId xmlns:p14="http://schemas.microsoft.com/office/powerpoint/2010/main" val="118506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633673F-3101-4769-801E-176C46086533}" type="datetimeFigureOut">
              <a:rPr lang="en-US"/>
              <a:pPr>
                <a:defRPr/>
              </a:pPr>
              <a:t>5/21/2018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E89B5D1-8900-432A-A3C2-BD7A7F84CC37}" type="slidenum">
              <a:rPr lang="en-US"/>
              <a:pPr>
                <a:defRPr/>
              </a:pPr>
              <a:t>‹#›</a:t>
            </a:fld>
            <a:endParaRPr lang="en-US"/>
          </a:p>
        </p:txBody>
      </p:sp>
    </p:spTree>
    <p:extLst>
      <p:ext uri="{BB962C8B-B14F-4D97-AF65-F5344CB8AC3E}">
        <p14:creationId xmlns:p14="http://schemas.microsoft.com/office/powerpoint/2010/main" val="268992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9F6F712-F6B7-48AE-A647-6E999F69C0E5}" type="datetimeFigureOut">
              <a:rPr lang="en-US"/>
              <a:pPr>
                <a:defRPr/>
              </a:pPr>
              <a:t>5/21/2018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9941CE1-A79E-445C-83DD-3741C1842FA7}" type="slidenum">
              <a:rPr lang="en-US"/>
              <a:pPr>
                <a:defRPr/>
              </a:pPr>
              <a:t>‹#›</a:t>
            </a:fld>
            <a:endParaRPr lang="en-US"/>
          </a:p>
        </p:txBody>
      </p:sp>
    </p:spTree>
    <p:extLst>
      <p:ext uri="{BB962C8B-B14F-4D97-AF65-F5344CB8AC3E}">
        <p14:creationId xmlns:p14="http://schemas.microsoft.com/office/powerpoint/2010/main" val="369147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8B7BEC4-5535-4CBC-99AB-C6F8D14032D2}" type="datetimeFigureOut">
              <a:rPr lang="en-US"/>
              <a:pPr>
                <a:defRPr/>
              </a:pPr>
              <a:t>5/21/2018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B4219C-83A0-4802-B6F8-49C69E6E658F}" type="slidenum">
              <a:rPr lang="en-US"/>
              <a:pPr>
                <a:defRPr/>
              </a:pPr>
              <a:t>‹#›</a:t>
            </a:fld>
            <a:endParaRPr lang="en-US"/>
          </a:p>
        </p:txBody>
      </p:sp>
    </p:spTree>
    <p:extLst>
      <p:ext uri="{BB962C8B-B14F-4D97-AF65-F5344CB8AC3E}">
        <p14:creationId xmlns:p14="http://schemas.microsoft.com/office/powerpoint/2010/main" val="235963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519DA6C-F19C-4C76-88A9-8AF9CB631B6B}" type="datetimeFigureOut">
              <a:rPr lang="en-US"/>
              <a:pPr>
                <a:defRPr/>
              </a:pPr>
              <a:t>5/21/2018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F16CF300-74BC-47ED-AD34-C1315951830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876550" y="100013"/>
            <a:ext cx="6248400" cy="1271587"/>
          </a:xfrm>
        </p:spPr>
        <p:txBody>
          <a:bodyPr/>
          <a:lstStyle/>
          <a:p>
            <a:r>
              <a:rPr lang="en-US" sz="4000" dirty="0" smtClean="0"/>
              <a:t/>
            </a:r>
            <a:br>
              <a:rPr lang="en-US" sz="4000" dirty="0" smtClean="0"/>
            </a:br>
            <a:r>
              <a:rPr lang="en-US" sz="4000" dirty="0" smtClean="0"/>
              <a:t> </a:t>
            </a:r>
            <a:r>
              <a:rPr lang="en-US" sz="4000" dirty="0" smtClean="0"/>
              <a:t>Local Search and Constraints Satisfaction problem</a:t>
            </a:r>
            <a:endParaRPr lang="en-US" sz="4000" b="1" dirty="0" smtClean="0">
              <a:solidFill>
                <a:srgbClr val="00B050"/>
              </a:solidFill>
            </a:endParaRPr>
          </a:p>
        </p:txBody>
      </p:sp>
      <p:sp>
        <p:nvSpPr>
          <p:cNvPr id="2051" name="Subtitle 2"/>
          <p:cNvSpPr>
            <a:spLocks noGrp="1"/>
          </p:cNvSpPr>
          <p:nvPr>
            <p:ph type="subTitle" idx="1"/>
          </p:nvPr>
        </p:nvSpPr>
        <p:spPr>
          <a:xfrm>
            <a:off x="1438275" y="1905000"/>
            <a:ext cx="6400800" cy="914400"/>
          </a:xfrm>
        </p:spPr>
        <p:txBody>
          <a:bodyPr/>
          <a:lstStyle/>
          <a:p>
            <a:pPr eaLnBrk="1" hangingPunct="1"/>
            <a:r>
              <a:rPr lang="en-US" b="1" smtClean="0">
                <a:solidFill>
                  <a:schemeClr val="tx1"/>
                </a:solidFill>
              </a:rPr>
              <a:t>Chapter-3</a:t>
            </a:r>
          </a:p>
        </p:txBody>
      </p:sp>
      <p:pic>
        <p:nvPicPr>
          <p:cNvPr id="205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003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ChangeArrowheads="1"/>
          </p:cNvSpPr>
          <p:nvPr/>
        </p:nvSpPr>
        <p:spPr bwMode="auto">
          <a:xfrm>
            <a:off x="533400" y="224118"/>
            <a:ext cx="594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dirty="0">
                <a:latin typeface="Times New Roman" pitchFamily="18" charset="0"/>
                <a:cs typeface="Times New Roman" pitchFamily="18" charset="0"/>
              </a:rPr>
              <a:t>Hill Climbing Algorithm</a:t>
            </a:r>
          </a:p>
        </p:txBody>
      </p:sp>
      <p:sp>
        <p:nvSpPr>
          <p:cNvPr id="67587" name="Rectangle 2"/>
          <p:cNvSpPr>
            <a:spLocks noChangeArrowheads="1"/>
          </p:cNvSpPr>
          <p:nvPr/>
        </p:nvSpPr>
        <p:spPr bwMode="auto">
          <a:xfrm>
            <a:off x="228600" y="874713"/>
            <a:ext cx="8458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latin typeface="Times New Roman" pitchFamily="18" charset="0"/>
                <a:cs typeface="Times New Roman" pitchFamily="18" charset="0"/>
              </a:rPr>
              <a:t>Maximization function is called Objective Function</a:t>
            </a:r>
          </a:p>
          <a:p>
            <a:r>
              <a:rPr lang="en-US" sz="2400" dirty="0">
                <a:latin typeface="Times New Roman" pitchFamily="18" charset="0"/>
                <a:cs typeface="Times New Roman" pitchFamily="18" charset="0"/>
              </a:rPr>
              <a:t> Minimization function is called Heuristic Cost function</a:t>
            </a:r>
          </a:p>
          <a:p>
            <a:r>
              <a:rPr lang="en-US" sz="2400" dirty="0">
                <a:latin typeface="Times New Roman" pitchFamily="18" charset="0"/>
                <a:cs typeface="Times New Roman" pitchFamily="18" charset="0"/>
              </a:rPr>
              <a:t> Heuristic cost= distance, time, money spent</a:t>
            </a:r>
          </a:p>
          <a:p>
            <a:r>
              <a:rPr lang="en-US" sz="2400" dirty="0">
                <a:latin typeface="Times New Roman" pitchFamily="18" charset="0"/>
                <a:cs typeface="Times New Roman" pitchFamily="18" charset="0"/>
              </a:rPr>
              <a:t> Objective function= profit, success</a:t>
            </a:r>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73338"/>
            <a:ext cx="67818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540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ChangeArrowheads="1"/>
          </p:cNvSpPr>
          <p:nvPr/>
        </p:nvSpPr>
        <p:spPr bwMode="auto">
          <a:xfrm>
            <a:off x="1458433" y="0"/>
            <a:ext cx="594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dirty="0">
                <a:solidFill>
                  <a:srgbClr val="00B050"/>
                </a:solidFill>
                <a:latin typeface="Times New Roman" pitchFamily="18" charset="0"/>
                <a:cs typeface="Times New Roman" pitchFamily="18" charset="0"/>
              </a:rPr>
              <a:t>Hill Climbing Algorithm</a:t>
            </a:r>
          </a:p>
        </p:txBody>
      </p:sp>
      <p:sp>
        <p:nvSpPr>
          <p:cNvPr id="4" name="Rectangle 3"/>
          <p:cNvSpPr/>
          <p:nvPr/>
        </p:nvSpPr>
        <p:spPr>
          <a:xfrm>
            <a:off x="452438" y="876300"/>
            <a:ext cx="8763000" cy="4524315"/>
          </a:xfrm>
          <a:prstGeom prst="rect">
            <a:avLst/>
          </a:prstGeom>
        </p:spPr>
        <p:txBody>
          <a:bodyPr>
            <a:spAutoFit/>
          </a:bodyPr>
          <a:lstStyle/>
          <a:p>
            <a:pPr marL="342900" indent="-342900">
              <a:buFont typeface="+mj-lt"/>
              <a:buAutoNum type="arabicPeriod"/>
              <a:defRPr/>
            </a:pPr>
            <a:r>
              <a:rPr lang="en-US" sz="2400" dirty="0">
                <a:latin typeface="Times New Roman" pitchFamily="18" charset="0"/>
                <a:cs typeface="Times New Roman" pitchFamily="18" charset="0"/>
              </a:rPr>
              <a:t>Evaluate the initial state. If it is the goal state then return and quit. Otherwise continue with initial state as current state.</a:t>
            </a:r>
          </a:p>
          <a:p>
            <a:pPr marL="342900" indent="-342900">
              <a:buFont typeface="+mj-lt"/>
              <a:buAutoNum type="arabicPeriod"/>
              <a:defRPr/>
            </a:pPr>
            <a:r>
              <a:rPr lang="en-US" sz="2400" dirty="0">
                <a:latin typeface="Times New Roman" pitchFamily="18" charset="0"/>
                <a:cs typeface="Times New Roman" pitchFamily="18" charset="0"/>
              </a:rPr>
              <a:t>Loop until a solution is found or until there are no new operators left to be applied to the current state:</a:t>
            </a:r>
          </a:p>
          <a:p>
            <a:pPr>
              <a:defRPr/>
            </a:pPr>
            <a:r>
              <a:rPr lang="en-US" sz="2400" dirty="0">
                <a:latin typeface="Times New Roman" pitchFamily="18" charset="0"/>
                <a:cs typeface="Times New Roman" pitchFamily="18" charset="0"/>
              </a:rPr>
              <a:t>a. Select operator that has not been applied to the current  state and apply it to </a:t>
            </a:r>
            <a:r>
              <a:rPr lang="en-US" sz="2400" dirty="0" smtClean="0">
                <a:latin typeface="Times New Roman" pitchFamily="18" charset="0"/>
                <a:cs typeface="Times New Roman" pitchFamily="18" charset="0"/>
              </a:rPr>
              <a:t>produce </a:t>
            </a:r>
            <a:r>
              <a:rPr lang="en-US" sz="2400" dirty="0">
                <a:latin typeface="Times New Roman" pitchFamily="18" charset="0"/>
                <a:cs typeface="Times New Roman" pitchFamily="18" charset="0"/>
              </a:rPr>
              <a:t>the new state.</a:t>
            </a:r>
          </a:p>
          <a:p>
            <a:pPr>
              <a:defRPr/>
            </a:pPr>
            <a:r>
              <a:rPr lang="en-US" sz="2400" dirty="0">
                <a:latin typeface="Times New Roman" pitchFamily="18" charset="0"/>
                <a:cs typeface="Times New Roman" pitchFamily="18" charset="0"/>
              </a:rPr>
              <a:t>b. Evaluate the new state</a:t>
            </a:r>
          </a:p>
          <a:p>
            <a:pPr lvl="1">
              <a:defRPr/>
            </a:pPr>
            <a:r>
              <a:rPr lang="en-US" sz="2400" dirty="0">
                <a:latin typeface="Times New Roman" pitchFamily="18" charset="0"/>
                <a:cs typeface="Times New Roman" pitchFamily="18" charset="0"/>
              </a:rPr>
              <a:t>i. If it is the goal state, then return and quit</a:t>
            </a:r>
          </a:p>
          <a:p>
            <a:pPr lvl="1">
              <a:defRPr/>
            </a:pPr>
            <a:r>
              <a:rPr lang="en-US" sz="2400" dirty="0">
                <a:latin typeface="Times New Roman" pitchFamily="18" charset="0"/>
                <a:cs typeface="Times New Roman" pitchFamily="18" charset="0"/>
              </a:rPr>
              <a:t>ii. If it is not a goal state but it is better than the current state then</a:t>
            </a:r>
          </a:p>
          <a:p>
            <a:pPr lvl="1">
              <a:defRPr/>
            </a:pPr>
            <a:r>
              <a:rPr lang="en-US" sz="2400" dirty="0">
                <a:latin typeface="Times New Roman" pitchFamily="18" charset="0"/>
                <a:cs typeface="Times New Roman" pitchFamily="18" charset="0"/>
              </a:rPr>
              <a:t>make it the current state.</a:t>
            </a:r>
          </a:p>
          <a:p>
            <a:pPr lvl="1">
              <a:defRPr/>
            </a:pPr>
            <a:r>
              <a:rPr lang="en-US" sz="2400" dirty="0">
                <a:latin typeface="Times New Roman" pitchFamily="18" charset="0"/>
                <a:cs typeface="Times New Roman" pitchFamily="18" charset="0"/>
              </a:rPr>
              <a:t>iii. If it is not better than the current state then continue in the loop.</a:t>
            </a:r>
          </a:p>
        </p:txBody>
      </p:sp>
    </p:spTree>
    <p:extLst>
      <p:ext uri="{BB962C8B-B14F-4D97-AF65-F5344CB8AC3E}">
        <p14:creationId xmlns:p14="http://schemas.microsoft.com/office/powerpoint/2010/main" val="3022808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ChangeArrowheads="1"/>
          </p:cNvSpPr>
          <p:nvPr/>
        </p:nvSpPr>
        <p:spPr bwMode="auto">
          <a:xfrm>
            <a:off x="228600" y="228600"/>
            <a:ext cx="891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600">
                <a:latin typeface="Times New Roman" pitchFamily="18" charset="0"/>
                <a:cs typeface="Times New Roman" pitchFamily="18" charset="0"/>
              </a:rPr>
              <a:t>Hill Climbing Algorithm </a:t>
            </a:r>
            <a:r>
              <a:rPr lang="en-US" sz="3600"/>
              <a:t>Problems</a:t>
            </a:r>
            <a:endParaRPr lang="en-US" sz="3600">
              <a:latin typeface="Times New Roman" pitchFamily="18" charset="0"/>
              <a:cs typeface="Times New Roman" pitchFamily="18" charset="0"/>
            </a:endParaRPr>
          </a:p>
        </p:txBody>
      </p:sp>
      <p:sp>
        <p:nvSpPr>
          <p:cNvPr id="69635" name="Rectangle 1"/>
          <p:cNvSpPr>
            <a:spLocks noChangeArrowheads="1"/>
          </p:cNvSpPr>
          <p:nvPr/>
        </p:nvSpPr>
        <p:spPr bwMode="auto">
          <a:xfrm>
            <a:off x="228600" y="874713"/>
            <a:ext cx="87630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endParaRPr lang="en-US" sz="2800"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Local maxima </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Once the top of a hill is reached the algorithm will halt since every possible step leads down. </a:t>
            </a:r>
          </a:p>
          <a:p>
            <a:pPr algn="just"/>
            <a:endParaRPr lang="en-US" sz="2800" dirty="0">
              <a:latin typeface="Times New Roman" pitchFamily="18" charset="0"/>
              <a:cs typeface="Times New Roman" pitchFamily="18" charset="0"/>
            </a:endParaRPr>
          </a:p>
          <a:p>
            <a:pPr algn="just"/>
            <a:r>
              <a:rPr lang="en-US" sz="2800" b="1" dirty="0" err="1">
                <a:latin typeface="Times New Roman" pitchFamily="18" charset="0"/>
                <a:cs typeface="Times New Roman" pitchFamily="18" charset="0"/>
              </a:rPr>
              <a:t>Plateaux</a:t>
            </a:r>
            <a:r>
              <a:rPr lang="en-US" sz="2800" b="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If the landscape is flat, meaning many states have the same goodness, algorithm degenerates to a random walk. </a:t>
            </a:r>
          </a:p>
          <a:p>
            <a:pPr algn="just"/>
            <a:endParaRPr lang="en-US" sz="2800"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Ridges </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If the landscape contains ridges, local improvements may follow a zigzag path up the ridge, slowing down the search. </a:t>
            </a:r>
          </a:p>
        </p:txBody>
      </p:sp>
    </p:spTree>
    <p:extLst>
      <p:ext uri="{BB962C8B-B14F-4D97-AF65-F5344CB8AC3E}">
        <p14:creationId xmlns:p14="http://schemas.microsoft.com/office/powerpoint/2010/main" val="243476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228600" y="365859"/>
            <a:ext cx="8686800" cy="69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800" b="1" dirty="0">
                <a:latin typeface="Times New Roman" pitchFamily="18" charset="0"/>
                <a:cs typeface="Times New Roman" pitchFamily="18" charset="0"/>
              </a:rPr>
              <a:t>Advantages of Hill Climbing</a:t>
            </a:r>
          </a:p>
          <a:p>
            <a:pPr algn="just"/>
            <a:r>
              <a:rPr lang="en-US" sz="2800" dirty="0">
                <a:latin typeface="Times New Roman" pitchFamily="18" charset="0"/>
                <a:cs typeface="Times New Roman" pitchFamily="18" charset="0"/>
              </a:rPr>
              <a:t>It can be used in continuous as well as discrete domains.</a:t>
            </a:r>
          </a:p>
          <a:p>
            <a:pPr algn="just"/>
            <a:endParaRPr lang="en-US" sz="2800" b="1"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Disadvantages of Hill Climbing</a:t>
            </a:r>
          </a:p>
          <a:p>
            <a:pPr algn="just"/>
            <a:r>
              <a:rPr lang="en-US" sz="2800" dirty="0">
                <a:latin typeface="Times New Roman" pitchFamily="18" charset="0"/>
                <a:cs typeface="Times New Roman" pitchFamily="18" charset="0"/>
              </a:rPr>
              <a:t>1. Not efficient method –not suitable to problems where the value of</a:t>
            </a:r>
          </a:p>
          <a:p>
            <a:pPr algn="just"/>
            <a:r>
              <a:rPr lang="en-US" sz="2800" dirty="0">
                <a:latin typeface="Times New Roman" pitchFamily="18" charset="0"/>
                <a:cs typeface="Times New Roman" pitchFamily="18" charset="0"/>
              </a:rPr>
              <a:t>heuristic function drops off suddenly when solution may be in sight.</a:t>
            </a:r>
          </a:p>
          <a:p>
            <a:pPr algn="just"/>
            <a:r>
              <a:rPr lang="en-US" sz="2800" dirty="0">
                <a:latin typeface="Times New Roman" pitchFamily="18" charset="0"/>
                <a:cs typeface="Times New Roman" pitchFamily="18" charset="0"/>
              </a:rPr>
              <a:t>2.Local search method- gets caught up in local maxima/minima.</a:t>
            </a:r>
          </a:p>
          <a:p>
            <a:pPr algn="just"/>
            <a:endParaRPr lang="en-US" sz="2800"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Solution to Local Maxima problem:</a:t>
            </a:r>
          </a:p>
          <a:p>
            <a:pPr algn="just"/>
            <a:r>
              <a:rPr lang="en-US" sz="2800" dirty="0">
                <a:latin typeface="Times New Roman" pitchFamily="18" charset="0"/>
                <a:cs typeface="Times New Roman" pitchFamily="18" charset="0"/>
              </a:rPr>
              <a:t>1</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Simulated </a:t>
            </a:r>
            <a:r>
              <a:rPr lang="en-US" sz="2800" dirty="0" smtClean="0">
                <a:latin typeface="Times New Roman" pitchFamily="18" charset="0"/>
                <a:cs typeface="Times New Roman" pitchFamily="18" charset="0"/>
              </a:rPr>
              <a:t>annealing</a:t>
            </a:r>
          </a:p>
          <a:p>
            <a:pPr algn="just"/>
            <a:r>
              <a:rPr lang="en-US" sz="2800" smtClean="0">
                <a:latin typeface="Times New Roman" pitchFamily="18" charset="0"/>
                <a:cs typeface="Times New Roman" pitchFamily="18" charset="0"/>
              </a:rPr>
              <a:t>. </a:t>
            </a:r>
            <a:r>
              <a:rPr lang="en-US" sz="2800" dirty="0">
                <a:latin typeface="Times New Roman" pitchFamily="18" charset="0"/>
                <a:cs typeface="Times New Roman" pitchFamily="18" charset="0"/>
              </a:rPr>
              <a:t>Backtracking to some earlier node and try different direction.</a:t>
            </a: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596781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1"/>
            <a:ext cx="7772400" cy="609600"/>
          </a:xfrm>
        </p:spPr>
        <p:txBody>
          <a:bodyPr/>
          <a:lstStyle/>
          <a:p>
            <a:r>
              <a:rPr lang="en-US" b="1" dirty="0" smtClean="0">
                <a:solidFill>
                  <a:srgbClr val="00B050"/>
                </a:solidFill>
              </a:rPr>
              <a:t>SIMULATED </a:t>
            </a:r>
            <a:r>
              <a:rPr lang="en-US" b="1" dirty="0">
                <a:solidFill>
                  <a:srgbClr val="00B050"/>
                </a:solidFill>
              </a:rPr>
              <a:t>ANNEALING </a:t>
            </a:r>
            <a:endParaRPr lang="en-US" dirty="0">
              <a:solidFill>
                <a:srgbClr val="00B050"/>
              </a:solidFill>
            </a:endParaRPr>
          </a:p>
        </p:txBody>
      </p:sp>
      <p:sp>
        <p:nvSpPr>
          <p:cNvPr id="3" name="Subtitle 2"/>
          <p:cNvSpPr>
            <a:spLocks noGrp="1"/>
          </p:cNvSpPr>
          <p:nvPr>
            <p:ph type="subTitle" idx="1"/>
          </p:nvPr>
        </p:nvSpPr>
        <p:spPr>
          <a:xfrm>
            <a:off x="228600" y="990600"/>
            <a:ext cx="8915400" cy="5867400"/>
          </a:xfrm>
        </p:spPr>
        <p:txBody>
          <a:bodyPr/>
          <a:lstStyle/>
          <a:p>
            <a:pPr algn="just"/>
            <a:r>
              <a:rPr lang="en-US" b="1" dirty="0">
                <a:solidFill>
                  <a:schemeClr val="tx1"/>
                </a:solidFill>
                <a:latin typeface="Times New Roman" pitchFamily="18" charset="0"/>
                <a:cs typeface="Times New Roman" pitchFamily="18" charset="0"/>
              </a:rPr>
              <a:t>A</a:t>
            </a:r>
            <a:r>
              <a:rPr lang="en-US" b="1" dirty="0" smtClean="0">
                <a:solidFill>
                  <a:schemeClr val="tx1"/>
                </a:solidFill>
                <a:latin typeface="Times New Roman" pitchFamily="18" charset="0"/>
                <a:cs typeface="Times New Roman" pitchFamily="18" charset="0"/>
              </a:rPr>
              <a:t>nneal </a:t>
            </a:r>
            <a:endParaRPr lang="en-US" dirty="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To </a:t>
            </a:r>
            <a:r>
              <a:rPr lang="en-US" dirty="0">
                <a:solidFill>
                  <a:schemeClr val="tx1"/>
                </a:solidFill>
                <a:latin typeface="Times New Roman" pitchFamily="18" charset="0"/>
                <a:cs typeface="Times New Roman" pitchFamily="18" charset="0"/>
              </a:rPr>
              <a:t>subject (glass or metal) to a process of heating and slow cooling in order to toughen and reduce brittleness. </a:t>
            </a:r>
          </a:p>
          <a:p>
            <a:pPr algn="just"/>
            <a:r>
              <a:rPr lang="en-US" dirty="0" smtClean="0">
                <a:solidFill>
                  <a:schemeClr val="tx1"/>
                </a:solidFill>
                <a:latin typeface="Times New Roman" pitchFamily="18" charset="0"/>
                <a:cs typeface="Times New Roman" pitchFamily="18" charset="0"/>
              </a:rPr>
              <a:t>1.Pick </a:t>
            </a:r>
            <a:r>
              <a:rPr lang="en-US" dirty="0">
                <a:solidFill>
                  <a:schemeClr val="tx1"/>
                </a:solidFill>
                <a:latin typeface="Times New Roman" pitchFamily="18" charset="0"/>
                <a:cs typeface="Times New Roman" pitchFamily="18" charset="0"/>
              </a:rPr>
              <a:t>initial state </a:t>
            </a:r>
            <a:r>
              <a:rPr lang="en-US" i="1" dirty="0">
                <a:solidFill>
                  <a:schemeClr val="tx1"/>
                </a:solidFill>
                <a:latin typeface="Times New Roman" pitchFamily="18" charset="0"/>
                <a:cs typeface="Times New Roman" pitchFamily="18" charset="0"/>
              </a:rPr>
              <a:t>s </a:t>
            </a:r>
            <a:endParaRPr lang="en-US" dirty="0">
              <a:solidFill>
                <a:schemeClr val="tx1"/>
              </a:solidFill>
              <a:latin typeface="Times New Roman" pitchFamily="18" charset="0"/>
              <a:cs typeface="Times New Roman" pitchFamily="18" charset="0"/>
            </a:endParaRPr>
          </a:p>
          <a:p>
            <a:pPr algn="just"/>
            <a:r>
              <a:rPr lang="en-US" dirty="0">
                <a:solidFill>
                  <a:schemeClr val="tx1"/>
                </a:solidFill>
                <a:latin typeface="Times New Roman" pitchFamily="18" charset="0"/>
                <a:cs typeface="Times New Roman" pitchFamily="18" charset="0"/>
              </a:rPr>
              <a:t>2.Randomly pick </a:t>
            </a:r>
            <a:r>
              <a:rPr lang="en-US" i="1" dirty="0">
                <a:solidFill>
                  <a:schemeClr val="tx1"/>
                </a:solidFill>
                <a:latin typeface="Times New Roman" pitchFamily="18" charset="0"/>
                <a:cs typeface="Times New Roman" pitchFamily="18" charset="0"/>
              </a:rPr>
              <a:t>t </a:t>
            </a:r>
            <a:r>
              <a:rPr lang="en-US" dirty="0">
                <a:solidFill>
                  <a:schemeClr val="tx1"/>
                </a:solidFill>
                <a:latin typeface="Times New Roman" pitchFamily="18" charset="0"/>
                <a:cs typeface="Times New Roman" pitchFamily="18" charset="0"/>
              </a:rPr>
              <a:t>in neighbors(</a:t>
            </a:r>
            <a:r>
              <a:rPr lang="en-US" i="1" dirty="0">
                <a:solidFill>
                  <a:schemeClr val="tx1"/>
                </a:solidFill>
                <a:latin typeface="Times New Roman" pitchFamily="18" charset="0"/>
                <a:cs typeface="Times New Roman" pitchFamily="18" charset="0"/>
              </a:rPr>
              <a:t>s</a:t>
            </a:r>
            <a:r>
              <a:rPr lang="en-US" dirty="0">
                <a:solidFill>
                  <a:schemeClr val="tx1"/>
                </a:solidFill>
                <a:latin typeface="Times New Roman" pitchFamily="18" charset="0"/>
                <a:cs typeface="Times New Roman" pitchFamily="18" charset="0"/>
              </a:rPr>
              <a:t>) </a:t>
            </a:r>
          </a:p>
          <a:p>
            <a:pPr algn="just"/>
            <a:r>
              <a:rPr lang="en-US" dirty="0">
                <a:solidFill>
                  <a:schemeClr val="tx1"/>
                </a:solidFill>
                <a:latin typeface="Times New Roman" pitchFamily="18" charset="0"/>
                <a:cs typeface="Times New Roman" pitchFamily="18" charset="0"/>
              </a:rPr>
              <a:t>3.IF </a:t>
            </a:r>
            <a:r>
              <a:rPr lang="en-US" i="1" dirty="0">
                <a:solidFill>
                  <a:schemeClr val="tx1"/>
                </a:solidFill>
                <a:latin typeface="Times New Roman" pitchFamily="18" charset="0"/>
                <a:cs typeface="Times New Roman" pitchFamily="18" charset="0"/>
              </a:rPr>
              <a:t>f</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t</a:t>
            </a:r>
            <a:r>
              <a:rPr lang="en-US" dirty="0">
                <a:solidFill>
                  <a:schemeClr val="tx1"/>
                </a:solidFill>
                <a:latin typeface="Times New Roman" pitchFamily="18" charset="0"/>
                <a:cs typeface="Times New Roman" pitchFamily="18" charset="0"/>
              </a:rPr>
              <a:t>) better THEN accept </a:t>
            </a:r>
            <a:r>
              <a:rPr lang="en-US" i="1" dirty="0" smtClean="0">
                <a:solidFill>
                  <a:schemeClr val="tx1"/>
                </a:solidFill>
                <a:latin typeface="Times New Roman" pitchFamily="18" charset="0"/>
                <a:cs typeface="Times New Roman" pitchFamily="18" charset="0"/>
              </a:rPr>
              <a:t>s          t</a:t>
            </a:r>
            <a:r>
              <a:rPr lang="en-US" dirty="0">
                <a:solidFill>
                  <a:schemeClr val="tx1"/>
                </a:solidFill>
                <a:latin typeface="Times New Roman" pitchFamily="18" charset="0"/>
                <a:cs typeface="Times New Roman" pitchFamily="18" charset="0"/>
              </a:rPr>
              <a:t>. </a:t>
            </a:r>
          </a:p>
          <a:p>
            <a:pPr algn="just"/>
            <a:r>
              <a:rPr lang="en-US" dirty="0">
                <a:solidFill>
                  <a:schemeClr val="tx1"/>
                </a:solidFill>
                <a:latin typeface="Times New Roman" pitchFamily="18" charset="0"/>
                <a:cs typeface="Times New Roman" pitchFamily="18" charset="0"/>
              </a:rPr>
              <a:t>4.ELSE /* </a:t>
            </a:r>
            <a:r>
              <a:rPr lang="en-US" i="1" dirty="0">
                <a:solidFill>
                  <a:schemeClr val="tx1"/>
                </a:solidFill>
                <a:latin typeface="Times New Roman" pitchFamily="18" charset="0"/>
                <a:cs typeface="Times New Roman" pitchFamily="18" charset="0"/>
              </a:rPr>
              <a:t>t </a:t>
            </a:r>
            <a:r>
              <a:rPr lang="en-US" dirty="0">
                <a:solidFill>
                  <a:schemeClr val="tx1"/>
                </a:solidFill>
                <a:latin typeface="Times New Roman" pitchFamily="18" charset="0"/>
                <a:cs typeface="Times New Roman" pitchFamily="18" charset="0"/>
              </a:rPr>
              <a:t>is worse than </a:t>
            </a:r>
            <a:r>
              <a:rPr lang="en-US" i="1" dirty="0">
                <a:solidFill>
                  <a:schemeClr val="tx1"/>
                </a:solidFill>
                <a:latin typeface="Times New Roman" pitchFamily="18" charset="0"/>
                <a:cs typeface="Times New Roman" pitchFamily="18" charset="0"/>
              </a:rPr>
              <a:t>s </a:t>
            </a:r>
            <a:r>
              <a:rPr lang="en-US" dirty="0">
                <a:solidFill>
                  <a:schemeClr val="tx1"/>
                </a:solidFill>
                <a:latin typeface="Times New Roman" pitchFamily="18" charset="0"/>
                <a:cs typeface="Times New Roman" pitchFamily="18" charset="0"/>
              </a:rPr>
              <a:t>*/ </a:t>
            </a:r>
          </a:p>
          <a:p>
            <a:pPr algn="just"/>
            <a:r>
              <a:rPr lang="en-US" dirty="0">
                <a:solidFill>
                  <a:schemeClr val="tx1"/>
                </a:solidFill>
                <a:latin typeface="Times New Roman" pitchFamily="18" charset="0"/>
                <a:cs typeface="Times New Roman" pitchFamily="18" charset="0"/>
              </a:rPr>
              <a:t>5. accept </a:t>
            </a:r>
            <a:r>
              <a:rPr lang="en-US" i="1" dirty="0" smtClean="0">
                <a:solidFill>
                  <a:schemeClr val="tx1"/>
                </a:solidFill>
                <a:latin typeface="Times New Roman" pitchFamily="18" charset="0"/>
                <a:cs typeface="Times New Roman" pitchFamily="18" charset="0"/>
              </a:rPr>
              <a:t>s</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t </a:t>
            </a:r>
            <a:r>
              <a:rPr lang="en-US" dirty="0">
                <a:solidFill>
                  <a:schemeClr val="tx1"/>
                </a:solidFill>
                <a:latin typeface="Times New Roman" pitchFamily="18" charset="0"/>
                <a:cs typeface="Times New Roman" pitchFamily="18" charset="0"/>
              </a:rPr>
              <a:t>with a small probability </a:t>
            </a:r>
          </a:p>
          <a:p>
            <a:pPr algn="just"/>
            <a:r>
              <a:rPr lang="en-US" dirty="0">
                <a:solidFill>
                  <a:schemeClr val="tx1"/>
                </a:solidFill>
                <a:latin typeface="Times New Roman" pitchFamily="18" charset="0"/>
                <a:cs typeface="Times New Roman" pitchFamily="18" charset="0"/>
              </a:rPr>
              <a:t>6.GOTO 2 until bored. </a:t>
            </a:r>
          </a:p>
          <a:p>
            <a:pPr algn="just"/>
            <a:endParaRPr lang="en-US" dirty="0">
              <a:solidFill>
                <a:schemeClr val="tx1"/>
              </a:solidFill>
              <a:latin typeface="Times New Roman" pitchFamily="18" charset="0"/>
              <a:cs typeface="Times New Roman" pitchFamily="18" charset="0"/>
            </a:endParaRPr>
          </a:p>
        </p:txBody>
      </p:sp>
      <p:sp>
        <p:nvSpPr>
          <p:cNvPr id="4" name="Right Arrow 3"/>
          <p:cNvSpPr/>
          <p:nvPr/>
        </p:nvSpPr>
        <p:spPr>
          <a:xfrm rot="10800000">
            <a:off x="5257800" y="4541876"/>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2068033" y="57150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34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1"/>
            <a:ext cx="7772400" cy="609600"/>
          </a:xfrm>
        </p:spPr>
        <p:txBody>
          <a:bodyPr/>
          <a:lstStyle/>
          <a:p>
            <a:r>
              <a:rPr lang="en-US" b="1" dirty="0" smtClean="0">
                <a:solidFill>
                  <a:srgbClr val="00B050"/>
                </a:solidFill>
                <a:latin typeface="Times New Roman" pitchFamily="18" charset="0"/>
                <a:cs typeface="Times New Roman" pitchFamily="18" charset="0"/>
              </a:rPr>
              <a:t>SIMULATED</a:t>
            </a:r>
            <a:r>
              <a:rPr lang="en-US" b="1" dirty="0" smtClean="0">
                <a:solidFill>
                  <a:srgbClr val="00B050"/>
                </a:solidFill>
              </a:rPr>
              <a:t> </a:t>
            </a:r>
            <a:r>
              <a:rPr lang="en-US" b="1" dirty="0">
                <a:solidFill>
                  <a:srgbClr val="00B050"/>
                </a:solidFill>
              </a:rPr>
              <a:t>ANNEALING </a:t>
            </a:r>
            <a:endParaRPr lang="en-US" dirty="0">
              <a:solidFill>
                <a:srgbClr val="00B050"/>
              </a:solidFill>
            </a:endParaRPr>
          </a:p>
        </p:txBody>
      </p:sp>
      <p:sp>
        <p:nvSpPr>
          <p:cNvPr id="3" name="Subtitle 2"/>
          <p:cNvSpPr>
            <a:spLocks noGrp="1"/>
          </p:cNvSpPr>
          <p:nvPr>
            <p:ph type="subTitle" idx="1"/>
          </p:nvPr>
        </p:nvSpPr>
        <p:spPr>
          <a:xfrm>
            <a:off x="228600" y="990600"/>
            <a:ext cx="8915400" cy="5867400"/>
          </a:xfrm>
        </p:spPr>
        <p:txBody>
          <a:bodyPr/>
          <a:lstStyle/>
          <a:p>
            <a:pPr marL="457200" indent="-457200" algn="just">
              <a:buFont typeface="Wingdings" pitchFamily="2" charset="2"/>
              <a:buChar char="q"/>
            </a:pPr>
            <a:r>
              <a:rPr lang="en-US" dirty="0" smtClean="0">
                <a:solidFill>
                  <a:schemeClr val="tx1"/>
                </a:solidFill>
                <a:latin typeface="Times New Roman" pitchFamily="18" charset="0"/>
                <a:cs typeface="Times New Roman" pitchFamily="18" charset="0"/>
              </a:rPr>
              <a:t>How </a:t>
            </a:r>
            <a:r>
              <a:rPr lang="en-US" dirty="0">
                <a:solidFill>
                  <a:schemeClr val="tx1"/>
                </a:solidFill>
                <a:latin typeface="Times New Roman" pitchFamily="18" charset="0"/>
                <a:cs typeface="Times New Roman" pitchFamily="18" charset="0"/>
              </a:rPr>
              <a:t>to choose the small probability? </a:t>
            </a:r>
          </a:p>
          <a:p>
            <a:pPr marL="457200" indent="-457200" algn="just">
              <a:buFont typeface="Wingdings" pitchFamily="2" charset="2"/>
              <a:buChar char="q"/>
            </a:pPr>
            <a:r>
              <a:rPr lang="en-US" dirty="0">
                <a:solidFill>
                  <a:schemeClr val="tx1"/>
                </a:solidFill>
                <a:latin typeface="Times New Roman" pitchFamily="18" charset="0"/>
                <a:cs typeface="Times New Roman" pitchFamily="18" charset="0"/>
              </a:rPr>
              <a:t>idea 1: </a:t>
            </a:r>
            <a:r>
              <a:rPr lang="en-US" i="1" dirty="0">
                <a:solidFill>
                  <a:schemeClr val="tx1"/>
                </a:solidFill>
                <a:latin typeface="Times New Roman" pitchFamily="18" charset="0"/>
                <a:cs typeface="Times New Roman" pitchFamily="18" charset="0"/>
              </a:rPr>
              <a:t>p </a:t>
            </a:r>
            <a:r>
              <a:rPr lang="en-US" dirty="0">
                <a:solidFill>
                  <a:schemeClr val="tx1"/>
                </a:solidFill>
                <a:latin typeface="Times New Roman" pitchFamily="18" charset="0"/>
                <a:cs typeface="Times New Roman" pitchFamily="18" charset="0"/>
              </a:rPr>
              <a:t>= 0.1 </a:t>
            </a:r>
          </a:p>
          <a:p>
            <a:pPr marL="457200" indent="-457200" algn="just">
              <a:buFont typeface="Wingdings" pitchFamily="2" charset="2"/>
              <a:buChar char="q"/>
            </a:pPr>
            <a:r>
              <a:rPr lang="en-US" dirty="0">
                <a:solidFill>
                  <a:schemeClr val="tx1"/>
                </a:solidFill>
                <a:latin typeface="Times New Roman" pitchFamily="18" charset="0"/>
                <a:cs typeface="Times New Roman" pitchFamily="18" charset="0"/>
              </a:rPr>
              <a:t>idea 2: </a:t>
            </a:r>
            <a:r>
              <a:rPr lang="en-US" i="1" dirty="0">
                <a:solidFill>
                  <a:schemeClr val="tx1"/>
                </a:solidFill>
                <a:latin typeface="Times New Roman" pitchFamily="18" charset="0"/>
                <a:cs typeface="Times New Roman" pitchFamily="18" charset="0"/>
              </a:rPr>
              <a:t>p </a:t>
            </a:r>
            <a:r>
              <a:rPr lang="en-US" dirty="0">
                <a:solidFill>
                  <a:schemeClr val="tx1"/>
                </a:solidFill>
                <a:latin typeface="Times New Roman" pitchFamily="18" charset="0"/>
                <a:cs typeface="Times New Roman" pitchFamily="18" charset="0"/>
              </a:rPr>
              <a:t>decreases with time </a:t>
            </a:r>
          </a:p>
          <a:p>
            <a:pPr marL="457200" indent="-457200" algn="just">
              <a:buFont typeface="Wingdings" pitchFamily="2" charset="2"/>
              <a:buChar char="q"/>
            </a:pPr>
            <a:r>
              <a:rPr lang="en-US" dirty="0">
                <a:solidFill>
                  <a:schemeClr val="tx1"/>
                </a:solidFill>
                <a:latin typeface="Times New Roman" pitchFamily="18" charset="0"/>
                <a:cs typeface="Times New Roman" pitchFamily="18" charset="0"/>
              </a:rPr>
              <a:t>idea 3: </a:t>
            </a:r>
            <a:r>
              <a:rPr lang="en-US" i="1" dirty="0">
                <a:solidFill>
                  <a:schemeClr val="tx1"/>
                </a:solidFill>
                <a:latin typeface="Times New Roman" pitchFamily="18" charset="0"/>
                <a:cs typeface="Times New Roman" pitchFamily="18" charset="0"/>
              </a:rPr>
              <a:t>p </a:t>
            </a:r>
            <a:r>
              <a:rPr lang="en-US" dirty="0">
                <a:solidFill>
                  <a:schemeClr val="tx1"/>
                </a:solidFill>
                <a:latin typeface="Times New Roman" pitchFamily="18" charset="0"/>
                <a:cs typeface="Times New Roman" pitchFamily="18" charset="0"/>
              </a:rPr>
              <a:t>decreases with time, also as the ‘badness’ |</a:t>
            </a:r>
            <a:r>
              <a:rPr lang="en-US" i="1" dirty="0">
                <a:solidFill>
                  <a:schemeClr val="tx1"/>
                </a:solidFill>
                <a:latin typeface="Times New Roman" pitchFamily="18" charset="0"/>
                <a:cs typeface="Times New Roman" pitchFamily="18" charset="0"/>
              </a:rPr>
              <a:t>f</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s</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f</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t</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increases </a:t>
            </a:r>
          </a:p>
          <a:p>
            <a:pPr marL="457200" indent="-457200" algn="just">
              <a:buFont typeface="Wingdings" pitchFamily="2" charset="2"/>
              <a:buChar char="v"/>
            </a:pPr>
            <a:r>
              <a:rPr lang="en-US" dirty="0" smtClean="0">
                <a:solidFill>
                  <a:schemeClr val="tx1"/>
                </a:solidFill>
              </a:rPr>
              <a:t>If </a:t>
            </a:r>
            <a:r>
              <a:rPr lang="en-US" i="1" dirty="0">
                <a:solidFill>
                  <a:schemeClr val="tx1"/>
                </a:solidFill>
              </a:rPr>
              <a:t>f</a:t>
            </a:r>
            <a:r>
              <a:rPr lang="en-US" dirty="0">
                <a:solidFill>
                  <a:schemeClr val="tx1"/>
                </a:solidFill>
              </a:rPr>
              <a:t>(</a:t>
            </a:r>
            <a:r>
              <a:rPr lang="en-US" i="1" dirty="0">
                <a:solidFill>
                  <a:schemeClr val="tx1"/>
                </a:solidFill>
              </a:rPr>
              <a:t>t</a:t>
            </a:r>
            <a:r>
              <a:rPr lang="en-US" dirty="0">
                <a:solidFill>
                  <a:schemeClr val="tx1"/>
                </a:solidFill>
              </a:rPr>
              <a:t>) better than </a:t>
            </a:r>
            <a:r>
              <a:rPr lang="en-US" i="1" dirty="0">
                <a:solidFill>
                  <a:schemeClr val="tx1"/>
                </a:solidFill>
              </a:rPr>
              <a:t>f</a:t>
            </a:r>
            <a:r>
              <a:rPr lang="en-US" dirty="0">
                <a:solidFill>
                  <a:schemeClr val="tx1"/>
                </a:solidFill>
              </a:rPr>
              <a:t>(</a:t>
            </a:r>
            <a:r>
              <a:rPr lang="en-US" i="1" dirty="0">
                <a:solidFill>
                  <a:schemeClr val="tx1"/>
                </a:solidFill>
              </a:rPr>
              <a:t>s</a:t>
            </a:r>
            <a:r>
              <a:rPr lang="en-US" dirty="0">
                <a:solidFill>
                  <a:schemeClr val="tx1"/>
                </a:solidFill>
              </a:rPr>
              <a:t>), always accept </a:t>
            </a:r>
            <a:r>
              <a:rPr lang="en-US" i="1" dirty="0">
                <a:solidFill>
                  <a:schemeClr val="tx1"/>
                </a:solidFill>
              </a:rPr>
              <a:t>t </a:t>
            </a:r>
            <a:endParaRPr lang="en-US" dirty="0">
              <a:solidFill>
                <a:schemeClr val="tx1"/>
              </a:solidFill>
            </a:endParaRPr>
          </a:p>
          <a:p>
            <a:pPr marL="457200" indent="-457200" algn="just">
              <a:buFont typeface="Wingdings" pitchFamily="2" charset="2"/>
              <a:buChar char="v"/>
            </a:pPr>
            <a:r>
              <a:rPr lang="en-US" dirty="0" smtClean="0">
                <a:solidFill>
                  <a:schemeClr val="tx1"/>
                </a:solidFill>
              </a:rPr>
              <a:t>Otherwise</a:t>
            </a:r>
            <a:r>
              <a:rPr lang="en-US" dirty="0">
                <a:solidFill>
                  <a:schemeClr val="tx1"/>
                </a:solidFill>
              </a:rPr>
              <a:t>, accept </a:t>
            </a:r>
            <a:r>
              <a:rPr lang="en-US" i="1" dirty="0">
                <a:solidFill>
                  <a:schemeClr val="tx1"/>
                </a:solidFill>
              </a:rPr>
              <a:t>t </a:t>
            </a:r>
            <a:r>
              <a:rPr lang="en-US" dirty="0">
                <a:solidFill>
                  <a:schemeClr val="tx1"/>
                </a:solidFill>
              </a:rPr>
              <a:t>with probability </a:t>
            </a:r>
          </a:p>
          <a:p>
            <a:pPr algn="just"/>
            <a:endParaRPr lang="en-US" dirty="0"/>
          </a:p>
          <a:p>
            <a:pPr algn="just"/>
            <a:endParaRPr lang="en-US"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257800"/>
            <a:ext cx="594741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314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1"/>
            <a:ext cx="7772400" cy="609600"/>
          </a:xfrm>
        </p:spPr>
        <p:txBody>
          <a:bodyPr/>
          <a:lstStyle/>
          <a:p>
            <a:r>
              <a:rPr lang="en-US" b="1" dirty="0" smtClean="0">
                <a:solidFill>
                  <a:srgbClr val="00B050"/>
                </a:solidFill>
                <a:latin typeface="Times New Roman" pitchFamily="18" charset="0"/>
                <a:cs typeface="Times New Roman" pitchFamily="18" charset="0"/>
              </a:rPr>
              <a:t>SIMULATED</a:t>
            </a:r>
            <a:r>
              <a:rPr lang="en-US" b="1" dirty="0" smtClean="0">
                <a:solidFill>
                  <a:srgbClr val="00B050"/>
                </a:solidFill>
              </a:rPr>
              <a:t> </a:t>
            </a:r>
            <a:r>
              <a:rPr lang="en-US" b="1" dirty="0">
                <a:solidFill>
                  <a:srgbClr val="00B050"/>
                </a:solidFill>
              </a:rPr>
              <a:t>ANNEALING </a:t>
            </a:r>
            <a:endParaRPr lang="en-US" dirty="0">
              <a:solidFill>
                <a:srgbClr val="00B050"/>
              </a:solidFill>
            </a:endParaRPr>
          </a:p>
        </p:txBody>
      </p:sp>
      <p:sp>
        <p:nvSpPr>
          <p:cNvPr id="3" name="Subtitle 2"/>
          <p:cNvSpPr>
            <a:spLocks noGrp="1"/>
          </p:cNvSpPr>
          <p:nvPr>
            <p:ph type="subTitle" idx="1"/>
          </p:nvPr>
        </p:nvSpPr>
        <p:spPr>
          <a:xfrm>
            <a:off x="0" y="838200"/>
            <a:ext cx="9144000" cy="6019800"/>
          </a:xfrm>
        </p:spPr>
        <p:txBody>
          <a:bodyPr/>
          <a:lstStyle/>
          <a:p>
            <a:pPr marL="457200" indent="-457200" algn="just">
              <a:buFont typeface="Wingdings" pitchFamily="2" charset="2"/>
              <a:buChar char="v"/>
            </a:pPr>
            <a:r>
              <a:rPr lang="en-US" dirty="0" smtClean="0">
                <a:solidFill>
                  <a:schemeClr val="tx1"/>
                </a:solidFill>
              </a:rPr>
              <a:t>If </a:t>
            </a:r>
            <a:r>
              <a:rPr lang="en-US" i="1" dirty="0">
                <a:solidFill>
                  <a:schemeClr val="tx1"/>
                </a:solidFill>
              </a:rPr>
              <a:t>f</a:t>
            </a:r>
            <a:r>
              <a:rPr lang="en-US" dirty="0">
                <a:solidFill>
                  <a:schemeClr val="tx1"/>
                </a:solidFill>
              </a:rPr>
              <a:t>(</a:t>
            </a:r>
            <a:r>
              <a:rPr lang="en-US" i="1" dirty="0">
                <a:solidFill>
                  <a:schemeClr val="tx1"/>
                </a:solidFill>
              </a:rPr>
              <a:t>t</a:t>
            </a:r>
            <a:r>
              <a:rPr lang="en-US" dirty="0">
                <a:solidFill>
                  <a:schemeClr val="tx1"/>
                </a:solidFill>
              </a:rPr>
              <a:t>) better than </a:t>
            </a:r>
            <a:r>
              <a:rPr lang="en-US" i="1" dirty="0">
                <a:solidFill>
                  <a:schemeClr val="tx1"/>
                </a:solidFill>
              </a:rPr>
              <a:t>f</a:t>
            </a:r>
            <a:r>
              <a:rPr lang="en-US" dirty="0">
                <a:solidFill>
                  <a:schemeClr val="tx1"/>
                </a:solidFill>
              </a:rPr>
              <a:t>(</a:t>
            </a:r>
            <a:r>
              <a:rPr lang="en-US" i="1" dirty="0">
                <a:solidFill>
                  <a:schemeClr val="tx1"/>
                </a:solidFill>
              </a:rPr>
              <a:t>s</a:t>
            </a:r>
            <a:r>
              <a:rPr lang="en-US" dirty="0">
                <a:solidFill>
                  <a:schemeClr val="tx1"/>
                </a:solidFill>
              </a:rPr>
              <a:t>), always accept </a:t>
            </a:r>
            <a:r>
              <a:rPr lang="en-US" i="1" dirty="0">
                <a:solidFill>
                  <a:schemeClr val="tx1"/>
                </a:solidFill>
              </a:rPr>
              <a:t>t </a:t>
            </a:r>
            <a:endParaRPr lang="en-US" dirty="0">
              <a:solidFill>
                <a:schemeClr val="tx1"/>
              </a:solidFill>
            </a:endParaRPr>
          </a:p>
          <a:p>
            <a:pPr marL="457200" indent="-457200" algn="just">
              <a:buFont typeface="Wingdings" pitchFamily="2" charset="2"/>
              <a:buChar char="v"/>
            </a:pPr>
            <a:r>
              <a:rPr lang="en-US" dirty="0" smtClean="0">
                <a:solidFill>
                  <a:schemeClr val="tx1"/>
                </a:solidFill>
              </a:rPr>
              <a:t>Otherwise</a:t>
            </a:r>
            <a:r>
              <a:rPr lang="en-US" dirty="0">
                <a:solidFill>
                  <a:schemeClr val="tx1"/>
                </a:solidFill>
              </a:rPr>
              <a:t>, accept </a:t>
            </a:r>
            <a:r>
              <a:rPr lang="en-US" i="1" dirty="0">
                <a:solidFill>
                  <a:schemeClr val="tx1"/>
                </a:solidFill>
              </a:rPr>
              <a:t>t </a:t>
            </a:r>
            <a:r>
              <a:rPr lang="en-US" dirty="0">
                <a:solidFill>
                  <a:schemeClr val="tx1"/>
                </a:solidFill>
              </a:rPr>
              <a:t>with probability </a:t>
            </a:r>
          </a:p>
          <a:p>
            <a:pPr algn="just"/>
            <a:endParaRPr lang="en-US" dirty="0"/>
          </a:p>
          <a:p>
            <a:pPr algn="just"/>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Temp </a:t>
            </a:r>
            <a:r>
              <a:rPr lang="en-US" dirty="0">
                <a:solidFill>
                  <a:schemeClr val="tx1"/>
                </a:solidFill>
                <a:latin typeface="Times New Roman" pitchFamily="18" charset="0"/>
                <a:cs typeface="Times New Roman" pitchFamily="18" charset="0"/>
              </a:rPr>
              <a:t>is a temperature parameter that ‘cools’ (anneals) over time, e.g. </a:t>
            </a:r>
            <a:r>
              <a:rPr lang="en-US" dirty="0" smtClean="0">
                <a:solidFill>
                  <a:schemeClr val="tx1"/>
                </a:solidFill>
                <a:latin typeface="Times New Roman" pitchFamily="18" charset="0"/>
                <a:cs typeface="Times New Roman" pitchFamily="18" charset="0"/>
              </a:rPr>
              <a:t>Temp</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Temp*0.9 </a:t>
            </a:r>
            <a:r>
              <a:rPr lang="en-US" dirty="0">
                <a:solidFill>
                  <a:schemeClr val="tx1"/>
                </a:solidFill>
                <a:latin typeface="Times New Roman" pitchFamily="18" charset="0"/>
                <a:cs typeface="Times New Roman" pitchFamily="18" charset="0"/>
              </a:rPr>
              <a:t>which gives Temp=(T0)#iteration </a:t>
            </a:r>
          </a:p>
          <a:p>
            <a:pPr marL="914400" lvl="1" indent="-457200" algn="just">
              <a:buFont typeface="Wingdings" pitchFamily="2" charset="2"/>
              <a:buChar char="q"/>
            </a:pPr>
            <a:r>
              <a:rPr lang="en-US" dirty="0" smtClean="0">
                <a:solidFill>
                  <a:schemeClr val="tx1"/>
                </a:solidFill>
              </a:rPr>
              <a:t>High </a:t>
            </a:r>
            <a:r>
              <a:rPr lang="en-US" dirty="0">
                <a:solidFill>
                  <a:schemeClr val="tx1"/>
                </a:solidFill>
              </a:rPr>
              <a:t>temperature: almost always accept any </a:t>
            </a:r>
            <a:r>
              <a:rPr lang="en-US" i="1" dirty="0">
                <a:solidFill>
                  <a:schemeClr val="tx1"/>
                </a:solidFill>
              </a:rPr>
              <a:t>t </a:t>
            </a:r>
            <a:endParaRPr lang="en-US" dirty="0">
              <a:solidFill>
                <a:schemeClr val="tx1"/>
              </a:solidFill>
            </a:endParaRPr>
          </a:p>
          <a:p>
            <a:pPr marL="914400" lvl="1" indent="-457200" algn="just">
              <a:buFont typeface="Wingdings" pitchFamily="2" charset="2"/>
              <a:buChar char="q"/>
            </a:pPr>
            <a:r>
              <a:rPr lang="en-US" dirty="0" smtClean="0">
                <a:solidFill>
                  <a:schemeClr val="tx1"/>
                </a:solidFill>
              </a:rPr>
              <a:t>Low </a:t>
            </a:r>
            <a:r>
              <a:rPr lang="en-US" dirty="0">
                <a:solidFill>
                  <a:schemeClr val="tx1"/>
                </a:solidFill>
              </a:rPr>
              <a:t>temperature: first-choice hill climbing </a:t>
            </a:r>
          </a:p>
          <a:p>
            <a:pPr marL="457200" indent="-457200" algn="just">
              <a:buFont typeface="Wingdings" pitchFamily="2" charset="2"/>
              <a:buChar char="q"/>
            </a:pPr>
            <a:r>
              <a:rPr lang="en-US" dirty="0" smtClean="0">
                <a:solidFill>
                  <a:schemeClr val="tx1"/>
                </a:solidFill>
              </a:rPr>
              <a:t>If </a:t>
            </a:r>
            <a:r>
              <a:rPr lang="en-US" dirty="0">
                <a:solidFill>
                  <a:schemeClr val="tx1"/>
                </a:solidFill>
              </a:rPr>
              <a:t>the ‘badness’ (formally known as energy difference) |</a:t>
            </a:r>
            <a:r>
              <a:rPr lang="en-US" i="1" dirty="0">
                <a:solidFill>
                  <a:schemeClr val="tx1"/>
                </a:solidFill>
              </a:rPr>
              <a:t>f</a:t>
            </a:r>
            <a:r>
              <a:rPr lang="en-US" dirty="0">
                <a:solidFill>
                  <a:schemeClr val="tx1"/>
                </a:solidFill>
              </a:rPr>
              <a:t>(</a:t>
            </a:r>
            <a:r>
              <a:rPr lang="en-US" i="1" dirty="0">
                <a:solidFill>
                  <a:schemeClr val="tx1"/>
                </a:solidFill>
              </a:rPr>
              <a:t>s</a:t>
            </a:r>
            <a:r>
              <a:rPr lang="en-US" dirty="0">
                <a:solidFill>
                  <a:schemeClr val="tx1"/>
                </a:solidFill>
              </a:rPr>
              <a:t>)-</a:t>
            </a:r>
            <a:r>
              <a:rPr lang="en-US" i="1" dirty="0">
                <a:solidFill>
                  <a:schemeClr val="tx1"/>
                </a:solidFill>
              </a:rPr>
              <a:t>f</a:t>
            </a:r>
            <a:r>
              <a:rPr lang="en-US" dirty="0">
                <a:solidFill>
                  <a:schemeClr val="tx1"/>
                </a:solidFill>
              </a:rPr>
              <a:t>(</a:t>
            </a:r>
            <a:r>
              <a:rPr lang="en-US" i="1" dirty="0">
                <a:solidFill>
                  <a:schemeClr val="tx1"/>
                </a:solidFill>
              </a:rPr>
              <a:t>t</a:t>
            </a:r>
            <a:r>
              <a:rPr lang="en-US" dirty="0">
                <a:solidFill>
                  <a:schemeClr val="tx1"/>
                </a:solidFill>
              </a:rPr>
              <a:t>)| is large, the probability is small. </a:t>
            </a:r>
          </a:p>
          <a:p>
            <a:pPr marL="457200" indent="-457200" algn="just">
              <a:buFont typeface="Wingdings" pitchFamily="2" charset="2"/>
              <a:buChar char="q"/>
            </a:pPr>
            <a:endParaRPr lang="en-US"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850" y="2057400"/>
            <a:ext cx="594741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flipH="1">
            <a:off x="5491202" y="3838353"/>
            <a:ext cx="569595"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68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0633"/>
            <a:ext cx="7772400" cy="544033"/>
          </a:xfrm>
        </p:spPr>
        <p:txBody>
          <a:bodyPr/>
          <a:lstStyle/>
          <a:p>
            <a:r>
              <a:rPr lang="en-US" sz="4000" b="1" dirty="0" smtClean="0">
                <a:solidFill>
                  <a:srgbClr val="00B050"/>
                </a:solidFill>
                <a:latin typeface="Times New Roman" pitchFamily="18" charset="0"/>
                <a:cs typeface="Times New Roman" pitchFamily="18" charset="0"/>
              </a:rPr>
              <a:t>SA Algorithm</a:t>
            </a:r>
            <a:endParaRPr lang="en-US" sz="4000" b="1"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685800"/>
            <a:ext cx="8954386" cy="5715000"/>
          </a:xfrm>
        </p:spPr>
        <p:txBody>
          <a:bodyPr/>
          <a:lstStyle/>
          <a:p>
            <a:pPr algn="just"/>
            <a:r>
              <a:rPr lang="en-US" sz="2400" dirty="0" smtClean="0">
                <a:solidFill>
                  <a:schemeClr val="tx1"/>
                </a:solidFill>
                <a:latin typeface="Times New Roman" pitchFamily="18" charset="0"/>
                <a:cs typeface="Times New Roman" pitchFamily="18" charset="0"/>
              </a:rPr>
              <a:t>assuming </a:t>
            </a:r>
            <a:r>
              <a:rPr lang="en-US" sz="2400" dirty="0">
                <a:solidFill>
                  <a:schemeClr val="tx1"/>
                </a:solidFill>
                <a:latin typeface="Times New Roman" pitchFamily="18" charset="0"/>
                <a:cs typeface="Times New Roman" pitchFamily="18" charset="0"/>
              </a:rPr>
              <a:t>we want to maximize f() </a:t>
            </a:r>
          </a:p>
          <a:p>
            <a:pPr algn="just"/>
            <a:r>
              <a:rPr lang="en-US" sz="2400" dirty="0">
                <a:solidFill>
                  <a:schemeClr val="tx1"/>
                </a:solidFill>
                <a:latin typeface="Times New Roman" pitchFamily="18" charset="0"/>
                <a:cs typeface="Times New Roman" pitchFamily="18" charset="0"/>
              </a:rPr>
              <a:t>current = Initial-State(problem) </a:t>
            </a:r>
          </a:p>
          <a:p>
            <a:pPr algn="just"/>
            <a:r>
              <a:rPr lang="en-US" sz="2400" b="1" dirty="0">
                <a:solidFill>
                  <a:schemeClr val="tx1"/>
                </a:solidFill>
                <a:latin typeface="Times New Roman" pitchFamily="18" charset="0"/>
                <a:cs typeface="Times New Roman" pitchFamily="18" charset="0"/>
              </a:rPr>
              <a:t>for </a:t>
            </a:r>
            <a:r>
              <a:rPr lang="en-US" sz="2400" dirty="0">
                <a:solidFill>
                  <a:schemeClr val="tx1"/>
                </a:solidFill>
                <a:latin typeface="Times New Roman" pitchFamily="18" charset="0"/>
                <a:cs typeface="Times New Roman" pitchFamily="18" charset="0"/>
              </a:rPr>
              <a:t>t = 1 </a:t>
            </a:r>
            <a:r>
              <a:rPr lang="en-US" sz="2400" b="1" dirty="0">
                <a:solidFill>
                  <a:schemeClr val="tx1"/>
                </a:solidFill>
                <a:latin typeface="Times New Roman" pitchFamily="18" charset="0"/>
                <a:cs typeface="Times New Roman" pitchFamily="18" charset="0"/>
              </a:rPr>
              <a:t>to </a:t>
            </a:r>
            <a:r>
              <a:rPr lang="en-US" sz="2400" dirty="0" smtClean="0">
                <a:solidFill>
                  <a:schemeClr val="tx1"/>
                </a:solidFill>
                <a:latin typeface="Times New Roman" pitchFamily="18" charset="0"/>
                <a:cs typeface="Times New Roman" pitchFamily="18" charset="0"/>
              </a:rPr>
              <a:t>œ </a:t>
            </a:r>
            <a:r>
              <a:rPr lang="en-US" sz="2400" b="1" dirty="0">
                <a:solidFill>
                  <a:schemeClr val="tx1"/>
                </a:solidFill>
                <a:latin typeface="Times New Roman" pitchFamily="18" charset="0"/>
                <a:cs typeface="Times New Roman" pitchFamily="18" charset="0"/>
              </a:rPr>
              <a:t>do </a:t>
            </a:r>
            <a:endParaRPr lang="en-US" sz="2400" dirty="0">
              <a:solidFill>
                <a:schemeClr val="tx1"/>
              </a:solidFill>
              <a:latin typeface="Times New Roman" pitchFamily="18" charset="0"/>
              <a:cs typeface="Times New Roman" pitchFamily="18" charset="0"/>
            </a:endParaRPr>
          </a:p>
          <a:p>
            <a:pPr algn="just"/>
            <a:r>
              <a:rPr lang="en-US" sz="2400" dirty="0">
                <a:solidFill>
                  <a:schemeClr val="tx1"/>
                </a:solidFill>
                <a:latin typeface="Times New Roman" pitchFamily="18" charset="0"/>
                <a:cs typeface="Times New Roman" pitchFamily="18" charset="0"/>
              </a:rPr>
              <a:t>T = Schedule(t) ; // T is the current temperature, which is monotonically decreasing with t </a:t>
            </a:r>
          </a:p>
          <a:p>
            <a:pPr algn="just"/>
            <a:r>
              <a:rPr lang="en-US" sz="2400" b="1" dirty="0">
                <a:solidFill>
                  <a:schemeClr val="tx1"/>
                </a:solidFill>
                <a:latin typeface="Times New Roman" pitchFamily="18" charset="0"/>
                <a:cs typeface="Times New Roman" pitchFamily="18" charset="0"/>
              </a:rPr>
              <a:t>if </a:t>
            </a:r>
            <a:r>
              <a:rPr lang="en-US" sz="2400" dirty="0">
                <a:solidFill>
                  <a:schemeClr val="tx1"/>
                </a:solidFill>
                <a:latin typeface="Times New Roman" pitchFamily="18" charset="0"/>
                <a:cs typeface="Times New Roman" pitchFamily="18" charset="0"/>
              </a:rPr>
              <a:t>T=0 </a:t>
            </a:r>
            <a:r>
              <a:rPr lang="en-US" sz="2400" b="1" dirty="0">
                <a:solidFill>
                  <a:schemeClr val="tx1"/>
                </a:solidFill>
                <a:latin typeface="Times New Roman" pitchFamily="18" charset="0"/>
                <a:cs typeface="Times New Roman" pitchFamily="18" charset="0"/>
              </a:rPr>
              <a:t>then return </a:t>
            </a:r>
            <a:r>
              <a:rPr lang="en-US" sz="2400" dirty="0">
                <a:solidFill>
                  <a:schemeClr val="tx1"/>
                </a:solidFill>
                <a:latin typeface="Times New Roman" pitchFamily="18" charset="0"/>
                <a:cs typeface="Times New Roman" pitchFamily="18" charset="0"/>
              </a:rPr>
              <a:t>current ; //halt when temperature = 0 </a:t>
            </a:r>
          </a:p>
          <a:p>
            <a:pPr algn="just"/>
            <a:r>
              <a:rPr lang="en-US" sz="2400" dirty="0">
                <a:solidFill>
                  <a:schemeClr val="tx1"/>
                </a:solidFill>
                <a:latin typeface="Times New Roman" pitchFamily="18" charset="0"/>
                <a:cs typeface="Times New Roman" pitchFamily="18" charset="0"/>
              </a:rPr>
              <a:t>next = Select-Random-Successor-State(current) </a:t>
            </a:r>
            <a:r>
              <a:rPr lang="en-US" sz="2400" dirty="0" err="1">
                <a:solidFill>
                  <a:schemeClr val="tx1"/>
                </a:solidFill>
                <a:latin typeface="Times New Roman" pitchFamily="18" charset="0"/>
                <a:cs typeface="Times New Roman" pitchFamily="18" charset="0"/>
              </a:rPr>
              <a:t>deltaE</a:t>
            </a:r>
            <a:r>
              <a:rPr lang="en-US" sz="2400" dirty="0">
                <a:solidFill>
                  <a:schemeClr val="tx1"/>
                </a:solidFill>
                <a:latin typeface="Times New Roman" pitchFamily="18" charset="0"/>
                <a:cs typeface="Times New Roman" pitchFamily="18" charset="0"/>
              </a:rPr>
              <a:t> = f(next) - f(current) ; // If positive, next is better than current. Otherwise, next is worse than current. </a:t>
            </a:r>
          </a:p>
          <a:p>
            <a:pPr algn="just"/>
            <a:r>
              <a:rPr lang="en-US" sz="2400" b="1" dirty="0">
                <a:solidFill>
                  <a:schemeClr val="tx1"/>
                </a:solidFill>
                <a:latin typeface="Times New Roman" pitchFamily="18" charset="0"/>
                <a:cs typeface="Times New Roman" pitchFamily="18" charset="0"/>
              </a:rPr>
              <a:t>if </a:t>
            </a:r>
            <a:r>
              <a:rPr lang="en-US" sz="2400" dirty="0" err="1">
                <a:solidFill>
                  <a:schemeClr val="tx1"/>
                </a:solidFill>
                <a:latin typeface="Times New Roman" pitchFamily="18" charset="0"/>
                <a:cs typeface="Times New Roman" pitchFamily="18" charset="0"/>
              </a:rPr>
              <a:t>deltaE</a:t>
            </a:r>
            <a:r>
              <a:rPr lang="en-US" sz="2400" dirty="0">
                <a:solidFill>
                  <a:schemeClr val="tx1"/>
                </a:solidFill>
                <a:latin typeface="Times New Roman" pitchFamily="18" charset="0"/>
                <a:cs typeface="Times New Roman" pitchFamily="18" charset="0"/>
              </a:rPr>
              <a:t> &gt; 0 </a:t>
            </a:r>
            <a:r>
              <a:rPr lang="en-US" sz="2400" b="1" dirty="0">
                <a:solidFill>
                  <a:schemeClr val="tx1"/>
                </a:solidFill>
                <a:latin typeface="Times New Roman" pitchFamily="18" charset="0"/>
                <a:cs typeface="Times New Roman" pitchFamily="18" charset="0"/>
              </a:rPr>
              <a:t>then </a:t>
            </a:r>
            <a:r>
              <a:rPr lang="en-US" sz="2400" dirty="0">
                <a:solidFill>
                  <a:schemeClr val="tx1"/>
                </a:solidFill>
                <a:latin typeface="Times New Roman" pitchFamily="18" charset="0"/>
                <a:cs typeface="Times New Roman" pitchFamily="18" charset="0"/>
              </a:rPr>
              <a:t>current = next ; // always move to a better state </a:t>
            </a:r>
          </a:p>
          <a:p>
            <a:pPr algn="just"/>
            <a:r>
              <a:rPr lang="en-US" sz="2400" b="1" dirty="0">
                <a:solidFill>
                  <a:schemeClr val="tx1"/>
                </a:solidFill>
                <a:latin typeface="Times New Roman" pitchFamily="18" charset="0"/>
                <a:cs typeface="Times New Roman" pitchFamily="18" charset="0"/>
              </a:rPr>
              <a:t>else </a:t>
            </a:r>
            <a:r>
              <a:rPr lang="en-US" sz="2400" dirty="0">
                <a:solidFill>
                  <a:schemeClr val="tx1"/>
                </a:solidFill>
                <a:latin typeface="Times New Roman" pitchFamily="18" charset="0"/>
                <a:cs typeface="Times New Roman" pitchFamily="18" charset="0"/>
              </a:rPr>
              <a:t>current = next with probability p = </a:t>
            </a:r>
            <a:r>
              <a:rPr lang="en-US" sz="2400" dirty="0" err="1">
                <a:solidFill>
                  <a:schemeClr val="tx1"/>
                </a:solidFill>
                <a:latin typeface="Times New Roman" pitchFamily="18" charset="0"/>
                <a:cs typeface="Times New Roman" pitchFamily="18" charset="0"/>
              </a:rPr>
              <a:t>exp</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deltaE</a:t>
            </a:r>
            <a:r>
              <a:rPr lang="en-US" sz="2400" dirty="0">
                <a:solidFill>
                  <a:schemeClr val="tx1"/>
                </a:solidFill>
                <a:latin typeface="Times New Roman" pitchFamily="18" charset="0"/>
                <a:cs typeface="Times New Roman" pitchFamily="18" charset="0"/>
              </a:rPr>
              <a:t> / T) ; // as T </a:t>
            </a:r>
            <a:r>
              <a:rPr lang="en-US" sz="2400" dirty="0" smtClean="0">
                <a:solidFill>
                  <a:schemeClr val="tx1"/>
                </a:solidFill>
                <a:latin typeface="Times New Roman" pitchFamily="18" charset="0"/>
                <a:cs typeface="Times New Roman" pitchFamily="18" charset="0"/>
              </a:rPr>
              <a:t>     0</a:t>
            </a:r>
            <a:r>
              <a:rPr lang="en-US" sz="2400" dirty="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pPr algn="just"/>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p     </a:t>
            </a:r>
            <a:r>
              <a:rPr lang="en-US" sz="2400" dirty="0">
                <a:solidFill>
                  <a:schemeClr val="tx1"/>
                </a:solidFill>
                <a:latin typeface="Times New Roman" pitchFamily="18" charset="0"/>
                <a:cs typeface="Times New Roman" pitchFamily="18" charset="0"/>
              </a:rPr>
              <a:t>0; as </a:t>
            </a:r>
            <a:r>
              <a:rPr lang="en-US" sz="2400" dirty="0" err="1">
                <a:solidFill>
                  <a:schemeClr val="tx1"/>
                </a:solidFill>
                <a:latin typeface="Times New Roman" pitchFamily="18" charset="0"/>
                <a:cs typeface="Times New Roman" pitchFamily="18" charset="0"/>
              </a:rPr>
              <a:t>deltaE</a:t>
            </a:r>
            <a:r>
              <a:rPr lang="en-US" sz="2400" dirty="0">
                <a:solidFill>
                  <a:schemeClr val="tx1"/>
                </a:solidFill>
                <a:latin typeface="Times New Roman" pitchFamily="18" charset="0"/>
                <a:cs typeface="Times New Roman" pitchFamily="18" charset="0"/>
              </a:rPr>
              <a:t>  -, p 0 </a:t>
            </a:r>
          </a:p>
          <a:p>
            <a:pPr algn="just"/>
            <a:r>
              <a:rPr lang="en-US" sz="2400" b="1" dirty="0">
                <a:solidFill>
                  <a:schemeClr val="tx1"/>
                </a:solidFill>
                <a:latin typeface="Times New Roman" pitchFamily="18" charset="0"/>
                <a:cs typeface="Times New Roman" pitchFamily="18" charset="0"/>
              </a:rPr>
              <a:t>end </a:t>
            </a:r>
            <a:endParaRPr lang="en-US" sz="2400" dirty="0">
              <a:solidFill>
                <a:schemeClr val="tx1"/>
              </a:solidFill>
              <a:latin typeface="Times New Roman" pitchFamily="18" charset="0"/>
              <a:cs typeface="Times New Roman" pitchFamily="18" charset="0"/>
            </a:endParaRPr>
          </a:p>
        </p:txBody>
      </p:sp>
      <p:sp>
        <p:nvSpPr>
          <p:cNvPr id="4" name="Right Arrow 3"/>
          <p:cNvSpPr/>
          <p:nvPr/>
        </p:nvSpPr>
        <p:spPr>
          <a:xfrm>
            <a:off x="7946065" y="4951227"/>
            <a:ext cx="228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89221" y="5388934"/>
            <a:ext cx="228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6856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0633"/>
            <a:ext cx="7772400" cy="925033"/>
          </a:xfrm>
        </p:spPr>
        <p:txBody>
          <a:bodyPr/>
          <a:lstStyle/>
          <a:p>
            <a:r>
              <a:rPr lang="en-US" b="1" dirty="0" smtClean="0">
                <a:solidFill>
                  <a:srgbClr val="00B050"/>
                </a:solidFill>
                <a:latin typeface="Times New Roman" pitchFamily="18" charset="0"/>
                <a:cs typeface="Times New Roman" pitchFamily="18" charset="0"/>
              </a:rPr>
              <a:t>SA Algorithm Design Issues</a:t>
            </a:r>
            <a:endParaRPr lang="en-US" b="1"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91386" y="990600"/>
            <a:ext cx="8915400" cy="5410200"/>
          </a:xfrm>
        </p:spPr>
        <p:txBody>
          <a:bodyPr/>
          <a:lstStyle/>
          <a:p>
            <a:pPr algn="just"/>
            <a:r>
              <a:rPr lang="en-US" sz="2800" dirty="0" smtClean="0">
                <a:solidFill>
                  <a:schemeClr val="tx1"/>
                </a:solidFill>
                <a:latin typeface="Times New Roman" pitchFamily="18" charset="0"/>
                <a:cs typeface="Times New Roman" pitchFamily="18" charset="0"/>
              </a:rPr>
              <a:t>Cooling </a:t>
            </a:r>
            <a:r>
              <a:rPr lang="en-US" sz="2800" dirty="0">
                <a:solidFill>
                  <a:schemeClr val="tx1"/>
                </a:solidFill>
                <a:latin typeface="Times New Roman" pitchFamily="18" charset="0"/>
                <a:cs typeface="Times New Roman" pitchFamily="18" charset="0"/>
              </a:rPr>
              <a:t>scheme important </a:t>
            </a:r>
          </a:p>
          <a:p>
            <a:pPr marL="342900" indent="-342900" algn="just">
              <a:buFont typeface="Wingdings" pitchFamily="2" charset="2"/>
              <a:buChar char="q"/>
            </a:pPr>
            <a:r>
              <a:rPr lang="en-US" sz="2800" dirty="0" smtClean="0">
                <a:solidFill>
                  <a:schemeClr val="tx1"/>
                </a:solidFill>
                <a:latin typeface="Times New Roman" pitchFamily="18" charset="0"/>
                <a:cs typeface="Times New Roman" pitchFamily="18" charset="0"/>
              </a:rPr>
              <a:t>Neighborhood </a:t>
            </a:r>
            <a:r>
              <a:rPr lang="en-US" sz="2800" dirty="0">
                <a:solidFill>
                  <a:schemeClr val="tx1"/>
                </a:solidFill>
                <a:latin typeface="Times New Roman" pitchFamily="18" charset="0"/>
                <a:cs typeface="Times New Roman" pitchFamily="18" charset="0"/>
              </a:rPr>
              <a:t>design is the real ingenuity, not the decision to use simulated annealing. </a:t>
            </a:r>
          </a:p>
          <a:p>
            <a:pPr marL="342900" indent="-342900" algn="just">
              <a:buFont typeface="Wingdings" pitchFamily="2" charset="2"/>
              <a:buChar char="q"/>
            </a:pPr>
            <a:r>
              <a:rPr lang="en-US" sz="2800" dirty="0" smtClean="0">
                <a:solidFill>
                  <a:schemeClr val="tx1"/>
                </a:solidFill>
                <a:latin typeface="Times New Roman" pitchFamily="18" charset="0"/>
                <a:cs typeface="Times New Roman" pitchFamily="18" charset="0"/>
              </a:rPr>
              <a:t>Not </a:t>
            </a:r>
            <a:r>
              <a:rPr lang="en-US" sz="2800" dirty="0">
                <a:solidFill>
                  <a:schemeClr val="tx1"/>
                </a:solidFill>
                <a:latin typeface="Times New Roman" pitchFamily="18" charset="0"/>
                <a:cs typeface="Times New Roman" pitchFamily="18" charset="0"/>
              </a:rPr>
              <a:t>much to say theoretically </a:t>
            </a:r>
          </a:p>
          <a:p>
            <a:pPr algn="just"/>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With infinitely slow cooling rate, finds global optimum with probability 1. </a:t>
            </a:r>
          </a:p>
          <a:p>
            <a:pPr marL="342900" indent="-342900" algn="just">
              <a:buFont typeface="Wingdings" pitchFamily="2" charset="2"/>
              <a:buChar char="q"/>
            </a:pPr>
            <a:r>
              <a:rPr lang="en-US" sz="2800" dirty="0" smtClean="0">
                <a:solidFill>
                  <a:schemeClr val="tx1"/>
                </a:solidFill>
                <a:latin typeface="Times New Roman" pitchFamily="18" charset="0"/>
                <a:cs typeface="Times New Roman" pitchFamily="18" charset="0"/>
              </a:rPr>
              <a:t>Proposed </a:t>
            </a:r>
            <a:r>
              <a:rPr lang="en-US" sz="2800" dirty="0">
                <a:solidFill>
                  <a:schemeClr val="tx1"/>
                </a:solidFill>
                <a:latin typeface="Times New Roman" pitchFamily="18" charset="0"/>
                <a:cs typeface="Times New Roman" pitchFamily="18" charset="0"/>
              </a:rPr>
              <a:t>by </a:t>
            </a:r>
            <a:r>
              <a:rPr lang="en-US" sz="2800" b="1" dirty="0">
                <a:solidFill>
                  <a:schemeClr val="tx1"/>
                </a:solidFill>
                <a:latin typeface="Times New Roman" pitchFamily="18" charset="0"/>
                <a:cs typeface="Times New Roman" pitchFamily="18" charset="0"/>
              </a:rPr>
              <a:t>Metropolis </a:t>
            </a:r>
            <a:r>
              <a:rPr lang="en-US" sz="2800" dirty="0">
                <a:solidFill>
                  <a:schemeClr val="tx1"/>
                </a:solidFill>
                <a:latin typeface="Times New Roman" pitchFamily="18" charset="0"/>
                <a:cs typeface="Times New Roman" pitchFamily="18" charset="0"/>
              </a:rPr>
              <a:t>in 1953 based on the analogy that alloys manage to find a near global minimum energy state, when annealed slowly. </a:t>
            </a:r>
          </a:p>
          <a:p>
            <a:pPr marL="342900" indent="-342900" algn="just">
              <a:buFont typeface="Wingdings" pitchFamily="2" charset="2"/>
              <a:buChar char="q"/>
            </a:pPr>
            <a:r>
              <a:rPr lang="en-US" sz="2800" dirty="0" smtClean="0">
                <a:solidFill>
                  <a:schemeClr val="tx1"/>
                </a:solidFill>
                <a:latin typeface="Times New Roman" pitchFamily="18" charset="0"/>
                <a:cs typeface="Times New Roman" pitchFamily="18" charset="0"/>
              </a:rPr>
              <a:t>Easy </a:t>
            </a:r>
            <a:r>
              <a:rPr lang="en-US" sz="2800" dirty="0">
                <a:solidFill>
                  <a:schemeClr val="tx1"/>
                </a:solidFill>
                <a:latin typeface="Times New Roman" pitchFamily="18" charset="0"/>
                <a:cs typeface="Times New Roman" pitchFamily="18" charset="0"/>
              </a:rPr>
              <a:t>to implement. </a:t>
            </a:r>
          </a:p>
          <a:p>
            <a:pPr marL="342900" indent="-342900" algn="just">
              <a:buFont typeface="Wingdings" pitchFamily="2" charset="2"/>
              <a:buChar char="q"/>
            </a:pPr>
            <a:r>
              <a:rPr lang="en-US" sz="2800" dirty="0" smtClean="0">
                <a:solidFill>
                  <a:schemeClr val="tx1"/>
                </a:solidFill>
                <a:latin typeface="Times New Roman" pitchFamily="18" charset="0"/>
                <a:cs typeface="Times New Roman" pitchFamily="18" charset="0"/>
              </a:rPr>
              <a:t>Try </a:t>
            </a:r>
            <a:r>
              <a:rPr lang="en-US" sz="2800" dirty="0">
                <a:solidFill>
                  <a:schemeClr val="tx1"/>
                </a:solidFill>
                <a:latin typeface="Times New Roman" pitchFamily="18" charset="0"/>
                <a:cs typeface="Times New Roman" pitchFamily="18" charset="0"/>
              </a:rPr>
              <a:t>hill-climbing with random restarts first! </a:t>
            </a:r>
          </a:p>
          <a:p>
            <a:pPr marL="342900" indent="-342900" algn="just">
              <a:buFont typeface="Wingdings" pitchFamily="2" charset="2"/>
              <a:buChar char="q"/>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13370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0633"/>
            <a:ext cx="7772400" cy="925033"/>
          </a:xfrm>
        </p:spPr>
        <p:txBody>
          <a:bodyPr/>
          <a:lstStyle/>
          <a:p>
            <a:r>
              <a:rPr lang="en-US" b="1" dirty="0" smtClean="0">
                <a:solidFill>
                  <a:srgbClr val="00B050"/>
                </a:solidFill>
                <a:latin typeface="Times New Roman" pitchFamily="18" charset="0"/>
                <a:cs typeface="Times New Roman" pitchFamily="18" charset="0"/>
              </a:rPr>
              <a:t>Genetic </a:t>
            </a:r>
            <a:r>
              <a:rPr lang="en-US" b="1" dirty="0">
                <a:solidFill>
                  <a:srgbClr val="00B050"/>
                </a:solidFill>
                <a:latin typeface="Times New Roman" pitchFamily="18" charset="0"/>
                <a:cs typeface="Times New Roman" pitchFamily="18" charset="0"/>
              </a:rPr>
              <a:t>algorithm </a:t>
            </a:r>
            <a:endParaRPr lang="en-US"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91386" y="990600"/>
            <a:ext cx="8915400" cy="5410200"/>
          </a:xfrm>
        </p:spPr>
        <p:txBody>
          <a:bodyPr/>
          <a:lstStyle/>
          <a:p>
            <a:pPr algn="just"/>
            <a:r>
              <a:rPr lang="en-US" sz="2400" b="1" dirty="0" smtClean="0">
                <a:solidFill>
                  <a:schemeClr val="tx1"/>
                </a:solidFill>
                <a:latin typeface="Times New Roman" pitchFamily="18" charset="0"/>
                <a:cs typeface="Times New Roman" pitchFamily="18" charset="0"/>
              </a:rPr>
              <a:t>Genetic </a:t>
            </a:r>
            <a:r>
              <a:rPr lang="en-US" sz="2400" b="1" dirty="0">
                <a:solidFill>
                  <a:schemeClr val="tx1"/>
                </a:solidFill>
                <a:latin typeface="Times New Roman" pitchFamily="18" charset="0"/>
                <a:cs typeface="Times New Roman" pitchFamily="18" charset="0"/>
              </a:rPr>
              <a:t>algorithm: </a:t>
            </a:r>
            <a:r>
              <a:rPr lang="en-US" sz="2400" dirty="0">
                <a:solidFill>
                  <a:schemeClr val="tx1"/>
                </a:solidFill>
                <a:latin typeface="Times New Roman" pitchFamily="18" charset="0"/>
                <a:cs typeface="Times New Roman" pitchFamily="18" charset="0"/>
              </a:rPr>
              <a:t>a special way to generate neighbors, using the analogy of </a:t>
            </a:r>
            <a:r>
              <a:rPr lang="en-US" sz="2400" b="1" dirty="0">
                <a:solidFill>
                  <a:schemeClr val="tx1"/>
                </a:solidFill>
                <a:latin typeface="Times New Roman" pitchFamily="18" charset="0"/>
                <a:cs typeface="Times New Roman" pitchFamily="18" charset="0"/>
              </a:rPr>
              <a:t>cross-over, </a:t>
            </a:r>
            <a:r>
              <a:rPr lang="en-US" sz="2400" b="1" dirty="0" err="1" smtClean="0">
                <a:solidFill>
                  <a:schemeClr val="tx1"/>
                </a:solidFill>
                <a:latin typeface="Times New Roman" pitchFamily="18" charset="0"/>
                <a:cs typeface="Times New Roman" pitchFamily="18" charset="0"/>
              </a:rPr>
              <a:t>situutation</a:t>
            </a:r>
            <a:r>
              <a:rPr lang="en-US" sz="2400" b="1" dirty="0" smtClean="0">
                <a:solidFill>
                  <a:schemeClr val="tx1"/>
                </a:solidFill>
                <a:latin typeface="Times New Roman" pitchFamily="18" charset="0"/>
                <a:cs typeface="Times New Roman" pitchFamily="18" charset="0"/>
              </a:rPr>
              <a:t>, and natural selection</a:t>
            </a:r>
            <a:r>
              <a:rPr lang="en-US" sz="2400" dirty="0" smtClean="0">
                <a:solidFill>
                  <a:schemeClr val="tx1"/>
                </a:solidFill>
                <a:latin typeface="Times New Roman" pitchFamily="18" charset="0"/>
                <a:cs typeface="Times New Roman" pitchFamily="18" charset="0"/>
              </a:rPr>
              <a:t>. </a:t>
            </a:r>
          </a:p>
          <a:p>
            <a:pPr algn="just"/>
            <a:endParaRPr lang="en-US" sz="2400" dirty="0">
              <a:solidFill>
                <a:schemeClr val="tx1"/>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48" y="2116543"/>
            <a:ext cx="8594327" cy="3903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5203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ChangeArrowheads="1"/>
          </p:cNvSpPr>
          <p:nvPr/>
        </p:nvSpPr>
        <p:spPr bwMode="auto">
          <a:xfrm>
            <a:off x="762000" y="0"/>
            <a:ext cx="594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dirty="0">
                <a:latin typeface="Times New Roman" pitchFamily="18" charset="0"/>
                <a:cs typeface="Times New Roman" pitchFamily="18" charset="0"/>
              </a:rPr>
              <a:t>Local Search </a:t>
            </a:r>
          </a:p>
        </p:txBody>
      </p:sp>
      <p:sp>
        <p:nvSpPr>
          <p:cNvPr id="65539" name="Rectangle 1"/>
          <p:cNvSpPr>
            <a:spLocks noChangeArrowheads="1"/>
          </p:cNvSpPr>
          <p:nvPr/>
        </p:nvSpPr>
        <p:spPr bwMode="auto">
          <a:xfrm>
            <a:off x="228600" y="691486"/>
            <a:ext cx="89154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dirty="0">
                <a:latin typeface="Times New Roman" pitchFamily="18" charset="0"/>
                <a:cs typeface="Times New Roman" pitchFamily="18" charset="0"/>
              </a:rPr>
              <a:t>Local search methods work on complete state formulations. They keep only a small number of nodes in memory. </a:t>
            </a:r>
          </a:p>
          <a:p>
            <a:pPr algn="just"/>
            <a:r>
              <a:rPr lang="en-US" sz="2400" dirty="0">
                <a:latin typeface="Times New Roman" pitchFamily="18" charset="0"/>
                <a:cs typeface="Times New Roman" pitchFamily="18" charset="0"/>
              </a:rPr>
              <a:t>Local search is useful for solving optimization problems: </a:t>
            </a:r>
          </a:p>
          <a:p>
            <a:pPr lvl="1" algn="just"/>
            <a:r>
              <a:rPr lang="en-US" sz="2400" dirty="0">
                <a:latin typeface="Times New Roman" pitchFamily="18" charset="0"/>
                <a:cs typeface="Times New Roman" pitchFamily="18" charset="0"/>
              </a:rPr>
              <a:t>o Often it is easy to find a solution </a:t>
            </a:r>
          </a:p>
          <a:p>
            <a:pPr lvl="1" algn="just"/>
            <a:r>
              <a:rPr lang="en-US" sz="2400" dirty="0">
                <a:latin typeface="Times New Roman" pitchFamily="18" charset="0"/>
                <a:cs typeface="Times New Roman" pitchFamily="18" charset="0"/>
              </a:rPr>
              <a:t>o But hard to find the best solution </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Algorithm goal: </a:t>
            </a:r>
          </a:p>
          <a:p>
            <a:pPr algn="just"/>
            <a:r>
              <a:rPr lang="en-US" sz="2400" b="1" dirty="0">
                <a:latin typeface="Times New Roman" pitchFamily="18" charset="0"/>
                <a:cs typeface="Times New Roman" pitchFamily="18" charset="0"/>
              </a:rPr>
              <a:t>find optimal configuration (e.g., TSP), </a:t>
            </a:r>
          </a:p>
          <a:p>
            <a:pPr marL="342900" indent="-342900" algn="just">
              <a:buFont typeface="Wingdings" pitchFamily="2" charset="2"/>
              <a:buChar char="q"/>
            </a:pPr>
            <a:r>
              <a:rPr lang="en-US" sz="2400" dirty="0" smtClean="0">
                <a:latin typeface="Times New Roman" pitchFamily="18" charset="0"/>
                <a:cs typeface="Times New Roman" pitchFamily="18" charset="0"/>
              </a:rPr>
              <a:t>Hill </a:t>
            </a:r>
            <a:r>
              <a:rPr lang="en-US" sz="2400" dirty="0">
                <a:latin typeface="Times New Roman" pitchFamily="18" charset="0"/>
                <a:cs typeface="Times New Roman" pitchFamily="18" charset="0"/>
              </a:rPr>
              <a:t>climbing </a:t>
            </a:r>
          </a:p>
          <a:p>
            <a:pPr marL="342900" indent="-342900" algn="just">
              <a:buFont typeface="Wingdings" pitchFamily="2" charset="2"/>
              <a:buChar char="q"/>
            </a:pPr>
            <a:r>
              <a:rPr lang="en-US" sz="2400" dirty="0" smtClean="0">
                <a:latin typeface="Times New Roman" pitchFamily="18" charset="0"/>
                <a:cs typeface="Times New Roman" pitchFamily="18" charset="0"/>
              </a:rPr>
              <a:t>Gradient descent </a:t>
            </a:r>
          </a:p>
          <a:p>
            <a:pPr marL="342900" indent="-342900" algn="just">
              <a:buFont typeface="Wingdings" pitchFamily="2" charset="2"/>
              <a:buChar char="q"/>
            </a:pPr>
            <a:r>
              <a:rPr lang="en-US" sz="2400" dirty="0" smtClean="0">
                <a:latin typeface="Times New Roman" pitchFamily="18" charset="0"/>
                <a:cs typeface="Times New Roman" pitchFamily="18" charset="0"/>
              </a:rPr>
              <a:t>Simulated </a:t>
            </a:r>
            <a:r>
              <a:rPr lang="en-US" sz="2400" dirty="0">
                <a:latin typeface="Times New Roman" pitchFamily="18" charset="0"/>
                <a:cs typeface="Times New Roman" pitchFamily="18" charset="0"/>
              </a:rPr>
              <a:t>annealing </a:t>
            </a:r>
          </a:p>
          <a:p>
            <a:pPr algn="just"/>
            <a:r>
              <a:rPr lang="en-US" sz="2400" dirty="0">
                <a:latin typeface="Times New Roman" pitchFamily="18" charset="0"/>
                <a:cs typeface="Times New Roman" pitchFamily="18" charset="0"/>
              </a:rPr>
              <a:t>• For some problems the state description contains all of the information relevant for a solution. Path to the solution is unimportant. </a:t>
            </a:r>
          </a:p>
          <a:p>
            <a:pPr algn="just"/>
            <a:r>
              <a:rPr lang="en-US" sz="2400" dirty="0">
                <a:latin typeface="Times New Roman" pitchFamily="18" charset="0"/>
                <a:cs typeface="Times New Roman" pitchFamily="18" charset="0"/>
              </a:rPr>
              <a:t>• Examples: </a:t>
            </a:r>
          </a:p>
          <a:p>
            <a:pPr lvl="1" algn="just"/>
            <a:r>
              <a:rPr lang="en-US" sz="2400" dirty="0">
                <a:latin typeface="Times New Roman" pitchFamily="18" charset="0"/>
                <a:cs typeface="Times New Roman" pitchFamily="18" charset="0"/>
              </a:rPr>
              <a:t>o map coloring </a:t>
            </a:r>
          </a:p>
          <a:p>
            <a:pPr lvl="1" algn="just"/>
            <a:r>
              <a:rPr lang="en-US" sz="2400" dirty="0">
                <a:latin typeface="Times New Roman" pitchFamily="18" charset="0"/>
                <a:cs typeface="Times New Roman" pitchFamily="18" charset="0"/>
              </a:rPr>
              <a:t>o 8-queen </a:t>
            </a:r>
          </a:p>
        </p:txBody>
      </p:sp>
    </p:spTree>
    <p:extLst>
      <p:ext uri="{BB962C8B-B14F-4D97-AF65-F5344CB8AC3E}">
        <p14:creationId xmlns:p14="http://schemas.microsoft.com/office/powerpoint/2010/main" val="476850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lstStyle/>
          <a:p>
            <a:r>
              <a:rPr lang="en-US" b="1" dirty="0">
                <a:solidFill>
                  <a:srgbClr val="00B050"/>
                </a:solidFill>
                <a:latin typeface="Times New Roman" pitchFamily="18" charset="0"/>
                <a:cs typeface="Times New Roman" pitchFamily="18" charset="0"/>
              </a:rPr>
              <a:t>Genetic Algorithms</a:t>
            </a:r>
            <a:endParaRPr lang="en-US"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381000" y="914400"/>
            <a:ext cx="8610600" cy="5562600"/>
          </a:xfrm>
        </p:spPr>
        <p:txBody>
          <a:bodyPr/>
          <a:lstStyle/>
          <a:p>
            <a:pPr algn="just"/>
            <a:r>
              <a:rPr lang="en-US" dirty="0">
                <a:solidFill>
                  <a:schemeClr val="tx1"/>
                </a:solidFill>
                <a:latin typeface="Times New Roman" pitchFamily="18" charset="0"/>
                <a:cs typeface="Times New Roman" pitchFamily="18" charset="0"/>
              </a:rPr>
              <a:t>In the early 1970s, John Holland introduced the</a:t>
            </a:r>
          </a:p>
          <a:p>
            <a:pPr algn="just"/>
            <a:r>
              <a:rPr lang="en-US" dirty="0">
                <a:solidFill>
                  <a:schemeClr val="tx1"/>
                </a:solidFill>
                <a:latin typeface="Times New Roman" pitchFamily="18" charset="0"/>
                <a:cs typeface="Times New Roman" pitchFamily="18" charset="0"/>
              </a:rPr>
              <a:t>concept of genetic algorithms.</a:t>
            </a:r>
          </a:p>
          <a:p>
            <a:pPr algn="just"/>
            <a:r>
              <a:rPr lang="en-US" dirty="0">
                <a:solidFill>
                  <a:schemeClr val="tx1"/>
                </a:solidFill>
                <a:latin typeface="Times New Roman" pitchFamily="18" charset="0"/>
                <a:cs typeface="Times New Roman" pitchFamily="18" charset="0"/>
              </a:rPr>
              <a:t> His aim was to make computers do what nature</a:t>
            </a:r>
          </a:p>
          <a:p>
            <a:pPr algn="just"/>
            <a:r>
              <a:rPr lang="en-US" dirty="0">
                <a:solidFill>
                  <a:schemeClr val="tx1"/>
                </a:solidFill>
                <a:latin typeface="Times New Roman" pitchFamily="18" charset="0"/>
                <a:cs typeface="Times New Roman" pitchFamily="18" charset="0"/>
              </a:rPr>
              <a:t>does. Holland was concerned with algorithms</a:t>
            </a:r>
          </a:p>
          <a:p>
            <a:pPr algn="just"/>
            <a:r>
              <a:rPr lang="en-US" dirty="0">
                <a:solidFill>
                  <a:schemeClr val="tx1"/>
                </a:solidFill>
                <a:latin typeface="Times New Roman" pitchFamily="18" charset="0"/>
                <a:cs typeface="Times New Roman" pitchFamily="18" charset="0"/>
              </a:rPr>
              <a:t>that manipulate strings of binary digits.</a:t>
            </a:r>
          </a:p>
          <a:p>
            <a:pPr algn="just"/>
            <a:r>
              <a:rPr lang="en-US" dirty="0">
                <a:solidFill>
                  <a:schemeClr val="tx1"/>
                </a:solidFill>
                <a:latin typeface="Times New Roman" pitchFamily="18" charset="0"/>
                <a:cs typeface="Times New Roman" pitchFamily="18" charset="0"/>
              </a:rPr>
              <a:t> Each artificial “chromosomes” consists of a</a:t>
            </a:r>
          </a:p>
          <a:p>
            <a:pPr algn="just"/>
            <a:r>
              <a:rPr lang="en-US" dirty="0">
                <a:solidFill>
                  <a:schemeClr val="tx1"/>
                </a:solidFill>
                <a:latin typeface="Times New Roman" pitchFamily="18" charset="0"/>
                <a:cs typeface="Times New Roman" pitchFamily="18" charset="0"/>
              </a:rPr>
              <a:t>number of “genes”, and each gene is represented</a:t>
            </a:r>
          </a:p>
          <a:p>
            <a:pPr algn="just"/>
            <a:r>
              <a:rPr lang="en-US" dirty="0">
                <a:solidFill>
                  <a:schemeClr val="tx1"/>
                </a:solidFill>
                <a:latin typeface="Times New Roman" pitchFamily="18" charset="0"/>
                <a:cs typeface="Times New Roman" pitchFamily="18" charset="0"/>
              </a:rPr>
              <a:t>by 0 or 1:</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638800"/>
            <a:ext cx="48863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059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28600"/>
          </a:xfrm>
        </p:spPr>
        <p:txBody>
          <a:bodyPr/>
          <a:lstStyle/>
          <a:p>
            <a:r>
              <a:rPr lang="en-US" b="1" dirty="0">
                <a:solidFill>
                  <a:srgbClr val="00B050"/>
                </a:solidFill>
                <a:latin typeface="Times New Roman" pitchFamily="18" charset="0"/>
                <a:cs typeface="Times New Roman" pitchFamily="18" charset="0"/>
              </a:rPr>
              <a:t>Genetic Algorithms</a:t>
            </a:r>
            <a:endParaRPr lang="en-US" dirty="0">
              <a:solidFill>
                <a:srgbClr val="00B050"/>
              </a:solidFill>
              <a:latin typeface="Times New Roman" pitchFamily="18" charset="0"/>
              <a:cs typeface="Times New Roman" pitchFamily="18" charset="0"/>
            </a:endParaRPr>
          </a:p>
        </p:txBody>
      </p:sp>
      <p:sp>
        <p:nvSpPr>
          <p:cNvPr id="4" name="Subtitle 3"/>
          <p:cNvSpPr>
            <a:spLocks noGrp="1"/>
          </p:cNvSpPr>
          <p:nvPr>
            <p:ph type="subTitle" idx="1"/>
          </p:nvPr>
        </p:nvSpPr>
        <p:spPr>
          <a:xfrm>
            <a:off x="152400" y="533400"/>
            <a:ext cx="8763000" cy="6324600"/>
          </a:xfrm>
        </p:spPr>
        <p:txBody>
          <a:bodyPr/>
          <a:lstStyle/>
          <a:p>
            <a:pPr marL="457200" indent="-457200" algn="just">
              <a:buFont typeface="Wingdings" pitchFamily="2" charset="2"/>
              <a:buChar char="q"/>
            </a:pPr>
            <a:r>
              <a:rPr lang="en-US" dirty="0">
                <a:solidFill>
                  <a:schemeClr val="tx1"/>
                </a:solidFill>
                <a:latin typeface="Times New Roman" pitchFamily="18" charset="0"/>
                <a:cs typeface="Times New Roman" pitchFamily="18" charset="0"/>
              </a:rPr>
              <a:t>Nature has an ability to adapt and learn without</a:t>
            </a:r>
          </a:p>
          <a:p>
            <a:pPr algn="just"/>
            <a:r>
              <a:rPr lang="en-US" dirty="0">
                <a:solidFill>
                  <a:schemeClr val="tx1"/>
                </a:solidFill>
                <a:latin typeface="Times New Roman" pitchFamily="18" charset="0"/>
                <a:cs typeface="Times New Roman" pitchFamily="18" charset="0"/>
              </a:rPr>
              <a:t>being told what to do. In other words, nature</a:t>
            </a:r>
          </a:p>
          <a:p>
            <a:pPr algn="just"/>
            <a:r>
              <a:rPr lang="en-US" dirty="0" smtClean="0">
                <a:solidFill>
                  <a:schemeClr val="tx1"/>
                </a:solidFill>
                <a:latin typeface="Times New Roman" pitchFamily="18" charset="0"/>
                <a:cs typeface="Times New Roman" pitchFamily="18" charset="0"/>
              </a:rPr>
              <a:t>finds good chromosomes blindly. GAs do the</a:t>
            </a:r>
          </a:p>
          <a:p>
            <a:pPr algn="just"/>
            <a:r>
              <a:rPr lang="en-US" dirty="0" smtClean="0">
                <a:solidFill>
                  <a:schemeClr val="tx1"/>
                </a:solidFill>
                <a:latin typeface="Times New Roman" pitchFamily="18" charset="0"/>
                <a:cs typeface="Times New Roman" pitchFamily="18" charset="0"/>
              </a:rPr>
              <a:t>same</a:t>
            </a:r>
            <a:r>
              <a:rPr lang="en-US" dirty="0">
                <a:solidFill>
                  <a:schemeClr val="tx1"/>
                </a:solidFill>
                <a:latin typeface="Times New Roman" pitchFamily="18" charset="0"/>
                <a:cs typeface="Times New Roman" pitchFamily="18" charset="0"/>
              </a:rPr>
              <a:t>. Two mechanisms link a GA to the problem</a:t>
            </a:r>
          </a:p>
          <a:p>
            <a:pPr algn="just"/>
            <a:r>
              <a:rPr lang="en-US" dirty="0">
                <a:solidFill>
                  <a:schemeClr val="tx1"/>
                </a:solidFill>
                <a:latin typeface="Times New Roman" pitchFamily="18" charset="0"/>
                <a:cs typeface="Times New Roman" pitchFamily="18" charset="0"/>
              </a:rPr>
              <a:t>it is solving: </a:t>
            </a:r>
            <a:r>
              <a:rPr lang="en-US" b="1" dirty="0">
                <a:solidFill>
                  <a:schemeClr val="tx1"/>
                </a:solidFill>
                <a:latin typeface="Times New Roman" pitchFamily="18" charset="0"/>
                <a:cs typeface="Times New Roman" pitchFamily="18" charset="0"/>
              </a:rPr>
              <a:t>encoding </a:t>
            </a:r>
            <a:r>
              <a:rPr lang="en-US" dirty="0">
                <a:solidFill>
                  <a:schemeClr val="tx1"/>
                </a:solidFill>
                <a:latin typeface="Times New Roman" pitchFamily="18" charset="0"/>
                <a:cs typeface="Times New Roman" pitchFamily="18" charset="0"/>
              </a:rPr>
              <a:t>and </a:t>
            </a:r>
            <a:r>
              <a:rPr lang="en-US" b="1" dirty="0">
                <a:solidFill>
                  <a:schemeClr val="tx1"/>
                </a:solidFill>
                <a:latin typeface="Times New Roman" pitchFamily="18" charset="0"/>
                <a:cs typeface="Times New Roman" pitchFamily="18" charset="0"/>
              </a:rPr>
              <a:t>evaluation</a:t>
            </a:r>
            <a:r>
              <a:rPr lang="en-US" dirty="0">
                <a:solidFill>
                  <a:schemeClr val="tx1"/>
                </a:solidFill>
                <a:latin typeface="Times New Roman" pitchFamily="18" charset="0"/>
                <a:cs typeface="Times New Roman" pitchFamily="18" charset="0"/>
              </a:rPr>
              <a:t>.</a:t>
            </a:r>
          </a:p>
          <a:p>
            <a:pPr marL="457200" indent="-457200" algn="just">
              <a:buFont typeface="Wingdings" pitchFamily="2" charset="2"/>
              <a:buChar char="q"/>
            </a:pPr>
            <a:r>
              <a:rPr lang="en-US" dirty="0">
                <a:solidFill>
                  <a:schemeClr val="tx1"/>
                </a:solidFill>
                <a:latin typeface="Times New Roman" pitchFamily="18" charset="0"/>
                <a:cs typeface="Times New Roman" pitchFamily="18" charset="0"/>
              </a:rPr>
              <a:t> The GA uses a measure of fitness of individual</a:t>
            </a:r>
          </a:p>
          <a:p>
            <a:pPr algn="just"/>
            <a:r>
              <a:rPr lang="en-US" dirty="0">
                <a:solidFill>
                  <a:schemeClr val="tx1"/>
                </a:solidFill>
                <a:latin typeface="Times New Roman" pitchFamily="18" charset="0"/>
                <a:cs typeface="Times New Roman" pitchFamily="18" charset="0"/>
              </a:rPr>
              <a:t>chromosomes to carry out reproduction. As</a:t>
            </a:r>
          </a:p>
          <a:p>
            <a:pPr algn="just"/>
            <a:r>
              <a:rPr lang="en-US" dirty="0">
                <a:solidFill>
                  <a:schemeClr val="tx1"/>
                </a:solidFill>
                <a:latin typeface="Times New Roman" pitchFamily="18" charset="0"/>
                <a:cs typeface="Times New Roman" pitchFamily="18" charset="0"/>
              </a:rPr>
              <a:t>reproduction takes place, the crossover operator</a:t>
            </a:r>
          </a:p>
          <a:p>
            <a:pPr algn="just"/>
            <a:r>
              <a:rPr lang="en-US" dirty="0">
                <a:solidFill>
                  <a:schemeClr val="tx1"/>
                </a:solidFill>
                <a:latin typeface="Times New Roman" pitchFamily="18" charset="0"/>
                <a:cs typeface="Times New Roman" pitchFamily="18" charset="0"/>
              </a:rPr>
              <a:t>exchanges parts of two single chromosomes, and</a:t>
            </a:r>
          </a:p>
          <a:p>
            <a:pPr algn="just"/>
            <a:r>
              <a:rPr lang="en-US" dirty="0">
                <a:solidFill>
                  <a:schemeClr val="tx1"/>
                </a:solidFill>
                <a:latin typeface="Times New Roman" pitchFamily="18" charset="0"/>
                <a:cs typeface="Times New Roman" pitchFamily="18" charset="0"/>
              </a:rPr>
              <a:t>the mutation operator changes the gene value in</a:t>
            </a:r>
          </a:p>
          <a:p>
            <a:pPr algn="just"/>
            <a:r>
              <a:rPr lang="en-US" dirty="0">
                <a:solidFill>
                  <a:schemeClr val="tx1"/>
                </a:solidFill>
                <a:latin typeface="Times New Roman" pitchFamily="18" charset="0"/>
                <a:cs typeface="Times New Roman" pitchFamily="18" charset="0"/>
              </a:rPr>
              <a:t>some randomly chosen location of </a:t>
            </a:r>
            <a:r>
              <a:rPr lang="en-US" dirty="0" smtClean="0">
                <a:solidFill>
                  <a:schemeClr val="tx1"/>
                </a:solidFill>
                <a:latin typeface="Times New Roman" pitchFamily="18" charset="0"/>
                <a:cs typeface="Times New Roman" pitchFamily="18" charset="0"/>
              </a:rPr>
              <a:t>the chromosome</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655004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28600"/>
          </a:xfrm>
        </p:spPr>
        <p:txBody>
          <a:bodyPr/>
          <a:lstStyle/>
          <a:p>
            <a:r>
              <a:rPr lang="en-US" b="1" dirty="0" smtClean="0">
                <a:solidFill>
                  <a:srgbClr val="00B050"/>
                </a:solidFill>
                <a:latin typeface="Times New Roman" pitchFamily="18" charset="0"/>
                <a:cs typeface="Times New Roman" pitchFamily="18" charset="0"/>
              </a:rPr>
              <a:t> Basic Genetic </a:t>
            </a:r>
            <a:r>
              <a:rPr lang="en-US" b="1" dirty="0">
                <a:solidFill>
                  <a:srgbClr val="00B050"/>
                </a:solidFill>
                <a:latin typeface="Times New Roman" pitchFamily="18" charset="0"/>
                <a:cs typeface="Times New Roman" pitchFamily="18" charset="0"/>
              </a:rPr>
              <a:t>Algorithms</a:t>
            </a:r>
            <a:endParaRPr lang="en-US" dirty="0">
              <a:solidFill>
                <a:srgbClr val="00B050"/>
              </a:solidFill>
              <a:latin typeface="Times New Roman" pitchFamily="18" charset="0"/>
              <a:cs typeface="Times New Roman" pitchFamily="18" charset="0"/>
            </a:endParaRPr>
          </a:p>
        </p:txBody>
      </p:sp>
      <p:sp>
        <p:nvSpPr>
          <p:cNvPr id="4" name="Subtitle 3"/>
          <p:cNvSpPr>
            <a:spLocks noGrp="1"/>
          </p:cNvSpPr>
          <p:nvPr>
            <p:ph type="subTitle" idx="1"/>
          </p:nvPr>
        </p:nvSpPr>
        <p:spPr>
          <a:xfrm>
            <a:off x="152400" y="533400"/>
            <a:ext cx="8763000" cy="6324600"/>
          </a:xfrm>
        </p:spPr>
        <p:txBody>
          <a:bodyPr/>
          <a:lstStyle/>
          <a:p>
            <a:r>
              <a:rPr lang="en-US" b="1" dirty="0"/>
              <a:t>Step 1: </a:t>
            </a:r>
            <a:r>
              <a:rPr lang="en-US" dirty="0"/>
              <a:t>Represent the problem variable domain as</a:t>
            </a:r>
          </a:p>
          <a:p>
            <a:r>
              <a:rPr lang="en-US" dirty="0"/>
              <a:t>a chromosome of a fixed length, choose the size</a:t>
            </a:r>
          </a:p>
          <a:p>
            <a:r>
              <a:rPr lang="en-US" dirty="0"/>
              <a:t>of a chromosome population </a:t>
            </a:r>
            <a:r>
              <a:rPr lang="en-US" i="1" dirty="0"/>
              <a:t>N</a:t>
            </a:r>
            <a:r>
              <a:rPr lang="en-US" dirty="0"/>
              <a:t>, the crossover</a:t>
            </a:r>
          </a:p>
          <a:p>
            <a:r>
              <a:rPr lang="en-US" dirty="0"/>
              <a:t>probability </a:t>
            </a:r>
            <a:r>
              <a:rPr lang="en-US" i="1" dirty="0"/>
              <a:t>pc </a:t>
            </a:r>
            <a:r>
              <a:rPr lang="en-US" dirty="0"/>
              <a:t>and the mutation probability </a:t>
            </a:r>
            <a:r>
              <a:rPr lang="en-US" i="1" dirty="0"/>
              <a:t>pm</a:t>
            </a:r>
            <a:r>
              <a:rPr lang="en-US" dirty="0"/>
              <a:t>.</a:t>
            </a:r>
          </a:p>
          <a:p>
            <a:r>
              <a:rPr lang="en-US" b="1" dirty="0"/>
              <a:t>Step 2: </a:t>
            </a:r>
            <a:r>
              <a:rPr lang="en-US" dirty="0"/>
              <a:t>Define a fitness function to measure the</a:t>
            </a:r>
          </a:p>
          <a:p>
            <a:r>
              <a:rPr lang="en-US" dirty="0"/>
              <a:t>performance, or fitness, of an individual</a:t>
            </a:r>
          </a:p>
          <a:p>
            <a:r>
              <a:rPr lang="en-US" dirty="0"/>
              <a:t>chromosome in the problem domain. The fitness</a:t>
            </a:r>
          </a:p>
          <a:p>
            <a:r>
              <a:rPr lang="en-US" dirty="0"/>
              <a:t>function establishes the basis for selecting</a:t>
            </a:r>
          </a:p>
          <a:p>
            <a:r>
              <a:rPr lang="en-US" dirty="0"/>
              <a:t>chromosomes that will be mated during</a:t>
            </a:r>
          </a:p>
          <a:p>
            <a:r>
              <a:rPr lang="en-US" dirty="0"/>
              <a:t>reproduction.</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60637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28600"/>
          </a:xfrm>
        </p:spPr>
        <p:txBody>
          <a:bodyPr/>
          <a:lstStyle/>
          <a:p>
            <a:r>
              <a:rPr lang="en-US" b="1" dirty="0" smtClean="0">
                <a:solidFill>
                  <a:srgbClr val="00B050"/>
                </a:solidFill>
                <a:latin typeface="Times New Roman" pitchFamily="18" charset="0"/>
                <a:cs typeface="Times New Roman" pitchFamily="18" charset="0"/>
              </a:rPr>
              <a:t> Basic Genetic </a:t>
            </a:r>
            <a:r>
              <a:rPr lang="en-US" b="1" dirty="0">
                <a:solidFill>
                  <a:srgbClr val="00B050"/>
                </a:solidFill>
                <a:latin typeface="Times New Roman" pitchFamily="18" charset="0"/>
                <a:cs typeface="Times New Roman" pitchFamily="18" charset="0"/>
              </a:rPr>
              <a:t>Algorithms</a:t>
            </a:r>
            <a:endParaRPr lang="en-US" dirty="0">
              <a:solidFill>
                <a:srgbClr val="00B050"/>
              </a:solidFill>
              <a:latin typeface="Times New Roman" pitchFamily="18" charset="0"/>
              <a:cs typeface="Times New Roman" pitchFamily="18" charset="0"/>
            </a:endParaRPr>
          </a:p>
        </p:txBody>
      </p:sp>
      <p:sp>
        <p:nvSpPr>
          <p:cNvPr id="4" name="Subtitle 3"/>
          <p:cNvSpPr>
            <a:spLocks noGrp="1"/>
          </p:cNvSpPr>
          <p:nvPr>
            <p:ph type="subTitle" idx="1"/>
          </p:nvPr>
        </p:nvSpPr>
        <p:spPr>
          <a:xfrm>
            <a:off x="152400" y="533400"/>
            <a:ext cx="8763000" cy="6324600"/>
          </a:xfrm>
        </p:spPr>
        <p:txBody>
          <a:bodyPr/>
          <a:lstStyle/>
          <a:p>
            <a:pPr algn="just"/>
            <a:r>
              <a:rPr lang="en-US" b="1" dirty="0"/>
              <a:t>Step 3: </a:t>
            </a:r>
            <a:r>
              <a:rPr lang="en-US" dirty="0"/>
              <a:t>Randomly generate an initial population of</a:t>
            </a:r>
          </a:p>
          <a:p>
            <a:pPr algn="just"/>
            <a:r>
              <a:rPr lang="en-US" dirty="0"/>
              <a:t>chromosomes of size </a:t>
            </a:r>
            <a:r>
              <a:rPr lang="en-US" i="1" dirty="0"/>
              <a:t>N</a:t>
            </a:r>
            <a:r>
              <a:rPr lang="en-US" dirty="0"/>
              <a:t>:</a:t>
            </a:r>
          </a:p>
          <a:p>
            <a:pPr algn="just"/>
            <a:r>
              <a:rPr lang="en-US" i="1" dirty="0"/>
              <a:t>x</a:t>
            </a:r>
            <a:r>
              <a:rPr lang="en-US" dirty="0"/>
              <a:t>1, </a:t>
            </a:r>
            <a:r>
              <a:rPr lang="en-US" i="1" dirty="0"/>
              <a:t>x</a:t>
            </a:r>
            <a:r>
              <a:rPr lang="en-US" dirty="0"/>
              <a:t>2, . . . , </a:t>
            </a:r>
            <a:r>
              <a:rPr lang="en-US" i="1" dirty="0" err="1"/>
              <a:t>xN</a:t>
            </a:r>
            <a:endParaRPr lang="en-US" i="1" dirty="0"/>
          </a:p>
          <a:p>
            <a:pPr algn="just"/>
            <a:r>
              <a:rPr lang="en-US" b="1" dirty="0"/>
              <a:t>Step 4: </a:t>
            </a:r>
            <a:r>
              <a:rPr lang="en-US" dirty="0"/>
              <a:t>Calculate the fitness of each individual</a:t>
            </a:r>
          </a:p>
          <a:p>
            <a:pPr algn="just"/>
            <a:r>
              <a:rPr lang="en-US" dirty="0"/>
              <a:t>chromosome:</a:t>
            </a:r>
          </a:p>
          <a:p>
            <a:pPr algn="just"/>
            <a:r>
              <a:rPr lang="en-US" i="1" dirty="0"/>
              <a:t>f </a:t>
            </a:r>
            <a:r>
              <a:rPr lang="en-US" dirty="0"/>
              <a:t>(</a:t>
            </a:r>
            <a:r>
              <a:rPr lang="en-US" i="1" dirty="0"/>
              <a:t>x</a:t>
            </a:r>
            <a:r>
              <a:rPr lang="en-US" dirty="0"/>
              <a:t>1), </a:t>
            </a:r>
            <a:r>
              <a:rPr lang="en-US" i="1" dirty="0"/>
              <a:t>f </a:t>
            </a:r>
            <a:r>
              <a:rPr lang="en-US" dirty="0"/>
              <a:t>(</a:t>
            </a:r>
            <a:r>
              <a:rPr lang="en-US" i="1" dirty="0"/>
              <a:t>x</a:t>
            </a:r>
            <a:r>
              <a:rPr lang="en-US" dirty="0"/>
              <a:t>2), . . . , </a:t>
            </a:r>
            <a:r>
              <a:rPr lang="en-US" i="1" dirty="0"/>
              <a:t>f </a:t>
            </a:r>
            <a:r>
              <a:rPr lang="en-US" dirty="0"/>
              <a:t>(</a:t>
            </a:r>
            <a:r>
              <a:rPr lang="en-US" i="1" dirty="0" err="1"/>
              <a:t>xN</a:t>
            </a:r>
            <a:r>
              <a:rPr lang="en-US" dirty="0"/>
              <a:t>)</a:t>
            </a:r>
          </a:p>
          <a:p>
            <a:pPr algn="just"/>
            <a:r>
              <a:rPr lang="en-US" b="1" dirty="0"/>
              <a:t>Step 5: </a:t>
            </a:r>
            <a:r>
              <a:rPr lang="en-US" dirty="0"/>
              <a:t>Select a pair of chromosomes for mating</a:t>
            </a:r>
          </a:p>
          <a:p>
            <a:pPr algn="just"/>
            <a:r>
              <a:rPr lang="en-US" dirty="0"/>
              <a:t>from the current population. Parent</a:t>
            </a:r>
          </a:p>
          <a:p>
            <a:pPr algn="just"/>
            <a:r>
              <a:rPr lang="en-US" dirty="0"/>
              <a:t>chromosomes are selected with a probability</a:t>
            </a:r>
          </a:p>
          <a:p>
            <a:pPr algn="just"/>
            <a:r>
              <a:rPr lang="en-US" dirty="0"/>
              <a:t>related to their fitness.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40486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28600"/>
          </a:xfrm>
        </p:spPr>
        <p:txBody>
          <a:bodyPr/>
          <a:lstStyle/>
          <a:p>
            <a:r>
              <a:rPr lang="en-US" b="1" dirty="0" smtClean="0">
                <a:solidFill>
                  <a:srgbClr val="00B050"/>
                </a:solidFill>
                <a:latin typeface="Times New Roman" pitchFamily="18" charset="0"/>
                <a:cs typeface="Times New Roman" pitchFamily="18" charset="0"/>
              </a:rPr>
              <a:t> Basic Genetic </a:t>
            </a:r>
            <a:r>
              <a:rPr lang="en-US" b="1" dirty="0">
                <a:solidFill>
                  <a:srgbClr val="00B050"/>
                </a:solidFill>
                <a:latin typeface="Times New Roman" pitchFamily="18" charset="0"/>
                <a:cs typeface="Times New Roman" pitchFamily="18" charset="0"/>
              </a:rPr>
              <a:t>Algorithms</a:t>
            </a:r>
            <a:endParaRPr lang="en-US" dirty="0">
              <a:solidFill>
                <a:srgbClr val="00B050"/>
              </a:solidFill>
              <a:latin typeface="Times New Roman" pitchFamily="18" charset="0"/>
              <a:cs typeface="Times New Roman" pitchFamily="18" charset="0"/>
            </a:endParaRPr>
          </a:p>
        </p:txBody>
      </p:sp>
      <p:sp>
        <p:nvSpPr>
          <p:cNvPr id="4" name="Subtitle 3"/>
          <p:cNvSpPr>
            <a:spLocks noGrp="1"/>
          </p:cNvSpPr>
          <p:nvPr>
            <p:ph type="subTitle" idx="1"/>
          </p:nvPr>
        </p:nvSpPr>
        <p:spPr>
          <a:xfrm>
            <a:off x="152400" y="533400"/>
            <a:ext cx="8763000" cy="6324600"/>
          </a:xfrm>
        </p:spPr>
        <p:txBody>
          <a:bodyPr/>
          <a:lstStyle/>
          <a:p>
            <a:pPr algn="just"/>
            <a:r>
              <a:rPr lang="en-US" b="1" dirty="0"/>
              <a:t>Step 6: </a:t>
            </a:r>
            <a:r>
              <a:rPr lang="en-US" dirty="0"/>
              <a:t>Create a pair of offspring chromosomes by</a:t>
            </a:r>
          </a:p>
          <a:p>
            <a:pPr algn="just"/>
            <a:r>
              <a:rPr lang="en-US" dirty="0"/>
              <a:t>applying the genetic operators − </a:t>
            </a:r>
            <a:r>
              <a:rPr lang="en-US" b="1" dirty="0"/>
              <a:t>crossover </a:t>
            </a:r>
            <a:r>
              <a:rPr lang="en-US" dirty="0"/>
              <a:t>and</a:t>
            </a:r>
          </a:p>
          <a:p>
            <a:pPr algn="just"/>
            <a:r>
              <a:rPr lang="en-US" b="1" dirty="0"/>
              <a:t>mutation</a:t>
            </a:r>
            <a:r>
              <a:rPr lang="en-US" dirty="0"/>
              <a:t>.</a:t>
            </a:r>
          </a:p>
          <a:p>
            <a:pPr algn="just"/>
            <a:r>
              <a:rPr lang="en-US" b="1" dirty="0"/>
              <a:t>Step 7: </a:t>
            </a:r>
            <a:r>
              <a:rPr lang="en-US" dirty="0"/>
              <a:t>Place the created offspring chromosomes</a:t>
            </a:r>
          </a:p>
          <a:p>
            <a:pPr algn="just"/>
            <a:r>
              <a:rPr lang="en-US" dirty="0"/>
              <a:t>in the new population.</a:t>
            </a:r>
          </a:p>
          <a:p>
            <a:pPr algn="just"/>
            <a:r>
              <a:rPr lang="en-US" b="1" dirty="0"/>
              <a:t>Step 8: </a:t>
            </a:r>
            <a:r>
              <a:rPr lang="en-US" dirty="0"/>
              <a:t>Repeat </a:t>
            </a:r>
            <a:r>
              <a:rPr lang="en-US" i="1" dirty="0"/>
              <a:t>Step 5 </a:t>
            </a:r>
            <a:r>
              <a:rPr lang="en-US" dirty="0"/>
              <a:t>until the size of the new</a:t>
            </a:r>
          </a:p>
          <a:p>
            <a:pPr algn="just"/>
            <a:r>
              <a:rPr lang="en-US" dirty="0"/>
              <a:t>chromosome population becomes equal to the</a:t>
            </a:r>
          </a:p>
          <a:p>
            <a:pPr algn="just"/>
            <a:r>
              <a:rPr lang="en-US" dirty="0"/>
              <a:t>size of the initial population, </a:t>
            </a:r>
            <a:r>
              <a:rPr lang="en-US" i="1" dirty="0"/>
              <a:t>N</a:t>
            </a:r>
            <a:r>
              <a:rPr lang="en-US" dirty="0"/>
              <a:t>.</a:t>
            </a:r>
          </a:p>
          <a:p>
            <a:pPr algn="just"/>
            <a:r>
              <a:rPr lang="en-US" b="1" dirty="0"/>
              <a:t>Step 9: </a:t>
            </a:r>
            <a:r>
              <a:rPr lang="en-US" dirty="0"/>
              <a:t>Replace the initial (parent) chromosome</a:t>
            </a:r>
          </a:p>
          <a:p>
            <a:pPr algn="just"/>
            <a:r>
              <a:rPr lang="en-US" dirty="0"/>
              <a:t>population with the new (offspring) population.</a:t>
            </a:r>
          </a:p>
          <a:p>
            <a:pPr algn="just"/>
            <a:r>
              <a:rPr lang="en-US" b="1" dirty="0"/>
              <a:t>Step 10: </a:t>
            </a:r>
            <a:r>
              <a:rPr lang="en-US" dirty="0"/>
              <a:t>Go to </a:t>
            </a:r>
            <a:r>
              <a:rPr lang="en-US" i="1" dirty="0"/>
              <a:t>Step 4</a:t>
            </a:r>
            <a:r>
              <a:rPr lang="en-US" dirty="0"/>
              <a:t>, and repeat the process until</a:t>
            </a:r>
          </a:p>
          <a:p>
            <a:pPr algn="just"/>
            <a:r>
              <a:rPr lang="en-US" dirty="0"/>
              <a:t>the termination criterion is satisfied.</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23720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28600"/>
          </a:xfrm>
        </p:spPr>
        <p:txBody>
          <a:bodyPr/>
          <a:lstStyle/>
          <a:p>
            <a:r>
              <a:rPr lang="en-US" b="1" dirty="0" smtClean="0">
                <a:solidFill>
                  <a:srgbClr val="00B050"/>
                </a:solidFill>
                <a:latin typeface="Times New Roman" pitchFamily="18" charset="0"/>
                <a:cs typeface="Times New Roman" pitchFamily="18" charset="0"/>
              </a:rPr>
              <a:t>Genetic </a:t>
            </a:r>
            <a:r>
              <a:rPr lang="en-US" b="1" dirty="0">
                <a:solidFill>
                  <a:srgbClr val="00B050"/>
                </a:solidFill>
                <a:latin typeface="Times New Roman" pitchFamily="18" charset="0"/>
                <a:cs typeface="Times New Roman" pitchFamily="18" charset="0"/>
              </a:rPr>
              <a:t>Algorithms</a:t>
            </a:r>
            <a:endParaRPr lang="en-US" dirty="0">
              <a:solidFill>
                <a:srgbClr val="00B050"/>
              </a:solidFill>
              <a:latin typeface="Times New Roman" pitchFamily="18" charset="0"/>
              <a:cs typeface="Times New Roman" pitchFamily="18" charset="0"/>
            </a:endParaRPr>
          </a:p>
        </p:txBody>
      </p:sp>
      <p:sp>
        <p:nvSpPr>
          <p:cNvPr id="4" name="Subtitle 3"/>
          <p:cNvSpPr>
            <a:spLocks noGrp="1"/>
          </p:cNvSpPr>
          <p:nvPr>
            <p:ph type="subTitle" idx="1"/>
          </p:nvPr>
        </p:nvSpPr>
        <p:spPr>
          <a:xfrm>
            <a:off x="152400" y="533400"/>
            <a:ext cx="8763000" cy="6324600"/>
          </a:xfrm>
        </p:spPr>
        <p:txBody>
          <a:bodyPr/>
          <a:lstStyle/>
          <a:p>
            <a:pPr algn="just"/>
            <a:r>
              <a:rPr lang="en-US" dirty="0"/>
              <a:t>GA represents an iterative process. Each iteration is</a:t>
            </a:r>
          </a:p>
          <a:p>
            <a:pPr algn="just"/>
            <a:r>
              <a:rPr lang="en-US" dirty="0"/>
              <a:t>called a </a:t>
            </a:r>
            <a:r>
              <a:rPr lang="en-US" b="1" dirty="0"/>
              <a:t>generation</a:t>
            </a:r>
            <a:r>
              <a:rPr lang="en-US" dirty="0"/>
              <a:t>. A typical number of generations</a:t>
            </a:r>
          </a:p>
          <a:p>
            <a:pPr algn="just"/>
            <a:r>
              <a:rPr lang="en-US" dirty="0"/>
              <a:t>for a simple GA can range from 50 to over 500. The</a:t>
            </a:r>
          </a:p>
          <a:p>
            <a:pPr algn="just"/>
            <a:r>
              <a:rPr lang="en-US" dirty="0"/>
              <a:t>entire set of generations is called a </a:t>
            </a:r>
            <a:r>
              <a:rPr lang="en-US" b="1" dirty="0"/>
              <a:t>run</a:t>
            </a:r>
            <a:r>
              <a:rPr lang="en-US" dirty="0"/>
              <a:t>.</a:t>
            </a:r>
          </a:p>
          <a:p>
            <a:pPr algn="just"/>
            <a:r>
              <a:rPr lang="en-US" dirty="0"/>
              <a:t> Because GAs use a stochastic search method, the</a:t>
            </a:r>
          </a:p>
          <a:p>
            <a:pPr algn="just"/>
            <a:r>
              <a:rPr lang="en-US" dirty="0"/>
              <a:t>fitness of a population may remain stable for a</a:t>
            </a:r>
          </a:p>
          <a:p>
            <a:pPr algn="just"/>
            <a:r>
              <a:rPr lang="en-US" dirty="0"/>
              <a:t>number of generations before a superior chromosome</a:t>
            </a:r>
          </a:p>
          <a:p>
            <a:pPr algn="just"/>
            <a:r>
              <a:rPr lang="en-US" dirty="0"/>
              <a:t>appears.</a:t>
            </a:r>
          </a:p>
          <a:p>
            <a:pPr algn="just"/>
            <a:r>
              <a:rPr lang="en-US" dirty="0"/>
              <a:t> A common practice is to terminate a GA after a</a:t>
            </a:r>
          </a:p>
          <a:p>
            <a:pPr algn="just"/>
            <a:r>
              <a:rPr lang="en-US" dirty="0"/>
              <a:t>specified number of generations and then examine</a:t>
            </a:r>
          </a:p>
          <a:p>
            <a:pPr algn="just"/>
            <a:r>
              <a:rPr lang="en-US" dirty="0"/>
              <a:t>the best chromosomes in the population. If no</a:t>
            </a:r>
          </a:p>
          <a:p>
            <a:pPr algn="just"/>
            <a:r>
              <a:rPr lang="en-US" dirty="0"/>
              <a:t>satisfactory solution is found, the GA is restarted.</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76380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28600"/>
          </a:xfrm>
        </p:spPr>
        <p:txBody>
          <a:bodyPr/>
          <a:lstStyle/>
          <a:p>
            <a:r>
              <a:rPr lang="en-US" b="1" dirty="0"/>
              <a:t>Genetic algorithms: case study</a:t>
            </a:r>
            <a:endParaRPr lang="en-US" dirty="0">
              <a:solidFill>
                <a:srgbClr val="00B050"/>
              </a:solidFill>
              <a:latin typeface="Times New Roman" pitchFamily="18" charset="0"/>
              <a:cs typeface="Times New Roman" pitchFamily="18" charset="0"/>
            </a:endParaRPr>
          </a:p>
        </p:txBody>
      </p:sp>
      <p:sp>
        <p:nvSpPr>
          <p:cNvPr id="4" name="Subtitle 3"/>
          <p:cNvSpPr>
            <a:spLocks noGrp="1"/>
          </p:cNvSpPr>
          <p:nvPr>
            <p:ph type="subTitle" idx="1"/>
          </p:nvPr>
        </p:nvSpPr>
        <p:spPr>
          <a:xfrm>
            <a:off x="152400" y="533400"/>
            <a:ext cx="8763000" cy="6324600"/>
          </a:xfrm>
        </p:spPr>
        <p:txBody>
          <a:bodyPr/>
          <a:lstStyle/>
          <a:p>
            <a:pPr algn="just"/>
            <a:r>
              <a:rPr lang="en-US" dirty="0">
                <a:solidFill>
                  <a:schemeClr val="tx1"/>
                </a:solidFill>
                <a:latin typeface="Times New Roman" pitchFamily="18" charset="0"/>
                <a:cs typeface="Times New Roman" pitchFamily="18" charset="0"/>
              </a:rPr>
              <a:t>A simple example will help us to understand how</a:t>
            </a:r>
          </a:p>
          <a:p>
            <a:pPr algn="just"/>
            <a:r>
              <a:rPr lang="en-US" dirty="0">
                <a:solidFill>
                  <a:schemeClr val="tx1"/>
                </a:solidFill>
                <a:latin typeface="Times New Roman" pitchFamily="18" charset="0"/>
                <a:cs typeface="Times New Roman" pitchFamily="18" charset="0"/>
              </a:rPr>
              <a:t>a GA works. Let us find the maximum value of</a:t>
            </a:r>
          </a:p>
          <a:p>
            <a:pPr algn="just"/>
            <a:r>
              <a:rPr lang="en-US" dirty="0">
                <a:solidFill>
                  <a:schemeClr val="tx1"/>
                </a:solidFill>
                <a:latin typeface="Times New Roman" pitchFamily="18" charset="0"/>
                <a:cs typeface="Times New Roman" pitchFamily="18" charset="0"/>
              </a:rPr>
              <a:t>the function (15</a:t>
            </a:r>
            <a:r>
              <a:rPr lang="en-US" i="1" dirty="0">
                <a:solidFill>
                  <a:schemeClr val="tx1"/>
                </a:solidFill>
                <a:latin typeface="Times New Roman" pitchFamily="18" charset="0"/>
                <a:cs typeface="Times New Roman" pitchFamily="18" charset="0"/>
              </a:rPr>
              <a:t>x </a:t>
            </a:r>
            <a:r>
              <a:rPr lang="en-US" dirty="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x</a:t>
            </a:r>
            <a:r>
              <a:rPr lang="en-US" dirty="0">
                <a:solidFill>
                  <a:schemeClr val="tx1"/>
                </a:solidFill>
                <a:latin typeface="Times New Roman" pitchFamily="18" charset="0"/>
                <a:cs typeface="Times New Roman" pitchFamily="18" charset="0"/>
              </a:rPr>
              <a:t>2) where parameter </a:t>
            </a:r>
            <a:r>
              <a:rPr lang="en-US" i="1" dirty="0">
                <a:solidFill>
                  <a:schemeClr val="tx1"/>
                </a:solidFill>
                <a:latin typeface="Times New Roman" pitchFamily="18" charset="0"/>
                <a:cs typeface="Times New Roman" pitchFamily="18" charset="0"/>
              </a:rPr>
              <a:t>x </a:t>
            </a:r>
            <a:r>
              <a:rPr lang="en-US" dirty="0">
                <a:solidFill>
                  <a:schemeClr val="tx1"/>
                </a:solidFill>
                <a:latin typeface="Times New Roman" pitchFamily="18" charset="0"/>
                <a:cs typeface="Times New Roman" pitchFamily="18" charset="0"/>
              </a:rPr>
              <a:t>varies</a:t>
            </a:r>
          </a:p>
          <a:p>
            <a:pPr algn="just"/>
            <a:r>
              <a:rPr lang="en-US" dirty="0">
                <a:solidFill>
                  <a:schemeClr val="tx1"/>
                </a:solidFill>
                <a:latin typeface="Times New Roman" pitchFamily="18" charset="0"/>
                <a:cs typeface="Times New Roman" pitchFamily="18" charset="0"/>
              </a:rPr>
              <a:t>between 0 and 15. For simplicity, we may</a:t>
            </a:r>
          </a:p>
          <a:p>
            <a:pPr algn="just"/>
            <a:r>
              <a:rPr lang="en-US" dirty="0">
                <a:solidFill>
                  <a:schemeClr val="tx1"/>
                </a:solidFill>
                <a:latin typeface="Times New Roman" pitchFamily="18" charset="0"/>
                <a:cs typeface="Times New Roman" pitchFamily="18" charset="0"/>
              </a:rPr>
              <a:t>assume that </a:t>
            </a:r>
            <a:r>
              <a:rPr lang="en-US" i="1" dirty="0">
                <a:solidFill>
                  <a:schemeClr val="tx1"/>
                </a:solidFill>
                <a:latin typeface="Times New Roman" pitchFamily="18" charset="0"/>
                <a:cs typeface="Times New Roman" pitchFamily="18" charset="0"/>
              </a:rPr>
              <a:t>x </a:t>
            </a:r>
            <a:r>
              <a:rPr lang="en-US" dirty="0">
                <a:solidFill>
                  <a:schemeClr val="tx1"/>
                </a:solidFill>
                <a:latin typeface="Times New Roman" pitchFamily="18" charset="0"/>
                <a:cs typeface="Times New Roman" pitchFamily="18" charset="0"/>
              </a:rPr>
              <a:t>takes only integer values. Thus,</a:t>
            </a:r>
          </a:p>
          <a:p>
            <a:pPr algn="just"/>
            <a:r>
              <a:rPr lang="en-US" dirty="0">
                <a:solidFill>
                  <a:schemeClr val="tx1"/>
                </a:solidFill>
                <a:latin typeface="Times New Roman" pitchFamily="18" charset="0"/>
                <a:cs typeface="Times New Roman" pitchFamily="18" charset="0"/>
              </a:rPr>
              <a:t>chromosomes can be built with only four genes: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14702"/>
            <a:ext cx="8947614" cy="241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471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28600"/>
          </a:xfrm>
        </p:spPr>
        <p:txBody>
          <a:bodyPr/>
          <a:lstStyle/>
          <a:p>
            <a:r>
              <a:rPr lang="en-US" b="1" dirty="0"/>
              <a:t>Genetic algorithms: case study</a:t>
            </a:r>
            <a:endParaRPr lang="en-US" dirty="0">
              <a:solidFill>
                <a:srgbClr val="00B050"/>
              </a:solidFill>
              <a:latin typeface="Times New Roman" pitchFamily="18" charset="0"/>
              <a:cs typeface="Times New Roman" pitchFamily="18" charset="0"/>
            </a:endParaRPr>
          </a:p>
        </p:txBody>
      </p:sp>
      <p:sp>
        <p:nvSpPr>
          <p:cNvPr id="4" name="Subtitle 3"/>
          <p:cNvSpPr>
            <a:spLocks noGrp="1"/>
          </p:cNvSpPr>
          <p:nvPr>
            <p:ph type="subTitle" idx="1"/>
          </p:nvPr>
        </p:nvSpPr>
        <p:spPr>
          <a:xfrm>
            <a:off x="152400" y="533400"/>
            <a:ext cx="8763000" cy="6324600"/>
          </a:xfrm>
        </p:spPr>
        <p:txBody>
          <a:bodyPr/>
          <a:lstStyle/>
          <a:p>
            <a:r>
              <a:rPr lang="en-US" dirty="0"/>
              <a:t>Suppose that the size of the chromosome population</a:t>
            </a:r>
          </a:p>
          <a:p>
            <a:r>
              <a:rPr lang="en-US" i="1" dirty="0"/>
              <a:t>N </a:t>
            </a:r>
            <a:r>
              <a:rPr lang="en-US" dirty="0"/>
              <a:t>is 6, the crossover probability </a:t>
            </a:r>
            <a:r>
              <a:rPr lang="en-US" i="1" dirty="0"/>
              <a:t>pc </a:t>
            </a:r>
            <a:r>
              <a:rPr lang="en-US" dirty="0"/>
              <a:t>equals 0.7, and</a:t>
            </a:r>
          </a:p>
          <a:p>
            <a:r>
              <a:rPr lang="en-US" dirty="0"/>
              <a:t>the mutation probability </a:t>
            </a:r>
            <a:r>
              <a:rPr lang="en-US" i="1" dirty="0"/>
              <a:t>pm </a:t>
            </a:r>
            <a:r>
              <a:rPr lang="en-US" dirty="0"/>
              <a:t>equals 0.001. The</a:t>
            </a:r>
          </a:p>
          <a:p>
            <a:r>
              <a:rPr lang="en-US" dirty="0"/>
              <a:t>fitness function in our example is defined </a:t>
            </a:r>
            <a:r>
              <a:rPr lang="en-US" dirty="0" smtClean="0"/>
              <a:t>by</a:t>
            </a:r>
          </a:p>
          <a:p>
            <a:endParaRPr lang="en-US" dirty="0">
              <a:solidFill>
                <a:schemeClr val="tx1"/>
              </a:solidFill>
              <a:latin typeface="Times New Roman" pitchFamily="18" charset="0"/>
              <a:cs typeface="Times New Roman" pitchFamily="18" charset="0"/>
            </a:endParaRPr>
          </a:p>
          <a:p>
            <a:r>
              <a:rPr lang="en-US" b="1" i="1" dirty="0"/>
              <a:t>f</a:t>
            </a:r>
            <a:r>
              <a:rPr lang="en-US" b="1" dirty="0"/>
              <a:t>(</a:t>
            </a:r>
            <a:r>
              <a:rPr lang="en-US" b="1" i="1" dirty="0"/>
              <a:t>x</a:t>
            </a:r>
            <a:r>
              <a:rPr lang="en-US" b="1" dirty="0"/>
              <a:t>) = 15 </a:t>
            </a:r>
            <a:r>
              <a:rPr lang="en-US" b="1" i="1" dirty="0"/>
              <a:t>x </a:t>
            </a:r>
            <a:r>
              <a:rPr lang="en-US" dirty="0"/>
              <a:t>− </a:t>
            </a:r>
            <a:r>
              <a:rPr lang="en-US" b="1" i="1" dirty="0"/>
              <a:t>x</a:t>
            </a:r>
            <a:r>
              <a:rPr lang="en-US" b="1" dirty="0"/>
              <a:t>2</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92300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696200" cy="517451"/>
          </a:xfrm>
        </p:spPr>
        <p:txBody>
          <a:bodyPr/>
          <a:lstStyle/>
          <a:p>
            <a:r>
              <a:rPr lang="en-US" sz="2800" b="1" dirty="0">
                <a:solidFill>
                  <a:srgbClr val="00B050"/>
                </a:solidFill>
                <a:latin typeface="Times New Roman" pitchFamily="18" charset="0"/>
                <a:cs typeface="Times New Roman" pitchFamily="18" charset="0"/>
              </a:rPr>
              <a:t>The fitness function and chromosome locations</a:t>
            </a:r>
          </a:p>
        </p:txBody>
      </p:sp>
      <p:sp>
        <p:nvSpPr>
          <p:cNvPr id="4" name="Subtitle 3"/>
          <p:cNvSpPr>
            <a:spLocks noGrp="1"/>
          </p:cNvSpPr>
          <p:nvPr>
            <p:ph type="subTitle" idx="1"/>
          </p:nvPr>
        </p:nvSpPr>
        <p:spPr>
          <a:xfrm>
            <a:off x="609600" y="1143000"/>
            <a:ext cx="8305800" cy="5715000"/>
          </a:xfrm>
        </p:spPr>
        <p:txBody>
          <a:bodyPr/>
          <a:lstStyle/>
          <a:p>
            <a:endParaRPr lang="en-US" dirty="0">
              <a:solidFill>
                <a:schemeClr val="tx1"/>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004587"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066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3693319"/>
          </a:xfrm>
          <a:prstGeom prst="rect">
            <a:avLst/>
          </a:prstGeom>
        </p:spPr>
        <p:txBody>
          <a:bodyPr wrap="square">
            <a:spAutoFit/>
          </a:bodyPr>
          <a:lstStyle/>
          <a:p>
            <a:pPr algn="just"/>
            <a:r>
              <a:rPr lang="en-US" dirty="0">
                <a:latin typeface="Times New Roman" pitchFamily="18" charset="0"/>
                <a:cs typeface="Times New Roman" pitchFamily="18" charset="0"/>
              </a:rPr>
              <a:t>In natural selection, only the fittest species can</a:t>
            </a:r>
          </a:p>
          <a:p>
            <a:pPr algn="just"/>
            <a:r>
              <a:rPr lang="en-US" dirty="0">
                <a:latin typeface="Times New Roman" pitchFamily="18" charset="0"/>
                <a:cs typeface="Times New Roman" pitchFamily="18" charset="0"/>
              </a:rPr>
              <a:t>survive, breed, and thereby pass their genes on to</a:t>
            </a:r>
          </a:p>
          <a:p>
            <a:pPr algn="just"/>
            <a:r>
              <a:rPr lang="en-US" dirty="0">
                <a:latin typeface="Times New Roman" pitchFamily="18" charset="0"/>
                <a:cs typeface="Times New Roman" pitchFamily="18" charset="0"/>
              </a:rPr>
              <a:t>the next generation. GAs use a similar approach,</a:t>
            </a:r>
          </a:p>
          <a:p>
            <a:pPr algn="just"/>
            <a:r>
              <a:rPr lang="en-US" dirty="0">
                <a:latin typeface="Times New Roman" pitchFamily="18" charset="0"/>
                <a:cs typeface="Times New Roman" pitchFamily="18" charset="0"/>
              </a:rPr>
              <a:t>but unlike nature, the size of the chromosome</a:t>
            </a:r>
          </a:p>
          <a:p>
            <a:pPr algn="just"/>
            <a:r>
              <a:rPr lang="en-US" dirty="0">
                <a:latin typeface="Times New Roman" pitchFamily="18" charset="0"/>
                <a:cs typeface="Times New Roman" pitchFamily="18" charset="0"/>
              </a:rPr>
              <a:t>population remains unchanged from one</a:t>
            </a:r>
          </a:p>
          <a:p>
            <a:pPr algn="just"/>
            <a:r>
              <a:rPr lang="en-US" dirty="0">
                <a:latin typeface="Times New Roman" pitchFamily="18" charset="0"/>
                <a:cs typeface="Times New Roman" pitchFamily="18" charset="0"/>
              </a:rPr>
              <a:t>generation to the next</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The last column in Table shows the ratio of the</a:t>
            </a:r>
          </a:p>
          <a:p>
            <a:pPr algn="just"/>
            <a:r>
              <a:rPr lang="en-US" dirty="0">
                <a:latin typeface="Times New Roman" pitchFamily="18" charset="0"/>
                <a:cs typeface="Times New Roman" pitchFamily="18" charset="0"/>
              </a:rPr>
              <a:t>individual chromosome’s fitness to the</a:t>
            </a:r>
          </a:p>
          <a:p>
            <a:pPr algn="just"/>
            <a:r>
              <a:rPr lang="en-US" dirty="0">
                <a:latin typeface="Times New Roman" pitchFamily="18" charset="0"/>
                <a:cs typeface="Times New Roman" pitchFamily="18" charset="0"/>
              </a:rPr>
              <a:t>population’s total fitness. This ratio determines</a:t>
            </a:r>
          </a:p>
          <a:p>
            <a:pPr algn="just"/>
            <a:r>
              <a:rPr lang="en-US" dirty="0">
                <a:latin typeface="Times New Roman" pitchFamily="18" charset="0"/>
                <a:cs typeface="Times New Roman" pitchFamily="18" charset="0"/>
              </a:rPr>
              <a:t>the chromosome’s chance of being selected for</a:t>
            </a:r>
          </a:p>
          <a:p>
            <a:pPr algn="just"/>
            <a:r>
              <a:rPr lang="en-US" dirty="0">
                <a:latin typeface="Times New Roman" pitchFamily="18" charset="0"/>
                <a:cs typeface="Times New Roman" pitchFamily="18" charset="0"/>
              </a:rPr>
              <a:t>mating. The chromosome’s average fitness</a:t>
            </a:r>
          </a:p>
          <a:p>
            <a:pPr algn="just"/>
            <a:r>
              <a:rPr lang="en-US" dirty="0">
                <a:latin typeface="Times New Roman" pitchFamily="18" charset="0"/>
                <a:cs typeface="Times New Roman" pitchFamily="18" charset="0"/>
              </a:rPr>
              <a:t>improves from one generation to the next.</a:t>
            </a:r>
          </a:p>
        </p:txBody>
      </p:sp>
    </p:spTree>
    <p:extLst>
      <p:ext uri="{BB962C8B-B14F-4D97-AF65-F5344CB8AC3E}">
        <p14:creationId xmlns:p14="http://schemas.microsoft.com/office/powerpoint/2010/main" val="706283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
          <p:cNvSpPr>
            <a:spLocks noChangeArrowheads="1"/>
          </p:cNvSpPr>
          <p:nvPr/>
        </p:nvSpPr>
        <p:spPr bwMode="auto">
          <a:xfrm>
            <a:off x="1714500" y="202019"/>
            <a:ext cx="594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dirty="0">
                <a:solidFill>
                  <a:srgbClr val="00B050"/>
                </a:solidFill>
                <a:latin typeface="Times New Roman" pitchFamily="18" charset="0"/>
                <a:cs typeface="Times New Roman" pitchFamily="18" charset="0"/>
              </a:rPr>
              <a:t>Hill Climbing Algorithm</a:t>
            </a:r>
          </a:p>
        </p:txBody>
      </p:sp>
      <p:sp>
        <p:nvSpPr>
          <p:cNvPr id="2" name="Rectangle 1"/>
          <p:cNvSpPr/>
          <p:nvPr/>
        </p:nvSpPr>
        <p:spPr>
          <a:xfrm>
            <a:off x="228600" y="874713"/>
            <a:ext cx="8915400" cy="5078313"/>
          </a:xfrm>
          <a:prstGeom prst="rect">
            <a:avLst/>
          </a:prstGeom>
        </p:spPr>
        <p:txBody>
          <a:bodyPr wrap="square">
            <a:spAutoFit/>
          </a:bodyPr>
          <a:lstStyle/>
          <a:p>
            <a:pPr algn="just"/>
            <a:r>
              <a:rPr lang="en-US" sz="3600" b="1" dirty="0" smtClean="0">
                <a:latin typeface="Times New Roman" pitchFamily="18" charset="0"/>
                <a:cs typeface="Times New Roman" pitchFamily="18" charset="0"/>
              </a:rPr>
              <a:t>Very </a:t>
            </a:r>
            <a:r>
              <a:rPr lang="en-US" sz="3600" b="1" dirty="0">
                <a:latin typeface="Times New Roman" pitchFamily="18" charset="0"/>
                <a:cs typeface="Times New Roman" pitchFamily="18" charset="0"/>
              </a:rPr>
              <a:t>simple idea: Start from some state </a:t>
            </a:r>
            <a:r>
              <a:rPr lang="en-US" sz="3600" b="1" i="1" dirty="0">
                <a:latin typeface="Times New Roman" pitchFamily="18" charset="0"/>
                <a:cs typeface="Times New Roman" pitchFamily="18" charset="0"/>
              </a:rPr>
              <a:t>s, </a:t>
            </a:r>
            <a:endParaRPr lang="en-US" sz="3600" b="1" dirty="0">
              <a:latin typeface="Times New Roman" pitchFamily="18" charset="0"/>
              <a:cs typeface="Times New Roman" pitchFamily="18" charset="0"/>
            </a:endParaRPr>
          </a:p>
          <a:p>
            <a:pPr marL="457200" indent="-457200" algn="just">
              <a:buFont typeface="Wingdings" pitchFamily="2" charset="2"/>
              <a:buChar char="q"/>
            </a:pPr>
            <a:r>
              <a:rPr lang="en-US" sz="3600" dirty="0" smtClean="0">
                <a:latin typeface="Times New Roman" pitchFamily="18" charset="0"/>
                <a:cs typeface="Times New Roman" pitchFamily="18" charset="0"/>
              </a:rPr>
              <a:t>     Move </a:t>
            </a:r>
            <a:r>
              <a:rPr lang="en-US" sz="3600" dirty="0">
                <a:latin typeface="Times New Roman" pitchFamily="18" charset="0"/>
                <a:cs typeface="Times New Roman" pitchFamily="18" charset="0"/>
              </a:rPr>
              <a:t>to a neighbor </a:t>
            </a:r>
            <a:r>
              <a:rPr lang="en-US" sz="3600" b="1" i="1" dirty="0">
                <a:latin typeface="Times New Roman" pitchFamily="18" charset="0"/>
                <a:cs typeface="Times New Roman" pitchFamily="18" charset="0"/>
              </a:rPr>
              <a:t>t</a:t>
            </a:r>
            <a:r>
              <a:rPr lang="en-US" sz="3600" i="1" dirty="0">
                <a:latin typeface="Times New Roman" pitchFamily="18" charset="0"/>
                <a:cs typeface="Times New Roman" pitchFamily="18" charset="0"/>
              </a:rPr>
              <a:t> </a:t>
            </a:r>
            <a:r>
              <a:rPr lang="en-US" sz="3600" dirty="0">
                <a:latin typeface="Times New Roman" pitchFamily="18" charset="0"/>
                <a:cs typeface="Times New Roman" pitchFamily="18" charset="0"/>
              </a:rPr>
              <a:t>with better score. Repeat. </a:t>
            </a:r>
          </a:p>
          <a:p>
            <a:pPr algn="just"/>
            <a:r>
              <a:rPr lang="en-US" sz="3600" b="1" dirty="0" smtClean="0">
                <a:latin typeface="Times New Roman" pitchFamily="18" charset="0"/>
                <a:cs typeface="Times New Roman" pitchFamily="18" charset="0"/>
              </a:rPr>
              <a:t>Question</a:t>
            </a:r>
            <a:r>
              <a:rPr lang="en-US" sz="3600" dirty="0">
                <a:latin typeface="Times New Roman" pitchFamily="18" charset="0"/>
                <a:cs typeface="Times New Roman" pitchFamily="18" charset="0"/>
              </a:rPr>
              <a:t>: what’s a neighbor? </a:t>
            </a:r>
          </a:p>
          <a:p>
            <a:pPr algn="just"/>
            <a:r>
              <a:rPr lang="en-US" sz="3600" dirty="0" smtClean="0">
                <a:latin typeface="Times New Roman" pitchFamily="18" charset="0"/>
                <a:cs typeface="Times New Roman" pitchFamily="18" charset="0"/>
              </a:rPr>
              <a:t>You </a:t>
            </a:r>
            <a:r>
              <a:rPr lang="en-US" sz="3600" dirty="0">
                <a:latin typeface="Times New Roman" pitchFamily="18" charset="0"/>
                <a:cs typeface="Times New Roman" pitchFamily="18" charset="0"/>
              </a:rPr>
              <a:t>have to define that! </a:t>
            </a:r>
            <a:endParaRPr lang="en-US" sz="3600" dirty="0" smtClean="0">
              <a:latin typeface="Times New Roman" pitchFamily="18" charset="0"/>
              <a:cs typeface="Times New Roman" pitchFamily="18" charset="0"/>
            </a:endParaRPr>
          </a:p>
          <a:p>
            <a:pPr marL="457200" indent="-457200" algn="just">
              <a:buFont typeface="Wingdings" pitchFamily="2" charset="2"/>
              <a:buChar char="q"/>
            </a:pPr>
            <a:r>
              <a:rPr lang="en-US" sz="3600" dirty="0" smtClean="0">
                <a:latin typeface="Times New Roman" pitchFamily="18" charset="0"/>
                <a:cs typeface="Times New Roman" pitchFamily="18" charset="0"/>
              </a:rPr>
              <a:t>The </a:t>
            </a:r>
            <a:r>
              <a:rPr lang="en-US" sz="3600" dirty="0">
                <a:latin typeface="Times New Roman" pitchFamily="18" charset="0"/>
                <a:cs typeface="Times New Roman" pitchFamily="18" charset="0"/>
              </a:rPr>
              <a:t>neighborhood of a state is the set of neighbors </a:t>
            </a:r>
            <a:endParaRPr lang="en-US" sz="3600" dirty="0" smtClean="0">
              <a:latin typeface="Times New Roman" pitchFamily="18" charset="0"/>
              <a:cs typeface="Times New Roman" pitchFamily="18" charset="0"/>
            </a:endParaRPr>
          </a:p>
          <a:p>
            <a:pPr marL="457200" indent="-457200" algn="just">
              <a:buFont typeface="Wingdings" pitchFamily="2" charset="2"/>
              <a:buChar char="q"/>
            </a:pPr>
            <a:r>
              <a:rPr lang="en-US" sz="3600" dirty="0" smtClean="0">
                <a:latin typeface="Times New Roman" pitchFamily="18" charset="0"/>
                <a:cs typeface="Times New Roman" pitchFamily="18" charset="0"/>
              </a:rPr>
              <a:t>Also </a:t>
            </a:r>
            <a:r>
              <a:rPr lang="en-US" sz="3600" dirty="0">
                <a:latin typeface="Times New Roman" pitchFamily="18" charset="0"/>
                <a:cs typeface="Times New Roman" pitchFamily="18" charset="0"/>
              </a:rPr>
              <a:t>called ‘move set’ </a:t>
            </a:r>
          </a:p>
          <a:p>
            <a:pPr marL="457200" indent="-457200" algn="just">
              <a:buFont typeface="Wingdings" pitchFamily="2" charset="2"/>
              <a:buChar char="q"/>
            </a:pPr>
            <a:r>
              <a:rPr lang="en-US" sz="3600" dirty="0" smtClean="0">
                <a:latin typeface="Times New Roman" pitchFamily="18" charset="0"/>
                <a:cs typeface="Times New Roman" pitchFamily="18" charset="0"/>
              </a:rPr>
              <a:t>Similar </a:t>
            </a:r>
            <a:r>
              <a:rPr lang="en-US" sz="3600" dirty="0">
                <a:latin typeface="Times New Roman" pitchFamily="18" charset="0"/>
                <a:cs typeface="Times New Roman" pitchFamily="18" charset="0"/>
              </a:rPr>
              <a:t>to successor function </a:t>
            </a:r>
          </a:p>
        </p:txBody>
      </p:sp>
    </p:spTree>
    <p:extLst>
      <p:ext uri="{BB962C8B-B14F-4D97-AF65-F5344CB8AC3E}">
        <p14:creationId xmlns:p14="http://schemas.microsoft.com/office/powerpoint/2010/main" val="37611201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800"/>
          </a:xfrm>
        </p:spPr>
        <p:txBody>
          <a:bodyPr/>
          <a:lstStyle/>
          <a:p>
            <a:r>
              <a:rPr lang="en-US" b="1" dirty="0"/>
              <a:t>Roulette wheel selection</a:t>
            </a:r>
            <a:endParaRPr lang="en-US" dirty="0"/>
          </a:p>
        </p:txBody>
      </p:sp>
      <p:sp>
        <p:nvSpPr>
          <p:cNvPr id="4" name="Rectangle 3"/>
          <p:cNvSpPr/>
          <p:nvPr/>
        </p:nvSpPr>
        <p:spPr>
          <a:xfrm>
            <a:off x="-7088" y="1295400"/>
            <a:ext cx="8770088" cy="646331"/>
          </a:xfrm>
          <a:prstGeom prst="rect">
            <a:avLst/>
          </a:prstGeom>
        </p:spPr>
        <p:txBody>
          <a:bodyPr wrap="square">
            <a:spAutoFit/>
          </a:bodyPr>
          <a:lstStyle/>
          <a:p>
            <a:r>
              <a:rPr lang="en-US" dirty="0"/>
              <a:t>The most commonly used chromosome </a:t>
            </a:r>
            <a:r>
              <a:rPr lang="en-US" dirty="0" smtClean="0"/>
              <a:t>selection techniques </a:t>
            </a:r>
            <a:r>
              <a:rPr lang="en-US" dirty="0"/>
              <a:t>is the </a:t>
            </a:r>
            <a:r>
              <a:rPr lang="en-US" b="1" dirty="0"/>
              <a:t>roulette wheel selection</a:t>
            </a:r>
            <a:r>
              <a:rPr lang="en-US" i="1" dirty="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72" y="2143015"/>
            <a:ext cx="8699509" cy="410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59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353"/>
            <a:ext cx="7772400" cy="733647"/>
          </a:xfrm>
        </p:spPr>
        <p:txBody>
          <a:bodyPr/>
          <a:lstStyle/>
          <a:p>
            <a:r>
              <a:rPr lang="en-US" b="1" dirty="0"/>
              <a:t>Crossover operator</a:t>
            </a:r>
            <a:endParaRPr lang="en-US" dirty="0"/>
          </a:p>
        </p:txBody>
      </p:sp>
      <p:sp>
        <p:nvSpPr>
          <p:cNvPr id="3" name="Subtitle 2"/>
          <p:cNvSpPr>
            <a:spLocks noGrp="1"/>
          </p:cNvSpPr>
          <p:nvPr>
            <p:ph type="subTitle" idx="1"/>
          </p:nvPr>
        </p:nvSpPr>
        <p:spPr>
          <a:xfrm>
            <a:off x="33670" y="914400"/>
            <a:ext cx="9110330" cy="5943600"/>
          </a:xfrm>
        </p:spPr>
        <p:txBody>
          <a:bodyPr/>
          <a:lstStyle/>
          <a:p>
            <a:pPr algn="just"/>
            <a:r>
              <a:rPr lang="en-US" dirty="0"/>
              <a:t>In our example, we have an initial population of 6</a:t>
            </a:r>
          </a:p>
          <a:p>
            <a:pPr algn="just"/>
            <a:r>
              <a:rPr lang="en-US" dirty="0"/>
              <a:t>chromosomes. Thus, to establish the same</a:t>
            </a:r>
          </a:p>
          <a:p>
            <a:pPr algn="just"/>
            <a:r>
              <a:rPr lang="en-US" dirty="0"/>
              <a:t>population in the next generation, the roulette</a:t>
            </a:r>
          </a:p>
          <a:p>
            <a:pPr algn="just"/>
            <a:r>
              <a:rPr lang="en-US" dirty="0"/>
              <a:t>wheel would be spun six times.</a:t>
            </a:r>
          </a:p>
          <a:p>
            <a:pPr algn="just"/>
            <a:r>
              <a:rPr lang="en-US" dirty="0"/>
              <a:t> Once a pair of parent chromosomes is selected,</a:t>
            </a:r>
          </a:p>
          <a:p>
            <a:pPr algn="just"/>
            <a:r>
              <a:rPr lang="en-US" dirty="0"/>
              <a:t>the </a:t>
            </a:r>
            <a:r>
              <a:rPr lang="en-US" b="1" dirty="0"/>
              <a:t>crossover </a:t>
            </a:r>
            <a:r>
              <a:rPr lang="en-US" dirty="0"/>
              <a:t>operator is applied</a:t>
            </a:r>
            <a:r>
              <a:rPr lang="en-US" dirty="0" smtClean="0"/>
              <a:t>.</a:t>
            </a:r>
          </a:p>
          <a:p>
            <a:r>
              <a:rPr lang="en-US" dirty="0"/>
              <a:t>First, the crossover operator randomly chooses a</a:t>
            </a:r>
          </a:p>
          <a:p>
            <a:r>
              <a:rPr lang="en-US" dirty="0"/>
              <a:t>crossover point where two parent chromosomes</a:t>
            </a:r>
          </a:p>
          <a:p>
            <a:r>
              <a:rPr lang="en-US" dirty="0"/>
              <a:t>“break”, and then exchanges the chromosome</a:t>
            </a:r>
          </a:p>
          <a:p>
            <a:r>
              <a:rPr lang="en-US" dirty="0"/>
              <a:t>parts after that point. As a result, two new</a:t>
            </a:r>
          </a:p>
          <a:p>
            <a:r>
              <a:rPr lang="en-US" dirty="0"/>
              <a:t>offspring are created.</a:t>
            </a:r>
          </a:p>
          <a:p>
            <a:r>
              <a:rPr lang="en-US" dirty="0"/>
              <a:t> If a pair of chromosomes does not cross over,</a:t>
            </a:r>
          </a:p>
          <a:p>
            <a:r>
              <a:rPr lang="en-US" dirty="0"/>
              <a:t>then the chromosome cloning takes place, and the</a:t>
            </a:r>
          </a:p>
          <a:p>
            <a:r>
              <a:rPr lang="en-US" dirty="0"/>
              <a:t>offspring are created as exact copies of each</a:t>
            </a:r>
          </a:p>
          <a:p>
            <a:r>
              <a:rPr lang="en-US" dirty="0"/>
              <a:t>parent.</a:t>
            </a:r>
          </a:p>
        </p:txBody>
      </p:sp>
    </p:spTree>
    <p:extLst>
      <p:ext uri="{BB962C8B-B14F-4D97-AF65-F5344CB8AC3E}">
        <p14:creationId xmlns:p14="http://schemas.microsoft.com/office/powerpoint/2010/main" val="17393256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353"/>
            <a:ext cx="7772400" cy="733647"/>
          </a:xfrm>
        </p:spPr>
        <p:txBody>
          <a:bodyPr/>
          <a:lstStyle/>
          <a:p>
            <a:r>
              <a:rPr lang="en-US" b="1" dirty="0"/>
              <a:t>Crossover operator</a:t>
            </a:r>
            <a:endParaRPr lang="en-US" dirty="0"/>
          </a:p>
        </p:txBody>
      </p:sp>
      <p:sp>
        <p:nvSpPr>
          <p:cNvPr id="4" name="Subtitle 3"/>
          <p:cNvSpPr>
            <a:spLocks noGrp="1"/>
          </p:cNvSpPr>
          <p:nvPr>
            <p:ph type="subTitle"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6705600" cy="5680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346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353"/>
            <a:ext cx="7772400" cy="733647"/>
          </a:xfrm>
        </p:spPr>
        <p:txBody>
          <a:bodyPr/>
          <a:lstStyle/>
          <a:p>
            <a:r>
              <a:rPr lang="en-US" b="1" dirty="0"/>
              <a:t>Mutation operator</a:t>
            </a:r>
            <a:endParaRPr lang="en-US" dirty="0"/>
          </a:p>
        </p:txBody>
      </p:sp>
      <p:sp>
        <p:nvSpPr>
          <p:cNvPr id="4" name="Subtitle 3"/>
          <p:cNvSpPr>
            <a:spLocks noGrp="1"/>
          </p:cNvSpPr>
          <p:nvPr>
            <p:ph type="subTitle" idx="1"/>
          </p:nvPr>
        </p:nvSpPr>
        <p:spPr>
          <a:xfrm>
            <a:off x="381000" y="685800"/>
            <a:ext cx="8534400" cy="5943600"/>
          </a:xfrm>
        </p:spPr>
        <p:txBody>
          <a:bodyPr/>
          <a:lstStyle/>
          <a:p>
            <a:pPr algn="just"/>
            <a:r>
              <a:rPr lang="en-US" dirty="0"/>
              <a:t>Mutation represents a change in the gene.</a:t>
            </a:r>
          </a:p>
          <a:p>
            <a:pPr algn="just"/>
            <a:r>
              <a:rPr lang="en-US" dirty="0"/>
              <a:t> Mutation is a background operator. Its role is to</a:t>
            </a:r>
          </a:p>
          <a:p>
            <a:pPr algn="just"/>
            <a:r>
              <a:rPr lang="en-US" dirty="0"/>
              <a:t>provide a guarantee that the search algorithm is</a:t>
            </a:r>
          </a:p>
          <a:p>
            <a:pPr algn="just"/>
            <a:r>
              <a:rPr lang="en-US" dirty="0"/>
              <a:t>not trapped on a local optimum.</a:t>
            </a:r>
          </a:p>
          <a:p>
            <a:pPr algn="just"/>
            <a:r>
              <a:rPr lang="en-US" dirty="0"/>
              <a:t> The mutation operator flips a randomly selected</a:t>
            </a:r>
          </a:p>
          <a:p>
            <a:pPr algn="just"/>
            <a:r>
              <a:rPr lang="en-US" dirty="0"/>
              <a:t>gene in a chromosome.</a:t>
            </a:r>
          </a:p>
          <a:p>
            <a:pPr algn="just"/>
            <a:r>
              <a:rPr lang="en-US" dirty="0"/>
              <a:t> The mutation probability is quite small in nature,</a:t>
            </a:r>
          </a:p>
          <a:p>
            <a:pPr algn="just"/>
            <a:r>
              <a:rPr lang="en-US" dirty="0"/>
              <a:t>and is kept low for GAs, typically in the range</a:t>
            </a:r>
          </a:p>
          <a:p>
            <a:pPr algn="just"/>
            <a:r>
              <a:rPr lang="en-US" dirty="0"/>
              <a:t>between 0.001 and 0.01.</a:t>
            </a:r>
          </a:p>
        </p:txBody>
      </p:sp>
    </p:spTree>
    <p:extLst>
      <p:ext uri="{BB962C8B-B14F-4D97-AF65-F5344CB8AC3E}">
        <p14:creationId xmlns:p14="http://schemas.microsoft.com/office/powerpoint/2010/main" val="82752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353"/>
            <a:ext cx="7772400" cy="733647"/>
          </a:xfrm>
        </p:spPr>
        <p:txBody>
          <a:bodyPr/>
          <a:lstStyle/>
          <a:p>
            <a:r>
              <a:rPr lang="en-US" b="1" dirty="0"/>
              <a:t>Mutation operator</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7696200" cy="594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081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353"/>
            <a:ext cx="7772400" cy="733647"/>
          </a:xfrm>
        </p:spPr>
        <p:txBody>
          <a:bodyPr/>
          <a:lstStyle/>
          <a:p>
            <a:r>
              <a:rPr lang="en-US" b="1" dirty="0"/>
              <a:t>The genetic algorithm cycle</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0"/>
            <a:ext cx="6236255"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43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353"/>
            <a:ext cx="7772400" cy="733647"/>
          </a:xfrm>
        </p:spPr>
        <p:txBody>
          <a:bodyPr/>
          <a:lstStyle/>
          <a:p>
            <a:r>
              <a:rPr lang="en-US" b="1" dirty="0"/>
              <a:t>Steps in the GA development</a:t>
            </a:r>
            <a:endParaRPr lang="en-US" dirty="0"/>
          </a:p>
        </p:txBody>
      </p:sp>
      <p:sp>
        <p:nvSpPr>
          <p:cNvPr id="3" name="Rectangle 2"/>
          <p:cNvSpPr/>
          <p:nvPr/>
        </p:nvSpPr>
        <p:spPr>
          <a:xfrm>
            <a:off x="152400" y="896035"/>
            <a:ext cx="8686800" cy="4524315"/>
          </a:xfrm>
          <a:prstGeom prst="rect">
            <a:avLst/>
          </a:prstGeom>
        </p:spPr>
        <p:txBody>
          <a:bodyPr wrap="square">
            <a:spAutoFit/>
          </a:bodyPr>
          <a:lstStyle/>
          <a:p>
            <a:r>
              <a:rPr lang="en-US" sz="3600" dirty="0">
                <a:latin typeface="Times New Roman" pitchFamily="18" charset="0"/>
                <a:cs typeface="Times New Roman" pitchFamily="18" charset="0"/>
              </a:rPr>
              <a:t>1. Specify the problem, define constraints and</a:t>
            </a:r>
          </a:p>
          <a:p>
            <a:r>
              <a:rPr lang="en-US" sz="3600" dirty="0">
                <a:latin typeface="Times New Roman" pitchFamily="18" charset="0"/>
                <a:cs typeface="Times New Roman" pitchFamily="18" charset="0"/>
              </a:rPr>
              <a:t>optimum criteria;</a:t>
            </a:r>
          </a:p>
          <a:p>
            <a:r>
              <a:rPr lang="en-US" sz="3600" dirty="0">
                <a:latin typeface="Times New Roman" pitchFamily="18" charset="0"/>
                <a:cs typeface="Times New Roman" pitchFamily="18" charset="0"/>
              </a:rPr>
              <a:t>2. Represent the problem domain as a</a:t>
            </a:r>
          </a:p>
          <a:p>
            <a:r>
              <a:rPr lang="en-US" sz="3600" dirty="0">
                <a:latin typeface="Times New Roman" pitchFamily="18" charset="0"/>
                <a:cs typeface="Times New Roman" pitchFamily="18" charset="0"/>
              </a:rPr>
              <a:t>chromosome;</a:t>
            </a:r>
          </a:p>
          <a:p>
            <a:r>
              <a:rPr lang="en-US" sz="3600" dirty="0">
                <a:latin typeface="Times New Roman" pitchFamily="18" charset="0"/>
                <a:cs typeface="Times New Roman" pitchFamily="18" charset="0"/>
              </a:rPr>
              <a:t>3. Define a fitness function to evaluate the</a:t>
            </a:r>
          </a:p>
          <a:p>
            <a:r>
              <a:rPr lang="en-US" sz="3600" dirty="0">
                <a:latin typeface="Times New Roman" pitchFamily="18" charset="0"/>
                <a:cs typeface="Times New Roman" pitchFamily="18" charset="0"/>
              </a:rPr>
              <a:t>chromosome performance;</a:t>
            </a:r>
          </a:p>
          <a:p>
            <a:r>
              <a:rPr lang="en-US" sz="3600" dirty="0">
                <a:latin typeface="Times New Roman" pitchFamily="18" charset="0"/>
                <a:cs typeface="Times New Roman" pitchFamily="18" charset="0"/>
              </a:rPr>
              <a:t>4. Construct the genetic operators;</a:t>
            </a:r>
          </a:p>
          <a:p>
            <a:r>
              <a:rPr lang="en-US" sz="3600" dirty="0">
                <a:latin typeface="Times New Roman" pitchFamily="18" charset="0"/>
                <a:cs typeface="Times New Roman" pitchFamily="18" charset="0"/>
              </a:rPr>
              <a:t>5. Run the </a:t>
            </a:r>
            <a:r>
              <a:rPr lang="en-US" sz="3600" b="1" dirty="0">
                <a:latin typeface="Times New Roman" pitchFamily="18" charset="0"/>
                <a:cs typeface="Times New Roman" pitchFamily="18" charset="0"/>
              </a:rPr>
              <a:t>GA</a:t>
            </a:r>
            <a:r>
              <a:rPr lang="en-US" sz="3600" dirty="0">
                <a:latin typeface="Times New Roman" pitchFamily="18" charset="0"/>
                <a:cs typeface="Times New Roman" pitchFamily="18" charset="0"/>
              </a:rPr>
              <a:t> and tune its parameters.</a:t>
            </a:r>
          </a:p>
        </p:txBody>
      </p:sp>
    </p:spTree>
    <p:extLst>
      <p:ext uri="{BB962C8B-B14F-4D97-AF65-F5344CB8AC3E}">
        <p14:creationId xmlns:p14="http://schemas.microsoft.com/office/powerpoint/2010/main" val="2193837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0633"/>
            <a:ext cx="7772400" cy="925033"/>
          </a:xfrm>
        </p:spPr>
        <p:txBody>
          <a:bodyPr/>
          <a:lstStyle/>
          <a:p>
            <a:r>
              <a:rPr lang="en-US" sz="5400" b="1" dirty="0" smtClean="0">
                <a:solidFill>
                  <a:srgbClr val="00B050"/>
                </a:solidFill>
                <a:latin typeface="Times New Roman" pitchFamily="18" charset="0"/>
                <a:cs typeface="Times New Roman" pitchFamily="18" charset="0"/>
              </a:rPr>
              <a:t>Genetic </a:t>
            </a:r>
            <a:r>
              <a:rPr lang="en-US" sz="5400" b="1" dirty="0">
                <a:solidFill>
                  <a:srgbClr val="00B050"/>
                </a:solidFill>
                <a:latin typeface="Times New Roman" pitchFamily="18" charset="0"/>
                <a:cs typeface="Times New Roman" pitchFamily="18" charset="0"/>
              </a:rPr>
              <a:t>algorithm </a:t>
            </a:r>
            <a:endParaRPr lang="en-US" sz="5400" dirty="0">
              <a:solidFill>
                <a:srgbClr val="00B05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91386" y="990600"/>
                <a:ext cx="8915400" cy="5867400"/>
              </a:xfrm>
            </p:spPr>
            <p:txBody>
              <a:bodyPr/>
              <a:lstStyle/>
              <a:p>
                <a:pPr algn="just"/>
                <a:r>
                  <a:rPr lang="en-US" sz="2800" dirty="0" smtClean="0">
                    <a:solidFill>
                      <a:schemeClr val="tx1"/>
                    </a:solidFill>
                    <a:latin typeface="Times New Roman" pitchFamily="18" charset="0"/>
                    <a:cs typeface="Times New Roman" pitchFamily="18" charset="0"/>
                  </a:rPr>
                  <a:t>1.Let </a:t>
                </a:r>
                <a:r>
                  <a:rPr lang="en-US" sz="2800" i="1" dirty="0">
                    <a:solidFill>
                      <a:schemeClr val="tx1"/>
                    </a:solidFill>
                    <a:latin typeface="Times New Roman" pitchFamily="18" charset="0"/>
                    <a:cs typeface="Times New Roman" pitchFamily="18" charset="0"/>
                  </a:rPr>
                  <a:t>s1</a:t>
                </a:r>
                <a:r>
                  <a:rPr lang="en-US" sz="2800" dirty="0">
                    <a:solidFill>
                      <a:schemeClr val="tx1"/>
                    </a:solidFill>
                    <a:latin typeface="Times New Roman" pitchFamily="18" charset="0"/>
                    <a:cs typeface="Times New Roman" pitchFamily="18" charset="0"/>
                  </a:rPr>
                  <a:t>, …, </a:t>
                </a:r>
                <a:r>
                  <a:rPr lang="en-US" sz="2800" i="1" dirty="0" err="1">
                    <a:solidFill>
                      <a:schemeClr val="tx1"/>
                    </a:solidFill>
                    <a:latin typeface="Times New Roman" pitchFamily="18" charset="0"/>
                    <a:cs typeface="Times New Roman" pitchFamily="18" charset="0"/>
                  </a:rPr>
                  <a:t>sN</a:t>
                </a:r>
                <a:r>
                  <a:rPr lang="en-US" sz="2800" i="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be the current population </a:t>
                </a:r>
              </a:p>
              <a:p>
                <a:pPr algn="just"/>
                <a:r>
                  <a:rPr lang="en-US" sz="2800" dirty="0">
                    <a:solidFill>
                      <a:schemeClr val="tx1"/>
                    </a:solidFill>
                    <a:latin typeface="Times New Roman" pitchFamily="18" charset="0"/>
                    <a:cs typeface="Times New Roman" pitchFamily="18" charset="0"/>
                  </a:rPr>
                  <a:t>2.Let </a:t>
                </a:r>
                <a:r>
                  <a:rPr lang="en-US" sz="2800" i="1" dirty="0">
                    <a:solidFill>
                      <a:schemeClr val="tx1"/>
                    </a:solidFill>
                    <a:latin typeface="Times New Roman" pitchFamily="18" charset="0"/>
                    <a:cs typeface="Times New Roman" pitchFamily="18" charset="0"/>
                  </a:rPr>
                  <a:t>pi </a:t>
                </a:r>
                <a:r>
                  <a:rPr lang="en-US" sz="2800" dirty="0">
                    <a:solidFill>
                      <a:schemeClr val="tx1"/>
                    </a:solidFill>
                    <a:latin typeface="Times New Roman" pitchFamily="18" charset="0"/>
                    <a:cs typeface="Times New Roman" pitchFamily="18" charset="0"/>
                  </a:rPr>
                  <a:t>= </a:t>
                </a:r>
                <a:r>
                  <a:rPr lang="en-US" sz="2800" i="1" dirty="0">
                    <a:solidFill>
                      <a:schemeClr val="tx1"/>
                    </a:solidFill>
                    <a:latin typeface="Times New Roman" pitchFamily="18" charset="0"/>
                    <a:cs typeface="Times New Roman" pitchFamily="18" charset="0"/>
                  </a:rPr>
                  <a:t>f</a:t>
                </a:r>
                <a:r>
                  <a:rPr lang="en-US" sz="2800" dirty="0">
                    <a:solidFill>
                      <a:schemeClr val="tx1"/>
                    </a:solidFill>
                    <a:latin typeface="Times New Roman" pitchFamily="18" charset="0"/>
                    <a:cs typeface="Times New Roman" pitchFamily="18" charset="0"/>
                  </a:rPr>
                  <a:t>(</a:t>
                </a:r>
                <a:r>
                  <a:rPr lang="en-US" sz="2800" i="1" dirty="0" err="1">
                    <a:solidFill>
                      <a:schemeClr val="tx1"/>
                    </a:solidFill>
                    <a:latin typeface="Times New Roman" pitchFamily="18" charset="0"/>
                    <a:cs typeface="Times New Roman" pitchFamily="18" charset="0"/>
                  </a:rPr>
                  <a:t>si</a:t>
                </a: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a:t>
                </a:r>
                <a14:m>
                  <m:oMath xmlns:m="http://schemas.openxmlformats.org/officeDocument/2006/math">
                    <m:r>
                      <a:rPr lang="en-US" sz="2800" i="1" smtClean="0">
                        <a:solidFill>
                          <a:schemeClr val="tx1"/>
                        </a:solidFill>
                        <a:latin typeface="Cambria Math"/>
                        <a:ea typeface="Cambria Math"/>
                        <a:cs typeface="Times New Roman" pitchFamily="18" charset="0"/>
                      </a:rPr>
                      <m:t>∑</m:t>
                    </m:r>
                    <m:r>
                      <a:rPr lang="en-US" sz="2800" b="0" i="1" smtClean="0">
                        <a:solidFill>
                          <a:schemeClr val="tx1"/>
                        </a:solidFill>
                        <a:latin typeface="Cambria Math"/>
                        <a:ea typeface="Cambria Math"/>
                        <a:cs typeface="Times New Roman" pitchFamily="18" charset="0"/>
                      </a:rPr>
                      <m:t>𝑗</m:t>
                    </m:r>
                    <m:r>
                      <a:rPr lang="en-US" sz="2800" b="0" i="1" smtClean="0">
                        <a:solidFill>
                          <a:schemeClr val="tx1"/>
                        </a:solidFill>
                        <a:latin typeface="Cambria Math"/>
                        <a:ea typeface="Cambria Math"/>
                        <a:cs typeface="Times New Roman" pitchFamily="18" charset="0"/>
                      </a:rPr>
                      <m:t> </m:t>
                    </m:r>
                  </m:oMath>
                </a14:m>
                <a:r>
                  <a:rPr lang="en-US" sz="2800" dirty="0" smtClean="0">
                    <a:solidFill>
                      <a:schemeClr val="tx1"/>
                    </a:solidFill>
                    <a:latin typeface="Times New Roman" pitchFamily="18" charset="0"/>
                    <a:cs typeface="Times New Roman" pitchFamily="18" charset="0"/>
                  </a:rPr>
                  <a:t>f(sj) </a:t>
                </a:r>
                <a14:m>
                  <m:oMath xmlns:m="http://schemas.openxmlformats.org/officeDocument/2006/math">
                    <a:fld id="{29332667-EF4A-4AD7-A82D-4AA859C47D66}" type="mathplaceholder">
                      <a:rPr lang="en-US" sz="2800" i="1" smtClean="0">
                        <a:solidFill>
                          <a:schemeClr val="tx1"/>
                        </a:solidFill>
                        <a:latin typeface="Times New Roman" pitchFamily="18" charset="0"/>
                        <a:cs typeface="Times New Roman" pitchFamily="18" charset="0"/>
                      </a:rPr>
                      <a:t>Type equation here.</a:t>
                    </a:fld>
                  </m:oMath>
                </a14:m>
                <a:r>
                  <a:rPr lang="en-US" sz="2800" i="1" dirty="0" smtClean="0">
                    <a:solidFill>
                      <a:schemeClr val="tx1"/>
                    </a:solidFill>
                    <a:latin typeface="Times New Roman" pitchFamily="18" charset="0"/>
                    <a:cs typeface="Times New Roman" pitchFamily="18" charset="0"/>
                  </a:rPr>
                  <a:t>j </a:t>
                </a:r>
                <a:r>
                  <a:rPr lang="en-US" sz="2800" i="1" dirty="0">
                    <a:solidFill>
                      <a:schemeClr val="tx1"/>
                    </a:solidFill>
                    <a:latin typeface="Times New Roman" pitchFamily="18" charset="0"/>
                    <a:cs typeface="Times New Roman" pitchFamily="18" charset="0"/>
                  </a:rPr>
                  <a:t>f</a:t>
                </a:r>
                <a:r>
                  <a:rPr lang="en-US" sz="2800" dirty="0">
                    <a:solidFill>
                      <a:schemeClr val="tx1"/>
                    </a:solidFill>
                    <a:latin typeface="Times New Roman" pitchFamily="18" charset="0"/>
                    <a:cs typeface="Times New Roman" pitchFamily="18" charset="0"/>
                  </a:rPr>
                  <a:t>(</a:t>
                </a:r>
                <a:r>
                  <a:rPr lang="en-US" sz="2800" i="1" dirty="0" err="1">
                    <a:solidFill>
                      <a:schemeClr val="tx1"/>
                    </a:solidFill>
                    <a:latin typeface="Times New Roman" pitchFamily="18" charset="0"/>
                    <a:cs typeface="Times New Roman" pitchFamily="18" charset="0"/>
                  </a:rPr>
                  <a:t>sj</a:t>
                </a:r>
                <a:r>
                  <a:rPr lang="en-US" sz="2800" dirty="0">
                    <a:solidFill>
                      <a:schemeClr val="tx1"/>
                    </a:solidFill>
                    <a:latin typeface="Times New Roman" pitchFamily="18" charset="0"/>
                    <a:cs typeface="Times New Roman" pitchFamily="18" charset="0"/>
                  </a:rPr>
                  <a:t>) be the reproduction probability </a:t>
                </a:r>
              </a:p>
              <a:p>
                <a:pPr algn="just"/>
                <a:r>
                  <a:rPr lang="nn-NO" sz="2800" dirty="0">
                    <a:solidFill>
                      <a:schemeClr val="tx1"/>
                    </a:solidFill>
                    <a:latin typeface="Times New Roman" pitchFamily="18" charset="0"/>
                    <a:cs typeface="Times New Roman" pitchFamily="18" charset="0"/>
                  </a:rPr>
                  <a:t>3.FOR </a:t>
                </a:r>
                <a:r>
                  <a:rPr lang="nn-NO" sz="2800" i="1" dirty="0">
                    <a:solidFill>
                      <a:schemeClr val="tx1"/>
                    </a:solidFill>
                    <a:latin typeface="Times New Roman" pitchFamily="18" charset="0"/>
                    <a:cs typeface="Times New Roman" pitchFamily="18" charset="0"/>
                  </a:rPr>
                  <a:t>k </a:t>
                </a:r>
                <a:r>
                  <a:rPr lang="nn-NO" sz="2800" dirty="0">
                    <a:solidFill>
                      <a:schemeClr val="tx1"/>
                    </a:solidFill>
                    <a:latin typeface="Times New Roman" pitchFamily="18" charset="0"/>
                    <a:cs typeface="Times New Roman" pitchFamily="18" charset="0"/>
                  </a:rPr>
                  <a:t>= 1; </a:t>
                </a:r>
                <a:r>
                  <a:rPr lang="nn-NO" sz="2800" i="1" dirty="0">
                    <a:solidFill>
                      <a:schemeClr val="tx1"/>
                    </a:solidFill>
                    <a:latin typeface="Times New Roman" pitchFamily="18" charset="0"/>
                    <a:cs typeface="Times New Roman" pitchFamily="18" charset="0"/>
                  </a:rPr>
                  <a:t>k</a:t>
                </a:r>
                <a:r>
                  <a:rPr lang="nn-NO" sz="2800" dirty="0">
                    <a:solidFill>
                      <a:schemeClr val="tx1"/>
                    </a:solidFill>
                    <a:latin typeface="Times New Roman" pitchFamily="18" charset="0"/>
                    <a:cs typeface="Times New Roman" pitchFamily="18" charset="0"/>
                  </a:rPr>
                  <a:t>&lt;</a:t>
                </a:r>
                <a:r>
                  <a:rPr lang="nn-NO" sz="2800" i="1" dirty="0">
                    <a:solidFill>
                      <a:schemeClr val="tx1"/>
                    </a:solidFill>
                    <a:latin typeface="Times New Roman" pitchFamily="18" charset="0"/>
                    <a:cs typeface="Times New Roman" pitchFamily="18" charset="0"/>
                  </a:rPr>
                  <a:t>N</a:t>
                </a:r>
                <a:r>
                  <a:rPr lang="nn-NO" sz="2800" dirty="0">
                    <a:solidFill>
                      <a:schemeClr val="tx1"/>
                    </a:solidFill>
                    <a:latin typeface="Times New Roman" pitchFamily="18" charset="0"/>
                    <a:cs typeface="Times New Roman" pitchFamily="18" charset="0"/>
                  </a:rPr>
                  <a:t>; </a:t>
                </a:r>
                <a:r>
                  <a:rPr lang="nn-NO" sz="2800" i="1" dirty="0">
                    <a:solidFill>
                      <a:schemeClr val="tx1"/>
                    </a:solidFill>
                    <a:latin typeface="Times New Roman" pitchFamily="18" charset="0"/>
                    <a:cs typeface="Times New Roman" pitchFamily="18" charset="0"/>
                  </a:rPr>
                  <a:t>k</a:t>
                </a:r>
                <a:r>
                  <a:rPr lang="nn-NO" sz="2800" dirty="0">
                    <a:solidFill>
                      <a:schemeClr val="tx1"/>
                    </a:solidFill>
                    <a:latin typeface="Times New Roman" pitchFamily="18" charset="0"/>
                    <a:cs typeface="Times New Roman" pitchFamily="18" charset="0"/>
                  </a:rPr>
                  <a:t>+=2 </a:t>
                </a:r>
              </a:p>
              <a:p>
                <a:pPr marL="800100" lvl="1" indent="-342900" algn="just">
                  <a:buFont typeface="Wingdings" pitchFamily="2" charset="2"/>
                  <a:buChar char="q"/>
                </a:pPr>
                <a:r>
                  <a:rPr lang="en-US" dirty="0" smtClean="0">
                    <a:solidFill>
                      <a:schemeClr val="tx1"/>
                    </a:solidFill>
                    <a:latin typeface="Times New Roman" pitchFamily="18" charset="0"/>
                    <a:cs typeface="Times New Roman" pitchFamily="18" charset="0"/>
                  </a:rPr>
                  <a:t>parent1 </a:t>
                </a:r>
                <a:r>
                  <a:rPr lang="en-US" dirty="0">
                    <a:solidFill>
                      <a:schemeClr val="tx1"/>
                    </a:solidFill>
                    <a:latin typeface="Times New Roman" pitchFamily="18" charset="0"/>
                    <a:cs typeface="Times New Roman" pitchFamily="18" charset="0"/>
                  </a:rPr>
                  <a:t>= randomly pick according to </a:t>
                </a:r>
                <a:r>
                  <a:rPr lang="en-US" i="1" dirty="0">
                    <a:solidFill>
                      <a:schemeClr val="tx1"/>
                    </a:solidFill>
                    <a:latin typeface="Times New Roman" pitchFamily="18" charset="0"/>
                    <a:cs typeface="Times New Roman" pitchFamily="18" charset="0"/>
                  </a:rPr>
                  <a:t>p </a:t>
                </a:r>
                <a:endParaRPr lang="en-US" dirty="0">
                  <a:solidFill>
                    <a:schemeClr val="tx1"/>
                  </a:solidFill>
                  <a:latin typeface="Times New Roman" pitchFamily="18" charset="0"/>
                  <a:cs typeface="Times New Roman" pitchFamily="18" charset="0"/>
                </a:endParaRPr>
              </a:p>
              <a:p>
                <a:pPr marL="800100" lvl="1" indent="-342900" algn="just">
                  <a:buFont typeface="Wingdings" pitchFamily="2" charset="2"/>
                  <a:buChar char="q"/>
                </a:pPr>
                <a:r>
                  <a:rPr lang="en-US" dirty="0" smtClean="0">
                    <a:solidFill>
                      <a:schemeClr val="tx1"/>
                    </a:solidFill>
                    <a:latin typeface="Times New Roman" pitchFamily="18" charset="0"/>
                    <a:cs typeface="Times New Roman" pitchFamily="18" charset="0"/>
                  </a:rPr>
                  <a:t>parent2 </a:t>
                </a:r>
                <a:r>
                  <a:rPr lang="en-US" dirty="0">
                    <a:solidFill>
                      <a:schemeClr val="tx1"/>
                    </a:solidFill>
                    <a:latin typeface="Times New Roman" pitchFamily="18" charset="0"/>
                    <a:cs typeface="Times New Roman" pitchFamily="18" charset="0"/>
                  </a:rPr>
                  <a:t>= randomly pick another </a:t>
                </a:r>
              </a:p>
              <a:p>
                <a:pPr marL="800100" lvl="1" indent="-342900" algn="just">
                  <a:buFont typeface="Wingdings" pitchFamily="2" charset="2"/>
                  <a:buChar char="q"/>
                </a:pPr>
                <a:r>
                  <a:rPr lang="en-US" dirty="0" smtClean="0">
                    <a:solidFill>
                      <a:schemeClr val="tx1"/>
                    </a:solidFill>
                    <a:latin typeface="Times New Roman" pitchFamily="18" charset="0"/>
                    <a:cs typeface="Times New Roman" pitchFamily="18" charset="0"/>
                  </a:rPr>
                  <a:t>randomly </a:t>
                </a:r>
                <a:r>
                  <a:rPr lang="en-US" dirty="0">
                    <a:solidFill>
                      <a:schemeClr val="tx1"/>
                    </a:solidFill>
                    <a:latin typeface="Times New Roman" pitchFamily="18" charset="0"/>
                    <a:cs typeface="Times New Roman" pitchFamily="18" charset="0"/>
                  </a:rPr>
                  <a:t>select a crossover point, swap strings of parents 1, 2 to generate children </a:t>
                </a:r>
                <a:r>
                  <a:rPr lang="en-US" i="1" dirty="0">
                    <a:solidFill>
                      <a:schemeClr val="tx1"/>
                    </a:solidFill>
                    <a:latin typeface="Times New Roman" pitchFamily="18" charset="0"/>
                    <a:cs typeface="Times New Roman" pitchFamily="18" charset="0"/>
                  </a:rPr>
                  <a:t>t</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t</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+1] </a:t>
                </a:r>
              </a:p>
              <a:p>
                <a:pPr algn="just"/>
                <a:r>
                  <a:rPr lang="nn-NO" sz="2800" dirty="0">
                    <a:solidFill>
                      <a:schemeClr val="tx1"/>
                    </a:solidFill>
                    <a:latin typeface="Times New Roman" pitchFamily="18" charset="0"/>
                    <a:cs typeface="Times New Roman" pitchFamily="18" charset="0"/>
                  </a:rPr>
                  <a:t>4.FOR </a:t>
                </a:r>
                <a:r>
                  <a:rPr lang="nn-NO" sz="2800" i="1" dirty="0">
                    <a:solidFill>
                      <a:schemeClr val="tx1"/>
                    </a:solidFill>
                    <a:latin typeface="Times New Roman" pitchFamily="18" charset="0"/>
                    <a:cs typeface="Times New Roman" pitchFamily="18" charset="0"/>
                  </a:rPr>
                  <a:t>k </a:t>
                </a:r>
                <a:r>
                  <a:rPr lang="nn-NO" sz="2800" dirty="0">
                    <a:solidFill>
                      <a:schemeClr val="tx1"/>
                    </a:solidFill>
                    <a:latin typeface="Times New Roman" pitchFamily="18" charset="0"/>
                    <a:cs typeface="Times New Roman" pitchFamily="18" charset="0"/>
                  </a:rPr>
                  <a:t>= 1; </a:t>
                </a:r>
                <a:r>
                  <a:rPr lang="nn-NO" sz="2800" i="1" dirty="0">
                    <a:solidFill>
                      <a:schemeClr val="tx1"/>
                    </a:solidFill>
                    <a:latin typeface="Times New Roman" pitchFamily="18" charset="0"/>
                    <a:cs typeface="Times New Roman" pitchFamily="18" charset="0"/>
                  </a:rPr>
                  <a:t>k</a:t>
                </a:r>
                <a:r>
                  <a:rPr lang="nn-NO" sz="2800" dirty="0">
                    <a:solidFill>
                      <a:schemeClr val="tx1"/>
                    </a:solidFill>
                    <a:latin typeface="Times New Roman" pitchFamily="18" charset="0"/>
                    <a:cs typeface="Times New Roman" pitchFamily="18" charset="0"/>
                  </a:rPr>
                  <a:t>&lt;=</a:t>
                </a:r>
                <a:r>
                  <a:rPr lang="nn-NO" sz="2800" i="1" dirty="0">
                    <a:solidFill>
                      <a:schemeClr val="tx1"/>
                    </a:solidFill>
                    <a:latin typeface="Times New Roman" pitchFamily="18" charset="0"/>
                    <a:cs typeface="Times New Roman" pitchFamily="18" charset="0"/>
                  </a:rPr>
                  <a:t>N</a:t>
                </a:r>
                <a:r>
                  <a:rPr lang="nn-NO" sz="2800" dirty="0">
                    <a:solidFill>
                      <a:schemeClr val="tx1"/>
                    </a:solidFill>
                    <a:latin typeface="Times New Roman" pitchFamily="18" charset="0"/>
                    <a:cs typeface="Times New Roman" pitchFamily="18" charset="0"/>
                  </a:rPr>
                  <a:t>; </a:t>
                </a:r>
                <a:r>
                  <a:rPr lang="nn-NO" sz="2800" i="1" dirty="0">
                    <a:solidFill>
                      <a:schemeClr val="tx1"/>
                    </a:solidFill>
                    <a:latin typeface="Times New Roman" pitchFamily="18" charset="0"/>
                    <a:cs typeface="Times New Roman" pitchFamily="18" charset="0"/>
                  </a:rPr>
                  <a:t>k</a:t>
                </a:r>
                <a:r>
                  <a:rPr lang="nn-NO" sz="2800" dirty="0">
                    <a:solidFill>
                      <a:schemeClr val="tx1"/>
                    </a:solidFill>
                    <a:latin typeface="Times New Roman" pitchFamily="18" charset="0"/>
                    <a:cs typeface="Times New Roman" pitchFamily="18" charset="0"/>
                  </a:rPr>
                  <a:t>++ </a:t>
                </a:r>
              </a:p>
              <a:p>
                <a:pPr lvl="1" algn="just"/>
                <a:r>
                  <a:rPr lang="en-US" dirty="0">
                    <a:solidFill>
                      <a:schemeClr val="tx1"/>
                    </a:solidFill>
                    <a:latin typeface="Times New Roman" pitchFamily="18" charset="0"/>
                    <a:cs typeface="Times New Roman" pitchFamily="18" charset="0"/>
                  </a:rPr>
                  <a:t>•Randomly mutate each position in </a:t>
                </a:r>
                <a:r>
                  <a:rPr lang="en-US" i="1" dirty="0">
                    <a:solidFill>
                      <a:schemeClr val="tx1"/>
                    </a:solidFill>
                    <a:latin typeface="Times New Roman" pitchFamily="18" charset="0"/>
                    <a:cs typeface="Times New Roman" pitchFamily="18" charset="0"/>
                  </a:rPr>
                  <a:t>t</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 with a small probability (mutation rate) </a:t>
                </a:r>
              </a:p>
              <a:p>
                <a:pPr algn="just"/>
                <a:r>
                  <a:rPr lang="en-US" sz="2800" dirty="0">
                    <a:solidFill>
                      <a:schemeClr val="tx1"/>
                    </a:solidFill>
                    <a:latin typeface="Times New Roman" pitchFamily="18" charset="0"/>
                    <a:cs typeface="Times New Roman" pitchFamily="18" charset="0"/>
                  </a:rPr>
                  <a:t>5.The new generation replaces the old: { </a:t>
                </a:r>
                <a:r>
                  <a:rPr lang="en-US" sz="2800" i="1" dirty="0">
                    <a:solidFill>
                      <a:schemeClr val="tx1"/>
                    </a:solidFill>
                    <a:latin typeface="Times New Roman" pitchFamily="18" charset="0"/>
                    <a:cs typeface="Times New Roman" pitchFamily="18" charset="0"/>
                  </a:rPr>
                  <a:t>s </a:t>
                </a:r>
                <a:r>
                  <a:rPr lang="en-US" sz="2800" dirty="0" smtClean="0">
                    <a:solidFill>
                      <a:schemeClr val="tx1"/>
                    </a:solidFill>
                    <a:latin typeface="Times New Roman" pitchFamily="18" charset="0"/>
                    <a:cs typeface="Times New Roman" pitchFamily="18" charset="0"/>
                  </a:rPr>
                  <a:t>} </a:t>
                </a:r>
                <a14:m>
                  <m:oMath xmlns:m="http://schemas.openxmlformats.org/officeDocument/2006/math">
                    <m:r>
                      <a:rPr lang="en-US" sz="2800" i="1" smtClean="0">
                        <a:solidFill>
                          <a:schemeClr val="tx1"/>
                        </a:solidFill>
                        <a:latin typeface="Cambria Math"/>
                        <a:ea typeface="Cambria Math"/>
                        <a:cs typeface="Times New Roman" pitchFamily="18" charset="0"/>
                      </a:rPr>
                      <m:t>←</m:t>
                    </m:r>
                  </m:oMath>
                </a14:m>
                <a:r>
                  <a:rPr lang="en-US" sz="2800" dirty="0" smtClean="0">
                    <a:solidFill>
                      <a:schemeClr val="tx1"/>
                    </a:solidFill>
                    <a:latin typeface="Times New Roman" pitchFamily="18" charset="0"/>
                    <a:cs typeface="Times New Roman" pitchFamily="18" charset="0"/>
                  </a:rPr>
                  <a:t>{ </a:t>
                </a:r>
                <a:r>
                  <a:rPr lang="en-US" sz="2800" i="1" dirty="0">
                    <a:solidFill>
                      <a:schemeClr val="tx1"/>
                    </a:solidFill>
                    <a:latin typeface="Times New Roman" pitchFamily="18" charset="0"/>
                    <a:cs typeface="Times New Roman" pitchFamily="18" charset="0"/>
                  </a:rPr>
                  <a:t>t </a:t>
                </a:r>
                <a:r>
                  <a:rPr lang="en-US" sz="2800" dirty="0">
                    <a:solidFill>
                      <a:schemeClr val="tx1"/>
                    </a:solidFill>
                    <a:latin typeface="Times New Roman" pitchFamily="18" charset="0"/>
                    <a:cs typeface="Times New Roman" pitchFamily="18" charset="0"/>
                  </a:rPr>
                  <a:t>}. Repeat. </a:t>
                </a:r>
              </a:p>
              <a:p>
                <a:pPr algn="just"/>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91386" y="990600"/>
                <a:ext cx="8915400" cy="5867400"/>
              </a:xfrm>
              <a:blipFill rotWithShape="1">
                <a:blip r:embed="rId2"/>
                <a:stretch>
                  <a:fillRect l="-1367" t="-1040" r="-2461" b="-10291"/>
                </a:stretch>
              </a:blipFill>
            </p:spPr>
            <p:txBody>
              <a:bodyPr/>
              <a:lstStyle/>
              <a:p>
                <a:r>
                  <a:rPr lang="en-US">
                    <a:noFill/>
                  </a:rPr>
                  <a:t> </a:t>
                </a:r>
              </a:p>
            </p:txBody>
          </p:sp>
        </mc:Fallback>
      </mc:AlternateContent>
    </p:spTree>
    <p:extLst>
      <p:ext uri="{BB962C8B-B14F-4D97-AF65-F5344CB8AC3E}">
        <p14:creationId xmlns:p14="http://schemas.microsoft.com/office/powerpoint/2010/main" val="2369234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0633"/>
            <a:ext cx="7772400" cy="925033"/>
          </a:xfrm>
        </p:spPr>
        <p:txBody>
          <a:bodyPr/>
          <a:lstStyle/>
          <a:p>
            <a:r>
              <a:rPr lang="en-US" b="1" dirty="0" smtClean="0">
                <a:solidFill>
                  <a:srgbClr val="00B050"/>
                </a:solidFill>
              </a:rPr>
              <a:t>Proportional </a:t>
            </a:r>
            <a:r>
              <a:rPr lang="en-US" b="1" dirty="0">
                <a:solidFill>
                  <a:srgbClr val="00B050"/>
                </a:solidFill>
              </a:rPr>
              <a:t>selection </a:t>
            </a:r>
            <a:endParaRPr lang="en-US"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2" y="1131481"/>
            <a:ext cx="8437335" cy="2678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230" y="3810000"/>
            <a:ext cx="4123051" cy="273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18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0633"/>
            <a:ext cx="8686800" cy="925033"/>
          </a:xfrm>
        </p:spPr>
        <p:txBody>
          <a:bodyPr/>
          <a:lstStyle/>
          <a:p>
            <a:r>
              <a:rPr lang="en-US" sz="4800" b="1" dirty="0" smtClean="0">
                <a:solidFill>
                  <a:srgbClr val="00B050"/>
                </a:solidFill>
                <a:latin typeface="Times New Roman" pitchFamily="18" charset="0"/>
                <a:cs typeface="Times New Roman" pitchFamily="18" charset="0"/>
              </a:rPr>
              <a:t>Variations </a:t>
            </a:r>
            <a:r>
              <a:rPr lang="en-US" sz="4800" b="1" dirty="0">
                <a:solidFill>
                  <a:srgbClr val="00B050"/>
                </a:solidFill>
                <a:latin typeface="Times New Roman" pitchFamily="18" charset="0"/>
                <a:cs typeface="Times New Roman" pitchFamily="18" charset="0"/>
              </a:rPr>
              <a:t>of genetic algorithm </a:t>
            </a:r>
            <a:endParaRPr lang="en-US" sz="4800" dirty="0">
              <a:solidFill>
                <a:srgbClr val="00B050"/>
              </a:solidFill>
              <a:latin typeface="Times New Roman" pitchFamily="18" charset="0"/>
              <a:cs typeface="Times New Roman" pitchFamily="18" charset="0"/>
            </a:endParaRPr>
          </a:p>
        </p:txBody>
      </p:sp>
      <p:sp>
        <p:nvSpPr>
          <p:cNvPr id="5" name="Rectangle 4"/>
          <p:cNvSpPr/>
          <p:nvPr/>
        </p:nvSpPr>
        <p:spPr>
          <a:xfrm>
            <a:off x="152400" y="1295400"/>
            <a:ext cx="8991600" cy="5016758"/>
          </a:xfrm>
          <a:prstGeom prst="rect">
            <a:avLst/>
          </a:prstGeom>
        </p:spPr>
        <p:txBody>
          <a:bodyPr wrap="square">
            <a:spAutoFit/>
          </a:bodyPr>
          <a:lstStyle/>
          <a:p>
            <a:pPr marL="457200" indent="-457200" algn="just">
              <a:buFont typeface="Wingdings" pitchFamily="2" charset="2"/>
              <a:buChar char="q"/>
            </a:pPr>
            <a:r>
              <a:rPr lang="en-US" sz="4000" dirty="0" smtClean="0">
                <a:latin typeface="Times New Roman" pitchFamily="18" charset="0"/>
                <a:cs typeface="Times New Roman" pitchFamily="18" charset="0"/>
              </a:rPr>
              <a:t>Parents </a:t>
            </a:r>
            <a:r>
              <a:rPr lang="en-US" sz="4000" dirty="0">
                <a:latin typeface="Times New Roman" pitchFamily="18" charset="0"/>
                <a:cs typeface="Times New Roman" pitchFamily="18" charset="0"/>
              </a:rPr>
              <a:t>may survive into the next generation </a:t>
            </a:r>
          </a:p>
          <a:p>
            <a:pPr marL="457200" indent="-457200" algn="just">
              <a:buFont typeface="Wingdings" pitchFamily="2" charset="2"/>
              <a:buChar char="q"/>
            </a:pPr>
            <a:r>
              <a:rPr lang="en-US" sz="4000" dirty="0" smtClean="0">
                <a:latin typeface="Times New Roman" pitchFamily="18" charset="0"/>
                <a:cs typeface="Times New Roman" pitchFamily="18" charset="0"/>
              </a:rPr>
              <a:t>Use </a:t>
            </a:r>
            <a:r>
              <a:rPr lang="en-US" sz="4000" dirty="0">
                <a:latin typeface="Times New Roman" pitchFamily="18" charset="0"/>
                <a:cs typeface="Times New Roman" pitchFamily="18" charset="0"/>
              </a:rPr>
              <a:t>ranking instead of </a:t>
            </a:r>
            <a:r>
              <a:rPr lang="en-US" sz="4000" i="1" dirty="0">
                <a:latin typeface="Times New Roman" pitchFamily="18" charset="0"/>
                <a:cs typeface="Times New Roman" pitchFamily="18" charset="0"/>
              </a:rPr>
              <a:t>f</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s</a:t>
            </a:r>
            <a:r>
              <a:rPr lang="en-US" sz="4000" dirty="0">
                <a:latin typeface="Times New Roman" pitchFamily="18" charset="0"/>
                <a:cs typeface="Times New Roman" pitchFamily="18" charset="0"/>
              </a:rPr>
              <a:t>) in computing the reproduction probabilities. </a:t>
            </a:r>
          </a:p>
          <a:p>
            <a:pPr marL="457200" indent="-457200" algn="just">
              <a:buFont typeface="Wingdings" pitchFamily="2" charset="2"/>
              <a:buChar char="q"/>
            </a:pPr>
            <a:r>
              <a:rPr lang="en-US" sz="4000" dirty="0" smtClean="0">
                <a:latin typeface="Times New Roman" pitchFamily="18" charset="0"/>
                <a:cs typeface="Times New Roman" pitchFamily="18" charset="0"/>
              </a:rPr>
              <a:t>Cross </a:t>
            </a:r>
            <a:r>
              <a:rPr lang="en-US" sz="4000" dirty="0">
                <a:latin typeface="Times New Roman" pitchFamily="18" charset="0"/>
                <a:cs typeface="Times New Roman" pitchFamily="18" charset="0"/>
              </a:rPr>
              <a:t>over random bits instead of chunks. </a:t>
            </a:r>
          </a:p>
          <a:p>
            <a:pPr marL="457200" indent="-457200" algn="just">
              <a:buFont typeface="Wingdings" pitchFamily="2" charset="2"/>
              <a:buChar char="q"/>
            </a:pPr>
            <a:r>
              <a:rPr lang="en-US" sz="4000" dirty="0" smtClean="0">
                <a:latin typeface="Times New Roman" pitchFamily="18" charset="0"/>
                <a:cs typeface="Times New Roman" pitchFamily="18" charset="0"/>
              </a:rPr>
              <a:t>Optimize </a:t>
            </a:r>
            <a:r>
              <a:rPr lang="en-US" sz="4000" dirty="0">
                <a:latin typeface="Times New Roman" pitchFamily="18" charset="0"/>
                <a:cs typeface="Times New Roman" pitchFamily="18" charset="0"/>
              </a:rPr>
              <a:t>over sentences from a programming language. </a:t>
            </a:r>
          </a:p>
        </p:txBody>
      </p:sp>
    </p:spTree>
    <p:extLst>
      <p:ext uri="{BB962C8B-B14F-4D97-AF65-F5344CB8AC3E}">
        <p14:creationId xmlns:p14="http://schemas.microsoft.com/office/powerpoint/2010/main" val="273810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
          <p:cNvSpPr>
            <a:spLocks noChangeArrowheads="1"/>
          </p:cNvSpPr>
          <p:nvPr/>
        </p:nvSpPr>
        <p:spPr bwMode="auto">
          <a:xfrm>
            <a:off x="1676400" y="15949"/>
            <a:ext cx="594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dirty="0" smtClean="0"/>
              <a:t>Neighbors</a:t>
            </a:r>
            <a:r>
              <a:rPr lang="en-US" sz="3600" b="1" dirty="0"/>
              <a:t>: TSP </a:t>
            </a:r>
            <a:endParaRPr lang="en-US" sz="3600" dirty="0">
              <a:latin typeface="Times New Roman" pitchFamily="18" charset="0"/>
              <a:cs typeface="Times New Roman" pitchFamily="18" charset="0"/>
            </a:endParaRPr>
          </a:p>
        </p:txBody>
      </p:sp>
      <p:sp>
        <p:nvSpPr>
          <p:cNvPr id="2" name="Rectangle 1"/>
          <p:cNvSpPr/>
          <p:nvPr/>
        </p:nvSpPr>
        <p:spPr>
          <a:xfrm>
            <a:off x="914400" y="1066800"/>
            <a:ext cx="7086600" cy="1077218"/>
          </a:xfrm>
          <a:prstGeom prst="rect">
            <a:avLst/>
          </a:prstGeom>
        </p:spPr>
        <p:txBody>
          <a:bodyPr wrap="square">
            <a:spAutoFit/>
          </a:bodyPr>
          <a:lstStyle/>
          <a:p>
            <a:pPr marL="457200" indent="-457200" algn="just">
              <a:buFont typeface="Wingdings" pitchFamily="2" charset="2"/>
              <a:buChar char="q"/>
            </a:pPr>
            <a:r>
              <a:rPr lang="en-US" sz="3200" dirty="0" smtClean="0">
                <a:latin typeface="Times New Roman" pitchFamily="18" charset="0"/>
                <a:cs typeface="Times New Roman" pitchFamily="18" charset="0"/>
              </a:rPr>
              <a:t>state</a:t>
            </a:r>
            <a:r>
              <a:rPr lang="en-US" sz="3200" dirty="0">
                <a:latin typeface="Times New Roman" pitchFamily="18" charset="0"/>
                <a:cs typeface="Times New Roman" pitchFamily="18" charset="0"/>
              </a:rPr>
              <a:t>: A-B-C-D-E-F-G-H-A </a:t>
            </a:r>
          </a:p>
          <a:p>
            <a:pPr marL="457200" indent="-457200" algn="just">
              <a:buFont typeface="Wingdings" pitchFamily="2" charset="2"/>
              <a:buChar char="q"/>
            </a:pPr>
            <a:r>
              <a:rPr lang="en-US" sz="3200" i="1" dirty="0" smtClean="0">
                <a:latin typeface="Times New Roman" pitchFamily="18" charset="0"/>
                <a:cs typeface="Times New Roman" pitchFamily="18" charset="0"/>
              </a:rPr>
              <a:t>f </a:t>
            </a:r>
            <a:r>
              <a:rPr lang="en-US" sz="3200" dirty="0">
                <a:latin typeface="Times New Roman" pitchFamily="18" charset="0"/>
                <a:cs typeface="Times New Roman" pitchFamily="18" charset="0"/>
              </a:rPr>
              <a:t>= length of tour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68827"/>
            <a:ext cx="6553200" cy="4316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257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0"/>
            <a:ext cx="7918450" cy="531813"/>
          </a:xfrm>
        </p:spPr>
        <p:txBody>
          <a:bodyPr/>
          <a:lstStyle/>
          <a:p>
            <a:pPr eaLnBrk="1" hangingPunct="1"/>
            <a:r>
              <a:rPr lang="en-US" smtClean="0"/>
              <a:t>Constraint Satisfaction Problems </a:t>
            </a:r>
            <a:endParaRPr lang="es-MX" altLang="he-IL" smtClean="0"/>
          </a:p>
        </p:txBody>
      </p:sp>
      <p:sp>
        <p:nvSpPr>
          <p:cNvPr id="4099" name="Rectangle 1"/>
          <p:cNvSpPr>
            <a:spLocks noChangeArrowheads="1"/>
          </p:cNvSpPr>
          <p:nvPr/>
        </p:nvSpPr>
        <p:spPr bwMode="auto">
          <a:xfrm>
            <a:off x="0" y="914400"/>
            <a:ext cx="914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000" b="1">
                <a:latin typeface="Times New Roman" pitchFamily="18" charset="0"/>
                <a:cs typeface="Times New Roman" pitchFamily="18" charset="0"/>
              </a:rPr>
              <a:t>Constraint satisfaction problems </a:t>
            </a:r>
            <a:r>
              <a:rPr lang="en-US" sz="2000">
                <a:latin typeface="Times New Roman" pitchFamily="18" charset="0"/>
                <a:cs typeface="Times New Roman" pitchFamily="18" charset="0"/>
              </a:rPr>
              <a:t>or </a:t>
            </a:r>
            <a:r>
              <a:rPr lang="en-US" sz="2000" b="1">
                <a:latin typeface="Times New Roman" pitchFamily="18" charset="0"/>
                <a:cs typeface="Times New Roman" pitchFamily="18" charset="0"/>
              </a:rPr>
              <a:t>CSP</a:t>
            </a:r>
            <a:r>
              <a:rPr lang="en-US" sz="2000">
                <a:latin typeface="Times New Roman" pitchFamily="18" charset="0"/>
                <a:cs typeface="Times New Roman" pitchFamily="18" charset="0"/>
              </a:rPr>
              <a:t>s are mathematical problems where one must find states or objects that satisfy a number of constraints or criteria. A constraint is a restriction of the feasible solutions in an optimization problem </a:t>
            </a:r>
          </a:p>
        </p:txBody>
      </p:sp>
      <p:sp>
        <p:nvSpPr>
          <p:cNvPr id="4100" name="Rectangle 2"/>
          <p:cNvSpPr>
            <a:spLocks noChangeArrowheads="1"/>
          </p:cNvSpPr>
          <p:nvPr/>
        </p:nvSpPr>
        <p:spPr bwMode="auto">
          <a:xfrm>
            <a:off x="4763" y="1973263"/>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Many problems can be stated as constraints satisfaction problems. </a:t>
            </a:r>
            <a:r>
              <a:rPr lang="en-US" i="1"/>
              <a:t>Here are some examples </a:t>
            </a:r>
            <a:endParaRPr lang="en-US"/>
          </a:p>
        </p:txBody>
      </p:sp>
      <p:sp>
        <p:nvSpPr>
          <p:cNvPr id="4101" name="Rectangle 3"/>
          <p:cNvSpPr>
            <a:spLocks noChangeArrowheads="1"/>
          </p:cNvSpPr>
          <p:nvPr/>
        </p:nvSpPr>
        <p:spPr bwMode="auto">
          <a:xfrm>
            <a:off x="25400" y="2613025"/>
            <a:ext cx="8910638"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a:latin typeface="Times New Roman" pitchFamily="18" charset="0"/>
                <a:cs typeface="Times New Roman" pitchFamily="18" charset="0"/>
              </a:rPr>
              <a:t>Example 1: The n-Queen problem </a:t>
            </a:r>
            <a:r>
              <a:rPr lang="en-US" sz="2400">
                <a:latin typeface="Times New Roman" pitchFamily="18" charset="0"/>
                <a:cs typeface="Times New Roman" pitchFamily="18" charset="0"/>
              </a:rPr>
              <a:t>is the problem of putting n chess queens on an </a:t>
            </a:r>
            <a:r>
              <a:rPr lang="en-US" sz="2400" i="1">
                <a:latin typeface="Times New Roman" pitchFamily="18" charset="0"/>
                <a:cs typeface="Times New Roman" pitchFamily="18" charset="0"/>
              </a:rPr>
              <a:t>n×n </a:t>
            </a:r>
            <a:r>
              <a:rPr lang="en-US" sz="2400">
                <a:latin typeface="Times New Roman" pitchFamily="18" charset="0"/>
                <a:cs typeface="Times New Roman" pitchFamily="18" charset="0"/>
              </a:rPr>
              <a:t>chessboard such that none of them is able to capture any other using the standard chess queen's moves. The color of the queens is meaningless in this puzzle, and any queen is assumed to be able to attack any other. Thus, a solution requires that no two queens share the same row, column, or diagonal. </a:t>
            </a:r>
          </a:p>
        </p:txBody>
      </p:sp>
      <p:sp>
        <p:nvSpPr>
          <p:cNvPr id="4102" name="Rectangle 4"/>
          <p:cNvSpPr>
            <a:spLocks noChangeArrowheads="1"/>
          </p:cNvSpPr>
          <p:nvPr/>
        </p:nvSpPr>
        <p:spPr bwMode="auto">
          <a:xfrm>
            <a:off x="25400" y="4921250"/>
            <a:ext cx="89312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imes New Roman" pitchFamily="18" charset="0"/>
                <a:cs typeface="Times New Roman" pitchFamily="18" charset="0"/>
              </a:rPr>
              <a:t>The problem was originally proposed in 1848 by the chess player Max Bazzel, and over the years, many mathematicians, including Gauss have worked on this puzzle. In 1874, S. Gunther proposed a method of finding solutions by using determinants, and J.W.L. Glaisher refined this approach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228600" y="228600"/>
            <a:ext cx="868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The eight queens puzzle has 92 </a:t>
            </a:r>
            <a:r>
              <a:rPr lang="en-US" b="1"/>
              <a:t>distinct </a:t>
            </a:r>
            <a:r>
              <a:rPr lang="en-US"/>
              <a:t>solutions. If solutions that differ only by symmetry operations (rotations and reflections) of the board are counted as one, the puzzle has 12 </a:t>
            </a:r>
            <a:r>
              <a:rPr lang="en-US" b="1"/>
              <a:t>unique </a:t>
            </a:r>
            <a:r>
              <a:rPr lang="en-US"/>
              <a:t>solutions. The following table gives the number of solutions for </a:t>
            </a:r>
            <a:r>
              <a:rPr lang="en-US" i="1"/>
              <a:t>n </a:t>
            </a:r>
            <a:r>
              <a:rPr lang="en-US"/>
              <a:t>queens, both unique and distinct. </a:t>
            </a:r>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28750"/>
            <a:ext cx="6800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Rectangle 2"/>
          <p:cNvSpPr>
            <a:spLocks noChangeArrowheads="1"/>
          </p:cNvSpPr>
          <p:nvPr/>
        </p:nvSpPr>
        <p:spPr bwMode="auto">
          <a:xfrm>
            <a:off x="514350" y="2505075"/>
            <a:ext cx="84010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Note that the 6 queens puzzle has, interestingly, fewer solutions than the 5 queens puzzle! </a:t>
            </a:r>
          </a:p>
        </p:txBody>
      </p:sp>
      <p:sp>
        <p:nvSpPr>
          <p:cNvPr id="5125" name="Rectangle 3"/>
          <p:cNvSpPr>
            <a:spLocks noChangeArrowheads="1"/>
          </p:cNvSpPr>
          <p:nvPr/>
        </p:nvSpPr>
        <p:spPr bwMode="auto">
          <a:xfrm>
            <a:off x="454025" y="3273425"/>
            <a:ext cx="800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Example 2: A crossword puzzle: </a:t>
            </a:r>
            <a:r>
              <a:rPr lang="en-US"/>
              <a:t>We are to complete the puzzle </a:t>
            </a:r>
          </a:p>
        </p:txBody>
      </p:sp>
      <p:pic>
        <p:nvPicPr>
          <p:cNvPr id="51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3643313"/>
            <a:ext cx="7896225" cy="290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2057400" y="53975"/>
            <a:ext cx="358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We’ve seen CSP before!</a:t>
            </a:r>
            <a:endParaRPr lang="en-US"/>
          </a:p>
        </p:txBody>
      </p:sp>
      <p:sp>
        <p:nvSpPr>
          <p:cNvPr id="6147" name="Rectangle 2"/>
          <p:cNvSpPr>
            <a:spLocks noChangeArrowheads="1"/>
          </p:cNvSpPr>
          <p:nvPr/>
        </p:nvSpPr>
        <p:spPr bwMode="auto">
          <a:xfrm>
            <a:off x="25400" y="1143000"/>
            <a:ext cx="8737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Constraint satisfaction problem (CSP) is a special</a:t>
            </a:r>
          </a:p>
          <a:p>
            <a:r>
              <a:rPr lang="en-US"/>
              <a:t>class of search problem</a:t>
            </a:r>
          </a:p>
          <a:p>
            <a:r>
              <a:rPr lang="en-US"/>
              <a:t>Each problem has a set of variables (e.g. A,B,C,D,E)</a:t>
            </a:r>
          </a:p>
          <a:p>
            <a:r>
              <a:rPr lang="en-US"/>
              <a:t>• Each variable take a value from a domain (e.g. {T,F})</a:t>
            </a:r>
          </a:p>
          <a:p>
            <a:r>
              <a:rPr lang="en-US"/>
              <a:t>• Each problem has a set of constraints (e.g A  B  C=T)</a:t>
            </a:r>
          </a:p>
          <a:p>
            <a:r>
              <a:rPr lang="en-US"/>
              <a:t>• Objective: find a complete assignment of variables that</a:t>
            </a:r>
          </a:p>
          <a:p>
            <a:r>
              <a:rPr lang="en-US"/>
              <a:t>satisfies all the constraints.</a:t>
            </a:r>
          </a:p>
          <a:p>
            <a:r>
              <a:rPr lang="en-US"/>
              <a:t>• What are v/v/d/c of 8-queen? Map coloring?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057400" y="53975"/>
            <a:ext cx="358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CSP definition</a:t>
            </a:r>
            <a:endParaRPr lang="en-US"/>
          </a:p>
        </p:txBody>
      </p:sp>
      <p:sp>
        <p:nvSpPr>
          <p:cNvPr id="7171" name="Rectangle 2"/>
          <p:cNvSpPr>
            <a:spLocks noChangeArrowheads="1"/>
          </p:cNvSpPr>
          <p:nvPr/>
        </p:nvSpPr>
        <p:spPr bwMode="auto">
          <a:xfrm>
            <a:off x="533400" y="838200"/>
            <a:ext cx="8737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q"/>
            </a:pPr>
            <a:r>
              <a:rPr lang="en-US" sz="2400">
                <a:latin typeface="Times New Roman" pitchFamily="18" charset="0"/>
                <a:cs typeface="Times New Roman" pitchFamily="18" charset="0"/>
              </a:rPr>
              <a:t>CSP is a triplet {</a:t>
            </a:r>
            <a:r>
              <a:rPr lang="en-US" sz="2400" i="1">
                <a:latin typeface="Times New Roman" pitchFamily="18" charset="0"/>
                <a:cs typeface="Times New Roman" pitchFamily="18" charset="0"/>
              </a:rPr>
              <a:t>V</a:t>
            </a:r>
            <a:r>
              <a:rPr lang="en-US" sz="2400">
                <a:latin typeface="Times New Roman" pitchFamily="18" charset="0"/>
                <a:cs typeface="Times New Roman" pitchFamily="18" charset="0"/>
              </a:rPr>
              <a:t>, </a:t>
            </a:r>
            <a:r>
              <a:rPr lang="en-US" sz="2400" i="1">
                <a:latin typeface="Times New Roman" pitchFamily="18" charset="0"/>
                <a:cs typeface="Times New Roman" pitchFamily="18" charset="0"/>
              </a:rPr>
              <a:t>D</a:t>
            </a:r>
            <a:r>
              <a:rPr lang="en-US" sz="2400">
                <a:latin typeface="Times New Roman" pitchFamily="18" charset="0"/>
                <a:cs typeface="Times New Roman" pitchFamily="18" charset="0"/>
              </a:rPr>
              <a:t>, </a:t>
            </a:r>
            <a:r>
              <a:rPr lang="en-US" sz="2400" i="1">
                <a:latin typeface="Times New Roman" pitchFamily="18" charset="0"/>
                <a:cs typeface="Times New Roman" pitchFamily="18" charset="0"/>
              </a:rPr>
              <a:t>C</a:t>
            </a:r>
            <a:r>
              <a:rPr lang="en-US" sz="2400">
                <a:latin typeface="Times New Roman" pitchFamily="18" charset="0"/>
                <a:cs typeface="Times New Roman" pitchFamily="18" charset="0"/>
              </a:rPr>
              <a:t>}</a:t>
            </a:r>
          </a:p>
          <a:p>
            <a:pPr marL="342900" indent="-342900" algn="just">
              <a:buFont typeface="Wingdings" pitchFamily="2" charset="2"/>
              <a:buChar char="q"/>
            </a:pPr>
            <a:r>
              <a:rPr lang="en-US" sz="2400">
                <a:latin typeface="Times New Roman" pitchFamily="18" charset="0"/>
                <a:cs typeface="Times New Roman" pitchFamily="18" charset="0"/>
              </a:rPr>
              <a:t>• </a:t>
            </a:r>
            <a:r>
              <a:rPr lang="en-US" sz="2400" i="1">
                <a:latin typeface="Times New Roman" pitchFamily="18" charset="0"/>
                <a:cs typeface="Times New Roman" pitchFamily="18" charset="0"/>
              </a:rPr>
              <a:t>V </a:t>
            </a:r>
            <a:r>
              <a:rPr lang="en-US" sz="2400">
                <a:latin typeface="Times New Roman" pitchFamily="18" charset="0"/>
                <a:cs typeface="Times New Roman" pitchFamily="18" charset="0"/>
              </a:rPr>
              <a:t>= {</a:t>
            </a:r>
            <a:r>
              <a:rPr lang="en-US" sz="2400" i="1">
                <a:latin typeface="Times New Roman" pitchFamily="18" charset="0"/>
                <a:cs typeface="Times New Roman" pitchFamily="18" charset="0"/>
              </a:rPr>
              <a:t>V</a:t>
            </a:r>
            <a:r>
              <a:rPr lang="en-US" sz="2400">
                <a:latin typeface="Times New Roman" pitchFamily="18" charset="0"/>
                <a:cs typeface="Times New Roman" pitchFamily="18" charset="0"/>
              </a:rPr>
              <a:t>1, </a:t>
            </a:r>
            <a:r>
              <a:rPr lang="en-US" sz="2400" i="1">
                <a:latin typeface="Times New Roman" pitchFamily="18" charset="0"/>
                <a:cs typeface="Times New Roman" pitchFamily="18" charset="0"/>
              </a:rPr>
              <a:t>V</a:t>
            </a:r>
            <a:r>
              <a:rPr lang="en-US" sz="2400">
                <a:latin typeface="Times New Roman" pitchFamily="18" charset="0"/>
                <a:cs typeface="Times New Roman" pitchFamily="18" charset="0"/>
              </a:rPr>
              <a:t>2, …, </a:t>
            </a:r>
            <a:r>
              <a:rPr lang="en-US" sz="2400" i="1">
                <a:latin typeface="Times New Roman" pitchFamily="18" charset="0"/>
                <a:cs typeface="Times New Roman" pitchFamily="18" charset="0"/>
              </a:rPr>
              <a:t>V</a:t>
            </a:r>
            <a:r>
              <a:rPr lang="en-US" sz="2400">
                <a:latin typeface="Times New Roman" pitchFamily="18" charset="0"/>
                <a:cs typeface="Times New Roman" pitchFamily="18" charset="0"/>
              </a:rPr>
              <a:t>n} a finite set of variables</a:t>
            </a:r>
          </a:p>
          <a:p>
            <a:pPr marL="342900" indent="-342900" algn="just">
              <a:buFont typeface="Wingdings" pitchFamily="2" charset="2"/>
              <a:buChar char="q"/>
            </a:pPr>
            <a:r>
              <a:rPr lang="en-US" sz="2400">
                <a:latin typeface="Times New Roman" pitchFamily="18" charset="0"/>
                <a:cs typeface="Times New Roman" pitchFamily="18" charset="0"/>
              </a:rPr>
              <a:t>• Each variable may be assigned a value from domain </a:t>
            </a:r>
            <a:r>
              <a:rPr lang="en-US" sz="2400" i="1">
                <a:latin typeface="Times New Roman" pitchFamily="18" charset="0"/>
                <a:cs typeface="Times New Roman" pitchFamily="18" charset="0"/>
              </a:rPr>
              <a:t>D</a:t>
            </a:r>
            <a:r>
              <a:rPr lang="en-US" sz="2400">
                <a:latin typeface="Times New Roman" pitchFamily="18" charset="0"/>
                <a:cs typeface="Times New Roman" pitchFamily="18" charset="0"/>
              </a:rPr>
              <a:t>i</a:t>
            </a:r>
          </a:p>
          <a:p>
            <a:pPr marL="342900" indent="-342900" algn="just">
              <a:buFont typeface="Wingdings" pitchFamily="2" charset="2"/>
              <a:buChar char="q"/>
            </a:pPr>
            <a:r>
              <a:rPr lang="en-US" sz="2400">
                <a:latin typeface="Times New Roman" pitchFamily="18" charset="0"/>
                <a:cs typeface="Times New Roman" pitchFamily="18" charset="0"/>
              </a:rPr>
              <a:t>• Each member of C is a pair</a:t>
            </a:r>
          </a:p>
          <a:p>
            <a:pPr marL="342900" indent="-342900" algn="just">
              <a:buFont typeface="Wingdings" pitchFamily="2" charset="2"/>
              <a:buChar char="q"/>
            </a:pPr>
            <a:r>
              <a:rPr lang="en-US" sz="2400">
                <a:latin typeface="Times New Roman" pitchFamily="18" charset="0"/>
                <a:cs typeface="Times New Roman" pitchFamily="18" charset="0"/>
              </a:rPr>
              <a:t> First member: a subset of variables</a:t>
            </a:r>
          </a:p>
          <a:p>
            <a:pPr marL="342900" indent="-342900" algn="just">
              <a:buFont typeface="Wingdings" pitchFamily="2" charset="2"/>
              <a:buChar char="q"/>
            </a:pPr>
            <a:r>
              <a:rPr lang="en-US" sz="2400">
                <a:latin typeface="Times New Roman" pitchFamily="18" charset="0"/>
                <a:cs typeface="Times New Roman" pitchFamily="18" charset="0"/>
              </a:rPr>
              <a:t> Second member: a set of valid values</a:t>
            </a:r>
          </a:p>
          <a:p>
            <a:pPr marL="342900" indent="-342900" algn="just">
              <a:buFont typeface="Wingdings" pitchFamily="2" charset="2"/>
              <a:buChar char="q"/>
            </a:pPr>
            <a:r>
              <a:rPr lang="en-US" sz="2400">
                <a:latin typeface="Times New Roman" pitchFamily="18" charset="0"/>
                <a:cs typeface="Times New Roman" pitchFamily="18" charset="0"/>
              </a:rPr>
              <a:t>• Example:</a:t>
            </a:r>
          </a:p>
          <a:p>
            <a:pPr marL="342900" indent="-342900" algn="just">
              <a:buFont typeface="Wingdings" pitchFamily="2" charset="2"/>
              <a:buChar char="q"/>
            </a:pPr>
            <a:r>
              <a:rPr lang="en-US" sz="2400" i="1">
                <a:latin typeface="Times New Roman" pitchFamily="18" charset="0"/>
                <a:cs typeface="Times New Roman" pitchFamily="18" charset="0"/>
              </a:rPr>
              <a:t>V </a:t>
            </a:r>
            <a:r>
              <a:rPr lang="en-US" sz="2400">
                <a:latin typeface="Times New Roman" pitchFamily="18" charset="0"/>
                <a:cs typeface="Times New Roman" pitchFamily="18" charset="0"/>
              </a:rPr>
              <a:t>= {</a:t>
            </a:r>
            <a:r>
              <a:rPr lang="en-US" sz="2400" i="1">
                <a:latin typeface="Times New Roman" pitchFamily="18" charset="0"/>
                <a:cs typeface="Times New Roman" pitchFamily="18" charset="0"/>
              </a:rPr>
              <a:t>V</a:t>
            </a:r>
            <a:r>
              <a:rPr lang="en-US" sz="2400">
                <a:latin typeface="Times New Roman" pitchFamily="18" charset="0"/>
                <a:cs typeface="Times New Roman" pitchFamily="18" charset="0"/>
              </a:rPr>
              <a:t>1, </a:t>
            </a:r>
            <a:r>
              <a:rPr lang="en-US" sz="2400" i="1">
                <a:latin typeface="Times New Roman" pitchFamily="18" charset="0"/>
                <a:cs typeface="Times New Roman" pitchFamily="18" charset="0"/>
              </a:rPr>
              <a:t>V</a:t>
            </a:r>
            <a:r>
              <a:rPr lang="en-US" sz="2400">
                <a:latin typeface="Times New Roman" pitchFamily="18" charset="0"/>
                <a:cs typeface="Times New Roman" pitchFamily="18" charset="0"/>
              </a:rPr>
              <a:t>2, …, </a:t>
            </a:r>
            <a:r>
              <a:rPr lang="en-US" sz="2400" i="1">
                <a:latin typeface="Times New Roman" pitchFamily="18" charset="0"/>
                <a:cs typeface="Times New Roman" pitchFamily="18" charset="0"/>
              </a:rPr>
              <a:t>V</a:t>
            </a:r>
            <a:r>
              <a:rPr lang="en-US" sz="2400">
                <a:latin typeface="Times New Roman" pitchFamily="18" charset="0"/>
                <a:cs typeface="Times New Roman" pitchFamily="18" charset="0"/>
              </a:rPr>
              <a:t>7}</a:t>
            </a:r>
          </a:p>
          <a:p>
            <a:pPr marL="342900" indent="-342900" algn="just">
              <a:buFont typeface="Wingdings" pitchFamily="2" charset="2"/>
              <a:buChar char="q"/>
            </a:pPr>
            <a:r>
              <a:rPr lang="en-US" sz="2400" i="1">
                <a:latin typeface="Times New Roman" pitchFamily="18" charset="0"/>
                <a:cs typeface="Times New Roman" pitchFamily="18" charset="0"/>
              </a:rPr>
              <a:t>D </a:t>
            </a:r>
            <a:r>
              <a:rPr lang="en-US" sz="2400">
                <a:latin typeface="Times New Roman" pitchFamily="18" charset="0"/>
                <a:cs typeface="Times New Roman" pitchFamily="18" charset="0"/>
              </a:rPr>
              <a:t>= {R, G, B}</a:t>
            </a:r>
          </a:p>
          <a:p>
            <a:pPr marL="342900" indent="-342900" algn="just">
              <a:buFont typeface="Wingdings" pitchFamily="2" charset="2"/>
              <a:buChar char="q"/>
            </a:pPr>
            <a:r>
              <a:rPr lang="pt-BR" sz="2400" i="1">
                <a:latin typeface="Times New Roman" pitchFamily="18" charset="0"/>
                <a:cs typeface="Times New Roman" pitchFamily="18" charset="0"/>
              </a:rPr>
              <a:t>C </a:t>
            </a:r>
            <a:r>
              <a:rPr lang="pt-BR" sz="2400">
                <a:latin typeface="Times New Roman" pitchFamily="18" charset="0"/>
                <a:cs typeface="Times New Roman" pitchFamily="18" charset="0"/>
              </a:rPr>
              <a:t>= { (</a:t>
            </a:r>
            <a:r>
              <a:rPr lang="pt-BR" sz="2400" i="1">
                <a:latin typeface="Times New Roman" pitchFamily="18" charset="0"/>
                <a:cs typeface="Times New Roman" pitchFamily="18" charset="0"/>
              </a:rPr>
              <a:t>V</a:t>
            </a:r>
            <a:r>
              <a:rPr lang="pt-BR" sz="2400">
                <a:latin typeface="Times New Roman" pitchFamily="18" charset="0"/>
                <a:cs typeface="Times New Roman" pitchFamily="18" charset="0"/>
              </a:rPr>
              <a:t>1, </a:t>
            </a:r>
            <a:r>
              <a:rPr lang="pt-BR" sz="2400" i="1">
                <a:latin typeface="Times New Roman" pitchFamily="18" charset="0"/>
                <a:cs typeface="Times New Roman" pitchFamily="18" charset="0"/>
              </a:rPr>
              <a:t>V</a:t>
            </a:r>
            <a:r>
              <a:rPr lang="pt-BR" sz="2400">
                <a:latin typeface="Times New Roman" pitchFamily="18" charset="0"/>
                <a:cs typeface="Times New Roman" pitchFamily="18" charset="0"/>
              </a:rPr>
              <a:t>2):{(R,G), (R,B), (G,B), (G,R), (B,G), (B,R)},</a:t>
            </a:r>
          </a:p>
          <a:p>
            <a:pPr marL="342900" indent="-342900" algn="just">
              <a:buFont typeface="Wingdings" pitchFamily="2" charset="2"/>
              <a:buChar char="q"/>
            </a:pPr>
            <a:r>
              <a:rPr lang="pt-BR" sz="2400">
                <a:latin typeface="Times New Roman" pitchFamily="18" charset="0"/>
                <a:cs typeface="Times New Roman" pitchFamily="18" charset="0"/>
              </a:rPr>
              <a:t>(</a:t>
            </a:r>
            <a:r>
              <a:rPr lang="pt-BR" sz="2400" i="1">
                <a:latin typeface="Times New Roman" pitchFamily="18" charset="0"/>
                <a:cs typeface="Times New Roman" pitchFamily="18" charset="0"/>
              </a:rPr>
              <a:t>V</a:t>
            </a:r>
            <a:r>
              <a:rPr lang="pt-BR" sz="2400">
                <a:latin typeface="Times New Roman" pitchFamily="18" charset="0"/>
                <a:cs typeface="Times New Roman" pitchFamily="18" charset="0"/>
              </a:rPr>
              <a:t>1, </a:t>
            </a:r>
            <a:r>
              <a:rPr lang="pt-BR" sz="2400" i="1">
                <a:latin typeface="Times New Roman" pitchFamily="18" charset="0"/>
                <a:cs typeface="Times New Roman" pitchFamily="18" charset="0"/>
              </a:rPr>
              <a:t>V</a:t>
            </a:r>
            <a:r>
              <a:rPr lang="pt-BR" sz="2400">
                <a:latin typeface="Times New Roman" pitchFamily="18" charset="0"/>
                <a:cs typeface="Times New Roman" pitchFamily="18" charset="0"/>
              </a:rPr>
              <a:t>3):{(R,G), (R,B), (G,B), (G,R), (B,G), (B,R)},</a:t>
            </a:r>
          </a:p>
          <a:p>
            <a:pPr marL="342900" indent="-342900" algn="just">
              <a:buFont typeface="Wingdings" pitchFamily="2" charset="2"/>
              <a:buChar char="q"/>
            </a:pPr>
            <a:r>
              <a:rPr lang="en-US" sz="2400">
                <a:latin typeface="Times New Roman" pitchFamily="18" charset="0"/>
                <a:cs typeface="Times New Roman" pitchFamily="18" charset="0"/>
              </a:rPr>
              <a:t>…</a:t>
            </a:r>
          </a:p>
          <a:p>
            <a:pPr marL="342900" indent="-342900" algn="just">
              <a:buFont typeface="Wingdings" pitchFamily="2" charset="2"/>
              <a:buChar char="q"/>
            </a:pPr>
            <a:r>
              <a:rPr lang="en-US" sz="2400">
                <a:latin typeface="Times New Roman" pitchFamily="18" charset="0"/>
                <a:cs typeface="Times New Roman" pitchFamily="18" charset="0"/>
              </a:rPr>
              <a:t>} (obvious point: </a:t>
            </a:r>
            <a:r>
              <a:rPr lang="en-US" sz="2400" i="1">
                <a:latin typeface="Times New Roman" pitchFamily="18" charset="0"/>
                <a:cs typeface="Times New Roman" pitchFamily="18" charset="0"/>
              </a:rPr>
              <a:t>C </a:t>
            </a:r>
            <a:r>
              <a:rPr lang="en-US" sz="2400">
                <a:latin typeface="Times New Roman" pitchFamily="18" charset="0"/>
                <a:cs typeface="Times New Roman" pitchFamily="18" charset="0"/>
              </a:rPr>
              <a:t>is often represented as a function)</a:t>
            </a:r>
          </a:p>
          <a:p>
            <a:pPr marL="342900" indent="-342900" algn="just">
              <a:buFont typeface="Wingdings" pitchFamily="2" charset="2"/>
              <a:buChar char="q"/>
            </a:pPr>
            <a:r>
              <a:rPr lang="en-US" sz="2400">
                <a:latin typeface="Times New Roman" pitchFamily="18" charset="0"/>
                <a:cs typeface="Times New Roman" pitchFamily="18" charset="0"/>
              </a:rPr>
              <a:t>• How did we solve this?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057400" y="53975"/>
            <a:ext cx="358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CSP Examle</a:t>
            </a:r>
            <a:endParaRPr lang="en-US"/>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957263"/>
            <a:ext cx="7848600"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057400" y="53975"/>
            <a:ext cx="358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Old solution #2: BFS, DFS, …</a:t>
            </a:r>
          </a:p>
        </p:txBody>
      </p:sp>
      <p:sp>
        <p:nvSpPr>
          <p:cNvPr id="9219" name="Rectangle 2"/>
          <p:cNvSpPr>
            <a:spLocks noChangeArrowheads="1"/>
          </p:cNvSpPr>
          <p:nvPr/>
        </p:nvSpPr>
        <p:spPr bwMode="auto">
          <a:xfrm>
            <a:off x="228600" y="914400"/>
            <a:ext cx="8001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atin typeface="Times New Roman" pitchFamily="18" charset="0"/>
                <a:cs typeface="Times New Roman" pitchFamily="18" charset="0"/>
              </a:rPr>
              <a:t>• State: partial assignment. (</a:t>
            </a:r>
            <a:r>
              <a:rPr lang="en-US" i="1">
                <a:latin typeface="Times New Roman" pitchFamily="18" charset="0"/>
                <a:cs typeface="Times New Roman" pitchFamily="18" charset="0"/>
              </a:rPr>
              <a:t>V</a:t>
            </a:r>
            <a:r>
              <a:rPr lang="en-US">
                <a:latin typeface="Times New Roman" pitchFamily="18" charset="0"/>
                <a:cs typeface="Times New Roman" pitchFamily="18" charset="0"/>
              </a:rPr>
              <a:t>1…</a:t>
            </a:r>
            <a:r>
              <a:rPr lang="en-US" i="1">
                <a:latin typeface="Times New Roman" pitchFamily="18" charset="0"/>
                <a:cs typeface="Times New Roman" pitchFamily="18" charset="0"/>
              </a:rPr>
              <a:t>V</a:t>
            </a:r>
            <a:r>
              <a:rPr lang="en-US">
                <a:latin typeface="Times New Roman" pitchFamily="18" charset="0"/>
                <a:cs typeface="Times New Roman" pitchFamily="18" charset="0"/>
              </a:rPr>
              <a:t>k-1 assigned, </a:t>
            </a:r>
            <a:r>
              <a:rPr lang="en-US" i="1">
                <a:latin typeface="Times New Roman" pitchFamily="18" charset="0"/>
                <a:cs typeface="Times New Roman" pitchFamily="18" charset="0"/>
              </a:rPr>
              <a:t>V</a:t>
            </a:r>
            <a:r>
              <a:rPr lang="en-US">
                <a:latin typeface="Times New Roman" pitchFamily="18" charset="0"/>
                <a:cs typeface="Times New Roman" pitchFamily="18" charset="0"/>
              </a:rPr>
              <a:t>k…</a:t>
            </a:r>
            <a:r>
              <a:rPr lang="en-US" i="1">
                <a:latin typeface="Times New Roman" pitchFamily="18" charset="0"/>
                <a:cs typeface="Times New Roman" pitchFamily="18" charset="0"/>
              </a:rPr>
              <a:t>V</a:t>
            </a:r>
            <a:r>
              <a:rPr lang="en-US">
                <a:latin typeface="Times New Roman" pitchFamily="18" charset="0"/>
                <a:cs typeface="Times New Roman" pitchFamily="18" charset="0"/>
              </a:rPr>
              <a:t>n</a:t>
            </a:r>
          </a:p>
          <a:p>
            <a:pPr algn="just"/>
            <a:r>
              <a:rPr lang="en-US">
                <a:latin typeface="Times New Roman" pitchFamily="18" charset="0"/>
                <a:cs typeface="Times New Roman" pitchFamily="18" charset="0"/>
              </a:rPr>
              <a:t>not yet).</a:t>
            </a:r>
          </a:p>
          <a:p>
            <a:pPr algn="just"/>
            <a:r>
              <a:rPr lang="en-US">
                <a:latin typeface="Times New Roman" pitchFamily="18" charset="0"/>
                <a:cs typeface="Times New Roman" pitchFamily="18" charset="0"/>
              </a:rPr>
              <a:t>• Start state: all variables unassigned</a:t>
            </a:r>
          </a:p>
          <a:p>
            <a:pPr algn="just"/>
            <a:r>
              <a:rPr lang="en-US">
                <a:latin typeface="Times New Roman" pitchFamily="18" charset="0"/>
                <a:cs typeface="Times New Roman" pitchFamily="18" charset="0"/>
              </a:rPr>
              <a:t>• Goal state: all assigned, constraints satisfied</a:t>
            </a:r>
          </a:p>
          <a:p>
            <a:pPr algn="just"/>
            <a:r>
              <a:rPr lang="en-US">
                <a:latin typeface="Times New Roman" pitchFamily="18" charset="0"/>
                <a:cs typeface="Times New Roman" pitchFamily="18" charset="0"/>
              </a:rPr>
              <a:t>• Successor of (</a:t>
            </a:r>
            <a:r>
              <a:rPr lang="en-US" i="1">
                <a:latin typeface="Times New Roman" pitchFamily="18" charset="0"/>
                <a:cs typeface="Times New Roman" pitchFamily="18" charset="0"/>
              </a:rPr>
              <a:t>V</a:t>
            </a:r>
            <a:r>
              <a:rPr lang="en-US">
                <a:latin typeface="Times New Roman" pitchFamily="18" charset="0"/>
                <a:cs typeface="Times New Roman" pitchFamily="18" charset="0"/>
              </a:rPr>
              <a:t>1…</a:t>
            </a:r>
            <a:r>
              <a:rPr lang="en-US" i="1">
                <a:latin typeface="Times New Roman" pitchFamily="18" charset="0"/>
                <a:cs typeface="Times New Roman" pitchFamily="18" charset="0"/>
              </a:rPr>
              <a:t>V</a:t>
            </a:r>
            <a:r>
              <a:rPr lang="en-US">
                <a:latin typeface="Times New Roman" pitchFamily="18" charset="0"/>
                <a:cs typeface="Times New Roman" pitchFamily="18" charset="0"/>
              </a:rPr>
              <a:t>k-1 assigned, </a:t>
            </a:r>
            <a:r>
              <a:rPr lang="en-US" i="1">
                <a:latin typeface="Times New Roman" pitchFamily="18" charset="0"/>
                <a:cs typeface="Times New Roman" pitchFamily="18" charset="0"/>
              </a:rPr>
              <a:t>V</a:t>
            </a:r>
            <a:r>
              <a:rPr lang="en-US">
                <a:latin typeface="Times New Roman" pitchFamily="18" charset="0"/>
                <a:cs typeface="Times New Roman" pitchFamily="18" charset="0"/>
              </a:rPr>
              <a:t>k…</a:t>
            </a:r>
            <a:r>
              <a:rPr lang="en-US" i="1">
                <a:latin typeface="Times New Roman" pitchFamily="18" charset="0"/>
                <a:cs typeface="Times New Roman" pitchFamily="18" charset="0"/>
              </a:rPr>
              <a:t>V</a:t>
            </a:r>
            <a:r>
              <a:rPr lang="en-US">
                <a:latin typeface="Times New Roman" pitchFamily="18" charset="0"/>
                <a:cs typeface="Times New Roman" pitchFamily="18" charset="0"/>
              </a:rPr>
              <a:t>n not yet):</a:t>
            </a:r>
          </a:p>
          <a:p>
            <a:pPr algn="just"/>
            <a:r>
              <a:rPr lang="en-US">
                <a:latin typeface="Times New Roman" pitchFamily="18" charset="0"/>
                <a:cs typeface="Times New Roman" pitchFamily="18" charset="0"/>
              </a:rPr>
              <a:t>assign Vk with a value from </a:t>
            </a:r>
            <a:r>
              <a:rPr lang="en-US" i="1">
                <a:latin typeface="Times New Roman" pitchFamily="18" charset="0"/>
                <a:cs typeface="Times New Roman" pitchFamily="18" charset="0"/>
              </a:rPr>
              <a:t>D</a:t>
            </a:r>
            <a:r>
              <a:rPr lang="en-US">
                <a:latin typeface="Times New Roman" pitchFamily="18" charset="0"/>
                <a:cs typeface="Times New Roman" pitchFamily="18" charset="0"/>
              </a:rPr>
              <a:t>k</a:t>
            </a:r>
          </a:p>
          <a:p>
            <a:pPr algn="just"/>
            <a:r>
              <a:rPr lang="en-US">
                <a:latin typeface="Times New Roman" pitchFamily="18" charset="0"/>
                <a:cs typeface="Times New Roman" pitchFamily="18" charset="0"/>
              </a:rPr>
              <a:t>• Cost on transitions: 0 is fine. We don’t care. We just</a:t>
            </a:r>
          </a:p>
          <a:p>
            <a:pPr algn="just"/>
            <a:r>
              <a:rPr lang="en-US">
                <a:latin typeface="Times New Roman" pitchFamily="18" charset="0"/>
                <a:cs typeface="Times New Roman" pitchFamily="18" charset="0"/>
              </a:rPr>
              <a:t>want any solution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057400" y="53975"/>
            <a:ext cx="358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Map coloring example</a:t>
            </a:r>
          </a:p>
        </p:txBody>
      </p:sp>
      <p:sp>
        <p:nvSpPr>
          <p:cNvPr id="10243" name="Rectangle 2"/>
          <p:cNvSpPr>
            <a:spLocks noChangeArrowheads="1"/>
          </p:cNvSpPr>
          <p:nvPr/>
        </p:nvSpPr>
        <p:spPr bwMode="auto">
          <a:xfrm>
            <a:off x="228600" y="914400"/>
            <a:ext cx="8001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atin typeface="Times New Roman" pitchFamily="18" charset="0"/>
                <a:cs typeface="Times New Roman" pitchFamily="18" charset="0"/>
              </a:rPr>
              <a:t>• State: partial assignment. (</a:t>
            </a:r>
            <a:r>
              <a:rPr lang="en-US" i="1">
                <a:latin typeface="Times New Roman" pitchFamily="18" charset="0"/>
                <a:cs typeface="Times New Roman" pitchFamily="18" charset="0"/>
              </a:rPr>
              <a:t>V</a:t>
            </a:r>
            <a:r>
              <a:rPr lang="en-US">
                <a:latin typeface="Times New Roman" pitchFamily="18" charset="0"/>
                <a:cs typeface="Times New Roman" pitchFamily="18" charset="0"/>
              </a:rPr>
              <a:t>1…</a:t>
            </a:r>
            <a:r>
              <a:rPr lang="en-US" i="1">
                <a:latin typeface="Times New Roman" pitchFamily="18" charset="0"/>
                <a:cs typeface="Times New Roman" pitchFamily="18" charset="0"/>
              </a:rPr>
              <a:t>V</a:t>
            </a:r>
            <a:r>
              <a:rPr lang="en-US">
                <a:latin typeface="Times New Roman" pitchFamily="18" charset="0"/>
                <a:cs typeface="Times New Roman" pitchFamily="18" charset="0"/>
              </a:rPr>
              <a:t>k-1 assigned, </a:t>
            </a:r>
            <a:r>
              <a:rPr lang="en-US" i="1">
                <a:latin typeface="Times New Roman" pitchFamily="18" charset="0"/>
                <a:cs typeface="Times New Roman" pitchFamily="18" charset="0"/>
              </a:rPr>
              <a:t>V</a:t>
            </a:r>
            <a:r>
              <a:rPr lang="en-US">
                <a:latin typeface="Times New Roman" pitchFamily="18" charset="0"/>
                <a:cs typeface="Times New Roman" pitchFamily="18" charset="0"/>
              </a:rPr>
              <a:t>k…</a:t>
            </a:r>
            <a:r>
              <a:rPr lang="en-US" i="1">
                <a:latin typeface="Times New Roman" pitchFamily="18" charset="0"/>
                <a:cs typeface="Times New Roman" pitchFamily="18" charset="0"/>
              </a:rPr>
              <a:t>V</a:t>
            </a:r>
            <a:r>
              <a:rPr lang="en-US">
                <a:latin typeface="Times New Roman" pitchFamily="18" charset="0"/>
                <a:cs typeface="Times New Roman" pitchFamily="18" charset="0"/>
              </a:rPr>
              <a:t>n</a:t>
            </a:r>
          </a:p>
          <a:p>
            <a:pPr algn="just"/>
            <a:r>
              <a:rPr lang="en-US">
                <a:latin typeface="Times New Roman" pitchFamily="18" charset="0"/>
                <a:cs typeface="Times New Roman" pitchFamily="18" charset="0"/>
              </a:rPr>
              <a:t>not yet).</a:t>
            </a:r>
          </a:p>
          <a:p>
            <a:pPr algn="just"/>
            <a:r>
              <a:rPr lang="en-US">
                <a:latin typeface="Times New Roman" pitchFamily="18" charset="0"/>
                <a:cs typeface="Times New Roman" pitchFamily="18" charset="0"/>
              </a:rPr>
              <a:t>• Start state: all variables unassigned</a:t>
            </a:r>
          </a:p>
          <a:p>
            <a:pPr algn="just"/>
            <a:r>
              <a:rPr lang="en-US">
                <a:latin typeface="Times New Roman" pitchFamily="18" charset="0"/>
                <a:cs typeface="Times New Roman" pitchFamily="18" charset="0"/>
              </a:rPr>
              <a:t>• Goal state: all assigned, constraints satisfied</a:t>
            </a:r>
          </a:p>
          <a:p>
            <a:pPr algn="just"/>
            <a:r>
              <a:rPr lang="en-US">
                <a:latin typeface="Times New Roman" pitchFamily="18" charset="0"/>
                <a:cs typeface="Times New Roman" pitchFamily="18" charset="0"/>
              </a:rPr>
              <a:t>• Successor of (</a:t>
            </a:r>
            <a:r>
              <a:rPr lang="en-US" i="1">
                <a:latin typeface="Times New Roman" pitchFamily="18" charset="0"/>
                <a:cs typeface="Times New Roman" pitchFamily="18" charset="0"/>
              </a:rPr>
              <a:t>V</a:t>
            </a:r>
            <a:r>
              <a:rPr lang="en-US">
                <a:latin typeface="Times New Roman" pitchFamily="18" charset="0"/>
                <a:cs typeface="Times New Roman" pitchFamily="18" charset="0"/>
              </a:rPr>
              <a:t>1…</a:t>
            </a:r>
            <a:r>
              <a:rPr lang="en-US" i="1">
                <a:latin typeface="Times New Roman" pitchFamily="18" charset="0"/>
                <a:cs typeface="Times New Roman" pitchFamily="18" charset="0"/>
              </a:rPr>
              <a:t>V</a:t>
            </a:r>
            <a:r>
              <a:rPr lang="en-US">
                <a:latin typeface="Times New Roman" pitchFamily="18" charset="0"/>
                <a:cs typeface="Times New Roman" pitchFamily="18" charset="0"/>
              </a:rPr>
              <a:t>k-1 assigned, </a:t>
            </a:r>
            <a:r>
              <a:rPr lang="en-US" i="1">
                <a:latin typeface="Times New Roman" pitchFamily="18" charset="0"/>
                <a:cs typeface="Times New Roman" pitchFamily="18" charset="0"/>
              </a:rPr>
              <a:t>V</a:t>
            </a:r>
            <a:r>
              <a:rPr lang="en-US">
                <a:latin typeface="Times New Roman" pitchFamily="18" charset="0"/>
                <a:cs typeface="Times New Roman" pitchFamily="18" charset="0"/>
              </a:rPr>
              <a:t>k…</a:t>
            </a:r>
            <a:r>
              <a:rPr lang="en-US" i="1">
                <a:latin typeface="Times New Roman" pitchFamily="18" charset="0"/>
                <a:cs typeface="Times New Roman" pitchFamily="18" charset="0"/>
              </a:rPr>
              <a:t>V</a:t>
            </a:r>
            <a:r>
              <a:rPr lang="en-US">
                <a:latin typeface="Times New Roman" pitchFamily="18" charset="0"/>
                <a:cs typeface="Times New Roman" pitchFamily="18" charset="0"/>
              </a:rPr>
              <a:t>n not yet):</a:t>
            </a:r>
          </a:p>
          <a:p>
            <a:pPr algn="just"/>
            <a:r>
              <a:rPr lang="en-US">
                <a:latin typeface="Times New Roman" pitchFamily="18" charset="0"/>
                <a:cs typeface="Times New Roman" pitchFamily="18" charset="0"/>
              </a:rPr>
              <a:t>assign Vk with a value from </a:t>
            </a:r>
            <a:r>
              <a:rPr lang="en-US" i="1">
                <a:latin typeface="Times New Roman" pitchFamily="18" charset="0"/>
                <a:cs typeface="Times New Roman" pitchFamily="18" charset="0"/>
              </a:rPr>
              <a:t>D</a:t>
            </a:r>
            <a:r>
              <a:rPr lang="en-US">
                <a:latin typeface="Times New Roman" pitchFamily="18" charset="0"/>
                <a:cs typeface="Times New Roman" pitchFamily="18" charset="0"/>
              </a:rPr>
              <a:t>k</a:t>
            </a:r>
          </a:p>
          <a:p>
            <a:pPr algn="just"/>
            <a:r>
              <a:rPr lang="en-US">
                <a:latin typeface="Times New Roman" pitchFamily="18" charset="0"/>
                <a:cs typeface="Times New Roman" pitchFamily="18" charset="0"/>
              </a:rPr>
              <a:t>• Cost on transitions: 0 is fine. We don’t care. We just</a:t>
            </a:r>
          </a:p>
          <a:p>
            <a:pPr algn="just"/>
            <a:r>
              <a:rPr lang="en-US">
                <a:latin typeface="Times New Roman" pitchFamily="18" charset="0"/>
                <a:cs typeface="Times New Roman" pitchFamily="18" charset="0"/>
              </a:rPr>
              <a:t>want any solution</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0" y="3192463"/>
            <a:ext cx="7404100"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3"/>
          <p:cNvSpPr>
            <a:spLocks noChangeArrowheads="1"/>
          </p:cNvSpPr>
          <p:nvPr/>
        </p:nvSpPr>
        <p:spPr bwMode="auto">
          <a:xfrm>
            <a:off x="2184400" y="6172200"/>
            <a:ext cx="2932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atin typeface="Times New Roman" pitchFamily="18" charset="0"/>
                <a:cs typeface="Times New Roman" pitchFamily="18" charset="0"/>
              </a:rPr>
              <a:t>It turns out BFS is bad. Why?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2112963" y="150813"/>
            <a:ext cx="4038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imes New Roman" pitchFamily="18" charset="0"/>
                <a:cs typeface="Times New Roman" pitchFamily="18" charset="0"/>
              </a:rPr>
              <a:t>Representation of CSP </a:t>
            </a:r>
          </a:p>
        </p:txBody>
      </p:sp>
      <p:sp>
        <p:nvSpPr>
          <p:cNvPr id="11267" name="Rectangle 2"/>
          <p:cNvSpPr>
            <a:spLocks noChangeArrowheads="1"/>
          </p:cNvSpPr>
          <p:nvPr/>
        </p:nvSpPr>
        <p:spPr bwMode="auto">
          <a:xfrm>
            <a:off x="152400" y="842963"/>
            <a:ext cx="88392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imes New Roman" pitchFamily="18" charset="0"/>
                <a:cs typeface="Times New Roman" pitchFamily="18" charset="0"/>
              </a:rPr>
              <a:t>A CSP is usually represented as an undirected graph, called </a:t>
            </a:r>
            <a:r>
              <a:rPr lang="en-US" sz="2400" b="1">
                <a:latin typeface="Times New Roman" pitchFamily="18" charset="0"/>
                <a:cs typeface="Times New Roman" pitchFamily="18" charset="0"/>
              </a:rPr>
              <a:t>Constraint Graph </a:t>
            </a:r>
            <a:r>
              <a:rPr lang="en-US" sz="2400">
                <a:latin typeface="Times New Roman" pitchFamily="18" charset="0"/>
                <a:cs typeface="Times New Roman" pitchFamily="18" charset="0"/>
              </a:rPr>
              <a:t>where the nodes are the variables and the edges are the binary constraints. Unary constraints can be disposed of by just redefining the domains to contain only the values that satisfy all the unary constraints. Higher order constraints are represented by hyperarcs.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112963" y="150813"/>
            <a:ext cx="403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200" b="1">
                <a:latin typeface="Times New Roman" pitchFamily="18" charset="0"/>
                <a:cs typeface="Times New Roman" pitchFamily="18" charset="0"/>
              </a:rPr>
              <a:t>Solving CSPs </a:t>
            </a:r>
          </a:p>
        </p:txBody>
      </p:sp>
      <p:sp>
        <p:nvSpPr>
          <p:cNvPr id="12291" name="Rectangle 2"/>
          <p:cNvSpPr>
            <a:spLocks noChangeArrowheads="1"/>
          </p:cNvSpPr>
          <p:nvPr/>
        </p:nvSpPr>
        <p:spPr bwMode="auto">
          <a:xfrm>
            <a:off x="152400" y="842963"/>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t>There have four popular solution methods for CSPs  amely, </a:t>
            </a:r>
            <a:r>
              <a:rPr lang="en-US" sz="2400" i="1"/>
              <a:t>Generate-and-Test</a:t>
            </a:r>
            <a:r>
              <a:rPr lang="en-US" sz="2400"/>
              <a:t>, </a:t>
            </a:r>
            <a:r>
              <a:rPr lang="en-US" sz="2400" i="1"/>
              <a:t>Backtracking</a:t>
            </a:r>
            <a:r>
              <a:rPr lang="en-US" sz="2400"/>
              <a:t>, </a:t>
            </a:r>
            <a:r>
              <a:rPr lang="en-US" sz="2400" i="1"/>
              <a:t>Consistency Driven, and Forward Checking</a:t>
            </a:r>
            <a:r>
              <a:rPr lang="en-US" sz="2400"/>
              <a:t>. </a:t>
            </a:r>
            <a:endParaRPr lang="en-US" sz="2400">
              <a:latin typeface="Times New Roman" pitchFamily="18" charset="0"/>
              <a:cs typeface="Times New Roman" pitchFamily="18" charset="0"/>
            </a:endParaRPr>
          </a:p>
        </p:txBody>
      </p:sp>
      <p:sp>
        <p:nvSpPr>
          <p:cNvPr id="12292" name="Rectangle 1"/>
          <p:cNvSpPr>
            <a:spLocks noChangeArrowheads="1"/>
          </p:cNvSpPr>
          <p:nvPr/>
        </p:nvSpPr>
        <p:spPr bwMode="auto">
          <a:xfrm>
            <a:off x="152400" y="2136775"/>
            <a:ext cx="88392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Times New Roman" pitchFamily="18" charset="0"/>
                <a:cs typeface="Times New Roman" pitchFamily="18" charset="0"/>
              </a:rPr>
              <a:t>Generate and Test </a:t>
            </a:r>
          </a:p>
          <a:p>
            <a:r>
              <a:rPr lang="en-US">
                <a:latin typeface="Times New Roman" pitchFamily="18" charset="0"/>
                <a:cs typeface="Times New Roman" pitchFamily="18" charset="0"/>
              </a:rPr>
              <a:t>We generate one by one all possible complete variable assignments and for each we test if it satisfies all constraints. The corresponding program structure is very simple, just nested loops, one per variable. In the innermost loop we test each constraint. In most situation this method is intolerably slow. </a:t>
            </a:r>
          </a:p>
        </p:txBody>
      </p:sp>
      <p:sp>
        <p:nvSpPr>
          <p:cNvPr id="12293" name="Rectangle 2"/>
          <p:cNvSpPr>
            <a:spLocks noChangeArrowheads="1"/>
          </p:cNvSpPr>
          <p:nvPr/>
        </p:nvSpPr>
        <p:spPr bwMode="auto">
          <a:xfrm>
            <a:off x="152400" y="4114800"/>
            <a:ext cx="8991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b="1">
                <a:latin typeface="Times New Roman" pitchFamily="18" charset="0"/>
                <a:cs typeface="Times New Roman" pitchFamily="18" charset="0"/>
              </a:rPr>
              <a:t>Backtracking </a:t>
            </a:r>
          </a:p>
          <a:p>
            <a:pPr algn="just"/>
            <a:r>
              <a:rPr lang="en-US">
                <a:latin typeface="Times New Roman" pitchFamily="18" charset="0"/>
                <a:cs typeface="Times New Roman" pitchFamily="18" charset="0"/>
              </a:rPr>
              <a:t>We order the variables in some fashion, trying to place first the variables that are more highly constrained or with smaller ranges. This order has a great impact on the efficiency of solution algorithms and is examined elsewhere. We start assigning values to variables. We check constraint satisfaction at the earliest possible time and extend an assignment if the constraints involving the currently bound variables are satisfied.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2112963" y="150813"/>
            <a:ext cx="403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200" b="1">
                <a:latin typeface="Times New Roman" pitchFamily="18" charset="0"/>
                <a:cs typeface="Times New Roman" pitchFamily="18" charset="0"/>
              </a:rPr>
              <a:t>Solving CSPs </a:t>
            </a:r>
          </a:p>
        </p:txBody>
      </p:sp>
      <p:sp>
        <p:nvSpPr>
          <p:cNvPr id="13315" name="Rectangle 3"/>
          <p:cNvSpPr>
            <a:spLocks noChangeArrowheads="1"/>
          </p:cNvSpPr>
          <p:nvPr/>
        </p:nvSpPr>
        <p:spPr bwMode="auto">
          <a:xfrm>
            <a:off x="228600" y="1066800"/>
            <a:ext cx="346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Consistency Driven Techniques </a:t>
            </a:r>
          </a:p>
        </p:txBody>
      </p:sp>
      <p:sp>
        <p:nvSpPr>
          <p:cNvPr id="13316" name="Rectangle 4"/>
          <p:cNvSpPr>
            <a:spLocks noChangeArrowheads="1"/>
          </p:cNvSpPr>
          <p:nvPr/>
        </p:nvSpPr>
        <p:spPr bwMode="auto">
          <a:xfrm>
            <a:off x="349250" y="1436688"/>
            <a:ext cx="86868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atin typeface="Times New Roman" pitchFamily="18" charset="0"/>
                <a:cs typeface="Times New Roman" pitchFamily="18" charset="0"/>
              </a:rPr>
              <a:t>Consistency techniques effectively rule out many inconsistent labeling at a very early stage, and thus cut short the search for consistent labeling. These techniques have since proved to be effective on a wide variety of hard search problems. The consistency techniques are deterministic, as opposed to the search which is non-deterministic. Thus the deterministic computation is performed as soon as possible and non-deterministic computation during search is used only when there is no more propagation to done. Nevertheless, the consistency techniques are rarely used alone to solve constraint satisfaction problem completely (but they could). </a:t>
            </a:r>
          </a:p>
          <a:p>
            <a:pPr algn="just"/>
            <a:r>
              <a:rPr lang="en-US">
                <a:latin typeface="Times New Roman" pitchFamily="18" charset="0"/>
                <a:cs typeface="Times New Roman" pitchFamily="18" charset="0"/>
              </a:rPr>
              <a:t>In binary CSPs, various consistency techniques for constraint graphs were introduced to prune the search space. The consistency-enforcing algorithm makes any partial solution of a small subnetwork extensible to some surrounding network. Thus, the potential inconsistency is detected as soon as possible. </a:t>
            </a:r>
          </a:p>
          <a:p>
            <a:pPr algn="just"/>
            <a:r>
              <a:rPr lang="en-US"/>
              <a:t>Node Consistency, Arc Consistency , Path Consistency (K-Consistency) </a:t>
            </a:r>
            <a:endParaRPr lang="en-US">
              <a:latin typeface="Times New Roman" pitchFamily="18" charset="0"/>
              <a:cs typeface="Times New Roman" pitchFamily="18" charset="0"/>
            </a:endParaRPr>
          </a:p>
        </p:txBody>
      </p:sp>
      <p:sp>
        <p:nvSpPr>
          <p:cNvPr id="13317" name="Rectangle 5"/>
          <p:cNvSpPr>
            <a:spLocks noChangeArrowheads="1"/>
          </p:cNvSpPr>
          <p:nvPr/>
        </p:nvSpPr>
        <p:spPr bwMode="auto">
          <a:xfrm>
            <a:off x="214313" y="5029200"/>
            <a:ext cx="210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b="1">
                <a:solidFill>
                  <a:srgbClr val="00B050"/>
                </a:solidFill>
                <a:latin typeface="Times New Roman" pitchFamily="18" charset="0"/>
                <a:cs typeface="Times New Roman" pitchFamily="18" charset="0"/>
              </a:rPr>
              <a:t>Forward Checking </a:t>
            </a:r>
          </a:p>
        </p:txBody>
      </p:sp>
      <p:sp>
        <p:nvSpPr>
          <p:cNvPr id="13318" name="Rectangle 6"/>
          <p:cNvSpPr>
            <a:spLocks noChangeArrowheads="1"/>
          </p:cNvSpPr>
          <p:nvPr/>
        </p:nvSpPr>
        <p:spPr bwMode="auto">
          <a:xfrm>
            <a:off x="182563" y="5403850"/>
            <a:ext cx="90360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a:t>Forward checking is the easiest way to prevent future conflicts. Instead of performing arc consistency to the instantiated variables, it performs restricted form of arc consistency to the not yet instantiated variables. We speak about restricted arc consistency because forward checking checks only the constraints between the current variable and the future variables. When a value is assigned to the current variable, any value in the domain of a "future" variable which conflicts with this assignment is (temporarily) removed from the domain. The advantage of this is that if the domain of a future variable becomes empty, it is known immediately that the current partial solution is inconsistent. Forward checking therefore allows branches of the search tree that will lead to failure to be pruned earlier than with simple backtracking. Note that whenever a new variable is considered, all its remaining values are guaranteed to be consistent with the past variables, so the checking an assignment against the past assignments is no longer necessary.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
          <p:cNvSpPr>
            <a:spLocks noChangeArrowheads="1"/>
          </p:cNvSpPr>
          <p:nvPr/>
        </p:nvSpPr>
        <p:spPr bwMode="auto">
          <a:xfrm>
            <a:off x="1788042" y="37214"/>
            <a:ext cx="594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dirty="0">
                <a:solidFill>
                  <a:srgbClr val="00B050"/>
                </a:solidFill>
                <a:latin typeface="Times New Roman" pitchFamily="18" charset="0"/>
                <a:cs typeface="Times New Roman" pitchFamily="18" charset="0"/>
              </a:rPr>
              <a:t>Hill Climbing Algorithm</a:t>
            </a:r>
          </a:p>
        </p:txBody>
      </p:sp>
      <p:sp>
        <p:nvSpPr>
          <p:cNvPr id="2" name="Rectangle 1"/>
          <p:cNvSpPr/>
          <p:nvPr/>
        </p:nvSpPr>
        <p:spPr>
          <a:xfrm>
            <a:off x="0" y="881801"/>
            <a:ext cx="8686800" cy="5509200"/>
          </a:xfrm>
          <a:prstGeom prst="rect">
            <a:avLst/>
          </a:prstGeom>
        </p:spPr>
        <p:txBody>
          <a:bodyPr wrap="square">
            <a:spAutoFit/>
          </a:bodyPr>
          <a:lstStyle/>
          <a:p>
            <a:pPr algn="just"/>
            <a:r>
              <a:rPr lang="en-US" sz="3200" b="1" dirty="0" smtClean="0">
                <a:latin typeface="Times New Roman" pitchFamily="18" charset="0"/>
                <a:cs typeface="Times New Roman" pitchFamily="18" charset="0"/>
              </a:rPr>
              <a:t>Question</a:t>
            </a:r>
            <a:r>
              <a:rPr lang="en-US" sz="3200" dirty="0">
                <a:latin typeface="Times New Roman" pitchFamily="18" charset="0"/>
                <a:cs typeface="Times New Roman" pitchFamily="18" charset="0"/>
              </a:rPr>
              <a:t>: What’s a neighbor? </a:t>
            </a:r>
          </a:p>
          <a:p>
            <a:pPr marL="457200" indent="-457200" algn="just">
              <a:buFont typeface="Wingdings" pitchFamily="2" charset="2"/>
              <a:buChar char="q"/>
            </a:pPr>
            <a:r>
              <a:rPr lang="en-US" sz="3200" dirty="0" smtClean="0">
                <a:latin typeface="Times New Roman" pitchFamily="18" charset="0"/>
                <a:cs typeface="Times New Roman" pitchFamily="18" charset="0"/>
              </a:rPr>
              <a:t>Problems </a:t>
            </a:r>
            <a:r>
              <a:rPr lang="en-US" sz="3200" dirty="0">
                <a:latin typeface="Times New Roman" pitchFamily="18" charset="0"/>
                <a:cs typeface="Times New Roman" pitchFamily="18" charset="0"/>
              </a:rPr>
              <a:t>tend to have structures. A small change produces a neighboring state. </a:t>
            </a:r>
          </a:p>
          <a:p>
            <a:pPr marL="457200" indent="-457200" algn="just">
              <a:buFont typeface="Wingdings" pitchFamily="2" charset="2"/>
              <a:buChar char="q"/>
            </a:pPr>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neighborhood must be small enough for efficiency </a:t>
            </a:r>
          </a:p>
          <a:p>
            <a:pPr marL="457200" indent="-457200" algn="just">
              <a:buFont typeface="Wingdings" pitchFamily="2" charset="2"/>
              <a:buChar char="q"/>
            </a:pPr>
            <a:r>
              <a:rPr lang="en-US" sz="3200" dirty="0" smtClean="0">
                <a:latin typeface="Times New Roman" pitchFamily="18" charset="0"/>
                <a:cs typeface="Times New Roman" pitchFamily="18" charset="0"/>
              </a:rPr>
              <a:t>Designing </a:t>
            </a:r>
            <a:r>
              <a:rPr lang="en-US" sz="3200" dirty="0">
                <a:latin typeface="Times New Roman" pitchFamily="18" charset="0"/>
                <a:cs typeface="Times New Roman" pitchFamily="18" charset="0"/>
              </a:rPr>
              <a:t>the neighborhood is critical. This is the real ingenuity – not the decision to use hill climbing. </a:t>
            </a:r>
          </a:p>
          <a:p>
            <a:pPr algn="just"/>
            <a:r>
              <a:rPr lang="en-US" sz="3200" b="1" dirty="0" smtClean="0">
                <a:latin typeface="Times New Roman" pitchFamily="18" charset="0"/>
                <a:cs typeface="Times New Roman" pitchFamily="18" charset="0"/>
              </a:rPr>
              <a:t>Question</a:t>
            </a:r>
            <a:r>
              <a:rPr lang="en-US" sz="3200" dirty="0">
                <a:latin typeface="Times New Roman" pitchFamily="18" charset="0"/>
                <a:cs typeface="Times New Roman" pitchFamily="18" charset="0"/>
              </a:rPr>
              <a:t>: Pick which neighbor? </a:t>
            </a:r>
          </a:p>
          <a:p>
            <a:pPr algn="just"/>
            <a:r>
              <a:rPr lang="en-US" sz="3200" b="1" dirty="0" smtClean="0">
                <a:latin typeface="Times New Roman" pitchFamily="18" charset="0"/>
                <a:cs typeface="Times New Roman" pitchFamily="18" charset="0"/>
              </a:rPr>
              <a:t>Question</a:t>
            </a:r>
            <a:r>
              <a:rPr lang="en-US" sz="3200" dirty="0">
                <a:latin typeface="Times New Roman" pitchFamily="18" charset="0"/>
                <a:cs typeface="Times New Roman" pitchFamily="18" charset="0"/>
              </a:rPr>
              <a:t>: What if no neighbor is better than the current state? </a:t>
            </a:r>
          </a:p>
        </p:txBody>
      </p:sp>
    </p:spTree>
    <p:extLst>
      <p:ext uri="{BB962C8B-B14F-4D97-AF65-F5344CB8AC3E}">
        <p14:creationId xmlns:p14="http://schemas.microsoft.com/office/powerpoint/2010/main" val="12113153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4800" y="0"/>
            <a:ext cx="8229600" cy="944563"/>
          </a:xfrm>
        </p:spPr>
        <p:txBody>
          <a:bodyPr/>
          <a:lstStyle/>
          <a:p>
            <a:r>
              <a:rPr lang="en-US" b="1" smtClean="0"/>
              <a:t>Confession</a:t>
            </a:r>
            <a:endParaRPr lang="en-US" smtClean="0"/>
          </a:p>
        </p:txBody>
      </p:sp>
      <p:sp>
        <p:nvSpPr>
          <p:cNvPr id="14339" name="Rectangle 1"/>
          <p:cNvSpPr>
            <a:spLocks noChangeArrowheads="1"/>
          </p:cNvSpPr>
          <p:nvPr/>
        </p:nvSpPr>
        <p:spPr bwMode="auto">
          <a:xfrm>
            <a:off x="0" y="1219200"/>
            <a:ext cx="9144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buFont typeface="Wingdings" pitchFamily="2" charset="2"/>
              <a:buChar char="q"/>
            </a:pPr>
            <a:r>
              <a:rPr lang="en-US" sz="2800" dirty="0">
                <a:latin typeface="Times New Roman" pitchFamily="18" charset="0"/>
                <a:cs typeface="Times New Roman" pitchFamily="18" charset="0"/>
              </a:rPr>
              <a:t>It is possible that some sentences or some information were included in these slides without mentioning exact references. I am sorry for violating rules of intellectual property. When I will have a bit more time, I will try my best to avoid such things. </a:t>
            </a:r>
          </a:p>
          <a:p>
            <a:pPr marL="285750" indent="-285750" algn="just">
              <a:buFont typeface="Wingdings" pitchFamily="2" charset="2"/>
              <a:buChar char="q"/>
            </a:pPr>
            <a:r>
              <a:rPr lang="en-US" sz="2800" dirty="0">
                <a:latin typeface="Times New Roman" pitchFamily="18" charset="0"/>
                <a:cs typeface="Times New Roman" pitchFamily="18" charset="0"/>
              </a:rPr>
              <a:t>These slides are only for students in order to give them very basic concepts about the giant, “Networking”, not for experts. </a:t>
            </a:r>
          </a:p>
          <a:p>
            <a:pPr marL="285750" indent="-285750" algn="just">
              <a:buFont typeface="Wingdings" pitchFamily="2" charset="2"/>
              <a:buChar char="q"/>
            </a:pPr>
            <a:r>
              <a:rPr lang="en-US" sz="2800" dirty="0">
                <a:latin typeface="Times New Roman" pitchFamily="18" charset="0"/>
                <a:cs typeface="Times New Roman" pitchFamily="18" charset="0"/>
              </a:rPr>
              <a:t>Since I am not a network expert, these slides could have wrong/inconsistent information…I am sorry for that. </a:t>
            </a:r>
          </a:p>
          <a:p>
            <a:pPr marL="285750" indent="-285750" algn="just">
              <a:buFont typeface="Wingdings" pitchFamily="2" charset="2"/>
              <a:buChar char="q"/>
            </a:pPr>
            <a:r>
              <a:rPr lang="en-US" sz="2800" dirty="0">
                <a:latin typeface="Times New Roman" pitchFamily="18" charset="0"/>
                <a:cs typeface="Times New Roman" pitchFamily="18" charset="0"/>
              </a:rPr>
              <a:t>Students are requested to check references and Books, or to talk to Network engineers.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
          <p:cNvSpPr>
            <a:spLocks noChangeArrowheads="1"/>
          </p:cNvSpPr>
          <p:nvPr/>
        </p:nvSpPr>
        <p:spPr bwMode="auto">
          <a:xfrm>
            <a:off x="228600" y="228600"/>
            <a:ext cx="594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a:latin typeface="Times New Roman" pitchFamily="18" charset="0"/>
                <a:cs typeface="Times New Roman" pitchFamily="18" charset="0"/>
              </a:rPr>
              <a:t>Hill Climbing Algorithm</a:t>
            </a:r>
          </a:p>
        </p:txBody>
      </p:sp>
      <mc:AlternateContent xmlns:mc="http://schemas.openxmlformats.org/markup-compatibility/2006" xmlns:a14="http://schemas.microsoft.com/office/drawing/2010/main">
        <mc:Choice Requires="a14">
          <p:sp>
            <p:nvSpPr>
              <p:cNvPr id="2" name="Rectangle 1"/>
              <p:cNvSpPr/>
              <p:nvPr/>
            </p:nvSpPr>
            <p:spPr>
              <a:xfrm>
                <a:off x="228600" y="1219200"/>
                <a:ext cx="8610600" cy="4031873"/>
              </a:xfrm>
              <a:prstGeom prst="rect">
                <a:avLst/>
              </a:prstGeom>
            </p:spPr>
            <p:txBody>
              <a:bodyPr wrap="square">
                <a:spAutoFit/>
              </a:bodyPr>
              <a:lstStyle/>
              <a:p>
                <a:pPr algn="just"/>
                <a:r>
                  <a:rPr lang="en-US" sz="3200" dirty="0" smtClean="0">
                    <a:latin typeface="Times New Roman" pitchFamily="18" charset="0"/>
                    <a:cs typeface="Times New Roman" pitchFamily="18" charset="0"/>
                  </a:rPr>
                  <a:t>1.Pick </a:t>
                </a:r>
                <a:r>
                  <a:rPr lang="en-US" sz="3200" dirty="0">
                    <a:latin typeface="Times New Roman" pitchFamily="18" charset="0"/>
                    <a:cs typeface="Times New Roman" pitchFamily="18" charset="0"/>
                  </a:rPr>
                  <a:t>initial state </a:t>
                </a:r>
                <a:r>
                  <a:rPr lang="en-US" sz="3200" i="1" dirty="0">
                    <a:latin typeface="Times New Roman" pitchFamily="18" charset="0"/>
                    <a:cs typeface="Times New Roman" pitchFamily="18" charset="0"/>
                  </a:rPr>
                  <a:t>s </a:t>
                </a:r>
                <a:endParaRPr lang="en-US" sz="3200" dirty="0">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2.Pick </a:t>
                </a:r>
                <a:r>
                  <a:rPr lang="en-US" sz="3200" i="1" dirty="0">
                    <a:latin typeface="Times New Roman" pitchFamily="18" charset="0"/>
                    <a:cs typeface="Times New Roman" pitchFamily="18" charset="0"/>
                  </a:rPr>
                  <a:t>t </a:t>
                </a:r>
                <a:r>
                  <a:rPr lang="en-US" sz="3200" dirty="0">
                    <a:latin typeface="Times New Roman" pitchFamily="18" charset="0"/>
                    <a:cs typeface="Times New Roman" pitchFamily="18" charset="0"/>
                  </a:rPr>
                  <a:t>in neighbors(</a:t>
                </a:r>
                <a:r>
                  <a:rPr lang="en-US" sz="3200" i="1" dirty="0">
                    <a:latin typeface="Times New Roman" pitchFamily="18" charset="0"/>
                    <a:cs typeface="Times New Roman" pitchFamily="18" charset="0"/>
                  </a:rPr>
                  <a:t>s</a:t>
                </a:r>
                <a:r>
                  <a:rPr lang="en-US" sz="3200" dirty="0">
                    <a:latin typeface="Times New Roman" pitchFamily="18" charset="0"/>
                    <a:cs typeface="Times New Roman" pitchFamily="18" charset="0"/>
                  </a:rPr>
                  <a:t>) with the largest </a:t>
                </a:r>
                <a:r>
                  <a:rPr lang="en-US" sz="3200" i="1" dirty="0">
                    <a:latin typeface="Times New Roman" pitchFamily="18" charset="0"/>
                    <a:cs typeface="Times New Roman" pitchFamily="18" charset="0"/>
                  </a:rPr>
                  <a:t>f</a:t>
                </a:r>
                <a:r>
                  <a:rPr lang="en-US" sz="3200" dirty="0">
                    <a:latin typeface="Times New Roman" pitchFamily="18" charset="0"/>
                    <a:cs typeface="Times New Roman" pitchFamily="18" charset="0"/>
                  </a:rPr>
                  <a:t>(</a:t>
                </a:r>
                <a:r>
                  <a:rPr lang="en-US" sz="3200" i="1" dirty="0">
                    <a:latin typeface="Times New Roman" pitchFamily="18" charset="0"/>
                    <a:cs typeface="Times New Roman" pitchFamily="18" charset="0"/>
                  </a:rPr>
                  <a:t>t</a:t>
                </a:r>
                <a:r>
                  <a:rPr lang="en-US" sz="3200" dirty="0">
                    <a:latin typeface="Times New Roman" pitchFamily="18" charset="0"/>
                    <a:cs typeface="Times New Roman" pitchFamily="18" charset="0"/>
                  </a:rPr>
                  <a:t>) </a:t>
                </a:r>
              </a:p>
              <a:p>
                <a:pPr algn="just"/>
                <a:r>
                  <a:rPr lang="en-US" sz="3200" dirty="0">
                    <a:latin typeface="Times New Roman" pitchFamily="18" charset="0"/>
                    <a:cs typeface="Times New Roman" pitchFamily="18" charset="0"/>
                  </a:rPr>
                  <a:t>3.IF</a:t>
                </a:r>
                <a14:m>
                  <m:oMath xmlns:m="http://schemas.openxmlformats.org/officeDocument/2006/math">
                    <m:r>
                      <a:rPr lang="en-US" sz="3200" i="1" dirty="0" smtClean="0">
                        <a:latin typeface="Cambria Math"/>
                        <a:cs typeface="Times New Roman" pitchFamily="18" charset="0"/>
                      </a:rPr>
                      <m:t> </m:t>
                    </m:r>
                    <m:r>
                      <a:rPr lang="en-US" sz="3200" i="1" dirty="0" smtClean="0">
                        <a:latin typeface="Cambria Math"/>
                        <a:cs typeface="Times New Roman" pitchFamily="18" charset="0"/>
                      </a:rPr>
                      <m:t>𝑓</m:t>
                    </m:r>
                    <m:d>
                      <m:dPr>
                        <m:ctrlPr>
                          <a:rPr lang="en-US" sz="3200" i="1" dirty="0" smtClean="0">
                            <a:latin typeface="Cambria Math"/>
                            <a:cs typeface="Times New Roman" pitchFamily="18" charset="0"/>
                          </a:rPr>
                        </m:ctrlPr>
                      </m:dPr>
                      <m:e>
                        <m:r>
                          <a:rPr lang="en-US" sz="3200" i="1" dirty="0" smtClean="0">
                            <a:latin typeface="Cambria Math"/>
                            <a:cs typeface="Times New Roman" pitchFamily="18" charset="0"/>
                          </a:rPr>
                          <m:t>𝑡</m:t>
                        </m:r>
                      </m:e>
                    </m:d>
                    <m:r>
                      <a:rPr lang="en-US" sz="3200" b="0" i="1" dirty="0" smtClean="0">
                        <a:latin typeface="Cambria Math"/>
                        <a:cs typeface="Times New Roman" pitchFamily="18" charset="0"/>
                      </a:rPr>
                      <m:t>≤ </m:t>
                    </m:r>
                    <m:r>
                      <a:rPr lang="en-US" sz="3200" i="1" dirty="0" smtClean="0">
                        <a:latin typeface="Cambria Math"/>
                        <a:cs typeface="Times New Roman" pitchFamily="18" charset="0"/>
                      </a:rPr>
                      <m:t>𝑓</m:t>
                    </m:r>
                    <m:r>
                      <a:rPr lang="en-US" sz="3200" i="1" dirty="0" smtClean="0">
                        <a:latin typeface="Cambria Math"/>
                        <a:cs typeface="Times New Roman" pitchFamily="18" charset="0"/>
                      </a:rPr>
                      <m:t>(</m:t>
                    </m:r>
                    <m:r>
                      <a:rPr lang="en-US" sz="3200" i="1" dirty="0" smtClean="0">
                        <a:latin typeface="Cambria Math"/>
                        <a:cs typeface="Times New Roman" pitchFamily="18" charset="0"/>
                      </a:rPr>
                      <m:t>𝑠</m:t>
                    </m:r>
                    <m:r>
                      <a:rPr lang="en-US" sz="3200" i="1" dirty="0" smtClean="0">
                        <a:latin typeface="Cambria Math"/>
                        <a:cs typeface="Times New Roman" pitchFamily="18" charset="0"/>
                      </a:rPr>
                      <m:t>) </m:t>
                    </m:r>
                  </m:oMath>
                </a14:m>
                <a:r>
                  <a:rPr lang="en-US" sz="3200" dirty="0">
                    <a:latin typeface="Times New Roman" pitchFamily="18" charset="0"/>
                    <a:cs typeface="Times New Roman" pitchFamily="18" charset="0"/>
                  </a:rPr>
                  <a:t>THEN stop, return </a:t>
                </a:r>
                <a:r>
                  <a:rPr lang="en-US" sz="3200" i="1" dirty="0">
                    <a:latin typeface="Times New Roman" pitchFamily="18" charset="0"/>
                    <a:cs typeface="Times New Roman" pitchFamily="18" charset="0"/>
                  </a:rPr>
                  <a:t>s </a:t>
                </a:r>
                <a:endParaRPr lang="en-US" sz="3200" dirty="0">
                  <a:latin typeface="Times New Roman" pitchFamily="18" charset="0"/>
                  <a:cs typeface="Times New Roman" pitchFamily="18" charset="0"/>
                </a:endParaRPr>
              </a:p>
              <a:p>
                <a:pPr algn="just"/>
                <a:r>
                  <a:rPr lang="en-US" sz="3200" i="1" dirty="0">
                    <a:latin typeface="Times New Roman" pitchFamily="18" charset="0"/>
                    <a:cs typeface="Times New Roman" pitchFamily="18" charset="0"/>
                  </a:rPr>
                  <a:t>4</a:t>
                </a:r>
                <a:r>
                  <a:rPr lang="en-US" sz="3200" i="1" dirty="0" smtClean="0">
                    <a:latin typeface="Times New Roman" pitchFamily="18" charset="0"/>
                    <a:cs typeface="Times New Roman" pitchFamily="18" charset="0"/>
                  </a:rPr>
                  <a:t>. s </a:t>
                </a:r>
                <a:r>
                  <a:rPr lang="en-US" sz="3200" dirty="0">
                    <a:latin typeface="Times New Roman" pitchFamily="18" charset="0"/>
                    <a:cs typeface="Times New Roman" pitchFamily="18" charset="0"/>
                  </a:rPr>
                  <a:t>= </a:t>
                </a:r>
                <a:r>
                  <a:rPr lang="en-US" sz="3200" i="1" dirty="0">
                    <a:latin typeface="Times New Roman" pitchFamily="18" charset="0"/>
                    <a:cs typeface="Times New Roman" pitchFamily="18" charset="0"/>
                  </a:rPr>
                  <a:t>t</a:t>
                </a:r>
                <a:r>
                  <a:rPr lang="en-US" sz="3200" dirty="0">
                    <a:latin typeface="Times New Roman" pitchFamily="18" charset="0"/>
                    <a:cs typeface="Times New Roman" pitchFamily="18" charset="0"/>
                  </a:rPr>
                  <a:t>. GOTO 2. </a:t>
                </a:r>
              </a:p>
              <a:p>
                <a:pPr algn="just"/>
                <a:endParaRPr lang="en-US" sz="3200" dirty="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Not </a:t>
                </a:r>
                <a:r>
                  <a:rPr lang="en-US" sz="3200" dirty="0">
                    <a:latin typeface="Times New Roman" pitchFamily="18" charset="0"/>
                    <a:cs typeface="Times New Roman" pitchFamily="18" charset="0"/>
                  </a:rPr>
                  <a:t>the most sophisticated algorithm in the world. </a:t>
                </a:r>
              </a:p>
              <a:p>
                <a:pPr algn="just"/>
                <a:r>
                  <a:rPr lang="en-US" sz="3200" dirty="0" smtClean="0">
                    <a:latin typeface="Times New Roman" pitchFamily="18" charset="0"/>
                    <a:cs typeface="Times New Roman" pitchFamily="18" charset="0"/>
                  </a:rPr>
                  <a:t>Very </a:t>
                </a:r>
                <a:r>
                  <a:rPr lang="en-US" sz="3200" dirty="0">
                    <a:latin typeface="Times New Roman" pitchFamily="18" charset="0"/>
                    <a:cs typeface="Times New Roman" pitchFamily="18" charset="0"/>
                  </a:rPr>
                  <a:t>greedy. </a:t>
                </a:r>
              </a:p>
              <a:p>
                <a:pPr algn="just"/>
                <a:r>
                  <a:rPr lang="en-US" sz="3200" dirty="0" smtClean="0">
                    <a:latin typeface="Times New Roman" pitchFamily="18" charset="0"/>
                    <a:cs typeface="Times New Roman" pitchFamily="18" charset="0"/>
                  </a:rPr>
                  <a:t>Easily </a:t>
                </a:r>
                <a:r>
                  <a:rPr lang="en-US" sz="3200" dirty="0">
                    <a:latin typeface="Times New Roman" pitchFamily="18" charset="0"/>
                    <a:cs typeface="Times New Roman" pitchFamily="18" charset="0"/>
                  </a:rPr>
                  <a:t>stuck. </a:t>
                </a:r>
              </a:p>
            </p:txBody>
          </p:sp>
        </mc:Choice>
        <mc:Fallback xmlns="">
          <p:sp>
            <p:nvSpPr>
              <p:cNvPr id="2" name="Rectangle 1"/>
              <p:cNvSpPr>
                <a:spLocks noRot="1" noChangeAspect="1" noMove="1" noResize="1" noEditPoints="1" noAdjustHandles="1" noChangeArrowheads="1" noChangeShapeType="1" noTextEdit="1"/>
              </p:cNvSpPr>
              <p:nvPr/>
            </p:nvSpPr>
            <p:spPr>
              <a:xfrm>
                <a:off x="228600" y="1219200"/>
                <a:ext cx="8610600" cy="4031873"/>
              </a:xfrm>
              <a:prstGeom prst="rect">
                <a:avLst/>
              </a:prstGeom>
              <a:blipFill rotWithShape="1">
                <a:blip r:embed="rId2"/>
                <a:stretch>
                  <a:fillRect l="-1841" t="-2118" r="-1275" b="-3933"/>
                </a:stretch>
              </a:blipFill>
            </p:spPr>
            <p:txBody>
              <a:bodyPr/>
              <a:lstStyle/>
              <a:p>
                <a:r>
                  <a:rPr lang="en-US">
                    <a:noFill/>
                  </a:rPr>
                  <a:t> </a:t>
                </a:r>
              </a:p>
            </p:txBody>
          </p:sp>
        </mc:Fallback>
      </mc:AlternateContent>
      <p:sp>
        <p:nvSpPr>
          <p:cNvPr id="4" name="5-Point Star 3"/>
          <p:cNvSpPr/>
          <p:nvPr/>
        </p:nvSpPr>
        <p:spPr>
          <a:xfrm>
            <a:off x="2438400" y="4191000"/>
            <a:ext cx="5867400" cy="2667000"/>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itchFamily="18" charset="0"/>
                <a:cs typeface="Times New Roman" pitchFamily="18" charset="0"/>
              </a:rPr>
              <a:t>your enemy: </a:t>
            </a:r>
          </a:p>
          <a:p>
            <a:pPr algn="ctr"/>
            <a:r>
              <a:rPr lang="en-US" dirty="0">
                <a:latin typeface="Times New Roman" pitchFamily="18" charset="0"/>
                <a:cs typeface="Times New Roman" pitchFamily="18" charset="0"/>
              </a:rPr>
              <a:t>local optima </a:t>
            </a:r>
          </a:p>
          <a:p>
            <a:pPr algn="ct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59348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
          <p:cNvSpPr>
            <a:spLocks noChangeArrowheads="1"/>
          </p:cNvSpPr>
          <p:nvPr/>
        </p:nvSpPr>
        <p:spPr bwMode="auto">
          <a:xfrm>
            <a:off x="318090" y="-180755"/>
            <a:ext cx="868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600" b="1" dirty="0" smtClean="0">
                <a:latin typeface="Times New Roman" pitchFamily="18" charset="0"/>
                <a:cs typeface="Times New Roman" pitchFamily="18" charset="0"/>
              </a:rPr>
              <a:t>Local </a:t>
            </a:r>
            <a:r>
              <a:rPr lang="en-US" sz="3600" b="1" dirty="0">
                <a:latin typeface="Times New Roman" pitchFamily="18" charset="0"/>
                <a:cs typeface="Times New Roman" pitchFamily="18" charset="0"/>
              </a:rPr>
              <a:t>optima in hill climbing </a:t>
            </a:r>
            <a:endParaRPr lang="en-US" sz="3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74" y="429490"/>
            <a:ext cx="8582247" cy="657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339292"/>
            <a:ext cx="3313814" cy="1200329"/>
          </a:xfrm>
          <a:prstGeom prst="rect">
            <a:avLst/>
          </a:prstGeom>
        </p:spPr>
        <p:txBody>
          <a:bodyPr wrap="square">
            <a:spAutoFit/>
          </a:bodyPr>
          <a:lstStyle/>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rest of the lecture is about </a:t>
            </a:r>
          </a:p>
          <a:p>
            <a:pPr algn="just"/>
            <a:r>
              <a:rPr lang="en-US" b="1" dirty="0">
                <a:latin typeface="Times New Roman" pitchFamily="18" charset="0"/>
                <a:cs typeface="Times New Roman" pitchFamily="18" charset="0"/>
              </a:rPr>
              <a:t>Escaping </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local optima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61746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
          <p:cNvSpPr>
            <a:spLocks noChangeArrowheads="1"/>
          </p:cNvSpPr>
          <p:nvPr/>
        </p:nvSpPr>
        <p:spPr bwMode="auto">
          <a:xfrm>
            <a:off x="916172" y="95693"/>
            <a:ext cx="594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dirty="0" smtClean="0">
                <a:solidFill>
                  <a:srgbClr val="00B050"/>
                </a:solidFill>
                <a:latin typeface="Times New Roman" pitchFamily="18" charset="0"/>
                <a:cs typeface="Times New Roman" pitchFamily="18" charset="0"/>
              </a:rPr>
              <a:t>Variation of Hill Climbing</a:t>
            </a:r>
            <a:endParaRPr lang="en-US" sz="3600" b="1" dirty="0">
              <a:solidFill>
                <a:srgbClr val="00B050"/>
              </a:solidFill>
              <a:latin typeface="Times New Roman" pitchFamily="18" charset="0"/>
              <a:cs typeface="Times New Roman" pitchFamily="18" charset="0"/>
            </a:endParaRPr>
          </a:p>
        </p:txBody>
      </p:sp>
      <p:sp>
        <p:nvSpPr>
          <p:cNvPr id="2" name="Rectangle 1"/>
          <p:cNvSpPr/>
          <p:nvPr/>
        </p:nvSpPr>
        <p:spPr>
          <a:xfrm>
            <a:off x="239233" y="1211981"/>
            <a:ext cx="8305800" cy="5693866"/>
          </a:xfrm>
          <a:prstGeom prst="rect">
            <a:avLst/>
          </a:prstGeom>
        </p:spPr>
        <p:txBody>
          <a:bodyPr wrap="square">
            <a:spAutoFit/>
          </a:bodyPr>
          <a:lstStyle/>
          <a:p>
            <a:r>
              <a:rPr lang="en-US" sz="2800" b="1" dirty="0" smtClean="0">
                <a:latin typeface="Times New Roman" pitchFamily="18" charset="0"/>
                <a:cs typeface="Times New Roman" pitchFamily="18" charset="0"/>
              </a:rPr>
              <a:t>Question</a:t>
            </a:r>
            <a:r>
              <a:rPr lang="en-US" sz="2800" dirty="0">
                <a:latin typeface="Times New Roman" pitchFamily="18" charset="0"/>
                <a:cs typeface="Times New Roman" pitchFamily="18" charset="0"/>
              </a:rPr>
              <a:t>: How do we make hill climbing less greedy? </a:t>
            </a:r>
          </a:p>
          <a:p>
            <a:r>
              <a:rPr lang="en-US" sz="2800" dirty="0">
                <a:latin typeface="Times New Roman" pitchFamily="18" charset="0"/>
                <a:cs typeface="Times New Roman" pitchFamily="18" charset="0"/>
              </a:rPr>
              <a:t>Stochastic hill climbing </a:t>
            </a:r>
          </a:p>
          <a:p>
            <a:pPr lvl="2"/>
            <a:r>
              <a:rPr lang="en-US" sz="2800" dirty="0">
                <a:latin typeface="Times New Roman" pitchFamily="18" charset="0"/>
                <a:cs typeface="Times New Roman" pitchFamily="18" charset="0"/>
              </a:rPr>
              <a:t>•Randomly select among better neighbors </a:t>
            </a:r>
          </a:p>
          <a:p>
            <a:pPr lvl="2"/>
            <a:r>
              <a:rPr lang="en-US" sz="2800" dirty="0">
                <a:latin typeface="Times New Roman" pitchFamily="18" charset="0"/>
                <a:cs typeface="Times New Roman" pitchFamily="18" charset="0"/>
              </a:rPr>
              <a:t>•The better, the more likely </a:t>
            </a:r>
          </a:p>
          <a:p>
            <a:pPr lvl="2"/>
            <a:r>
              <a:rPr lang="en-US" sz="2800" dirty="0">
                <a:latin typeface="Times New Roman" pitchFamily="18" charset="0"/>
                <a:cs typeface="Times New Roman" pitchFamily="18" charset="0"/>
              </a:rPr>
              <a:t>•Pros / cons compared with basic hill climbing? </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a:t>
            </a:r>
            <a:r>
              <a:rPr lang="en-US" sz="2800" b="1" dirty="0">
                <a:latin typeface="Times New Roman" pitchFamily="18" charset="0"/>
                <a:cs typeface="Times New Roman" pitchFamily="18" charset="0"/>
              </a:rPr>
              <a:t>Question</a:t>
            </a:r>
            <a:r>
              <a:rPr lang="en-US" sz="2800" dirty="0">
                <a:latin typeface="Times New Roman" pitchFamily="18" charset="0"/>
                <a:cs typeface="Times New Roman" pitchFamily="18" charset="0"/>
              </a:rPr>
              <a:t>: What if the neighborhood is too large to enumerate? (e.g. N-queen if we need to pick both the column and the move within it) </a:t>
            </a:r>
          </a:p>
          <a:p>
            <a:r>
              <a:rPr lang="en-US" sz="2800" dirty="0">
                <a:latin typeface="Times New Roman" pitchFamily="18" charset="0"/>
                <a:cs typeface="Times New Roman" pitchFamily="18" charset="0"/>
              </a:rPr>
              <a:t>First-choice hill climbing </a:t>
            </a:r>
          </a:p>
          <a:p>
            <a:pPr lvl="2"/>
            <a:r>
              <a:rPr lang="en-US" sz="2800" dirty="0">
                <a:latin typeface="Times New Roman" pitchFamily="18" charset="0"/>
                <a:cs typeface="Times New Roman" pitchFamily="18" charset="0"/>
              </a:rPr>
              <a:t>•Randomly generate neighbors, one at a time </a:t>
            </a:r>
          </a:p>
          <a:p>
            <a:pPr lvl="2"/>
            <a:r>
              <a:rPr lang="en-US" sz="2800" dirty="0">
                <a:latin typeface="Times New Roman" pitchFamily="18" charset="0"/>
                <a:cs typeface="Times New Roman" pitchFamily="18" charset="0"/>
              </a:rPr>
              <a:t>•If better, take the move </a:t>
            </a:r>
          </a:p>
          <a:p>
            <a:pPr lvl="2"/>
            <a:r>
              <a:rPr lang="en-US" sz="2800" dirty="0">
                <a:latin typeface="Times New Roman" pitchFamily="18" charset="0"/>
                <a:cs typeface="Times New Roman" pitchFamily="18" charset="0"/>
              </a:rPr>
              <a:t>•Pros / cons compared with basic hill climbing? </a:t>
            </a:r>
          </a:p>
        </p:txBody>
      </p:sp>
    </p:spTree>
    <p:extLst>
      <p:ext uri="{BB962C8B-B14F-4D97-AF65-F5344CB8AC3E}">
        <p14:creationId xmlns:p14="http://schemas.microsoft.com/office/powerpoint/2010/main" val="2530581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22960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3" name="Rectangle 1"/>
          <p:cNvSpPr>
            <a:spLocks noChangeArrowheads="1"/>
          </p:cNvSpPr>
          <p:nvPr/>
        </p:nvSpPr>
        <p:spPr bwMode="auto">
          <a:xfrm>
            <a:off x="228600" y="228600"/>
            <a:ext cx="594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a:latin typeface="Times New Roman" pitchFamily="18" charset="0"/>
                <a:cs typeface="Times New Roman" pitchFamily="18" charset="0"/>
              </a:rPr>
              <a:t>Hill Climbing Algorithm</a:t>
            </a:r>
          </a:p>
        </p:txBody>
      </p:sp>
    </p:spTree>
    <p:extLst>
      <p:ext uri="{BB962C8B-B14F-4D97-AF65-F5344CB8AC3E}">
        <p14:creationId xmlns:p14="http://schemas.microsoft.com/office/powerpoint/2010/main" val="2921884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1129</TotalTime>
  <Words>3680</Words>
  <Application>Microsoft Office PowerPoint</Application>
  <PresentationFormat>On-screen Show (4:3)</PresentationFormat>
  <Paragraphs>371</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Times New Roman</vt:lpstr>
      <vt:lpstr>Wingdings</vt:lpstr>
      <vt:lpstr>Office Theme</vt:lpstr>
      <vt:lpstr>  Local Search and Constraints Satisfaction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SIMULATED ANNEALING </vt:lpstr>
      <vt:lpstr>SIMULATED ANNEALING </vt:lpstr>
      <vt:lpstr>SIMULATED ANNEALING </vt:lpstr>
      <vt:lpstr>SA Algorithm</vt:lpstr>
      <vt:lpstr>SA Algorithm Design Issues</vt:lpstr>
      <vt:lpstr>Genetic algorithm </vt:lpstr>
      <vt:lpstr>Genetic Algorithms</vt:lpstr>
      <vt:lpstr>Genetic Algorithms</vt:lpstr>
      <vt:lpstr> Basic Genetic Algorithms</vt:lpstr>
      <vt:lpstr> Basic Genetic Algorithms</vt:lpstr>
      <vt:lpstr> Basic Genetic Algorithms</vt:lpstr>
      <vt:lpstr>Genetic Algorithms</vt:lpstr>
      <vt:lpstr>Genetic algorithms: case study</vt:lpstr>
      <vt:lpstr>Genetic algorithms: case study</vt:lpstr>
      <vt:lpstr>The fitness function and chromosome locations</vt:lpstr>
      <vt:lpstr>PowerPoint Presentation</vt:lpstr>
      <vt:lpstr>Roulette wheel selection</vt:lpstr>
      <vt:lpstr>Crossover operator</vt:lpstr>
      <vt:lpstr>Crossover operator</vt:lpstr>
      <vt:lpstr>Mutation operator</vt:lpstr>
      <vt:lpstr>Mutation operator</vt:lpstr>
      <vt:lpstr>The genetic algorithm cycle</vt:lpstr>
      <vt:lpstr>Steps in the GA development</vt:lpstr>
      <vt:lpstr>Genetic algorithm </vt:lpstr>
      <vt:lpstr>Proportional selection </vt:lpstr>
      <vt:lpstr>Variations of genetic algorithm </vt:lpstr>
      <vt:lpstr>Constraint Satisfaction Problems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Confession</vt:lpstr>
    </vt:vector>
  </TitlesOfParts>
  <Company>K-Soft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A.F.M. Mahbubur Rahman</dc:creator>
  <cp:lastModifiedBy>Abid</cp:lastModifiedBy>
  <cp:revision>189</cp:revision>
  <dcterms:created xsi:type="dcterms:W3CDTF">2010-06-07T17:52:47Z</dcterms:created>
  <dcterms:modified xsi:type="dcterms:W3CDTF">2018-05-22T00:21:30Z</dcterms:modified>
</cp:coreProperties>
</file>