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78"/>
  </p:notesMasterIdLst>
  <p:sldIdLst>
    <p:sldId id="336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257" r:id="rId12"/>
    <p:sldId id="331" r:id="rId13"/>
    <p:sldId id="332" r:id="rId14"/>
    <p:sldId id="333" r:id="rId15"/>
    <p:sldId id="334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20" r:id="rId63"/>
    <p:sldId id="321" r:id="rId64"/>
    <p:sldId id="317" r:id="rId65"/>
    <p:sldId id="318" r:id="rId66"/>
    <p:sldId id="319" r:id="rId67"/>
    <p:sldId id="346" r:id="rId68"/>
    <p:sldId id="347" r:id="rId69"/>
    <p:sldId id="322" r:id="rId70"/>
    <p:sldId id="323" r:id="rId71"/>
    <p:sldId id="324" r:id="rId72"/>
    <p:sldId id="325" r:id="rId73"/>
    <p:sldId id="326" r:id="rId74"/>
    <p:sldId id="328" r:id="rId75"/>
    <p:sldId id="329" r:id="rId76"/>
    <p:sldId id="330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F26B1-0941-4908-89BD-B65D737A05EC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3A8BD-3CD1-4D65-B8AE-E7171C92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27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BB94DE-A7ED-4788-BC27-96D07CA67155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BB94DE-A7ED-4788-BC27-96D07CA67155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BB94DE-A7ED-4788-BC27-96D07CA67155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BB94DE-A7ED-4788-BC27-96D07CA67155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BB94DE-A7ED-4788-BC27-96D07CA67155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DDEF26-E0D1-46D6-A0BB-E93D523C054B}" type="slidenum">
              <a:rPr lang="en-US"/>
              <a:pPr/>
              <a:t>50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/>
              <a:t>ה =&lt; זה מכיוון שגם אם התבצע </a:t>
            </a:r>
            <a:r>
              <a:rPr lang="en-US"/>
              <a:t>crossover </a:t>
            </a:r>
            <a:r>
              <a:rPr lang="he-IL"/>
              <a:t> במקום שהורס, עדיין יכול להיות, שבפוקס המחרוזת השניה תשמור על הסכימה.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5138"/>
            <a:ext cx="7772400" cy="1431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2788" y="631348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51188" y="631348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80188" y="631348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B0031AB-1801-4B46-9490-055785D3E1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34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5138"/>
            <a:ext cx="7772400" cy="1431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2788" y="631348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51188" y="631348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0188" y="631348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22CFEF2-FBF1-481C-A674-989C73E218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3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6223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algn="just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Genetic Algorithms (GA) OVERVIEW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534400" cy="2514600"/>
          </a:xfrm>
        </p:spPr>
        <p:txBody>
          <a:bodyPr/>
          <a:lstStyle/>
          <a:p>
            <a:pPr algn="l" rtl="0"/>
            <a:r>
              <a:rPr lang="en-US" sz="2800" dirty="0"/>
              <a:t>A class of probabilistic optimization algorithms</a:t>
            </a:r>
          </a:p>
          <a:p>
            <a:pPr algn="l" rtl="0"/>
            <a:r>
              <a:rPr lang="en-US" sz="2800" dirty="0"/>
              <a:t>Inspired by the biological evolution process</a:t>
            </a:r>
          </a:p>
          <a:p>
            <a:pPr algn="l" rtl="0"/>
            <a:r>
              <a:rPr lang="en-US" sz="2800" dirty="0"/>
              <a:t>Uses concepts of </a:t>
            </a:r>
            <a:r>
              <a:rPr lang="en-US" sz="2800" dirty="0">
                <a:latin typeface="Times New Roman"/>
              </a:rPr>
              <a:t>“</a:t>
            </a:r>
            <a:r>
              <a:rPr lang="en-US" sz="2800" dirty="0"/>
              <a:t>Natural Selection</a:t>
            </a:r>
            <a:r>
              <a:rPr lang="en-US" sz="2800" dirty="0">
                <a:latin typeface="Times New Roman"/>
              </a:rPr>
              <a:t>”</a:t>
            </a:r>
            <a:r>
              <a:rPr lang="en-US" sz="2800" dirty="0"/>
              <a:t> and </a:t>
            </a:r>
            <a:r>
              <a:rPr lang="en-US" sz="2800" dirty="0">
                <a:latin typeface="Times New Roman"/>
              </a:rPr>
              <a:t>“</a:t>
            </a:r>
            <a:r>
              <a:rPr lang="en-US" sz="2800" dirty="0"/>
              <a:t>Genetic Inheritance</a:t>
            </a:r>
            <a:r>
              <a:rPr lang="en-US" sz="2800" dirty="0">
                <a:latin typeface="Times New Roman"/>
              </a:rPr>
              <a:t>”</a:t>
            </a:r>
            <a:r>
              <a:rPr lang="en-US" sz="2800" dirty="0"/>
              <a:t> (Darwin 1859)</a:t>
            </a:r>
          </a:p>
          <a:p>
            <a:pPr algn="l" rtl="0"/>
            <a:r>
              <a:rPr lang="en-US" sz="2800" dirty="0"/>
              <a:t>Originally developed by John Holland (1975)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3BC3-7D92-4A4C-BDEF-F2034A5D9202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50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91833" y="152400"/>
            <a:ext cx="7772400" cy="533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 rtl="0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The Evolutionary Cycle</a:t>
            </a:r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E627-2C91-44CA-9CEF-B4F8BBBF2C3F}" type="slidenum">
              <a:rPr lang="en-US"/>
              <a:pPr/>
              <a:t>10</a:t>
            </a:fld>
            <a:endParaRPr lang="en-US"/>
          </a:p>
        </p:txBody>
      </p:sp>
      <p:sp>
        <p:nvSpPr>
          <p:cNvPr id="23555" name="AutoShape 3"/>
          <p:cNvSpPr>
            <a:spLocks noChangeArrowheads="1"/>
          </p:cNvSpPr>
          <p:nvPr/>
        </p:nvSpPr>
        <p:spPr bwMode="auto">
          <a:xfrm>
            <a:off x="1517650" y="1911350"/>
            <a:ext cx="2273300" cy="5969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l" rtl="0" eaLnBrk="0" hangingPunct="0"/>
            <a:r>
              <a:rPr lang="en-US" sz="2800">
                <a:latin typeface="Arial" charset="0"/>
              </a:rPr>
              <a:t>selection</a:t>
            </a:r>
          </a:p>
        </p:txBody>
      </p:sp>
      <p:sp>
        <p:nvSpPr>
          <p:cNvPr id="23556" name="AutoShape 4"/>
          <p:cNvSpPr>
            <a:spLocks noChangeArrowheads="1"/>
          </p:cNvSpPr>
          <p:nvPr/>
        </p:nvSpPr>
        <p:spPr bwMode="auto">
          <a:xfrm>
            <a:off x="1517650" y="3359150"/>
            <a:ext cx="2273300" cy="5969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l" rtl="0" eaLnBrk="0" hangingPunct="0"/>
            <a:r>
              <a:rPr lang="en-US" sz="2800">
                <a:latin typeface="Arial" charset="0"/>
              </a:rPr>
              <a:t>population</a:t>
            </a:r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>
            <a:off x="6242050" y="3344863"/>
            <a:ext cx="2273300" cy="5969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l" rtl="0" eaLnBrk="0" hangingPunct="0"/>
            <a:r>
              <a:rPr lang="en-US" sz="2800">
                <a:latin typeface="Arial" charset="0"/>
              </a:rPr>
              <a:t>evaluation</a:t>
            </a:r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6242050" y="1911350"/>
            <a:ext cx="2273300" cy="5969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l" rtl="0" eaLnBrk="0" hangingPunct="0"/>
            <a:r>
              <a:rPr lang="en-US" sz="2800">
                <a:latin typeface="Arial" charset="0"/>
              </a:rPr>
              <a:t>modification</a:t>
            </a:r>
          </a:p>
        </p:txBody>
      </p:sp>
      <p:sp>
        <p:nvSpPr>
          <p:cNvPr id="23559" name="AutoShape 7"/>
          <p:cNvSpPr>
            <a:spLocks noChangeArrowheads="1"/>
          </p:cNvSpPr>
          <p:nvPr/>
        </p:nvSpPr>
        <p:spPr bwMode="auto">
          <a:xfrm>
            <a:off x="6248400" y="5105400"/>
            <a:ext cx="2273300" cy="5969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3803650" y="2209800"/>
            <a:ext cx="2425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2501900" y="2520950"/>
            <a:ext cx="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7385050" y="3962400"/>
            <a:ext cx="0" cy="1130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6684963" y="5191125"/>
            <a:ext cx="13303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rtl="0" eaLnBrk="0" hangingPunct="0"/>
            <a:r>
              <a:rPr lang="en-US" sz="2800">
                <a:latin typeface="Arial" charset="0"/>
              </a:rPr>
              <a:t>discard</a:t>
            </a:r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 flipH="1">
            <a:off x="3790950" y="3657600"/>
            <a:ext cx="2451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7378700" y="2520950"/>
            <a:ext cx="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7467600" y="4114800"/>
            <a:ext cx="12827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rtl="0" eaLnBrk="0" hangingPunct="0"/>
            <a:r>
              <a:rPr lang="en-US" i="1"/>
              <a:t> deleted </a:t>
            </a:r>
          </a:p>
          <a:p>
            <a:pPr algn="l" rtl="0" eaLnBrk="0" hangingPunct="0"/>
            <a:r>
              <a:rPr lang="en-US" i="1"/>
              <a:t>members</a:t>
            </a:r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4413250" y="1738313"/>
            <a:ext cx="1095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rtl="0" eaLnBrk="0" hangingPunct="0"/>
            <a:r>
              <a:rPr lang="en-US" i="1"/>
              <a:t>parents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7451725" y="2500313"/>
            <a:ext cx="1281113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rtl="0" eaLnBrk="0" hangingPunct="0"/>
            <a:r>
              <a:rPr lang="en-US" i="1"/>
              <a:t>modified</a:t>
            </a:r>
          </a:p>
          <a:p>
            <a:pPr algn="l" rtl="0" eaLnBrk="0" hangingPunct="0"/>
            <a:r>
              <a:rPr lang="en-US" i="1"/>
              <a:t>offspring</a:t>
            </a: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3708400" y="3719513"/>
            <a:ext cx="25400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rtl="0" eaLnBrk="0" hangingPunct="0"/>
            <a:r>
              <a:rPr lang="en-US" i="1"/>
              <a:t>evaluated offspring</a:t>
            </a:r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 flipH="1">
            <a:off x="152400" y="3657600"/>
            <a:ext cx="137795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0" y="32766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initiate &amp;</a:t>
            </a:r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0" y="3657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i="1"/>
              <a:t> evaluate</a:t>
            </a:r>
          </a:p>
        </p:txBody>
      </p:sp>
    </p:spTree>
    <p:extLst>
      <p:ext uri="{BB962C8B-B14F-4D97-AF65-F5344CB8AC3E}">
        <p14:creationId xmlns:p14="http://schemas.microsoft.com/office/powerpoint/2010/main" val="42023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1033"/>
          <p:cNvSpPr>
            <a:spLocks noGrp="1" noChangeArrowheads="1"/>
          </p:cNvSpPr>
          <p:nvPr>
            <p:ph type="title"/>
          </p:nvPr>
        </p:nvSpPr>
        <p:spPr>
          <a:xfrm>
            <a:off x="105383" y="58366"/>
            <a:ext cx="8805153" cy="650132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t"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Genetic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Algorithms</a:t>
            </a: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F0A4-E93F-4C7C-9566-B0ADE5D8FDDB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2059" name="Rectangle 1035"/>
          <p:cNvSpPr>
            <a:spLocks noChangeArrowheads="1"/>
          </p:cNvSpPr>
          <p:nvPr/>
        </p:nvSpPr>
        <p:spPr bwMode="auto">
          <a:xfrm>
            <a:off x="0" y="914400"/>
            <a:ext cx="8910536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 genetic algorithm (or GA) is a variant of stochastic beam search in which successor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states are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generated by combining two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parent states, rather than by modifying a single state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analogy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natural selection is the same as in stochastic beam search, except now we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are dealing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with sexual rather than asexual reproduction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/>
              <a:t>Like beam search, GAS begin with a set of k randomly generated states, called </a:t>
            </a:r>
            <a:r>
              <a:rPr lang="en-US" sz="2800" dirty="0" smtClean="0"/>
              <a:t>the  </a:t>
            </a:r>
            <a:r>
              <a:rPr lang="en-US" sz="2800" b="1" dirty="0"/>
              <a:t>population. </a:t>
            </a:r>
            <a:endParaRPr lang="en-US" sz="2800" b="1" dirty="0" smtClean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1758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1033"/>
          <p:cNvSpPr>
            <a:spLocks noGrp="1" noChangeArrowheads="1"/>
          </p:cNvSpPr>
          <p:nvPr>
            <p:ph type="title"/>
          </p:nvPr>
        </p:nvSpPr>
        <p:spPr>
          <a:xfrm>
            <a:off x="105383" y="58366"/>
            <a:ext cx="8805153" cy="650132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t"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Genetic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Algorithms</a:t>
            </a: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F0A4-E93F-4C7C-9566-B0ADE5D8FDDB}" type="slidenum">
              <a:rPr lang="en-US"/>
              <a:pPr/>
              <a:t>12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0"/>
            <a:ext cx="8350786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2657" y="3810000"/>
            <a:ext cx="8915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Figure 4.15 </a:t>
            </a:r>
            <a:r>
              <a:rPr lang="en-US" b="1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genetic algorithm. The initial population in (a) is </a:t>
            </a:r>
            <a:r>
              <a:rPr lang="en-US" dirty="0" smtClean="0"/>
              <a:t>ranked </a:t>
            </a:r>
            <a:r>
              <a:rPr lang="en-US" dirty="0"/>
              <a:t>by the fitness</a:t>
            </a:r>
          </a:p>
          <a:p>
            <a:r>
              <a:rPr lang="en-US" dirty="0"/>
              <a:t>function in (b), resulting in pairs for mating in (c). They produce offspring in (d), which </a:t>
            </a:r>
            <a:r>
              <a:rPr lang="en-US" dirty="0" smtClean="0"/>
              <a:t>are subject </a:t>
            </a:r>
            <a:r>
              <a:rPr lang="en-US" dirty="0"/>
              <a:t>to mutation in (e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Each state, or </a:t>
            </a:r>
            <a:r>
              <a:rPr lang="en-US" b="1" dirty="0"/>
              <a:t>individual, </a:t>
            </a:r>
            <a:r>
              <a:rPr lang="en-US" dirty="0"/>
              <a:t>is represented as a string over a finite </a:t>
            </a:r>
            <a:r>
              <a:rPr lang="en-US" dirty="0" smtClean="0"/>
              <a:t>alphabet-most </a:t>
            </a:r>
            <a:r>
              <a:rPr lang="en-US" dirty="0"/>
              <a:t>commonly, a string of 0s and 1s.</a:t>
            </a:r>
            <a:endParaRPr lang="en-US" b="1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81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1033"/>
          <p:cNvSpPr>
            <a:spLocks noGrp="1" noChangeArrowheads="1"/>
          </p:cNvSpPr>
          <p:nvPr>
            <p:ph type="title"/>
          </p:nvPr>
        </p:nvSpPr>
        <p:spPr>
          <a:xfrm>
            <a:off x="105383" y="58366"/>
            <a:ext cx="8805153" cy="650132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t"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Genetic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Algorithms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F0A4-E93F-4C7C-9566-B0ADE5D8FDDB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671691"/>
            <a:ext cx="917419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production of the next generation of states is shown in Figure 4.15(b)-(e).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(b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), each </a:t>
            </a:r>
            <a:r>
              <a:rPr 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state is rated by the evaluation function or (in C;A terminology) the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fitness function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 fitness function should return higher values for better states, so, for the 8-queens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 we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use the number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non attacking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pairs of queens, which has a value of 28 for a solution.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values of the four states are 24, 23, 20, and 11.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 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this particular variant of the genetic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algorithm,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ithe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probability of being chosen for reproducing is directly proportional to the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fitness score, and the percentages are shown next to the raw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score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(c), a random choice of two pairs is selected for reproduction</a:t>
            </a:r>
            <a:r>
              <a:rPr lang="en-US" dirty="0"/>
              <a:t>, in accordance with the</a:t>
            </a:r>
          </a:p>
          <a:p>
            <a:r>
              <a:rPr lang="en-US" dirty="0"/>
              <a:t>probabilities in (b). Notice that one individual is selected twice and one not at </a:t>
            </a:r>
            <a:r>
              <a:rPr lang="en-US" dirty="0" smtClean="0"/>
              <a:t>all.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/>
              <a:t>For </a:t>
            </a:r>
            <a:r>
              <a:rPr lang="en-US" dirty="0" smtClean="0"/>
              <a:t>each </a:t>
            </a:r>
            <a:r>
              <a:rPr lang="en-US" dirty="0"/>
              <a:t>pair to be mated, a </a:t>
            </a:r>
            <a:r>
              <a:rPr lang="en-US" b="1" dirty="0"/>
              <a:t>crossover </a:t>
            </a:r>
            <a:r>
              <a:rPr lang="en-US" dirty="0"/>
              <a:t>point is randomly chosen from the positions in the string. </a:t>
            </a:r>
            <a:r>
              <a:rPr lang="en-US" dirty="0" smtClean="0"/>
              <a:t>In Figure </a:t>
            </a:r>
            <a:r>
              <a:rPr lang="en-US" dirty="0"/>
              <a:t>4.15 the crossover points are after the third digit in the first pair and after the fifth </a:t>
            </a:r>
            <a:r>
              <a:rPr lang="en-US" dirty="0" smtClean="0"/>
              <a:t>digit in </a:t>
            </a:r>
            <a:r>
              <a:rPr lang="en-US" dirty="0"/>
              <a:t>the second </a:t>
            </a:r>
            <a:r>
              <a:rPr lang="en-US" dirty="0" smtClean="0"/>
              <a:t>pair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</a:rPr>
              <a:t>In (d), the offspring themselves are created by crossing over the parent strings at the</a:t>
            </a:r>
          </a:p>
          <a:p>
            <a:r>
              <a:rPr lang="en-US" b="1" dirty="0">
                <a:solidFill>
                  <a:srgbClr val="FF0000"/>
                </a:solidFill>
              </a:rPr>
              <a:t>crossover point.</a:t>
            </a:r>
            <a:r>
              <a:rPr lang="en-US" dirty="0"/>
              <a:t> For example, </a:t>
            </a:r>
            <a:r>
              <a:rPr lang="en-US" dirty="0">
                <a:solidFill>
                  <a:srgbClr val="00B050"/>
                </a:solidFill>
              </a:rPr>
              <a:t>the first child of the first pair gets the first three digits from </a:t>
            </a:r>
            <a:r>
              <a:rPr lang="en-US" dirty="0" smtClean="0">
                <a:solidFill>
                  <a:srgbClr val="00B050"/>
                </a:solidFill>
              </a:rPr>
              <a:t>the first </a:t>
            </a:r>
            <a:r>
              <a:rPr lang="en-US" dirty="0">
                <a:solidFill>
                  <a:srgbClr val="00B050"/>
                </a:solidFill>
              </a:rPr>
              <a:t>parent and the remaining digits from the second parent, whereas the second child </a:t>
            </a:r>
            <a:r>
              <a:rPr lang="en-US" dirty="0" smtClean="0">
                <a:solidFill>
                  <a:srgbClr val="00B050"/>
                </a:solidFill>
              </a:rPr>
              <a:t>gets  the </a:t>
            </a:r>
            <a:r>
              <a:rPr lang="en-US" dirty="0">
                <a:solidFill>
                  <a:srgbClr val="00B050"/>
                </a:solidFill>
              </a:rPr>
              <a:t>first three digits from the second parent and the rest from the first parent</a:t>
            </a:r>
            <a:endParaRPr lang="en-US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35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1033"/>
          <p:cNvSpPr>
            <a:spLocks noGrp="1" noChangeArrowheads="1"/>
          </p:cNvSpPr>
          <p:nvPr>
            <p:ph type="title"/>
          </p:nvPr>
        </p:nvSpPr>
        <p:spPr>
          <a:xfrm>
            <a:off x="105383" y="58366"/>
            <a:ext cx="8805153" cy="650132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t"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Genetic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Algorithms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F0A4-E93F-4C7C-9566-B0ADE5D8FDDB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914400"/>
            <a:ext cx="917419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Finally, </a:t>
            </a:r>
            <a:r>
              <a:rPr lang="en-US" sz="2800" dirty="0">
                <a:solidFill>
                  <a:srgbClr val="FF0000"/>
                </a:solidFill>
              </a:rPr>
              <a:t>in (e), each location is subject to random </a:t>
            </a:r>
            <a:r>
              <a:rPr lang="en-US" sz="2800" b="1" dirty="0">
                <a:solidFill>
                  <a:srgbClr val="FF0000"/>
                </a:solidFill>
              </a:rPr>
              <a:t>mutation </a:t>
            </a:r>
            <a:r>
              <a:rPr lang="en-US" sz="2800" dirty="0">
                <a:solidFill>
                  <a:srgbClr val="FF0000"/>
                </a:solidFill>
              </a:rPr>
              <a:t>with a small </a:t>
            </a:r>
            <a:r>
              <a:rPr lang="en-US" sz="2800" dirty="0" smtClean="0">
                <a:solidFill>
                  <a:srgbClr val="FF0000"/>
                </a:solidFill>
              </a:rPr>
              <a:t>independent probability</a:t>
            </a:r>
            <a:r>
              <a:rPr lang="en-US" sz="2800" dirty="0">
                <a:solidFill>
                  <a:srgbClr val="FF0000"/>
                </a:solidFill>
              </a:rPr>
              <a:t>.</a:t>
            </a:r>
            <a:r>
              <a:rPr lang="en-US" sz="2800" dirty="0"/>
              <a:t> </a:t>
            </a:r>
            <a:endParaRPr lang="en-US" sz="2800" dirty="0" smtClean="0"/>
          </a:p>
          <a:p>
            <a:pPr algn="just"/>
            <a:endParaRPr lang="en-US" sz="2800" dirty="0"/>
          </a:p>
          <a:p>
            <a:pPr algn="just"/>
            <a:r>
              <a:rPr lang="en-US" sz="2800" dirty="0" smtClean="0"/>
              <a:t>One </a:t>
            </a:r>
            <a:r>
              <a:rPr lang="en-US" sz="2800" dirty="0"/>
              <a:t>digit was mutated in the first, third, and fourth offspring. In the </a:t>
            </a:r>
            <a:r>
              <a:rPr lang="en-US" sz="2800" dirty="0" smtClean="0"/>
              <a:t>8-queens problem</a:t>
            </a:r>
            <a:r>
              <a:rPr lang="en-US" sz="2800" dirty="0"/>
              <a:t>, this corresponds to choosing a queen at random and moving it to a random </a:t>
            </a:r>
            <a:r>
              <a:rPr lang="en-US" sz="2800" dirty="0" smtClean="0"/>
              <a:t>square in </a:t>
            </a:r>
            <a:r>
              <a:rPr lang="en-US" sz="2800" dirty="0"/>
              <a:t>its column. </a:t>
            </a:r>
          </a:p>
          <a:p>
            <a:pPr algn="just"/>
            <a:endParaRPr lang="en-US" sz="2800" b="1" dirty="0" smtClean="0"/>
          </a:p>
          <a:p>
            <a:pPr algn="just"/>
            <a:r>
              <a:rPr lang="en-US" sz="2800" b="1" dirty="0" smtClean="0"/>
              <a:t>Figure </a:t>
            </a:r>
            <a:r>
              <a:rPr lang="en-US" sz="2800" b="1" dirty="0"/>
              <a:t>4.17 describes an algorithm that implements all these steps.</a:t>
            </a:r>
            <a:endParaRPr lang="en-US" sz="2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99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1033"/>
          <p:cNvSpPr>
            <a:spLocks noGrp="1" noChangeArrowheads="1"/>
          </p:cNvSpPr>
          <p:nvPr>
            <p:ph type="title"/>
          </p:nvPr>
        </p:nvSpPr>
        <p:spPr>
          <a:xfrm>
            <a:off x="105383" y="58366"/>
            <a:ext cx="8805153" cy="650132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t"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Genetic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Algorithms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F0A4-E93F-4C7C-9566-B0ADE5D8FDDB}" type="slidenum">
              <a:rPr lang="en-US"/>
              <a:pPr/>
              <a:t>15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5633"/>
            <a:ext cx="8113675" cy="5566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5967897"/>
            <a:ext cx="89887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Figure 4.17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 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genetic algorithm. The algorithm is; the same as the one diagrammed in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Figure 4.15, with one variation: in this more popular version, each mating of two parents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produces only one offspring, not two</a:t>
            </a:r>
          </a:p>
        </p:txBody>
      </p:sp>
    </p:spTree>
    <p:extLst>
      <p:ext uri="{BB962C8B-B14F-4D97-AF65-F5344CB8AC3E}">
        <p14:creationId xmlns:p14="http://schemas.microsoft.com/office/powerpoint/2010/main" val="342426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661987"/>
          </a:xfrm>
        </p:spPr>
        <p:txBody>
          <a:bodyPr anchor="ctr"/>
          <a:lstStyle/>
          <a:p>
            <a:pPr rtl="0"/>
            <a:r>
              <a:rPr lang="en-US" sz="3600" dirty="0"/>
              <a:t>Example</a:t>
            </a:r>
            <a:r>
              <a:rPr lang="en-US" sz="3600" dirty="0" smtClean="0"/>
              <a:t>: the </a:t>
            </a:r>
            <a:r>
              <a:rPr lang="en-US" sz="3600" dirty="0"/>
              <a:t>MAXONE problem	</a:t>
            </a:r>
            <a:endParaRPr lang="en-US" sz="3600" b="1" i="1" dirty="0">
              <a:solidFill>
                <a:schemeClr val="accent1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C15F-ABD2-4B35-AA6D-D3964E3AE7FB}" type="slidenum">
              <a:rPr lang="en-US"/>
              <a:pPr/>
              <a:t>16</a:t>
            </a:fld>
            <a:endParaRPr lang="en-US"/>
          </a:p>
        </p:txBody>
      </p:sp>
      <p:sp>
        <p:nvSpPr>
          <p:cNvPr id="31747" name="Text Box 1027"/>
          <p:cNvSpPr txBox="1">
            <a:spLocks noChangeArrowheads="1"/>
          </p:cNvSpPr>
          <p:nvPr/>
        </p:nvSpPr>
        <p:spPr bwMode="auto">
          <a:xfrm>
            <a:off x="762000" y="1981200"/>
            <a:ext cx="7391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800" dirty="0">
                <a:latin typeface="Arial" charset="0"/>
                <a:cs typeface="Arial" charset="0"/>
              </a:rPr>
              <a:t>Suppose we want to maximize the number of ones in a string of </a:t>
            </a:r>
            <a:r>
              <a:rPr lang="en-US" sz="2800" i="1" dirty="0">
                <a:cs typeface="Times New Roman" pitchFamily="18" charset="0"/>
              </a:rPr>
              <a:t>l</a:t>
            </a:r>
            <a:r>
              <a:rPr lang="en-US" sz="2800" dirty="0">
                <a:latin typeface="Arial" charset="0"/>
                <a:cs typeface="Arial" charset="0"/>
              </a:rPr>
              <a:t> binary digits</a:t>
            </a:r>
          </a:p>
        </p:txBody>
      </p:sp>
      <p:sp>
        <p:nvSpPr>
          <p:cNvPr id="31749" name="Text Box 1029"/>
          <p:cNvSpPr txBox="1">
            <a:spLocks noChangeArrowheads="1"/>
          </p:cNvSpPr>
          <p:nvPr/>
        </p:nvSpPr>
        <p:spPr bwMode="auto">
          <a:xfrm>
            <a:off x="762000" y="3048000"/>
            <a:ext cx="708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rtl="0">
              <a:spcBef>
                <a:spcPct val="50000"/>
              </a:spcBef>
            </a:pPr>
            <a:r>
              <a:rPr lang="en-US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Is it a trivial problem?</a:t>
            </a:r>
          </a:p>
        </p:txBody>
      </p:sp>
      <p:sp>
        <p:nvSpPr>
          <p:cNvPr id="31750" name="Text Box 1030"/>
          <p:cNvSpPr txBox="1">
            <a:spLocks noChangeArrowheads="1"/>
          </p:cNvSpPr>
          <p:nvPr/>
        </p:nvSpPr>
        <p:spPr bwMode="auto">
          <a:xfrm>
            <a:off x="762000" y="3733800"/>
            <a:ext cx="7848600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It may seem so because we know the answer in advance</a:t>
            </a:r>
          </a:p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However, we can think of it as maximizing the number of correct answers, each encoded by 1, to </a:t>
            </a:r>
            <a:r>
              <a:rPr lang="en-US" sz="2800" i="1">
                <a:cs typeface="Times New Roman" pitchFamily="18" charset="0"/>
              </a:rPr>
              <a:t>l</a:t>
            </a:r>
            <a:r>
              <a:rPr lang="en-US" sz="2800">
                <a:latin typeface="Arial" charset="0"/>
                <a:cs typeface="Arial" charset="0"/>
              </a:rPr>
              <a:t>  yes/no difficult questions`</a:t>
            </a:r>
          </a:p>
        </p:txBody>
      </p:sp>
    </p:spTree>
    <p:extLst>
      <p:ext uri="{BB962C8B-B14F-4D97-AF65-F5344CB8AC3E}">
        <p14:creationId xmlns:p14="http://schemas.microsoft.com/office/powerpoint/2010/main" val="209577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utoUpdateAnimBg="0"/>
      <p:bldP spid="31749" grpId="0" autoUpdateAnimBg="0"/>
      <p:bldP spid="3175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60425"/>
            <a:ext cx="6838950" cy="641350"/>
          </a:xfrm>
        </p:spPr>
        <p:txBody>
          <a:bodyPr/>
          <a:lstStyle/>
          <a:p>
            <a:pPr rtl="0"/>
            <a:r>
              <a:rPr lang="en-US" sz="3600"/>
              <a:t>Example (cont)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2800"/>
              <a:t>An individual is encoded (naturally) as a string of </a:t>
            </a:r>
            <a:r>
              <a:rPr lang="en-US" sz="2800" i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/>
              <a:t> binary digits</a:t>
            </a:r>
          </a:p>
          <a:p>
            <a:pPr algn="l" rtl="0"/>
            <a:r>
              <a:rPr lang="en-US" sz="2800"/>
              <a:t>The fitness </a:t>
            </a:r>
            <a:r>
              <a:rPr lang="en-US" sz="2800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/>
              <a:t> of a candidate solution to the MAXONE problem is the number of ones in its genetic code</a:t>
            </a:r>
          </a:p>
          <a:p>
            <a:pPr algn="l" rtl="0"/>
            <a:r>
              <a:rPr lang="en-US" sz="2800"/>
              <a:t>We start with a population of </a:t>
            </a:r>
            <a:r>
              <a:rPr lang="en-US" sz="2800" i="1"/>
              <a:t>n</a:t>
            </a:r>
            <a:r>
              <a:rPr lang="en-US" sz="2800"/>
              <a:t> random strings. Suppose that </a:t>
            </a:r>
            <a:r>
              <a:rPr lang="en-US" sz="2800" i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/>
              <a:t> = 10 and </a:t>
            </a:r>
            <a:r>
              <a:rPr lang="en-US" sz="2800" i="1"/>
              <a:t>n</a:t>
            </a:r>
            <a:r>
              <a:rPr lang="en-US" sz="2800"/>
              <a:t> = 6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7529-C7BE-40A6-94B1-C685535A1681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20713"/>
            <a:ext cx="7772400" cy="641350"/>
          </a:xfrm>
        </p:spPr>
        <p:txBody>
          <a:bodyPr/>
          <a:lstStyle/>
          <a:p>
            <a:pPr rtl="0"/>
            <a:r>
              <a:rPr lang="en-US" sz="3600"/>
              <a:t>Example (initialization)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2A83-7A71-4932-95C2-5510E2B07D7D}" type="slidenum">
              <a:rPr lang="en-US"/>
              <a:pPr/>
              <a:t>18</a:t>
            </a:fld>
            <a:endParaRPr lang="en-US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762000" y="1557338"/>
            <a:ext cx="7772400" cy="477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We toss a fair coin 60 times and get the following initial population: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latin typeface="Arial" charset="0"/>
                <a:cs typeface="Arial" charset="0"/>
              </a:rPr>
              <a:t>		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1</a:t>
            </a:r>
            <a:r>
              <a:rPr lang="en-US">
                <a:cs typeface="Times New Roman" pitchFamily="18" charset="0"/>
              </a:rPr>
              <a:t> = 1111010101	</a:t>
            </a:r>
            <a:r>
              <a:rPr lang="en-US" i="1">
                <a:cs typeface="Times New Roman" pitchFamily="18" charset="0"/>
              </a:rPr>
              <a:t>f </a:t>
            </a:r>
            <a:r>
              <a:rPr lang="en-US">
                <a:cs typeface="Times New Roman" pitchFamily="18" charset="0"/>
              </a:rPr>
              <a:t>(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1</a:t>
            </a:r>
            <a:r>
              <a:rPr lang="en-US">
                <a:cs typeface="Times New Roman" pitchFamily="18" charset="0"/>
              </a:rPr>
              <a:t>) = 7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		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2</a:t>
            </a:r>
            <a:r>
              <a:rPr lang="en-US">
                <a:cs typeface="Times New Roman" pitchFamily="18" charset="0"/>
              </a:rPr>
              <a:t> = 0111000101	</a:t>
            </a:r>
            <a:r>
              <a:rPr lang="en-US" i="1">
                <a:cs typeface="Times New Roman" pitchFamily="18" charset="0"/>
              </a:rPr>
              <a:t>f </a:t>
            </a:r>
            <a:r>
              <a:rPr lang="en-US">
                <a:cs typeface="Times New Roman" pitchFamily="18" charset="0"/>
              </a:rPr>
              <a:t>(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2</a:t>
            </a:r>
            <a:r>
              <a:rPr lang="en-US">
                <a:cs typeface="Times New Roman" pitchFamily="18" charset="0"/>
              </a:rPr>
              <a:t>) = 5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		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3</a:t>
            </a:r>
            <a:r>
              <a:rPr lang="en-US">
                <a:cs typeface="Times New Roman" pitchFamily="18" charset="0"/>
              </a:rPr>
              <a:t> = 1110110101	</a:t>
            </a:r>
            <a:r>
              <a:rPr lang="en-US" i="1">
                <a:cs typeface="Times New Roman" pitchFamily="18" charset="0"/>
              </a:rPr>
              <a:t>f </a:t>
            </a:r>
            <a:r>
              <a:rPr lang="en-US">
                <a:cs typeface="Times New Roman" pitchFamily="18" charset="0"/>
              </a:rPr>
              <a:t>(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3</a:t>
            </a:r>
            <a:r>
              <a:rPr lang="en-US">
                <a:cs typeface="Times New Roman" pitchFamily="18" charset="0"/>
              </a:rPr>
              <a:t>) = 7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		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4</a:t>
            </a:r>
            <a:r>
              <a:rPr lang="en-US">
                <a:cs typeface="Times New Roman" pitchFamily="18" charset="0"/>
              </a:rPr>
              <a:t> = 0100010011	</a:t>
            </a:r>
            <a:r>
              <a:rPr lang="en-US" i="1">
                <a:cs typeface="Times New Roman" pitchFamily="18" charset="0"/>
              </a:rPr>
              <a:t>f </a:t>
            </a:r>
            <a:r>
              <a:rPr lang="en-US">
                <a:cs typeface="Times New Roman" pitchFamily="18" charset="0"/>
              </a:rPr>
              <a:t>(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4</a:t>
            </a:r>
            <a:r>
              <a:rPr lang="en-US">
                <a:cs typeface="Times New Roman" pitchFamily="18" charset="0"/>
              </a:rPr>
              <a:t>) = 4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		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5</a:t>
            </a:r>
            <a:r>
              <a:rPr lang="en-US">
                <a:cs typeface="Times New Roman" pitchFamily="18" charset="0"/>
              </a:rPr>
              <a:t> = 1110111101	</a:t>
            </a:r>
            <a:r>
              <a:rPr lang="en-US" i="1">
                <a:cs typeface="Times New Roman" pitchFamily="18" charset="0"/>
              </a:rPr>
              <a:t>f </a:t>
            </a:r>
            <a:r>
              <a:rPr lang="en-US">
                <a:cs typeface="Times New Roman" pitchFamily="18" charset="0"/>
              </a:rPr>
              <a:t>(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5</a:t>
            </a:r>
            <a:r>
              <a:rPr lang="en-US">
                <a:cs typeface="Times New Roman" pitchFamily="18" charset="0"/>
              </a:rPr>
              <a:t>) = 8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		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6</a:t>
            </a:r>
            <a:r>
              <a:rPr lang="en-US">
                <a:cs typeface="Times New Roman" pitchFamily="18" charset="0"/>
              </a:rPr>
              <a:t> = 0100110000	</a:t>
            </a:r>
            <a:r>
              <a:rPr lang="en-US" i="1">
                <a:cs typeface="Times New Roman" pitchFamily="18" charset="0"/>
              </a:rPr>
              <a:t>f </a:t>
            </a:r>
            <a:r>
              <a:rPr lang="en-US">
                <a:cs typeface="Times New Roman" pitchFamily="18" charset="0"/>
              </a:rPr>
              <a:t>(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6</a:t>
            </a:r>
            <a:r>
              <a:rPr lang="en-US">
                <a:cs typeface="Times New Roman" pitchFamily="18" charset="0"/>
              </a:rPr>
              <a:t>) = 3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69950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20713"/>
            <a:ext cx="7486650" cy="641350"/>
          </a:xfrm>
        </p:spPr>
        <p:txBody>
          <a:bodyPr/>
          <a:lstStyle/>
          <a:p>
            <a:pPr rtl="0"/>
            <a:r>
              <a:rPr lang="en-US" sz="3600"/>
              <a:t>Example (selection1)</a:t>
            </a:r>
          </a:p>
        </p:txBody>
      </p:sp>
      <p:sp>
        <p:nvSpPr>
          <p:cNvPr id="2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447D-35AF-47FF-BDF6-0795E5F98583}" type="slidenum">
              <a:rPr lang="en-US"/>
              <a:pPr/>
              <a:t>19</a:t>
            </a:fld>
            <a:endParaRPr lang="en-US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609600" y="17526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endParaRPr lang="en-US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784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sz="2800">
              <a:latin typeface="Arial" charset="0"/>
              <a:cs typeface="Arial" charset="0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304800" y="1752600"/>
            <a:ext cx="8686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Next we apply fitness proportionate selection with the roulette wheel method:</a:t>
            </a:r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5943600" y="35052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5562600" y="36576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 eaLnBrk="0" hangingPunct="0"/>
            <a:endParaRPr kumimoji="1" lang="en-US"/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4800600" y="3505200"/>
            <a:ext cx="2362200" cy="2438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 eaLnBrk="0" hangingPunct="0"/>
            <a:endParaRPr kumimoji="1" lang="en-US">
              <a:solidFill>
                <a:schemeClr val="bg2"/>
              </a:solidFill>
            </a:endParaRPr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 flipV="1">
            <a:off x="5943600" y="3581400"/>
            <a:ext cx="457200" cy="1066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 flipV="1">
            <a:off x="5943600" y="3962400"/>
            <a:ext cx="990600" cy="685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5943600" y="4648200"/>
            <a:ext cx="685800" cy="1066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 flipH="1" flipV="1">
            <a:off x="5257800" y="3810000"/>
            <a:ext cx="685800" cy="838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6324600" y="3733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 eaLnBrk="0" hangingPunct="0">
              <a:spcBef>
                <a:spcPct val="50000"/>
              </a:spcBef>
            </a:pPr>
            <a:r>
              <a:rPr kumimoji="1" lang="en-US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5715000" y="3657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 eaLnBrk="0" hangingPunct="0">
              <a:spcBef>
                <a:spcPct val="50000"/>
              </a:spcBef>
            </a:pPr>
            <a:r>
              <a:rPr kumimoji="1" lang="en-US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5257800" y="3962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 eaLnBrk="0" hangingPunct="0">
              <a:spcBef>
                <a:spcPct val="50000"/>
              </a:spcBef>
            </a:pPr>
            <a:r>
              <a:rPr kumimoji="1" lang="en-US">
                <a:solidFill>
                  <a:schemeClr val="bg2"/>
                </a:solidFill>
              </a:rPr>
              <a:t>n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6553200" y="4572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 eaLnBrk="0" hangingPunct="0">
              <a:spcBef>
                <a:spcPct val="50000"/>
              </a:spcBef>
            </a:pPr>
            <a:r>
              <a:rPr kumimoji="1" lang="en-US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 flipH="1">
            <a:off x="6705600" y="3886200"/>
            <a:ext cx="838200" cy="533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7543800" y="3654425"/>
            <a:ext cx="13716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 eaLnBrk="0" hangingPunct="0">
              <a:spcBef>
                <a:spcPct val="50000"/>
              </a:spcBef>
            </a:pPr>
            <a:r>
              <a:rPr kumimoji="1" lang="en-US" sz="1600"/>
              <a:t>Area is Proportional to fitness value</a:t>
            </a:r>
          </a:p>
        </p:txBody>
      </p:sp>
      <p:grpSp>
        <p:nvGrpSpPr>
          <p:cNvPr id="36899" name="Group 35"/>
          <p:cNvGrpSpPr>
            <a:grpSpLocks/>
          </p:cNvGrpSpPr>
          <p:nvPr/>
        </p:nvGrpSpPr>
        <p:grpSpPr bwMode="auto">
          <a:xfrm>
            <a:off x="4267200" y="2362200"/>
            <a:ext cx="3810000" cy="1004888"/>
            <a:chOff x="144" y="1872"/>
            <a:chExt cx="2400" cy="633"/>
          </a:xfrm>
        </p:grpSpPr>
        <p:sp>
          <p:nvSpPr>
            <p:cNvPr id="36884" name="Text Box 20"/>
            <p:cNvSpPr txBox="1">
              <a:spLocks noChangeArrowheads="1"/>
            </p:cNvSpPr>
            <p:nvPr/>
          </p:nvSpPr>
          <p:spPr bwMode="auto">
            <a:xfrm>
              <a:off x="144" y="1872"/>
              <a:ext cx="2400" cy="633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Arial" charset="0"/>
                  <a:cs typeface="Arial" charset="0"/>
                </a:rPr>
                <a:t>Individual </a:t>
              </a:r>
              <a:r>
                <a:rPr lang="en-US" i="1">
                  <a:solidFill>
                    <a:schemeClr val="bg2"/>
                  </a:solidFill>
                  <a:cs typeface="Times New Roman" pitchFamily="18" charset="0"/>
                </a:rPr>
                <a:t>i</a:t>
              </a:r>
              <a:r>
                <a:rPr lang="en-US">
                  <a:solidFill>
                    <a:schemeClr val="bg2"/>
                  </a:solidFill>
                  <a:latin typeface="Arial" charset="0"/>
                  <a:cs typeface="Arial" charset="0"/>
                </a:rPr>
                <a:t> will have</a:t>
              </a:r>
              <a:r>
                <a:rPr lang="en-US">
                  <a:latin typeface="Arial" charset="0"/>
                  <a:cs typeface="Arial" charset="0"/>
                </a:rPr>
                <a:t> </a:t>
              </a:r>
              <a:r>
                <a:rPr lang="en-US">
                  <a:solidFill>
                    <a:schemeClr val="bg2"/>
                  </a:solidFill>
                  <a:latin typeface="Arial" charset="0"/>
                  <a:cs typeface="Arial" charset="0"/>
                </a:rPr>
                <a:t>a </a:t>
              </a:r>
              <a:endParaRPr lang="en-US">
                <a:latin typeface="Arial" charset="0"/>
                <a:cs typeface="Arial" charset="0"/>
              </a:endParaRPr>
            </a:p>
            <a:p>
              <a:pPr algn="l" rtl="0"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Arial" charset="0"/>
                  <a:cs typeface="Arial" charset="0"/>
                </a:rPr>
                <a:t>probability to be chosen</a:t>
              </a:r>
              <a:r>
                <a:rPr lang="en-US">
                  <a:latin typeface="Arial" charset="0"/>
                  <a:cs typeface="Arial" charset="0"/>
                </a:rPr>
                <a:t> </a:t>
              </a:r>
            </a:p>
          </p:txBody>
        </p:sp>
        <p:graphicFrame>
          <p:nvGraphicFramePr>
            <p:cNvPr id="36890" name="Object 26"/>
            <p:cNvGraphicFramePr>
              <a:graphicFrameLocks noChangeAspect="1"/>
            </p:cNvGraphicFramePr>
            <p:nvPr/>
          </p:nvGraphicFramePr>
          <p:xfrm>
            <a:off x="2112" y="1872"/>
            <a:ext cx="32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5" name="Equation" r:id="rId3" imgW="507960" imgH="533160" progId="Equation.3">
                    <p:embed/>
                  </p:oleObj>
                </mc:Choice>
                <mc:Fallback>
                  <p:oleObj name="Equation" r:id="rId3" imgW="50796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872"/>
                          <a:ext cx="320" cy="336"/>
                        </a:xfrm>
                        <a:prstGeom prst="rect">
                          <a:avLst/>
                        </a:prstGeom>
                        <a:solidFill>
                          <a:srgbClr val="FFFF66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93" name="Line 29"/>
          <p:cNvSpPr>
            <a:spLocks noChangeShapeType="1"/>
          </p:cNvSpPr>
          <p:nvPr/>
        </p:nvSpPr>
        <p:spPr bwMode="auto">
          <a:xfrm flipH="1">
            <a:off x="5562600" y="4648200"/>
            <a:ext cx="381000" cy="1143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96" name="Rectangle 32"/>
          <p:cNvSpPr>
            <a:spLocks noChangeArrowheads="1"/>
          </p:cNvSpPr>
          <p:nvPr/>
        </p:nvSpPr>
        <p:spPr bwMode="auto">
          <a:xfrm>
            <a:off x="5867400" y="5334000"/>
            <a:ext cx="304800" cy="228600"/>
          </a:xfrm>
          <a:prstGeom prst="rect">
            <a:avLst/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36898" name="Line 34"/>
          <p:cNvSpPr>
            <a:spLocks noChangeShapeType="1"/>
          </p:cNvSpPr>
          <p:nvPr/>
        </p:nvSpPr>
        <p:spPr bwMode="auto">
          <a:xfrm flipH="1" flipV="1">
            <a:off x="4953000" y="4114800"/>
            <a:ext cx="990600" cy="533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900" name="Text Box 36"/>
          <p:cNvSpPr txBox="1">
            <a:spLocks noChangeArrowheads="1"/>
          </p:cNvSpPr>
          <p:nvPr/>
        </p:nvSpPr>
        <p:spPr bwMode="auto">
          <a:xfrm>
            <a:off x="381000" y="3429000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6901" name="Text Box 37"/>
          <p:cNvSpPr txBox="1">
            <a:spLocks noChangeArrowheads="1"/>
          </p:cNvSpPr>
          <p:nvPr/>
        </p:nvSpPr>
        <p:spPr bwMode="auto">
          <a:xfrm>
            <a:off x="395288" y="3429000"/>
            <a:ext cx="44958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We repeat the extraction as many times as the number of individuals we need to have the same parent population size      (6 in our case)</a:t>
            </a:r>
          </a:p>
        </p:txBody>
      </p:sp>
    </p:spTree>
    <p:extLst>
      <p:ext uri="{BB962C8B-B14F-4D97-AF65-F5344CB8AC3E}">
        <p14:creationId xmlns:p14="http://schemas.microsoft.com/office/powerpoint/2010/main" val="48956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457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 rtl="0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GA overview (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458200" cy="2133600"/>
          </a:xfrm>
        </p:spPr>
        <p:txBody>
          <a:bodyPr/>
          <a:lstStyle/>
          <a:p>
            <a:pPr algn="l" rtl="0"/>
            <a:r>
              <a:rPr lang="en-US" sz="2800" dirty="0"/>
              <a:t>Particularly well suited for hard problems where little is known about the underlying search </a:t>
            </a:r>
            <a:r>
              <a:rPr lang="en-US" sz="2800" dirty="0" smtClean="0"/>
              <a:t>space</a:t>
            </a:r>
          </a:p>
          <a:p>
            <a:pPr marL="0" indent="0" algn="l" rtl="0">
              <a:buNone/>
            </a:pPr>
            <a:endParaRPr lang="en-US" sz="2800" dirty="0"/>
          </a:p>
          <a:p>
            <a:pPr algn="l" rtl="0"/>
            <a:r>
              <a:rPr lang="en-US" sz="2800" dirty="0" smtClean="0"/>
              <a:t>Widely-used </a:t>
            </a:r>
            <a:r>
              <a:rPr lang="en-US" sz="2800" dirty="0"/>
              <a:t>in business, science and engineering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228E-A82F-42AD-BF7D-4D7DE433C631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2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49275"/>
            <a:ext cx="7772400" cy="641350"/>
          </a:xfrm>
        </p:spPr>
        <p:txBody>
          <a:bodyPr/>
          <a:lstStyle/>
          <a:p>
            <a:pPr rtl="0"/>
            <a:r>
              <a:rPr lang="en-US" sz="3600"/>
              <a:t>Example (selection2)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6C97-F6D8-4165-A4F2-44B2040F7097}" type="slidenum">
              <a:rPr lang="en-US"/>
              <a:pPr/>
              <a:t>20</a:t>
            </a:fld>
            <a:endParaRPr lang="en-US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685800" y="1600200"/>
            <a:ext cx="7848600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Suppose that, after performing selection, we get the following population: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latin typeface="Arial" charset="0"/>
                <a:cs typeface="Arial" charset="0"/>
              </a:rPr>
              <a:t>		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1</a:t>
            </a:r>
            <a:r>
              <a:rPr lang="en-US">
                <a:cs typeface="Times New Roman" pitchFamily="18" charset="0"/>
              </a:rPr>
              <a:t>` = 1111010101	(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1</a:t>
            </a:r>
            <a:r>
              <a:rPr lang="en-US">
                <a:cs typeface="Times New Roman" pitchFamily="18" charset="0"/>
              </a:rPr>
              <a:t>)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		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2</a:t>
            </a:r>
            <a:r>
              <a:rPr lang="en-US">
                <a:cs typeface="Times New Roman" pitchFamily="18" charset="0"/>
              </a:rPr>
              <a:t>` = 1110110101	(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3</a:t>
            </a:r>
            <a:r>
              <a:rPr lang="en-US">
                <a:cs typeface="Times New Roman" pitchFamily="18" charset="0"/>
              </a:rPr>
              <a:t>)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		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3</a:t>
            </a:r>
            <a:r>
              <a:rPr lang="en-US">
                <a:cs typeface="Times New Roman" pitchFamily="18" charset="0"/>
              </a:rPr>
              <a:t>` = 1110111101	(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5</a:t>
            </a:r>
            <a:r>
              <a:rPr lang="en-US">
                <a:cs typeface="Times New Roman" pitchFamily="18" charset="0"/>
              </a:rPr>
              <a:t>)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		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4</a:t>
            </a:r>
            <a:r>
              <a:rPr lang="en-US">
                <a:cs typeface="Times New Roman" pitchFamily="18" charset="0"/>
              </a:rPr>
              <a:t>` = 0111000101 	(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2</a:t>
            </a:r>
            <a:r>
              <a:rPr lang="en-US">
                <a:cs typeface="Times New Roman" pitchFamily="18" charset="0"/>
              </a:rPr>
              <a:t>)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		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5</a:t>
            </a:r>
            <a:r>
              <a:rPr lang="en-US">
                <a:cs typeface="Times New Roman" pitchFamily="18" charset="0"/>
              </a:rPr>
              <a:t>` = 0100010011 	(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4</a:t>
            </a:r>
            <a:r>
              <a:rPr lang="en-US">
                <a:cs typeface="Times New Roman" pitchFamily="18" charset="0"/>
              </a:rPr>
              <a:t>)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		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6</a:t>
            </a:r>
            <a:r>
              <a:rPr lang="en-US">
                <a:cs typeface="Times New Roman" pitchFamily="18" charset="0"/>
              </a:rPr>
              <a:t>` = 1110111101 	(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5</a:t>
            </a:r>
            <a:r>
              <a:rPr lang="en-US">
                <a:cs typeface="Times New Roman" pitchFamily="18" charset="0"/>
              </a:rPr>
              <a:t>)</a:t>
            </a:r>
          </a:p>
          <a:p>
            <a:pPr algn="l" rtl="0">
              <a:spcBef>
                <a:spcPct val="50000"/>
              </a:spcBef>
            </a:pPr>
            <a:endParaRPr lang="en-US" sz="280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29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489825" cy="641350"/>
          </a:xfrm>
        </p:spPr>
        <p:txBody>
          <a:bodyPr/>
          <a:lstStyle/>
          <a:p>
            <a:pPr rtl="0"/>
            <a:r>
              <a:rPr lang="en-US" sz="3600"/>
              <a:t>Example (crossover1)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9472-D70A-4851-AFF2-3DCEE42B2463}" type="slidenum">
              <a:rPr lang="en-US"/>
              <a:pPr/>
              <a:t>21</a:t>
            </a:fld>
            <a:endParaRPr lang="en-US"/>
          </a:p>
        </p:txBody>
      </p:sp>
      <p:sp>
        <p:nvSpPr>
          <p:cNvPr id="38915" name="Text Box 1027"/>
          <p:cNvSpPr txBox="1">
            <a:spLocks noChangeArrowheads="1"/>
          </p:cNvSpPr>
          <p:nvPr/>
        </p:nvSpPr>
        <p:spPr bwMode="auto">
          <a:xfrm>
            <a:off x="685800" y="1609725"/>
            <a:ext cx="7848600" cy="414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Next we mate strings for crossover. For each couple we decide according to crossover probability (for instance 0.6) whether to actually perform crossover or not</a:t>
            </a:r>
          </a:p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Suppose that we decide to actually perform crossover only for couples (</a:t>
            </a:r>
            <a:r>
              <a:rPr lang="en-US" i="1">
                <a:latin typeface="Arial" charset="0"/>
                <a:cs typeface="Arial" charset="0"/>
              </a:rPr>
              <a:t>s</a:t>
            </a:r>
            <a:r>
              <a:rPr lang="en-US" baseline="-25000">
                <a:latin typeface="Arial" charset="0"/>
                <a:cs typeface="Arial" charset="0"/>
              </a:rPr>
              <a:t>1</a:t>
            </a:r>
            <a:r>
              <a:rPr lang="en-US">
                <a:latin typeface="Arial" charset="0"/>
                <a:cs typeface="Arial" charset="0"/>
              </a:rPr>
              <a:t>`, </a:t>
            </a:r>
            <a:r>
              <a:rPr lang="en-US" i="1">
                <a:latin typeface="Arial" charset="0"/>
                <a:cs typeface="Arial" charset="0"/>
              </a:rPr>
              <a:t>s</a:t>
            </a:r>
            <a:r>
              <a:rPr lang="en-US" baseline="-25000">
                <a:latin typeface="Arial" charset="0"/>
                <a:cs typeface="Arial" charset="0"/>
              </a:rPr>
              <a:t>2</a:t>
            </a:r>
            <a:r>
              <a:rPr lang="en-US">
                <a:latin typeface="Arial" charset="0"/>
                <a:cs typeface="Arial" charset="0"/>
              </a:rPr>
              <a:t>`) and </a:t>
            </a:r>
            <a:r>
              <a:rPr lang="en-US" sz="2800">
                <a:latin typeface="Arial" charset="0"/>
                <a:cs typeface="Arial" charset="0"/>
              </a:rPr>
              <a:t>(</a:t>
            </a:r>
            <a:r>
              <a:rPr lang="en-US" i="1">
                <a:latin typeface="Arial" charset="0"/>
                <a:cs typeface="Arial" charset="0"/>
              </a:rPr>
              <a:t>s</a:t>
            </a:r>
            <a:r>
              <a:rPr lang="en-US" baseline="-25000">
                <a:latin typeface="Arial" charset="0"/>
                <a:cs typeface="Arial" charset="0"/>
              </a:rPr>
              <a:t>5</a:t>
            </a:r>
            <a:r>
              <a:rPr lang="en-US">
                <a:latin typeface="Arial" charset="0"/>
                <a:cs typeface="Arial" charset="0"/>
              </a:rPr>
              <a:t>`, </a:t>
            </a:r>
            <a:r>
              <a:rPr lang="en-US" i="1">
                <a:latin typeface="Arial" charset="0"/>
                <a:cs typeface="Arial" charset="0"/>
              </a:rPr>
              <a:t>s</a:t>
            </a:r>
            <a:r>
              <a:rPr lang="en-US" baseline="-25000">
                <a:latin typeface="Arial" charset="0"/>
                <a:cs typeface="Arial" charset="0"/>
              </a:rPr>
              <a:t>6</a:t>
            </a:r>
            <a:r>
              <a:rPr lang="en-US">
                <a:latin typeface="Arial" charset="0"/>
                <a:cs typeface="Arial" charset="0"/>
              </a:rPr>
              <a:t>`).</a:t>
            </a:r>
            <a:r>
              <a:rPr lang="en-US" sz="2800">
                <a:latin typeface="Arial" charset="0"/>
                <a:cs typeface="Arial" charset="0"/>
              </a:rPr>
              <a:t> For each couple, we randomly extract a crossover point, for instance 2 for the first and 5 for the second</a:t>
            </a:r>
          </a:p>
        </p:txBody>
      </p:sp>
    </p:spTree>
    <p:extLst>
      <p:ext uri="{BB962C8B-B14F-4D97-AF65-F5344CB8AC3E}">
        <p14:creationId xmlns:p14="http://schemas.microsoft.com/office/powerpoint/2010/main" val="85646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60425"/>
            <a:ext cx="7772400" cy="641350"/>
          </a:xfrm>
        </p:spPr>
        <p:txBody>
          <a:bodyPr/>
          <a:lstStyle/>
          <a:p>
            <a:pPr rtl="0"/>
            <a:r>
              <a:rPr lang="en-US" sz="3600"/>
              <a:t>Example (crossover2)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4530-B608-445C-A8D5-2BE6DD51AC10}" type="slidenum">
              <a:rPr lang="en-US"/>
              <a:pPr/>
              <a:t>22</a:t>
            </a:fld>
            <a:endParaRPr lang="en-US"/>
          </a:p>
        </p:txBody>
      </p:sp>
      <p:grpSp>
        <p:nvGrpSpPr>
          <p:cNvPr id="39951" name="Group 15"/>
          <p:cNvGrpSpPr>
            <a:grpSpLocks/>
          </p:cNvGrpSpPr>
          <p:nvPr/>
        </p:nvGrpSpPr>
        <p:grpSpPr bwMode="auto">
          <a:xfrm>
            <a:off x="609600" y="1765300"/>
            <a:ext cx="7156450" cy="3032125"/>
            <a:chOff x="384" y="1056"/>
            <a:chExt cx="4508" cy="1910"/>
          </a:xfrm>
        </p:grpSpPr>
        <p:sp>
          <p:nvSpPr>
            <p:cNvPr id="39940" name="Text Box 4"/>
            <p:cNvSpPr txBox="1">
              <a:spLocks noChangeArrowheads="1"/>
            </p:cNvSpPr>
            <p:nvPr/>
          </p:nvSpPr>
          <p:spPr bwMode="auto">
            <a:xfrm>
              <a:off x="432" y="1392"/>
              <a:ext cx="153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i="1">
                  <a:cs typeface="Times New Roman" pitchFamily="18" charset="0"/>
                </a:rPr>
                <a:t>s</a:t>
              </a:r>
              <a:r>
                <a:rPr lang="en-US" baseline="-25000">
                  <a:cs typeface="Times New Roman" pitchFamily="18" charset="0"/>
                </a:rPr>
                <a:t>1</a:t>
              </a:r>
              <a:r>
                <a:rPr lang="en-US">
                  <a:cs typeface="Times New Roman" pitchFamily="18" charset="0"/>
                </a:rPr>
                <a:t>` = 11</a:t>
              </a:r>
              <a:r>
                <a:rPr lang="en-US">
                  <a:solidFill>
                    <a:srgbClr val="FFFF66"/>
                  </a:solidFill>
                  <a:cs typeface="Times New Roman" pitchFamily="18" charset="0"/>
                </a:rPr>
                <a:t>11010101</a:t>
              </a:r>
              <a:r>
                <a:rPr lang="en-US">
                  <a:cs typeface="Times New Roman" pitchFamily="18" charset="0"/>
                </a:rPr>
                <a:t> </a:t>
              </a:r>
              <a:r>
                <a:rPr lang="en-US" i="1">
                  <a:cs typeface="Times New Roman" pitchFamily="18" charset="0"/>
                </a:rPr>
                <a:t>s</a:t>
              </a:r>
              <a:r>
                <a:rPr lang="en-US" baseline="-25000">
                  <a:cs typeface="Times New Roman" pitchFamily="18" charset="0"/>
                </a:rPr>
                <a:t>2</a:t>
              </a:r>
              <a:r>
                <a:rPr lang="en-US">
                  <a:cs typeface="Times New Roman" pitchFamily="18" charset="0"/>
                </a:rPr>
                <a:t>` = 11</a:t>
              </a:r>
              <a:r>
                <a:rPr lang="en-US">
                  <a:solidFill>
                    <a:schemeClr val="hlink"/>
                  </a:solidFill>
                  <a:cs typeface="Times New Roman" pitchFamily="18" charset="0"/>
                </a:rPr>
                <a:t>10110101</a:t>
              </a:r>
              <a:r>
                <a:rPr lang="en-US">
                  <a:cs typeface="Times New Roman" pitchFamily="18" charset="0"/>
                </a:rPr>
                <a:t> </a:t>
              </a:r>
            </a:p>
          </p:txBody>
        </p:sp>
        <p:sp>
          <p:nvSpPr>
            <p:cNvPr id="39941" name="Text Box 5"/>
            <p:cNvSpPr txBox="1">
              <a:spLocks noChangeArrowheads="1"/>
            </p:cNvSpPr>
            <p:nvPr/>
          </p:nvSpPr>
          <p:spPr bwMode="auto">
            <a:xfrm>
              <a:off x="3312" y="1392"/>
              <a:ext cx="148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i="1">
                  <a:cs typeface="Times New Roman" pitchFamily="18" charset="0"/>
                </a:rPr>
                <a:t>s</a:t>
              </a:r>
              <a:r>
                <a:rPr lang="en-US" baseline="-25000">
                  <a:cs typeface="Times New Roman" pitchFamily="18" charset="0"/>
                </a:rPr>
                <a:t>5</a:t>
              </a:r>
              <a:r>
                <a:rPr lang="en-US">
                  <a:cs typeface="Times New Roman" pitchFamily="18" charset="0"/>
                </a:rPr>
                <a:t>` = 01000</a:t>
              </a:r>
              <a:r>
                <a:rPr lang="en-US">
                  <a:solidFill>
                    <a:srgbClr val="FFFF66"/>
                  </a:solidFill>
                  <a:cs typeface="Times New Roman" pitchFamily="18" charset="0"/>
                </a:rPr>
                <a:t>10011</a:t>
              </a:r>
              <a:r>
                <a:rPr lang="en-US">
                  <a:cs typeface="Times New Roman" pitchFamily="18" charset="0"/>
                </a:rPr>
                <a:t> </a:t>
              </a:r>
              <a:r>
                <a:rPr lang="en-US" i="1">
                  <a:cs typeface="Times New Roman" pitchFamily="18" charset="0"/>
                </a:rPr>
                <a:t>s</a:t>
              </a:r>
              <a:r>
                <a:rPr lang="en-US" baseline="-25000">
                  <a:cs typeface="Times New Roman" pitchFamily="18" charset="0"/>
                </a:rPr>
                <a:t>6</a:t>
              </a:r>
              <a:r>
                <a:rPr lang="en-US">
                  <a:cs typeface="Times New Roman" pitchFamily="18" charset="0"/>
                </a:rPr>
                <a:t>` = 11101</a:t>
              </a:r>
              <a:r>
                <a:rPr lang="en-US">
                  <a:solidFill>
                    <a:schemeClr val="hlink"/>
                  </a:solidFill>
                  <a:cs typeface="Times New Roman" pitchFamily="18" charset="0"/>
                </a:rPr>
                <a:t>11101</a:t>
              </a:r>
            </a:p>
          </p:txBody>
        </p:sp>
        <p:sp>
          <p:nvSpPr>
            <p:cNvPr id="39943" name="Text Box 7"/>
            <p:cNvSpPr txBox="1">
              <a:spLocks noChangeArrowheads="1"/>
            </p:cNvSpPr>
            <p:nvPr/>
          </p:nvSpPr>
          <p:spPr bwMode="auto">
            <a:xfrm>
              <a:off x="432" y="1056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39944" name="Text Box 8"/>
            <p:cNvSpPr txBox="1">
              <a:spLocks noChangeArrowheads="1"/>
            </p:cNvSpPr>
            <p:nvPr/>
          </p:nvSpPr>
          <p:spPr bwMode="auto">
            <a:xfrm>
              <a:off x="384" y="1056"/>
              <a:ext cx="2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2800">
                  <a:latin typeface="Arial" charset="0"/>
                  <a:cs typeface="Arial" charset="0"/>
                </a:rPr>
                <a:t>Before crossover:</a:t>
              </a:r>
            </a:p>
          </p:txBody>
        </p:sp>
        <p:sp>
          <p:nvSpPr>
            <p:cNvPr id="39946" name="Text Box 10"/>
            <p:cNvSpPr txBox="1">
              <a:spLocks noChangeArrowheads="1"/>
            </p:cNvSpPr>
            <p:nvPr/>
          </p:nvSpPr>
          <p:spPr bwMode="auto">
            <a:xfrm>
              <a:off x="384" y="2064"/>
              <a:ext cx="18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2800">
                  <a:latin typeface="Arial" charset="0"/>
                  <a:cs typeface="Arial" charset="0"/>
                </a:rPr>
                <a:t>After crossover:</a:t>
              </a:r>
            </a:p>
          </p:txBody>
        </p:sp>
        <p:sp>
          <p:nvSpPr>
            <p:cNvPr id="39948" name="Text Box 12"/>
            <p:cNvSpPr txBox="1">
              <a:spLocks noChangeArrowheads="1"/>
            </p:cNvSpPr>
            <p:nvPr/>
          </p:nvSpPr>
          <p:spPr bwMode="auto">
            <a:xfrm>
              <a:off x="384" y="2448"/>
              <a:ext cx="168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i="1">
                  <a:cs typeface="Times New Roman" pitchFamily="18" charset="0"/>
                </a:rPr>
                <a:t>s</a:t>
              </a:r>
              <a:r>
                <a:rPr lang="en-US" baseline="-25000">
                  <a:cs typeface="Times New Roman" pitchFamily="18" charset="0"/>
                </a:rPr>
                <a:t>1</a:t>
              </a:r>
              <a:r>
                <a:rPr lang="en-US">
                  <a:cs typeface="Times New Roman" pitchFamily="18" charset="0"/>
                </a:rPr>
                <a:t>`` = 11</a:t>
              </a:r>
              <a:r>
                <a:rPr lang="en-US">
                  <a:solidFill>
                    <a:schemeClr val="hlink"/>
                  </a:solidFill>
                  <a:cs typeface="Times New Roman" pitchFamily="18" charset="0"/>
                </a:rPr>
                <a:t>10110101</a:t>
              </a:r>
              <a:r>
                <a:rPr lang="en-US">
                  <a:cs typeface="Times New Roman" pitchFamily="18" charset="0"/>
                </a:rPr>
                <a:t> </a:t>
              </a:r>
              <a:r>
                <a:rPr lang="en-US" i="1">
                  <a:cs typeface="Times New Roman" pitchFamily="18" charset="0"/>
                </a:rPr>
                <a:t>s</a:t>
              </a:r>
              <a:r>
                <a:rPr lang="en-US" baseline="-25000">
                  <a:cs typeface="Times New Roman" pitchFamily="18" charset="0"/>
                </a:rPr>
                <a:t>2</a:t>
              </a:r>
              <a:r>
                <a:rPr lang="en-US">
                  <a:cs typeface="Times New Roman" pitchFamily="18" charset="0"/>
                </a:rPr>
                <a:t>`` = 11</a:t>
              </a:r>
              <a:r>
                <a:rPr lang="en-US">
                  <a:solidFill>
                    <a:srgbClr val="FFFF66"/>
                  </a:solidFill>
                  <a:cs typeface="Times New Roman" pitchFamily="18" charset="0"/>
                </a:rPr>
                <a:t>11010101</a:t>
              </a:r>
              <a:r>
                <a:rPr lang="en-US">
                  <a:cs typeface="Times New Roman" pitchFamily="18" charset="0"/>
                </a:rPr>
                <a:t> </a:t>
              </a:r>
            </a:p>
          </p:txBody>
        </p:sp>
        <p:sp>
          <p:nvSpPr>
            <p:cNvPr id="39949" name="Text Box 13"/>
            <p:cNvSpPr txBox="1">
              <a:spLocks noChangeArrowheads="1"/>
            </p:cNvSpPr>
            <p:nvPr/>
          </p:nvSpPr>
          <p:spPr bwMode="auto">
            <a:xfrm>
              <a:off x="3264" y="2448"/>
              <a:ext cx="162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i="1">
                  <a:cs typeface="Times New Roman" pitchFamily="18" charset="0"/>
                </a:rPr>
                <a:t>s</a:t>
              </a:r>
              <a:r>
                <a:rPr lang="en-US" baseline="-25000">
                  <a:cs typeface="Times New Roman" pitchFamily="18" charset="0"/>
                </a:rPr>
                <a:t>5</a:t>
              </a:r>
              <a:r>
                <a:rPr lang="en-US">
                  <a:cs typeface="Times New Roman" pitchFamily="18" charset="0"/>
                </a:rPr>
                <a:t>`` = 01000</a:t>
              </a:r>
              <a:r>
                <a:rPr lang="en-US">
                  <a:solidFill>
                    <a:schemeClr val="hlink"/>
                  </a:solidFill>
                  <a:cs typeface="Times New Roman" pitchFamily="18" charset="0"/>
                </a:rPr>
                <a:t>11101</a:t>
              </a:r>
              <a:r>
                <a:rPr lang="en-US">
                  <a:cs typeface="Times New Roman" pitchFamily="18" charset="0"/>
                </a:rPr>
                <a:t> </a:t>
              </a:r>
              <a:r>
                <a:rPr lang="en-US" i="1">
                  <a:cs typeface="Times New Roman" pitchFamily="18" charset="0"/>
                </a:rPr>
                <a:t>s</a:t>
              </a:r>
              <a:r>
                <a:rPr lang="en-US" baseline="-25000">
                  <a:cs typeface="Times New Roman" pitchFamily="18" charset="0"/>
                </a:rPr>
                <a:t>6</a:t>
              </a:r>
              <a:r>
                <a:rPr lang="en-US">
                  <a:cs typeface="Times New Roman" pitchFamily="18" charset="0"/>
                </a:rPr>
                <a:t>`` = 11101</a:t>
              </a:r>
              <a:r>
                <a:rPr lang="en-US">
                  <a:solidFill>
                    <a:srgbClr val="FFFF66"/>
                  </a:solidFill>
                  <a:cs typeface="Times New Roman" pitchFamily="18" charset="0"/>
                </a:rPr>
                <a:t>10011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26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7772400" cy="641350"/>
          </a:xfrm>
        </p:spPr>
        <p:txBody>
          <a:bodyPr/>
          <a:lstStyle/>
          <a:p>
            <a:pPr rtl="0"/>
            <a:r>
              <a:rPr lang="en-US" sz="3600"/>
              <a:t>Example (mutation1)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C16C-559E-4D13-ACDC-F0B7E6A89708}" type="slidenum">
              <a:rPr lang="en-US"/>
              <a:pPr/>
              <a:t>23</a:t>
            </a:fld>
            <a:endParaRPr lang="en-US"/>
          </a:p>
        </p:txBody>
      </p:sp>
      <p:sp>
        <p:nvSpPr>
          <p:cNvPr id="40963" name="Text Box 1027"/>
          <p:cNvSpPr txBox="1">
            <a:spLocks noChangeArrowheads="1"/>
          </p:cNvSpPr>
          <p:nvPr/>
        </p:nvSpPr>
        <p:spPr bwMode="auto">
          <a:xfrm>
            <a:off x="457200" y="1090613"/>
            <a:ext cx="8305800" cy="5021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>
                <a:latin typeface="Arial" charset="0"/>
                <a:cs typeface="Arial" charset="0"/>
              </a:rPr>
              <a:t>The final step is to apply random mutation: for each bit that we are to copy to the new population we allow a small probability of error (for instance 0.1)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latin typeface="Arial" charset="0"/>
                <a:cs typeface="Arial" charset="0"/>
              </a:rPr>
              <a:t>Before applying mutation: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1</a:t>
            </a:r>
            <a:r>
              <a:rPr lang="en-US">
                <a:cs typeface="Times New Roman" pitchFamily="18" charset="0"/>
              </a:rPr>
              <a:t>`` = 11101</a:t>
            </a:r>
            <a:r>
              <a:rPr lang="en-US">
                <a:solidFill>
                  <a:schemeClr val="hlink"/>
                </a:solidFill>
                <a:cs typeface="Times New Roman" pitchFamily="18" charset="0"/>
              </a:rPr>
              <a:t>1</a:t>
            </a:r>
            <a:r>
              <a:rPr lang="en-US">
                <a:cs typeface="Times New Roman" pitchFamily="18" charset="0"/>
              </a:rPr>
              <a:t>0101	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		 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2</a:t>
            </a:r>
            <a:r>
              <a:rPr lang="en-US">
                <a:cs typeface="Times New Roman" pitchFamily="18" charset="0"/>
              </a:rPr>
              <a:t>`` = 1111</a:t>
            </a:r>
            <a:r>
              <a:rPr lang="en-US">
                <a:solidFill>
                  <a:schemeClr val="hlink"/>
                </a:solidFill>
                <a:cs typeface="Times New Roman" pitchFamily="18" charset="0"/>
              </a:rPr>
              <a:t>0</a:t>
            </a:r>
            <a:r>
              <a:rPr lang="en-US">
                <a:cs typeface="Times New Roman" pitchFamily="18" charset="0"/>
              </a:rPr>
              <a:t>1010</a:t>
            </a:r>
            <a:r>
              <a:rPr lang="en-US">
                <a:solidFill>
                  <a:schemeClr val="hlink"/>
                </a:solidFill>
                <a:cs typeface="Times New Roman" pitchFamily="18" charset="0"/>
              </a:rPr>
              <a:t>1</a:t>
            </a:r>
            <a:r>
              <a:rPr lang="en-US">
                <a:cs typeface="Times New Roman" pitchFamily="18" charset="0"/>
              </a:rPr>
              <a:t>	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		 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3</a:t>
            </a:r>
            <a:r>
              <a:rPr lang="en-US">
                <a:cs typeface="Times New Roman" pitchFamily="18" charset="0"/>
              </a:rPr>
              <a:t>`` = 11101</a:t>
            </a:r>
            <a:r>
              <a:rPr lang="en-US">
                <a:solidFill>
                  <a:schemeClr val="hlink"/>
                </a:solidFill>
                <a:cs typeface="Times New Roman" pitchFamily="18" charset="0"/>
              </a:rPr>
              <a:t>1</a:t>
            </a:r>
            <a:r>
              <a:rPr lang="en-US">
                <a:cs typeface="Times New Roman" pitchFamily="18" charset="0"/>
              </a:rPr>
              <a:t>11</a:t>
            </a:r>
            <a:r>
              <a:rPr lang="en-US">
                <a:solidFill>
                  <a:schemeClr val="hlink"/>
                </a:solidFill>
                <a:cs typeface="Times New Roman" pitchFamily="18" charset="0"/>
              </a:rPr>
              <a:t>0</a:t>
            </a:r>
            <a:r>
              <a:rPr lang="en-US">
                <a:cs typeface="Times New Roman" pitchFamily="18" charset="0"/>
              </a:rPr>
              <a:t>1	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		 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4</a:t>
            </a:r>
            <a:r>
              <a:rPr lang="en-US">
                <a:cs typeface="Times New Roman" pitchFamily="18" charset="0"/>
              </a:rPr>
              <a:t>`` = 0111000101	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		 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5</a:t>
            </a:r>
            <a:r>
              <a:rPr lang="en-US">
                <a:cs typeface="Times New Roman" pitchFamily="18" charset="0"/>
              </a:rPr>
              <a:t>`` = 0100011101	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		 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6</a:t>
            </a:r>
            <a:r>
              <a:rPr lang="en-US">
                <a:cs typeface="Times New Roman" pitchFamily="18" charset="0"/>
              </a:rPr>
              <a:t>`` = 11101100</a:t>
            </a:r>
            <a:r>
              <a:rPr lang="en-US">
                <a:solidFill>
                  <a:schemeClr val="hlink"/>
                </a:solidFill>
                <a:cs typeface="Times New Roman" pitchFamily="18" charset="0"/>
              </a:rPr>
              <a:t>1</a:t>
            </a:r>
            <a:r>
              <a:rPr lang="en-US">
                <a:cs typeface="Times New Roman" pitchFamily="18" charset="0"/>
              </a:rPr>
              <a:t>1	</a:t>
            </a:r>
            <a:endParaRPr lang="en-US" sz="280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58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49275"/>
            <a:ext cx="6172200" cy="641350"/>
          </a:xfrm>
        </p:spPr>
        <p:txBody>
          <a:bodyPr/>
          <a:lstStyle/>
          <a:p>
            <a:pPr algn="l" rtl="0"/>
            <a:r>
              <a:rPr lang="en-US" sz="3600"/>
              <a:t>Example (mutation2)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C488-2716-4158-9358-69AAFEE320C8}" type="slidenum">
              <a:rPr lang="en-US"/>
              <a:pPr/>
              <a:t>24</a:t>
            </a:fld>
            <a:endParaRPr lang="en-US"/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609600" y="1600200"/>
            <a:ext cx="7924800" cy="429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>
                <a:latin typeface="Arial" charset="0"/>
                <a:cs typeface="Arial" charset="0"/>
              </a:rPr>
              <a:t>After applying mutation: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latin typeface="Arial" charset="0"/>
                <a:cs typeface="Arial" charset="0"/>
              </a:rPr>
              <a:t>	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1</a:t>
            </a:r>
            <a:r>
              <a:rPr lang="en-US">
                <a:cs typeface="Times New Roman" pitchFamily="18" charset="0"/>
              </a:rPr>
              <a:t>``` = 11101</a:t>
            </a:r>
            <a:r>
              <a:rPr lang="en-US">
                <a:solidFill>
                  <a:schemeClr val="hlink"/>
                </a:solidFill>
                <a:cs typeface="Times New Roman" pitchFamily="18" charset="0"/>
              </a:rPr>
              <a:t>0</a:t>
            </a:r>
            <a:r>
              <a:rPr lang="en-US">
                <a:cs typeface="Times New Roman" pitchFamily="18" charset="0"/>
              </a:rPr>
              <a:t>0101	</a:t>
            </a:r>
            <a:r>
              <a:rPr lang="en-US" i="1">
                <a:cs typeface="Times New Roman" pitchFamily="18" charset="0"/>
              </a:rPr>
              <a:t>f</a:t>
            </a:r>
            <a:r>
              <a:rPr lang="en-US">
                <a:cs typeface="Times New Roman" pitchFamily="18" charset="0"/>
              </a:rPr>
              <a:t> (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1</a:t>
            </a:r>
            <a:r>
              <a:rPr lang="en-US">
                <a:cs typeface="Times New Roman" pitchFamily="18" charset="0"/>
              </a:rPr>
              <a:t>``` ) = 6	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	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2</a:t>
            </a:r>
            <a:r>
              <a:rPr lang="en-US">
                <a:cs typeface="Times New Roman" pitchFamily="18" charset="0"/>
              </a:rPr>
              <a:t>``` = 1111</a:t>
            </a:r>
            <a:r>
              <a:rPr lang="en-US">
                <a:solidFill>
                  <a:schemeClr val="hlink"/>
                </a:solidFill>
                <a:cs typeface="Times New Roman" pitchFamily="18" charset="0"/>
              </a:rPr>
              <a:t>1</a:t>
            </a:r>
            <a:r>
              <a:rPr lang="en-US">
                <a:cs typeface="Times New Roman" pitchFamily="18" charset="0"/>
              </a:rPr>
              <a:t>1010</a:t>
            </a:r>
            <a:r>
              <a:rPr lang="en-US">
                <a:solidFill>
                  <a:schemeClr val="hlink"/>
                </a:solidFill>
                <a:cs typeface="Times New Roman" pitchFamily="18" charset="0"/>
              </a:rPr>
              <a:t>0	</a:t>
            </a:r>
            <a:r>
              <a:rPr lang="en-US" i="1">
                <a:cs typeface="Times New Roman" pitchFamily="18" charset="0"/>
              </a:rPr>
              <a:t>f</a:t>
            </a:r>
            <a:r>
              <a:rPr lang="en-US">
                <a:cs typeface="Times New Roman" pitchFamily="18" charset="0"/>
              </a:rPr>
              <a:t> (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2</a:t>
            </a:r>
            <a:r>
              <a:rPr lang="en-US">
                <a:cs typeface="Times New Roman" pitchFamily="18" charset="0"/>
              </a:rPr>
              <a:t>``` ) = 7	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	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3</a:t>
            </a:r>
            <a:r>
              <a:rPr lang="en-US">
                <a:cs typeface="Times New Roman" pitchFamily="18" charset="0"/>
              </a:rPr>
              <a:t>``` = 11101</a:t>
            </a:r>
            <a:r>
              <a:rPr lang="en-US">
                <a:solidFill>
                  <a:schemeClr val="hlink"/>
                </a:solidFill>
                <a:cs typeface="Times New Roman" pitchFamily="18" charset="0"/>
              </a:rPr>
              <a:t>0</a:t>
            </a:r>
            <a:r>
              <a:rPr lang="en-US">
                <a:cs typeface="Times New Roman" pitchFamily="18" charset="0"/>
              </a:rPr>
              <a:t>11</a:t>
            </a:r>
            <a:r>
              <a:rPr lang="en-US">
                <a:solidFill>
                  <a:schemeClr val="hlink"/>
                </a:solidFill>
                <a:cs typeface="Times New Roman" pitchFamily="18" charset="0"/>
              </a:rPr>
              <a:t>1</a:t>
            </a:r>
            <a:r>
              <a:rPr lang="en-US">
                <a:cs typeface="Times New Roman" pitchFamily="18" charset="0"/>
              </a:rPr>
              <a:t>1	</a:t>
            </a:r>
            <a:r>
              <a:rPr lang="en-US" i="1">
                <a:cs typeface="Times New Roman" pitchFamily="18" charset="0"/>
              </a:rPr>
              <a:t>f</a:t>
            </a:r>
            <a:r>
              <a:rPr lang="en-US">
                <a:cs typeface="Times New Roman" pitchFamily="18" charset="0"/>
              </a:rPr>
              <a:t> (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3</a:t>
            </a:r>
            <a:r>
              <a:rPr lang="en-US">
                <a:cs typeface="Times New Roman" pitchFamily="18" charset="0"/>
              </a:rPr>
              <a:t>``` ) = 8	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	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4</a:t>
            </a:r>
            <a:r>
              <a:rPr lang="en-US">
                <a:cs typeface="Times New Roman" pitchFamily="18" charset="0"/>
              </a:rPr>
              <a:t>``` = 0111000101	</a:t>
            </a:r>
            <a:r>
              <a:rPr lang="en-US" i="1">
                <a:cs typeface="Times New Roman" pitchFamily="18" charset="0"/>
              </a:rPr>
              <a:t>f</a:t>
            </a:r>
            <a:r>
              <a:rPr lang="en-US">
                <a:cs typeface="Times New Roman" pitchFamily="18" charset="0"/>
              </a:rPr>
              <a:t> (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4</a:t>
            </a:r>
            <a:r>
              <a:rPr lang="en-US">
                <a:cs typeface="Times New Roman" pitchFamily="18" charset="0"/>
              </a:rPr>
              <a:t>``` ) = 5 	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	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5</a:t>
            </a:r>
            <a:r>
              <a:rPr lang="en-US">
                <a:cs typeface="Times New Roman" pitchFamily="18" charset="0"/>
              </a:rPr>
              <a:t>``` = 0100011101	</a:t>
            </a:r>
            <a:r>
              <a:rPr lang="en-US" i="1">
                <a:cs typeface="Times New Roman" pitchFamily="18" charset="0"/>
              </a:rPr>
              <a:t>f</a:t>
            </a:r>
            <a:r>
              <a:rPr lang="en-US">
                <a:cs typeface="Times New Roman" pitchFamily="18" charset="0"/>
              </a:rPr>
              <a:t> (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5</a:t>
            </a:r>
            <a:r>
              <a:rPr lang="en-US">
                <a:cs typeface="Times New Roman" pitchFamily="18" charset="0"/>
              </a:rPr>
              <a:t>``` ) = 5 	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	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6</a:t>
            </a:r>
            <a:r>
              <a:rPr lang="en-US">
                <a:cs typeface="Times New Roman" pitchFamily="18" charset="0"/>
              </a:rPr>
              <a:t>``` = 11101100</a:t>
            </a:r>
            <a:r>
              <a:rPr lang="en-US">
                <a:solidFill>
                  <a:schemeClr val="hlink"/>
                </a:solidFill>
                <a:cs typeface="Times New Roman" pitchFamily="18" charset="0"/>
              </a:rPr>
              <a:t>0</a:t>
            </a:r>
            <a:r>
              <a:rPr lang="en-US">
                <a:cs typeface="Times New Roman" pitchFamily="18" charset="0"/>
              </a:rPr>
              <a:t>1	</a:t>
            </a:r>
            <a:r>
              <a:rPr lang="en-US" i="1">
                <a:cs typeface="Times New Roman" pitchFamily="18" charset="0"/>
              </a:rPr>
              <a:t>f</a:t>
            </a:r>
            <a:r>
              <a:rPr lang="en-US">
                <a:cs typeface="Times New Roman" pitchFamily="18" charset="0"/>
              </a:rPr>
              <a:t> (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6</a:t>
            </a:r>
            <a:r>
              <a:rPr lang="en-US">
                <a:cs typeface="Times New Roman" pitchFamily="18" charset="0"/>
              </a:rPr>
              <a:t>``` ) = 6 	</a:t>
            </a:r>
            <a:endParaRPr lang="en-US" sz="2800">
              <a:latin typeface="Arial" charset="0"/>
              <a:cs typeface="Arial" charset="0"/>
            </a:endParaRPr>
          </a:p>
          <a:p>
            <a:pPr algn="l" rtl="0">
              <a:spcBef>
                <a:spcPct val="500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1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6163" y="860425"/>
            <a:ext cx="6550025" cy="641350"/>
          </a:xfrm>
        </p:spPr>
        <p:txBody>
          <a:bodyPr/>
          <a:lstStyle/>
          <a:p>
            <a:pPr rtl="0"/>
            <a:r>
              <a:rPr lang="en-US" sz="3600"/>
              <a:t>Example (end)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2C31-B196-44EA-B022-42EF0F2F000A}" type="slidenum">
              <a:rPr lang="en-US"/>
              <a:pPr/>
              <a:t>25</a:t>
            </a:fld>
            <a:endParaRPr lang="en-US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609600" y="2133600"/>
            <a:ext cx="7491413" cy="265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In one generation, the total population fitness changed from 34 to 37, thus improved by ~9%</a:t>
            </a:r>
          </a:p>
          <a:p>
            <a:pPr algn="l" rtl="0">
              <a:spcBef>
                <a:spcPct val="50000"/>
              </a:spcBef>
            </a:pPr>
            <a:endParaRPr lang="en-US" sz="2800">
              <a:latin typeface="Arial" charset="0"/>
              <a:cs typeface="Arial" charset="0"/>
            </a:endParaRPr>
          </a:p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At this point, we go through the same process all over again, until a stopping criterion is met</a:t>
            </a:r>
          </a:p>
        </p:txBody>
      </p:sp>
    </p:spTree>
    <p:extLst>
      <p:ext uri="{BB962C8B-B14F-4D97-AF65-F5344CB8AC3E}">
        <p14:creationId xmlns:p14="http://schemas.microsoft.com/office/powerpoint/2010/main" val="416927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76250"/>
            <a:ext cx="6694488" cy="641350"/>
          </a:xfrm>
        </p:spPr>
        <p:txBody>
          <a:bodyPr/>
          <a:lstStyle/>
          <a:p>
            <a:pPr rtl="0"/>
            <a:r>
              <a:rPr lang="en-US" sz="3600"/>
              <a:t>Components of a GA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idx="1"/>
          </p:nvPr>
        </p:nvSpPr>
        <p:spPr>
          <a:xfrm>
            <a:off x="304800" y="1597025"/>
            <a:ext cx="8458200" cy="4114800"/>
          </a:xfrm>
        </p:spPr>
        <p:txBody>
          <a:bodyPr/>
          <a:lstStyle/>
          <a:p>
            <a:pPr algn="l" rtl="0">
              <a:buFontTx/>
              <a:buNone/>
            </a:pPr>
            <a:r>
              <a:rPr lang="en-US" sz="2800"/>
              <a:t>          A problem definition as input, and</a:t>
            </a:r>
          </a:p>
          <a:p>
            <a:pPr algn="l" rtl="0">
              <a:buFontTx/>
              <a:buNone/>
            </a:pPr>
            <a:endParaRPr lang="en-US" sz="1800"/>
          </a:p>
          <a:p>
            <a:pPr algn="l" rtl="0"/>
            <a:r>
              <a:rPr lang="en-US" sz="2800"/>
              <a:t>Encoding principles          (gene, chromosome)</a:t>
            </a:r>
          </a:p>
          <a:p>
            <a:pPr algn="l" rtl="0"/>
            <a:r>
              <a:rPr lang="en-US" sz="2800"/>
              <a:t>Initialization procedure                       (creation)</a:t>
            </a:r>
          </a:p>
          <a:p>
            <a:pPr algn="l" rtl="0"/>
            <a:r>
              <a:rPr lang="en-US" sz="2800"/>
              <a:t>Selection of parents                    (reproduction)</a:t>
            </a:r>
          </a:p>
          <a:p>
            <a:pPr algn="l" rtl="0"/>
            <a:r>
              <a:rPr lang="en-US" sz="2800"/>
              <a:t>Genetic operators     (mutation, recombination)</a:t>
            </a:r>
          </a:p>
          <a:p>
            <a:pPr algn="l" rtl="0"/>
            <a:r>
              <a:rPr lang="en-US" sz="2800"/>
              <a:t>Evaluation function                      (environment)</a:t>
            </a:r>
          </a:p>
          <a:p>
            <a:pPr algn="l" rtl="0"/>
            <a:r>
              <a:rPr lang="en-US" sz="2800"/>
              <a:t>Termination condition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ED45-7F44-46A8-B21E-ADB0F2942BBC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2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20713"/>
            <a:ext cx="7772400" cy="641350"/>
          </a:xfrm>
        </p:spPr>
        <p:txBody>
          <a:bodyPr/>
          <a:lstStyle/>
          <a:p>
            <a:pPr algn="l" rtl="0"/>
            <a:r>
              <a:rPr lang="en-US" sz="3600"/>
              <a:t>Representation (encoding)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idx="1"/>
          </p:nvPr>
        </p:nvSpPr>
        <p:spPr>
          <a:xfrm>
            <a:off x="685800" y="1700213"/>
            <a:ext cx="7772400" cy="3810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l" rtl="0">
              <a:buFontTx/>
              <a:buNone/>
            </a:pPr>
            <a:endParaRPr lang="en-US" sz="1400"/>
          </a:p>
          <a:p>
            <a:pPr algn="l" rtl="0">
              <a:buFontTx/>
              <a:buNone/>
            </a:pPr>
            <a:r>
              <a:rPr lang="en-US" sz="2800"/>
              <a:t>Possible individual</a:t>
            </a:r>
            <a:r>
              <a:rPr lang="en-US" sz="2800">
                <a:latin typeface="Times New Roman"/>
              </a:rPr>
              <a:t>’</a:t>
            </a:r>
            <a:r>
              <a:rPr lang="en-US" sz="2800"/>
              <a:t>s encoding</a:t>
            </a:r>
          </a:p>
          <a:p>
            <a:pPr lvl="1" algn="l" rtl="0"/>
            <a:r>
              <a:rPr lang="en-US" sz="2400"/>
              <a:t>Bit strings                                         (0101 ... 1100)</a:t>
            </a:r>
          </a:p>
          <a:p>
            <a:pPr lvl="1" algn="l" rtl="0"/>
            <a:r>
              <a:rPr lang="en-US" sz="2400"/>
              <a:t>Real numbers                     (43.2 -33.1 ... 0.0 89.2) </a:t>
            </a:r>
          </a:p>
          <a:p>
            <a:pPr lvl="1" algn="l" rtl="0"/>
            <a:r>
              <a:rPr lang="en-US" sz="2400"/>
              <a:t>Permutations of element     (E11 E3 E7 ... E1 E15)</a:t>
            </a:r>
          </a:p>
          <a:p>
            <a:pPr lvl="1" algn="l" rtl="0"/>
            <a:r>
              <a:rPr lang="en-US" sz="2400"/>
              <a:t>Lists of rules                       (R1 R2 R3 ... R22 R23)</a:t>
            </a:r>
          </a:p>
          <a:p>
            <a:pPr lvl="1" algn="l" rtl="0"/>
            <a:r>
              <a:rPr lang="en-US" sz="2400"/>
              <a:t>Program elements               (genetic programming)</a:t>
            </a:r>
          </a:p>
          <a:p>
            <a:pPr lvl="1" algn="l" rtl="0"/>
            <a:r>
              <a:rPr lang="en-US" sz="2400"/>
              <a:t>... any data structure ...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F422-0A81-454B-964C-079E3B447945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6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7772400" cy="641350"/>
          </a:xfrm>
        </p:spPr>
        <p:txBody>
          <a:bodyPr/>
          <a:lstStyle/>
          <a:p>
            <a:pPr rtl="0"/>
            <a:r>
              <a:rPr lang="en-US" sz="3600"/>
              <a:t>Representation (cont)</a:t>
            </a:r>
          </a:p>
        </p:txBody>
      </p:sp>
      <p:sp>
        <p:nvSpPr>
          <p:cNvPr id="47111" name="Rectangle 1031"/>
          <p:cNvSpPr>
            <a:spLocks noGrp="1" noChangeArrowheads="1"/>
          </p:cNvSpPr>
          <p:nvPr>
            <p:ph idx="1"/>
          </p:nvPr>
        </p:nvSpPr>
        <p:spPr>
          <a:xfrm>
            <a:off x="533400" y="2751138"/>
            <a:ext cx="8305800" cy="3048000"/>
          </a:xfrm>
        </p:spPr>
        <p:txBody>
          <a:bodyPr/>
          <a:lstStyle/>
          <a:p>
            <a:pPr algn="l" rtl="0">
              <a:lnSpc>
                <a:spcPct val="90000"/>
              </a:lnSpc>
            </a:pPr>
            <a:r>
              <a:rPr lang="en-US" sz="2800"/>
              <a:t>Use a data structure as close as possible to the natural representation</a:t>
            </a:r>
          </a:p>
          <a:p>
            <a:pPr algn="l" rtl="0">
              <a:lnSpc>
                <a:spcPct val="90000"/>
              </a:lnSpc>
            </a:pPr>
            <a:r>
              <a:rPr lang="en-US" sz="2800"/>
              <a:t>Write appropriate genetic operators as needed</a:t>
            </a:r>
          </a:p>
          <a:p>
            <a:pPr algn="l" rtl="0">
              <a:lnSpc>
                <a:spcPct val="90000"/>
              </a:lnSpc>
            </a:pPr>
            <a:r>
              <a:rPr lang="en-US" sz="2800"/>
              <a:t>If possible, ensure that all genotypes correspond to feasible solutions</a:t>
            </a:r>
          </a:p>
          <a:p>
            <a:pPr algn="l" rtl="0">
              <a:lnSpc>
                <a:spcPct val="90000"/>
              </a:lnSpc>
            </a:pPr>
            <a:r>
              <a:rPr lang="en-US" sz="2800"/>
              <a:t>If possible, ensure that genetic operators preserve feasibility</a:t>
            </a:r>
          </a:p>
          <a:p>
            <a:pPr algn="l" rtl="0">
              <a:lnSpc>
                <a:spcPct val="90000"/>
              </a:lnSpc>
            </a:pPr>
            <a:endParaRPr lang="en-US" sz="2800"/>
          </a:p>
          <a:p>
            <a:pPr algn="l" rtl="0">
              <a:lnSpc>
                <a:spcPct val="90000"/>
              </a:lnSpc>
            </a:pPr>
            <a:endParaRPr lang="en-US" sz="2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B350-E1F4-439F-B689-BDD8BEBD6BC2}" type="slidenum">
              <a:rPr lang="en-US"/>
              <a:pPr/>
              <a:t>28</a:t>
            </a:fld>
            <a:endParaRPr lang="en-US"/>
          </a:p>
        </p:txBody>
      </p:sp>
      <p:sp>
        <p:nvSpPr>
          <p:cNvPr id="47110" name="Text Box 1030"/>
          <p:cNvSpPr txBox="1">
            <a:spLocks noChangeArrowheads="1"/>
          </p:cNvSpPr>
          <p:nvPr/>
        </p:nvSpPr>
        <p:spPr bwMode="auto">
          <a:xfrm>
            <a:off x="609600" y="1485900"/>
            <a:ext cx="8229600" cy="149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When choosing an encoding method rely on the following key ideas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6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40518" y="228600"/>
            <a:ext cx="7772400" cy="641350"/>
          </a:xfrm>
        </p:spPr>
        <p:txBody>
          <a:bodyPr>
            <a:noAutofit/>
          </a:bodyPr>
          <a:lstStyle/>
          <a:p>
            <a:pPr rtl="0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Initialization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00A6-090C-4F6F-89BE-0DCD7A766D0F}" type="slidenum">
              <a:rPr lang="en-US"/>
              <a:pPr/>
              <a:t>29</a:t>
            </a:fld>
            <a:endParaRPr lang="en-US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0" y="1752600"/>
            <a:ext cx="9144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rtl="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Start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with a population of randomly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generated individuals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use</a:t>
            </a:r>
          </a:p>
          <a:p>
            <a:pPr algn="just" rt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- A previously saved population</a:t>
            </a:r>
          </a:p>
          <a:p>
            <a:pPr algn="just" rt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- A set of solutions provided by 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human expert</a:t>
            </a:r>
          </a:p>
          <a:p>
            <a:pPr algn="just" rt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- A set of solutions provided by 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another heuristic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213285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641350"/>
          </a:xfrm>
        </p:spPr>
        <p:txBody>
          <a:bodyPr/>
          <a:lstStyle/>
          <a:p>
            <a:pPr algn="l" rtl="0"/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Classes of Search Techniques</a:t>
            </a:r>
          </a:p>
        </p:txBody>
      </p:sp>
      <p:sp>
        <p:nvSpPr>
          <p:cNvPr id="5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E4C7-6F70-4A58-AC90-4D8E670B0BCD}" type="slidenum">
              <a:rPr lang="en-US"/>
              <a:pPr/>
              <a:t>3</a:t>
            </a:fld>
            <a:endParaRPr lang="en-US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429000" y="762000"/>
            <a:ext cx="2514600" cy="495300"/>
          </a:xfrm>
          <a:prstGeom prst="rect">
            <a:avLst/>
          </a:prstGeom>
          <a:solidFill>
            <a:srgbClr val="0099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Search Techniqes</a:t>
            </a:r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1524000" y="1600200"/>
            <a:ext cx="6477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1524000" y="1600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8001000" y="1600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609600" y="1905000"/>
            <a:ext cx="2438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Calculus Base </a:t>
            </a:r>
            <a:r>
              <a:rPr lang="en-US" dirty="0" err="1"/>
              <a:t>Techniqes</a:t>
            </a:r>
            <a:endParaRPr lang="en-US" dirty="0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609600" y="1905000"/>
            <a:ext cx="1828800" cy="762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2971800" y="1905000"/>
            <a:ext cx="3048000" cy="860425"/>
          </a:xfrm>
          <a:prstGeom prst="rect">
            <a:avLst/>
          </a:prstGeom>
          <a:solidFill>
            <a:srgbClr val="0099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Guided random search </a:t>
            </a:r>
            <a:r>
              <a:rPr lang="en-US" dirty="0" err="1"/>
              <a:t>techniqes</a:t>
            </a:r>
            <a:endParaRPr lang="en-US" dirty="0"/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6858000" y="1844675"/>
            <a:ext cx="2057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Enumerative </a:t>
            </a:r>
            <a:r>
              <a:rPr lang="en-US" dirty="0" err="1"/>
              <a:t>Techniqes</a:t>
            </a:r>
            <a:endParaRPr lang="en-US" dirty="0"/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6858000" y="1905000"/>
            <a:ext cx="17526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1524000" y="2667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>
            <a:off x="381000" y="2895600"/>
            <a:ext cx="213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>
            <a:off x="381000" y="28956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>
            <a:off x="2514600" y="28956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8" name="Line 24"/>
          <p:cNvSpPr>
            <a:spLocks noChangeShapeType="1"/>
          </p:cNvSpPr>
          <p:nvPr/>
        </p:nvSpPr>
        <p:spPr bwMode="auto">
          <a:xfrm>
            <a:off x="8001000" y="2590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1" name="Line 27"/>
          <p:cNvSpPr>
            <a:spLocks noChangeShapeType="1"/>
          </p:cNvSpPr>
          <p:nvPr/>
        </p:nvSpPr>
        <p:spPr bwMode="auto">
          <a:xfrm>
            <a:off x="6172200" y="2819400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6172200" y="2819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7543800" y="2819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8763000" y="2819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9" name="Rectangle 35"/>
          <p:cNvSpPr>
            <a:spLocks noChangeArrowheads="1"/>
          </p:cNvSpPr>
          <p:nvPr/>
        </p:nvSpPr>
        <p:spPr bwMode="auto">
          <a:xfrm>
            <a:off x="76200" y="3124200"/>
            <a:ext cx="13716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2133600" y="3124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3" name="Rectangle 39"/>
          <p:cNvSpPr>
            <a:spLocks noChangeArrowheads="1"/>
          </p:cNvSpPr>
          <p:nvPr/>
        </p:nvSpPr>
        <p:spPr bwMode="auto">
          <a:xfrm>
            <a:off x="5638800" y="3124200"/>
            <a:ext cx="6858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4" name="Rectangle 40"/>
          <p:cNvSpPr>
            <a:spLocks noChangeArrowheads="1"/>
          </p:cNvSpPr>
          <p:nvPr/>
        </p:nvSpPr>
        <p:spPr bwMode="auto">
          <a:xfrm>
            <a:off x="6477000" y="3124200"/>
            <a:ext cx="1752600" cy="762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5" name="Rectangle 41"/>
          <p:cNvSpPr>
            <a:spLocks noChangeArrowheads="1"/>
          </p:cNvSpPr>
          <p:nvPr/>
        </p:nvSpPr>
        <p:spPr bwMode="auto">
          <a:xfrm>
            <a:off x="8420100" y="3223635"/>
            <a:ext cx="6858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6" name="Text Box 42"/>
          <p:cNvSpPr txBox="1">
            <a:spLocks noChangeArrowheads="1"/>
          </p:cNvSpPr>
          <p:nvPr/>
        </p:nvSpPr>
        <p:spPr bwMode="auto">
          <a:xfrm>
            <a:off x="8305800" y="31242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BFS</a:t>
            </a:r>
          </a:p>
        </p:txBody>
      </p:sp>
      <p:sp>
        <p:nvSpPr>
          <p:cNvPr id="11307" name="Text Box 43"/>
          <p:cNvSpPr txBox="1">
            <a:spLocks noChangeArrowheads="1"/>
          </p:cNvSpPr>
          <p:nvPr/>
        </p:nvSpPr>
        <p:spPr bwMode="auto">
          <a:xfrm>
            <a:off x="5638800" y="3230562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DFS</a:t>
            </a:r>
          </a:p>
        </p:txBody>
      </p:sp>
      <p:sp>
        <p:nvSpPr>
          <p:cNvPr id="11308" name="Text Box 44"/>
          <p:cNvSpPr txBox="1">
            <a:spLocks noChangeArrowheads="1"/>
          </p:cNvSpPr>
          <p:nvPr/>
        </p:nvSpPr>
        <p:spPr bwMode="auto">
          <a:xfrm>
            <a:off x="6515100" y="3068782"/>
            <a:ext cx="1905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Dynamic Programming</a:t>
            </a:r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>
            <a:off x="1828800" y="3810000"/>
            <a:ext cx="426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2" name="Line 28"/>
          <p:cNvSpPr>
            <a:spLocks noChangeShapeType="1"/>
          </p:cNvSpPr>
          <p:nvPr/>
        </p:nvSpPr>
        <p:spPr bwMode="auto">
          <a:xfrm>
            <a:off x="3429000" y="3810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3" name="Line 29"/>
          <p:cNvSpPr>
            <a:spLocks noChangeShapeType="1"/>
          </p:cNvSpPr>
          <p:nvPr/>
        </p:nvSpPr>
        <p:spPr bwMode="auto">
          <a:xfrm>
            <a:off x="4953000" y="3810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1828800" y="3810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1" name="Text Box 47"/>
          <p:cNvSpPr txBox="1">
            <a:spLocks noChangeArrowheads="1"/>
          </p:cNvSpPr>
          <p:nvPr/>
        </p:nvSpPr>
        <p:spPr bwMode="auto">
          <a:xfrm>
            <a:off x="838200" y="4114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Tabu Search</a:t>
            </a:r>
          </a:p>
        </p:txBody>
      </p:sp>
      <p:sp>
        <p:nvSpPr>
          <p:cNvPr id="11312" name="Rectangle 48"/>
          <p:cNvSpPr>
            <a:spLocks noChangeArrowheads="1"/>
          </p:cNvSpPr>
          <p:nvPr/>
        </p:nvSpPr>
        <p:spPr bwMode="auto">
          <a:xfrm>
            <a:off x="914400" y="4114800"/>
            <a:ext cx="17526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3" name="Text Box 49"/>
          <p:cNvSpPr txBox="1">
            <a:spLocks noChangeArrowheads="1"/>
          </p:cNvSpPr>
          <p:nvPr/>
        </p:nvSpPr>
        <p:spPr bwMode="auto">
          <a:xfrm>
            <a:off x="2694709" y="4206875"/>
            <a:ext cx="1600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Hill Climbing</a:t>
            </a:r>
          </a:p>
        </p:txBody>
      </p:sp>
      <p:sp>
        <p:nvSpPr>
          <p:cNvPr id="11314" name="Rectangle 50"/>
          <p:cNvSpPr>
            <a:spLocks noChangeArrowheads="1"/>
          </p:cNvSpPr>
          <p:nvPr/>
        </p:nvSpPr>
        <p:spPr bwMode="auto">
          <a:xfrm>
            <a:off x="2770909" y="4114800"/>
            <a:ext cx="14478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6" name="Text Box 52"/>
          <p:cNvSpPr txBox="1">
            <a:spLocks noChangeArrowheads="1"/>
          </p:cNvSpPr>
          <p:nvPr/>
        </p:nvSpPr>
        <p:spPr bwMode="auto">
          <a:xfrm>
            <a:off x="4267200" y="4114800"/>
            <a:ext cx="152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Simulated Anealing</a:t>
            </a:r>
          </a:p>
        </p:txBody>
      </p:sp>
      <p:sp>
        <p:nvSpPr>
          <p:cNvPr id="11317" name="Rectangle 53"/>
          <p:cNvSpPr>
            <a:spLocks noChangeArrowheads="1"/>
          </p:cNvSpPr>
          <p:nvPr/>
        </p:nvSpPr>
        <p:spPr bwMode="auto">
          <a:xfrm>
            <a:off x="4343400" y="4114800"/>
            <a:ext cx="13716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8" name="Text Box 54"/>
          <p:cNvSpPr txBox="1">
            <a:spLocks noChangeArrowheads="1"/>
          </p:cNvSpPr>
          <p:nvPr/>
        </p:nvSpPr>
        <p:spPr bwMode="auto">
          <a:xfrm>
            <a:off x="5867400" y="4054475"/>
            <a:ext cx="1981200" cy="860425"/>
          </a:xfrm>
          <a:prstGeom prst="rect">
            <a:avLst/>
          </a:prstGeom>
          <a:solidFill>
            <a:srgbClr val="0099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Evolutionary Algorithms</a:t>
            </a:r>
          </a:p>
        </p:txBody>
      </p:sp>
      <p:sp>
        <p:nvSpPr>
          <p:cNvPr id="11322" name="Line 58"/>
          <p:cNvSpPr>
            <a:spLocks noChangeShapeType="1"/>
          </p:cNvSpPr>
          <p:nvPr/>
        </p:nvSpPr>
        <p:spPr bwMode="auto">
          <a:xfrm>
            <a:off x="5181600" y="5105400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3" name="Line 59"/>
          <p:cNvSpPr>
            <a:spLocks noChangeShapeType="1"/>
          </p:cNvSpPr>
          <p:nvPr/>
        </p:nvSpPr>
        <p:spPr bwMode="auto">
          <a:xfrm>
            <a:off x="5181600" y="51054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" name="Text Box 61"/>
          <p:cNvSpPr txBox="1">
            <a:spLocks noChangeArrowheads="1"/>
          </p:cNvSpPr>
          <p:nvPr/>
        </p:nvSpPr>
        <p:spPr bwMode="auto">
          <a:xfrm>
            <a:off x="4038600" y="5257800"/>
            <a:ext cx="2057400" cy="8604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Genetic Programming</a:t>
            </a:r>
          </a:p>
        </p:txBody>
      </p:sp>
      <p:sp>
        <p:nvSpPr>
          <p:cNvPr id="11328" name="Text Box 64"/>
          <p:cNvSpPr txBox="1">
            <a:spLocks noChangeArrowheads="1"/>
          </p:cNvSpPr>
          <p:nvPr/>
        </p:nvSpPr>
        <p:spPr bwMode="auto">
          <a:xfrm>
            <a:off x="6781800" y="5257800"/>
            <a:ext cx="1676400" cy="898525"/>
          </a:xfrm>
          <a:prstGeom prst="rect">
            <a:avLst/>
          </a:prstGeom>
          <a:solidFill>
            <a:srgbClr val="0099FF"/>
          </a:solidFill>
          <a:ln w="762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Genetic Algorithms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4572000" y="1295400"/>
            <a:ext cx="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4572000" y="1600200"/>
            <a:ext cx="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>
            <a:off x="4572000" y="2743200"/>
            <a:ext cx="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4" name="Line 30"/>
          <p:cNvSpPr>
            <a:spLocks noChangeShapeType="1"/>
          </p:cNvSpPr>
          <p:nvPr/>
        </p:nvSpPr>
        <p:spPr bwMode="auto">
          <a:xfrm>
            <a:off x="6096000" y="3810000"/>
            <a:ext cx="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4" name="Line 60"/>
          <p:cNvSpPr>
            <a:spLocks noChangeShapeType="1"/>
          </p:cNvSpPr>
          <p:nvPr/>
        </p:nvSpPr>
        <p:spPr bwMode="auto">
          <a:xfrm>
            <a:off x="7467600" y="5105400"/>
            <a:ext cx="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9" name="Line 65"/>
          <p:cNvSpPr>
            <a:spLocks noChangeShapeType="1"/>
          </p:cNvSpPr>
          <p:nvPr/>
        </p:nvSpPr>
        <p:spPr bwMode="auto">
          <a:xfrm>
            <a:off x="6477000" y="4953000"/>
            <a:ext cx="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0" name="Text Box 66"/>
          <p:cNvSpPr txBox="1">
            <a:spLocks noChangeArrowheads="1"/>
          </p:cNvSpPr>
          <p:nvPr/>
        </p:nvSpPr>
        <p:spPr bwMode="auto">
          <a:xfrm>
            <a:off x="0" y="31242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Fibonacci</a:t>
            </a:r>
          </a:p>
        </p:txBody>
      </p:sp>
      <p:sp>
        <p:nvSpPr>
          <p:cNvPr id="11331" name="Text Box 67"/>
          <p:cNvSpPr txBox="1">
            <a:spLocks noChangeArrowheads="1"/>
          </p:cNvSpPr>
          <p:nvPr/>
        </p:nvSpPr>
        <p:spPr bwMode="auto">
          <a:xfrm>
            <a:off x="2057400" y="31242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Sort</a:t>
            </a:r>
          </a:p>
        </p:txBody>
      </p:sp>
      <p:sp>
        <p:nvSpPr>
          <p:cNvPr id="11334" name="Line 70"/>
          <p:cNvSpPr>
            <a:spLocks noChangeShapeType="1"/>
          </p:cNvSpPr>
          <p:nvPr/>
        </p:nvSpPr>
        <p:spPr bwMode="auto">
          <a:xfrm>
            <a:off x="4572000" y="3810000"/>
            <a:ext cx="152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5" name="Line 71"/>
          <p:cNvSpPr>
            <a:spLocks noChangeShapeType="1"/>
          </p:cNvSpPr>
          <p:nvPr/>
        </p:nvSpPr>
        <p:spPr bwMode="auto">
          <a:xfrm>
            <a:off x="6477000" y="51054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1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xfrm>
            <a:off x="2268538" y="622300"/>
            <a:ext cx="3959225" cy="641350"/>
          </a:xfrm>
        </p:spPr>
        <p:txBody>
          <a:bodyPr/>
          <a:lstStyle/>
          <a:p>
            <a:pPr rtl="0"/>
            <a:r>
              <a:rPr lang="en-US" sz="3600"/>
              <a:t>Selection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485900"/>
            <a:ext cx="8001000" cy="3455988"/>
          </a:xfrm>
        </p:spPr>
        <p:txBody>
          <a:bodyPr/>
          <a:lstStyle/>
          <a:p>
            <a:pPr algn="l" rtl="0">
              <a:lnSpc>
                <a:spcPct val="90000"/>
              </a:lnSpc>
            </a:pPr>
            <a:endParaRPr lang="en-US" sz="1600" dirty="0">
              <a:solidFill>
                <a:srgbClr val="FFFF66"/>
              </a:solidFill>
              <a:sym typeface="Wingdings" pitchFamily="2" charset="2"/>
            </a:endParaRPr>
          </a:p>
          <a:p>
            <a:pPr algn="l" rtl="0">
              <a:lnSpc>
                <a:spcPct val="90000"/>
              </a:lnSpc>
            </a:pPr>
            <a:r>
              <a:rPr lang="en-US" sz="2800" b="1" dirty="0">
                <a:solidFill>
                  <a:srgbClr val="00B050"/>
                </a:solidFill>
                <a:sym typeface="Wingdings" pitchFamily="2" charset="2"/>
              </a:rPr>
              <a:t>Purpose: </a:t>
            </a:r>
            <a:r>
              <a:rPr lang="en-US" sz="2800" dirty="0">
                <a:sym typeface="Wingdings" pitchFamily="2" charset="2"/>
              </a:rPr>
              <a:t>to focus the search in promising regions of the space</a:t>
            </a:r>
          </a:p>
          <a:p>
            <a:pPr algn="l" rtl="0">
              <a:lnSpc>
                <a:spcPct val="90000"/>
              </a:lnSpc>
            </a:pPr>
            <a:r>
              <a:rPr lang="en-US" sz="2800" b="1" dirty="0">
                <a:solidFill>
                  <a:srgbClr val="00B050"/>
                </a:solidFill>
                <a:sym typeface="Wingdings" pitchFamily="2" charset="2"/>
              </a:rPr>
              <a:t>Inspiration</a:t>
            </a:r>
            <a:r>
              <a:rPr lang="en-US" sz="2800" b="1" dirty="0">
                <a:sym typeface="Wingdings" pitchFamily="2" charset="2"/>
              </a:rPr>
              <a:t>: </a:t>
            </a:r>
            <a:r>
              <a:rPr lang="en-US" sz="2800" dirty="0">
                <a:sym typeface="Wingdings" pitchFamily="2" charset="2"/>
              </a:rPr>
              <a:t>Darwin</a:t>
            </a:r>
            <a:r>
              <a:rPr lang="en-US" sz="2800" dirty="0">
                <a:latin typeface="Times New Roman"/>
                <a:sym typeface="Wingdings" pitchFamily="2" charset="2"/>
              </a:rPr>
              <a:t>’</a:t>
            </a:r>
            <a:r>
              <a:rPr lang="en-US" sz="2800" dirty="0">
                <a:sym typeface="Wingdings" pitchFamily="2" charset="2"/>
              </a:rPr>
              <a:t>s </a:t>
            </a:r>
            <a:r>
              <a:rPr lang="en-US" sz="2800" dirty="0">
                <a:latin typeface="Times New Roman"/>
                <a:sym typeface="Wingdings" pitchFamily="2" charset="2"/>
              </a:rPr>
              <a:t>“</a:t>
            </a:r>
            <a:r>
              <a:rPr lang="en-US" sz="2800" dirty="0">
                <a:sym typeface="Wingdings" pitchFamily="2" charset="2"/>
              </a:rPr>
              <a:t>survival of the fittest</a:t>
            </a:r>
            <a:r>
              <a:rPr lang="en-US" sz="2800" dirty="0">
                <a:latin typeface="Times New Roman"/>
                <a:sym typeface="Wingdings" pitchFamily="2" charset="2"/>
              </a:rPr>
              <a:t>”</a:t>
            </a:r>
            <a:endParaRPr lang="en-US" sz="2800" dirty="0">
              <a:sym typeface="Wingdings" pitchFamily="2" charset="2"/>
            </a:endParaRPr>
          </a:p>
          <a:p>
            <a:pPr algn="l" rtl="0">
              <a:lnSpc>
                <a:spcPct val="90000"/>
              </a:lnSpc>
            </a:pPr>
            <a:r>
              <a:rPr lang="en-US" sz="2800" b="1" dirty="0">
                <a:solidFill>
                  <a:srgbClr val="00B050"/>
                </a:solidFill>
                <a:sym typeface="Wingdings" pitchFamily="2" charset="2"/>
              </a:rPr>
              <a:t>Trade-off</a:t>
            </a:r>
            <a:r>
              <a:rPr lang="en-US" sz="2800" dirty="0">
                <a:sym typeface="Wingdings" pitchFamily="2" charset="2"/>
              </a:rPr>
              <a:t> between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exploration</a:t>
            </a:r>
            <a:r>
              <a:rPr lang="en-US" sz="2800" dirty="0">
                <a:sym typeface="Wingdings" pitchFamily="2" charset="2"/>
              </a:rPr>
              <a:t> and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exploitation</a:t>
            </a:r>
            <a:r>
              <a:rPr lang="en-US" sz="2800" dirty="0">
                <a:sym typeface="Wingdings" pitchFamily="2" charset="2"/>
              </a:rPr>
              <a:t> of the search space</a:t>
            </a:r>
          </a:p>
          <a:p>
            <a:pPr algn="l" rtl="0">
              <a:lnSpc>
                <a:spcPct val="90000"/>
              </a:lnSpc>
            </a:pPr>
            <a:endParaRPr lang="en-US" sz="2800" dirty="0">
              <a:sym typeface="Wingdings" pitchFamily="2" charset="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800" dirty="0">
                <a:sym typeface="Wingdings" pitchFamily="2" charset="2"/>
              </a:rPr>
              <a:t>Next we shall discuss possible selection methods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4351-00A1-414E-B8FF-50A520341C02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4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8153400" cy="641350"/>
          </a:xfrm>
        </p:spPr>
        <p:txBody>
          <a:bodyPr/>
          <a:lstStyle/>
          <a:p>
            <a:pPr rtl="0"/>
            <a:r>
              <a:rPr lang="en-US" sz="3600"/>
              <a:t>Fitness Proportionate Selection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01800"/>
            <a:ext cx="8153400" cy="3382963"/>
          </a:xfrm>
        </p:spPr>
        <p:txBody>
          <a:bodyPr/>
          <a:lstStyle/>
          <a:p>
            <a:pPr algn="l" rtl="0"/>
            <a:r>
              <a:rPr lang="en-US" sz="2800"/>
              <a:t>Derived by Holland as the optimal trade-off between exploration and exploitation</a:t>
            </a:r>
          </a:p>
          <a:p>
            <a:pPr algn="l" rtl="0">
              <a:buFontTx/>
              <a:buNone/>
            </a:pPr>
            <a:endParaRPr lang="en-US" sz="1400"/>
          </a:p>
          <a:p>
            <a:pPr algn="ctr" rtl="0">
              <a:buFontTx/>
              <a:buNone/>
            </a:pPr>
            <a:r>
              <a:rPr lang="en-US" sz="2800">
                <a:solidFill>
                  <a:srgbClr val="FFFF66"/>
                </a:solidFill>
              </a:rPr>
              <a:t>Drawbacks</a:t>
            </a:r>
          </a:p>
          <a:p>
            <a:pPr algn="l" rtl="0"/>
            <a:r>
              <a:rPr lang="en-US" sz="2800"/>
              <a:t>Different selection for </a:t>
            </a:r>
            <a:r>
              <a:rPr lang="en-US" sz="2800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i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i="1">
                <a:latin typeface="Times New Roman" pitchFamily="18" charset="0"/>
                <a:cs typeface="Times New Roman" pitchFamily="18" charset="0"/>
              </a:rPr>
              <a:t>(x) </a:t>
            </a:r>
            <a:r>
              <a:rPr lang="en-US" sz="2800" i="1"/>
              <a:t>and </a:t>
            </a:r>
            <a:r>
              <a:rPr lang="en-US" sz="2800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i="1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i="1">
                <a:latin typeface="Times New Roman" pitchFamily="18" charset="0"/>
                <a:cs typeface="Times New Roman" pitchFamily="18" charset="0"/>
              </a:rPr>
              <a:t>(x) = f</a:t>
            </a:r>
            <a:r>
              <a:rPr lang="en-US" sz="2800" i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i="1">
                <a:latin typeface="Times New Roman" pitchFamily="18" charset="0"/>
                <a:cs typeface="Times New Roman" pitchFamily="18" charset="0"/>
              </a:rPr>
              <a:t>(x) + c </a:t>
            </a:r>
          </a:p>
          <a:p>
            <a:pPr algn="l" rtl="0"/>
            <a:r>
              <a:rPr lang="en-US" sz="2800" i="1"/>
              <a:t>Superindividuals</a:t>
            </a:r>
            <a:r>
              <a:rPr lang="en-US" sz="28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/>
              <a:t>cause convergence (that may be premature)</a:t>
            </a:r>
            <a:endParaRPr lang="en-US" sz="28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8C9C-F1C9-48BD-89C2-A97093BB8EE5}" type="slidenum">
              <a:rPr lang="en-US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7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41350"/>
          </a:xfrm>
        </p:spPr>
        <p:txBody>
          <a:bodyPr/>
          <a:lstStyle/>
          <a:p>
            <a:pPr rtl="0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Linear Ranking Selection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B8BC7-CB65-47ED-A182-2A640F80B77C}" type="slidenum">
              <a:rPr lang="en-US"/>
              <a:pPr/>
              <a:t>32</a:t>
            </a:fld>
            <a:endParaRPr lang="en-US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685800" y="19050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322263" y="1341438"/>
            <a:ext cx="8497887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Based on sorting of individuals by decreasing fitness</a:t>
            </a:r>
          </a:p>
          <a:p>
            <a:pPr algn="l"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probability to be extracted for the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individual    in the ranking is defined as</a:t>
            </a:r>
          </a:p>
        </p:txBody>
      </p:sp>
      <p:graphicFrame>
        <p:nvGraphicFramePr>
          <p:cNvPr id="450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997814"/>
              </p:ext>
            </p:extLst>
          </p:nvPr>
        </p:nvGraphicFramePr>
        <p:xfrm>
          <a:off x="1857375" y="3213100"/>
          <a:ext cx="378142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" name="Equation" r:id="rId3" imgW="2197080" imgH="431640" progId="Equation.3">
                  <p:embed/>
                </p:oleObj>
              </mc:Choice>
              <mc:Fallback>
                <p:oleObj name="Equation" r:id="rId3" imgW="2197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3213100"/>
                        <a:ext cx="3781425" cy="7429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389731" y="4334391"/>
            <a:ext cx="83629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Math1" pitchFamily="2" charset="2"/>
              </a:rPr>
              <a:t>where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Math1" pitchFamily="2" charset="2"/>
              </a:rPr>
              <a:t>b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Math1" pitchFamily="2" charset="2"/>
              </a:rPr>
              <a:t> can be interpreted as the expected sampling rate of the best individual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4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486650" cy="641350"/>
          </a:xfrm>
        </p:spPr>
        <p:txBody>
          <a:bodyPr/>
          <a:lstStyle/>
          <a:p>
            <a:pPr rtl="0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Local Tournament Selection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09C99-E141-4964-BF91-8AD394DA3672}" type="slidenum">
              <a:rPr lang="en-US"/>
              <a:pPr/>
              <a:t>33</a:t>
            </a:fld>
            <a:endParaRPr lang="en-US"/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228600" y="1569720"/>
            <a:ext cx="8686800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Extracts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individuals from the population with uniform probability (without re-insertion) and makes them play a “tournament”,  where the probability for an individual to win is generally proportional to its fitness</a:t>
            </a:r>
          </a:p>
          <a:p>
            <a:pPr algn="l" rtl="0"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Selection pressure is directly proportional to the number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participants</a:t>
            </a:r>
          </a:p>
        </p:txBody>
      </p:sp>
    </p:spTree>
    <p:extLst>
      <p:ext uri="{BB962C8B-B14F-4D97-AF65-F5344CB8AC3E}">
        <p14:creationId xmlns:p14="http://schemas.microsoft.com/office/powerpoint/2010/main" val="189112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60425"/>
            <a:ext cx="7415213" cy="641350"/>
          </a:xfrm>
        </p:spPr>
        <p:txBody>
          <a:bodyPr/>
          <a:lstStyle/>
          <a:p>
            <a:pPr rtl="0"/>
            <a:r>
              <a:rPr lang="en-US" sz="3600"/>
              <a:t>Recombination (Crossover)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9920-1117-4A61-BC94-B9D796E45FC7}" type="slidenum">
              <a:rPr lang="en-US"/>
              <a:pPr/>
              <a:t>34</a:t>
            </a:fld>
            <a:endParaRPr lang="en-US"/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1325563" y="1995488"/>
            <a:ext cx="6415087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</a:rPr>
              <a:t>* Enables the evolutionary process     	to move toward promising 	regions of the search space</a:t>
            </a:r>
          </a:p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</a:rPr>
              <a:t>* Matches good parents</a:t>
            </a:r>
            <a:r>
              <a:rPr lang="en-US" sz="2800">
                <a:latin typeface="Times New Roman"/>
              </a:rPr>
              <a:t>’</a:t>
            </a:r>
            <a:r>
              <a:rPr lang="en-US" sz="2800">
                <a:latin typeface="Arial" charset="0"/>
              </a:rPr>
              <a:t> sub-solutions 	to construct better offspring</a:t>
            </a:r>
          </a:p>
        </p:txBody>
      </p:sp>
    </p:spTree>
    <p:extLst>
      <p:ext uri="{BB962C8B-B14F-4D97-AF65-F5344CB8AC3E}">
        <p14:creationId xmlns:p14="http://schemas.microsoft.com/office/powerpoint/2010/main" val="393078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60425"/>
            <a:ext cx="6407150" cy="641350"/>
          </a:xfrm>
        </p:spPr>
        <p:txBody>
          <a:bodyPr/>
          <a:lstStyle/>
          <a:p>
            <a:pPr rtl="0"/>
            <a:r>
              <a:rPr lang="en-US" sz="3600"/>
              <a:t>Mutation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075613" cy="3392488"/>
          </a:xfrm>
        </p:spPr>
        <p:txBody>
          <a:bodyPr/>
          <a:lstStyle/>
          <a:p>
            <a:pPr algn="l" rtl="0">
              <a:buFontTx/>
              <a:buNone/>
            </a:pPr>
            <a:r>
              <a:rPr lang="en-US" sz="2800">
                <a:solidFill>
                  <a:srgbClr val="FFFF66"/>
                </a:solidFill>
              </a:rPr>
              <a:t>Purpose</a:t>
            </a:r>
            <a:r>
              <a:rPr lang="en-US" sz="2800"/>
              <a:t>: to simulate the effect of errors that happen with low probability during duplication</a:t>
            </a:r>
          </a:p>
          <a:p>
            <a:pPr algn="l" rtl="0">
              <a:buFontTx/>
              <a:buNone/>
            </a:pPr>
            <a:endParaRPr lang="en-US" sz="2800"/>
          </a:p>
          <a:p>
            <a:pPr algn="l" rtl="0">
              <a:buFontTx/>
              <a:buNone/>
            </a:pPr>
            <a:r>
              <a:rPr lang="en-US" sz="2800">
                <a:solidFill>
                  <a:srgbClr val="FFFF66"/>
                </a:solidFill>
              </a:rPr>
              <a:t>Results</a:t>
            </a:r>
            <a:r>
              <a:rPr lang="en-US" sz="2800"/>
              <a:t>:</a:t>
            </a:r>
          </a:p>
          <a:p>
            <a:pPr algn="l" rtl="0">
              <a:buFontTx/>
              <a:buNone/>
            </a:pPr>
            <a:r>
              <a:rPr lang="en-US" sz="2800"/>
              <a:t>- Movement in the search space</a:t>
            </a:r>
          </a:p>
          <a:p>
            <a:pPr algn="l" rtl="0">
              <a:buFontTx/>
              <a:buNone/>
            </a:pPr>
            <a:r>
              <a:rPr lang="en-US" sz="2800"/>
              <a:t>- Restoration of lost information to the population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EA98-85CC-420A-95C8-3FDC38D0FA83}" type="slidenum">
              <a:rPr lang="en-US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0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60425"/>
            <a:ext cx="7486650" cy="641350"/>
          </a:xfrm>
        </p:spPr>
        <p:txBody>
          <a:bodyPr/>
          <a:lstStyle/>
          <a:p>
            <a:pPr rtl="0"/>
            <a:r>
              <a:rPr lang="en-US" sz="3600"/>
              <a:t>Evaluation (fitness function)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197100"/>
            <a:ext cx="7772400" cy="2455863"/>
          </a:xfrm>
        </p:spPr>
        <p:txBody>
          <a:bodyPr/>
          <a:lstStyle/>
          <a:p>
            <a:pPr algn="l" rtl="0"/>
            <a:r>
              <a:rPr lang="en-US" sz="2800"/>
              <a:t>Solution is only as good as the evaluation function; choosing a good one is often the hardest part</a:t>
            </a:r>
          </a:p>
          <a:p>
            <a:pPr algn="l" rtl="0"/>
            <a:r>
              <a:rPr lang="en-US" sz="2800"/>
              <a:t>Similar-encoded solutions should have a similar fitness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B0F8-4996-4BCE-82D3-9F9A1F21B54F}" type="slidenum">
              <a:rPr lang="en-US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60425"/>
            <a:ext cx="7270750" cy="641350"/>
          </a:xfrm>
        </p:spPr>
        <p:txBody>
          <a:bodyPr/>
          <a:lstStyle/>
          <a:p>
            <a:pPr rtl="0"/>
            <a:r>
              <a:rPr lang="en-US" sz="3600"/>
              <a:t>Termination condition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916113"/>
            <a:ext cx="8458200" cy="3313112"/>
          </a:xfrm>
        </p:spPr>
        <p:txBody>
          <a:bodyPr/>
          <a:lstStyle/>
          <a:p>
            <a:pPr algn="ctr" rtl="0">
              <a:buFontTx/>
              <a:buNone/>
            </a:pPr>
            <a:r>
              <a:rPr lang="en-US" sz="2800">
                <a:solidFill>
                  <a:srgbClr val="FFFF66"/>
                </a:solidFill>
              </a:rPr>
              <a:t>Examples</a:t>
            </a:r>
            <a:r>
              <a:rPr lang="en-US" sz="2800"/>
              <a:t>:</a:t>
            </a:r>
          </a:p>
          <a:p>
            <a:pPr algn="ctr" rtl="0">
              <a:buFontTx/>
              <a:buNone/>
            </a:pPr>
            <a:endParaRPr lang="en-US" sz="1400"/>
          </a:p>
          <a:p>
            <a:pPr algn="l" rtl="0"/>
            <a:r>
              <a:rPr lang="en-US" sz="2800"/>
              <a:t>A pre-determined number of generations or time has elapsed</a:t>
            </a:r>
          </a:p>
          <a:p>
            <a:pPr algn="l" rtl="0"/>
            <a:r>
              <a:rPr lang="en-US" sz="2800"/>
              <a:t>A satisfactory solution has been achieved</a:t>
            </a:r>
          </a:p>
          <a:p>
            <a:pPr algn="l" rtl="0"/>
            <a:r>
              <a:rPr lang="en-US" sz="2800"/>
              <a:t>No improvement in solution quality has taken place for a pre-determined number of generations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1615-951E-401B-8B55-769561995A9E}" type="slidenum">
              <a:rPr lang="en-US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0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11150"/>
            <a:ext cx="7620000" cy="1739900"/>
          </a:xfrm>
        </p:spPr>
        <p:txBody>
          <a:bodyPr/>
          <a:lstStyle/>
          <a:p>
            <a:r>
              <a:rPr lang="en-US" sz="3600"/>
              <a:t>Another Example:</a:t>
            </a:r>
            <a:br>
              <a:rPr lang="en-US" sz="3600"/>
            </a:br>
            <a:r>
              <a:rPr lang="en-US" sz="3600"/>
              <a:t>The Traveling Salesman Problem (TSP)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8AA1-1809-4E1C-9760-3997AC2F4D51}" type="slidenum">
              <a:rPr lang="en-US"/>
              <a:pPr/>
              <a:t>38</a:t>
            </a:fld>
            <a:endParaRPr lang="en-US"/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609600" y="2895600"/>
            <a:ext cx="807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endParaRPr lang="en-US" sz="2800">
              <a:latin typeface="Arial" charset="0"/>
              <a:cs typeface="Arial" charset="0"/>
            </a:endParaRP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304800" y="2209800"/>
            <a:ext cx="868680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The traveling salesman must visit every city in his territory exactly once and then return to the starting point; given the cost of travel between all cities, how should he plan his itinerary for minimum total cost of the entire tour?</a:t>
            </a:r>
          </a:p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TSP </a:t>
            </a:r>
            <a:r>
              <a:rPr lang="en-US" sz="2800">
                <a:latin typeface="Arial" charset="0"/>
                <a:cs typeface="Arial" charset="0"/>
                <a:sym typeface="Symbol" pitchFamily="18" charset="2"/>
              </a:rPr>
              <a:t></a:t>
            </a:r>
            <a:r>
              <a:rPr lang="en-US" sz="2800">
                <a:latin typeface="Arial" charset="0"/>
                <a:cs typeface="Arial" charset="0"/>
              </a:rPr>
              <a:t> NP-Complete</a:t>
            </a:r>
          </a:p>
          <a:p>
            <a:pPr algn="l" rtl="0">
              <a:spcBef>
                <a:spcPct val="50000"/>
              </a:spcBef>
            </a:pPr>
            <a:r>
              <a:rPr lang="en-US" sz="2800">
                <a:solidFill>
                  <a:srgbClr val="FFFF66"/>
                </a:solidFill>
                <a:latin typeface="Arial" charset="0"/>
                <a:cs typeface="Arial" charset="0"/>
              </a:rPr>
              <a:t>Note</a:t>
            </a:r>
            <a:r>
              <a:rPr lang="en-US" sz="2800">
                <a:latin typeface="Arial" charset="0"/>
                <a:cs typeface="Arial" charset="0"/>
              </a:rPr>
              <a:t>: we shall discuss a single possible approach    	to approximate the TSP by GAs</a:t>
            </a:r>
          </a:p>
        </p:txBody>
      </p:sp>
    </p:spTree>
    <p:extLst>
      <p:ext uri="{BB962C8B-B14F-4D97-AF65-F5344CB8AC3E}">
        <p14:creationId xmlns:p14="http://schemas.microsoft.com/office/powerpoint/2010/main" val="403787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1190625"/>
          </a:xfrm>
        </p:spPr>
        <p:txBody>
          <a:bodyPr/>
          <a:lstStyle/>
          <a:p>
            <a:pPr rtl="0"/>
            <a:r>
              <a:rPr lang="en-US" sz="3600"/>
              <a:t>TSP (Representation, Evaluation, Initialization and Selection)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82F5-6DBA-4AEF-98C3-038100877A68}" type="slidenum">
              <a:rPr lang="en-US"/>
              <a:pPr/>
              <a:t>39</a:t>
            </a:fld>
            <a:endParaRPr lang="en-US"/>
          </a:p>
        </p:txBody>
      </p:sp>
      <p:sp>
        <p:nvSpPr>
          <p:cNvPr id="73731" name="Text Box 1027"/>
          <p:cNvSpPr txBox="1">
            <a:spLocks noChangeArrowheads="1"/>
          </p:cNvSpPr>
          <p:nvPr/>
        </p:nvSpPr>
        <p:spPr bwMode="auto">
          <a:xfrm>
            <a:off x="609600" y="2209800"/>
            <a:ext cx="784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endParaRPr lang="en-US" sz="2800">
              <a:latin typeface="Arial" charset="0"/>
              <a:cs typeface="Arial" charset="0"/>
            </a:endParaRPr>
          </a:p>
        </p:txBody>
      </p:sp>
      <p:sp>
        <p:nvSpPr>
          <p:cNvPr id="73732" name="Text Box 1028"/>
          <p:cNvSpPr txBox="1">
            <a:spLocks noChangeArrowheads="1"/>
          </p:cNvSpPr>
          <p:nvPr/>
        </p:nvSpPr>
        <p:spPr bwMode="auto">
          <a:xfrm>
            <a:off x="685800" y="1524000"/>
            <a:ext cx="8229600" cy="428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A vector </a:t>
            </a:r>
            <a:r>
              <a:rPr lang="en-US" sz="2800" i="1">
                <a:cs typeface="Times New Roman" pitchFamily="18" charset="0"/>
              </a:rPr>
              <a:t>v</a:t>
            </a:r>
            <a:r>
              <a:rPr lang="en-US" sz="2800">
                <a:cs typeface="Times New Roman" pitchFamily="18" charset="0"/>
              </a:rPr>
              <a:t> = (</a:t>
            </a:r>
            <a:r>
              <a:rPr lang="en-US" sz="2800" i="1">
                <a:cs typeface="Times New Roman" pitchFamily="18" charset="0"/>
              </a:rPr>
              <a:t>i</a:t>
            </a:r>
            <a:r>
              <a:rPr lang="en-US" sz="2800" baseline="-25000">
                <a:cs typeface="Times New Roman" pitchFamily="18" charset="0"/>
              </a:rPr>
              <a:t>1 </a:t>
            </a:r>
            <a:r>
              <a:rPr lang="en-US" sz="2800" i="1">
                <a:cs typeface="Times New Roman" pitchFamily="18" charset="0"/>
              </a:rPr>
              <a:t>i</a:t>
            </a:r>
            <a:r>
              <a:rPr lang="en-US" sz="2800" baseline="-25000">
                <a:cs typeface="Times New Roman" pitchFamily="18" charset="0"/>
              </a:rPr>
              <a:t>2… </a:t>
            </a:r>
            <a:r>
              <a:rPr lang="en-US" sz="2800" i="1">
                <a:cs typeface="Times New Roman" pitchFamily="18" charset="0"/>
              </a:rPr>
              <a:t>i</a:t>
            </a:r>
            <a:r>
              <a:rPr lang="en-US" sz="2800" baseline="-25000">
                <a:cs typeface="Times New Roman" pitchFamily="18" charset="0"/>
              </a:rPr>
              <a:t>n</a:t>
            </a:r>
            <a:r>
              <a:rPr lang="en-US" sz="2800">
                <a:cs typeface="Times New Roman" pitchFamily="18" charset="0"/>
              </a:rPr>
              <a:t>) </a:t>
            </a:r>
            <a:r>
              <a:rPr lang="en-US" sz="2800">
                <a:latin typeface="Arial" charset="0"/>
                <a:cs typeface="Arial" charset="0"/>
              </a:rPr>
              <a:t>represents a tour (</a:t>
            </a:r>
            <a:r>
              <a:rPr lang="en-US" sz="2800" i="1">
                <a:cs typeface="Times New Roman" pitchFamily="18" charset="0"/>
              </a:rPr>
              <a:t>v</a:t>
            </a:r>
            <a:r>
              <a:rPr lang="en-US" sz="2800">
                <a:latin typeface="Arial" charset="0"/>
                <a:cs typeface="Arial" charset="0"/>
              </a:rPr>
              <a:t> is a permutation of {1,2,…,n})</a:t>
            </a:r>
          </a:p>
          <a:p>
            <a:pPr algn="l" rtl="0">
              <a:spcBef>
                <a:spcPct val="50000"/>
              </a:spcBef>
            </a:pPr>
            <a:endParaRPr lang="en-US" sz="1000">
              <a:latin typeface="Arial" charset="0"/>
              <a:cs typeface="Arial" charset="0"/>
            </a:endParaRPr>
          </a:p>
          <a:p>
            <a:pPr algn="l" rtl="0">
              <a:spcBef>
                <a:spcPct val="20000"/>
              </a:spcBef>
              <a:buSzPct val="85000"/>
            </a:pPr>
            <a:r>
              <a:rPr lang="en-US" sz="2800">
                <a:latin typeface="Arial" charset="0"/>
                <a:cs typeface="Times New Roman (Hebrew)" charset="-79"/>
              </a:rPr>
              <a:t>Fitness </a:t>
            </a:r>
            <a:r>
              <a:rPr lang="en-US" sz="2800" i="1">
                <a:cs typeface="Times New Roman" pitchFamily="18" charset="0"/>
              </a:rPr>
              <a:t>f</a:t>
            </a:r>
            <a:r>
              <a:rPr lang="en-US" sz="2800">
                <a:latin typeface="Arial" charset="0"/>
                <a:cs typeface="Times New Roman (Hebrew)" charset="-79"/>
              </a:rPr>
              <a:t> of a solution is the inverse cost of the corresponding tour</a:t>
            </a:r>
          </a:p>
          <a:p>
            <a:pPr algn="l" rtl="0">
              <a:spcBef>
                <a:spcPct val="50000"/>
              </a:spcBef>
            </a:pPr>
            <a:endParaRPr lang="en-US" sz="1000">
              <a:latin typeface="Arial" charset="0"/>
              <a:cs typeface="Arial" charset="0"/>
            </a:endParaRPr>
          </a:p>
          <a:p>
            <a:pPr algn="l" rtl="0">
              <a:spcBef>
                <a:spcPct val="50000"/>
              </a:spcBef>
            </a:pPr>
            <a:r>
              <a:rPr lang="en-US" sz="2800">
                <a:solidFill>
                  <a:srgbClr val="FFFF66"/>
                </a:solidFill>
                <a:latin typeface="Arial" charset="0"/>
                <a:cs typeface="Arial" charset="0"/>
              </a:rPr>
              <a:t>Initialization</a:t>
            </a:r>
            <a:r>
              <a:rPr lang="en-US" sz="2800">
                <a:latin typeface="Arial" charset="0"/>
                <a:cs typeface="Arial" charset="0"/>
              </a:rPr>
              <a:t>: use either some heuristics, or a random sample of permutations of {1,2,…,n}</a:t>
            </a:r>
          </a:p>
          <a:p>
            <a:pPr algn="l" rtl="0">
              <a:spcBef>
                <a:spcPct val="50000"/>
              </a:spcBef>
            </a:pPr>
            <a:endParaRPr lang="en-US" sz="1000">
              <a:latin typeface="Arial" charset="0"/>
              <a:cs typeface="Arial" charset="0"/>
            </a:endParaRPr>
          </a:p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We shall use the fitness proportionate selection</a:t>
            </a:r>
          </a:p>
        </p:txBody>
      </p:sp>
    </p:spTree>
    <p:extLst>
      <p:ext uri="{BB962C8B-B14F-4D97-AF65-F5344CB8AC3E}">
        <p14:creationId xmlns:p14="http://schemas.microsoft.com/office/powerpoint/2010/main" val="369856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685800"/>
            <a:ext cx="8610600" cy="2743200"/>
          </a:xfr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just" rtl="0"/>
            <a:r>
              <a:rPr lang="en-US" sz="3600" dirty="0">
                <a:solidFill>
                  <a:schemeClr val="tx1"/>
                </a:solidFill>
              </a:rPr>
              <a:t>A genetic algorithm maintains a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FFF66"/>
                </a:solidFill>
              </a:rPr>
              <a:t>population of candidate solutions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tx1"/>
                </a:solidFill>
              </a:rPr>
              <a:t>for the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FFF66"/>
                </a:solidFill>
              </a:rPr>
              <a:t>problem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tx1"/>
                </a:solidFill>
              </a:rPr>
              <a:t>at hand</a:t>
            </a:r>
            <a:r>
              <a:rPr lang="en-US" sz="3600" dirty="0" smtClean="0">
                <a:solidFill>
                  <a:schemeClr val="tx1"/>
                </a:solidFill>
              </a:rPr>
              <a:t>, and </a:t>
            </a:r>
            <a:r>
              <a:rPr lang="en-US" sz="3600" dirty="0">
                <a:solidFill>
                  <a:schemeClr val="tx1"/>
                </a:solidFill>
              </a:rPr>
              <a:t>makes it evolve </a:t>
            </a:r>
            <a:r>
              <a:rPr lang="en-US" sz="3600" dirty="0" smtClean="0">
                <a:solidFill>
                  <a:schemeClr val="tx1"/>
                </a:solidFill>
              </a:rPr>
              <a:t>by </a:t>
            </a:r>
            <a:r>
              <a:rPr lang="en-US" sz="3600" dirty="0" smtClean="0">
                <a:solidFill>
                  <a:srgbClr val="FFFF66"/>
                </a:solidFill>
              </a:rPr>
              <a:t>iteratively applying  a </a:t>
            </a:r>
            <a:r>
              <a:rPr lang="en-US" sz="3600" dirty="0">
                <a:solidFill>
                  <a:srgbClr val="FFFF66"/>
                </a:solidFill>
              </a:rPr>
              <a:t>set of stochastic operators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87B74-C2C1-42ED-AE6C-4F1968172C60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9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41350"/>
          </a:xfrm>
        </p:spPr>
        <p:txBody>
          <a:bodyPr/>
          <a:lstStyle/>
          <a:p>
            <a:pPr rtl="0"/>
            <a:r>
              <a:rPr lang="en-US" sz="3600"/>
              <a:t>TSP (Crossover1)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7485-4C23-43F7-9885-9AACCD85BB30}" type="slidenum">
              <a:rPr lang="en-US"/>
              <a:pPr/>
              <a:t>40</a:t>
            </a:fld>
            <a:endParaRPr lang="en-US"/>
          </a:p>
        </p:txBody>
      </p:sp>
      <p:sp>
        <p:nvSpPr>
          <p:cNvPr id="74756" name="Text Box 1028"/>
          <p:cNvSpPr txBox="1">
            <a:spLocks noChangeArrowheads="1"/>
          </p:cNvSpPr>
          <p:nvPr/>
        </p:nvSpPr>
        <p:spPr bwMode="auto">
          <a:xfrm>
            <a:off x="228600" y="1295400"/>
            <a:ext cx="87630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OX – builds offspring by choosing a sub-sequence of a tour from one parent and preserving the relative order of cities from the other parent and feasibility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solidFill>
                  <a:srgbClr val="FFFF66"/>
                </a:solidFill>
                <a:latin typeface="Arial" charset="0"/>
                <a:cs typeface="Arial" charset="0"/>
              </a:rPr>
              <a:t>Example</a:t>
            </a:r>
            <a:r>
              <a:rPr lang="en-US" sz="2800">
                <a:latin typeface="Arial" charset="0"/>
                <a:cs typeface="Arial" charset="0"/>
              </a:rPr>
              <a:t>:</a:t>
            </a:r>
          </a:p>
          <a:p>
            <a:pPr algn="l" rtl="0">
              <a:spcBef>
                <a:spcPct val="50000"/>
              </a:spcBef>
            </a:pPr>
            <a:r>
              <a:rPr lang="en-US" i="1">
                <a:latin typeface="Arial" charset="0"/>
                <a:cs typeface="Arial" charset="0"/>
              </a:rPr>
              <a:t>p</a:t>
            </a:r>
            <a:r>
              <a:rPr lang="en-US" baseline="-25000">
                <a:latin typeface="Arial" charset="0"/>
                <a:cs typeface="Arial" charset="0"/>
              </a:rPr>
              <a:t>1</a:t>
            </a:r>
            <a:r>
              <a:rPr lang="en-US">
                <a:latin typeface="Arial" charset="0"/>
                <a:cs typeface="Arial" charset="0"/>
              </a:rPr>
              <a:t> </a:t>
            </a:r>
            <a:r>
              <a:rPr lang="en-US">
                <a:cs typeface="Times New Roman" pitchFamily="18" charset="0"/>
              </a:rPr>
              <a:t>= (1 2 3 </a:t>
            </a:r>
            <a:r>
              <a:rPr lang="en-US">
                <a:solidFill>
                  <a:schemeClr val="hlink"/>
                </a:solidFill>
                <a:cs typeface="Times New Roman" pitchFamily="18" charset="0"/>
              </a:rPr>
              <a:t>4 5 6 7</a:t>
            </a:r>
            <a:r>
              <a:rPr lang="en-US">
                <a:cs typeface="Times New Roman" pitchFamily="18" charset="0"/>
              </a:rPr>
              <a:t> 8 9) and</a:t>
            </a:r>
          </a:p>
          <a:p>
            <a:pPr algn="l" rtl="0">
              <a:spcBef>
                <a:spcPct val="50000"/>
              </a:spcBef>
            </a:pPr>
            <a:r>
              <a:rPr lang="en-US" i="1">
                <a:latin typeface="Arial" charset="0"/>
                <a:cs typeface="Arial" charset="0"/>
              </a:rPr>
              <a:t>p</a:t>
            </a:r>
            <a:r>
              <a:rPr lang="en-US" baseline="-25000">
                <a:latin typeface="Arial" charset="0"/>
                <a:cs typeface="Arial" charset="0"/>
              </a:rPr>
              <a:t>2</a:t>
            </a:r>
            <a:r>
              <a:rPr lang="en-US">
                <a:latin typeface="Arial" charset="0"/>
                <a:cs typeface="Arial" charset="0"/>
              </a:rPr>
              <a:t> </a:t>
            </a:r>
            <a:r>
              <a:rPr lang="en-US">
                <a:cs typeface="Times New Roman" pitchFamily="18" charset="0"/>
              </a:rPr>
              <a:t>= (4 5 2 </a:t>
            </a:r>
            <a:r>
              <a:rPr lang="en-US">
                <a:solidFill>
                  <a:schemeClr val="hlink"/>
                </a:solidFill>
                <a:cs typeface="Times New Roman" pitchFamily="18" charset="0"/>
              </a:rPr>
              <a:t>1 8 7 6</a:t>
            </a:r>
            <a:r>
              <a:rPr lang="en-US">
                <a:cs typeface="Times New Roman" pitchFamily="18" charset="0"/>
              </a:rPr>
              <a:t> 9 3)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latin typeface="Arial" charset="0"/>
                <a:cs typeface="Arial" charset="0"/>
              </a:rPr>
              <a:t>First, the segments between cut points are copied into offspring</a:t>
            </a:r>
          </a:p>
          <a:p>
            <a:pPr algn="l" rtl="0">
              <a:spcBef>
                <a:spcPct val="50000"/>
              </a:spcBef>
            </a:pPr>
            <a:r>
              <a:rPr lang="en-US" i="1">
                <a:latin typeface="Arial" charset="0"/>
                <a:cs typeface="Arial" charset="0"/>
              </a:rPr>
              <a:t>o</a:t>
            </a:r>
            <a:r>
              <a:rPr lang="en-US" baseline="-25000">
                <a:latin typeface="Arial" charset="0"/>
                <a:cs typeface="Arial" charset="0"/>
              </a:rPr>
              <a:t>1</a:t>
            </a:r>
            <a:r>
              <a:rPr lang="en-US">
                <a:latin typeface="Arial" charset="0"/>
                <a:cs typeface="Arial" charset="0"/>
              </a:rPr>
              <a:t> </a:t>
            </a:r>
            <a:r>
              <a:rPr lang="en-US">
                <a:cs typeface="Times New Roman" pitchFamily="18" charset="0"/>
              </a:rPr>
              <a:t>= (x x x </a:t>
            </a:r>
            <a:r>
              <a:rPr lang="en-US">
                <a:solidFill>
                  <a:schemeClr val="hlink"/>
                </a:solidFill>
                <a:cs typeface="Times New Roman" pitchFamily="18" charset="0"/>
              </a:rPr>
              <a:t>4 5 6 7</a:t>
            </a:r>
            <a:r>
              <a:rPr lang="en-US">
                <a:cs typeface="Times New Roman" pitchFamily="18" charset="0"/>
              </a:rPr>
              <a:t> x x) and</a:t>
            </a:r>
          </a:p>
          <a:p>
            <a:pPr algn="l" rtl="0">
              <a:spcBef>
                <a:spcPct val="50000"/>
              </a:spcBef>
            </a:pPr>
            <a:r>
              <a:rPr lang="en-US" i="1">
                <a:latin typeface="Arial" charset="0"/>
                <a:cs typeface="Arial" charset="0"/>
              </a:rPr>
              <a:t>o</a:t>
            </a:r>
            <a:r>
              <a:rPr lang="en-US" baseline="-25000">
                <a:latin typeface="Arial" charset="0"/>
                <a:cs typeface="Arial" charset="0"/>
              </a:rPr>
              <a:t>2</a:t>
            </a:r>
            <a:r>
              <a:rPr lang="en-US">
                <a:latin typeface="Arial" charset="0"/>
                <a:cs typeface="Arial" charset="0"/>
              </a:rPr>
              <a:t> </a:t>
            </a:r>
            <a:r>
              <a:rPr lang="en-US">
                <a:cs typeface="Times New Roman" pitchFamily="18" charset="0"/>
              </a:rPr>
              <a:t>= (x x x </a:t>
            </a:r>
            <a:r>
              <a:rPr lang="en-US">
                <a:solidFill>
                  <a:schemeClr val="hlink"/>
                </a:solidFill>
                <a:cs typeface="Times New Roman" pitchFamily="18" charset="0"/>
              </a:rPr>
              <a:t>1 8 7 6</a:t>
            </a:r>
            <a:r>
              <a:rPr lang="en-US">
                <a:cs typeface="Times New Roman" pitchFamily="18" charset="0"/>
              </a:rPr>
              <a:t> x x)</a:t>
            </a: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50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239000" cy="641350"/>
          </a:xfrm>
        </p:spPr>
        <p:txBody>
          <a:bodyPr/>
          <a:lstStyle/>
          <a:p>
            <a:pPr rtl="0"/>
            <a:r>
              <a:rPr lang="en-US" sz="3600"/>
              <a:t>TSP (Crossover2)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990A6-3A8D-4282-B8E1-D9A63C692528}" type="slidenum">
              <a:rPr lang="en-US"/>
              <a:pPr/>
              <a:t>41</a:t>
            </a:fld>
            <a:endParaRPr lang="en-US"/>
          </a:p>
        </p:txBody>
      </p:sp>
      <p:sp>
        <p:nvSpPr>
          <p:cNvPr id="75779" name="Text Box 1027"/>
          <p:cNvSpPr txBox="1">
            <a:spLocks noChangeArrowheads="1"/>
          </p:cNvSpPr>
          <p:nvPr/>
        </p:nvSpPr>
        <p:spPr bwMode="auto">
          <a:xfrm>
            <a:off x="381000" y="1328738"/>
            <a:ext cx="8458200" cy="429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>
                <a:latin typeface="Arial" charset="0"/>
                <a:cs typeface="Arial" charset="0"/>
              </a:rPr>
              <a:t>Next, starting from the second cut point of one parent, the cities from the other parent are copied in the same order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latin typeface="Arial" charset="0"/>
                <a:cs typeface="Arial" charset="0"/>
              </a:rPr>
              <a:t>The sequence of the cities in the second parent is 		9 – 3 – 4 – 5 – 2 – 1 – 8 – 7 – 6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latin typeface="Arial" charset="0"/>
                <a:cs typeface="Arial" charset="0"/>
              </a:rPr>
              <a:t>After removal of cities from the first offspring we get 		9 – 3 – 2 – 1 – 8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latin typeface="Arial" charset="0"/>
                <a:cs typeface="Arial" charset="0"/>
              </a:rPr>
              <a:t>This sequence is placed in the first offspring </a:t>
            </a:r>
          </a:p>
          <a:p>
            <a:pPr algn="l" rtl="0">
              <a:spcBef>
                <a:spcPct val="50000"/>
              </a:spcBef>
            </a:pPr>
            <a:r>
              <a:rPr lang="en-US" i="1">
                <a:latin typeface="Arial" charset="0"/>
                <a:cs typeface="Arial" charset="0"/>
              </a:rPr>
              <a:t>o</a:t>
            </a:r>
            <a:r>
              <a:rPr lang="en-US" baseline="-25000">
                <a:latin typeface="Arial" charset="0"/>
                <a:cs typeface="Arial" charset="0"/>
              </a:rPr>
              <a:t>1</a:t>
            </a:r>
            <a:r>
              <a:rPr lang="en-US">
                <a:latin typeface="Arial" charset="0"/>
                <a:cs typeface="Arial" charset="0"/>
              </a:rPr>
              <a:t> </a:t>
            </a:r>
            <a:r>
              <a:rPr lang="en-US">
                <a:cs typeface="Times New Roman" pitchFamily="18" charset="0"/>
              </a:rPr>
              <a:t>= (2 1 8 </a:t>
            </a:r>
            <a:r>
              <a:rPr lang="en-US">
                <a:solidFill>
                  <a:schemeClr val="hlink"/>
                </a:solidFill>
                <a:cs typeface="Times New Roman" pitchFamily="18" charset="0"/>
              </a:rPr>
              <a:t>4 5 6 7</a:t>
            </a:r>
            <a:r>
              <a:rPr lang="en-US">
                <a:cs typeface="Times New Roman" pitchFamily="18" charset="0"/>
              </a:rPr>
              <a:t> 9 3), </a:t>
            </a:r>
            <a:r>
              <a:rPr lang="en-US">
                <a:latin typeface="Arial" charset="0"/>
                <a:cs typeface="Arial" charset="0"/>
              </a:rPr>
              <a:t>and similarly in the second</a:t>
            </a:r>
          </a:p>
          <a:p>
            <a:pPr algn="l" rtl="0">
              <a:spcBef>
                <a:spcPct val="50000"/>
              </a:spcBef>
            </a:pPr>
            <a:r>
              <a:rPr lang="en-US" i="1">
                <a:latin typeface="Arial" charset="0"/>
                <a:cs typeface="Arial" charset="0"/>
              </a:rPr>
              <a:t>o</a:t>
            </a:r>
            <a:r>
              <a:rPr lang="en-US" baseline="-25000">
                <a:latin typeface="Arial" charset="0"/>
                <a:cs typeface="Arial" charset="0"/>
              </a:rPr>
              <a:t>2</a:t>
            </a:r>
            <a:r>
              <a:rPr lang="en-US">
                <a:latin typeface="Arial" charset="0"/>
                <a:cs typeface="Arial" charset="0"/>
              </a:rPr>
              <a:t> </a:t>
            </a:r>
            <a:r>
              <a:rPr lang="en-US">
                <a:cs typeface="Times New Roman" pitchFamily="18" charset="0"/>
              </a:rPr>
              <a:t>= (3 4 5 </a:t>
            </a:r>
            <a:r>
              <a:rPr lang="en-US">
                <a:solidFill>
                  <a:schemeClr val="hlink"/>
                </a:solidFill>
                <a:cs typeface="Times New Roman" pitchFamily="18" charset="0"/>
              </a:rPr>
              <a:t>1 8 7 6</a:t>
            </a:r>
            <a:r>
              <a:rPr lang="en-US">
                <a:cs typeface="Times New Roman" pitchFamily="18" charset="0"/>
              </a:rPr>
              <a:t> 9 2)</a:t>
            </a:r>
          </a:p>
        </p:txBody>
      </p:sp>
    </p:spTree>
    <p:extLst>
      <p:ext uri="{BB962C8B-B14F-4D97-AF65-F5344CB8AC3E}">
        <p14:creationId xmlns:p14="http://schemas.microsoft.com/office/powerpoint/2010/main" val="66368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577850"/>
            <a:ext cx="7086600" cy="641350"/>
          </a:xfrm>
        </p:spPr>
        <p:txBody>
          <a:bodyPr/>
          <a:lstStyle/>
          <a:p>
            <a:pPr rtl="0"/>
            <a:r>
              <a:rPr lang="en-US" sz="3600"/>
              <a:t>TSP (Inversion)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34CB2-3CEA-4DDE-B877-820D961594DC}" type="slidenum">
              <a:rPr lang="en-US"/>
              <a:pPr/>
              <a:t>42</a:t>
            </a:fld>
            <a:endParaRPr lang="en-US"/>
          </a:p>
        </p:txBody>
      </p:sp>
      <p:sp>
        <p:nvSpPr>
          <p:cNvPr id="76803" name="Text Box 1027"/>
          <p:cNvSpPr txBox="1">
            <a:spLocks noChangeArrowheads="1"/>
          </p:cNvSpPr>
          <p:nvPr/>
        </p:nvSpPr>
        <p:spPr bwMode="auto">
          <a:xfrm>
            <a:off x="609600" y="1690688"/>
            <a:ext cx="8077200" cy="3783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The sub-string between two randomly selected points in the path is reversed</a:t>
            </a:r>
            <a:r>
              <a:rPr lang="en-US" sz="3600">
                <a:latin typeface="Arial" charset="0"/>
                <a:cs typeface="Arial" charset="0"/>
              </a:rPr>
              <a:t> </a:t>
            </a:r>
          </a:p>
          <a:p>
            <a:pPr algn="l" rtl="0">
              <a:spcBef>
                <a:spcPct val="50000"/>
              </a:spcBef>
            </a:pPr>
            <a:endParaRPr lang="en-US" sz="1000">
              <a:latin typeface="Arial" charset="0"/>
              <a:cs typeface="Arial" charset="0"/>
            </a:endParaRPr>
          </a:p>
          <a:p>
            <a:pPr algn="l" rtl="0">
              <a:spcBef>
                <a:spcPct val="50000"/>
              </a:spcBef>
            </a:pPr>
            <a:r>
              <a:rPr lang="en-US">
                <a:solidFill>
                  <a:srgbClr val="FFFF66"/>
                </a:solidFill>
                <a:latin typeface="Arial" charset="0"/>
                <a:cs typeface="Arial" charset="0"/>
              </a:rPr>
              <a:t>Example</a:t>
            </a:r>
            <a:r>
              <a:rPr lang="en-US" sz="2800">
                <a:latin typeface="Arial" charset="0"/>
                <a:cs typeface="Arial" charset="0"/>
              </a:rPr>
              <a:t>: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(1 2 </a:t>
            </a:r>
            <a:r>
              <a:rPr lang="en-US">
                <a:solidFill>
                  <a:schemeClr val="hlink"/>
                </a:solidFill>
                <a:cs typeface="Times New Roman" pitchFamily="18" charset="0"/>
              </a:rPr>
              <a:t>3 4 5 6 7</a:t>
            </a:r>
            <a:r>
              <a:rPr lang="en-US">
                <a:cs typeface="Times New Roman" pitchFamily="18" charset="0"/>
              </a:rPr>
              <a:t> 8 9) </a:t>
            </a:r>
            <a:r>
              <a:rPr lang="en-US">
                <a:latin typeface="Arial" charset="0"/>
                <a:cs typeface="Arial" charset="0"/>
              </a:rPr>
              <a:t>is changed into </a:t>
            </a:r>
            <a:r>
              <a:rPr lang="en-US">
                <a:cs typeface="Times New Roman" pitchFamily="18" charset="0"/>
              </a:rPr>
              <a:t>(1 2 </a:t>
            </a:r>
            <a:r>
              <a:rPr lang="en-US">
                <a:solidFill>
                  <a:schemeClr val="hlink"/>
                </a:solidFill>
                <a:cs typeface="Times New Roman" pitchFamily="18" charset="0"/>
              </a:rPr>
              <a:t>7 6 5 4 3 </a:t>
            </a:r>
            <a:r>
              <a:rPr lang="en-US">
                <a:cs typeface="Times New Roman" pitchFamily="18" charset="0"/>
              </a:rPr>
              <a:t>8 9) </a:t>
            </a:r>
          </a:p>
          <a:p>
            <a:pPr algn="l" rtl="0">
              <a:spcBef>
                <a:spcPct val="50000"/>
              </a:spcBef>
            </a:pPr>
            <a:endParaRPr lang="en-US" sz="1000">
              <a:cs typeface="Times New Roman" pitchFamily="18" charset="0"/>
            </a:endParaRPr>
          </a:p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Such simple inversion guarantees that the resulting offspring is a legal tour</a:t>
            </a:r>
          </a:p>
        </p:txBody>
      </p:sp>
    </p:spTree>
    <p:extLst>
      <p:ext uri="{BB962C8B-B14F-4D97-AF65-F5344CB8AC3E}">
        <p14:creationId xmlns:p14="http://schemas.microsoft.com/office/powerpoint/2010/main" val="61866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108E-5B19-47EA-8701-B6229650900E}" type="slidenum">
              <a:rPr lang="en-US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0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60425"/>
            <a:ext cx="7772400" cy="641350"/>
          </a:xfrm>
        </p:spPr>
        <p:txBody>
          <a:bodyPr/>
          <a:lstStyle/>
          <a:p>
            <a:pPr rtl="0"/>
            <a:r>
              <a:rPr lang="en-US" sz="3600"/>
              <a:t>GAs: Why Do They Work?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5F10-EB81-4032-B434-F50F3AA6FF77}" type="slidenum">
              <a:rPr lang="en-US"/>
              <a:pPr/>
              <a:t>44</a:t>
            </a:fld>
            <a:endParaRPr lang="en-US"/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838200" y="1905000"/>
            <a:ext cx="7467600" cy="318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In this section we take an in-depth look at the working of the standard genetic algorithm, explaining why GAs constitute an effective search procedure</a:t>
            </a:r>
          </a:p>
          <a:p>
            <a:pPr algn="l" rtl="0">
              <a:spcBef>
                <a:spcPct val="50000"/>
              </a:spcBef>
            </a:pPr>
            <a:endParaRPr lang="en-US" sz="1400">
              <a:latin typeface="Arial" charset="0"/>
              <a:cs typeface="Arial" charset="0"/>
            </a:endParaRPr>
          </a:p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For simplicity we discuss binary string representation of individuals</a:t>
            </a:r>
          </a:p>
        </p:txBody>
      </p:sp>
    </p:spTree>
    <p:extLst>
      <p:ext uri="{BB962C8B-B14F-4D97-AF65-F5344CB8AC3E}">
        <p14:creationId xmlns:p14="http://schemas.microsoft.com/office/powerpoint/2010/main" val="158147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30250"/>
            <a:ext cx="7010400" cy="641350"/>
          </a:xfrm>
        </p:spPr>
        <p:txBody>
          <a:bodyPr/>
          <a:lstStyle/>
          <a:p>
            <a:pPr rtl="0"/>
            <a:r>
              <a:rPr lang="en-US" sz="3600"/>
              <a:t>Notation (schema)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A8AE-531D-495E-8D36-4AAE47AA40B9}" type="slidenum">
              <a:rPr lang="en-US"/>
              <a:pPr/>
              <a:t>45</a:t>
            </a:fld>
            <a:endParaRPr lang="en-US"/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533400" y="1600200"/>
            <a:ext cx="8305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endParaRPr lang="en-US" sz="3600">
              <a:latin typeface="Arial" charset="0"/>
              <a:cs typeface="Arial" charset="0"/>
            </a:endParaRP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609600" y="1955800"/>
            <a:ext cx="7696200" cy="322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lnSpc>
                <a:spcPct val="90000"/>
              </a:lnSpc>
              <a:spcBef>
                <a:spcPct val="20000"/>
              </a:spcBef>
              <a:buSzPct val="85000"/>
            </a:pPr>
            <a:r>
              <a:rPr lang="en-US" sz="2800">
                <a:latin typeface="Arial" charset="0"/>
                <a:cs typeface="Times New Roman (Hebrew)" charset="-79"/>
              </a:rPr>
              <a:t>{0,1,#} is the symbol alphabet, where # is a special </a:t>
            </a:r>
            <a:r>
              <a:rPr lang="en-US" sz="2800" i="1">
                <a:cs typeface="Times New Roman" pitchFamily="18" charset="0"/>
              </a:rPr>
              <a:t>wild card</a:t>
            </a:r>
            <a:r>
              <a:rPr lang="en-US" sz="2800" i="1">
                <a:latin typeface="Arial" charset="0"/>
                <a:cs typeface="Arial" charset="0"/>
              </a:rPr>
              <a:t> </a:t>
            </a:r>
            <a:r>
              <a:rPr lang="en-US" sz="2800">
                <a:latin typeface="Arial" charset="0"/>
                <a:cs typeface="Arial" charset="0"/>
              </a:rPr>
              <a:t>symbol</a:t>
            </a:r>
          </a:p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A </a:t>
            </a:r>
            <a:r>
              <a:rPr lang="en-US" sz="2800" i="1">
                <a:cs typeface="Times New Roman" pitchFamily="18" charset="0"/>
              </a:rPr>
              <a:t>schema</a:t>
            </a:r>
            <a:r>
              <a:rPr lang="en-US" sz="2800">
                <a:latin typeface="Arial" charset="0"/>
                <a:cs typeface="Arial" charset="0"/>
              </a:rPr>
              <a:t> is a template consisting of a string composed of these three symbols</a:t>
            </a:r>
          </a:p>
          <a:p>
            <a:pPr algn="l" rtl="0">
              <a:spcBef>
                <a:spcPct val="50000"/>
              </a:spcBef>
            </a:pPr>
            <a:r>
              <a:rPr lang="en-US" sz="2800">
                <a:solidFill>
                  <a:srgbClr val="FFFF66"/>
                </a:solidFill>
                <a:latin typeface="Arial" charset="0"/>
                <a:cs typeface="Arial" charset="0"/>
              </a:rPr>
              <a:t>Example</a:t>
            </a:r>
            <a:r>
              <a:rPr lang="en-US" sz="2800">
                <a:latin typeface="Arial" charset="0"/>
                <a:cs typeface="Arial" charset="0"/>
              </a:rPr>
              <a:t>: the schema [01#1#] matches the strings: [01010], [01011], [01110] and [01111]</a:t>
            </a:r>
          </a:p>
          <a:p>
            <a:pPr algn="l" rtl="0">
              <a:spcBef>
                <a:spcPct val="50000"/>
              </a:spcBef>
            </a:pPr>
            <a:endParaRPr lang="en-US" sz="100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1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41350"/>
          </a:xfrm>
        </p:spPr>
        <p:txBody>
          <a:bodyPr/>
          <a:lstStyle/>
          <a:p>
            <a:pPr rtl="0"/>
            <a:r>
              <a:rPr lang="en-US" sz="3600"/>
              <a:t>Notation (order)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92C6-9B42-4A89-8F22-83A2912B6F3A}" type="slidenum">
              <a:rPr lang="en-US"/>
              <a:pPr/>
              <a:t>46</a:t>
            </a:fld>
            <a:endParaRPr lang="en-US"/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8077200" cy="454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spcBef>
                <a:spcPct val="20000"/>
              </a:spcBef>
              <a:buSzPct val="85000"/>
            </a:pPr>
            <a:r>
              <a:rPr lang="en-US" sz="2800">
                <a:latin typeface="Arial" charset="0"/>
                <a:cs typeface="Arial" charset="0"/>
              </a:rPr>
              <a:t>The </a:t>
            </a:r>
            <a:r>
              <a:rPr lang="en-US" sz="2800" i="1">
                <a:cs typeface="Times New Roman" pitchFamily="18" charset="0"/>
              </a:rPr>
              <a:t>order</a:t>
            </a:r>
            <a:r>
              <a:rPr lang="en-US" sz="2800">
                <a:latin typeface="Arial" charset="0"/>
                <a:cs typeface="Arial" charset="0"/>
              </a:rPr>
              <a:t> of the schema </a:t>
            </a:r>
            <a:r>
              <a:rPr lang="en-US" sz="2800">
                <a:cs typeface="Times New Roman" pitchFamily="18" charset="0"/>
              </a:rPr>
              <a:t>S</a:t>
            </a:r>
            <a:r>
              <a:rPr lang="en-US" sz="2800">
                <a:latin typeface="Arial" charset="0"/>
                <a:cs typeface="Arial" charset="0"/>
              </a:rPr>
              <a:t> (denoted by </a:t>
            </a:r>
            <a:r>
              <a:rPr lang="en-US" sz="2800">
                <a:cs typeface="Times New Roman" pitchFamily="18" charset="0"/>
              </a:rPr>
              <a:t>o(S))</a:t>
            </a:r>
            <a:r>
              <a:rPr lang="en-US" sz="2800">
                <a:latin typeface="Arial" charset="0"/>
                <a:cs typeface="Arial" charset="0"/>
              </a:rPr>
              <a:t> is the number of fixed positions (0 or 1) presented in the schema</a:t>
            </a:r>
          </a:p>
          <a:p>
            <a:pPr algn="l" rtl="0">
              <a:spcBef>
                <a:spcPct val="20000"/>
              </a:spcBef>
              <a:buSzPct val="85000"/>
            </a:pPr>
            <a:endParaRPr lang="en-US" sz="1400">
              <a:latin typeface="Arial" charset="0"/>
              <a:cs typeface="Arial" charset="0"/>
            </a:endParaRPr>
          </a:p>
          <a:p>
            <a:pPr algn="l" rtl="0">
              <a:spcBef>
                <a:spcPct val="20000"/>
              </a:spcBef>
              <a:buSzPct val="85000"/>
            </a:pPr>
            <a:r>
              <a:rPr lang="en-US" sz="2800">
                <a:solidFill>
                  <a:srgbClr val="FFFF66"/>
                </a:solidFill>
                <a:latin typeface="Arial" charset="0"/>
                <a:cs typeface="Arial" charset="0"/>
              </a:rPr>
              <a:t>Example</a:t>
            </a:r>
            <a:r>
              <a:rPr lang="en-US" sz="2800">
                <a:latin typeface="Arial" charset="0"/>
                <a:cs typeface="Arial" charset="0"/>
              </a:rPr>
              <a:t>: for </a:t>
            </a:r>
            <a:r>
              <a:rPr lang="en-US" sz="2800">
                <a:cs typeface="Times New Roman" pitchFamily="18" charset="0"/>
              </a:rPr>
              <a:t>S</a:t>
            </a:r>
            <a:r>
              <a:rPr lang="en-US" sz="2800" baseline="-25000">
                <a:cs typeface="Times New Roman" pitchFamily="18" charset="0"/>
              </a:rPr>
              <a:t>1</a:t>
            </a:r>
            <a:r>
              <a:rPr lang="en-US" sz="2800">
                <a:latin typeface="Arial" charset="0"/>
                <a:cs typeface="Arial" charset="0"/>
              </a:rPr>
              <a:t> = [01#1#], </a:t>
            </a:r>
            <a:r>
              <a:rPr lang="en-US" sz="2800">
                <a:cs typeface="Times New Roman" pitchFamily="18" charset="0"/>
              </a:rPr>
              <a:t>o(S</a:t>
            </a:r>
            <a:r>
              <a:rPr lang="en-US" sz="2800" baseline="-25000">
                <a:cs typeface="Times New Roman" pitchFamily="18" charset="0"/>
              </a:rPr>
              <a:t>1</a:t>
            </a:r>
            <a:r>
              <a:rPr lang="en-US" sz="2800">
                <a:cs typeface="Times New Roman" pitchFamily="18" charset="0"/>
              </a:rPr>
              <a:t>) </a:t>
            </a:r>
            <a:r>
              <a:rPr lang="en-US" sz="2800">
                <a:latin typeface="Arial" charset="0"/>
                <a:cs typeface="Arial" charset="0"/>
              </a:rPr>
              <a:t>= 3</a:t>
            </a:r>
          </a:p>
          <a:p>
            <a:pPr algn="l" rtl="0">
              <a:spcBef>
                <a:spcPct val="20000"/>
              </a:spcBef>
              <a:buSzPct val="85000"/>
            </a:pPr>
            <a:r>
              <a:rPr lang="en-US" sz="2800">
                <a:cs typeface="Times New Roman" pitchFamily="18" charset="0"/>
              </a:rPr>
              <a:t>	       </a:t>
            </a:r>
            <a:r>
              <a:rPr lang="en-US" sz="2800">
                <a:latin typeface="Arial" charset="0"/>
                <a:cs typeface="Arial" charset="0"/>
              </a:rPr>
              <a:t>for </a:t>
            </a:r>
            <a:r>
              <a:rPr lang="en-US" sz="2800">
                <a:cs typeface="Times New Roman" pitchFamily="18" charset="0"/>
              </a:rPr>
              <a:t>S</a:t>
            </a:r>
            <a:r>
              <a:rPr lang="en-US" sz="2800" baseline="-25000">
                <a:cs typeface="Times New Roman" pitchFamily="18" charset="0"/>
              </a:rPr>
              <a:t>2</a:t>
            </a:r>
            <a:r>
              <a:rPr lang="en-US" sz="2800">
                <a:latin typeface="Arial" charset="0"/>
                <a:cs typeface="Arial" charset="0"/>
              </a:rPr>
              <a:t> = [##1#1010], </a:t>
            </a:r>
            <a:r>
              <a:rPr lang="en-US" sz="2800">
                <a:cs typeface="Times New Roman" pitchFamily="18" charset="0"/>
              </a:rPr>
              <a:t>o(S</a:t>
            </a:r>
            <a:r>
              <a:rPr lang="en-US" sz="2800" baseline="-25000">
                <a:cs typeface="Times New Roman" pitchFamily="18" charset="0"/>
              </a:rPr>
              <a:t>2</a:t>
            </a:r>
            <a:r>
              <a:rPr lang="en-US" sz="2800">
                <a:cs typeface="Times New Roman" pitchFamily="18" charset="0"/>
              </a:rPr>
              <a:t>) </a:t>
            </a:r>
            <a:r>
              <a:rPr lang="en-US" sz="2800">
                <a:latin typeface="Arial" charset="0"/>
                <a:cs typeface="Arial" charset="0"/>
              </a:rPr>
              <a:t>= 5</a:t>
            </a:r>
          </a:p>
          <a:p>
            <a:pPr algn="l" rtl="0">
              <a:spcBef>
                <a:spcPct val="20000"/>
              </a:spcBef>
              <a:buSzPct val="85000"/>
            </a:pPr>
            <a:endParaRPr lang="en-US" sz="1400">
              <a:latin typeface="Arial" charset="0"/>
              <a:cs typeface="Arial" charset="0"/>
            </a:endParaRPr>
          </a:p>
          <a:p>
            <a:pPr algn="l" rtl="0">
              <a:spcBef>
                <a:spcPct val="20000"/>
              </a:spcBef>
              <a:buSzPct val="85000"/>
            </a:pPr>
            <a:r>
              <a:rPr lang="en-US" sz="2800">
                <a:latin typeface="Arial" charset="0"/>
                <a:cs typeface="Arial" charset="0"/>
              </a:rPr>
              <a:t>The order of a schema is useful to calculate survival probability of the schema for mutations</a:t>
            </a:r>
          </a:p>
          <a:p>
            <a:pPr algn="l" rtl="0">
              <a:spcBef>
                <a:spcPct val="20000"/>
              </a:spcBef>
              <a:buSzPct val="85000"/>
            </a:pPr>
            <a:endParaRPr lang="en-US" sz="1000">
              <a:latin typeface="Arial" charset="0"/>
              <a:cs typeface="Arial" charset="0"/>
            </a:endParaRPr>
          </a:p>
          <a:p>
            <a:pPr algn="l" rtl="0">
              <a:spcBef>
                <a:spcPct val="20000"/>
              </a:spcBef>
              <a:buSzPct val="85000"/>
            </a:pPr>
            <a:r>
              <a:rPr lang="en-US" sz="2800">
                <a:latin typeface="Arial" charset="0"/>
                <a:cs typeface="Arial" charset="0"/>
              </a:rPr>
              <a:t>There are 2 </a:t>
            </a:r>
            <a:r>
              <a:rPr lang="en-US" sz="2800" i="1" baseline="60000">
                <a:cs typeface="Times New Roman" pitchFamily="18" charset="0"/>
              </a:rPr>
              <a:t>l-</a:t>
            </a:r>
            <a:r>
              <a:rPr lang="en-US" sz="2800" baseline="60000">
                <a:cs typeface="Times New Roman" pitchFamily="18" charset="0"/>
              </a:rPr>
              <a:t>o(S)</a:t>
            </a:r>
            <a:r>
              <a:rPr lang="en-US" sz="2800">
                <a:cs typeface="Times New Roman" pitchFamily="18" charset="0"/>
              </a:rPr>
              <a:t> </a:t>
            </a:r>
            <a:r>
              <a:rPr lang="en-US" sz="2800">
                <a:latin typeface="Arial" charset="0"/>
                <a:cs typeface="Arial" charset="0"/>
              </a:rPr>
              <a:t>different strings that match </a:t>
            </a:r>
            <a:r>
              <a:rPr lang="en-US" sz="2800">
                <a:cs typeface="Times New Roman" pitchFamily="18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55995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60425"/>
            <a:ext cx="7772400" cy="641350"/>
          </a:xfrm>
        </p:spPr>
        <p:txBody>
          <a:bodyPr/>
          <a:lstStyle/>
          <a:p>
            <a:pPr rtl="0"/>
            <a:r>
              <a:rPr lang="en-US" sz="3600"/>
              <a:t>Notation (defining length)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7C9E-C0C2-4922-9A49-F54816B06164}" type="slidenum">
              <a:rPr lang="en-US"/>
              <a:pPr/>
              <a:t>47</a:t>
            </a:fld>
            <a:endParaRPr lang="en-US"/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52400" y="1981200"/>
            <a:ext cx="8915400" cy="339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The </a:t>
            </a:r>
            <a:r>
              <a:rPr lang="en-US" sz="2800" i="1">
                <a:cs typeface="Times New Roman" pitchFamily="18" charset="0"/>
              </a:rPr>
              <a:t>defining length</a:t>
            </a:r>
            <a:r>
              <a:rPr lang="en-US" sz="2800">
                <a:latin typeface="Arial" charset="0"/>
                <a:cs typeface="Arial" charset="0"/>
              </a:rPr>
              <a:t> of schema </a:t>
            </a:r>
            <a:r>
              <a:rPr lang="en-US" sz="2800">
                <a:cs typeface="Times New Roman" pitchFamily="18" charset="0"/>
              </a:rPr>
              <a:t>S</a:t>
            </a:r>
            <a:r>
              <a:rPr lang="en-US" sz="2800">
                <a:latin typeface="Arial" charset="0"/>
                <a:cs typeface="Arial" charset="0"/>
              </a:rPr>
              <a:t> (denoted by 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</a:t>
            </a:r>
            <a:r>
              <a:rPr lang="en-US" sz="2800">
                <a:cs typeface="Times New Roman" pitchFamily="18" charset="0"/>
              </a:rPr>
              <a:t>(S))</a:t>
            </a:r>
            <a:r>
              <a:rPr lang="en-US" sz="2800">
                <a:latin typeface="Arial" charset="0"/>
                <a:cs typeface="Arial" charset="0"/>
              </a:rPr>
              <a:t> is the distance between the first and last fixed positions in it</a:t>
            </a:r>
          </a:p>
          <a:p>
            <a:pPr algn="l" rtl="0">
              <a:spcBef>
                <a:spcPct val="50000"/>
              </a:spcBef>
            </a:pPr>
            <a:endParaRPr lang="en-US" sz="1000">
              <a:latin typeface="Arial" charset="0"/>
              <a:cs typeface="Arial" charset="0"/>
            </a:endParaRPr>
          </a:p>
          <a:p>
            <a:pPr algn="l" rtl="0">
              <a:spcBef>
                <a:spcPct val="20000"/>
              </a:spcBef>
              <a:buSzPct val="85000"/>
            </a:pPr>
            <a:r>
              <a:rPr lang="en-US" sz="2800">
                <a:solidFill>
                  <a:srgbClr val="FFFF66"/>
                </a:solidFill>
                <a:latin typeface="Arial" charset="0"/>
                <a:cs typeface="Arial" charset="0"/>
              </a:rPr>
              <a:t>Example</a:t>
            </a:r>
            <a:r>
              <a:rPr lang="en-US" sz="2800">
                <a:latin typeface="Arial" charset="0"/>
                <a:cs typeface="Arial" charset="0"/>
              </a:rPr>
              <a:t>:	for </a:t>
            </a:r>
            <a:r>
              <a:rPr lang="en-US" sz="2800">
                <a:cs typeface="Times New Roman" pitchFamily="18" charset="0"/>
              </a:rPr>
              <a:t>S</a:t>
            </a:r>
            <a:r>
              <a:rPr lang="en-US" sz="2800" baseline="-25000">
                <a:cs typeface="Times New Roman" pitchFamily="18" charset="0"/>
              </a:rPr>
              <a:t>1</a:t>
            </a:r>
            <a:r>
              <a:rPr lang="en-US" sz="2800">
                <a:latin typeface="Arial" charset="0"/>
                <a:cs typeface="Arial" charset="0"/>
              </a:rPr>
              <a:t> = [01#1#], 		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</a:t>
            </a:r>
            <a:r>
              <a:rPr lang="en-US" sz="2800">
                <a:cs typeface="Times New Roman" pitchFamily="18" charset="0"/>
              </a:rPr>
              <a:t>(S</a:t>
            </a:r>
            <a:r>
              <a:rPr lang="en-US" sz="2800" baseline="-25000">
                <a:cs typeface="Times New Roman" pitchFamily="18" charset="0"/>
              </a:rPr>
              <a:t>1</a:t>
            </a:r>
            <a:r>
              <a:rPr lang="en-US" sz="2800">
                <a:cs typeface="Times New Roman" pitchFamily="18" charset="0"/>
              </a:rPr>
              <a:t>)</a:t>
            </a:r>
            <a:r>
              <a:rPr lang="en-US" sz="2800">
                <a:latin typeface="Arial" charset="0"/>
                <a:cs typeface="Arial" charset="0"/>
              </a:rPr>
              <a:t> = 4 – 1 = 3, </a:t>
            </a:r>
          </a:p>
          <a:p>
            <a:pPr algn="l" rtl="0">
              <a:spcBef>
                <a:spcPct val="20000"/>
              </a:spcBef>
              <a:buSzPct val="85000"/>
            </a:pPr>
            <a:r>
              <a:rPr lang="en-US" sz="2800">
                <a:latin typeface="Arial" charset="0"/>
                <a:cs typeface="Arial" charset="0"/>
              </a:rPr>
              <a:t>		for </a:t>
            </a:r>
            <a:r>
              <a:rPr lang="en-US" sz="2800">
                <a:cs typeface="Times New Roman" pitchFamily="18" charset="0"/>
              </a:rPr>
              <a:t>S</a:t>
            </a:r>
            <a:r>
              <a:rPr lang="en-US" sz="2800" baseline="-25000">
                <a:cs typeface="Times New Roman" pitchFamily="18" charset="0"/>
              </a:rPr>
              <a:t>2</a:t>
            </a:r>
            <a:r>
              <a:rPr lang="en-US" sz="2800">
                <a:latin typeface="Arial" charset="0"/>
                <a:cs typeface="Arial" charset="0"/>
              </a:rPr>
              <a:t> = [##1#1010], 	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</a:t>
            </a:r>
            <a:r>
              <a:rPr lang="en-US" sz="2800">
                <a:cs typeface="Times New Roman" pitchFamily="18" charset="0"/>
              </a:rPr>
              <a:t>(S</a:t>
            </a:r>
            <a:r>
              <a:rPr lang="en-US" sz="2800" baseline="-25000">
                <a:cs typeface="Times New Roman" pitchFamily="18" charset="0"/>
              </a:rPr>
              <a:t>2</a:t>
            </a:r>
            <a:r>
              <a:rPr lang="en-US" sz="2800">
                <a:cs typeface="Times New Roman" pitchFamily="18" charset="0"/>
              </a:rPr>
              <a:t>) </a:t>
            </a:r>
            <a:r>
              <a:rPr lang="en-US" sz="2800">
                <a:latin typeface="Arial" charset="0"/>
                <a:cs typeface="Arial" charset="0"/>
              </a:rPr>
              <a:t>= 8 – 3 = 5</a:t>
            </a:r>
          </a:p>
          <a:p>
            <a:pPr algn="l" rtl="0">
              <a:spcBef>
                <a:spcPct val="20000"/>
              </a:spcBef>
              <a:buSzPct val="85000"/>
            </a:pPr>
            <a:endParaRPr lang="en-US" sz="1400">
              <a:latin typeface="Arial" charset="0"/>
              <a:cs typeface="Arial" charset="0"/>
            </a:endParaRPr>
          </a:p>
          <a:p>
            <a:pPr algn="l" rtl="0">
              <a:spcBef>
                <a:spcPct val="20000"/>
              </a:spcBef>
              <a:buSzPct val="85000"/>
            </a:pPr>
            <a:r>
              <a:rPr lang="en-US" sz="2800">
                <a:latin typeface="Arial" charset="0"/>
                <a:cs typeface="Arial" charset="0"/>
              </a:rPr>
              <a:t>The defining length of a schema is useful to calculate survival probability of the schema for crossovers</a:t>
            </a:r>
          </a:p>
        </p:txBody>
      </p:sp>
    </p:spTree>
    <p:extLst>
      <p:ext uri="{BB962C8B-B14F-4D97-AF65-F5344CB8AC3E}">
        <p14:creationId xmlns:p14="http://schemas.microsoft.com/office/powerpoint/2010/main" val="283416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41350"/>
          </a:xfrm>
        </p:spPr>
        <p:txBody>
          <a:bodyPr/>
          <a:lstStyle/>
          <a:p>
            <a:pPr rtl="0"/>
            <a:r>
              <a:rPr lang="en-US" sz="3600"/>
              <a:t>Notation (cont)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4D74-34E6-48F3-B1F1-913773E6B926}" type="slidenum">
              <a:rPr lang="en-US"/>
              <a:pPr/>
              <a:t>48</a:t>
            </a:fld>
            <a:endParaRPr lang="en-US"/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685800" y="1676400"/>
            <a:ext cx="7620000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800">
                <a:cs typeface="Times New Roman" pitchFamily="18" charset="0"/>
              </a:rPr>
              <a:t>m(S,t)</a:t>
            </a:r>
            <a:r>
              <a:rPr lang="en-US" sz="2800">
                <a:latin typeface="Arial" charset="0"/>
                <a:cs typeface="Arial" charset="0"/>
              </a:rPr>
              <a:t> is the number of individuals in the population belonging to a particular schema </a:t>
            </a:r>
            <a:r>
              <a:rPr lang="en-US" sz="2800">
                <a:cs typeface="Times New Roman" pitchFamily="18" charset="0"/>
              </a:rPr>
              <a:t>S</a:t>
            </a:r>
            <a:r>
              <a:rPr lang="en-US" sz="2800">
                <a:latin typeface="Arial" charset="0"/>
                <a:cs typeface="Arial" charset="0"/>
              </a:rPr>
              <a:t> at time </a:t>
            </a:r>
            <a:r>
              <a:rPr lang="en-US" sz="2800">
                <a:cs typeface="Times New Roman" pitchFamily="18" charset="0"/>
              </a:rPr>
              <a:t>t</a:t>
            </a:r>
            <a:r>
              <a:rPr lang="en-US" sz="2800">
                <a:latin typeface="Arial" charset="0"/>
                <a:cs typeface="Arial" charset="0"/>
              </a:rPr>
              <a:t> (in terms of generations)</a:t>
            </a:r>
          </a:p>
          <a:p>
            <a:pPr algn="l" rtl="0">
              <a:spcBef>
                <a:spcPct val="50000"/>
              </a:spcBef>
            </a:pPr>
            <a:endParaRPr lang="en-US" sz="1000">
              <a:cs typeface="Times New Roman" pitchFamily="18" charset="0"/>
            </a:endParaRPr>
          </a:p>
          <a:p>
            <a:pPr algn="l" rtl="0">
              <a:spcBef>
                <a:spcPct val="50000"/>
              </a:spcBef>
            </a:pPr>
            <a:r>
              <a:rPr lang="en-US" sz="2800" i="1">
                <a:cs typeface="Times New Roman" pitchFamily="18" charset="0"/>
              </a:rPr>
              <a:t> f</a:t>
            </a:r>
            <a:r>
              <a:rPr lang="en-US" sz="2800" baseline="-25000">
                <a:cs typeface="Times New Roman" pitchFamily="18" charset="0"/>
              </a:rPr>
              <a:t>S</a:t>
            </a:r>
            <a:r>
              <a:rPr lang="en-US" sz="2800">
                <a:latin typeface="Arial" charset="0"/>
                <a:cs typeface="Arial" charset="0"/>
              </a:rPr>
              <a:t>(</a:t>
            </a:r>
            <a:r>
              <a:rPr lang="en-US" sz="2800">
                <a:cs typeface="Times New Roman" pitchFamily="18" charset="0"/>
              </a:rPr>
              <a:t>t</a:t>
            </a:r>
            <a:r>
              <a:rPr lang="en-US" sz="2800">
                <a:latin typeface="Arial" charset="0"/>
                <a:cs typeface="Arial" charset="0"/>
              </a:rPr>
              <a:t>) is the average fitness value of strings belonging to schema </a:t>
            </a:r>
            <a:r>
              <a:rPr lang="en-US" sz="2800">
                <a:cs typeface="Times New Roman" pitchFamily="18" charset="0"/>
              </a:rPr>
              <a:t>S</a:t>
            </a:r>
            <a:r>
              <a:rPr lang="en-US" sz="2800">
                <a:latin typeface="Arial" charset="0"/>
                <a:cs typeface="Arial" charset="0"/>
              </a:rPr>
              <a:t> at time </a:t>
            </a:r>
            <a:r>
              <a:rPr lang="en-US" sz="2800">
                <a:cs typeface="Times New Roman" pitchFamily="18" charset="0"/>
              </a:rPr>
              <a:t>t</a:t>
            </a:r>
            <a:endParaRPr lang="en-US" sz="2800">
              <a:latin typeface="Arial" charset="0"/>
              <a:cs typeface="Arial" charset="0"/>
            </a:endParaRPr>
          </a:p>
          <a:p>
            <a:pPr algn="l" rtl="0">
              <a:spcBef>
                <a:spcPct val="50000"/>
              </a:spcBef>
            </a:pPr>
            <a:endParaRPr lang="en-US" sz="1000">
              <a:latin typeface="Arial" charset="0"/>
              <a:cs typeface="Arial" charset="0"/>
            </a:endParaRPr>
          </a:p>
          <a:p>
            <a:pPr algn="l" rtl="0">
              <a:spcBef>
                <a:spcPct val="50000"/>
              </a:spcBef>
            </a:pPr>
            <a:r>
              <a:rPr lang="en-US" sz="2800" i="1">
                <a:cs typeface="Times New Roman" pitchFamily="18" charset="0"/>
              </a:rPr>
              <a:t> f</a:t>
            </a:r>
            <a:r>
              <a:rPr lang="en-US" sz="2800" baseline="-25000">
                <a:cs typeface="Times New Roman" pitchFamily="18" charset="0"/>
              </a:rPr>
              <a:t> </a:t>
            </a:r>
            <a:r>
              <a:rPr lang="en-US" sz="2800">
                <a:latin typeface="Arial" charset="0"/>
                <a:cs typeface="Arial" charset="0"/>
              </a:rPr>
              <a:t>(</a:t>
            </a:r>
            <a:r>
              <a:rPr lang="en-US" sz="2800">
                <a:cs typeface="Times New Roman" pitchFamily="18" charset="0"/>
              </a:rPr>
              <a:t>t</a:t>
            </a:r>
            <a:r>
              <a:rPr lang="en-US" sz="2800">
                <a:latin typeface="Arial" charset="0"/>
                <a:cs typeface="Arial" charset="0"/>
              </a:rPr>
              <a:t>) is the average fitness value over all strings in the population</a:t>
            </a:r>
            <a:endParaRPr lang="en-US" sz="2800"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41350"/>
          </a:xfrm>
        </p:spPr>
        <p:txBody>
          <a:bodyPr/>
          <a:lstStyle/>
          <a:p>
            <a:pPr rtl="0"/>
            <a:r>
              <a:rPr lang="en-US" sz="2400"/>
              <a:t>The effect of</a:t>
            </a:r>
            <a:r>
              <a:rPr lang="en-US" sz="2800"/>
              <a:t> </a:t>
            </a:r>
            <a:r>
              <a:rPr lang="en-US" sz="3600"/>
              <a:t>Selection</a:t>
            </a:r>
            <a:r>
              <a:rPr lang="en-US" sz="2800"/>
              <a:t> </a:t>
            </a:r>
            <a:endParaRPr lang="en-US" sz="360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ABA6-F79F-4296-A1D0-28EB206C5EB1}" type="slidenum">
              <a:rPr lang="en-US"/>
              <a:pPr/>
              <a:t>49</a:t>
            </a:fld>
            <a:endParaRPr lang="en-US"/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1143000" y="1752600"/>
            <a:ext cx="731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endParaRPr lang="en-US" sz="2800">
              <a:latin typeface="Arial" charset="0"/>
              <a:cs typeface="Arial" charset="0"/>
            </a:endParaRP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228600" y="1219200"/>
            <a:ext cx="8458200" cy="496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Under fitness-proportionate selection the expected number of individuals belonging to schema </a:t>
            </a:r>
            <a:r>
              <a:rPr lang="en-US" sz="2800">
                <a:cs typeface="Times New Roman" pitchFamily="18" charset="0"/>
              </a:rPr>
              <a:t>S</a:t>
            </a:r>
            <a:r>
              <a:rPr lang="en-US" sz="2800">
                <a:latin typeface="Arial" charset="0"/>
                <a:cs typeface="Arial" charset="0"/>
              </a:rPr>
              <a:t> at time (t+1) is 	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m (S,t+1) = m (S,t) ( </a:t>
            </a:r>
            <a:r>
              <a:rPr lang="en-US" sz="2800" i="1">
                <a:solidFill>
                  <a:srgbClr val="FFFF66"/>
                </a:solidFill>
                <a:cs typeface="Times New Roman" pitchFamily="18" charset="0"/>
              </a:rPr>
              <a:t>f</a:t>
            </a:r>
            <a:r>
              <a:rPr lang="en-US" sz="2800" baseline="-25000">
                <a:solidFill>
                  <a:srgbClr val="FFFF66"/>
                </a:solidFill>
                <a:cs typeface="Times New Roman" pitchFamily="18" charset="0"/>
              </a:rPr>
              <a:t>S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(t)/</a:t>
            </a:r>
            <a:r>
              <a:rPr lang="en-US" sz="2800" i="1">
                <a:solidFill>
                  <a:srgbClr val="FFFF66"/>
                </a:solidFill>
                <a:cs typeface="Times New Roman" pitchFamily="18" charset="0"/>
              </a:rPr>
              <a:t>f 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(t) )</a:t>
            </a:r>
          </a:p>
          <a:p>
            <a:pPr algn="l" rtl="0">
              <a:spcBef>
                <a:spcPct val="50000"/>
              </a:spcBef>
            </a:pPr>
            <a:endParaRPr lang="en-US" sz="1000">
              <a:solidFill>
                <a:srgbClr val="FFFF66"/>
              </a:solidFill>
              <a:cs typeface="Times New Roman" pitchFamily="18" charset="0"/>
            </a:endParaRPr>
          </a:p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Assuming that a schema </a:t>
            </a:r>
            <a:r>
              <a:rPr lang="en-US" sz="2800">
                <a:cs typeface="Times New Roman" pitchFamily="18" charset="0"/>
              </a:rPr>
              <a:t>S </a:t>
            </a:r>
            <a:r>
              <a:rPr lang="en-US" sz="2800">
                <a:latin typeface="Arial" charset="0"/>
                <a:cs typeface="Arial" charset="0"/>
              </a:rPr>
              <a:t>remains above average by</a:t>
            </a:r>
            <a:r>
              <a:rPr lang="en-US" sz="2800">
                <a:cs typeface="Times New Roman" pitchFamily="18" charset="0"/>
              </a:rPr>
              <a:t> 0 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 </a:t>
            </a:r>
            <a:r>
              <a:rPr lang="en-US" sz="2800">
                <a:cs typeface="Times New Roman" pitchFamily="18" charset="0"/>
              </a:rPr>
              <a:t>c, (i.e.,  </a:t>
            </a:r>
            <a:r>
              <a:rPr lang="en-US" sz="2800" i="1">
                <a:cs typeface="Times New Roman" pitchFamily="18" charset="0"/>
              </a:rPr>
              <a:t>f</a:t>
            </a:r>
            <a:r>
              <a:rPr lang="en-US" sz="2800" baseline="-25000">
                <a:cs typeface="Times New Roman" pitchFamily="18" charset="0"/>
              </a:rPr>
              <a:t>S</a:t>
            </a:r>
            <a:r>
              <a:rPr lang="en-US" sz="2800">
                <a:cs typeface="Times New Roman" pitchFamily="18" charset="0"/>
              </a:rPr>
              <a:t>(t) = </a:t>
            </a:r>
            <a:r>
              <a:rPr lang="en-US" sz="2800" i="1">
                <a:cs typeface="Times New Roman" pitchFamily="18" charset="0"/>
              </a:rPr>
              <a:t>f</a:t>
            </a:r>
            <a:r>
              <a:rPr lang="en-US" sz="2800" baseline="-25000">
                <a:cs typeface="Times New Roman" pitchFamily="18" charset="0"/>
              </a:rPr>
              <a:t> </a:t>
            </a:r>
            <a:r>
              <a:rPr lang="en-US" sz="2800">
                <a:cs typeface="Times New Roman" pitchFamily="18" charset="0"/>
              </a:rPr>
              <a:t>(t) + c </a:t>
            </a:r>
            <a:r>
              <a:rPr lang="en-US" sz="2800" i="1">
                <a:cs typeface="Times New Roman" pitchFamily="18" charset="0"/>
              </a:rPr>
              <a:t>f</a:t>
            </a:r>
            <a:r>
              <a:rPr lang="en-US" sz="2800" baseline="-25000">
                <a:cs typeface="Times New Roman" pitchFamily="18" charset="0"/>
              </a:rPr>
              <a:t> </a:t>
            </a:r>
            <a:r>
              <a:rPr lang="en-US" sz="2800">
                <a:cs typeface="Times New Roman" pitchFamily="18" charset="0"/>
              </a:rPr>
              <a:t>(t)</a:t>
            </a:r>
            <a:r>
              <a:rPr lang="en-US" sz="2800">
                <a:latin typeface="Arial" charset="0"/>
                <a:cs typeface="Arial" charset="0"/>
              </a:rPr>
              <a:t> ), then</a:t>
            </a:r>
          </a:p>
          <a:p>
            <a:pPr rtl="0">
              <a:spcBef>
                <a:spcPct val="50000"/>
              </a:spcBef>
            </a:pP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m (S,t) = m (S,0) (1 + c)</a:t>
            </a:r>
            <a:r>
              <a:rPr lang="en-US" sz="2800" baseline="60000">
                <a:solidFill>
                  <a:srgbClr val="FFFF66"/>
                </a:solidFill>
                <a:cs typeface="Times New Roman" pitchFamily="18" charset="0"/>
              </a:rPr>
              <a:t>t</a:t>
            </a:r>
          </a:p>
          <a:p>
            <a:pPr algn="l" rtl="0">
              <a:spcBef>
                <a:spcPct val="50000"/>
              </a:spcBef>
            </a:pPr>
            <a:endParaRPr lang="en-US" sz="1000" baseline="60000">
              <a:solidFill>
                <a:srgbClr val="FFFF66"/>
              </a:solidFill>
              <a:latin typeface="Arial" charset="0"/>
              <a:cs typeface="Arial" charset="0"/>
            </a:endParaRPr>
          </a:p>
          <a:p>
            <a:pPr algn="l" rtl="0">
              <a:spcBef>
                <a:spcPct val="50000"/>
              </a:spcBef>
            </a:pPr>
            <a:r>
              <a:rPr lang="en-US" sz="2800">
                <a:solidFill>
                  <a:srgbClr val="FFFF66"/>
                </a:solidFill>
                <a:latin typeface="Arial" charset="0"/>
                <a:cs typeface="Arial" charset="0"/>
              </a:rPr>
              <a:t>Significance: </a:t>
            </a:r>
            <a:r>
              <a:rPr lang="en-US" sz="2800">
                <a:latin typeface="Arial" charset="0"/>
                <a:cs typeface="Arial" charset="0"/>
              </a:rPr>
              <a:t>“above</a:t>
            </a:r>
            <a:r>
              <a:rPr lang="en-US" sz="2800">
                <a:solidFill>
                  <a:srgbClr val="FFFF66"/>
                </a:solidFill>
                <a:latin typeface="Arial" charset="0"/>
                <a:cs typeface="Arial" charset="0"/>
              </a:rPr>
              <a:t> </a:t>
            </a:r>
            <a:r>
              <a:rPr lang="en-US" sz="2800">
                <a:latin typeface="Arial" charset="0"/>
                <a:cs typeface="Arial" charset="0"/>
              </a:rPr>
              <a:t>average” schema receives an exponentially increasing number of strings in the next generation</a:t>
            </a:r>
          </a:p>
        </p:txBody>
      </p:sp>
    </p:spTree>
    <p:extLst>
      <p:ext uri="{BB962C8B-B14F-4D97-AF65-F5344CB8AC3E}">
        <p14:creationId xmlns:p14="http://schemas.microsoft.com/office/powerpoint/2010/main" val="289493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60425"/>
            <a:ext cx="7772400" cy="641350"/>
          </a:xfrm>
        </p:spPr>
        <p:txBody>
          <a:bodyPr/>
          <a:lstStyle/>
          <a:p>
            <a:pPr rtl="0"/>
            <a:r>
              <a:rPr lang="en-US" sz="3600"/>
              <a:t>Stochastic operators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981200"/>
            <a:ext cx="8228012" cy="41148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 rtl="0"/>
            <a:r>
              <a:rPr lang="en-US" sz="2800" b="1" i="1" u="sng" dirty="0">
                <a:latin typeface="Times New Roman" pitchFamily="18" charset="0"/>
                <a:cs typeface="Times New Roman" pitchFamily="18" charset="0"/>
              </a:rPr>
              <a:t>Selection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replicates the most successful solutions found in a population at a rate proportional to their relative quality </a:t>
            </a:r>
          </a:p>
          <a:p>
            <a:pPr algn="just" rtl="0"/>
            <a:r>
              <a:rPr lang="en-US" sz="2800" b="1" i="1" u="sng" dirty="0"/>
              <a:t>Recombination</a:t>
            </a:r>
            <a:r>
              <a:rPr lang="en-US" sz="2800" dirty="0"/>
              <a:t> decomposes two distinct solutions and then randomly mixes their parts to form novel solutions</a:t>
            </a:r>
          </a:p>
          <a:p>
            <a:pPr algn="just" rtl="0"/>
            <a:r>
              <a:rPr lang="en-US" sz="2800" b="1" i="1" u="sng" dirty="0"/>
              <a:t>Mutation</a:t>
            </a:r>
            <a:r>
              <a:rPr lang="en-US" sz="2800" dirty="0"/>
              <a:t> randomly perturbs a candidate solution</a:t>
            </a:r>
          </a:p>
          <a:p>
            <a:pPr algn="just" rtl="0"/>
            <a:endParaRPr lang="en-US" sz="2800" dirty="0">
              <a:solidFill>
                <a:srgbClr val="FFFF66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7F26-A16E-4E55-8CAB-0D5B3F93B925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4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41350"/>
          </a:xfrm>
        </p:spPr>
        <p:txBody>
          <a:bodyPr/>
          <a:lstStyle/>
          <a:p>
            <a:pPr rtl="0"/>
            <a:r>
              <a:rPr lang="en-US" sz="2400"/>
              <a:t>The effect of</a:t>
            </a:r>
            <a:r>
              <a:rPr lang="en-US" sz="2800"/>
              <a:t> </a:t>
            </a:r>
            <a:r>
              <a:rPr lang="en-US" sz="3600"/>
              <a:t>Crossover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4CFD-FDA3-43A6-B6BB-34C6032F5A9D}" type="slidenum">
              <a:rPr lang="en-US"/>
              <a:pPr/>
              <a:t>50</a:t>
            </a:fld>
            <a:endParaRPr lang="en-US"/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228600" y="1447800"/>
            <a:ext cx="8610600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The probability of schema </a:t>
            </a:r>
            <a:r>
              <a:rPr lang="en-US" sz="2800">
                <a:cs typeface="Times New Roman" pitchFamily="18" charset="0"/>
              </a:rPr>
              <a:t>S</a:t>
            </a:r>
            <a:r>
              <a:rPr lang="en-US" sz="2800">
                <a:latin typeface="Arial" charset="0"/>
                <a:cs typeface="Arial" charset="0"/>
              </a:rPr>
              <a:t> (</a:t>
            </a:r>
            <a:r>
              <a:rPr lang="en-US" sz="2800">
                <a:cs typeface="Times New Roman" pitchFamily="18" charset="0"/>
              </a:rPr>
              <a:t>|S|</a:t>
            </a:r>
            <a:r>
              <a:rPr lang="en-US" sz="2800">
                <a:latin typeface="Arial" charset="0"/>
                <a:cs typeface="Arial" charset="0"/>
              </a:rPr>
              <a:t> = </a:t>
            </a:r>
            <a:r>
              <a:rPr lang="en-US" sz="2800" i="1">
                <a:cs typeface="Times New Roman" pitchFamily="18" charset="0"/>
              </a:rPr>
              <a:t>l</a:t>
            </a:r>
            <a:r>
              <a:rPr lang="en-US" sz="2800">
                <a:latin typeface="Arial" charset="0"/>
                <a:cs typeface="Arial" charset="0"/>
              </a:rPr>
              <a:t>) to survive crossover is 	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p</a:t>
            </a:r>
            <a:r>
              <a:rPr lang="en-US" sz="2800" baseline="-25000">
                <a:solidFill>
                  <a:srgbClr val="FFFF66"/>
                </a:solidFill>
                <a:cs typeface="Times New Roman" pitchFamily="18" charset="0"/>
              </a:rPr>
              <a:t>s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(S) 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  <a:sym typeface="Symbol" pitchFamily="18" charset="2"/>
              </a:rPr>
              <a:t>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 1 – p</a:t>
            </a:r>
            <a:r>
              <a:rPr lang="en-US" sz="2800" baseline="-25000">
                <a:solidFill>
                  <a:srgbClr val="FFFF66"/>
                </a:solidFill>
                <a:cs typeface="Times New Roman" pitchFamily="18" charset="0"/>
              </a:rPr>
              <a:t>c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(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  <a:sym typeface="Symbol" pitchFamily="18" charset="2"/>
              </a:rPr>
              <a:t>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(S)/(</a:t>
            </a:r>
            <a:r>
              <a:rPr lang="en-US" sz="2800" i="1">
                <a:solidFill>
                  <a:srgbClr val="FFFF66"/>
                </a:solidFill>
                <a:cs typeface="Times New Roman" pitchFamily="18" charset="0"/>
              </a:rPr>
              <a:t>l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 – 1))</a:t>
            </a:r>
          </a:p>
          <a:p>
            <a:pPr algn="l" rtl="0">
              <a:spcBef>
                <a:spcPct val="50000"/>
              </a:spcBef>
            </a:pPr>
            <a:endParaRPr lang="en-US" sz="1000">
              <a:solidFill>
                <a:srgbClr val="FFFF66"/>
              </a:solidFill>
              <a:cs typeface="Times New Roman" pitchFamily="18" charset="0"/>
            </a:endParaRPr>
          </a:p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The combined effect of selection and crossover yields</a:t>
            </a:r>
            <a:endParaRPr lang="en-US" sz="2800">
              <a:cs typeface="Times New Roman" pitchFamily="18" charset="0"/>
            </a:endParaRPr>
          </a:p>
          <a:p>
            <a:pPr rtl="0">
              <a:spcBef>
                <a:spcPct val="50000"/>
              </a:spcBef>
            </a:pPr>
            <a:r>
              <a:rPr lang="en-US" sz="2800">
                <a:cs typeface="Times New Roman" pitchFamily="18" charset="0"/>
              </a:rPr>
              <a:t> 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m (S,t+1) 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  <a:sym typeface="Symbol" pitchFamily="18" charset="2"/>
              </a:rPr>
              <a:t>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 m (S,t) ( </a:t>
            </a:r>
            <a:r>
              <a:rPr lang="en-US" sz="2800" i="1">
                <a:solidFill>
                  <a:srgbClr val="FFFF66"/>
                </a:solidFill>
                <a:cs typeface="Times New Roman" pitchFamily="18" charset="0"/>
              </a:rPr>
              <a:t>f</a:t>
            </a:r>
            <a:r>
              <a:rPr lang="en-US" sz="2800" baseline="-25000">
                <a:solidFill>
                  <a:srgbClr val="FFFF66"/>
                </a:solidFill>
                <a:cs typeface="Times New Roman" pitchFamily="18" charset="0"/>
              </a:rPr>
              <a:t>S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(t)/</a:t>
            </a:r>
            <a:r>
              <a:rPr lang="en-US" sz="2800" i="1">
                <a:solidFill>
                  <a:srgbClr val="FFFF66"/>
                </a:solidFill>
                <a:cs typeface="Times New Roman" pitchFamily="18" charset="0"/>
              </a:rPr>
              <a:t>f 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(t) ) [1 - p</a:t>
            </a:r>
            <a:r>
              <a:rPr lang="en-US" sz="2800" baseline="-25000">
                <a:solidFill>
                  <a:srgbClr val="FFFF66"/>
                </a:solidFill>
                <a:cs typeface="Times New Roman" pitchFamily="18" charset="0"/>
              </a:rPr>
              <a:t>c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(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  <a:sym typeface="Symbol" pitchFamily="18" charset="2"/>
              </a:rPr>
              <a:t>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(S)/(</a:t>
            </a:r>
            <a:r>
              <a:rPr lang="en-US" sz="2800" i="1">
                <a:solidFill>
                  <a:srgbClr val="FFFF66"/>
                </a:solidFill>
                <a:cs typeface="Times New Roman" pitchFamily="18" charset="0"/>
              </a:rPr>
              <a:t>l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 – 1))]</a:t>
            </a:r>
            <a:endParaRPr lang="en-US" sz="2800">
              <a:latin typeface="Arial" charset="0"/>
              <a:cs typeface="Arial" charset="0"/>
            </a:endParaRPr>
          </a:p>
          <a:p>
            <a:pPr algn="l" rtl="0">
              <a:spcBef>
                <a:spcPct val="50000"/>
              </a:spcBef>
            </a:pPr>
            <a:endParaRPr lang="en-US" sz="1000">
              <a:solidFill>
                <a:srgbClr val="FFFF66"/>
              </a:solidFill>
              <a:cs typeface="Times New Roman" pitchFamily="18" charset="0"/>
            </a:endParaRPr>
          </a:p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Above-average schemata with short defining lengths would still be sampled at exponentially increasing rates</a:t>
            </a:r>
          </a:p>
        </p:txBody>
      </p:sp>
    </p:spTree>
    <p:extLst>
      <p:ext uri="{BB962C8B-B14F-4D97-AF65-F5344CB8AC3E}">
        <p14:creationId xmlns:p14="http://schemas.microsoft.com/office/powerpoint/2010/main" val="112324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41350"/>
          </a:xfrm>
        </p:spPr>
        <p:txBody>
          <a:bodyPr/>
          <a:lstStyle/>
          <a:p>
            <a:pPr rtl="0"/>
            <a:r>
              <a:rPr lang="en-US" sz="2400"/>
              <a:t>The effect of</a:t>
            </a:r>
            <a:r>
              <a:rPr lang="en-US" sz="2800"/>
              <a:t> </a:t>
            </a:r>
            <a:r>
              <a:rPr lang="en-US" sz="3600"/>
              <a:t>Mutation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BD19-C33A-4689-9403-F0675E87588D}" type="slidenum">
              <a:rPr lang="en-US"/>
              <a:pPr/>
              <a:t>51</a:t>
            </a:fld>
            <a:endParaRPr lang="en-US"/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52400" y="1295400"/>
            <a:ext cx="8915400" cy="479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The probability of </a:t>
            </a:r>
            <a:r>
              <a:rPr lang="en-US" sz="2800">
                <a:cs typeface="Times New Roman" pitchFamily="18" charset="0"/>
              </a:rPr>
              <a:t>S</a:t>
            </a:r>
            <a:r>
              <a:rPr lang="en-US" sz="2800">
                <a:latin typeface="Arial" charset="0"/>
                <a:cs typeface="Arial" charset="0"/>
              </a:rPr>
              <a:t> to survive mutation is:</a:t>
            </a:r>
          </a:p>
          <a:p>
            <a:pPr rtl="0">
              <a:spcBef>
                <a:spcPct val="50000"/>
              </a:spcBef>
            </a:pP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p</a:t>
            </a:r>
            <a:r>
              <a:rPr lang="en-US" sz="2800" baseline="-25000">
                <a:solidFill>
                  <a:srgbClr val="FFFF66"/>
                </a:solidFill>
                <a:cs typeface="Times New Roman" pitchFamily="18" charset="0"/>
              </a:rPr>
              <a:t>s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(S) = (1 – p</a:t>
            </a:r>
            <a:r>
              <a:rPr lang="en-US" sz="2800" baseline="-25000">
                <a:solidFill>
                  <a:srgbClr val="FFFF66"/>
                </a:solidFill>
                <a:cs typeface="Times New Roman" pitchFamily="18" charset="0"/>
              </a:rPr>
              <a:t>m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)</a:t>
            </a:r>
            <a:r>
              <a:rPr lang="en-US" sz="2800" baseline="60000">
                <a:solidFill>
                  <a:srgbClr val="FFFF66"/>
                </a:solidFill>
                <a:cs typeface="Times New Roman" pitchFamily="18" charset="0"/>
              </a:rPr>
              <a:t>o(S)</a:t>
            </a:r>
          </a:p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Since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 </a:t>
            </a:r>
            <a:r>
              <a:rPr lang="en-US" sz="2800">
                <a:cs typeface="Times New Roman" pitchFamily="18" charset="0"/>
              </a:rPr>
              <a:t>p</a:t>
            </a:r>
            <a:r>
              <a:rPr lang="en-US" sz="2800" baseline="-25000">
                <a:cs typeface="Times New Roman" pitchFamily="18" charset="0"/>
              </a:rPr>
              <a:t>m</a:t>
            </a:r>
            <a:r>
              <a:rPr lang="en-US" sz="2800">
                <a:cs typeface="Times New Roman" pitchFamily="18" charset="0"/>
              </a:rPr>
              <a:t>&lt;&lt; 1, </a:t>
            </a:r>
            <a:r>
              <a:rPr lang="en-US" sz="2800">
                <a:latin typeface="Arial" charset="0"/>
                <a:cs typeface="Arial" charset="0"/>
              </a:rPr>
              <a:t>this probability can be approximated by:</a:t>
            </a:r>
          </a:p>
          <a:p>
            <a:pPr rtl="0">
              <a:spcBef>
                <a:spcPct val="50000"/>
              </a:spcBef>
            </a:pP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p</a:t>
            </a:r>
            <a:r>
              <a:rPr lang="en-US" sz="2800" baseline="-25000">
                <a:solidFill>
                  <a:srgbClr val="FFFF66"/>
                </a:solidFill>
                <a:cs typeface="Times New Roman" pitchFamily="18" charset="0"/>
              </a:rPr>
              <a:t>s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(S) 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  <a:sym typeface="Symbol" pitchFamily="18" charset="2"/>
              </a:rPr>
              <a:t>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 1 – p</a:t>
            </a:r>
            <a:r>
              <a:rPr lang="en-US" sz="2800" baseline="-25000">
                <a:solidFill>
                  <a:srgbClr val="FFFF66"/>
                </a:solidFill>
                <a:cs typeface="Times New Roman" pitchFamily="18" charset="0"/>
              </a:rPr>
              <a:t>m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·o(S)</a:t>
            </a:r>
          </a:p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The combined effect of selection, crossover and mutation yields</a:t>
            </a:r>
            <a:endParaRPr lang="en-US" sz="2800">
              <a:cs typeface="Times New Roman" pitchFamily="18" charset="0"/>
            </a:endParaRPr>
          </a:p>
          <a:p>
            <a:pPr algn="l" rtl="0">
              <a:spcBef>
                <a:spcPct val="50000"/>
              </a:spcBef>
            </a:pP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m (S,t+1) 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  <a:sym typeface="Symbol" pitchFamily="18" charset="2"/>
              </a:rPr>
              <a:t>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 m (S,t) ( </a:t>
            </a:r>
            <a:r>
              <a:rPr lang="en-US" sz="2800" i="1">
                <a:solidFill>
                  <a:srgbClr val="FFFF66"/>
                </a:solidFill>
                <a:cs typeface="Times New Roman" pitchFamily="18" charset="0"/>
              </a:rPr>
              <a:t>f</a:t>
            </a:r>
            <a:r>
              <a:rPr lang="en-US" sz="2800" baseline="-25000">
                <a:solidFill>
                  <a:srgbClr val="FFFF66"/>
                </a:solidFill>
                <a:cs typeface="Times New Roman" pitchFamily="18" charset="0"/>
              </a:rPr>
              <a:t>S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(t)/</a:t>
            </a:r>
            <a:r>
              <a:rPr lang="en-US" sz="2800" i="1">
                <a:solidFill>
                  <a:srgbClr val="FFFF66"/>
                </a:solidFill>
                <a:cs typeface="Times New Roman" pitchFamily="18" charset="0"/>
              </a:rPr>
              <a:t>f 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(t) ) [1 - p</a:t>
            </a:r>
            <a:r>
              <a:rPr lang="en-US" sz="2800" baseline="-25000">
                <a:solidFill>
                  <a:srgbClr val="FFFF66"/>
                </a:solidFill>
                <a:cs typeface="Times New Roman" pitchFamily="18" charset="0"/>
              </a:rPr>
              <a:t>c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(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  <a:sym typeface="Symbol" pitchFamily="18" charset="2"/>
              </a:rPr>
              <a:t>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(S)/(</a:t>
            </a:r>
            <a:r>
              <a:rPr lang="en-US" sz="2800" i="1">
                <a:solidFill>
                  <a:srgbClr val="FFFF66"/>
                </a:solidFill>
                <a:cs typeface="Times New Roman" pitchFamily="18" charset="0"/>
              </a:rPr>
              <a:t>l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 – 1)) -p</a:t>
            </a:r>
            <a:r>
              <a:rPr lang="en-US" sz="2800" baseline="-25000">
                <a:solidFill>
                  <a:srgbClr val="FFFF66"/>
                </a:solidFill>
                <a:cs typeface="Times New Roman" pitchFamily="18" charset="0"/>
              </a:rPr>
              <a:t>m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o(S)]</a:t>
            </a:r>
            <a:endParaRPr lang="en-US" sz="1000">
              <a:solidFill>
                <a:srgbClr val="FFFF66"/>
              </a:solidFill>
              <a:cs typeface="Times New Roman" pitchFamily="18" charset="0"/>
            </a:endParaRPr>
          </a:p>
          <a:p>
            <a:pPr algn="l" rtl="0">
              <a:spcBef>
                <a:spcPct val="50000"/>
              </a:spcBef>
            </a:pPr>
            <a:endParaRPr lang="en-US" sz="280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9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41350"/>
          </a:xfrm>
        </p:spPr>
        <p:txBody>
          <a:bodyPr/>
          <a:lstStyle/>
          <a:p>
            <a:pPr rtl="0"/>
            <a:r>
              <a:rPr lang="en-US" sz="3600"/>
              <a:t>Schema Theorem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DB71-D688-4D13-B2B6-B3027F7474F3}" type="slidenum">
              <a:rPr lang="en-US"/>
              <a:pPr/>
              <a:t>52</a:t>
            </a:fld>
            <a:endParaRPr lang="en-US"/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533400" y="1600200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762000" y="1524000"/>
            <a:ext cx="7391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800" i="1"/>
              <a:t>Short, low-order, above-average schemata receive exponentially increasing trials in subsequent generations of a genetic algorithm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685800" y="3657600"/>
            <a:ext cx="80772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800">
                <a:solidFill>
                  <a:srgbClr val="FFFF66"/>
                </a:solidFill>
                <a:latin typeface="Arial" charset="0"/>
                <a:cs typeface="Arial" charset="0"/>
              </a:rPr>
              <a:t>Result</a:t>
            </a:r>
            <a:r>
              <a:rPr lang="en-US" sz="2800">
                <a:latin typeface="Arial" charset="0"/>
                <a:cs typeface="Arial" charset="0"/>
              </a:rPr>
              <a:t>: GAs explore the search space by short, low-order schemata which, subsequently, are used for information exchange during crossover</a:t>
            </a:r>
            <a:endParaRPr lang="en-US" sz="2800">
              <a:solidFill>
                <a:srgbClr val="FFFF66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78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467600" cy="641350"/>
          </a:xfrm>
        </p:spPr>
        <p:txBody>
          <a:bodyPr/>
          <a:lstStyle/>
          <a:p>
            <a:pPr rtl="0"/>
            <a:r>
              <a:rPr lang="en-US" sz="3600"/>
              <a:t>Building Block Hypothesis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2680-9493-4760-914E-44E60C359003}" type="slidenum">
              <a:rPr lang="en-US"/>
              <a:pPr/>
              <a:t>53</a:t>
            </a:fld>
            <a:endParaRPr lang="en-US"/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609600" y="1600200"/>
            <a:ext cx="8305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i="1">
                <a:cs typeface="Times New Roman" pitchFamily="18" charset="0"/>
              </a:rPr>
              <a:t>A genetic algorithm seeks near-optimal performance through the juxtaposition of short, low-order, high-performance schemata, called the building blocks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762000" y="3886200"/>
            <a:ext cx="76962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The building block hypothesis has been found to apply in many cases but it depends on the representation and genetic operators used</a:t>
            </a:r>
          </a:p>
        </p:txBody>
      </p:sp>
    </p:spTree>
    <p:extLst>
      <p:ext uri="{BB962C8B-B14F-4D97-AF65-F5344CB8AC3E}">
        <p14:creationId xmlns:p14="http://schemas.microsoft.com/office/powerpoint/2010/main" val="148688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63000" cy="641350"/>
          </a:xfrm>
        </p:spPr>
        <p:txBody>
          <a:bodyPr/>
          <a:lstStyle/>
          <a:p>
            <a:r>
              <a:rPr lang="en-US" sz="3600"/>
              <a:t>Building Block Hypothesis (cont)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A7F1-C033-4A1F-A875-F391ACF81EDD}" type="slidenum">
              <a:rPr lang="en-US"/>
              <a:pPr/>
              <a:t>54</a:t>
            </a:fld>
            <a:endParaRPr lang="en-US"/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8305800" cy="488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>
                <a:latin typeface="Arial" charset="0"/>
                <a:cs typeface="Arial" charset="0"/>
              </a:rPr>
              <a:t>It is easy to construct examples for which the above hypothesis does not hold: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1</a:t>
            </a:r>
            <a:r>
              <a:rPr lang="en-US">
                <a:cs typeface="Times New Roman" pitchFamily="18" charset="0"/>
              </a:rPr>
              <a:t> = [111#######] </a:t>
            </a:r>
            <a:r>
              <a:rPr lang="en-US">
                <a:latin typeface="Arial" charset="0"/>
                <a:cs typeface="Arial" charset="0"/>
              </a:rPr>
              <a:t>and</a:t>
            </a:r>
            <a:r>
              <a:rPr lang="en-US">
                <a:cs typeface="Times New Roman" pitchFamily="18" charset="0"/>
              </a:rPr>
              <a:t> S</a:t>
            </a:r>
            <a:r>
              <a:rPr lang="en-US" baseline="-25000">
                <a:cs typeface="Times New Roman" pitchFamily="18" charset="0"/>
              </a:rPr>
              <a:t>2</a:t>
            </a:r>
            <a:r>
              <a:rPr lang="en-US">
                <a:cs typeface="Times New Roman" pitchFamily="18" charset="0"/>
              </a:rPr>
              <a:t> = [########11]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latin typeface="Arial" charset="0"/>
                <a:cs typeface="Arial" charset="0"/>
              </a:rPr>
              <a:t>are above average, but their combination 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3</a:t>
            </a:r>
            <a:r>
              <a:rPr lang="en-US">
                <a:cs typeface="Times New Roman" pitchFamily="18" charset="0"/>
              </a:rPr>
              <a:t> = [111#####11] </a:t>
            </a:r>
            <a:r>
              <a:rPr lang="en-US">
                <a:latin typeface="Arial" charset="0"/>
                <a:cs typeface="Arial" charset="0"/>
              </a:rPr>
              <a:t>is much less fit than</a:t>
            </a:r>
            <a:r>
              <a:rPr lang="en-US">
                <a:cs typeface="Times New Roman" pitchFamily="18" charset="0"/>
              </a:rPr>
              <a:t> S</a:t>
            </a:r>
            <a:r>
              <a:rPr lang="en-US" baseline="-25000">
                <a:cs typeface="Times New Roman" pitchFamily="18" charset="0"/>
              </a:rPr>
              <a:t>4</a:t>
            </a:r>
            <a:r>
              <a:rPr lang="en-US">
                <a:cs typeface="Times New Roman" pitchFamily="18" charset="0"/>
              </a:rPr>
              <a:t> = [000#####00]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latin typeface="Arial" charset="0"/>
                <a:cs typeface="Arial" charset="0"/>
              </a:rPr>
              <a:t>Assume further that the optimal string is</a:t>
            </a:r>
            <a:r>
              <a:rPr lang="en-US">
                <a:cs typeface="Times New Roman" pitchFamily="18" charset="0"/>
              </a:rPr>
              <a:t> S</a:t>
            </a:r>
            <a:r>
              <a:rPr lang="en-US" baseline="-25000">
                <a:cs typeface="Times New Roman" pitchFamily="18" charset="0"/>
              </a:rPr>
              <a:t>0</a:t>
            </a:r>
            <a:r>
              <a:rPr lang="en-US">
                <a:cs typeface="Times New Roman" pitchFamily="18" charset="0"/>
              </a:rPr>
              <a:t> = [1111111111].</a:t>
            </a:r>
            <a:r>
              <a:rPr lang="en-US">
                <a:latin typeface="Arial" charset="0"/>
                <a:cs typeface="Arial" charset="0"/>
              </a:rPr>
              <a:t> A GA may have some difficulties in converging to </a:t>
            </a:r>
            <a:r>
              <a:rPr lang="en-US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0</a:t>
            </a:r>
            <a:r>
              <a:rPr lang="en-US">
                <a:latin typeface="Arial" charset="0"/>
                <a:cs typeface="Arial" charset="0"/>
              </a:rPr>
              <a:t>, since it may tend to converge to points like </a:t>
            </a:r>
            <a:r>
              <a:rPr lang="en-US">
                <a:cs typeface="Times New Roman" pitchFamily="18" charset="0"/>
              </a:rPr>
              <a:t>[0001111100]</a:t>
            </a:r>
            <a:r>
              <a:rPr lang="en-US">
                <a:latin typeface="Arial" charset="0"/>
                <a:cs typeface="Arial" charset="0"/>
              </a:rPr>
              <a:t>.</a:t>
            </a:r>
            <a:endParaRPr lang="en-US">
              <a:cs typeface="Times New Roman" pitchFamily="18" charset="0"/>
            </a:endParaRPr>
          </a:p>
          <a:p>
            <a:pPr algn="l" rtl="0">
              <a:spcBef>
                <a:spcPct val="50000"/>
              </a:spcBef>
            </a:pPr>
            <a:endParaRPr lang="en-US" sz="1000">
              <a:latin typeface="Arial" charset="0"/>
              <a:cs typeface="Arial" charset="0"/>
            </a:endParaRPr>
          </a:p>
          <a:p>
            <a:pPr algn="l" rtl="0">
              <a:spcBef>
                <a:spcPct val="50000"/>
              </a:spcBef>
            </a:pPr>
            <a:r>
              <a:rPr lang="en-US">
                <a:solidFill>
                  <a:srgbClr val="FFFF66"/>
                </a:solidFill>
                <a:latin typeface="Arial" charset="0"/>
                <a:cs typeface="Arial" charset="0"/>
              </a:rPr>
              <a:t>Some building blocks (short, low-order schemata) can mislead GA and cause its convergence to suboptimal points</a:t>
            </a:r>
          </a:p>
        </p:txBody>
      </p:sp>
    </p:spTree>
    <p:extLst>
      <p:ext uri="{BB962C8B-B14F-4D97-AF65-F5344CB8AC3E}">
        <p14:creationId xmlns:p14="http://schemas.microsoft.com/office/powerpoint/2010/main" val="42780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30250"/>
            <a:ext cx="8763000" cy="641350"/>
          </a:xfrm>
        </p:spPr>
        <p:txBody>
          <a:bodyPr/>
          <a:lstStyle/>
          <a:p>
            <a:pPr rtl="0"/>
            <a:r>
              <a:rPr lang="en-US" sz="3600"/>
              <a:t>Building Block Hypothesis (cont)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B31B-9C9A-4BFE-AED9-5E2FF3D59ECA}" type="slidenum">
              <a:rPr lang="en-US"/>
              <a:pPr/>
              <a:t>55</a:t>
            </a:fld>
            <a:endParaRPr lang="en-US"/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381000" y="2095500"/>
            <a:ext cx="838200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800" b="1">
                <a:latin typeface="Arial" charset="0"/>
                <a:cs typeface="Arial" charset="0"/>
              </a:rPr>
              <a:t>Dealing with deception:</a:t>
            </a:r>
          </a:p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Code the fitness function in an appropriate way (assumes prior knowledge)</a:t>
            </a:r>
          </a:p>
          <a:p>
            <a:pPr rtl="0">
              <a:spcBef>
                <a:spcPct val="50000"/>
              </a:spcBef>
            </a:pPr>
            <a:r>
              <a:rPr lang="en-US" sz="2800">
                <a:solidFill>
                  <a:srgbClr val="FFFF66"/>
                </a:solidFill>
                <a:latin typeface="Arial" charset="0"/>
                <a:cs typeface="Arial" charset="0"/>
              </a:rPr>
              <a:t>or</a:t>
            </a:r>
          </a:p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Use a third genetic operator, </a:t>
            </a:r>
            <a:r>
              <a:rPr lang="en-US" sz="2800" i="1">
                <a:cs typeface="Times New Roman" pitchFamily="18" charset="0"/>
              </a:rPr>
              <a:t>inversion</a:t>
            </a:r>
            <a:endParaRPr lang="en-US" sz="2800">
              <a:latin typeface="Arial" charset="0"/>
              <a:cs typeface="Arial" charset="0"/>
            </a:endParaRPr>
          </a:p>
          <a:p>
            <a:pPr algn="l" rtl="0">
              <a:spcBef>
                <a:spcPct val="50000"/>
              </a:spcBef>
            </a:pPr>
            <a:endParaRPr lang="en-US" sz="2800">
              <a:latin typeface="Arial" charset="0"/>
              <a:cs typeface="Arial" charset="0"/>
            </a:endParaRPr>
          </a:p>
          <a:p>
            <a:pPr algn="l" rtl="0">
              <a:spcBef>
                <a:spcPct val="50000"/>
              </a:spcBef>
            </a:pPr>
            <a:endParaRPr lang="en-US" sz="280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9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4D03-5189-4CD9-8DE9-72785B2C614E}" type="slidenum">
              <a:rPr lang="en-US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5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6477000" cy="1190625"/>
          </a:xfrm>
        </p:spPr>
        <p:txBody>
          <a:bodyPr/>
          <a:lstStyle/>
          <a:p>
            <a:r>
              <a:rPr lang="en-US" sz="3600"/>
              <a:t>A brief introduction to Co-evolution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2800">
                <a:cs typeface="Arial" charset="0"/>
              </a:rPr>
              <a:t>Two or more species evolve and interact through the fitness function</a:t>
            </a:r>
          </a:p>
          <a:p>
            <a:pPr algn="l" rtl="0"/>
            <a:r>
              <a:rPr lang="en-US" sz="2800">
                <a:cs typeface="Arial" charset="0"/>
              </a:rPr>
              <a:t>Closer to real biological systems</a:t>
            </a:r>
          </a:p>
          <a:p>
            <a:pPr algn="l" rtl="0"/>
            <a:r>
              <a:rPr lang="en-US" sz="2800">
                <a:cs typeface="Arial" charset="0"/>
              </a:rPr>
              <a:t>Competitive (prey-predator) or Cooperative</a:t>
            </a:r>
          </a:p>
          <a:p>
            <a:pPr algn="l" rtl="0"/>
            <a:r>
              <a:rPr lang="en-US" sz="2800">
                <a:cs typeface="Arial" charset="0"/>
              </a:rPr>
              <a:t>Examples: Hillis (competitive), my work (cooperative)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3733-75D6-4733-B012-5BE974FCC98F}" type="slidenum">
              <a:rPr lang="en-US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8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41350"/>
          </a:xfrm>
        </p:spPr>
        <p:txBody>
          <a:bodyPr/>
          <a:lstStyle/>
          <a:p>
            <a:pPr rtl="0"/>
            <a:r>
              <a:rPr lang="en-US" sz="3600"/>
              <a:t>References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382000" cy="4419600"/>
          </a:xfrm>
        </p:spPr>
        <p:txBody>
          <a:bodyPr/>
          <a:lstStyle/>
          <a:p>
            <a:pPr marL="1371600" lvl="2" indent="-457200" algn="l" rtl="0">
              <a:lnSpc>
                <a:spcPct val="90000"/>
              </a:lnSpc>
              <a:buClr>
                <a:schemeClr val="tx2"/>
              </a:buClr>
              <a:buSzPct val="70000"/>
              <a:buFontTx/>
              <a:buBlip>
                <a:blip r:embed="rId2"/>
              </a:buBlip>
            </a:pPr>
            <a:r>
              <a:rPr lang="en-US" sz="1800" i="1"/>
              <a:t>C. Darwin. On the Origin of Species by Means of Natural Selection; or, the Preservation of flavored Races in the Struggle for Life. John Murray, London, 1859.</a:t>
            </a:r>
          </a:p>
          <a:p>
            <a:pPr marL="1371600" lvl="2" indent="-457200" algn="l" rtl="0">
              <a:lnSpc>
                <a:spcPct val="90000"/>
              </a:lnSpc>
              <a:buClr>
                <a:schemeClr val="tx2"/>
              </a:buClr>
              <a:buSzPct val="70000"/>
              <a:buFontTx/>
              <a:buBlip>
                <a:blip r:embed="rId2"/>
              </a:buBlip>
            </a:pPr>
            <a:r>
              <a:rPr lang="en-US" sz="1800" i="1"/>
              <a:t>W. D. Hillis. Co-Evolving Parasites Improve Simulated Evolution as an Optimization Procedure. Artificial Life 2, vol 10, Addison-Wesley, 1991.</a:t>
            </a:r>
          </a:p>
          <a:p>
            <a:pPr marL="1371600" lvl="2" indent="-457200" algn="l" rtl="0">
              <a:lnSpc>
                <a:spcPct val="90000"/>
              </a:lnSpc>
              <a:buClr>
                <a:schemeClr val="tx2"/>
              </a:buClr>
              <a:buSzPct val="70000"/>
              <a:buFontTx/>
              <a:buBlip>
                <a:blip r:embed="rId2"/>
              </a:buBlip>
            </a:pPr>
            <a:r>
              <a:rPr lang="en-US" sz="1800" i="1"/>
              <a:t>J.</a:t>
            </a:r>
            <a:r>
              <a:rPr lang="en-US" sz="1800" i="1">
                <a:latin typeface="Times New Roman"/>
              </a:rPr>
              <a:t> </a:t>
            </a:r>
            <a:r>
              <a:rPr lang="en-US" sz="1800" i="1"/>
              <a:t>H. Holland. Adaptation in Natural and Artificial Systems. The University of Michigan Press, Ann Arbor, Michigan, 1975. </a:t>
            </a:r>
          </a:p>
          <a:p>
            <a:pPr marL="1371600" lvl="2" indent="-457200" algn="l" rtl="0">
              <a:lnSpc>
                <a:spcPct val="90000"/>
              </a:lnSpc>
              <a:buClr>
                <a:schemeClr val="tx2"/>
              </a:buClr>
              <a:buSzPct val="70000"/>
              <a:buFontTx/>
              <a:buBlip>
                <a:blip r:embed="rId2"/>
              </a:buBlip>
            </a:pPr>
            <a:r>
              <a:rPr lang="en-US" sz="1800" i="1"/>
              <a:t>Z.</a:t>
            </a:r>
            <a:r>
              <a:rPr lang="en-US" sz="1800" i="1">
                <a:latin typeface="Times New Roman"/>
              </a:rPr>
              <a:t> </a:t>
            </a:r>
            <a:r>
              <a:rPr lang="en-US" sz="1800" i="1"/>
              <a:t>Michalewicz. Genetic Algorithms + Data Structures = Evolution Programs. Springer-Verlag, Berlin, third edition, 1996. </a:t>
            </a:r>
          </a:p>
          <a:p>
            <a:pPr marL="1371600" lvl="2" indent="-457200" algn="l" rtl="0">
              <a:lnSpc>
                <a:spcPct val="90000"/>
              </a:lnSpc>
              <a:buClr>
                <a:schemeClr val="tx2"/>
              </a:buClr>
              <a:buSzPct val="70000"/>
              <a:buFontTx/>
              <a:buBlip>
                <a:blip r:embed="rId2"/>
              </a:buBlip>
            </a:pPr>
            <a:r>
              <a:rPr lang="en-US" sz="1800" i="1"/>
              <a:t>M. Sipper. Machine Nature: The Coming Age of Bio-Inspired Computing. McGraw-Hill, New-York, first edition, 2002.</a:t>
            </a:r>
          </a:p>
          <a:p>
            <a:pPr marL="1371600" lvl="2" indent="-457200" algn="l" rtl="0">
              <a:lnSpc>
                <a:spcPct val="90000"/>
              </a:lnSpc>
              <a:buClr>
                <a:schemeClr val="tx2"/>
              </a:buClr>
              <a:buSzPct val="70000"/>
              <a:buFontTx/>
              <a:buBlip>
                <a:blip r:embed="rId2"/>
              </a:buBlip>
            </a:pPr>
            <a:r>
              <a:rPr lang="en-US" sz="1800" i="1"/>
              <a:t>M. Tomassini. Evolutionary algorithms. In E.</a:t>
            </a:r>
            <a:r>
              <a:rPr lang="en-US" sz="1800" i="1">
                <a:latin typeface="Times New Roman"/>
              </a:rPr>
              <a:t> </a:t>
            </a:r>
            <a:r>
              <a:rPr lang="en-US" sz="1800" i="1"/>
              <a:t>Sanchez and M.</a:t>
            </a:r>
            <a:r>
              <a:rPr lang="en-US" sz="1800" i="1">
                <a:latin typeface="Times New Roman"/>
              </a:rPr>
              <a:t> </a:t>
            </a:r>
            <a:r>
              <a:rPr lang="en-US" sz="1800" i="1"/>
              <a:t>Tomassini, editors, Towards Evolvable Hardware, volume 1062 of Lecture Notes in Computer Science, pages 19-47. Springer-Verlag, Berlin, 1996. </a:t>
            </a:r>
            <a:endParaRPr lang="en-US" sz="160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2819-BB3D-46A3-8CD3-E3B191DE6F1D}" type="slidenum">
              <a:rPr lang="en-US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7772400" cy="76944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Reinforced Learning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Introduction to Genetic Algorithms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A3B1-7510-4696-8796-31BB828F5F50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641350"/>
          </a:xfrm>
        </p:spPr>
        <p:txBody>
          <a:bodyPr/>
          <a:lstStyle/>
          <a:p>
            <a:r>
              <a:rPr lang="en-US" sz="3600"/>
              <a:t>The Metaphor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9C2F-1DCD-4AA8-822A-2F46734C9030}" type="slidenum">
              <a:rPr lang="en-US"/>
              <a:pPr/>
              <a:t>6</a:t>
            </a:fld>
            <a:endParaRPr lang="en-US"/>
          </a:p>
        </p:txBody>
      </p:sp>
      <p:graphicFrame>
        <p:nvGraphicFramePr>
          <p:cNvPr id="14483" name="Group 147"/>
          <p:cNvGraphicFramePr>
            <a:graphicFrameLocks noGrp="1"/>
          </p:cNvGraphicFramePr>
          <p:nvPr/>
        </p:nvGraphicFramePr>
        <p:xfrm>
          <a:off x="228600" y="1647825"/>
          <a:ext cx="8686800" cy="3942080"/>
        </p:xfrm>
        <a:graphic>
          <a:graphicData uri="http://schemas.openxmlformats.org/drawingml/2006/table">
            <a:tbl>
              <a:tblPr rtl="1"/>
              <a:tblGrid>
                <a:gridCol w="4343400"/>
                <a:gridCol w="4343400"/>
              </a:tblGrid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Times New Roman (Hebrew)" charset="-79"/>
                        </a:rPr>
                        <a:t>Nature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Times New Roman (Hebrew)" charset="-79"/>
                        </a:rPr>
                        <a:t>Genetic Algorithm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 (Hebrew)" charset="-79"/>
                        </a:rPr>
                        <a:t>Environment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 (Hebrew)" charset="-79"/>
                        </a:rPr>
                        <a:t>Optimization problem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 (Hebrew)" charset="-79"/>
                        </a:rPr>
                        <a:t>Individuals living in that environment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 (Hebrew)" charset="-79"/>
                        </a:rPr>
                        <a:t>Feasible solutions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 (Hebrew)" charset="-79"/>
                        </a:rPr>
                        <a:t>Individual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 (Hebrew)" charset="-79"/>
                        </a:rPr>
                        <a:t>’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 (Hebrew)" charset="-79"/>
                        </a:rPr>
                        <a:t>s degree of adaptation to its surrounding environment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 (Hebrew)" charset="-79"/>
                        </a:rPr>
                        <a:t>Solutions quality (fitness function)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4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7772400" cy="76944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Outline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Introduction to Genetic Algorithms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A3B1-7510-4696-8796-31BB828F5F50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988840"/>
            <a:ext cx="86680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pitchFamily="2" charset="2"/>
              <a:buChar char="q"/>
            </a:pPr>
            <a:r>
              <a:rPr lang="en-US" sz="4000" dirty="0" smtClean="0"/>
              <a:t>Introduction</a:t>
            </a:r>
            <a:endParaRPr lang="en-US" sz="4000" dirty="0"/>
          </a:p>
          <a:p>
            <a:pPr marL="571500" indent="-571500" algn="l">
              <a:buFont typeface="Wingdings" pitchFamily="2" charset="2"/>
              <a:buChar char="q"/>
            </a:pPr>
            <a:r>
              <a:rPr lang="en-US" sz="4000" dirty="0" smtClean="0"/>
              <a:t>Element </a:t>
            </a:r>
            <a:r>
              <a:rPr lang="en-US" sz="4000" dirty="0"/>
              <a:t>of reinforcement learning</a:t>
            </a:r>
          </a:p>
          <a:p>
            <a:pPr marL="571500" indent="-571500" algn="l">
              <a:buFont typeface="Wingdings" pitchFamily="2" charset="2"/>
              <a:buChar char="q"/>
            </a:pPr>
            <a:r>
              <a:rPr lang="en-US" sz="4000" dirty="0" smtClean="0"/>
              <a:t>Reinforcement </a:t>
            </a:r>
            <a:r>
              <a:rPr lang="en-US" sz="4000" dirty="0"/>
              <a:t>Learning Problem</a:t>
            </a:r>
          </a:p>
          <a:p>
            <a:pPr marL="571500" indent="-571500" algn="l">
              <a:buFont typeface="Wingdings" pitchFamily="2" charset="2"/>
              <a:buChar char="q"/>
            </a:pPr>
            <a:r>
              <a:rPr lang="en-US" sz="4000" dirty="0" smtClean="0"/>
              <a:t>Problem </a:t>
            </a:r>
            <a:r>
              <a:rPr lang="en-US" sz="4000" dirty="0"/>
              <a:t>solving methods for RL</a:t>
            </a:r>
          </a:p>
        </p:txBody>
      </p:sp>
    </p:spTree>
    <p:extLst>
      <p:ext uri="{BB962C8B-B14F-4D97-AF65-F5344CB8AC3E}">
        <p14:creationId xmlns:p14="http://schemas.microsoft.com/office/powerpoint/2010/main" val="376928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Introduction to Genetic Algorithms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A3B1-7510-4696-8796-31BB828F5F50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99060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/>
              <a:t>Machine learning</a:t>
            </a:r>
            <a:r>
              <a:rPr lang="en-US" sz="3200" b="1" dirty="0" smtClean="0"/>
              <a:t>:</a:t>
            </a:r>
            <a:r>
              <a:rPr lang="en-US" sz="3200" dirty="0" smtClean="0"/>
              <a:t> </a:t>
            </a:r>
            <a:r>
              <a:rPr lang="en-US" sz="3200" dirty="0"/>
              <a:t>Machine learning is a scientific discipline that </a:t>
            </a:r>
            <a:r>
              <a:rPr lang="en-US" sz="3200" dirty="0" smtClean="0"/>
              <a:t>is concerned </a:t>
            </a:r>
            <a:r>
              <a:rPr lang="en-US" sz="3200" dirty="0"/>
              <a:t>with the design and development </a:t>
            </a:r>
            <a:r>
              <a:rPr lang="en-US" sz="3200" dirty="0" smtClean="0"/>
              <a:t>of algorithms </a:t>
            </a:r>
            <a:r>
              <a:rPr lang="en-US" sz="3200" dirty="0"/>
              <a:t>that allow computers to learn based </a:t>
            </a:r>
            <a:r>
              <a:rPr lang="en-US" sz="3200" dirty="0" smtClean="0"/>
              <a:t>on data</a:t>
            </a:r>
            <a:r>
              <a:rPr lang="en-US" sz="3200" dirty="0"/>
              <a:t>, such as from sensor data or databases</a:t>
            </a:r>
            <a:r>
              <a:rPr lang="en-US" sz="3200" dirty="0" smtClean="0"/>
              <a:t>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A major focus of machine learning research is to</a:t>
            </a:r>
          </a:p>
          <a:p>
            <a:pPr algn="just"/>
            <a:r>
              <a:rPr lang="en-US" sz="3200" dirty="0"/>
              <a:t>automatically learn to recognize complex patterns </a:t>
            </a:r>
            <a:r>
              <a:rPr lang="en-US" sz="3200" dirty="0" smtClean="0"/>
              <a:t>and make </a:t>
            </a:r>
            <a:r>
              <a:rPr lang="en-US" sz="3200" dirty="0"/>
              <a:t>intelligent decisions based on data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243943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685" y="76200"/>
            <a:ext cx="7772400" cy="6096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Introduction to Genetic Algorithms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A3B1-7510-4696-8796-31BB828F5F50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914400"/>
            <a:ext cx="9014373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Meaning of Reinforcement: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Occurrence of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an event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in the proper relation to a response, that tends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to increase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probability that the response will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occur again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 the same situation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Reinforcement learning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is the problem faced by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an agent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that learns behavior through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trial-and-error interactions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with a dynamic environment.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Reinforcement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Learning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is learning how to act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 order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to maximize a numerical reward.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0586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685" y="152400"/>
            <a:ext cx="7772400" cy="381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Introduction to Genetic Algorithms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A3B1-7510-4696-8796-31BB828F5F50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9397" y="990600"/>
            <a:ext cx="878497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/>
              <a:t>Reinforcement learning </a:t>
            </a:r>
            <a:r>
              <a:rPr lang="en-US" sz="3200" dirty="0"/>
              <a:t>is not a type of neural</a:t>
            </a:r>
          </a:p>
          <a:p>
            <a:pPr algn="just"/>
            <a:r>
              <a:rPr lang="en-US" sz="3200" dirty="0"/>
              <a:t>network, nor is it an alternative to neural networks</a:t>
            </a:r>
            <a:r>
              <a:rPr lang="en-US" sz="3200" dirty="0" smtClean="0"/>
              <a:t>. Rather</a:t>
            </a:r>
            <a:r>
              <a:rPr lang="en-US" sz="3200" dirty="0"/>
              <a:t>, it is an orthogonal approach for </a:t>
            </a:r>
            <a:r>
              <a:rPr lang="en-US" sz="3200" dirty="0" smtClean="0"/>
              <a:t>Learning Machine</a:t>
            </a:r>
            <a:r>
              <a:rPr lang="en-US" sz="3200" dirty="0"/>
              <a:t>.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3200" dirty="0" smtClean="0"/>
              <a:t> </a:t>
            </a:r>
            <a:r>
              <a:rPr lang="en-US" sz="3200" dirty="0"/>
              <a:t>Reinforcement learning emphasizes learning </a:t>
            </a:r>
            <a:r>
              <a:rPr lang="en-US" sz="3200" dirty="0" smtClean="0"/>
              <a:t>feedback that </a:t>
            </a:r>
            <a:r>
              <a:rPr lang="en-US" sz="3200" dirty="0"/>
              <a:t>evaluates the learner's performance </a:t>
            </a:r>
            <a:r>
              <a:rPr lang="en-US" sz="3200" b="1" dirty="0" smtClean="0"/>
              <a:t>without providing </a:t>
            </a:r>
            <a:r>
              <a:rPr lang="en-US" sz="3200" b="1" dirty="0"/>
              <a:t>standards of correctness </a:t>
            </a:r>
            <a:r>
              <a:rPr lang="en-US" sz="3200" dirty="0"/>
              <a:t>in the </a:t>
            </a:r>
            <a:r>
              <a:rPr lang="en-US" sz="3200" dirty="0" smtClean="0"/>
              <a:t>form of </a:t>
            </a:r>
            <a:r>
              <a:rPr lang="en-US" sz="3200" dirty="0"/>
              <a:t>behavioral targets.</a:t>
            </a:r>
          </a:p>
          <a:p>
            <a:pPr algn="just"/>
            <a:r>
              <a:rPr lang="en-US" sz="3200" dirty="0"/>
              <a:t>Example: Bicycle learning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110326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0783"/>
            <a:ext cx="7772400" cy="66501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Machine learning Type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Introduction to Genetic Algorithms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A3B1-7510-4696-8796-31BB828F5F50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524000"/>
            <a:ext cx="9296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With respect to the feedback type to learner: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2800" dirty="0" smtClean="0"/>
              <a:t> </a:t>
            </a:r>
            <a:r>
              <a:rPr lang="en-US" sz="2800" b="1" dirty="0"/>
              <a:t>Supervised learning </a:t>
            </a:r>
            <a:r>
              <a:rPr lang="en-US" sz="2800" dirty="0"/>
              <a:t>: Task Driven </a:t>
            </a:r>
            <a:r>
              <a:rPr lang="en-US" sz="2800" dirty="0" smtClean="0"/>
              <a:t>(Classification</a:t>
            </a:r>
            <a:r>
              <a:rPr lang="en-US" sz="2800" dirty="0"/>
              <a:t>)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2800" dirty="0" smtClean="0"/>
              <a:t> </a:t>
            </a:r>
            <a:r>
              <a:rPr lang="en-US" sz="2800" b="1" dirty="0"/>
              <a:t>Unsupervised learning </a:t>
            </a:r>
            <a:r>
              <a:rPr lang="en-US" sz="2800" dirty="0"/>
              <a:t>: Data Driven (Clustering)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2800" dirty="0" smtClean="0"/>
              <a:t> </a:t>
            </a:r>
            <a:r>
              <a:rPr lang="en-US" sz="2800" b="1" dirty="0"/>
              <a:t>Reinforcement learning </a:t>
            </a:r>
            <a:r>
              <a:rPr lang="en-US" sz="2800" dirty="0"/>
              <a:t>—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sz="2800" dirty="0" smtClean="0"/>
              <a:t> </a:t>
            </a:r>
            <a:r>
              <a:rPr lang="en-US" sz="2800" dirty="0"/>
              <a:t>Close to human learning.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sz="2800" dirty="0" smtClean="0"/>
              <a:t>Algorithm </a:t>
            </a:r>
            <a:r>
              <a:rPr lang="en-US" sz="2800" dirty="0"/>
              <a:t>learns a policy of how to act in a given</a:t>
            </a:r>
          </a:p>
          <a:p>
            <a:pPr algn="just"/>
            <a:r>
              <a:rPr lang="en-US" sz="2800" dirty="0"/>
              <a:t>environment.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sz="2800" dirty="0" smtClean="0"/>
              <a:t>Every </a:t>
            </a:r>
            <a:r>
              <a:rPr lang="en-US" sz="2800" dirty="0"/>
              <a:t>action has some impact in the environment,</a:t>
            </a:r>
          </a:p>
          <a:p>
            <a:pPr algn="just"/>
            <a:r>
              <a:rPr lang="en-US" sz="2800" dirty="0"/>
              <a:t>and the environment provides rewards that guides</a:t>
            </a:r>
          </a:p>
          <a:p>
            <a:pPr algn="just"/>
            <a:r>
              <a:rPr lang="en-US" sz="2800" dirty="0"/>
              <a:t>the learning algorithm.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096726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5" y="76200"/>
            <a:ext cx="8915400" cy="457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Supervised Learning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Reinforcement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Learning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Introduction to Genetic Algorithms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A3B1-7510-4696-8796-31BB828F5F50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143000"/>
            <a:ext cx="9296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Supervised Learning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dirty="0" smtClean="0"/>
              <a:t> </a:t>
            </a:r>
            <a:r>
              <a:rPr lang="en-US" sz="2800" b="1" dirty="0"/>
              <a:t>Step: 1</a:t>
            </a:r>
          </a:p>
          <a:p>
            <a:pPr lvl="1"/>
            <a:r>
              <a:rPr lang="en-US" sz="2800" dirty="0"/>
              <a:t>Teacher: Does picture 1 show a car or a flower?</a:t>
            </a:r>
          </a:p>
          <a:p>
            <a:pPr lvl="1"/>
            <a:r>
              <a:rPr lang="en-US" sz="2800" dirty="0"/>
              <a:t>Learner: A flower.</a:t>
            </a:r>
          </a:p>
          <a:p>
            <a:pPr lvl="1"/>
            <a:r>
              <a:rPr lang="en-US" sz="2800" dirty="0"/>
              <a:t>Teacher: No, it’s a car.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dirty="0"/>
              <a:t>Step: 2</a:t>
            </a:r>
          </a:p>
          <a:p>
            <a:pPr lvl="1"/>
            <a:r>
              <a:rPr lang="en-US" sz="2800" dirty="0"/>
              <a:t>Teacher: Does picture 2 show a car or a flower?</a:t>
            </a:r>
          </a:p>
          <a:p>
            <a:pPr lvl="1"/>
            <a:r>
              <a:rPr lang="en-US" sz="2800" dirty="0"/>
              <a:t>Learner: A car.</a:t>
            </a:r>
          </a:p>
          <a:p>
            <a:pPr lvl="1"/>
            <a:r>
              <a:rPr lang="en-US" sz="2800" dirty="0"/>
              <a:t>Teacher: Yes, it’s a car.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dirty="0"/>
              <a:t>Step: 3 ....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9550922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761999"/>
          </a:xfrm>
        </p:spPr>
        <p:txBody>
          <a:bodyPr anchor="ctr">
            <a:noAutofit/>
          </a:bodyPr>
          <a:lstStyle/>
          <a:p>
            <a:pPr algn="ctr"/>
            <a:r>
              <a:rPr lang="en-US" sz="3200" dirty="0"/>
              <a:t>Supervised Learning </a:t>
            </a:r>
            <a:r>
              <a:rPr lang="en-US" sz="3200" dirty="0" err="1" smtClean="0"/>
              <a:t>Vs</a:t>
            </a:r>
            <a:r>
              <a:rPr lang="en-US" sz="3200" dirty="0" smtClean="0"/>
              <a:t> Reinforcement </a:t>
            </a:r>
            <a:r>
              <a:rPr lang="en-US" sz="3200" dirty="0"/>
              <a:t>Learning (Cont...)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Introduction to Genetic Algorithms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A3B1-7510-4696-8796-31BB828F5F50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524000"/>
            <a:ext cx="9296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Reinforcement Learning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dirty="0"/>
              <a:t>Step: 1</a:t>
            </a:r>
          </a:p>
          <a:p>
            <a:pPr lvl="1"/>
            <a:r>
              <a:rPr lang="en-US" sz="2800" dirty="0"/>
              <a:t>World: You are in state 9. Choose action A or C.</a:t>
            </a:r>
          </a:p>
          <a:p>
            <a:pPr lvl="1"/>
            <a:r>
              <a:rPr lang="en-US" sz="2800" dirty="0"/>
              <a:t>Learner: Action A.</a:t>
            </a:r>
          </a:p>
          <a:p>
            <a:pPr lvl="1"/>
            <a:r>
              <a:rPr lang="en-US" sz="2800" dirty="0"/>
              <a:t>World: Your reward is 100.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dirty="0"/>
              <a:t>Step: 2</a:t>
            </a:r>
          </a:p>
          <a:p>
            <a:pPr lvl="1"/>
            <a:r>
              <a:rPr lang="en-US" sz="2800" dirty="0"/>
              <a:t>World: You are in state 32. Choose action B or E.</a:t>
            </a:r>
          </a:p>
          <a:p>
            <a:pPr lvl="1"/>
            <a:r>
              <a:rPr lang="en-US" sz="2800" dirty="0"/>
              <a:t>Learner: Action B.</a:t>
            </a:r>
          </a:p>
          <a:p>
            <a:pPr lvl="1"/>
            <a:r>
              <a:rPr lang="en-US" sz="2800" dirty="0"/>
              <a:t>World: Your reward is 50.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dirty="0"/>
              <a:t>Step: 3 ....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591559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915400" cy="457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Reinforcement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Learning (Cont...)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Introduction to Genetic Algorithms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A3B1-7510-4696-8796-31BB828F5F50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219200"/>
            <a:ext cx="92964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Meaning of Reinforcement: </a:t>
            </a:r>
            <a:r>
              <a:rPr lang="en-US" sz="2800" dirty="0"/>
              <a:t>Occurrence of an</a:t>
            </a:r>
          </a:p>
          <a:p>
            <a:r>
              <a:rPr lang="en-US" sz="2800" dirty="0"/>
              <a:t>event, in the proper relation to a response, that tends to</a:t>
            </a:r>
          </a:p>
          <a:p>
            <a:r>
              <a:rPr lang="en-US" sz="2800" dirty="0"/>
              <a:t>increase the probability that the response will occur</a:t>
            </a:r>
          </a:p>
          <a:p>
            <a:r>
              <a:rPr lang="en-US" sz="2800" dirty="0"/>
              <a:t>again in the same </a:t>
            </a:r>
            <a:r>
              <a:rPr lang="en-US" sz="2800" dirty="0" smtClean="0"/>
              <a:t>situation.</a:t>
            </a:r>
          </a:p>
          <a:p>
            <a:endParaRPr lang="en-US" sz="2800" b="1" dirty="0"/>
          </a:p>
          <a:p>
            <a:pPr algn="just"/>
            <a:r>
              <a:rPr lang="en-US" sz="3200" b="1" dirty="0"/>
              <a:t>Reinforcement learning </a:t>
            </a:r>
            <a:r>
              <a:rPr lang="en-US" sz="3200" dirty="0"/>
              <a:t>is the problem faced by </a:t>
            </a:r>
            <a:r>
              <a:rPr lang="en-US" sz="3200" dirty="0" smtClean="0"/>
              <a:t>an agent </a:t>
            </a:r>
            <a:r>
              <a:rPr lang="en-US" sz="3200" dirty="0"/>
              <a:t>that learns behavior through </a:t>
            </a:r>
            <a:r>
              <a:rPr lang="en-US" sz="3200" dirty="0" smtClean="0"/>
              <a:t>trial-and-error interactions </a:t>
            </a:r>
            <a:r>
              <a:rPr lang="en-US" sz="3200" dirty="0"/>
              <a:t>with a dynamic environment</a:t>
            </a:r>
            <a:r>
              <a:rPr lang="en-US" sz="3200" dirty="0" smtClean="0"/>
              <a:t>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b="1" dirty="0"/>
              <a:t> </a:t>
            </a:r>
            <a:r>
              <a:rPr lang="en-US" sz="3200" b="1" dirty="0" smtClean="0"/>
              <a:t>                           Reinforcement </a:t>
            </a:r>
            <a:r>
              <a:rPr lang="en-US" sz="3200" dirty="0"/>
              <a:t>Learning is learning how to act </a:t>
            </a:r>
            <a:r>
              <a:rPr lang="en-US" sz="3200" dirty="0" smtClean="0"/>
              <a:t>in order </a:t>
            </a:r>
            <a:r>
              <a:rPr lang="en-US" sz="3200" dirty="0"/>
              <a:t>to maximize a numerical reward.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230443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915400" cy="533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Reinforcement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Learning (Cont...)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Introduction to Genetic Algorithms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A3B1-7510-4696-8796-31BB828F5F50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219200"/>
            <a:ext cx="9296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Reinforcement learning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not a type of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neural  network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nor is it an alternative to neural networks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Rather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it is an orthogonal approach for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Learning Machine.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 Reinforcement learning emphasizes learning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feedback that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evaluates the learner's performance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without providing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standards of correctness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form of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behavioral targets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Bicycle learning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8655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039"/>
            <a:ext cx="8915400" cy="76199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/>
            <a:r>
              <a:rPr lang="en-US" sz="3200" dirty="0"/>
              <a:t>Element of reinforcement learning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Introduction to Genetic Algorithms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A3B1-7510-4696-8796-31BB828F5F50}" type="slidenum">
              <a:rPr lang="en-US" smtClean="0"/>
              <a:pPr/>
              <a:t>69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315200" cy="5198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070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772400" cy="641350"/>
          </a:xfrm>
        </p:spPr>
        <p:txBody>
          <a:bodyPr/>
          <a:lstStyle/>
          <a:p>
            <a:pPr rtl="0"/>
            <a:r>
              <a:rPr lang="en-US" sz="3600"/>
              <a:t>The Metaphor (cont)</a:t>
            </a:r>
          </a:p>
        </p:txBody>
      </p:sp>
      <p:graphicFrame>
        <p:nvGraphicFramePr>
          <p:cNvPr id="15430" name="Group 70"/>
          <p:cNvGraphicFramePr>
            <a:graphicFrameLocks noGrp="1"/>
          </p:cNvGraphicFramePr>
          <p:nvPr>
            <p:ph type="tbl" idx="1"/>
          </p:nvPr>
        </p:nvGraphicFramePr>
        <p:xfrm>
          <a:off x="228600" y="1377950"/>
          <a:ext cx="8763000" cy="4498976"/>
        </p:xfrm>
        <a:graphic>
          <a:graphicData uri="http://schemas.openxmlformats.org/drawingml/2006/table">
            <a:tbl>
              <a:tblPr rtl="1"/>
              <a:tblGrid>
                <a:gridCol w="4381500"/>
                <a:gridCol w="4381500"/>
              </a:tblGrid>
              <a:tr h="804863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Times New Roman (Hebrew)" charset="-79"/>
                        </a:rPr>
                        <a:t>Nature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Times New Roman (Hebrew)" charset="-79"/>
                        </a:rPr>
                        <a:t>Genetic Algorithm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950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 (Hebrew)" charset="-79"/>
                        </a:rPr>
                        <a:t>A population of organisms (species)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 (Hebrew)" charset="-79"/>
                        </a:rPr>
                        <a:t>A set of feasible solutions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944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 (Hebrew)" charset="-79"/>
                        </a:rPr>
                        <a:t>Selection, recombination and mutation in nature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 (Hebrew)" charset="-79"/>
                        </a:rPr>
                        <a:t>’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 (Hebrew)" charset="-79"/>
                        </a:rPr>
                        <a:t>s evolutionary process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 (Hebrew)" charset="-79"/>
                        </a:rPr>
                        <a:t>Stochastic operators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835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 (Hebrew)" charset="-79"/>
                        </a:rPr>
                        <a:t>Evolution of populations to suit their environment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 (Hebrew)" charset="-79"/>
                        </a:rPr>
                        <a:t>Iteratively applying a set of stochastic operators on a set of feasible solutions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CF26B-DF8C-4D34-ACB9-17B41AE9BF87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5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039"/>
            <a:ext cx="8915400" cy="76199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/>
            <a:r>
              <a:rPr lang="en-US" sz="3200" dirty="0"/>
              <a:t>Element of reinforcement learning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Introduction to Genetic Algorithms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A3B1-7510-4696-8796-31BB828F5F50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2174" y="914400"/>
            <a:ext cx="8458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Reward function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Defines the goal in an RL problem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Policy is altered to achieve this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goal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Value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Reward function indicates what is good in an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immediate sense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while a value function specifies what is good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long run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Value of a state is the total amount of reward an agent can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expect 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accumulate over the future, starting form that state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Model of the environment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Predict mimic behavior of environment,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Used for planning &amp; if Know current state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action then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predict the resultant next state and next reward</a:t>
            </a:r>
          </a:p>
        </p:txBody>
      </p:sp>
    </p:spTree>
    <p:extLst>
      <p:ext uri="{BB962C8B-B14F-4D97-AF65-F5344CB8AC3E}">
        <p14:creationId xmlns:p14="http://schemas.microsoft.com/office/powerpoint/2010/main" val="41379241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039"/>
            <a:ext cx="8915400" cy="76199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/>
            <a:r>
              <a:rPr lang="en-US" sz="3200" dirty="0"/>
              <a:t>Agent- Environment Interface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Introduction to Genetic Algorithms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A3B1-7510-4696-8796-31BB828F5F50}" type="slidenum">
              <a:rPr lang="en-US" smtClean="0"/>
              <a:pPr/>
              <a:t>71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8" y="838200"/>
            <a:ext cx="8900652" cy="5737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23320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039"/>
            <a:ext cx="8915400" cy="76199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/>
            <a:r>
              <a:rPr lang="en-US" sz="3200" dirty="0"/>
              <a:t>Steps for Reinforcement Learning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Introduction to Genetic Algorithms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A3B1-7510-4696-8796-31BB828F5F50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" y="1295400"/>
            <a:ext cx="9067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agent observes an input state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2. An action is determined by a decision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making function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(policy)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3. The action is performed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4. The agent receives a scalar reward 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reinforcement from the  environment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5. Information about the reward given for that state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/action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pair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recorded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47331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039"/>
            <a:ext cx="9144000" cy="76199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/>
            <a:r>
              <a:rPr lang="en-US" sz="3200" dirty="0"/>
              <a:t>Silent Features of </a:t>
            </a:r>
            <a:r>
              <a:rPr lang="en-US" sz="3200" dirty="0" smtClean="0"/>
              <a:t>Reinforcement Learning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Introduction to Genetic Algorithms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A3B1-7510-4696-8796-31BB828F5F50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" y="1219200"/>
            <a:ext cx="9067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Set of problems </a:t>
            </a:r>
            <a:r>
              <a:rPr lang="en-US" sz="2400" dirty="0"/>
              <a:t>rather than a set of techniques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/>
              <a:t>Without </a:t>
            </a:r>
            <a:r>
              <a:rPr lang="en-US" sz="2400" dirty="0"/>
              <a:t>specifying how the task is to be achieved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b="1" dirty="0" smtClean="0"/>
              <a:t>“</a:t>
            </a:r>
            <a:r>
              <a:rPr lang="en-US" sz="2400" b="1" dirty="0"/>
              <a:t>RL as a tool” </a:t>
            </a:r>
            <a:r>
              <a:rPr lang="en-US" sz="2400" dirty="0"/>
              <a:t>point of view</a:t>
            </a:r>
            <a:r>
              <a:rPr lang="en-US" sz="2400" dirty="0" smtClean="0"/>
              <a:t>: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RL is training by rewards and punishments.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Train tool for the computer learning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b="1" dirty="0" smtClean="0"/>
              <a:t>The </a:t>
            </a:r>
            <a:r>
              <a:rPr lang="en-US" sz="2400" b="1" dirty="0"/>
              <a:t>learning agent’s point of view: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RL is learning from trial and error with the world.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 err="1"/>
              <a:t>Eg</a:t>
            </a:r>
            <a:r>
              <a:rPr lang="en-US" sz="2400" dirty="0"/>
              <a:t>. how much reward I much get if I get this.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1995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039"/>
            <a:ext cx="9144000" cy="76199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/>
            <a:r>
              <a:rPr lang="en-US" sz="3200" dirty="0"/>
              <a:t>Reinforcement Learning (Cont..)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Introduction to Genetic Algorithms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A3B1-7510-4696-8796-31BB828F5F50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636" y="1143000"/>
            <a:ext cx="9067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Reinforcement Learning uses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Evaluative Feedback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Purely Evaluative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Feedback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Indicates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how good the action taken is.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Not tell if it is the best or the worst action possible.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Basis of methods for function optimization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Purely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Instructive Feedback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Indicates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correct action to take, independently of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action actually taken.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Supervised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Learning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Associative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and Non Associative: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84677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039"/>
            <a:ext cx="9144000" cy="76199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/>
            <a:r>
              <a:rPr lang="en-US" sz="3200" dirty="0"/>
              <a:t>Associative &amp; Non Associative Tasks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Introduction to Genetic Algorithms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A3B1-7510-4696-8796-31BB828F5F50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" y="1295400"/>
            <a:ext cx="9067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Associative :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Situation Dependent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Mapping from situation to the actions that are best in that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situation</a:t>
            </a:r>
          </a:p>
          <a:p>
            <a:r>
              <a:rPr lang="en-US" sz="2400" dirty="0" smtClean="0"/>
              <a:t> </a:t>
            </a:r>
            <a:r>
              <a:rPr lang="en-US" sz="2400" b="1" dirty="0"/>
              <a:t>Non Associative: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Situation independent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No need for associating different action with different</a:t>
            </a:r>
          </a:p>
          <a:p>
            <a:r>
              <a:rPr lang="en-US" sz="2400" dirty="0"/>
              <a:t>situations.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Learner either tries to find a single best action when the </a:t>
            </a:r>
            <a:r>
              <a:rPr lang="en-US" sz="2400" dirty="0" smtClean="0"/>
              <a:t>task</a:t>
            </a:r>
            <a:endParaRPr lang="en-US" sz="2400" dirty="0"/>
          </a:p>
          <a:p>
            <a:r>
              <a:rPr lang="en-US" sz="2400" dirty="0"/>
              <a:t>is stationary, or tries to track the best action as it </a:t>
            </a:r>
            <a:r>
              <a:rPr lang="en-US" sz="2400" dirty="0" smtClean="0"/>
              <a:t>changes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28229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039"/>
            <a:ext cx="9144000" cy="76199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/>
            <a:r>
              <a:rPr lang="en-US" sz="3200" dirty="0"/>
              <a:t>Reinforcement Learning (Cont..)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Introduction to Genetic Algorithms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A3B1-7510-4696-8796-31BB828F5F50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" y="1143000"/>
            <a:ext cx="9067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Exploration and exploitation</a:t>
            </a:r>
          </a:p>
          <a:p>
            <a:r>
              <a:rPr lang="en-US" sz="2400" b="1" dirty="0"/>
              <a:t>Greedy action: </a:t>
            </a:r>
            <a:r>
              <a:rPr lang="en-US" sz="2400" dirty="0"/>
              <a:t>Action chosen with greatest </a:t>
            </a:r>
            <a:r>
              <a:rPr lang="en-US" sz="2400" dirty="0" smtClean="0"/>
              <a:t>estimated value</a:t>
            </a:r>
            <a:r>
              <a:rPr lang="en-US" sz="2400" dirty="0"/>
              <a:t>.</a:t>
            </a:r>
          </a:p>
          <a:p>
            <a:r>
              <a:rPr lang="en-US" sz="2400" b="1" dirty="0"/>
              <a:t>Greedy action: </a:t>
            </a:r>
            <a:r>
              <a:rPr lang="en-US" sz="2400" dirty="0"/>
              <a:t>a case of </a:t>
            </a:r>
            <a:r>
              <a:rPr lang="en-US" sz="2400" b="1" dirty="0"/>
              <a:t>Exploitation</a:t>
            </a:r>
            <a:r>
              <a:rPr lang="en-US" sz="2400" dirty="0"/>
              <a:t>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b="1" dirty="0"/>
              <a:t>Non greedy </a:t>
            </a:r>
            <a:r>
              <a:rPr lang="en-US" sz="2400" dirty="0"/>
              <a:t>action: a case of </a:t>
            </a:r>
            <a:r>
              <a:rPr lang="en-US" sz="2400" b="1" dirty="0"/>
              <a:t>Exploration</a:t>
            </a:r>
            <a:r>
              <a:rPr lang="en-US" sz="2400" dirty="0"/>
              <a:t>, as </a:t>
            </a:r>
            <a:r>
              <a:rPr lang="en-US" sz="2400" dirty="0" smtClean="0"/>
              <a:t>it enables </a:t>
            </a:r>
            <a:r>
              <a:rPr lang="en-US" sz="2400" dirty="0"/>
              <a:t>us to improve estimate the </a:t>
            </a:r>
            <a:r>
              <a:rPr lang="en-US" sz="2400" dirty="0" smtClean="0"/>
              <a:t>non-greedy action's </a:t>
            </a:r>
            <a:r>
              <a:rPr lang="en-US" sz="2400" dirty="0"/>
              <a:t>value.</a:t>
            </a:r>
          </a:p>
          <a:p>
            <a:r>
              <a:rPr lang="en-US" sz="2400" dirty="0" smtClean="0"/>
              <a:t> </a:t>
            </a:r>
            <a:r>
              <a:rPr lang="en-US" sz="2400" b="1" dirty="0"/>
              <a:t>N-armed bandit Problem: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We have to choose from n different options or actions.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We will choose the </a:t>
            </a:r>
            <a:r>
              <a:rPr lang="en-US" sz="2400" b="1" dirty="0"/>
              <a:t>one with maximum reward</a:t>
            </a:r>
            <a:r>
              <a:rPr lang="en-US" sz="2400" dirty="0"/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692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533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 rtl="0"/>
            <a:r>
              <a:rPr lang="en-US" sz="3600" dirty="0"/>
              <a:t>The Metaphor (</a:t>
            </a:r>
            <a:r>
              <a:rPr lang="en-US" sz="3600" dirty="0" err="1"/>
              <a:t>cont</a:t>
            </a:r>
            <a:r>
              <a:rPr lang="en-US" sz="3600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BBB5-E951-452D-AF06-FE0D62E45682}" type="slidenum">
              <a:rPr lang="en-US"/>
              <a:pPr/>
              <a:t>8</a:t>
            </a:fld>
            <a:endParaRPr lang="en-US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04800" y="1600200"/>
            <a:ext cx="8360434" cy="265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rtl="0">
              <a:spcBef>
                <a:spcPct val="50000"/>
              </a:spcBef>
            </a:pPr>
            <a:r>
              <a:rPr lang="en-US" sz="2800" dirty="0">
                <a:latin typeface="Arial" charset="0"/>
                <a:cs typeface="Arial" charset="0"/>
              </a:rPr>
              <a:t>The computer model introduces simplifications (relative to the real biological mechanisms), </a:t>
            </a:r>
          </a:p>
          <a:p>
            <a:pPr algn="just" rtl="0">
              <a:spcBef>
                <a:spcPct val="50000"/>
              </a:spcBef>
            </a:pPr>
            <a:r>
              <a:rPr lang="en-US" sz="2800" b="1" dirty="0">
                <a:latin typeface="Arial" charset="0"/>
                <a:cs typeface="Arial" charset="0"/>
              </a:rPr>
              <a:t>BUT</a:t>
            </a:r>
            <a:r>
              <a:rPr lang="en-US" sz="2800" dirty="0">
                <a:latin typeface="Arial" charset="0"/>
                <a:cs typeface="Arial" charset="0"/>
              </a:rPr>
              <a:t> </a:t>
            </a:r>
          </a:p>
          <a:p>
            <a:pPr algn="just" rtl="0">
              <a:spcBef>
                <a:spcPct val="50000"/>
              </a:spcBef>
            </a:pPr>
            <a:r>
              <a:rPr lang="en-US" sz="2800" dirty="0">
                <a:latin typeface="Arial" charset="0"/>
                <a:cs typeface="Arial" charset="0"/>
              </a:rPr>
              <a:t>surprisingly complex and interesting structures have emerged out of evolutionary algorithms</a:t>
            </a:r>
          </a:p>
        </p:txBody>
      </p:sp>
    </p:spTree>
    <p:extLst>
      <p:ext uri="{BB962C8B-B14F-4D97-AF65-F5344CB8AC3E}">
        <p14:creationId xmlns:p14="http://schemas.microsoft.com/office/powerpoint/2010/main" val="70560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7927" y="90055"/>
            <a:ext cx="7772400" cy="64135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rtl="0"/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Simple Genetic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F084-D04B-4CE9-AE89-CDDD7BA6A720}" type="slidenum">
              <a:rPr lang="en-US"/>
              <a:pPr/>
              <a:t>9</a:t>
            </a:fld>
            <a:endParaRPr lang="en-US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381000" y="1143000"/>
            <a:ext cx="84582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rtl="0">
              <a:spcBef>
                <a:spcPct val="50000"/>
              </a:spcBef>
            </a:pPr>
            <a:r>
              <a:rPr lang="en-US" dirty="0"/>
              <a:t>produce an initial population of individuals</a:t>
            </a:r>
          </a:p>
          <a:p>
            <a:pPr algn="just" rtl="0">
              <a:spcBef>
                <a:spcPct val="50000"/>
              </a:spcBef>
            </a:pPr>
            <a:r>
              <a:rPr lang="en-US" dirty="0"/>
              <a:t>evaluate the fitness of all individuals</a:t>
            </a:r>
          </a:p>
          <a:p>
            <a:pPr algn="just" rtl="0">
              <a:spcBef>
                <a:spcPct val="50000"/>
              </a:spcBef>
            </a:pPr>
            <a:r>
              <a:rPr lang="en-US" b="1" dirty="0"/>
              <a:t>while</a:t>
            </a:r>
            <a:r>
              <a:rPr lang="en-US" dirty="0"/>
              <a:t> termination condition not met </a:t>
            </a:r>
            <a:r>
              <a:rPr lang="en-US" b="1" dirty="0"/>
              <a:t>do</a:t>
            </a:r>
            <a:endParaRPr lang="en-US" dirty="0"/>
          </a:p>
          <a:p>
            <a:pPr algn="just" rtl="0">
              <a:spcBef>
                <a:spcPct val="50000"/>
              </a:spcBef>
            </a:pPr>
            <a:r>
              <a:rPr lang="en-US" dirty="0"/>
              <a:t>	select fitter individuals for reproduction</a:t>
            </a:r>
          </a:p>
          <a:p>
            <a:pPr algn="just" rtl="0">
              <a:spcBef>
                <a:spcPct val="50000"/>
              </a:spcBef>
            </a:pPr>
            <a:r>
              <a:rPr lang="en-US" dirty="0"/>
              <a:t>	recombine between individuals</a:t>
            </a:r>
          </a:p>
          <a:p>
            <a:pPr algn="just" rtl="0">
              <a:spcBef>
                <a:spcPct val="50000"/>
              </a:spcBef>
            </a:pPr>
            <a:r>
              <a:rPr lang="en-US" dirty="0"/>
              <a:t>	mutate individuals</a:t>
            </a:r>
          </a:p>
          <a:p>
            <a:pPr algn="just" rtl="0">
              <a:spcBef>
                <a:spcPct val="50000"/>
              </a:spcBef>
            </a:pPr>
            <a:r>
              <a:rPr lang="en-US" dirty="0"/>
              <a:t>	evaluate the fitness of the modified individuals</a:t>
            </a:r>
          </a:p>
          <a:p>
            <a:pPr algn="just" rtl="0">
              <a:spcBef>
                <a:spcPct val="50000"/>
              </a:spcBef>
            </a:pPr>
            <a:r>
              <a:rPr lang="en-US" dirty="0"/>
              <a:t>	generate a new population</a:t>
            </a:r>
          </a:p>
          <a:p>
            <a:pPr algn="just" rtl="0">
              <a:spcBef>
                <a:spcPct val="50000"/>
              </a:spcBef>
            </a:pPr>
            <a:r>
              <a:rPr lang="en-US" b="1" dirty="0"/>
              <a:t>End while</a:t>
            </a:r>
          </a:p>
        </p:txBody>
      </p:sp>
    </p:spTree>
    <p:extLst>
      <p:ext uri="{BB962C8B-B14F-4D97-AF65-F5344CB8AC3E}">
        <p14:creationId xmlns:p14="http://schemas.microsoft.com/office/powerpoint/2010/main" val="111515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629</TotalTime>
  <Words>4166</Words>
  <Application>Microsoft Office PowerPoint</Application>
  <PresentationFormat>On-screen Show (4:3)</PresentationFormat>
  <Paragraphs>656</Paragraphs>
  <Slides>76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8" baseType="lpstr">
      <vt:lpstr>Flow</vt:lpstr>
      <vt:lpstr>Equation</vt:lpstr>
      <vt:lpstr>Genetic Algorithms (GA) OVERVIEW</vt:lpstr>
      <vt:lpstr>GA overview (cont)</vt:lpstr>
      <vt:lpstr>Classes of Search Techniques</vt:lpstr>
      <vt:lpstr>A genetic algorithm maintains a population of candidate solutions for the problem at hand, and makes it evolve by iteratively applying  a set of stochastic operators</vt:lpstr>
      <vt:lpstr>Stochastic operators</vt:lpstr>
      <vt:lpstr>The Metaphor</vt:lpstr>
      <vt:lpstr>The Metaphor (cont)</vt:lpstr>
      <vt:lpstr>The Metaphor (cont)</vt:lpstr>
      <vt:lpstr>Simple Genetic Algorithm</vt:lpstr>
      <vt:lpstr>The Evolutionary Cycle</vt:lpstr>
      <vt:lpstr>Genetic Algorithms</vt:lpstr>
      <vt:lpstr>Genetic Algorithms</vt:lpstr>
      <vt:lpstr>Genetic Algorithms</vt:lpstr>
      <vt:lpstr>Genetic Algorithms</vt:lpstr>
      <vt:lpstr>Genetic Algorithms</vt:lpstr>
      <vt:lpstr>Example: the MAXONE problem </vt:lpstr>
      <vt:lpstr>Example (cont)</vt:lpstr>
      <vt:lpstr>Example (initialization)</vt:lpstr>
      <vt:lpstr>Example (selection1)</vt:lpstr>
      <vt:lpstr>Example (selection2)</vt:lpstr>
      <vt:lpstr>Example (crossover1)</vt:lpstr>
      <vt:lpstr>Example (crossover2)</vt:lpstr>
      <vt:lpstr>Example (mutation1)</vt:lpstr>
      <vt:lpstr>Example (mutation2)</vt:lpstr>
      <vt:lpstr>Example (end)</vt:lpstr>
      <vt:lpstr>Components of a GA</vt:lpstr>
      <vt:lpstr>Representation (encoding)</vt:lpstr>
      <vt:lpstr>Representation (cont)</vt:lpstr>
      <vt:lpstr>Initialization</vt:lpstr>
      <vt:lpstr>Selection</vt:lpstr>
      <vt:lpstr>Fitness Proportionate Selection</vt:lpstr>
      <vt:lpstr>Linear Ranking Selection</vt:lpstr>
      <vt:lpstr>Local Tournament Selection</vt:lpstr>
      <vt:lpstr>Recombination (Crossover)</vt:lpstr>
      <vt:lpstr>Mutation</vt:lpstr>
      <vt:lpstr>Evaluation (fitness function)</vt:lpstr>
      <vt:lpstr>Termination condition</vt:lpstr>
      <vt:lpstr>Another Example: The Traveling Salesman Problem (TSP)</vt:lpstr>
      <vt:lpstr>TSP (Representation, Evaluation, Initialization and Selection)</vt:lpstr>
      <vt:lpstr>TSP (Crossover1)</vt:lpstr>
      <vt:lpstr>TSP (Crossover2)</vt:lpstr>
      <vt:lpstr>TSP (Inversion)</vt:lpstr>
      <vt:lpstr>PowerPoint Presentation</vt:lpstr>
      <vt:lpstr>GAs: Why Do They Work?</vt:lpstr>
      <vt:lpstr>Notation (schema)</vt:lpstr>
      <vt:lpstr>Notation (order)</vt:lpstr>
      <vt:lpstr>Notation (defining length)</vt:lpstr>
      <vt:lpstr>Notation (cont)</vt:lpstr>
      <vt:lpstr>The effect of Selection </vt:lpstr>
      <vt:lpstr>The effect of Crossover</vt:lpstr>
      <vt:lpstr>The effect of Mutation</vt:lpstr>
      <vt:lpstr>Schema Theorem</vt:lpstr>
      <vt:lpstr>Building Block Hypothesis</vt:lpstr>
      <vt:lpstr>Building Block Hypothesis (cont)</vt:lpstr>
      <vt:lpstr>Building Block Hypothesis (cont)</vt:lpstr>
      <vt:lpstr>PowerPoint Presentation</vt:lpstr>
      <vt:lpstr>A brief introduction to Co-evolution</vt:lpstr>
      <vt:lpstr>References</vt:lpstr>
      <vt:lpstr>Reinforced Learning</vt:lpstr>
      <vt:lpstr>Outline</vt:lpstr>
      <vt:lpstr>Introduction</vt:lpstr>
      <vt:lpstr>Introduction</vt:lpstr>
      <vt:lpstr>Introduction</vt:lpstr>
      <vt:lpstr>Machine learning Type</vt:lpstr>
      <vt:lpstr>Supervised Learning Vs Reinforcement Learning</vt:lpstr>
      <vt:lpstr>Supervised Learning Vs Reinforcement Learning (Cont...)</vt:lpstr>
      <vt:lpstr>Reinforcement Learning (Cont...)</vt:lpstr>
      <vt:lpstr>Reinforcement Learning (Cont...)</vt:lpstr>
      <vt:lpstr>Element of reinforcement learning</vt:lpstr>
      <vt:lpstr>Element of reinforcement learning</vt:lpstr>
      <vt:lpstr>Agent- Environment Interface</vt:lpstr>
      <vt:lpstr>Steps for Reinforcement Learning</vt:lpstr>
      <vt:lpstr>Silent Features of Reinforcement Learning</vt:lpstr>
      <vt:lpstr>Reinforcement Learning (Cont..)</vt:lpstr>
      <vt:lpstr>Associative &amp; Non Associative Tasks</vt:lpstr>
      <vt:lpstr>Reinforcement Learning (Cont..)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Abid</dc:creator>
  <cp:lastModifiedBy>Abid</cp:lastModifiedBy>
  <cp:revision>90</cp:revision>
  <dcterms:created xsi:type="dcterms:W3CDTF">2006-08-16T00:00:00Z</dcterms:created>
  <dcterms:modified xsi:type="dcterms:W3CDTF">2018-08-29T19:30:16Z</dcterms:modified>
</cp:coreProperties>
</file>