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3" r:id="rId20"/>
    <p:sldId id="272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F0D37-0DFD-4DC1-8169-69AECCA05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5C53-72BD-470A-93D5-6431E68D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ANN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A Model of A Single Neuron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3716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input values are multiplied by their weights and summed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7"/>
            <a:ext cx="8967862" cy="146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392" y="3984835"/>
            <a:ext cx="85759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output is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function y = f(v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of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weighted sum</a:t>
            </a:r>
          </a:p>
          <a:p>
            <a:pPr algn="just"/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1.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Let x = (0, 1, 1) and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 = (1,−2, 4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1 · 0 − 2 · 1 + 4 · 1 = 2</a:t>
            </a:r>
          </a:p>
        </p:txBody>
      </p:sp>
    </p:spTree>
    <p:extLst>
      <p:ext uri="{BB962C8B-B14F-4D97-AF65-F5344CB8AC3E}">
        <p14:creationId xmlns:p14="http://schemas.microsoft.com/office/powerpoint/2010/main" val="2965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Activation Function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output of a neuron (y) is a function of the weighted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f(v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function is often called the activation function.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function is it and how is it computed?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Linear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parameter a is called bias.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Notice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in this case, a neuron becomes a linear model with bias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being 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intercept and the weights,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. . . ,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being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slopes.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3899445"/>
            <a:ext cx="4154856" cy="7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74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smtClean="0"/>
              <a:t>Neural Networks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Feed-Forward Neural Networks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collection of neurons connected together in a network can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represented by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directed graph: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80395"/>
            <a:ext cx="3978729" cy="293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82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smtClean="0"/>
              <a:t>Neural Networks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represent the neurons, and arrows represent the links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between them.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Each node has its number, and a link connecting two nodes will have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pair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numbers (e.g. (1, 4) connecting nodes 1 and 4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Networks without cycles (feedback loops) are called a feed-forward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networks 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or perceptron</a:t>
            </a:r>
            <a:r>
              <a:rPr lang="en-US" sz="2800" dirty="0"/>
              <a:t>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Input and Output Nodes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3978729" cy="293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5057" y="5357843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nodes of the network (nodes 1, 2 and 3) are associated with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variables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(x1, . . .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They do not compute anything, but simply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to the processing nodes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Output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nodes (4 and 5) are associated with the output variables (y1, . . .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1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Hidden Nodes and Layers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514" y="12954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neural network may have hidden nodes — they are not connected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directly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environment (‘hidden’ inside the network):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3911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8471" y="5203371"/>
            <a:ext cx="8697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may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organise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nodes in layers: input (nodes 1,2 and 3), hidden (4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output (6 and 7) layers.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Neural networks can have several hidden layers.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6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Numbering the Weights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514" y="12954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node in a network has a set of weights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7065"/>
            <a:ext cx="6087070" cy="304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5190921"/>
            <a:ext cx="8915400" cy="154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74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Numbering the Weights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90600"/>
            <a:ext cx="6477000" cy="4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927225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What is the network output, if the inputs are x1 = 1 and x2 = 0?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2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smtClean="0"/>
              <a:t>Solution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2506"/>
            <a:ext cx="7391400" cy="481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61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Some Facts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Definition: </a:t>
            </a:r>
            <a:r>
              <a:rPr lang="en-US" dirty="0"/>
              <a:t>It’s a step function based on a linear combination of real-valued inputs. If the combination is above a threshold it outputs a 1, otherwise it outputs a –1.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5645"/>
            <a:ext cx="51625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343400"/>
            <a:ext cx="4695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513397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perceptron draws a hyperplane as the decision boundary over the (n-dimensional) input space. </a:t>
            </a:r>
          </a:p>
        </p:txBody>
      </p:sp>
    </p:spTree>
    <p:extLst>
      <p:ext uri="{BB962C8B-B14F-4D97-AF65-F5344CB8AC3E}">
        <p14:creationId xmlns:p14="http://schemas.microsoft.com/office/powerpoint/2010/main" val="5733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887"/>
            <a:ext cx="7772400" cy="9035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773886" cy="175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Artificial neural networks are among the most powerful learning models. They have the versatility to approximate a wide range of complex functions representing multi-dimensional input-output maps. Neural networks also have inherent adaptability, and can perform robustly even in noisy environments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352800"/>
            <a:ext cx="89262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Artificial Neural Network (ANN) is an information processing paradigm that is inspired by the way biological nervous systems, such as the brain, process information.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 element of this paradigm is the novel structure of the information processing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composed of a large number of highly interconnected simple processing elements (neurons) working in unison to solve specific problems.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like people, learn by example. An ANN is configured for a specific application, such as pattern recognition or data classification, through a learning process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Learning in biological systems involves adjustments to the synaptic connections that exist between the neurons.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true of ANNs as well. ANNs can process information at a great speed owing to their highly massive parallelism. </a:t>
            </a:r>
          </a:p>
        </p:txBody>
      </p:sp>
    </p:spTree>
    <p:extLst>
      <p:ext uri="{BB962C8B-B14F-4D97-AF65-F5344CB8AC3E}">
        <p14:creationId xmlns:p14="http://schemas.microsoft.com/office/powerpoint/2010/main" val="9461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839" y="64861"/>
            <a:ext cx="7772400" cy="7733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Perceptron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20083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It’s a step function based on a linear combination of real-valued inputs. If the combination is above a threshold it outputs a 1, otherwise it outputs a –1.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5562600" cy="186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4858412"/>
            <a:ext cx="4695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903893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perceptron draws a hyperplane as the decision boundary over the (n-dimensional) input space. </a:t>
            </a:r>
          </a:p>
        </p:txBody>
      </p:sp>
    </p:spTree>
    <p:extLst>
      <p:ext uri="{BB962C8B-B14F-4D97-AF65-F5344CB8AC3E}">
        <p14:creationId xmlns:p14="http://schemas.microsoft.com/office/powerpoint/2010/main" val="287808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3" y="228600"/>
            <a:ext cx="8458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956" y="2514600"/>
            <a:ext cx="89970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perceptron can learn only examples that are called “linearly separable”. These are examples that can be perfectly separated by a hyperplane.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77824"/>
            <a:ext cx="5067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43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Back-Propagation Algorithm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991600" cy="51816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Multi-layered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perceptrons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be trained using the back-propagation algorithm described next.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Goal: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learn the weights for all links in an interconnected multilayer network.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begin by defining our measure of error: 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l-PL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E(W</a:t>
            </a:r>
            <a:r>
              <a:rPr lang="pl-PL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½ Σd Σk (tkd – okd) 2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varies along the output nodes and d over the training examples.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idea is to use again a gradient descent over the space of weights to find a global minimum (no guarantee). </a:t>
            </a:r>
          </a:p>
        </p:txBody>
      </p:sp>
    </p:spTree>
    <p:extLst>
      <p:ext uri="{BB962C8B-B14F-4D97-AF65-F5344CB8AC3E}">
        <p14:creationId xmlns:p14="http://schemas.microsoft.com/office/powerpoint/2010/main" val="239815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609599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562600"/>
          </a:xfrm>
        </p:spPr>
        <p:txBody>
          <a:bodyPr>
            <a:noAutofit/>
          </a:bodyPr>
          <a:lstStyle/>
          <a:p>
            <a:pPr algn="just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1.Create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network with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in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nodes,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hidden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internal nodes,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out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nodes.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Initialize all weights to small random numbers.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Until error is small do: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each example X do </a:t>
            </a:r>
          </a:p>
          <a:p>
            <a:pPr lvl="1" algn="just"/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Propagate example X forward through the network </a:t>
            </a:r>
          </a:p>
          <a:p>
            <a:pPr lvl="1" algn="just"/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Propagate errors backward through the network 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5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/>
              <a:t>Forward Propagation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915400" cy="838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example X, compute the output of every node until we reach the output nodes: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67056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5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534400" cy="609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Backward Propagation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686800" cy="51816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For each output node k compute the error: </a:t>
            </a:r>
          </a:p>
          <a:p>
            <a:pPr algn="just"/>
            <a:endParaRPr lang="en-US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l-P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δk = Ok (1-Ok)(tk – Ok)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For each hidden unit h, calculate the error: </a:t>
            </a:r>
          </a:p>
          <a:p>
            <a:pPr algn="just"/>
            <a:r>
              <a:rPr lang="el-G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 = Oh (1-Oh) </a:t>
            </a:r>
            <a:r>
              <a:rPr lang="el-G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Wkh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 Update each network weight: </a:t>
            </a:r>
          </a:p>
          <a:p>
            <a:pPr algn="just"/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Wji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Wji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Wji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ΔWji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η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δj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Xji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Wji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Xji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input and weight of node i to node j)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momentum term, depending on the weight value at last iteration, may also be added to the update rule as follows. At iteration n we have the following: 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ΔWji (n) = η δj Xji + αΔWji (n)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α ( 0 &lt;= α &lt;= 1) is a constant called the momentum. </a:t>
            </a:r>
          </a:p>
          <a:p>
            <a:pPr lvl="1"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It increases the speed along a local minimum. </a:t>
            </a:r>
          </a:p>
          <a:p>
            <a:pPr lvl="1"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It increases the speed along flat regions.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8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382000" cy="838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Remarks on Back-propagation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610600" cy="434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1.It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implements a gradient descent search over the weight space.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It may become trapped in local minima.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In practice, it is very effective.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How to avoid local minima?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Add momentum.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Use stochastic gradient descent.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c) Use different networks with different initial values for the weights.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8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990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Applications of Neural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763000" cy="3352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approximation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(modeling)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Pattern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(analysis of time-series, customer databases,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 (e.g. character recognition)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compression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(credit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 fraud)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7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990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Advantages of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71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Can be applied to many problems, as long as there is some data.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be applied to problems, for which analytical methods do not yet exist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be used to model non-linear dependencies.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there is a pattern, then neural networks should quickly work it out, </a:t>
            </a:r>
            <a:r>
              <a:rPr lang="en-US" dirty="0" smtClean="0">
                <a:solidFill>
                  <a:schemeClr val="tx1"/>
                </a:solidFill>
              </a:rPr>
              <a:t>even if </a:t>
            </a:r>
            <a:r>
              <a:rPr lang="en-US" dirty="0">
                <a:solidFill>
                  <a:schemeClr val="tx1"/>
                </a:solidFill>
              </a:rPr>
              <a:t>the data is ‘noisy’.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Always gives some answer even when the input information is not complete.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Networks </a:t>
            </a:r>
            <a:r>
              <a:rPr lang="en-US" dirty="0">
                <a:solidFill>
                  <a:schemeClr val="tx1"/>
                </a:solidFill>
              </a:rPr>
              <a:t>are easy to maintain.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990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Limitations of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991600" cy="541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 with any data-driven models, they cannot be used if there is no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very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little data available.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many free parameters, such as the number of hidden nodes,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learning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rate, minimal error, which may greatly influence the final result.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for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arithmetic's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precise calculations.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Neural networks do not provide explanations. If there are many nodes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too many weights that are difficult to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interpret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(unlike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slopes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linear models, which can be seen as correlations). In some tasks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explanations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crucial (e.g. air traffic control, medical diagnosis).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685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Other advantages include: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610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Adaptive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ability to learn how to do tasks based on the data given for training or initial experience.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Self-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ANN can create its own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organization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representation of the information it receives during learning time.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Real Time Operation: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 computations may be carried out in parallel, and special hardware devices are being designed and manufactured which take advantage of this capability.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Fault Tolerance via Redundant Information Coding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Partial destruction of a network leads to the corresponding degradation of performance. However, some network capabilities may be retained even with major network damage.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2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382000" cy="685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Artificial 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8686800" cy="51054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 neural networks are represented by a set of nodes, often arranged in layers, and a set of weighted directed links connecting them.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nodes are equivalent to neurons, while the links denote synapses. The nodes are the information processing units and the links acts as communicating media. </a:t>
            </a:r>
          </a:p>
        </p:txBody>
      </p:sp>
    </p:spTree>
    <p:extLst>
      <p:ext uri="{BB962C8B-B14F-4D97-AF65-F5344CB8AC3E}">
        <p14:creationId xmlns:p14="http://schemas.microsoft.com/office/powerpoint/2010/main" val="235179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Some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252" y="1447800"/>
                <a:ext cx="9130748" cy="3165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fr-FR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3200" dirty="0" err="1" smtClean="0">
                    <a:latin typeface="Times New Roman" pitchFamily="18" charset="0"/>
                    <a:cs typeface="Times New Roman" pitchFamily="18" charset="0"/>
                  </a:rPr>
                  <a:t>Human</a:t>
                </a:r>
                <a:r>
                  <a:rPr lang="fr-FR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3200" dirty="0" err="1">
                    <a:latin typeface="Times New Roman" pitchFamily="18" charset="0"/>
                    <a:cs typeface="Times New Roman" pitchFamily="18" charset="0"/>
                  </a:rPr>
                  <a:t>brain</a:t>
                </a:r>
                <a:r>
                  <a:rPr lang="fr-FR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3200" dirty="0" smtClean="0">
                    <a:latin typeface="Times New Roman" pitchFamily="18" charset="0"/>
                    <a:cs typeface="Times New Roman" pitchFamily="18" charset="0"/>
                  </a:rPr>
                  <a:t>contrains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  <a:cs typeface="Times New Roman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fr-FR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3200" dirty="0" err="1" smtClean="0">
                    <a:latin typeface="Times New Roman" pitchFamily="18" charset="0"/>
                    <a:cs typeface="Times New Roman" pitchFamily="18" charset="0"/>
                  </a:rPr>
                  <a:t>neurons</a:t>
                </a:r>
                <a:endParaRPr lang="fr-FR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Each neuron is connected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others</a:t>
                </a:r>
              </a:p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Some scientists compared the brain with a ‘complex, nonlinear,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parallel computer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’.</a:t>
                </a:r>
              </a:p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largest modern neural networks achieve the complexity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comparable to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 nervous system of a fly.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" y="1447800"/>
                <a:ext cx="9130748" cy="3165867"/>
              </a:xfrm>
              <a:prstGeom prst="rect">
                <a:avLst/>
              </a:prstGeom>
              <a:blipFill rotWithShape="1">
                <a:blip r:embed="rId2"/>
                <a:stretch>
                  <a:fillRect l="-1469" t="-2312" r="-2870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9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Some Facts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71254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Some Facts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Evidence suggests that neurons receive,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analyses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transmit information.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information in transmitted in a form of electro-chemical signals (pulses).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neuron sends the information we say that a neuron ‘fires’.</a:t>
            </a:r>
          </a:p>
        </p:txBody>
      </p:sp>
    </p:spTree>
    <p:extLst>
      <p:ext uri="{BB962C8B-B14F-4D97-AF65-F5344CB8AC3E}">
        <p14:creationId xmlns:p14="http://schemas.microsoft.com/office/powerpoint/2010/main" val="8942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Excitation and Inhibition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86106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receptors of a neuron are called synapses, and they are located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many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branches, called dendrites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many types of synapses, but roughly they can be divided into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wo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Excitator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 a signal received at this synapse ‘encourages’ the neuron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fire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Inhibitory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signal received at this synapse inhibits the neuron (as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asking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‘shut 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neuron analyses all the signals received at its synapses. If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‘encouraging’, then the neuron gets ‘excited’ and fires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own message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along a single wire, called axon.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axon may have branches to reach many other neurons</a:t>
            </a:r>
          </a:p>
        </p:txBody>
      </p:sp>
    </p:spTree>
    <p:extLst>
      <p:ext uri="{BB962C8B-B14F-4D97-AF65-F5344CB8AC3E}">
        <p14:creationId xmlns:p14="http://schemas.microsoft.com/office/powerpoint/2010/main" val="375528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8381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A Model of A Single Neuron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of a Single Neuron (Unit)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McCulloch and Pitts (1943) proposed the ‘integrate and fire’ model: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1" y="2276547"/>
            <a:ext cx="6075218" cy="314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5417033"/>
            <a:ext cx="8825345" cy="112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6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1800</Words>
  <Application>Microsoft Office PowerPoint</Application>
  <PresentationFormat>On-screen Show (4:3)</PresentationFormat>
  <Paragraphs>144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ANN </vt:lpstr>
      <vt:lpstr>Neural Networks </vt:lpstr>
      <vt:lpstr>Other advantages include: </vt:lpstr>
      <vt:lpstr>Artificial Neural Networks </vt:lpstr>
      <vt:lpstr>Some Facts</vt:lpstr>
      <vt:lpstr>Some Facts</vt:lpstr>
      <vt:lpstr>Some Facts</vt:lpstr>
      <vt:lpstr>Excitation and Inhibition</vt:lpstr>
      <vt:lpstr>A Model of A Single Neuron</vt:lpstr>
      <vt:lpstr>A Model of A Single Neuron</vt:lpstr>
      <vt:lpstr>Activation Function</vt:lpstr>
      <vt:lpstr>Neural Networks</vt:lpstr>
      <vt:lpstr>Neural Networks</vt:lpstr>
      <vt:lpstr>Input and Output Nodes</vt:lpstr>
      <vt:lpstr>Hidden Nodes and Layers</vt:lpstr>
      <vt:lpstr>Numbering the Weights</vt:lpstr>
      <vt:lpstr>Numbering the Weights</vt:lpstr>
      <vt:lpstr>Solution</vt:lpstr>
      <vt:lpstr>Some Facts</vt:lpstr>
      <vt:lpstr>Perceptron </vt:lpstr>
      <vt:lpstr>PowerPoint Presentation</vt:lpstr>
      <vt:lpstr>Back-Propagation Algorithm </vt:lpstr>
      <vt:lpstr>Algorithm </vt:lpstr>
      <vt:lpstr>Forward Propagation </vt:lpstr>
      <vt:lpstr>Backward Propagation </vt:lpstr>
      <vt:lpstr>Remarks on Back-propagation </vt:lpstr>
      <vt:lpstr>Applications of Neural Networks </vt:lpstr>
      <vt:lpstr>Advantages of Neural Networks</vt:lpstr>
      <vt:lpstr>Limitations of Neural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</dc:title>
  <dc:creator>Abid</dc:creator>
  <cp:lastModifiedBy>Abid</cp:lastModifiedBy>
  <cp:revision>128</cp:revision>
  <dcterms:created xsi:type="dcterms:W3CDTF">2006-08-16T00:00:00Z</dcterms:created>
  <dcterms:modified xsi:type="dcterms:W3CDTF">2018-07-29T00:03:18Z</dcterms:modified>
</cp:coreProperties>
</file>